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notesMasterIdLst>
    <p:notesMasterId r:id="rId68"/>
  </p:notesMasterIdLst>
  <p:sldIdLst>
    <p:sldId id="256" r:id="rId2"/>
    <p:sldId id="257" r:id="rId3"/>
    <p:sldId id="258" r:id="rId4"/>
    <p:sldId id="259" r:id="rId5"/>
    <p:sldId id="261" r:id="rId6"/>
    <p:sldId id="263" r:id="rId7"/>
    <p:sldId id="264" r:id="rId8"/>
    <p:sldId id="277" r:id="rId9"/>
    <p:sldId id="296" r:id="rId10"/>
    <p:sldId id="297" r:id="rId11"/>
    <p:sldId id="298" r:id="rId12"/>
    <p:sldId id="325" r:id="rId13"/>
    <p:sldId id="326" r:id="rId14"/>
    <p:sldId id="260" r:id="rId15"/>
    <p:sldId id="262" r:id="rId16"/>
    <p:sldId id="268" r:id="rId17"/>
    <p:sldId id="269" r:id="rId18"/>
    <p:sldId id="270" r:id="rId19"/>
    <p:sldId id="279" r:id="rId20"/>
    <p:sldId id="281" r:id="rId21"/>
    <p:sldId id="283" r:id="rId22"/>
    <p:sldId id="287" r:id="rId23"/>
    <p:sldId id="280" r:id="rId24"/>
    <p:sldId id="286" r:id="rId25"/>
    <p:sldId id="289" r:id="rId26"/>
    <p:sldId id="291" r:id="rId27"/>
    <p:sldId id="293" r:id="rId28"/>
    <p:sldId id="288" r:id="rId29"/>
    <p:sldId id="294" r:id="rId30"/>
    <p:sldId id="300" r:id="rId31"/>
    <p:sldId id="301" r:id="rId32"/>
    <p:sldId id="302" r:id="rId33"/>
    <p:sldId id="299" r:id="rId34"/>
    <p:sldId id="303" r:id="rId35"/>
    <p:sldId id="304" r:id="rId36"/>
    <p:sldId id="305" r:id="rId37"/>
    <p:sldId id="307" r:id="rId38"/>
    <p:sldId id="318" r:id="rId39"/>
    <p:sldId id="319" r:id="rId40"/>
    <p:sldId id="320" r:id="rId41"/>
    <p:sldId id="321" r:id="rId42"/>
    <p:sldId id="322" r:id="rId43"/>
    <p:sldId id="329" r:id="rId44"/>
    <p:sldId id="330" r:id="rId45"/>
    <p:sldId id="271" r:id="rId46"/>
    <p:sldId id="309" r:id="rId47"/>
    <p:sldId id="308" r:id="rId48"/>
    <p:sldId id="311" r:id="rId49"/>
    <p:sldId id="310" r:id="rId50"/>
    <p:sldId id="273" r:id="rId51"/>
    <p:sldId id="274" r:id="rId52"/>
    <p:sldId id="275" r:id="rId53"/>
    <p:sldId id="276" r:id="rId54"/>
    <p:sldId id="284" r:id="rId55"/>
    <p:sldId id="306" r:id="rId56"/>
    <p:sldId id="312" r:id="rId57"/>
    <p:sldId id="313" r:id="rId58"/>
    <p:sldId id="314" r:id="rId59"/>
    <p:sldId id="315" r:id="rId60"/>
    <p:sldId id="282" r:id="rId61"/>
    <p:sldId id="316" r:id="rId62"/>
    <p:sldId id="317" r:id="rId63"/>
    <p:sldId id="323" r:id="rId64"/>
    <p:sldId id="324" r:id="rId65"/>
    <p:sldId id="327" r:id="rId66"/>
    <p:sldId id="328" r:id="rId67"/>
  </p:sldIdLst>
  <p:sldSz cx="94329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458" y="-96"/>
      </p:cViewPr>
      <p:guideLst>
        <p:guide orient="horz" pos="2160"/>
        <p:guide pos="297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DA05467-9A08-4079-A033-4E1AC6233D35}" type="datetimeFigureOut">
              <a:rPr lang="ar-SA" smtClean="0"/>
              <a:t>14/3/1438</a:t>
            </a:fld>
            <a:endParaRPr lang="ar-SA"/>
          </a:p>
        </p:txBody>
      </p:sp>
      <p:sp>
        <p:nvSpPr>
          <p:cNvPr id="4" name="Slide Image Placeholder 3"/>
          <p:cNvSpPr>
            <a:spLocks noGrp="1" noRot="1" noChangeAspect="1"/>
          </p:cNvSpPr>
          <p:nvPr>
            <p:ph type="sldImg" idx="2"/>
          </p:nvPr>
        </p:nvSpPr>
        <p:spPr>
          <a:xfrm>
            <a:off x="1071563" y="685800"/>
            <a:ext cx="4714875"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8267829-6F3A-4892-AC08-A3175CC851B2}" type="slidenum">
              <a:rPr lang="ar-SA" smtClean="0"/>
              <a:t>‹#›</a:t>
            </a:fld>
            <a:endParaRPr lang="ar-SA"/>
          </a:p>
        </p:txBody>
      </p:sp>
    </p:spTree>
    <p:extLst>
      <p:ext uri="{BB962C8B-B14F-4D97-AF65-F5344CB8AC3E}">
        <p14:creationId xmlns:p14="http://schemas.microsoft.com/office/powerpoint/2010/main" val="157388999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1563" y="685800"/>
            <a:ext cx="4714875" cy="3429000"/>
          </a:xfrm>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CB47C683-00C6-4F06-91EC-A60D85BD45F5}" type="slidenum">
              <a:rPr lang="ar-SA" smtClean="0"/>
              <a:t>10</a:t>
            </a:fld>
            <a:endParaRPr lang="ar-SA"/>
          </a:p>
        </p:txBody>
      </p:sp>
    </p:spTree>
    <p:extLst>
      <p:ext uri="{BB962C8B-B14F-4D97-AF65-F5344CB8AC3E}">
        <p14:creationId xmlns:p14="http://schemas.microsoft.com/office/powerpoint/2010/main" val="840674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1563" y="685800"/>
            <a:ext cx="4714875" cy="3429000"/>
          </a:xfrm>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1FE88A0C-57F6-404D-B694-191F6BB4F829}" type="slidenum">
              <a:rPr lang="ar-SA" smtClean="0"/>
              <a:t>55</a:t>
            </a:fld>
            <a:endParaRPr lang="ar-SA"/>
          </a:p>
        </p:txBody>
      </p:sp>
    </p:spTree>
    <p:extLst>
      <p:ext uri="{BB962C8B-B14F-4D97-AF65-F5344CB8AC3E}">
        <p14:creationId xmlns:p14="http://schemas.microsoft.com/office/powerpoint/2010/main" val="1166436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432925"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52186DAC-CEDC-4CAC-B596-3AC7BE035DCD}" type="datetime1">
              <a:rPr lang="en-US" smtClean="0"/>
              <a:t>12/13/2016</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6F15528-21DE-4FAA-801E-634DDDAF4B2B}" type="slidenum">
              <a:rPr lang="en-US" smtClean="0"/>
              <a:pPr/>
              <a:t>‹#›</a:t>
            </a:fld>
            <a:endParaRPr lang="en-US"/>
          </a:p>
        </p:txBody>
      </p:sp>
      <p:grpSp>
        <p:nvGrpSpPr>
          <p:cNvPr id="8" name="Group 7"/>
          <p:cNvGrpSpPr/>
          <p:nvPr/>
        </p:nvGrpSpPr>
        <p:grpSpPr>
          <a:xfrm>
            <a:off x="1231831" y="2887530"/>
            <a:ext cx="6993311"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220732" y="1387737"/>
            <a:ext cx="6991462"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414939" y="3767862"/>
            <a:ext cx="6603048"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EA8729-3326-4E41-8F56-E7EEF601A642}" type="datetime1">
              <a:rPr lang="en-US" smtClean="0"/>
              <a:t>12/13/2016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209634" y="1392217"/>
            <a:ext cx="6993311"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432925" cy="6858000"/>
          </a:xfrm>
          <a:prstGeom prst="rect">
            <a:avLst/>
          </a:prstGeom>
        </p:spPr>
      </p:pic>
      <p:grpSp>
        <p:nvGrpSpPr>
          <p:cNvPr id="7" name="Group 7"/>
          <p:cNvGrpSpPr/>
          <p:nvPr/>
        </p:nvGrpSpPr>
        <p:grpSpPr>
          <a:xfrm>
            <a:off x="1209634" y="2887579"/>
            <a:ext cx="6993311"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711844" y="1204857"/>
            <a:ext cx="7999740"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21343" y="3767317"/>
            <a:ext cx="7979144"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86103D-8965-4599-8C7C-396BDB310DB8}" type="datetime1">
              <a:rPr lang="en-US" smtClean="0"/>
              <a:t>12/13/2016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403FB6B-96F1-45B3-9907-C7994D33A5DA}" type="datetime1">
              <a:rPr lang="en-US" smtClean="0"/>
              <a:t>12/13/2016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209634" y="1392217"/>
            <a:ext cx="6993311"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707469" y="2240280"/>
            <a:ext cx="3924097"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791925" y="2240280"/>
            <a:ext cx="3924097"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84786" y="2240280"/>
            <a:ext cx="355121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10242" y="2947595"/>
            <a:ext cx="3924097"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60365" y="2240280"/>
            <a:ext cx="3556213"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91796" y="2944368"/>
            <a:ext cx="3919789"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984D033-E586-421E-A327-A463156415F6}" type="datetime1">
              <a:rPr lang="en-US" smtClean="0"/>
              <a:t>12/13/2016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grpSp>
        <p:nvGrpSpPr>
          <p:cNvPr id="14" name="Group 13"/>
          <p:cNvGrpSpPr/>
          <p:nvPr/>
        </p:nvGrpSpPr>
        <p:grpSpPr>
          <a:xfrm>
            <a:off x="1209634" y="1392217"/>
            <a:ext cx="6993311"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0E6199E-D90C-40AB-8888-A53B40A59F6D}" type="datetime1">
              <a:rPr lang="en-US" smtClean="0"/>
              <a:t>12/13/2016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grpSp>
        <p:nvGrpSpPr>
          <p:cNvPr id="10" name="Group 9"/>
          <p:cNvGrpSpPr/>
          <p:nvPr/>
        </p:nvGrpSpPr>
        <p:grpSpPr>
          <a:xfrm>
            <a:off x="1209634" y="1392217"/>
            <a:ext cx="6993311"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4846AB-81E8-4F1E-A3A9-9D49428B0235}" type="datetime1">
              <a:rPr lang="en-US" smtClean="0"/>
              <a:t>12/13/2016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3658" y="1678196"/>
            <a:ext cx="3530624"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713867" y="559399"/>
            <a:ext cx="4246742"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193658" y="3603813"/>
            <a:ext cx="3519526"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5CFC0C-7485-43EA-B9E3-30C4FAE9F3B0}" type="datetime1">
              <a:rPr lang="en-US" smtClean="0"/>
              <a:t>12/13/2016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9146" y="4668819"/>
            <a:ext cx="8012437"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252794" y="666965"/>
            <a:ext cx="4922943"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0244" y="5324306"/>
            <a:ext cx="8001340"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A61AAD-EE5F-4ADC-978F-6854CA30B0A8}" type="datetime1">
              <a:rPr lang="en-US" smtClean="0"/>
              <a:t>12/13/2016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81A09D-4538-4C0D-B68D-2BC8DDC3FFE1}" type="datetime1">
              <a:rPr lang="en-US" smtClean="0"/>
              <a:t>12/13/2016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11" name="Group 10"/>
          <p:cNvGrpSpPr/>
          <p:nvPr/>
        </p:nvGrpSpPr>
        <p:grpSpPr>
          <a:xfrm>
            <a:off x="1209634" y="1392217"/>
            <a:ext cx="6993311"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80365" y="559399"/>
            <a:ext cx="1731219"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10243" y="849855"/>
            <a:ext cx="5681952"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B22EC5-9173-4DD5-AB93-9D2FFB4A34D8}" type="datetime1">
              <a:rPr lang="en-US" smtClean="0"/>
              <a:t>12/13/2016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11" name="Group 10"/>
          <p:cNvGrpSpPr/>
          <p:nvPr/>
        </p:nvGrpSpPr>
        <p:grpSpPr>
          <a:xfrm rot="5400000">
            <a:off x="4119144" y="2866236"/>
            <a:ext cx="5480154" cy="952505"/>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عنوان ومخطط أو مخطط هيكلي">
    <p:spTree>
      <p:nvGrpSpPr>
        <p:cNvPr id="1" name=""/>
        <p:cNvGrpSpPr/>
        <p:nvPr/>
      </p:nvGrpSpPr>
      <p:grpSpPr>
        <a:xfrm>
          <a:off x="0" y="0"/>
          <a:ext cx="0" cy="0"/>
          <a:chOff x="0" y="0"/>
          <a:chExt cx="0" cy="0"/>
        </a:xfrm>
      </p:grpSpPr>
      <p:sp>
        <p:nvSpPr>
          <p:cNvPr id="2" name="عنوان 1"/>
          <p:cNvSpPr>
            <a:spLocks noGrp="1"/>
          </p:cNvSpPr>
          <p:nvPr>
            <p:ph type="title"/>
          </p:nvPr>
        </p:nvSpPr>
        <p:spPr>
          <a:xfrm>
            <a:off x="471646" y="274638"/>
            <a:ext cx="8489633" cy="1143000"/>
          </a:xfrm>
        </p:spPr>
        <p:txBody>
          <a:bodyPr/>
          <a:lstStyle/>
          <a:p>
            <a:r>
              <a:rPr lang="ar-SA" smtClean="0"/>
              <a:t>انقر لتحرير نمط العنوان الرئيسي</a:t>
            </a:r>
            <a:endParaRPr lang="ar-SA"/>
          </a:p>
        </p:txBody>
      </p:sp>
      <p:sp>
        <p:nvSpPr>
          <p:cNvPr id="3" name="عنصر نائب لـ SmartArt 2"/>
          <p:cNvSpPr>
            <a:spLocks noGrp="1"/>
          </p:cNvSpPr>
          <p:nvPr>
            <p:ph type="dgm" idx="1"/>
          </p:nvPr>
        </p:nvSpPr>
        <p:spPr>
          <a:xfrm>
            <a:off x="471646" y="1600201"/>
            <a:ext cx="8489633" cy="4525963"/>
          </a:xfrm>
        </p:spPr>
        <p:txBody>
          <a:bodyPr/>
          <a:lstStyle/>
          <a:p>
            <a:pPr lvl="0"/>
            <a:endParaRPr lang="ar-SA" noProof="0"/>
          </a:p>
        </p:txBody>
      </p:sp>
      <p:sp>
        <p:nvSpPr>
          <p:cNvPr id="4" name="Rectangle 4"/>
          <p:cNvSpPr>
            <a:spLocks noGrp="1" noChangeArrowheads="1"/>
          </p:cNvSpPr>
          <p:nvPr>
            <p:ph type="dt" sz="half" idx="10"/>
          </p:nvPr>
        </p:nvSpPr>
        <p:spPr>
          <a:ln/>
        </p:spPr>
        <p:txBody>
          <a:bodyPr/>
          <a:lstStyle>
            <a:lvl1pPr>
              <a:defRPr/>
            </a:lvl1pPr>
          </a:lstStyle>
          <a:p>
            <a:pPr>
              <a:defRPr/>
            </a:pPr>
            <a:fld id="{20D33459-7558-42B3-B3EF-11E65A95B551}" type="datetime1">
              <a:rPr lang="en-US" smtClean="0"/>
              <a:t>12/13/2016</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3AB8B7A-BD1F-482A-81BE-A266A0892DFE}" type="slidenum">
              <a:rPr lang="ar-SA"/>
              <a:pPr>
                <a:defRPr/>
              </a:pPr>
              <a:t>‹#›</a:t>
            </a:fld>
            <a:endParaRPr lang="en-US"/>
          </a:p>
        </p:txBody>
      </p:sp>
    </p:spTree>
    <p:extLst>
      <p:ext uri="{BB962C8B-B14F-4D97-AF65-F5344CB8AC3E}">
        <p14:creationId xmlns:p14="http://schemas.microsoft.com/office/powerpoint/2010/main" val="12688698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71646" y="274638"/>
            <a:ext cx="8489633" cy="1143000"/>
          </a:xfrm>
        </p:spPr>
        <p:txBody>
          <a:bodyPr/>
          <a:lstStyle/>
          <a:p>
            <a:r>
              <a:rPr lang="en-US" smtClean="0"/>
              <a:t>Click to edit Master title style</a:t>
            </a:r>
            <a:endParaRPr lang="ar-SA"/>
          </a:p>
        </p:txBody>
      </p:sp>
      <p:sp>
        <p:nvSpPr>
          <p:cNvPr id="3" name="Table Placeholder 2"/>
          <p:cNvSpPr>
            <a:spLocks noGrp="1"/>
          </p:cNvSpPr>
          <p:nvPr>
            <p:ph type="tbl" idx="1"/>
          </p:nvPr>
        </p:nvSpPr>
        <p:spPr>
          <a:xfrm>
            <a:off x="471646" y="1600201"/>
            <a:ext cx="8489633" cy="4525963"/>
          </a:xfrm>
        </p:spPr>
        <p:txBody>
          <a:bodyPr/>
          <a:lstStyle/>
          <a:p>
            <a:endParaRPr lang="ar-SA"/>
          </a:p>
        </p:txBody>
      </p:sp>
      <p:sp>
        <p:nvSpPr>
          <p:cNvPr id="4" name="Date Placeholder 3"/>
          <p:cNvSpPr>
            <a:spLocks noGrp="1"/>
          </p:cNvSpPr>
          <p:nvPr>
            <p:ph type="dt" sz="half" idx="10"/>
          </p:nvPr>
        </p:nvSpPr>
        <p:spPr>
          <a:xfrm>
            <a:off x="6760263" y="6245225"/>
            <a:ext cx="2201016" cy="476250"/>
          </a:xfrm>
        </p:spPr>
        <p:txBody>
          <a:bodyPr/>
          <a:lstStyle>
            <a:lvl1pPr>
              <a:defRPr/>
            </a:lvl1pPr>
          </a:lstStyle>
          <a:p>
            <a:fld id="{33B478A8-2798-4E7E-B27B-B79901276406}" type="datetime1">
              <a:rPr lang="en-US" altLang="ar-SA" smtClean="0"/>
              <a:t>12/13/2016</a:t>
            </a:fld>
            <a:endParaRPr lang="en-US" altLang="ar-SA"/>
          </a:p>
        </p:txBody>
      </p:sp>
      <p:sp>
        <p:nvSpPr>
          <p:cNvPr id="5" name="Footer Placeholder 4"/>
          <p:cNvSpPr>
            <a:spLocks noGrp="1"/>
          </p:cNvSpPr>
          <p:nvPr>
            <p:ph type="ftr" sz="quarter" idx="11"/>
          </p:nvPr>
        </p:nvSpPr>
        <p:spPr>
          <a:xfrm>
            <a:off x="3222916" y="6245225"/>
            <a:ext cx="2987093" cy="476250"/>
          </a:xfrm>
        </p:spPr>
        <p:txBody>
          <a:bodyPr/>
          <a:lstStyle>
            <a:lvl1pPr>
              <a:defRPr/>
            </a:lvl1pPr>
          </a:lstStyle>
          <a:p>
            <a:endParaRPr lang="en-US" altLang="ar-SA"/>
          </a:p>
        </p:txBody>
      </p:sp>
      <p:sp>
        <p:nvSpPr>
          <p:cNvPr id="6" name="Slide Number Placeholder 5"/>
          <p:cNvSpPr>
            <a:spLocks noGrp="1"/>
          </p:cNvSpPr>
          <p:nvPr>
            <p:ph type="sldNum" sz="quarter" idx="12"/>
          </p:nvPr>
        </p:nvSpPr>
        <p:spPr>
          <a:xfrm>
            <a:off x="471646" y="6245225"/>
            <a:ext cx="2201016" cy="476250"/>
          </a:xfrm>
        </p:spPr>
        <p:txBody>
          <a:bodyPr/>
          <a:lstStyle>
            <a:lvl1pPr>
              <a:defRPr/>
            </a:lvl1pPr>
          </a:lstStyle>
          <a:p>
            <a:fld id="{6424F195-5A94-4B73-8A1B-5AE76E919633}" type="slidenum">
              <a:rPr lang="ar-SA" altLang="ar-SA"/>
              <a:pPr/>
              <a:t>‹#›</a:t>
            </a:fld>
            <a:endParaRPr lang="en-US" altLang="ar-SA"/>
          </a:p>
        </p:txBody>
      </p:sp>
    </p:spTree>
    <p:extLst>
      <p:ext uri="{BB962C8B-B14F-4D97-AF65-F5344CB8AC3E}">
        <p14:creationId xmlns:p14="http://schemas.microsoft.com/office/powerpoint/2010/main" val="18399123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1646" y="274638"/>
            <a:ext cx="8489633" cy="1143000"/>
          </a:xfrm>
        </p:spPr>
        <p:txBody>
          <a:bodyPr/>
          <a:lstStyle/>
          <a:p>
            <a:r>
              <a:rPr lang="en-US" smtClean="0"/>
              <a:t>Click to edit Master title style</a:t>
            </a:r>
            <a:endParaRPr lang="ar-SA"/>
          </a:p>
        </p:txBody>
      </p:sp>
      <p:sp>
        <p:nvSpPr>
          <p:cNvPr id="3" name="Text Placeholder 2"/>
          <p:cNvSpPr>
            <a:spLocks noGrp="1"/>
          </p:cNvSpPr>
          <p:nvPr>
            <p:ph type="body" sz="half" idx="1"/>
          </p:nvPr>
        </p:nvSpPr>
        <p:spPr>
          <a:xfrm>
            <a:off x="471646" y="1600201"/>
            <a:ext cx="4166209"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795070" y="1600201"/>
            <a:ext cx="4166209"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a:xfrm>
            <a:off x="6760263" y="6245225"/>
            <a:ext cx="2201016" cy="476250"/>
          </a:xfrm>
        </p:spPr>
        <p:txBody>
          <a:bodyPr/>
          <a:lstStyle>
            <a:lvl1pPr>
              <a:defRPr/>
            </a:lvl1pPr>
          </a:lstStyle>
          <a:p>
            <a:fld id="{D15757CF-FCBB-4809-B367-D953C87FA5D0}" type="datetime1">
              <a:rPr lang="en-US" altLang="ar-SA" smtClean="0"/>
              <a:t>12/13/2016</a:t>
            </a:fld>
            <a:endParaRPr lang="en-US" altLang="ar-SA"/>
          </a:p>
        </p:txBody>
      </p:sp>
      <p:sp>
        <p:nvSpPr>
          <p:cNvPr id="6" name="Footer Placeholder 5"/>
          <p:cNvSpPr>
            <a:spLocks noGrp="1"/>
          </p:cNvSpPr>
          <p:nvPr>
            <p:ph type="ftr" sz="quarter" idx="11"/>
          </p:nvPr>
        </p:nvSpPr>
        <p:spPr>
          <a:xfrm>
            <a:off x="3222916" y="6245225"/>
            <a:ext cx="2987093" cy="476250"/>
          </a:xfrm>
        </p:spPr>
        <p:txBody>
          <a:bodyPr/>
          <a:lstStyle>
            <a:lvl1pPr>
              <a:defRPr/>
            </a:lvl1pPr>
          </a:lstStyle>
          <a:p>
            <a:endParaRPr lang="en-US" altLang="ar-SA"/>
          </a:p>
        </p:txBody>
      </p:sp>
      <p:sp>
        <p:nvSpPr>
          <p:cNvPr id="7" name="Slide Number Placeholder 6"/>
          <p:cNvSpPr>
            <a:spLocks noGrp="1"/>
          </p:cNvSpPr>
          <p:nvPr>
            <p:ph type="sldNum" sz="quarter" idx="12"/>
          </p:nvPr>
        </p:nvSpPr>
        <p:spPr>
          <a:xfrm>
            <a:off x="471646" y="6245225"/>
            <a:ext cx="2201016" cy="476250"/>
          </a:xfrm>
        </p:spPr>
        <p:txBody>
          <a:bodyPr/>
          <a:lstStyle>
            <a:lvl1pPr>
              <a:defRPr/>
            </a:lvl1pPr>
          </a:lstStyle>
          <a:p>
            <a:fld id="{16BE9E69-2FBC-4356-9A14-B63B0E9410F0}" type="slidenum">
              <a:rPr lang="ar-SA" altLang="ar-SA"/>
              <a:pPr/>
              <a:t>‹#›</a:t>
            </a:fld>
            <a:endParaRPr lang="en-US" altLang="ar-SA"/>
          </a:p>
        </p:txBody>
      </p:sp>
    </p:spTree>
    <p:extLst>
      <p:ext uri="{BB962C8B-B14F-4D97-AF65-F5344CB8AC3E}">
        <p14:creationId xmlns:p14="http://schemas.microsoft.com/office/powerpoint/2010/main" val="36147081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432925"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10245" y="570156"/>
            <a:ext cx="8001339"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721342" y="2248348"/>
            <a:ext cx="7990241"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1765" y="6161443"/>
            <a:ext cx="2201016" cy="365125"/>
          </a:xfrm>
          <a:prstGeom prst="rect">
            <a:avLst/>
          </a:prstGeom>
        </p:spPr>
        <p:txBody>
          <a:bodyPr vert="horz" lIns="91440" tIns="45720" rIns="91440" bIns="45720" rtlCol="0" anchor="ctr"/>
          <a:lstStyle>
            <a:lvl1pPr algn="l">
              <a:defRPr sz="1200">
                <a:solidFill>
                  <a:schemeClr val="tx2"/>
                </a:solidFill>
              </a:defRPr>
            </a:lvl1pPr>
          </a:lstStyle>
          <a:p>
            <a:fld id="{9C415D1A-49DE-4DB7-94AD-D53450D0983A}" type="datetime1">
              <a:rPr lang="en-US" smtClean="0"/>
              <a:t>12/13/2016</a:t>
            </a:fld>
            <a:endParaRPr lang="en-US"/>
          </a:p>
        </p:txBody>
      </p:sp>
      <p:sp>
        <p:nvSpPr>
          <p:cNvPr id="5" name="Footer Placeholder 4"/>
          <p:cNvSpPr>
            <a:spLocks noGrp="1"/>
          </p:cNvSpPr>
          <p:nvPr>
            <p:ph type="ftr" sz="quarter" idx="3"/>
          </p:nvPr>
        </p:nvSpPr>
        <p:spPr>
          <a:xfrm>
            <a:off x="3222916" y="6161443"/>
            <a:ext cx="2987093"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849046" y="6161443"/>
            <a:ext cx="2201016" cy="365125"/>
          </a:xfrm>
          <a:prstGeom prst="rect">
            <a:avLst/>
          </a:prstGeom>
        </p:spPr>
        <p:txBody>
          <a:bodyPr vert="horz" lIns="91440" tIns="45720" rIns="91440" bIns="45720" rtlCol="0" anchor="ctr"/>
          <a:lstStyle>
            <a:lvl1pPr algn="r">
              <a:defRPr sz="1200">
                <a:solidFill>
                  <a:schemeClr val="tx2"/>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hf hdr="0" ftr="0" dt="0"/>
  <p:txStyles>
    <p:titleStyle>
      <a:lvl1pPr algn="ctr" defTabSz="914400" rtl="1" eaLnBrk="1" latinLnBrk="0" hangingPunct="1">
        <a:spcBef>
          <a:spcPct val="0"/>
        </a:spcBef>
        <a:buNone/>
        <a:defRPr sz="540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65760" indent="-365760" algn="r" defTabSz="914400" rtl="1"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r" defTabSz="914400" rtl="1"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r" defTabSz="914400" rtl="1"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r" defTabSz="914400" rtl="1"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r" defTabSz="914400" rtl="1"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r" defTabSz="914400" rtl="1"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r" defTabSz="914400" rtl="1"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r" defTabSz="914400" rtl="1"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r" defTabSz="914400" rtl="1"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images.google.com.sa/imgres?imgurl=http://www.islamiyat.medharweb.net/images/logo.gif&amp;imgrefurl=http://www.islamiyat.medharweb.net/modules.php?name%3DAvantGo%26file%3Dprint%26sid%3D186&amp;usg=__qVFQHdI0nnTYP567T-yyNwncmE4=&amp;h=73&amp;w=94&amp;sz=4&amp;hl=ar&amp;start=1&amp;um=1&amp;tbnid=rJYs73k2diKObM:&amp;tbnh=62&amp;tbnw=80&amp;prev=/images?q%3D%D8%A7%D9%84%D8%AD%D8%A7%D8%B3%D8%A8%D9%88%D8%A7%D9%84%D8%AA%D8%B9%D9%84%D9%8A%D9%85%26hl%3Dar%26safe%3Dactive%26rlz%3D1T4ADBF_enSA287SA294%26um%3D1"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kenanaonline.com/users/ahmedkordy/tags/6109/posts"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kenanaonline.com/users/a121564A/tags/139507/posts"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images.google.com.sa/imgres?imgurl=http://www.islamiyat.medharweb.net/images/logo.gif&amp;imgrefurl=http://www.islamiyat.medharweb.net/modules.php?name%3DAvantGo%26file%3Dprint%26sid%3D186&amp;usg=__qVFQHdI0nnTYP567T-yyNwncmE4=&amp;h=73&amp;w=94&amp;sz=4&amp;hl=ar&amp;start=1&amp;um=1&amp;tbnid=rJYs73k2diKObM:&amp;tbnh=62&amp;tbnw=80&amp;prev=/images?q%3D%D8%A7%D9%84%D8%AD%D8%A7%D8%B3%D8%A8%D9%88%D8%A7%D9%84%D8%AA%D8%B9%D9%84%D9%8A%D9%85%26hl%3Dar%26safe%3Dactive%26rlz%3D1T4ADBF_enSA287SA294%26um%3D1"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SA" sz="6000" dirty="0" smtClean="0"/>
              <a:t>مراجعة عامة</a:t>
            </a:r>
            <a:br>
              <a:rPr lang="ar-SA" sz="6000" dirty="0" smtClean="0"/>
            </a:br>
            <a:r>
              <a:rPr lang="ar-SA" sz="6000" dirty="0" smtClean="0"/>
              <a:t>استخدام الحاسب في البحوث الاجتماعية  </a:t>
            </a:r>
            <a:endParaRPr lang="ar-SA" sz="6000" dirty="0"/>
          </a:p>
        </p:txBody>
      </p:sp>
      <p:sp>
        <p:nvSpPr>
          <p:cNvPr id="3" name="Subtitle 2"/>
          <p:cNvSpPr>
            <a:spLocks noGrp="1"/>
          </p:cNvSpPr>
          <p:nvPr>
            <p:ph type="subTitle" idx="1"/>
          </p:nvPr>
        </p:nvSpPr>
        <p:spPr/>
        <p:txBody>
          <a:bodyPr>
            <a:normAutofit/>
          </a:bodyPr>
          <a:lstStyle/>
          <a:p>
            <a:r>
              <a:rPr lang="ar-SA" sz="4000" b="1" dirty="0" smtClean="0">
                <a:solidFill>
                  <a:schemeClr val="tx1"/>
                </a:solidFill>
              </a:rPr>
              <a:t>د. حنان أحمد فرج </a:t>
            </a:r>
            <a:endParaRPr lang="ar-SA" sz="4000"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10225819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buClr>
                <a:srgbClr val="0BD0D9"/>
              </a:buClr>
              <a:buSzPct val="95000"/>
              <a:buNone/>
            </a:pPr>
            <a:r>
              <a:rPr lang="ar-SA" sz="2600" b="1" dirty="0">
                <a:solidFill>
                  <a:prstClr val="black"/>
                </a:solidFill>
                <a:latin typeface="Constantia"/>
              </a:rPr>
              <a:t>1- حاسبات آلية عامة الغرض :</a:t>
            </a:r>
          </a:p>
          <a:p>
            <a:pPr marL="0" lvl="0" indent="0" algn="just">
              <a:buClr>
                <a:srgbClr val="0BD0D9"/>
              </a:buClr>
              <a:buSzPct val="95000"/>
              <a:buNone/>
            </a:pPr>
            <a:r>
              <a:rPr lang="ar-SA" sz="2600" dirty="0">
                <a:solidFill>
                  <a:prstClr val="black"/>
                </a:solidFill>
                <a:latin typeface="Constantia"/>
              </a:rPr>
              <a:t>وهي الحاسبات التي تصمم لأغراض كثيرة علمية وتجارية واجتماعية وغيرها في جميع جوانب ومتطلبات الحياة .</a:t>
            </a:r>
          </a:p>
          <a:p>
            <a:pPr marL="0" lvl="0" indent="0" algn="just">
              <a:buClr>
                <a:srgbClr val="0BD0D9"/>
              </a:buClr>
              <a:buSzPct val="95000"/>
              <a:buNone/>
            </a:pPr>
            <a:r>
              <a:rPr lang="ar-SA" sz="2600" b="1" dirty="0">
                <a:solidFill>
                  <a:prstClr val="black"/>
                </a:solidFill>
                <a:latin typeface="Constantia"/>
              </a:rPr>
              <a:t>2- حاسبات آلية محدودة الغرض :</a:t>
            </a:r>
          </a:p>
          <a:p>
            <a:pPr marL="0" lvl="0" indent="0" algn="just">
              <a:buClr>
                <a:srgbClr val="0BD0D9"/>
              </a:buClr>
              <a:buSzPct val="95000"/>
              <a:buNone/>
            </a:pPr>
            <a:r>
              <a:rPr lang="ar-SA" sz="2600" dirty="0">
                <a:solidFill>
                  <a:prstClr val="black"/>
                </a:solidFill>
                <a:latin typeface="Constantia"/>
              </a:rPr>
              <a:t>وهي حاسبات تؤدي غرض معين :قياس درجات الحرارة والضغط الجوي ووزن الشاحنات على الطرق السريعة وغيرها</a:t>
            </a:r>
            <a:endParaRPr lang="ar-SA" dirty="0"/>
          </a:p>
        </p:txBody>
      </p:sp>
      <p:sp>
        <p:nvSpPr>
          <p:cNvPr id="2" name="Title 1"/>
          <p:cNvSpPr>
            <a:spLocks noGrp="1"/>
          </p:cNvSpPr>
          <p:nvPr>
            <p:ph type="title"/>
          </p:nvPr>
        </p:nvSpPr>
        <p:spPr/>
        <p:txBody>
          <a:bodyPr/>
          <a:lstStyle/>
          <a:p>
            <a:r>
              <a:rPr lang="ar-SA" sz="4000" dirty="0" smtClean="0"/>
              <a:t>أنواع الحاسبات حسب الغرض من استخدامها </a:t>
            </a:r>
            <a:endParaRPr lang="ar-SA" sz="4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16080629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buClr>
                <a:srgbClr val="0BD0D9"/>
              </a:buClr>
              <a:buSzPct val="95000"/>
              <a:buNone/>
            </a:pPr>
            <a:r>
              <a:rPr lang="ar-SA" sz="2600" b="1" dirty="0">
                <a:solidFill>
                  <a:srgbClr val="C00000"/>
                </a:solidFill>
                <a:latin typeface="Constantia"/>
              </a:rPr>
              <a:t>الحاسبات الرقمية </a:t>
            </a:r>
            <a:r>
              <a:rPr lang="ar-SA" sz="2600" b="1" dirty="0">
                <a:solidFill>
                  <a:prstClr val="black"/>
                </a:solidFill>
                <a:latin typeface="Constantia"/>
              </a:rPr>
              <a:t>( </a:t>
            </a:r>
            <a:r>
              <a:rPr lang="en-US" sz="2600" b="1" dirty="0">
                <a:solidFill>
                  <a:prstClr val="black"/>
                </a:solidFill>
                <a:latin typeface="Constantia"/>
              </a:rPr>
              <a:t>Digital Computer</a:t>
            </a:r>
            <a:r>
              <a:rPr lang="ar-SA" sz="2600" b="1" dirty="0">
                <a:solidFill>
                  <a:prstClr val="black"/>
                </a:solidFill>
                <a:latin typeface="Constantia"/>
              </a:rPr>
              <a:t>)</a:t>
            </a:r>
          </a:p>
          <a:p>
            <a:pPr marL="274320" lvl="0" indent="-274320">
              <a:buClr>
                <a:srgbClr val="0BD0D9"/>
              </a:buClr>
              <a:buSzPct val="95000"/>
              <a:buFont typeface="Wingdings 2"/>
              <a:buChar char=""/>
            </a:pPr>
            <a:r>
              <a:rPr lang="ar-SA" sz="2600" dirty="0">
                <a:solidFill>
                  <a:prstClr val="black"/>
                </a:solidFill>
                <a:latin typeface="Constantia"/>
              </a:rPr>
              <a:t>سميت هذه الحاسبات بهذا الاسم لاستخدامها نظم الترميز الرقمي لتمثيل البيانات ، حيث يقوم الحاسب بتحويل الأحرف والأرقام والرموز المختلفة الى نظام الترميز الثنائي (0-1) </a:t>
            </a:r>
            <a:endParaRPr lang="ar-SA" sz="2600" dirty="0" smtClean="0">
              <a:solidFill>
                <a:prstClr val="black"/>
              </a:solidFill>
              <a:latin typeface="Constantia"/>
            </a:endParaRPr>
          </a:p>
          <a:p>
            <a:pPr marL="274320" lvl="0" indent="-274320">
              <a:buClr>
                <a:srgbClr val="0BD0D9"/>
              </a:buClr>
              <a:buSzPct val="95000"/>
              <a:buFont typeface="Wingdings 2"/>
              <a:buChar char=""/>
            </a:pPr>
            <a:r>
              <a:rPr lang="ar-SA" sz="2600" b="1" dirty="0" smtClean="0">
                <a:solidFill>
                  <a:prstClr val="black"/>
                </a:solidFill>
                <a:latin typeface="Constantia"/>
              </a:rPr>
              <a:t>ب- </a:t>
            </a:r>
            <a:r>
              <a:rPr lang="ar-SA" sz="2600" b="1" dirty="0">
                <a:solidFill>
                  <a:srgbClr val="C00000"/>
                </a:solidFill>
                <a:latin typeface="Constantia"/>
              </a:rPr>
              <a:t>الحاسبات القياسية </a:t>
            </a:r>
            <a:r>
              <a:rPr lang="ar-SA" sz="2600" b="1" dirty="0">
                <a:solidFill>
                  <a:prstClr val="black"/>
                </a:solidFill>
                <a:latin typeface="Constantia"/>
              </a:rPr>
              <a:t>:(</a:t>
            </a:r>
            <a:r>
              <a:rPr lang="en-US" sz="2600" b="1" dirty="0">
                <a:solidFill>
                  <a:prstClr val="black"/>
                </a:solidFill>
                <a:latin typeface="Constantia"/>
              </a:rPr>
              <a:t>Analogue Computer</a:t>
            </a:r>
            <a:r>
              <a:rPr lang="ar-SA" sz="2600" b="1" dirty="0">
                <a:solidFill>
                  <a:prstClr val="black"/>
                </a:solidFill>
                <a:latin typeface="Constantia"/>
              </a:rPr>
              <a:t>)</a:t>
            </a:r>
          </a:p>
          <a:p>
            <a:pPr marL="0" lvl="0" indent="0">
              <a:buClr>
                <a:srgbClr val="0BD0D9"/>
              </a:buClr>
              <a:buSzPct val="95000"/>
              <a:buNone/>
            </a:pPr>
            <a:r>
              <a:rPr lang="ar-SA" sz="2600" dirty="0">
                <a:solidFill>
                  <a:prstClr val="black"/>
                </a:solidFill>
                <a:latin typeface="Constantia"/>
              </a:rPr>
              <a:t>تعتمد هذه الحاسبات على الإشارة التماثلية في أداء عملها ، لذلك نستخدم لقياس درجات الحراة والضغط الجوي وغيرها من الظراهر المختلفة .</a:t>
            </a:r>
          </a:p>
          <a:p>
            <a:endParaRPr lang="ar-SA" dirty="0"/>
          </a:p>
        </p:txBody>
      </p:sp>
      <p:sp>
        <p:nvSpPr>
          <p:cNvPr id="2" name="Title 1"/>
          <p:cNvSpPr>
            <a:spLocks noGrp="1"/>
          </p:cNvSpPr>
          <p:nvPr>
            <p:ph type="title"/>
          </p:nvPr>
        </p:nvSpPr>
        <p:spPr/>
        <p:txBody>
          <a:bodyPr/>
          <a:lstStyle/>
          <a:p>
            <a:r>
              <a:rPr lang="ar-SA" sz="5000" dirty="0">
                <a:solidFill>
                  <a:schemeClr val="tx1"/>
                </a:solidFill>
                <a:effectLst/>
                <a:latin typeface="Calibri"/>
                <a:cs typeface="Traditional Arabic"/>
              </a:rPr>
              <a:t>أنواع الحاسبات حسب طريقة أدائها :</a:t>
            </a:r>
            <a:endParaRPr lang="ar-SA"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269828528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lgn="just">
              <a:buClr>
                <a:srgbClr val="0BD0D9"/>
              </a:buClr>
              <a:buSzPct val="95000"/>
              <a:buNone/>
            </a:pPr>
            <a:r>
              <a:rPr lang="ar-SA" b="1" dirty="0">
                <a:solidFill>
                  <a:prstClr val="black"/>
                </a:solidFill>
                <a:latin typeface="Constantia"/>
              </a:rPr>
              <a:t>أ- </a:t>
            </a:r>
            <a:r>
              <a:rPr lang="ar-SA" b="1" dirty="0">
                <a:solidFill>
                  <a:srgbClr val="C00000"/>
                </a:solidFill>
                <a:latin typeface="Constantia"/>
              </a:rPr>
              <a:t>الحاسبات الكبيرة </a:t>
            </a:r>
            <a:r>
              <a:rPr lang="ar-SA" b="1" dirty="0">
                <a:solidFill>
                  <a:prstClr val="black"/>
                </a:solidFill>
                <a:latin typeface="Constantia"/>
              </a:rPr>
              <a:t>( </a:t>
            </a:r>
            <a:r>
              <a:rPr lang="en-US" b="1" dirty="0">
                <a:solidFill>
                  <a:prstClr val="black"/>
                </a:solidFill>
                <a:latin typeface="Constantia"/>
              </a:rPr>
              <a:t>Mainframe Computers</a:t>
            </a:r>
            <a:r>
              <a:rPr lang="ar-SA" b="1" dirty="0">
                <a:solidFill>
                  <a:prstClr val="black"/>
                </a:solidFill>
                <a:latin typeface="Constantia"/>
              </a:rPr>
              <a:t>)</a:t>
            </a:r>
          </a:p>
          <a:p>
            <a:pPr marL="0" lvl="0" indent="0" algn="just">
              <a:buClr>
                <a:srgbClr val="0BD0D9"/>
              </a:buClr>
              <a:buSzPct val="95000"/>
              <a:buNone/>
            </a:pPr>
            <a:r>
              <a:rPr lang="ar-SA" dirty="0">
                <a:solidFill>
                  <a:prstClr val="black"/>
                </a:solidFill>
                <a:latin typeface="Constantia"/>
              </a:rPr>
              <a:t>وهي أكثر الحاسبات الشائعة الاستخدام في الشركات الكبيرة والدوائر الحكومية </a:t>
            </a:r>
            <a:r>
              <a:rPr lang="ar-SA" dirty="0" smtClean="0">
                <a:solidFill>
                  <a:prstClr val="black"/>
                </a:solidFill>
                <a:latin typeface="Constantia"/>
              </a:rPr>
              <a:t>،،</a:t>
            </a:r>
            <a:r>
              <a:rPr lang="ar-SA" dirty="0">
                <a:solidFill>
                  <a:prstClr val="black"/>
                </a:solidFill>
                <a:latin typeface="Constantia"/>
              </a:rPr>
              <a:t>وكانت كبيرة الحجم وبطيئة السرعة وباهظة التكاليف </a:t>
            </a:r>
            <a:r>
              <a:rPr lang="ar-SA" dirty="0" smtClean="0">
                <a:solidFill>
                  <a:prstClr val="black"/>
                </a:solidFill>
                <a:latin typeface="Constantia"/>
              </a:rPr>
              <a:t>..</a:t>
            </a:r>
            <a:endParaRPr lang="ar-SA" dirty="0">
              <a:solidFill>
                <a:prstClr val="black"/>
              </a:solidFill>
              <a:latin typeface="Constantia"/>
            </a:endParaRPr>
          </a:p>
          <a:p>
            <a:pPr marL="0" lvl="0" indent="0" algn="just">
              <a:buClr>
                <a:srgbClr val="0BD0D9"/>
              </a:buClr>
              <a:buSzPct val="95000"/>
              <a:buNone/>
            </a:pPr>
            <a:r>
              <a:rPr lang="ar-SA" b="1" dirty="0">
                <a:solidFill>
                  <a:prstClr val="black"/>
                </a:solidFill>
                <a:latin typeface="Constantia"/>
              </a:rPr>
              <a:t>ب- </a:t>
            </a:r>
            <a:r>
              <a:rPr lang="ar-SA" b="1" dirty="0">
                <a:solidFill>
                  <a:srgbClr val="C00000"/>
                </a:solidFill>
                <a:latin typeface="Constantia"/>
              </a:rPr>
              <a:t>الحاسبات المتوسطة </a:t>
            </a:r>
            <a:r>
              <a:rPr lang="ar-SA" b="1" dirty="0">
                <a:solidFill>
                  <a:prstClr val="black"/>
                </a:solidFill>
                <a:latin typeface="Constantia"/>
              </a:rPr>
              <a:t>( </a:t>
            </a:r>
            <a:r>
              <a:rPr lang="en-US" b="1" dirty="0">
                <a:solidFill>
                  <a:prstClr val="black"/>
                </a:solidFill>
                <a:latin typeface="Constantia"/>
              </a:rPr>
              <a:t>Minicomputers</a:t>
            </a:r>
            <a:r>
              <a:rPr lang="ar-SA" b="1" dirty="0">
                <a:solidFill>
                  <a:prstClr val="black"/>
                </a:solidFill>
                <a:latin typeface="Constantia"/>
              </a:rPr>
              <a:t>)</a:t>
            </a:r>
          </a:p>
          <a:p>
            <a:pPr marL="0" lvl="0" indent="0" algn="just">
              <a:buClr>
                <a:srgbClr val="0BD0D9"/>
              </a:buClr>
              <a:buSzPct val="95000"/>
              <a:buNone/>
            </a:pPr>
            <a:r>
              <a:rPr lang="ar-SA" dirty="0">
                <a:solidFill>
                  <a:prstClr val="black"/>
                </a:solidFill>
                <a:latin typeface="Constantia"/>
              </a:rPr>
              <a:t>ظهرت في مطلع الستينات ،وتستخدم في المؤسسات الصغيرة وذلك لضغر حجمها وقلة تكاليفها .</a:t>
            </a:r>
          </a:p>
          <a:p>
            <a:pPr marL="0" lvl="0" indent="0" algn="just">
              <a:buClr>
                <a:srgbClr val="0BD0D9"/>
              </a:buClr>
              <a:buSzPct val="95000"/>
              <a:buNone/>
            </a:pPr>
            <a:r>
              <a:rPr lang="ar-SA" b="1" dirty="0">
                <a:solidFill>
                  <a:prstClr val="black"/>
                </a:solidFill>
                <a:latin typeface="Constantia"/>
              </a:rPr>
              <a:t>ج- </a:t>
            </a:r>
            <a:r>
              <a:rPr lang="ar-SA" b="1" dirty="0">
                <a:solidFill>
                  <a:srgbClr val="C00000"/>
                </a:solidFill>
                <a:latin typeface="Constantia"/>
              </a:rPr>
              <a:t>الحاسبات الصغيرة ( </a:t>
            </a:r>
            <a:r>
              <a:rPr lang="en-US" b="1" dirty="0">
                <a:solidFill>
                  <a:prstClr val="black"/>
                </a:solidFill>
                <a:latin typeface="Constantia"/>
              </a:rPr>
              <a:t>Microcomputers</a:t>
            </a:r>
            <a:r>
              <a:rPr lang="ar-SA" b="1" dirty="0">
                <a:solidFill>
                  <a:prstClr val="black"/>
                </a:solidFill>
                <a:latin typeface="Constantia"/>
              </a:rPr>
              <a:t>)</a:t>
            </a:r>
          </a:p>
          <a:p>
            <a:pPr marL="0" lvl="0" indent="0" algn="just">
              <a:buClr>
                <a:srgbClr val="0BD0D9"/>
              </a:buClr>
              <a:buSzPct val="95000"/>
              <a:buNone/>
            </a:pPr>
            <a:r>
              <a:rPr lang="ar-SA" dirty="0">
                <a:solidFill>
                  <a:prstClr val="black"/>
                </a:solidFill>
                <a:latin typeface="Constantia"/>
              </a:rPr>
              <a:t>هذا النوع هو الأقل من حيث سرعة معالجة البيانات وطاقة التخزين بالنسبة للحاسبات الآلية الأخرى ، وقد إنتشرت هذه الحاسبات نسبة لسعرها المنخفض .</a:t>
            </a:r>
          </a:p>
          <a:p>
            <a:endParaRPr lang="ar-SA" dirty="0"/>
          </a:p>
        </p:txBody>
      </p:sp>
      <p:sp>
        <p:nvSpPr>
          <p:cNvPr id="2" name="Title 1"/>
          <p:cNvSpPr>
            <a:spLocks noGrp="1"/>
          </p:cNvSpPr>
          <p:nvPr>
            <p:ph type="title"/>
          </p:nvPr>
        </p:nvSpPr>
        <p:spPr/>
        <p:txBody>
          <a:bodyPr/>
          <a:lstStyle/>
          <a:p>
            <a:r>
              <a:rPr lang="ar-SA" sz="5000" dirty="0">
                <a:solidFill>
                  <a:schemeClr val="tx1"/>
                </a:solidFill>
                <a:effectLst/>
                <a:latin typeface="Calibri"/>
                <a:cs typeface="Traditional Arabic"/>
              </a:rPr>
              <a:t>تقسيم الحاسبات الآلية حسب الحجم : </a:t>
            </a:r>
            <a:endParaRPr lang="ar-SA"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202592403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marL="274320" lvl="0" indent="-274320">
              <a:buClr>
                <a:srgbClr val="0BD0D9"/>
              </a:buClr>
              <a:buSzPct val="95000"/>
              <a:buFont typeface="Wingdings 2"/>
              <a:buChar char=""/>
            </a:pPr>
            <a:r>
              <a:rPr lang="ar-SA" b="1" dirty="0">
                <a:solidFill>
                  <a:prstClr val="black"/>
                </a:solidFill>
                <a:latin typeface="Constantia"/>
              </a:rPr>
              <a:t>وأي نظام تشغيل يحتوي على الأوامر والتعليمات التي تقوم بالوظائف التالية :</a:t>
            </a:r>
          </a:p>
          <a:p>
            <a:pPr marL="457200" lvl="0" indent="-457200">
              <a:buClrTx/>
              <a:buSzPct val="95000"/>
              <a:buFont typeface="+mj-lt"/>
              <a:buAutoNum type="arabicPeriod"/>
            </a:pPr>
            <a:r>
              <a:rPr lang="ar-SA" dirty="0">
                <a:solidFill>
                  <a:prstClr val="black"/>
                </a:solidFill>
                <a:latin typeface="Constantia"/>
              </a:rPr>
              <a:t>التحكم في الملفات التي تحتوي على البيانات المدخلة والنتائج الخارجة من الحاسب </a:t>
            </a:r>
          </a:p>
          <a:p>
            <a:pPr marL="457200" lvl="0" indent="-457200">
              <a:buClrTx/>
              <a:buSzPct val="95000"/>
              <a:buFont typeface="+mj-lt"/>
              <a:buAutoNum type="arabicPeriod"/>
            </a:pPr>
            <a:r>
              <a:rPr lang="ar-SA" dirty="0">
                <a:solidFill>
                  <a:prstClr val="black"/>
                </a:solidFill>
                <a:latin typeface="Constantia"/>
              </a:rPr>
              <a:t>التحكم في أجهزة التخزين .</a:t>
            </a:r>
          </a:p>
          <a:p>
            <a:pPr marL="457200" lvl="0" indent="-457200">
              <a:buClrTx/>
              <a:buSzPct val="95000"/>
              <a:buFont typeface="+mj-lt"/>
              <a:buAutoNum type="arabicPeriod"/>
            </a:pPr>
            <a:r>
              <a:rPr lang="ar-SA" dirty="0" smtClean="0">
                <a:solidFill>
                  <a:prstClr val="black"/>
                </a:solidFill>
                <a:latin typeface="Constantia"/>
              </a:rPr>
              <a:t>التحكم في الأجهزة الملحقة :الطابعات لوحة المفاتيح ،الفأرة ....وغيرها </a:t>
            </a:r>
          </a:p>
          <a:p>
            <a:pPr marL="457200" lvl="0" indent="-457200">
              <a:buClrTx/>
              <a:buSzPct val="95000"/>
              <a:buFont typeface="+mj-lt"/>
              <a:buAutoNum type="arabicPeriod"/>
            </a:pPr>
            <a:r>
              <a:rPr lang="ar-SA" dirty="0" smtClean="0">
                <a:solidFill>
                  <a:prstClr val="black"/>
                </a:solidFill>
                <a:latin typeface="Constantia"/>
              </a:rPr>
              <a:t>تنفيذ </a:t>
            </a:r>
            <a:r>
              <a:rPr lang="ar-SA" dirty="0">
                <a:solidFill>
                  <a:prstClr val="black"/>
                </a:solidFill>
                <a:latin typeface="Constantia"/>
              </a:rPr>
              <a:t>البرامج التطبيقية .</a:t>
            </a:r>
          </a:p>
          <a:p>
            <a:pPr marL="457200" lvl="0" indent="-457200">
              <a:buClrTx/>
              <a:buSzPct val="95000"/>
              <a:buFont typeface="+mj-lt"/>
              <a:buAutoNum type="arabicPeriod"/>
            </a:pPr>
            <a:r>
              <a:rPr lang="ar-SA" dirty="0">
                <a:solidFill>
                  <a:prstClr val="black"/>
                </a:solidFill>
                <a:latin typeface="Constantia"/>
              </a:rPr>
              <a:t>إدارة وتنظيم العمليات التي تقوم بها وحدات الحاسب المختلفة .</a:t>
            </a:r>
          </a:p>
          <a:p>
            <a:pPr marL="457200" lvl="0" indent="-457200">
              <a:buClrTx/>
              <a:buSzPct val="95000"/>
              <a:buFont typeface="+mj-lt"/>
              <a:buAutoNum type="arabicPeriod"/>
            </a:pPr>
            <a:r>
              <a:rPr lang="ar-SA" dirty="0">
                <a:solidFill>
                  <a:prstClr val="black"/>
                </a:solidFill>
                <a:latin typeface="Constantia"/>
              </a:rPr>
              <a:t>تسهيل العمليات والأوامر لتصبح في متناول مستخدمي الحاسب .</a:t>
            </a:r>
          </a:p>
          <a:p>
            <a:pPr marL="457200" lvl="0" indent="-457200">
              <a:buClrTx/>
              <a:buSzPct val="95000"/>
              <a:buFont typeface="+mj-lt"/>
              <a:buAutoNum type="arabicPeriod"/>
            </a:pPr>
            <a:r>
              <a:rPr lang="ar-SA" dirty="0">
                <a:solidFill>
                  <a:prstClr val="black"/>
                </a:solidFill>
                <a:latin typeface="Constantia"/>
              </a:rPr>
              <a:t>التنسيق بين برامج التطبيقات .</a:t>
            </a:r>
          </a:p>
          <a:p>
            <a:pPr marL="457200" lvl="0" indent="-457200">
              <a:buClrTx/>
              <a:buSzPct val="95000"/>
              <a:buFont typeface="+mj-lt"/>
              <a:buAutoNum type="arabicPeriod"/>
            </a:pPr>
            <a:r>
              <a:rPr lang="ar-SA" dirty="0">
                <a:solidFill>
                  <a:prstClr val="black"/>
                </a:solidFill>
                <a:latin typeface="Constantia"/>
              </a:rPr>
              <a:t>مراقبة مدة التنفيذ لكل تطبيق .</a:t>
            </a:r>
          </a:p>
          <a:p>
            <a:endParaRPr lang="ar-SA" dirty="0"/>
          </a:p>
        </p:txBody>
      </p:sp>
      <p:sp>
        <p:nvSpPr>
          <p:cNvPr id="2" name="Title 1"/>
          <p:cNvSpPr>
            <a:spLocks noGrp="1"/>
          </p:cNvSpPr>
          <p:nvPr>
            <p:ph type="title"/>
          </p:nvPr>
        </p:nvSpPr>
        <p:spPr/>
        <p:txBody>
          <a:bodyPr/>
          <a:lstStyle/>
          <a:p>
            <a:r>
              <a:rPr lang="ar-SA" sz="4500" dirty="0">
                <a:solidFill>
                  <a:schemeClr val="tx1"/>
                </a:solidFill>
                <a:effectLst/>
                <a:latin typeface="Calibri"/>
                <a:cs typeface="Traditional Arabic"/>
              </a:rPr>
              <a:t>وظائف نظم التشغيل </a:t>
            </a:r>
            <a:endParaRPr lang="ar-SA"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14446083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lvl="0" indent="-514350">
              <a:buClr>
                <a:srgbClr val="0BD0D9"/>
              </a:buClr>
              <a:buSzPct val="95000"/>
              <a:buFont typeface="+mj-lt"/>
              <a:buAutoNum type="arabicPeriod"/>
            </a:pPr>
            <a:r>
              <a:rPr lang="ar-SA" sz="2600" b="1" dirty="0">
                <a:solidFill>
                  <a:prstClr val="black"/>
                </a:solidFill>
                <a:latin typeface="Constantia"/>
              </a:rPr>
              <a:t>برامج معالجة النصوص :</a:t>
            </a:r>
          </a:p>
          <a:p>
            <a:pPr marL="0" lvl="0" indent="0">
              <a:buClr>
                <a:srgbClr val="0BD0D9"/>
              </a:buClr>
              <a:buSzPct val="95000"/>
              <a:buNone/>
            </a:pPr>
            <a:r>
              <a:rPr lang="ar-SA" dirty="0">
                <a:solidFill>
                  <a:prstClr val="black"/>
                </a:solidFill>
                <a:latin typeface="Constantia"/>
              </a:rPr>
              <a:t>وهي برامج تستخدم لتنسيق النصوص المكتوبة وإدراج الجداول والتعامل مع الصورة وأشكال الإطارات المختلفة ،ومن أشهر هذه البرامج برنامج </a:t>
            </a:r>
            <a:r>
              <a:rPr lang="en-US" dirty="0">
                <a:solidFill>
                  <a:prstClr val="black"/>
                </a:solidFill>
                <a:latin typeface="Constantia"/>
              </a:rPr>
              <a:t>Microsoft Word</a:t>
            </a:r>
            <a:r>
              <a:rPr lang="ar-SA" dirty="0">
                <a:solidFill>
                  <a:prstClr val="black"/>
                </a:solidFill>
                <a:latin typeface="Constantia"/>
              </a:rPr>
              <a:t> . </a:t>
            </a:r>
          </a:p>
          <a:p>
            <a:endParaRPr lang="ar-SA" dirty="0" smtClean="0"/>
          </a:p>
          <a:p>
            <a:pPr marL="457200" lvl="0" indent="-457200">
              <a:buClr>
                <a:srgbClr val="0BD0D9"/>
              </a:buClr>
              <a:buSzPct val="95000"/>
              <a:buFont typeface="+mj-lt"/>
              <a:buAutoNum type="arabicPeriod" startAt="2"/>
            </a:pPr>
            <a:r>
              <a:rPr lang="ar-SA" b="1" dirty="0">
                <a:solidFill>
                  <a:prstClr val="black"/>
                </a:solidFill>
                <a:latin typeface="Constantia"/>
              </a:rPr>
              <a:t>برامج الجداول الحسابية :</a:t>
            </a:r>
          </a:p>
          <a:p>
            <a:pPr marL="0" lvl="0" indent="0">
              <a:buClr>
                <a:srgbClr val="0BD0D9"/>
              </a:buClr>
              <a:buSzPct val="95000"/>
              <a:buNone/>
            </a:pPr>
            <a:r>
              <a:rPr lang="ar-SA" dirty="0">
                <a:solidFill>
                  <a:prstClr val="black"/>
                </a:solidFill>
                <a:latin typeface="Constantia"/>
              </a:rPr>
              <a:t>وهي برامج متخصصة في المحاسبة ،حيث تقوم بمختلف العمليات الحسابية ،بالإضافة الى إمكانية استخدام الدوال الرياضية وإدراج التخطيطات وإجراء التحليللات للنواتج ومن أشهر هذه البرامج برنامج </a:t>
            </a:r>
            <a:r>
              <a:rPr lang="en-US" dirty="0">
                <a:solidFill>
                  <a:prstClr val="black"/>
                </a:solidFill>
                <a:latin typeface="Constantia"/>
              </a:rPr>
              <a:t>Microsoft Excel</a:t>
            </a:r>
            <a:r>
              <a:rPr lang="ar-SA" dirty="0">
                <a:solidFill>
                  <a:prstClr val="black"/>
                </a:solidFill>
                <a:latin typeface="Constantia"/>
              </a:rPr>
              <a:t>.</a:t>
            </a:r>
          </a:p>
          <a:p>
            <a:pPr marL="0" indent="0">
              <a:buNone/>
            </a:pPr>
            <a:endParaRPr lang="ar-SA" dirty="0"/>
          </a:p>
        </p:txBody>
      </p:sp>
      <p:sp>
        <p:nvSpPr>
          <p:cNvPr id="2" name="Title 1"/>
          <p:cNvSpPr>
            <a:spLocks noGrp="1"/>
          </p:cNvSpPr>
          <p:nvPr>
            <p:ph type="title"/>
          </p:nvPr>
        </p:nvSpPr>
        <p:spPr/>
        <p:txBody>
          <a:bodyPr/>
          <a:lstStyle/>
          <a:p>
            <a:r>
              <a:rPr lang="ar-SA" sz="5000" dirty="0">
                <a:solidFill>
                  <a:srgbClr val="04617B"/>
                </a:solidFill>
                <a:effectLst/>
                <a:latin typeface="Calibri"/>
                <a:cs typeface="Traditional Arabic"/>
              </a:rPr>
              <a:t>البرامج التطبيقية</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425594329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buClr>
                <a:srgbClr val="0BD0D9"/>
              </a:buClr>
              <a:buSzPct val="95000"/>
              <a:buNone/>
            </a:pPr>
            <a:r>
              <a:rPr lang="ar-SA" sz="2600" b="1" dirty="0">
                <a:solidFill>
                  <a:prstClr val="black"/>
                </a:solidFill>
                <a:latin typeface="Constantia"/>
              </a:rPr>
              <a:t>برامج العروض :</a:t>
            </a:r>
          </a:p>
          <a:p>
            <a:pPr marL="0" lvl="0" indent="0" algn="just">
              <a:buClr>
                <a:srgbClr val="0BD0D9"/>
              </a:buClr>
              <a:buSzPct val="95000"/>
              <a:buNone/>
            </a:pPr>
            <a:r>
              <a:rPr lang="ar-SA" dirty="0">
                <a:solidFill>
                  <a:prstClr val="black"/>
                </a:solidFill>
                <a:latin typeface="Constantia"/>
              </a:rPr>
              <a:t>وهي برامج تقوم بإنشاء العروض التقديمية سواء التجارية أو العلمية ،مع إمكانية استخدام النصوص والصور والتصاميم ، وإمكانية اختيار التنسيق المناسب لتلك </a:t>
            </a:r>
            <a:r>
              <a:rPr lang="ar-SA" dirty="0" smtClean="0">
                <a:solidFill>
                  <a:prstClr val="black"/>
                </a:solidFill>
                <a:latin typeface="Constantia"/>
              </a:rPr>
              <a:t>العروض </a:t>
            </a:r>
            <a:r>
              <a:rPr lang="ar-SA" dirty="0">
                <a:solidFill>
                  <a:prstClr val="black"/>
                </a:solidFill>
                <a:latin typeface="Constantia"/>
              </a:rPr>
              <a:t>. ومن أشهر هذه البرامج </a:t>
            </a:r>
            <a:r>
              <a:rPr lang="en-US" dirty="0">
                <a:solidFill>
                  <a:prstClr val="black"/>
                </a:solidFill>
                <a:latin typeface="Constantia"/>
              </a:rPr>
              <a:t>Microsoft Power </a:t>
            </a:r>
            <a:r>
              <a:rPr lang="en-US" dirty="0" smtClean="0">
                <a:solidFill>
                  <a:prstClr val="black"/>
                </a:solidFill>
                <a:latin typeface="Constantia"/>
              </a:rPr>
              <a:t>Point</a:t>
            </a:r>
            <a:endParaRPr lang="ar-SA" dirty="0" smtClean="0">
              <a:solidFill>
                <a:prstClr val="black"/>
              </a:solidFill>
              <a:latin typeface="Constantia"/>
            </a:endParaRPr>
          </a:p>
          <a:p>
            <a:pPr marL="0" lvl="0" indent="0">
              <a:buClr>
                <a:srgbClr val="0BD0D9"/>
              </a:buClr>
              <a:buSzPct val="95000"/>
              <a:buNone/>
            </a:pPr>
            <a:r>
              <a:rPr lang="ar-SA" sz="2600" b="1" dirty="0">
                <a:solidFill>
                  <a:prstClr val="black"/>
                </a:solidFill>
                <a:latin typeface="Constantia"/>
              </a:rPr>
              <a:t>4- برامج قواعد البيانات :</a:t>
            </a:r>
          </a:p>
          <a:p>
            <a:pPr marL="0" lvl="0" indent="0" algn="just">
              <a:buClr>
                <a:srgbClr val="0BD0D9"/>
              </a:buClr>
              <a:buSzPct val="95000"/>
              <a:buNone/>
            </a:pPr>
            <a:r>
              <a:rPr lang="ar-SA" dirty="0">
                <a:solidFill>
                  <a:prstClr val="black"/>
                </a:solidFill>
                <a:latin typeface="Constantia"/>
              </a:rPr>
              <a:t>وهي برامج تستخدم لتخزين كمية هائلة من البيانات بطريقة منظمة تجعل من إمكانية استرجاع البيانات أو البحث عنها سهلاً بالنسبة لمستخدم البرنامج ، كما تتيح هذه البرامج تصميم قاعدة البيانات نفسها وتنسيقها بالصور المطلوبة ، ومن أشهرها برنامج</a:t>
            </a:r>
            <a:r>
              <a:rPr lang="en-US" dirty="0">
                <a:solidFill>
                  <a:prstClr val="black"/>
                </a:solidFill>
                <a:latin typeface="Constantia"/>
              </a:rPr>
              <a:t>Microsoft Access- Oracle</a:t>
            </a:r>
            <a:r>
              <a:rPr lang="ar-SA" dirty="0">
                <a:solidFill>
                  <a:prstClr val="black"/>
                </a:solidFill>
                <a:latin typeface="Constantia"/>
              </a:rPr>
              <a:t> </a:t>
            </a:r>
            <a:r>
              <a:rPr lang="ar-SA" sz="2600" dirty="0">
                <a:solidFill>
                  <a:prstClr val="black"/>
                </a:solidFill>
                <a:latin typeface="Constantia"/>
              </a:rPr>
              <a:t>.</a:t>
            </a:r>
          </a:p>
          <a:p>
            <a:pPr marL="0" lvl="0" indent="0" algn="just">
              <a:buClr>
                <a:srgbClr val="0BD0D9"/>
              </a:buClr>
              <a:buSzPct val="95000"/>
              <a:buNone/>
            </a:pPr>
            <a:endParaRPr lang="ar-SA" dirty="0">
              <a:solidFill>
                <a:prstClr val="black"/>
              </a:solidFill>
              <a:latin typeface="Constantia"/>
            </a:endParaRPr>
          </a:p>
          <a:p>
            <a:pPr marL="0" lvl="0" indent="0" algn="just">
              <a:buClr>
                <a:srgbClr val="0BD0D9"/>
              </a:buClr>
              <a:buSzPct val="95000"/>
              <a:buNone/>
            </a:pPr>
            <a:endParaRPr lang="ar-SA" dirty="0"/>
          </a:p>
        </p:txBody>
      </p:sp>
      <p:sp>
        <p:nvSpPr>
          <p:cNvPr id="2" name="Title 1"/>
          <p:cNvSpPr>
            <a:spLocks noGrp="1"/>
          </p:cNvSpPr>
          <p:nvPr>
            <p:ph type="title"/>
          </p:nvPr>
        </p:nvSpPr>
        <p:spPr/>
        <p:txBody>
          <a:bodyPr/>
          <a:lstStyle/>
          <a:p>
            <a:r>
              <a:rPr lang="ar-SA" sz="5000" dirty="0">
                <a:solidFill>
                  <a:srgbClr val="04617B"/>
                </a:solidFill>
                <a:effectLst/>
                <a:latin typeface="Calibri"/>
                <a:cs typeface="Traditional Arabic"/>
              </a:rPr>
              <a:t>البرامج التطبيقية </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181604283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ar-SA" sz="2800" b="1" dirty="0" smtClean="0"/>
              <a:t>صياغة </a:t>
            </a:r>
            <a:r>
              <a:rPr lang="ar-SA" sz="2800" b="1" dirty="0"/>
              <a:t>مشكلة البحث تمهيداً لإجراء بحث أدق لها.</a:t>
            </a:r>
          </a:p>
          <a:p>
            <a:r>
              <a:rPr lang="ar-SA" sz="2800" b="1" dirty="0" smtClean="0"/>
              <a:t>تنمية </a:t>
            </a:r>
            <a:r>
              <a:rPr lang="ar-SA" sz="2800" b="1" dirty="0"/>
              <a:t>فروض البحث وتوضيح المفاهيم.</a:t>
            </a:r>
          </a:p>
          <a:p>
            <a:r>
              <a:rPr lang="ar-SA" sz="2800" b="1" dirty="0" smtClean="0"/>
              <a:t>زيادة </a:t>
            </a:r>
            <a:r>
              <a:rPr lang="ar-SA" sz="2800" b="1" dirty="0"/>
              <a:t>ألفة الباحث بالظاهرة التي يرغب في دراستها فيما بعد.</a:t>
            </a:r>
          </a:p>
          <a:p>
            <a:r>
              <a:rPr lang="ar-SA" sz="2800" b="1" dirty="0" smtClean="0"/>
              <a:t>توضيح </a:t>
            </a:r>
            <a:r>
              <a:rPr lang="ar-SA" sz="2800" b="1" dirty="0"/>
              <a:t>القضايا التي ينبغي أن يكون لها السبق في البحث مستقبلاً.</a:t>
            </a:r>
          </a:p>
          <a:p>
            <a:r>
              <a:rPr lang="ar-SA" sz="2800" b="1" dirty="0" smtClean="0"/>
              <a:t>جمع </a:t>
            </a:r>
            <a:r>
              <a:rPr lang="ar-SA" sz="2800" b="1" dirty="0"/>
              <a:t>المعلومات عن الإمكانيات العملية للقيام ببحث في المجال الواقعي الحي الذي تُجرى فيه الدراسة</a:t>
            </a:r>
            <a:r>
              <a:rPr lang="ar-SA" sz="2800" b="1" dirty="0" smtClean="0"/>
              <a:t>.</a:t>
            </a:r>
          </a:p>
          <a:p>
            <a:r>
              <a:rPr lang="ar-SA" sz="2800" b="1" dirty="0" smtClean="0"/>
              <a:t>الحصول </a:t>
            </a:r>
            <a:r>
              <a:rPr lang="ar-SA" sz="2800" b="1" dirty="0"/>
              <a:t>على قائمة بالمشكلات التي يراها الخبراء في الميدان جديرة بالبحث العاجل.</a:t>
            </a:r>
          </a:p>
          <a:p>
            <a:endParaRPr lang="ar-SA" dirty="0"/>
          </a:p>
        </p:txBody>
      </p:sp>
      <p:sp>
        <p:nvSpPr>
          <p:cNvPr id="4" name="Slide Number Placeholder 3"/>
          <p:cNvSpPr>
            <a:spLocks noGrp="1"/>
          </p:cNvSpPr>
          <p:nvPr>
            <p:ph type="sldNum" sz="quarter" idx="12"/>
          </p:nvPr>
        </p:nvSpPr>
        <p:spPr/>
        <p:txBody>
          <a:bodyPr/>
          <a:lstStyle/>
          <a:p>
            <a:fld id="{23E6E06F-21E4-41BA-87B4-144F5DCBAD6B}" type="slidenum">
              <a:rPr lang="ar-SA" smtClean="0"/>
              <a:t>8</a:t>
            </a:fld>
            <a:endParaRPr lang="ar-SA"/>
          </a:p>
        </p:txBody>
      </p:sp>
      <p:sp>
        <p:nvSpPr>
          <p:cNvPr id="2" name="Title 1"/>
          <p:cNvSpPr>
            <a:spLocks noGrp="1"/>
          </p:cNvSpPr>
          <p:nvPr>
            <p:ph type="title"/>
          </p:nvPr>
        </p:nvSpPr>
        <p:spPr/>
        <p:txBody>
          <a:bodyPr>
            <a:normAutofit/>
          </a:bodyPr>
          <a:lstStyle/>
          <a:p>
            <a:pPr algn="r"/>
            <a:r>
              <a:rPr lang="ar-SA" sz="4000" b="1" dirty="0" smtClean="0"/>
              <a:t>أهداف الدراسة الاستطلاعية :</a:t>
            </a:r>
            <a:endParaRPr lang="ar-SA" sz="4000" b="1" dirty="0"/>
          </a:p>
        </p:txBody>
      </p:sp>
    </p:spTree>
    <p:extLst>
      <p:ext uri="{BB962C8B-B14F-4D97-AF65-F5344CB8AC3E}">
        <p14:creationId xmlns:p14="http://schemas.microsoft.com/office/powerpoint/2010/main" val="154619375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R="457200" indent="-266700" algn="just" rtl="1">
              <a:spcAft>
                <a:spcPts val="0"/>
              </a:spcAft>
            </a:pPr>
            <a:r>
              <a:rPr lang="ar-SA" sz="3200" b="1" dirty="0" smtClean="0">
                <a:latin typeface="Times New Roman"/>
                <a:ea typeface="Times New Roman"/>
                <a:cs typeface="Traditional Arabic"/>
              </a:rPr>
              <a:t>المــزايــا: </a:t>
            </a:r>
            <a:r>
              <a:rPr lang="ar-SA" sz="3200" dirty="0">
                <a:latin typeface="Times New Roman"/>
                <a:ea typeface="Times New Roman"/>
                <a:cs typeface="Traditional Arabic"/>
              </a:rPr>
              <a:t>سهولة الاستخدام للباحثين بالإضافة إلى أن النوع الأول من الأدلة على وجه الخصوص يطمئن الباحث إلى أن المعلومات المضمنة في المواقع المفهرسة قد تم مراجعتها عن طريق خبراء متخصصين وقد يكون هؤلاء من المتميزين في تلك الجوانب الموضوعية التي كلفوا بفهرستها</a:t>
            </a:r>
            <a:r>
              <a:rPr lang="en-US" sz="3200" dirty="0">
                <a:latin typeface="Traditional Arabic"/>
                <a:ea typeface="Times New Roman"/>
              </a:rPr>
              <a:t> .</a:t>
            </a:r>
            <a:endParaRPr lang="en-US" sz="3600" dirty="0">
              <a:latin typeface="Times New Roman"/>
              <a:ea typeface="Times New Roman"/>
            </a:endParaRPr>
          </a:p>
          <a:p>
            <a:pPr marL="274638" marR="457200" indent="-198438" algn="just" rtl="1"/>
            <a:r>
              <a:rPr lang="ar-SA" sz="3200" b="1" dirty="0" smtClean="0">
                <a:latin typeface="Times New Roman"/>
                <a:ea typeface="Times New Roman"/>
                <a:cs typeface="Traditional Arabic"/>
              </a:rPr>
              <a:t>العيـــوب</a:t>
            </a:r>
            <a:r>
              <a:rPr lang="ar-SA" sz="3200" dirty="0" smtClean="0">
                <a:latin typeface="Times New Roman"/>
                <a:ea typeface="Times New Roman"/>
                <a:cs typeface="Traditional Arabic"/>
              </a:rPr>
              <a:t> </a:t>
            </a:r>
            <a:r>
              <a:rPr lang="ar-SA" sz="3200" dirty="0">
                <a:latin typeface="Times New Roman"/>
                <a:ea typeface="Times New Roman"/>
                <a:cs typeface="Traditional Arabic"/>
              </a:rPr>
              <a:t>: يتطلب هذا النوع من المواقع المراجعة والتدقيق والفهرسة ،ويتطلب هذا وقتًا و جهدًا ؛مما ينعكس على محدودية مثل هذه الأدلة قياسًا بالكم الهائل لمواقع الإنترنت بالإضافة إلى أن تحديثها يتطلب وقتًا ليس بالقصير</a:t>
            </a:r>
            <a:r>
              <a:rPr lang="en-US" dirty="0">
                <a:latin typeface="Traditional Arabic"/>
                <a:ea typeface="Times New Roman"/>
              </a:rPr>
              <a:t> .</a:t>
            </a:r>
            <a:endParaRPr lang="en-US" sz="2800" dirty="0">
              <a:effectLst/>
              <a:latin typeface="Times New Roman"/>
              <a:ea typeface="Times New Roman"/>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
        <p:nvSpPr>
          <p:cNvPr id="2" name="Title 1"/>
          <p:cNvSpPr>
            <a:spLocks noGrp="1"/>
          </p:cNvSpPr>
          <p:nvPr>
            <p:ph type="title"/>
          </p:nvPr>
        </p:nvSpPr>
        <p:spPr/>
        <p:txBody>
          <a:bodyPr/>
          <a:lstStyle/>
          <a:p>
            <a:pPr algn="r"/>
            <a:r>
              <a:rPr lang="ar-SA" sz="4000" b="1" dirty="0" smtClean="0">
                <a:solidFill>
                  <a:srgbClr val="0070C0"/>
                </a:solidFill>
                <a:latin typeface="Times New Roman"/>
                <a:ea typeface="Times New Roman"/>
                <a:cs typeface="Traditional Arabic"/>
              </a:rPr>
              <a:t>مزايا وعيوب الأدلة </a:t>
            </a:r>
            <a:r>
              <a:rPr lang="ar-SA" sz="4000" b="1" dirty="0">
                <a:solidFill>
                  <a:srgbClr val="0070C0"/>
                </a:solidFill>
                <a:latin typeface="Times New Roman"/>
                <a:ea typeface="Times New Roman"/>
                <a:cs typeface="Traditional Arabic"/>
              </a:rPr>
              <a:t>أو </a:t>
            </a:r>
            <a:r>
              <a:rPr lang="ar-SA" sz="4000" b="1" dirty="0" smtClean="0">
                <a:solidFill>
                  <a:srgbClr val="0070C0"/>
                </a:solidFill>
                <a:latin typeface="Times New Roman"/>
                <a:ea typeface="Times New Roman"/>
                <a:cs typeface="Traditional Arabic"/>
              </a:rPr>
              <a:t>الفهارس</a:t>
            </a:r>
            <a:endParaRPr lang="ar-SA" dirty="0"/>
          </a:p>
        </p:txBody>
      </p:sp>
    </p:spTree>
    <p:extLst>
      <p:ext uri="{BB962C8B-B14F-4D97-AF65-F5344CB8AC3E}">
        <p14:creationId xmlns:p14="http://schemas.microsoft.com/office/powerpoint/2010/main" val="237610603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646" y="1371600"/>
            <a:ext cx="8489633" cy="5181600"/>
          </a:xfrm>
        </p:spPr>
        <p:txBody>
          <a:bodyPr>
            <a:normAutofit fontScale="77500" lnSpcReduction="20000"/>
          </a:bodyPr>
          <a:lstStyle/>
          <a:p>
            <a:pPr marR="457200" lvl="0" algn="r" rtl="1">
              <a:buFont typeface="+mj-lt"/>
              <a:buAutoNum type="arabicPeriod"/>
            </a:pPr>
            <a:r>
              <a:rPr lang="ar-SA" sz="3400" b="1" dirty="0" smtClean="0">
                <a:latin typeface="Times New Roman"/>
                <a:ea typeface="Times New Roman"/>
                <a:cs typeface="Traditional Arabic"/>
              </a:rPr>
              <a:t>إمكانية  إضافة </a:t>
            </a:r>
            <a:r>
              <a:rPr lang="ar-SA" sz="3400" b="1" dirty="0">
                <a:latin typeface="Times New Roman"/>
                <a:ea typeface="Times New Roman"/>
                <a:cs typeface="Traditional Arabic"/>
              </a:rPr>
              <a:t>ملفات جديدة</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a:latin typeface="Times New Roman"/>
                <a:ea typeface="Times New Roman"/>
                <a:cs typeface="Traditional Arabic"/>
              </a:rPr>
              <a:t>إضافة بيانات جديدة على الملفات الموجودة فى القاعدة</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a:latin typeface="Times New Roman"/>
                <a:ea typeface="Times New Roman"/>
                <a:cs typeface="Traditional Arabic"/>
              </a:rPr>
              <a:t>استرجاع بيانات من الملفات المكونة لقاعدة البيانات</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smtClean="0">
                <a:latin typeface="Times New Roman"/>
                <a:ea typeface="Times New Roman"/>
                <a:cs typeface="Traditional Arabic"/>
              </a:rPr>
              <a:t>تحديث </a:t>
            </a:r>
            <a:r>
              <a:rPr lang="ar-SA" sz="3400" b="1" dirty="0">
                <a:latin typeface="Times New Roman"/>
                <a:ea typeface="Times New Roman"/>
                <a:cs typeface="Traditional Arabic"/>
              </a:rPr>
              <a:t>البيانات</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a:latin typeface="Times New Roman"/>
                <a:ea typeface="Times New Roman"/>
                <a:cs typeface="Traditional Arabic"/>
              </a:rPr>
              <a:t>حذف البيانات من الملفات</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a:latin typeface="Times New Roman"/>
                <a:ea typeface="Times New Roman"/>
                <a:cs typeface="Traditional Arabic"/>
              </a:rPr>
              <a:t>إزاحة ملفات خالية أو مكتوب عليها سجلات</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a:latin typeface="Times New Roman"/>
                <a:ea typeface="Times New Roman"/>
                <a:cs typeface="Traditional Arabic"/>
              </a:rPr>
              <a:t>يمكن تعديل البرامج دون تعديل البيانات والعكس صحيح</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a:latin typeface="Times New Roman"/>
                <a:ea typeface="Times New Roman"/>
                <a:cs typeface="Traditional Arabic"/>
              </a:rPr>
              <a:t>يمكن للمستخدم النظر إليها على أنها بيانات متكاملة</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a:latin typeface="Times New Roman"/>
                <a:ea typeface="Times New Roman"/>
                <a:cs typeface="Traditional Arabic"/>
              </a:rPr>
              <a:t>تلبى حاجة معظم المستخدمين للبيانات</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ar-SA" sz="3400" b="1" dirty="0">
                <a:latin typeface="Times New Roman"/>
                <a:ea typeface="Times New Roman"/>
                <a:cs typeface="Traditional Arabic"/>
              </a:rPr>
              <a:t>يمكن فرض قيود من السرية والتأمين على بعض البيانات الهامة</a:t>
            </a:r>
            <a:r>
              <a:rPr lang="en-US" sz="3400" b="1" dirty="0">
                <a:latin typeface="Traditional Arabic"/>
                <a:ea typeface="Times New Roman"/>
              </a:rPr>
              <a:t>.</a:t>
            </a:r>
            <a:endParaRPr lang="en-US" sz="3400" b="1" dirty="0">
              <a:latin typeface="Times New Roman"/>
              <a:ea typeface="Times New Roman"/>
            </a:endParaRPr>
          </a:p>
          <a:p>
            <a:pPr marR="457200" lvl="0" algn="r" rtl="1">
              <a:buFont typeface="+mj-lt"/>
              <a:buAutoNum type="arabicPeriod"/>
            </a:pPr>
            <a:r>
              <a:rPr lang="en-US" sz="3400" b="1" dirty="0">
                <a:latin typeface="Traditional Arabic"/>
                <a:ea typeface="Times New Roman"/>
              </a:rPr>
              <a:t>. </a:t>
            </a:r>
            <a:r>
              <a:rPr lang="ar-SA" sz="3400" b="1" dirty="0">
                <a:latin typeface="Times New Roman"/>
                <a:ea typeface="Times New Roman"/>
                <a:cs typeface="Traditional Arabic"/>
              </a:rPr>
              <a:t>تحقق المرجعية على الملفات</a:t>
            </a:r>
            <a:endParaRPr lang="en-US" sz="3400" b="1" dirty="0">
              <a:latin typeface="Times New Roman"/>
              <a:ea typeface="Times New Roman"/>
            </a:endParaRPr>
          </a:p>
          <a:p>
            <a:pPr marR="457200" lvl="0" algn="r">
              <a:buFont typeface="+mj-lt"/>
              <a:buAutoNum type="arabicPeriod"/>
            </a:pPr>
            <a:r>
              <a:rPr lang="ar-SA" sz="3400" b="1" dirty="0">
                <a:latin typeface="Times New Roman"/>
                <a:ea typeface="Times New Roman"/>
                <a:cs typeface="Traditional Arabic"/>
              </a:rPr>
              <a:t>إمكان توليد بيانات جديدة من البيانات الموجودة فى قاعدة البيانات</a:t>
            </a:r>
            <a:endParaRPr lang="en-US" sz="3400" b="1" dirty="0">
              <a:latin typeface="Times New Roman"/>
              <a:ea typeface="Times New Roman"/>
            </a:endParaRPr>
          </a:p>
          <a:p>
            <a:pPr marL="0" indent="0" algn="r" rtl="1">
              <a:buNone/>
            </a:pP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
        <p:nvSpPr>
          <p:cNvPr id="2" name="Title 1"/>
          <p:cNvSpPr>
            <a:spLocks noGrp="1"/>
          </p:cNvSpPr>
          <p:nvPr>
            <p:ph type="title"/>
          </p:nvPr>
        </p:nvSpPr>
        <p:spPr>
          <a:xfrm>
            <a:off x="471646" y="0"/>
            <a:ext cx="8489633" cy="1066800"/>
          </a:xfrm>
        </p:spPr>
        <p:txBody>
          <a:bodyPr/>
          <a:lstStyle/>
          <a:p>
            <a:pPr algn="r"/>
            <a:r>
              <a:rPr lang="ar-SA" dirty="0" smtClean="0">
                <a:solidFill>
                  <a:srgbClr val="002060"/>
                </a:solidFill>
              </a:rPr>
              <a:t>مميزات قواعد البيانات </a:t>
            </a:r>
            <a:endParaRPr lang="ar-SA" dirty="0">
              <a:solidFill>
                <a:srgbClr val="002060"/>
              </a:solidFill>
            </a:endParaRPr>
          </a:p>
        </p:txBody>
      </p:sp>
    </p:spTree>
    <p:extLst>
      <p:ext uri="{BB962C8B-B14F-4D97-AF65-F5344CB8AC3E}">
        <p14:creationId xmlns:p14="http://schemas.microsoft.com/office/powerpoint/2010/main" val="12741080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823" y="1481329"/>
            <a:ext cx="8725456" cy="4525963"/>
          </a:xfrm>
        </p:spPr>
        <p:txBody>
          <a:bodyPr/>
          <a:lstStyle/>
          <a:p>
            <a:pPr marR="457200" indent="-266700" algn="just" rtl="1">
              <a:spcAft>
                <a:spcPts val="0"/>
              </a:spcAft>
            </a:pPr>
            <a:r>
              <a:rPr lang="ar-SA" sz="3200" b="1" dirty="0">
                <a:solidFill>
                  <a:srgbClr val="7030A0"/>
                </a:solidFill>
                <a:latin typeface="Times New Roman"/>
                <a:ea typeface="Times New Roman"/>
                <a:cs typeface="Traditional Arabic"/>
              </a:rPr>
              <a:t>المزايا </a:t>
            </a:r>
            <a:r>
              <a:rPr lang="ar-SA" sz="3200" b="1" dirty="0">
                <a:latin typeface="Times New Roman"/>
                <a:ea typeface="Times New Roman"/>
                <a:cs typeface="Traditional Arabic"/>
              </a:rPr>
              <a:t>:محتواه من المعلومات أكبر وأحدث من </a:t>
            </a:r>
            <a:r>
              <a:rPr lang="ar-SA" sz="3200" b="1" dirty="0" smtClean="0">
                <a:latin typeface="Times New Roman"/>
                <a:ea typeface="Times New Roman"/>
                <a:cs typeface="Traditional Arabic"/>
              </a:rPr>
              <a:t>الدليل( الفهرس )</a:t>
            </a:r>
            <a:r>
              <a:rPr lang="en-US" sz="3200" b="1" dirty="0" smtClean="0">
                <a:latin typeface="Traditional Arabic"/>
                <a:ea typeface="Times New Roman"/>
              </a:rPr>
              <a:t>.</a:t>
            </a:r>
            <a:endParaRPr lang="en-US" sz="3600" dirty="0">
              <a:latin typeface="Times New Roman"/>
              <a:ea typeface="Times New Roman"/>
            </a:endParaRPr>
          </a:p>
          <a:p>
            <a:pPr marR="457200" indent="-266700" algn="just" rtl="1">
              <a:spcAft>
                <a:spcPts val="0"/>
              </a:spcAft>
            </a:pPr>
            <a:r>
              <a:rPr lang="ar-SA" sz="3200" b="1" dirty="0">
                <a:solidFill>
                  <a:srgbClr val="7030A0"/>
                </a:solidFill>
                <a:latin typeface="Times New Roman"/>
                <a:ea typeface="Times New Roman"/>
                <a:cs typeface="Traditional Arabic"/>
              </a:rPr>
              <a:t>العيوب</a:t>
            </a:r>
            <a:r>
              <a:rPr lang="ar-SA" sz="3200" dirty="0">
                <a:latin typeface="Times New Roman"/>
                <a:ea typeface="Times New Roman"/>
                <a:cs typeface="Traditional Arabic"/>
              </a:rPr>
              <a:t> : </a:t>
            </a:r>
            <a:r>
              <a:rPr lang="ar-SA" sz="3200" b="1" dirty="0">
                <a:latin typeface="Times New Roman"/>
                <a:ea typeface="Times New Roman"/>
                <a:cs typeface="Traditional Arabic"/>
              </a:rPr>
              <a:t>يفتقد الدقة في الغالب عند الفهرسة واسترجاع المعلومات من قواعد المعلومات ،مما يصعب من الحصول على المعلومة بدقة خاصة عندما لا يسبق عملية البحث تخطيط جيد للمعلومات المراد البحث عنها ،بالإضافة إلى افتقاد الكثير منها للجدولة الموضوعية المترابطة </a:t>
            </a:r>
            <a:r>
              <a:rPr lang="ar-SA" sz="3200" b="1" dirty="0" smtClean="0">
                <a:latin typeface="Times New Roman"/>
                <a:ea typeface="Times New Roman"/>
                <a:cs typeface="Traditional Arabic"/>
              </a:rPr>
              <a:t> </a:t>
            </a:r>
            <a:r>
              <a:rPr lang="ar-SA" b="1" dirty="0" smtClean="0">
                <a:latin typeface="Times New Roman"/>
                <a:ea typeface="Times New Roman"/>
                <a:cs typeface="Traditional Arabic"/>
              </a:rPr>
              <a:t>.</a:t>
            </a:r>
            <a:endParaRPr lang="en-US" sz="2800" b="1" dirty="0">
              <a:latin typeface="Times New Roman"/>
              <a:ea typeface="Times New Roman"/>
            </a:endParaRPr>
          </a:p>
          <a:p>
            <a:pPr marL="109728" indent="0" algn="r" rtl="1">
              <a:buNone/>
            </a:pP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
        <p:nvSpPr>
          <p:cNvPr id="2" name="Title 1"/>
          <p:cNvSpPr>
            <a:spLocks noGrp="1"/>
          </p:cNvSpPr>
          <p:nvPr>
            <p:ph type="title"/>
          </p:nvPr>
        </p:nvSpPr>
        <p:spPr/>
        <p:txBody>
          <a:bodyPr>
            <a:normAutofit/>
          </a:bodyPr>
          <a:lstStyle/>
          <a:p>
            <a:pPr algn="r" rtl="1"/>
            <a:r>
              <a:rPr lang="ar-SA" sz="3600" dirty="0" smtClean="0">
                <a:solidFill>
                  <a:srgbClr val="002060"/>
                </a:solidFill>
              </a:rPr>
              <a:t>مزايا محركات البحث </a:t>
            </a:r>
            <a:endParaRPr lang="ar-SA" sz="3600" dirty="0">
              <a:solidFill>
                <a:srgbClr val="002060"/>
              </a:solidFill>
            </a:endParaRPr>
          </a:p>
        </p:txBody>
      </p:sp>
    </p:spTree>
    <p:extLst>
      <p:ext uri="{BB962C8B-B14F-4D97-AF65-F5344CB8AC3E}">
        <p14:creationId xmlns:p14="http://schemas.microsoft.com/office/powerpoint/2010/main" val="130594585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p:txBody>
          <a:bodyPr>
            <a:normAutofit fontScale="92500"/>
          </a:bodyPr>
          <a:lstStyle/>
          <a:p>
            <a:pPr eaLnBrk="1" hangingPunct="1">
              <a:lnSpc>
                <a:spcPct val="90000"/>
              </a:lnSpc>
              <a:buFont typeface="Wingdings" pitchFamily="2" charset="2"/>
              <a:buNone/>
            </a:pPr>
            <a:r>
              <a:rPr lang="ar-SA" altLang="ar-SA" sz="3200" b="1" u="sng" smtClean="0"/>
              <a:t>خصائص برامج المحاكاه :-</a:t>
            </a:r>
          </a:p>
          <a:p>
            <a:pPr algn="just" eaLnBrk="1" hangingPunct="1">
              <a:lnSpc>
                <a:spcPct val="90000"/>
              </a:lnSpc>
              <a:buFontTx/>
              <a:buChar char="•"/>
            </a:pPr>
            <a:r>
              <a:rPr lang="ar-SA" altLang="ar-SA" sz="2800" smtClean="0"/>
              <a:t>برامج المحاكاه الجيده هي التي تقدم سلسله من الاحداث الواضحه للمتعلم</a:t>
            </a:r>
          </a:p>
          <a:p>
            <a:pPr algn="just" eaLnBrk="1" hangingPunct="1">
              <a:lnSpc>
                <a:spcPct val="90000"/>
              </a:lnSpc>
              <a:buFontTx/>
              <a:buChar char="•"/>
            </a:pPr>
            <a:r>
              <a:rPr lang="ar-SA" altLang="ar-SA" sz="2800" smtClean="0"/>
              <a:t>تقدم للمتعلم العديد من الاختيارات التى تناسبه</a:t>
            </a:r>
          </a:p>
          <a:p>
            <a:pPr algn="just" eaLnBrk="1" hangingPunct="1">
              <a:lnSpc>
                <a:spcPct val="90000"/>
              </a:lnSpc>
              <a:buFontTx/>
              <a:buChar char="•"/>
            </a:pPr>
            <a:r>
              <a:rPr lang="ar-SA" altLang="ar-SA" sz="2800" smtClean="0"/>
              <a:t>تستعين بالصوت والصور والرسوم الثابته والمتحركه الواظحه والدقيقه</a:t>
            </a:r>
          </a:p>
          <a:p>
            <a:pPr algn="just" eaLnBrk="1" hangingPunct="1">
              <a:lnSpc>
                <a:spcPct val="90000"/>
              </a:lnSpc>
              <a:buFontTx/>
              <a:buChar char="•"/>
            </a:pPr>
            <a:r>
              <a:rPr lang="ar-SA" altLang="ar-SA" sz="2800" smtClean="0"/>
              <a:t>توجه المتعلم التوجيه السليم لدراسة تعتمد على تحكم المتعلم</a:t>
            </a:r>
          </a:p>
          <a:p>
            <a:pPr algn="just" eaLnBrk="1" hangingPunct="1">
              <a:lnSpc>
                <a:spcPct val="90000"/>
              </a:lnSpc>
              <a:buFontTx/>
              <a:buChar char="•"/>
            </a:pPr>
            <a:r>
              <a:rPr lang="ar-SA" altLang="ar-SA" sz="2800" smtClean="0"/>
              <a:t>توفر قاعده كبيره من المعلومات التى يمكن ان يلجا اليها المتعلم </a:t>
            </a:r>
          </a:p>
          <a:p>
            <a:pPr algn="just" eaLnBrk="1" hangingPunct="1">
              <a:lnSpc>
                <a:spcPct val="90000"/>
              </a:lnSpc>
              <a:buFontTx/>
              <a:buChar char="•"/>
            </a:pPr>
            <a:r>
              <a:rPr lang="ar-SA" altLang="ar-SA" sz="2800" smtClean="0"/>
              <a:t>تمكن برامج المحاكاه المتعلم من استيعاب الحقائق والافكار والمشاعر وهي الطريقه الاكثر فاعليه</a:t>
            </a:r>
            <a:endParaRPr lang="en-US" altLang="ar-SA" sz="2800" smtClean="0"/>
          </a:p>
        </p:txBody>
      </p:sp>
      <p:sp>
        <p:nvSpPr>
          <p:cNvPr id="38917"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cs typeface="Arial"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cs typeface="Arial"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cs typeface="Arial"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cs typeface="Arial"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cs typeface="Arial"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9pPr>
          </a:lstStyle>
          <a:p>
            <a:pPr eaLnBrk="1" hangingPunct="1">
              <a:spcBef>
                <a:spcPct val="0"/>
              </a:spcBef>
              <a:buClrTx/>
              <a:buSzTx/>
              <a:buFontTx/>
              <a:buNone/>
            </a:pPr>
            <a:fld id="{0BECFEA3-EE5C-4B35-8495-67A450DD6007}" type="slidenum">
              <a:rPr lang="ar-SA" altLang="ar-SA" sz="1000" smtClean="0">
                <a:latin typeface="Tahoma" pitchFamily="34" charset="0"/>
              </a:rPr>
              <a:pPr eaLnBrk="1" hangingPunct="1">
                <a:spcBef>
                  <a:spcPct val="0"/>
                </a:spcBef>
                <a:buClrTx/>
                <a:buSzTx/>
                <a:buFontTx/>
                <a:buNone/>
              </a:pPr>
              <a:t>12</a:t>
            </a:fld>
            <a:endParaRPr lang="en-US" altLang="ar-SA" sz="1000" smtClean="0">
              <a:latin typeface="Tahoma" pitchFamily="34" charset="0"/>
            </a:endParaRPr>
          </a:p>
        </p:txBody>
      </p:sp>
      <p:sp>
        <p:nvSpPr>
          <p:cNvPr id="20482" name="Rectangle 2"/>
          <p:cNvSpPr>
            <a:spLocks noGrp="1" noChangeArrowheads="1"/>
          </p:cNvSpPr>
          <p:nvPr>
            <p:ph type="title"/>
          </p:nvPr>
        </p:nvSpPr>
        <p:spPr/>
        <p:txBody>
          <a:bodyPr/>
          <a:lstStyle/>
          <a:p>
            <a:pPr algn="r" eaLnBrk="1" fontAlgn="auto" hangingPunct="1">
              <a:spcAft>
                <a:spcPts val="0"/>
              </a:spcAft>
              <a:defRPr/>
            </a:pPr>
            <a:r>
              <a:rPr lang="ar-SA" altLang="ar-SA" sz="2800" u="sng" dirty="0" smtClean="0"/>
              <a:t>ثالثا : طريقة المحاكاه </a:t>
            </a:r>
            <a:r>
              <a:rPr lang="en-US" altLang="ar-SA" sz="2800" u="sng" dirty="0" smtClean="0"/>
              <a:t>(simulation mode)</a:t>
            </a:r>
          </a:p>
        </p:txBody>
      </p:sp>
    </p:spTree>
    <p:extLst>
      <p:ext uri="{BB962C8B-B14F-4D97-AF65-F5344CB8AC3E}">
        <p14:creationId xmlns:p14="http://schemas.microsoft.com/office/powerpoint/2010/main" val="11569238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dissolve">
                                      <p:cBhvr>
                                        <p:cTn id="7" dur="500"/>
                                        <p:tgtEl>
                                          <p:spTgt spid="20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483">
                                            <p:txEl>
                                              <p:pRg st="0" end="0"/>
                                            </p:txEl>
                                          </p:spTgt>
                                        </p:tgtEl>
                                        <p:attrNameLst>
                                          <p:attrName>style.visibility</p:attrName>
                                        </p:attrNameLst>
                                      </p:cBhvr>
                                      <p:to>
                                        <p:strVal val="visible"/>
                                      </p:to>
                                    </p:set>
                                    <p:animEffect transition="in" filter="dissolve">
                                      <p:cBhvr>
                                        <p:cTn id="12" dur="500"/>
                                        <p:tgtEl>
                                          <p:spTgt spid="204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483">
                                            <p:txEl>
                                              <p:pRg st="1" end="1"/>
                                            </p:txEl>
                                          </p:spTgt>
                                        </p:tgtEl>
                                        <p:attrNameLst>
                                          <p:attrName>style.visibility</p:attrName>
                                        </p:attrNameLst>
                                      </p:cBhvr>
                                      <p:to>
                                        <p:strVal val="visible"/>
                                      </p:to>
                                    </p:set>
                                    <p:animEffect transition="in" filter="dissolve">
                                      <p:cBhvr>
                                        <p:cTn id="17" dur="500"/>
                                        <p:tgtEl>
                                          <p:spTgt spid="2048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483">
                                            <p:txEl>
                                              <p:pRg st="2" end="2"/>
                                            </p:txEl>
                                          </p:spTgt>
                                        </p:tgtEl>
                                        <p:attrNameLst>
                                          <p:attrName>style.visibility</p:attrName>
                                        </p:attrNameLst>
                                      </p:cBhvr>
                                      <p:to>
                                        <p:strVal val="visible"/>
                                      </p:to>
                                    </p:set>
                                    <p:animEffect transition="in" filter="dissolve">
                                      <p:cBhvr>
                                        <p:cTn id="22" dur="500"/>
                                        <p:tgtEl>
                                          <p:spTgt spid="2048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483">
                                            <p:txEl>
                                              <p:pRg st="3" end="3"/>
                                            </p:txEl>
                                          </p:spTgt>
                                        </p:tgtEl>
                                        <p:attrNameLst>
                                          <p:attrName>style.visibility</p:attrName>
                                        </p:attrNameLst>
                                      </p:cBhvr>
                                      <p:to>
                                        <p:strVal val="visible"/>
                                      </p:to>
                                    </p:set>
                                    <p:animEffect transition="in" filter="dissolve">
                                      <p:cBhvr>
                                        <p:cTn id="27" dur="500"/>
                                        <p:tgtEl>
                                          <p:spTgt spid="2048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483">
                                            <p:txEl>
                                              <p:pRg st="4" end="4"/>
                                            </p:txEl>
                                          </p:spTgt>
                                        </p:tgtEl>
                                        <p:attrNameLst>
                                          <p:attrName>style.visibility</p:attrName>
                                        </p:attrNameLst>
                                      </p:cBhvr>
                                      <p:to>
                                        <p:strVal val="visible"/>
                                      </p:to>
                                    </p:set>
                                    <p:animEffect transition="in" filter="dissolve">
                                      <p:cBhvr>
                                        <p:cTn id="32" dur="500"/>
                                        <p:tgtEl>
                                          <p:spTgt spid="2048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0483">
                                            <p:txEl>
                                              <p:pRg st="5" end="5"/>
                                            </p:txEl>
                                          </p:spTgt>
                                        </p:tgtEl>
                                        <p:attrNameLst>
                                          <p:attrName>style.visibility</p:attrName>
                                        </p:attrNameLst>
                                      </p:cBhvr>
                                      <p:to>
                                        <p:strVal val="visible"/>
                                      </p:to>
                                    </p:set>
                                    <p:animEffect transition="in" filter="dissolve">
                                      <p:cBhvr>
                                        <p:cTn id="37" dur="500"/>
                                        <p:tgtEl>
                                          <p:spTgt spid="2048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0483">
                                            <p:txEl>
                                              <p:pRg st="6" end="6"/>
                                            </p:txEl>
                                          </p:spTgt>
                                        </p:tgtEl>
                                        <p:attrNameLst>
                                          <p:attrName>style.visibility</p:attrName>
                                        </p:attrNameLst>
                                      </p:cBhvr>
                                      <p:to>
                                        <p:strVal val="visible"/>
                                      </p:to>
                                    </p:set>
                                    <p:animEffect transition="in" filter="dissolve">
                                      <p:cBhvr>
                                        <p:cTn id="42" dur="500"/>
                                        <p:tgtEl>
                                          <p:spTgt spid="204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3"/>
          <p:cNvSpPr>
            <a:spLocks noGrp="1" noChangeArrowheads="1"/>
          </p:cNvSpPr>
          <p:nvPr>
            <p:ph idx="1"/>
          </p:nvPr>
        </p:nvSpPr>
        <p:spPr>
          <a:xfrm>
            <a:off x="111361" y="1196976"/>
            <a:ext cx="8849918" cy="5256213"/>
          </a:xfrm>
        </p:spPr>
        <p:txBody>
          <a:bodyPr/>
          <a:lstStyle/>
          <a:p>
            <a:pPr eaLnBrk="1" hangingPunct="1">
              <a:lnSpc>
                <a:spcPct val="90000"/>
              </a:lnSpc>
            </a:pPr>
            <a:r>
              <a:rPr lang="ar-SA" altLang="ar-SA" smtClean="0"/>
              <a:t>لها دور هام في دراسة وتنفيذ التجارب لمعضلات معقدة ومختلفة</a:t>
            </a:r>
          </a:p>
          <a:p>
            <a:pPr eaLnBrk="1" hangingPunct="1">
              <a:lnSpc>
                <a:spcPct val="90000"/>
              </a:lnSpc>
            </a:pPr>
            <a:r>
              <a:rPr lang="ar-SA" altLang="ar-SA" smtClean="0"/>
              <a:t>يساعد استخدمام أسلوب المحاكاه على ملاحظة التغيرات التي تطرأ على صياغة المعضلة.</a:t>
            </a:r>
          </a:p>
          <a:p>
            <a:pPr eaLnBrk="1" hangingPunct="1">
              <a:lnSpc>
                <a:spcPct val="90000"/>
              </a:lnSpc>
            </a:pPr>
            <a:r>
              <a:rPr lang="ar-SA" altLang="ar-SA" smtClean="0"/>
              <a:t>دراسة النظام ومشاهدة نتائجه بصورة واضحة.</a:t>
            </a:r>
          </a:p>
          <a:p>
            <a:pPr eaLnBrk="1" hangingPunct="1">
              <a:lnSpc>
                <a:spcPct val="90000"/>
              </a:lnSpc>
            </a:pPr>
            <a:r>
              <a:rPr lang="ar-SA" altLang="ar-SA" smtClean="0"/>
              <a:t>يساعد في تدريب الاختصاصيين والطلبة على الاسسس المطلوبة في التحليلات العلمية</a:t>
            </a:r>
          </a:p>
          <a:p>
            <a:pPr eaLnBrk="1" hangingPunct="1">
              <a:lnSpc>
                <a:spcPct val="90000"/>
              </a:lnSpc>
            </a:pPr>
            <a:r>
              <a:rPr lang="ar-SA" altLang="ar-SA" smtClean="0"/>
              <a:t>اكساب الخبرة للعاملين في مجال المحاكاه لاي نظام .</a:t>
            </a:r>
          </a:p>
          <a:p>
            <a:pPr eaLnBrk="1" hangingPunct="1">
              <a:lnSpc>
                <a:spcPct val="90000"/>
              </a:lnSpc>
            </a:pPr>
            <a:r>
              <a:rPr lang="ar-SA" altLang="ar-SA" smtClean="0"/>
              <a:t>الحصول على معلومات واستنتاجات لمواقف مستقبلية.</a:t>
            </a:r>
          </a:p>
          <a:p>
            <a:pPr eaLnBrk="1" hangingPunct="1">
              <a:lnSpc>
                <a:spcPct val="90000"/>
              </a:lnSpc>
            </a:pPr>
            <a:r>
              <a:rPr lang="ar-SA" altLang="ar-SA" smtClean="0"/>
              <a:t>يمكن استخدامه لاحتبار الأنظمة قبل تطبيقها على الواقع</a:t>
            </a:r>
          </a:p>
          <a:p>
            <a:pPr eaLnBrk="1" hangingPunct="1">
              <a:lnSpc>
                <a:spcPct val="90000"/>
              </a:lnSpc>
            </a:pPr>
            <a:r>
              <a:rPr lang="ar-SA" altLang="ar-SA" smtClean="0"/>
              <a:t>توفير المال قبل التصنيع باختبار وتوقع جودة المنتج.</a:t>
            </a:r>
          </a:p>
          <a:p>
            <a:pPr eaLnBrk="1" hangingPunct="1">
              <a:lnSpc>
                <a:spcPct val="90000"/>
              </a:lnSpc>
            </a:pPr>
            <a:r>
              <a:rPr lang="ar-SA" altLang="ar-SA" smtClean="0"/>
              <a:t>التنبؤ بسلوك المنتج في ظروف نادرة.</a:t>
            </a:r>
          </a:p>
          <a:p>
            <a:pPr eaLnBrk="1" hangingPunct="1">
              <a:lnSpc>
                <a:spcPct val="90000"/>
              </a:lnSpc>
            </a:pPr>
            <a:r>
              <a:rPr lang="ar-SA" altLang="ar-SA" smtClean="0"/>
              <a:t>الدراسة الأكاديمية</a:t>
            </a:r>
          </a:p>
        </p:txBody>
      </p:sp>
      <p:sp>
        <p:nvSpPr>
          <p:cNvPr id="40966"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cs typeface="Arial"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cs typeface="Arial"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cs typeface="Arial"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cs typeface="Arial"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cs typeface="Arial"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9pPr>
          </a:lstStyle>
          <a:p>
            <a:pPr eaLnBrk="1" hangingPunct="1">
              <a:spcBef>
                <a:spcPct val="0"/>
              </a:spcBef>
              <a:buClrTx/>
              <a:buSzTx/>
              <a:buFontTx/>
              <a:buNone/>
            </a:pPr>
            <a:fld id="{2A0D39BC-7A3E-4CFB-BD93-170591ED7663}" type="slidenum">
              <a:rPr lang="ar-SA" altLang="ar-SA" sz="1000" smtClean="0">
                <a:latin typeface="Tahoma" pitchFamily="34" charset="0"/>
              </a:rPr>
              <a:pPr eaLnBrk="1" hangingPunct="1">
                <a:spcBef>
                  <a:spcPct val="0"/>
                </a:spcBef>
                <a:buClrTx/>
                <a:buSzTx/>
                <a:buFontTx/>
                <a:buNone/>
              </a:pPr>
              <a:t>13</a:t>
            </a:fld>
            <a:endParaRPr lang="en-US" altLang="ar-SA" sz="1000" smtClean="0">
              <a:latin typeface="Tahoma" pitchFamily="34" charset="0"/>
            </a:endParaRPr>
          </a:p>
        </p:txBody>
      </p:sp>
      <p:sp>
        <p:nvSpPr>
          <p:cNvPr id="21506" name="Rectangle 2"/>
          <p:cNvSpPr>
            <a:spLocks noGrp="1" noChangeArrowheads="1"/>
          </p:cNvSpPr>
          <p:nvPr>
            <p:ph type="title"/>
          </p:nvPr>
        </p:nvSpPr>
        <p:spPr>
          <a:xfrm>
            <a:off x="482317" y="12846"/>
            <a:ext cx="8489633" cy="1143000"/>
          </a:xfrm>
        </p:spPr>
        <p:txBody>
          <a:bodyPr/>
          <a:lstStyle/>
          <a:p>
            <a:pPr algn="r" eaLnBrk="1" fontAlgn="auto" hangingPunct="1">
              <a:spcAft>
                <a:spcPts val="0"/>
              </a:spcAft>
              <a:defRPr/>
            </a:pPr>
            <a:r>
              <a:rPr lang="ar-SA" altLang="ar-SA" dirty="0" smtClean="0"/>
              <a:t>فوائد برامج المحاكاه :-</a:t>
            </a:r>
            <a:endParaRPr lang="en-US" altLang="ar-SA" dirty="0" smtClean="0"/>
          </a:p>
        </p:txBody>
      </p:sp>
      <p:pic>
        <p:nvPicPr>
          <p:cNvPr id="40964" name="Picture 7" descr="log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33" y="3817938"/>
            <a:ext cx="20405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140472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nodeType="withEffect">
                                  <p:stCondLst>
                                    <p:cond delay="0"/>
                                  </p:stCondLst>
                                  <p:childTnLst>
                                    <p:animEffect transition="out" filter="fade">
                                      <p:cBhvr>
                                        <p:cTn id="6" dur="500"/>
                                        <p:tgtEl>
                                          <p:spTgt spid="21506"/>
                                        </p:tgtEl>
                                      </p:cBhvr>
                                    </p:animEffect>
                                    <p:animScale>
                                      <p:cBhvr>
                                        <p:cTn id="7" dur="250" autoRev="1" fill="hold"/>
                                        <p:tgtEl>
                                          <p:spTgt spid="2150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marL="514350" lvl="0" indent="-514350">
              <a:buClr>
                <a:srgbClr val="0BD0D9"/>
              </a:buClr>
              <a:buSzPct val="95000"/>
              <a:buFont typeface="Wingdings 2"/>
              <a:buAutoNum type="arabic1Minus"/>
            </a:pPr>
            <a:r>
              <a:rPr lang="ar-SA" sz="2600" b="1" u="sng" dirty="0">
                <a:solidFill>
                  <a:prstClr val="black"/>
                </a:solidFill>
                <a:latin typeface="Constantia"/>
              </a:rPr>
              <a:t>لوحة المفاتيح :</a:t>
            </a:r>
            <a:r>
              <a:rPr lang="en-US" sz="2600" b="1" u="sng" dirty="0">
                <a:solidFill>
                  <a:prstClr val="black"/>
                </a:solidFill>
                <a:latin typeface="Constantia"/>
              </a:rPr>
              <a:t>Keyboard</a:t>
            </a:r>
            <a:endParaRPr lang="ar-SA" sz="2600" b="1" u="sng" dirty="0">
              <a:solidFill>
                <a:prstClr val="black"/>
              </a:solidFill>
              <a:latin typeface="Constantia"/>
            </a:endParaRPr>
          </a:p>
          <a:p>
            <a:pPr marL="0" lvl="0" indent="0" algn="just">
              <a:buClr>
                <a:srgbClr val="0BD0D9"/>
              </a:buClr>
              <a:buSzPct val="95000"/>
              <a:buNone/>
            </a:pPr>
            <a:r>
              <a:rPr lang="ar-SA" sz="2600" dirty="0">
                <a:solidFill>
                  <a:prstClr val="black"/>
                </a:solidFill>
                <a:latin typeface="Constantia"/>
              </a:rPr>
              <a:t>وهي عبارة عن اللوحة التي يتم بواسطتها كتابة الحروف والأرقام والعلامات الرياضية وبعض الرموز الأخرى ،كما تحتوي على مفاتيح بعض الأوامر .</a:t>
            </a:r>
          </a:p>
          <a:p>
            <a:endParaRPr lang="ar-SA" dirty="0" smtClean="0"/>
          </a:p>
          <a:p>
            <a:pPr marL="0" indent="0">
              <a:buNone/>
            </a:pPr>
            <a:r>
              <a:rPr lang="ar-SA" sz="2600" b="1" u="sng" dirty="0">
                <a:solidFill>
                  <a:prstClr val="black"/>
                </a:solidFill>
                <a:latin typeface="Constantia"/>
              </a:rPr>
              <a:t>المعالج </a:t>
            </a:r>
            <a:r>
              <a:rPr lang="en-US" sz="2600" b="1" u="sng" dirty="0">
                <a:solidFill>
                  <a:prstClr val="black"/>
                </a:solidFill>
                <a:latin typeface="Constantia"/>
              </a:rPr>
              <a:t>processor</a:t>
            </a:r>
            <a:endParaRPr lang="ar-SA" sz="2600" b="1" u="sng" dirty="0">
              <a:solidFill>
                <a:prstClr val="black"/>
              </a:solidFill>
              <a:latin typeface="Constantia"/>
            </a:endParaRPr>
          </a:p>
          <a:p>
            <a:pPr marL="0" lvl="0" indent="0" algn="just">
              <a:buClr>
                <a:srgbClr val="0BD0D9"/>
              </a:buClr>
              <a:buSzPct val="95000"/>
              <a:buNone/>
            </a:pPr>
            <a:r>
              <a:rPr lang="ar-SA" sz="2600" dirty="0">
                <a:solidFill>
                  <a:prstClr val="black"/>
                </a:solidFill>
                <a:latin typeface="Constantia"/>
              </a:rPr>
              <a:t>وهو يشبه المخ بالنسبة للإنسان ويشمل الدوائر اللازمة لتنفيذ العمليات وتوجيه المدخلات والمخرجات من وإلى وحدات الإدخال والإخراج ،ويشتمل على وحدتين :</a:t>
            </a:r>
          </a:p>
          <a:p>
            <a:pPr marL="0" indent="0">
              <a:buNone/>
            </a:pPr>
            <a:r>
              <a:rPr lang="ar-SA" sz="2600" dirty="0">
                <a:solidFill>
                  <a:prstClr val="black"/>
                </a:solidFill>
                <a:latin typeface="Constantia"/>
              </a:rPr>
              <a:t>وحدة الحساب والمنطق </a:t>
            </a:r>
            <a:r>
              <a:rPr lang="en-US" sz="2600" dirty="0" smtClean="0">
                <a:solidFill>
                  <a:prstClr val="black"/>
                </a:solidFill>
                <a:latin typeface="Constantia"/>
              </a:rPr>
              <a:t>ALU</a:t>
            </a:r>
            <a:r>
              <a:rPr lang="ar-SA" sz="2600" dirty="0" smtClean="0">
                <a:solidFill>
                  <a:prstClr val="black"/>
                </a:solidFill>
                <a:latin typeface="Constantia"/>
              </a:rPr>
              <a:t>  - </a:t>
            </a:r>
            <a:r>
              <a:rPr lang="ar-SA" sz="2600" dirty="0">
                <a:solidFill>
                  <a:prstClr val="black"/>
                </a:solidFill>
                <a:latin typeface="Constantia"/>
              </a:rPr>
              <a:t>وحدة التحكم </a:t>
            </a:r>
            <a:r>
              <a:rPr lang="en-US" sz="2600" dirty="0">
                <a:solidFill>
                  <a:prstClr val="black"/>
                </a:solidFill>
                <a:latin typeface="Constantia"/>
              </a:rPr>
              <a:t>Control Unit</a:t>
            </a:r>
            <a:endParaRPr lang="ar-SA" sz="3200" b="1" dirty="0"/>
          </a:p>
        </p:txBody>
      </p:sp>
      <p:sp>
        <p:nvSpPr>
          <p:cNvPr id="2" name="Title 1"/>
          <p:cNvSpPr>
            <a:spLocks noGrp="1"/>
          </p:cNvSpPr>
          <p:nvPr>
            <p:ph type="title"/>
          </p:nvPr>
        </p:nvSpPr>
        <p:spPr/>
        <p:txBody>
          <a:bodyPr/>
          <a:lstStyle/>
          <a:p>
            <a:r>
              <a:rPr lang="ar-SA" dirty="0" smtClean="0"/>
              <a:t>التعريفات </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8198302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ar-SA" sz="2600" b="1" u="sng" dirty="0">
                <a:solidFill>
                  <a:prstClr val="black"/>
                </a:solidFill>
                <a:latin typeface="Constantia"/>
              </a:rPr>
              <a:t>وحدات التخزين </a:t>
            </a:r>
            <a:r>
              <a:rPr lang="en-US" sz="2600" b="1" u="sng" dirty="0">
                <a:solidFill>
                  <a:prstClr val="black"/>
                </a:solidFill>
                <a:latin typeface="Constantia"/>
              </a:rPr>
              <a:t>storage </a:t>
            </a:r>
            <a:r>
              <a:rPr lang="en-US" sz="2600" b="1" u="sng" dirty="0" smtClean="0">
                <a:solidFill>
                  <a:prstClr val="black"/>
                </a:solidFill>
                <a:latin typeface="Constantia"/>
              </a:rPr>
              <a:t>Unit</a:t>
            </a:r>
            <a:endParaRPr lang="ar-SA" sz="2600" b="1" u="sng" dirty="0" smtClean="0">
              <a:solidFill>
                <a:prstClr val="black"/>
              </a:solidFill>
              <a:latin typeface="Constantia"/>
            </a:endParaRPr>
          </a:p>
          <a:p>
            <a:pPr marL="0" indent="0">
              <a:buNone/>
            </a:pPr>
            <a:r>
              <a:rPr lang="ar-SA" sz="2600" dirty="0">
                <a:solidFill>
                  <a:prstClr val="black"/>
                </a:solidFill>
                <a:latin typeface="Constantia"/>
              </a:rPr>
              <a:t>تستخدم هذه الوحدات لتخزين البيانات بناء على طلب المستخدم وذلك لإتاحة إمكانية استرجاعها متى ما طلب المستخدم ، وهي وحدات لاتفقد محتوياتها عند إيقاف تشغيل الجهاز أوانقطاع التيار </a:t>
            </a:r>
            <a:r>
              <a:rPr lang="ar-SA" sz="2600" dirty="0" smtClean="0">
                <a:solidFill>
                  <a:prstClr val="black"/>
                </a:solidFill>
                <a:latin typeface="Constantia"/>
              </a:rPr>
              <a:t>الكهربائي .</a:t>
            </a:r>
          </a:p>
          <a:p>
            <a:pPr marL="0" indent="0">
              <a:buNone/>
            </a:pPr>
            <a:endParaRPr lang="ar-SA" sz="2600" b="1" u="sng" dirty="0">
              <a:solidFill>
                <a:prstClr val="black"/>
              </a:solidFill>
              <a:latin typeface="Constantia"/>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34139159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274320" lvl="0" indent="-274320" algn="just">
              <a:buClr>
                <a:srgbClr val="0BD0D9"/>
              </a:buClr>
              <a:buSzPct val="95000"/>
              <a:buFont typeface="Wingdings 2"/>
              <a:buChar char=""/>
            </a:pPr>
            <a:r>
              <a:rPr lang="ar-SA" sz="2800" b="1" dirty="0">
                <a:solidFill>
                  <a:prstClr val="black"/>
                </a:solidFill>
                <a:latin typeface="Calibri"/>
                <a:ea typeface="Calibri"/>
                <a:cs typeface="Arial"/>
              </a:rPr>
              <a:t>تعريف البحث العلمي:</a:t>
            </a:r>
          </a:p>
          <a:p>
            <a:pPr marL="274320" lvl="0" indent="-274320" algn="just">
              <a:buClr>
                <a:srgbClr val="0BD0D9"/>
              </a:buClr>
              <a:buSzPct val="95000"/>
              <a:buFont typeface="Wingdings 2"/>
              <a:buChar char=""/>
            </a:pPr>
            <a:r>
              <a:rPr lang="ar-SA" dirty="0" smtClean="0">
                <a:solidFill>
                  <a:prstClr val="black"/>
                </a:solidFill>
                <a:latin typeface="Constantia"/>
              </a:rPr>
              <a:t>كما </a:t>
            </a:r>
            <a:r>
              <a:rPr lang="ar-SA" dirty="0">
                <a:solidFill>
                  <a:prstClr val="black"/>
                </a:solidFill>
                <a:latin typeface="Constantia"/>
              </a:rPr>
              <a:t>يعرف بأنه وسيلة للدراسة يمكن بواسطتها الوصول إلى حل لمشكلة محددة وذلك عن طريق التقصي الشامل والدقيق لجميع الشواهد والأدلة التي يمكن التحقق منها والتي تتصل بمشكلة محددة.</a:t>
            </a:r>
          </a:p>
          <a:p>
            <a:endParaRPr lang="ar-SA" dirty="0" smtClean="0"/>
          </a:p>
          <a:p>
            <a:pPr marL="274320" lvl="0" indent="-274320">
              <a:lnSpc>
                <a:spcPct val="115000"/>
              </a:lnSpc>
              <a:spcAft>
                <a:spcPts val="1000"/>
              </a:spcAft>
              <a:buClr>
                <a:srgbClr val="0BD0D9"/>
              </a:buClr>
              <a:buSzPct val="95000"/>
              <a:buFont typeface="Wingdings 2"/>
              <a:buChar char=""/>
            </a:pPr>
            <a:r>
              <a:rPr lang="ar-SA" sz="2800" b="1" dirty="0">
                <a:solidFill>
                  <a:prstClr val="black"/>
                </a:solidFill>
                <a:latin typeface="Calibri"/>
                <a:ea typeface="Calibri"/>
                <a:cs typeface="Arial"/>
              </a:rPr>
              <a:t>علم الاجتماع </a:t>
            </a:r>
            <a:r>
              <a:rPr lang="ar-SA" sz="2800" dirty="0">
                <a:solidFill>
                  <a:prstClr val="black"/>
                </a:solidFill>
                <a:latin typeface="Calibri"/>
                <a:ea typeface="Calibri"/>
                <a:cs typeface="Arial"/>
              </a:rPr>
              <a:t>: ( علوم الاجتماع ) علمٌ يبحث في نشوء الجماعات الإنسانيّة ونُمُوّها وطبيعتِها وقوانينِها ونُظُمِها </a:t>
            </a:r>
            <a:endParaRPr lang="en-US" sz="2800" dirty="0">
              <a:solidFill>
                <a:prstClr val="black"/>
              </a:solidFill>
              <a:latin typeface="Calibri"/>
              <a:ea typeface="Calibri"/>
              <a:cs typeface="Arial"/>
            </a:endParaRPr>
          </a:p>
          <a:p>
            <a:endParaRPr lang="ar-SA"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29102711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274320" lvl="0" indent="-274320" algn="just">
              <a:lnSpc>
                <a:spcPct val="115000"/>
              </a:lnSpc>
              <a:spcAft>
                <a:spcPts val="1000"/>
              </a:spcAft>
              <a:buClr>
                <a:srgbClr val="0BD0D9"/>
              </a:buClr>
              <a:buSzPct val="95000"/>
              <a:buFont typeface="Wingdings 2"/>
              <a:buChar char=""/>
            </a:pPr>
            <a:r>
              <a:rPr lang="ar-SA" sz="2600" dirty="0" smtClean="0">
                <a:solidFill>
                  <a:srgbClr val="FF0000"/>
                </a:solidFill>
                <a:latin typeface="Calibri"/>
                <a:ea typeface="Calibri"/>
                <a:cs typeface="Arial"/>
              </a:rPr>
              <a:t>علم </a:t>
            </a:r>
            <a:r>
              <a:rPr lang="ar-SA" sz="2600" b="1" dirty="0" smtClean="0">
                <a:solidFill>
                  <a:srgbClr val="FF0000"/>
                </a:solidFill>
                <a:latin typeface="Calibri"/>
                <a:ea typeface="Calibri"/>
                <a:cs typeface="Arial"/>
              </a:rPr>
              <a:t>الاجتماع </a:t>
            </a:r>
            <a:r>
              <a:rPr lang="ar-SA" sz="2600" b="1" dirty="0">
                <a:solidFill>
                  <a:srgbClr val="FF0000"/>
                </a:solidFill>
                <a:latin typeface="Calibri"/>
                <a:ea typeface="Calibri"/>
                <a:cs typeface="Arial"/>
              </a:rPr>
              <a:t>السِّياسيّ </a:t>
            </a:r>
            <a:r>
              <a:rPr lang="ar-SA" sz="2600" b="1" dirty="0">
                <a:solidFill>
                  <a:prstClr val="black"/>
                </a:solidFill>
                <a:latin typeface="Calibri"/>
                <a:ea typeface="Calibri"/>
                <a:cs typeface="Arial"/>
              </a:rPr>
              <a:t>: العلم الذي يدرس الظواهر السياسيّة من حيث تأثّرها بالبناء الاجتماعيّ والثقافة وتأثيرها عليه ، كما يدرس المؤسَّسات السياسيّة </a:t>
            </a:r>
            <a:endParaRPr lang="en-US" sz="2600" b="1" dirty="0">
              <a:solidFill>
                <a:prstClr val="black"/>
              </a:solidFill>
              <a:latin typeface="Calibri"/>
              <a:ea typeface="Calibri"/>
              <a:cs typeface="Arial"/>
            </a:endParaRPr>
          </a:p>
          <a:p>
            <a:pPr marL="274320" lvl="0" indent="-274320" algn="just">
              <a:lnSpc>
                <a:spcPct val="115000"/>
              </a:lnSpc>
              <a:spcAft>
                <a:spcPts val="1000"/>
              </a:spcAft>
              <a:buClr>
                <a:srgbClr val="0BD0D9"/>
              </a:buClr>
              <a:buSzPct val="95000"/>
              <a:buFont typeface="Wingdings 2"/>
              <a:buChar char=""/>
            </a:pPr>
            <a:r>
              <a:rPr lang="ar-SA" sz="2600" b="1" dirty="0">
                <a:solidFill>
                  <a:srgbClr val="FF0000"/>
                </a:solidFill>
                <a:latin typeface="Calibri"/>
                <a:ea typeface="Calibri"/>
                <a:cs typeface="Arial"/>
              </a:rPr>
              <a:t>علم اجتماع الأدب </a:t>
            </a:r>
            <a:r>
              <a:rPr lang="ar-SA" sz="2600" b="1" dirty="0">
                <a:solidFill>
                  <a:prstClr val="black"/>
                </a:solidFill>
                <a:latin typeface="Calibri"/>
                <a:ea typeface="Calibri"/>
                <a:cs typeface="Arial"/>
              </a:rPr>
              <a:t>: ( آداب ) العلم الذي يدرس البيئة التي يظهر فيها الإنتاج الأدبيّ وصفات القرّاء وماذا يقرءون ومقدار ما يقرءون ، وآثار القراءة ، كما يدرس العلاقة بين المجتمع والبناء الطبقيّ ، وكيف ينظر إلى العالم </a:t>
            </a:r>
            <a:endParaRPr lang="en-US" sz="2600" b="1" dirty="0">
              <a:solidFill>
                <a:prstClr val="black"/>
              </a:solidFill>
              <a:latin typeface="Calibri"/>
              <a:ea typeface="Calibri"/>
              <a:cs typeface="Arial"/>
            </a:endParaRPr>
          </a:p>
          <a:p>
            <a:endParaRPr lang="ar-SA"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38471129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274320" lvl="0" indent="-274320" algn="just">
              <a:lnSpc>
                <a:spcPct val="115000"/>
              </a:lnSpc>
              <a:spcAft>
                <a:spcPts val="1000"/>
              </a:spcAft>
              <a:buClr>
                <a:srgbClr val="0BD0D9"/>
              </a:buClr>
              <a:buSzPct val="95000"/>
              <a:buFont typeface="Wingdings 2"/>
              <a:buChar char=""/>
            </a:pPr>
            <a:r>
              <a:rPr lang="ar-SA" sz="2800" dirty="0">
                <a:solidFill>
                  <a:srgbClr val="FF0000"/>
                </a:solidFill>
                <a:latin typeface="Calibri"/>
                <a:ea typeface="Calibri"/>
                <a:cs typeface="Arial"/>
              </a:rPr>
              <a:t>طبّ النَّفس الاجتماعيّ </a:t>
            </a:r>
            <a:r>
              <a:rPr lang="ar-SA" sz="2800" dirty="0">
                <a:solidFill>
                  <a:prstClr val="black"/>
                </a:solidFill>
                <a:latin typeface="Calibri"/>
                <a:ea typeface="Calibri"/>
                <a:cs typeface="Arial"/>
              </a:rPr>
              <a:t>: ( نف ، طب ) فرع من طب النفس يبحث في العلاقة بين البيئة الاجتماعيّة والمرض العقليّ </a:t>
            </a:r>
            <a:endParaRPr lang="en-US" sz="2800" dirty="0">
              <a:solidFill>
                <a:prstClr val="black"/>
              </a:solidFill>
              <a:latin typeface="Calibri"/>
              <a:ea typeface="Calibri"/>
              <a:cs typeface="Arial"/>
            </a:endParaRPr>
          </a:p>
          <a:p>
            <a:pPr marL="274320" lvl="0" indent="-274320" algn="just">
              <a:lnSpc>
                <a:spcPct val="115000"/>
              </a:lnSpc>
              <a:spcAft>
                <a:spcPts val="1000"/>
              </a:spcAft>
              <a:buClr>
                <a:srgbClr val="0BD0D9"/>
              </a:buClr>
              <a:buSzPct val="95000"/>
              <a:buFont typeface="Wingdings 2"/>
              <a:buChar char=""/>
            </a:pPr>
            <a:r>
              <a:rPr lang="ar-SA" sz="2800" dirty="0">
                <a:solidFill>
                  <a:srgbClr val="FF0000"/>
                </a:solidFill>
                <a:latin typeface="Calibri"/>
                <a:ea typeface="Calibri"/>
                <a:cs typeface="Arial"/>
              </a:rPr>
              <a:t>علم النَّفس الاجتماعيّ : </a:t>
            </a:r>
            <a:r>
              <a:rPr lang="ar-SA" sz="2800" dirty="0">
                <a:solidFill>
                  <a:prstClr val="black"/>
                </a:solidFill>
                <a:latin typeface="Calibri"/>
                <a:ea typeface="Calibri"/>
                <a:cs typeface="Arial"/>
              </a:rPr>
              <a:t>فرع من فروع علم النفس يبحث في سلوك المجموعات وتأثير العوامل الاجتماعيّة على الفرد </a:t>
            </a:r>
            <a:endParaRPr lang="en-US" sz="2800" dirty="0">
              <a:solidFill>
                <a:prstClr val="black"/>
              </a:solidFill>
              <a:latin typeface="Calibri"/>
              <a:ea typeface="Calibri"/>
              <a:cs typeface="Arial"/>
            </a:endParaRPr>
          </a:p>
          <a:p>
            <a:pPr marL="0" lvl="0" indent="0" algn="just">
              <a:buClr>
                <a:srgbClr val="0BD0D9"/>
              </a:buClr>
              <a:buSzPct val="95000"/>
              <a:buNone/>
            </a:pPr>
            <a:r>
              <a:rPr lang="ar-SA" sz="2600" b="1" dirty="0">
                <a:solidFill>
                  <a:srgbClr val="FF0000"/>
                </a:solidFill>
                <a:latin typeface="Constantia"/>
              </a:rPr>
              <a:t>تعريف الفرض :</a:t>
            </a:r>
          </a:p>
          <a:p>
            <a:pPr marL="274320" lvl="0" indent="-274320" algn="just">
              <a:buClr>
                <a:srgbClr val="0BD0D9"/>
              </a:buClr>
              <a:buSzPct val="95000"/>
              <a:buFont typeface="Wingdings 2"/>
              <a:buChar char=""/>
            </a:pPr>
            <a:r>
              <a:rPr lang="ar-SA" sz="2600" b="1" dirty="0">
                <a:solidFill>
                  <a:prstClr val="black"/>
                </a:solidFill>
                <a:latin typeface="Constantia"/>
              </a:rPr>
              <a:t>الفرض هو تخمين أو استنتاج يصوغه ويتبناه الباحث في بداية الدراسة.</a:t>
            </a:r>
          </a:p>
          <a:p>
            <a:pPr marL="274320" lvl="0" indent="-274320" algn="just">
              <a:buClr>
                <a:srgbClr val="0BD0D9"/>
              </a:buClr>
              <a:buSzPct val="95000"/>
              <a:buFont typeface="Wingdings 2"/>
              <a:buChar char=""/>
            </a:pPr>
            <a:r>
              <a:rPr lang="ar-SA" sz="2600" b="1" dirty="0">
                <a:solidFill>
                  <a:prstClr val="black"/>
                </a:solidFill>
                <a:latin typeface="Constantia"/>
              </a:rPr>
              <a:t>أو يمكن تعرفيه بأنه تفسير مؤقت يوضح مشكلة ما أو ظاهرة ما أوهو عبارة عن مبدأ لحل مشكلة يحاول أن يتحقق منه الباحث بإستخدام المادة المتوفرة لديه</a:t>
            </a:r>
          </a:p>
          <a:p>
            <a:endParaRPr lang="ar-SA"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16979928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609600" lvl="0" indent="-609600" algn="just" fontAlgn="base">
              <a:spcAft>
                <a:spcPct val="0"/>
              </a:spcAft>
              <a:buFontTx/>
              <a:buChar char="•"/>
            </a:pPr>
            <a:r>
              <a:rPr lang="ar-SA" altLang="ar-SA" sz="3200" kern="0" dirty="0">
                <a:solidFill>
                  <a:srgbClr val="000000"/>
                </a:solidFill>
                <a:latin typeface="Arial"/>
              </a:rPr>
              <a:t>هي البحوث التي تعرض خصائص ظاهرة ما كميا أو كيفيا بناء على فروض مبدئية.</a:t>
            </a:r>
          </a:p>
          <a:p>
            <a:pPr marL="274320" lvl="0" indent="-274320" algn="just">
              <a:buClr>
                <a:srgbClr val="0BD0D9"/>
              </a:buClr>
              <a:buSzPct val="95000"/>
              <a:buFont typeface="Wingdings 2"/>
              <a:buChar char=""/>
            </a:pPr>
            <a:r>
              <a:rPr lang="ar-SA" sz="2600" b="1" dirty="0">
                <a:solidFill>
                  <a:prstClr val="black"/>
                </a:solidFill>
                <a:latin typeface="Constantia"/>
              </a:rPr>
              <a:t>تتضمن البحوث الوصفية دراسة الحقائق الراهنة المتعلقة بطبيعة ظاهرة، أو موقف، أو مجموعة من الناس، أو مجموعة من الأحداث، أو مجموعة من الأوضاع. إن هذا النوع من البحوث لا يتضمن فروضاً تذهب إلى أن متغيراً معيناً يؤدي إلى متغير آخر. </a:t>
            </a:r>
          </a:p>
          <a:p>
            <a:pPr marL="0" indent="0">
              <a:buNone/>
            </a:pPr>
            <a:endParaRPr lang="ar-SA" dirty="0">
              <a:solidFill>
                <a:schemeClr val="tx1"/>
              </a:solidFill>
            </a:endParaRPr>
          </a:p>
        </p:txBody>
      </p:sp>
      <p:sp>
        <p:nvSpPr>
          <p:cNvPr id="2" name="Title 1"/>
          <p:cNvSpPr>
            <a:spLocks noGrp="1"/>
          </p:cNvSpPr>
          <p:nvPr>
            <p:ph type="title"/>
          </p:nvPr>
        </p:nvSpPr>
        <p:spPr>
          <a:xfrm>
            <a:off x="471646" y="-228600"/>
            <a:ext cx="8489633" cy="1600200"/>
          </a:xfrm>
        </p:spPr>
        <p:txBody>
          <a:bodyPr/>
          <a:lstStyle/>
          <a:p>
            <a:pPr lvl="0">
              <a:lnSpc>
                <a:spcPct val="100000"/>
              </a:lnSpc>
              <a:spcBef>
                <a:spcPct val="20000"/>
              </a:spcBef>
            </a:pPr>
            <a:r>
              <a:rPr lang="ar-SA" sz="4400" dirty="0">
                <a:solidFill>
                  <a:prstClr val="black"/>
                </a:solidFill>
                <a:effectLst/>
                <a:latin typeface="Calibri"/>
                <a:ea typeface="+mn-ea"/>
                <a:cs typeface="Traditional Arabic"/>
              </a:rPr>
              <a:t>البحوث الوصفية </a:t>
            </a:r>
            <a:r>
              <a:rPr lang="en-US" sz="4400" dirty="0" smtClean="0">
                <a:solidFill>
                  <a:prstClr val="black"/>
                </a:solidFill>
                <a:effectLst/>
                <a:latin typeface="Calibri"/>
                <a:ea typeface="+mn-ea"/>
                <a:cs typeface="+mn-cs"/>
              </a:rPr>
              <a:t>Descriptive</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393228218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646" y="2057401"/>
            <a:ext cx="8489633" cy="4525963"/>
          </a:xfrm>
        </p:spPr>
        <p:txBody>
          <a:bodyPr>
            <a:normAutofit/>
          </a:bodyPr>
          <a:lstStyle/>
          <a:p>
            <a:pPr algn="just"/>
            <a:r>
              <a:rPr lang="ar-SA" sz="2800" b="1" dirty="0"/>
              <a:t>يُطلق عليها البحوث التي تختبر الفروض السببية، لأنها تتناول الأسباب المختلفة المؤدية إلى الظواهر </a:t>
            </a:r>
            <a:r>
              <a:rPr lang="ar-SA" sz="2800" b="1" dirty="0" smtClean="0"/>
              <a:t>الاجتماعية </a:t>
            </a:r>
            <a:r>
              <a:rPr lang="ar-SA" sz="2800" b="1" dirty="0"/>
              <a:t>وما يمكن عمله لتعديل بعضها، والمفهوم الدارج للسببية </a:t>
            </a:r>
            <a:r>
              <a:rPr lang="ar-SA" sz="2800" b="1" dirty="0" smtClean="0"/>
              <a:t>هو مدى وجود علاقة سببية بين الظواهر :</a:t>
            </a:r>
            <a:endParaRPr lang="ar-SA" sz="2800" b="1" dirty="0"/>
          </a:p>
          <a:p>
            <a:pPr algn="just"/>
            <a:r>
              <a:rPr lang="ar-SA" sz="2800" b="1" dirty="0"/>
              <a:t>وإلى جانب هذه الأنواع الثلاثة المتواترة للبحث الاجتماعي، يُضيف </a:t>
            </a:r>
            <a:r>
              <a:rPr lang="ar-SA" sz="2800" b="1" dirty="0" smtClean="0"/>
              <a:t>بعض الباحثين نوعين</a:t>
            </a:r>
            <a:r>
              <a:rPr lang="ar-SA" sz="2800" b="1" dirty="0"/>
              <a:t>، هما:</a:t>
            </a:r>
          </a:p>
        </p:txBody>
      </p:sp>
      <p:sp>
        <p:nvSpPr>
          <p:cNvPr id="4" name="Slide Number Placeholder 3"/>
          <p:cNvSpPr>
            <a:spLocks noGrp="1"/>
          </p:cNvSpPr>
          <p:nvPr>
            <p:ph type="sldNum" sz="quarter" idx="12"/>
          </p:nvPr>
        </p:nvSpPr>
        <p:spPr/>
        <p:txBody>
          <a:bodyPr/>
          <a:lstStyle/>
          <a:p>
            <a:fld id="{23E6E06F-21E4-41BA-87B4-144F5DCBAD6B}" type="slidenum">
              <a:rPr lang="ar-SA" smtClean="0"/>
              <a:t>20</a:t>
            </a:fld>
            <a:endParaRPr lang="ar-SA"/>
          </a:p>
        </p:txBody>
      </p:sp>
      <p:sp>
        <p:nvSpPr>
          <p:cNvPr id="2" name="Title 1"/>
          <p:cNvSpPr>
            <a:spLocks noGrp="1"/>
          </p:cNvSpPr>
          <p:nvPr>
            <p:ph type="title"/>
          </p:nvPr>
        </p:nvSpPr>
        <p:spPr/>
        <p:txBody>
          <a:bodyPr>
            <a:normAutofit fontScale="90000"/>
          </a:bodyPr>
          <a:lstStyle/>
          <a:p>
            <a:r>
              <a:rPr lang="ar-SA" dirty="0"/>
              <a:t>3. البحوث التشخيصية </a:t>
            </a:r>
            <a:r>
              <a:rPr lang="ar-SA" dirty="0" smtClean="0"/>
              <a:t>أو التفسيرية </a:t>
            </a:r>
            <a:r>
              <a:rPr lang="en-US" dirty="0" smtClean="0"/>
              <a:t>Diagnostic</a:t>
            </a:r>
            <a:endParaRPr lang="ar-SA" dirty="0"/>
          </a:p>
        </p:txBody>
      </p:sp>
    </p:spTree>
    <p:extLst>
      <p:ext uri="{BB962C8B-B14F-4D97-AF65-F5344CB8AC3E}">
        <p14:creationId xmlns:p14="http://schemas.microsoft.com/office/powerpoint/2010/main" val="13974863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sz="2600" b="1" dirty="0">
                <a:solidFill>
                  <a:srgbClr val="FF0000"/>
                </a:solidFill>
                <a:latin typeface="Constantia"/>
              </a:rPr>
              <a:t>التفسير</a:t>
            </a:r>
            <a:r>
              <a:rPr lang="ar-SA" sz="2600" dirty="0">
                <a:solidFill>
                  <a:prstClr val="black"/>
                </a:solidFill>
                <a:latin typeface="Constantia"/>
              </a:rPr>
              <a:t>: </a:t>
            </a:r>
            <a:r>
              <a:rPr lang="ar-SA" sz="2600" b="1" dirty="0">
                <a:solidFill>
                  <a:srgbClr val="0070C0"/>
                </a:solidFill>
                <a:latin typeface="Constantia"/>
              </a:rPr>
              <a:t>وهو محاولة الكشف عن أسباب وقوع الظواهر والأحداث والنتائج المترتبة عليها . ويُفترض في </a:t>
            </a:r>
            <a:r>
              <a:rPr lang="ar-SA" sz="2600" b="1" dirty="0" smtClean="0">
                <a:solidFill>
                  <a:srgbClr val="0070C0"/>
                </a:solidFill>
                <a:latin typeface="Constantia"/>
              </a:rPr>
              <a:t>التفسير</a:t>
            </a:r>
          </a:p>
          <a:p>
            <a:r>
              <a:rPr lang="ar-SA" sz="2600" b="1" dirty="0">
                <a:solidFill>
                  <a:prstClr val="black"/>
                </a:solidFill>
                <a:latin typeface="Constantia"/>
              </a:rPr>
              <a:t>الوصف</a:t>
            </a:r>
            <a:r>
              <a:rPr lang="ar-SA" sz="2600" dirty="0">
                <a:solidFill>
                  <a:prstClr val="black"/>
                </a:solidFill>
                <a:latin typeface="Constantia"/>
              </a:rPr>
              <a:t>: </a:t>
            </a:r>
            <a:r>
              <a:rPr lang="ar-SA" sz="2600" b="1" dirty="0">
                <a:solidFill>
                  <a:srgbClr val="0070C0"/>
                </a:solidFill>
                <a:latin typeface="Constantia"/>
              </a:rPr>
              <a:t>ويعني رصد وتسجيل ما نلاحظه من الأشياء والوقائع والظواهر، وما ندركه بينها من علاقات متبادلة، وتصنيفها وترتيبها، واكتشاف العلاقات بينها</a:t>
            </a:r>
            <a:r>
              <a:rPr lang="ar-SA" sz="2600" b="1" dirty="0" smtClean="0">
                <a:solidFill>
                  <a:srgbClr val="0070C0"/>
                </a:solidFill>
                <a:latin typeface="Constantia"/>
              </a:rPr>
              <a:t>.</a:t>
            </a:r>
          </a:p>
          <a:p>
            <a:pPr marL="0" lvl="0" indent="0" algn="just">
              <a:buClr>
                <a:srgbClr val="0BD0D9"/>
              </a:buClr>
              <a:buSzPct val="95000"/>
              <a:buNone/>
            </a:pPr>
            <a:r>
              <a:rPr lang="ar-SA" sz="2600" b="1" dirty="0">
                <a:solidFill>
                  <a:srgbClr val="FF0000"/>
                </a:solidFill>
                <a:latin typeface="Constantia"/>
              </a:rPr>
              <a:t>التنبـــــؤ</a:t>
            </a:r>
            <a:r>
              <a:rPr lang="ar-SA" sz="2600" dirty="0">
                <a:solidFill>
                  <a:srgbClr val="FF0000"/>
                </a:solidFill>
                <a:latin typeface="Constantia"/>
              </a:rPr>
              <a:t>: </a:t>
            </a:r>
            <a:r>
              <a:rPr lang="ar-SA" sz="2600" dirty="0">
                <a:solidFill>
                  <a:prstClr val="black"/>
                </a:solidFill>
                <a:latin typeface="Constantia"/>
              </a:rPr>
              <a:t>ويعني استنتاج حقائق ووقائع جديدة ( </a:t>
            </a:r>
            <a:r>
              <a:rPr lang="ar-SA" sz="2600" dirty="0">
                <a:solidFill>
                  <a:srgbClr val="FF0000"/>
                </a:solidFill>
                <a:latin typeface="Constantia"/>
              </a:rPr>
              <a:t>القدرة على وجود معطيات جديدة </a:t>
            </a:r>
            <a:r>
              <a:rPr lang="ar-SA" sz="2600" dirty="0">
                <a:solidFill>
                  <a:prstClr val="black"/>
                </a:solidFill>
                <a:latin typeface="Constantia"/>
              </a:rPr>
              <a:t>) ممكنة الحدوث في المستقبل من الحقائق التي وصلنا إليها وعبرنا عنها بالقوانين العلمية. أي الاستفادة من القوانين والحقائق التي توصلنا إليها في التنبؤ بالمستقبل. </a:t>
            </a:r>
          </a:p>
          <a:p>
            <a:endParaRPr lang="ar-SA"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32769940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71646" y="1481328"/>
            <a:ext cx="8489633" cy="5224272"/>
          </a:xfrm>
        </p:spPr>
        <p:txBody>
          <a:bodyPr/>
          <a:lstStyle/>
          <a:p>
            <a:r>
              <a:rPr lang="ar-SA" b="1" dirty="0" smtClean="0">
                <a:solidFill>
                  <a:srgbClr val="FF0000"/>
                </a:solidFill>
              </a:rPr>
              <a:t>تنقسم مصادر المعلومات الى :</a:t>
            </a:r>
          </a:p>
          <a:p>
            <a:pPr marL="109728" indent="0">
              <a:buNone/>
            </a:pPr>
            <a:endParaRPr lang="ar-SA" b="1" dirty="0">
              <a:solidFill>
                <a:srgbClr val="FF0000"/>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22</a:t>
            </a:fld>
            <a:endParaRPr lang="en-US"/>
          </a:p>
        </p:txBody>
      </p:sp>
      <p:sp>
        <p:nvSpPr>
          <p:cNvPr id="4" name="Title 3"/>
          <p:cNvSpPr>
            <a:spLocks noGrp="1"/>
          </p:cNvSpPr>
          <p:nvPr>
            <p:ph type="title"/>
          </p:nvPr>
        </p:nvSpPr>
        <p:spPr/>
        <p:txBody>
          <a:bodyPr/>
          <a:lstStyle/>
          <a:p>
            <a:r>
              <a:rPr lang="ar-SA" dirty="0" smtClean="0"/>
              <a:t>تقسيم مصادر المعلومات </a:t>
            </a:r>
            <a:endParaRPr lang="ar-SA" dirty="0"/>
          </a:p>
        </p:txBody>
      </p:sp>
      <p:cxnSp>
        <p:nvCxnSpPr>
          <p:cNvPr id="6" name="Straight Connector 5"/>
          <p:cNvCxnSpPr/>
          <p:nvPr/>
        </p:nvCxnSpPr>
        <p:spPr>
          <a:xfrm flipH="1">
            <a:off x="1729370" y="2286000"/>
            <a:ext cx="6445832"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a:off x="1729370" y="2286000"/>
            <a:ext cx="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8175202" y="2286000"/>
            <a:ext cx="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6445832" y="2971800"/>
            <a:ext cx="2436839"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مصادر تقليدية </a:t>
            </a:r>
            <a:endParaRPr lang="ar-SA" sz="2400" b="1" dirty="0"/>
          </a:p>
        </p:txBody>
      </p:sp>
      <p:sp>
        <p:nvSpPr>
          <p:cNvPr id="13" name="Rounded Rectangle 12"/>
          <p:cNvSpPr/>
          <p:nvPr/>
        </p:nvSpPr>
        <p:spPr>
          <a:xfrm>
            <a:off x="628862" y="2971800"/>
            <a:ext cx="2436839"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مصادر الاكترونية </a:t>
            </a:r>
            <a:endParaRPr lang="ar-SA" sz="2400" b="1" dirty="0"/>
          </a:p>
        </p:txBody>
      </p:sp>
      <p:cxnSp>
        <p:nvCxnSpPr>
          <p:cNvPr id="15" name="Straight Arrow Connector 14"/>
          <p:cNvCxnSpPr>
            <a:stCxn id="12" idx="2"/>
          </p:cNvCxnSpPr>
          <p:nvPr/>
        </p:nvCxnSpPr>
        <p:spPr>
          <a:xfrm>
            <a:off x="7664252" y="3505200"/>
            <a:ext cx="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241452" y="3886200"/>
            <a:ext cx="2090965" cy="30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8332417" y="3886200"/>
            <a:ext cx="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6241452" y="3916680"/>
            <a:ext cx="0" cy="4267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7664251" y="4495800"/>
            <a:ext cx="1139812"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أولية مباشرة </a:t>
            </a:r>
            <a:endParaRPr lang="ar-SA" b="1" dirty="0"/>
          </a:p>
        </p:txBody>
      </p:sp>
      <p:sp>
        <p:nvSpPr>
          <p:cNvPr id="25" name="Oval 24"/>
          <p:cNvSpPr/>
          <p:nvPr/>
        </p:nvSpPr>
        <p:spPr>
          <a:xfrm>
            <a:off x="5592939" y="4495800"/>
            <a:ext cx="1481755"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ثانوية غير مباشرة </a:t>
            </a:r>
            <a:endParaRPr lang="ar-SA" b="1" dirty="0"/>
          </a:p>
        </p:txBody>
      </p:sp>
      <p:cxnSp>
        <p:nvCxnSpPr>
          <p:cNvPr id="27" name="Straight Connector 26"/>
          <p:cNvCxnSpPr/>
          <p:nvPr/>
        </p:nvCxnSpPr>
        <p:spPr>
          <a:xfrm flipH="1">
            <a:off x="5592939" y="5410200"/>
            <a:ext cx="170578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6310234" y="5181600"/>
            <a:ext cx="0" cy="259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5592938" y="5410200"/>
            <a:ext cx="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7286935" y="5410200"/>
            <a:ext cx="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6681655" y="5867400"/>
            <a:ext cx="1257723"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منشورة </a:t>
            </a:r>
            <a:endParaRPr lang="ar-SA" sz="2000" b="1" dirty="0"/>
          </a:p>
        </p:txBody>
      </p:sp>
      <p:sp>
        <p:nvSpPr>
          <p:cNvPr id="36" name="Oval 35"/>
          <p:cNvSpPr/>
          <p:nvPr/>
        </p:nvSpPr>
        <p:spPr>
          <a:xfrm>
            <a:off x="4716462" y="5867400"/>
            <a:ext cx="152499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غيرمنشورة </a:t>
            </a:r>
            <a:endParaRPr lang="ar-SA" b="1" dirty="0"/>
          </a:p>
        </p:txBody>
      </p:sp>
    </p:spTree>
    <p:extLst>
      <p:ext uri="{BB962C8B-B14F-4D97-AF65-F5344CB8AC3E}">
        <p14:creationId xmlns:p14="http://schemas.microsoft.com/office/powerpoint/2010/main" val="88825825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anim calcmode="lin" valueType="num">
                                      <p:cBhvr>
                                        <p:cTn id="29" dur="1000" fill="hold"/>
                                        <p:tgtEl>
                                          <p:spTgt spid="25"/>
                                        </p:tgtEl>
                                        <p:attrNameLst>
                                          <p:attrName>ppt_x</p:attrName>
                                        </p:attrNameLst>
                                      </p:cBhvr>
                                      <p:tavLst>
                                        <p:tav tm="0">
                                          <p:val>
                                            <p:strVal val="#ppt_x"/>
                                          </p:val>
                                        </p:tav>
                                        <p:tav tm="100000">
                                          <p:val>
                                            <p:strVal val="#ppt_x"/>
                                          </p:val>
                                        </p:tav>
                                      </p:tavLst>
                                    </p:anim>
                                    <p:anim calcmode="lin" valueType="num">
                                      <p:cBhvr>
                                        <p:cTn id="3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fill="hold"/>
                                        <p:tgtEl>
                                          <p:spTgt spid="35"/>
                                        </p:tgtEl>
                                        <p:attrNameLst>
                                          <p:attrName>ppt_x</p:attrName>
                                        </p:attrNameLst>
                                      </p:cBhvr>
                                      <p:tavLst>
                                        <p:tav tm="0">
                                          <p:val>
                                            <p:strVal val="#ppt_x"/>
                                          </p:val>
                                        </p:tav>
                                        <p:tav tm="100000">
                                          <p:val>
                                            <p:strVal val="#ppt_x"/>
                                          </p:val>
                                        </p:tav>
                                      </p:tavLst>
                                    </p:anim>
                                    <p:anim calcmode="lin" valueType="num">
                                      <p:cBhvr additive="base">
                                        <p:cTn id="36"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ppt_x"/>
                                          </p:val>
                                        </p:tav>
                                        <p:tav tm="100000">
                                          <p:val>
                                            <p:strVal val="#ppt_x"/>
                                          </p:val>
                                        </p:tav>
                                      </p:tavLst>
                                    </p:anim>
                                    <p:anim calcmode="lin" valueType="num">
                                      <p:cBhvr additive="base">
                                        <p:cTn id="4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24" grpId="0" animBg="1"/>
      <p:bldP spid="25" grpId="0" animBg="1"/>
      <p:bldP spid="35" grpId="0" animBg="1"/>
      <p:bldP spid="3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7216" y="457200"/>
            <a:ext cx="8804063" cy="5867400"/>
          </a:xfrm>
        </p:spPr>
        <p:txBody>
          <a:bodyPr>
            <a:normAutofit/>
          </a:bodyPr>
          <a:lstStyle/>
          <a:p>
            <a:pPr marL="365760" lvl="0" indent="-256032">
              <a:spcBef>
                <a:spcPts val="400"/>
              </a:spcBef>
              <a:buClr>
                <a:srgbClr val="2DA2BF"/>
              </a:buClr>
              <a:buSzPct val="68000"/>
              <a:buFont typeface="Wingdings 3"/>
              <a:buChar char=""/>
            </a:pPr>
            <a:r>
              <a:rPr lang="ar-SA" sz="2700" b="1" dirty="0" smtClean="0">
                <a:solidFill>
                  <a:srgbClr val="00B050"/>
                </a:solidFill>
                <a:latin typeface="Times New Roman"/>
                <a:ea typeface="Times New Roman"/>
                <a:cs typeface="Traditional Arabic"/>
              </a:rPr>
              <a:t>س تكلمي عن المصادر التقليدية ؟ </a:t>
            </a:r>
            <a:endParaRPr lang="ar-SA" sz="2700" b="1" dirty="0">
              <a:solidFill>
                <a:srgbClr val="00B050"/>
              </a:solidFill>
              <a:latin typeface="Times New Roman"/>
              <a:ea typeface="Times New Roman"/>
              <a:cs typeface="Traditional Arabic"/>
            </a:endParaRPr>
          </a:p>
          <a:p>
            <a:pPr marL="365760" lvl="0" indent="-256032">
              <a:lnSpc>
                <a:spcPct val="115000"/>
              </a:lnSpc>
              <a:spcBef>
                <a:spcPts val="400"/>
              </a:spcBef>
              <a:buClr>
                <a:srgbClr val="2DA2BF"/>
              </a:buClr>
              <a:buSzPct val="68000"/>
              <a:buFont typeface="Wingdings 3"/>
              <a:buChar char=""/>
            </a:pPr>
            <a:r>
              <a:rPr lang="ar-SA" sz="2700" b="1" dirty="0">
                <a:solidFill>
                  <a:prstClr val="black"/>
                </a:solidFill>
                <a:latin typeface="Times New Roman"/>
                <a:ea typeface="Times New Roman"/>
                <a:cs typeface="Traditional Arabic"/>
              </a:rPr>
              <a:t>أولًا : المصادر التقليدية</a:t>
            </a:r>
            <a:r>
              <a:rPr lang="ar-SA" sz="2700" dirty="0">
                <a:solidFill>
                  <a:prstClr val="black"/>
                </a:solidFill>
                <a:latin typeface="Times New Roman"/>
                <a:ea typeface="Times New Roman"/>
                <a:cs typeface="Traditional Arabic"/>
              </a:rPr>
              <a:t> </a:t>
            </a:r>
            <a:r>
              <a:rPr lang="en-US" sz="2700" b="1" dirty="0">
                <a:solidFill>
                  <a:prstClr val="black"/>
                </a:solidFill>
                <a:latin typeface="Traditional Arabic"/>
                <a:ea typeface="Times New Roman"/>
              </a:rPr>
              <a:t>Traditional sources</a:t>
            </a:r>
            <a:r>
              <a:rPr lang="en-US" sz="2700" dirty="0">
                <a:solidFill>
                  <a:prstClr val="black"/>
                </a:solidFill>
                <a:latin typeface="Traditional Arabic"/>
                <a:ea typeface="Times New Roman"/>
              </a:rPr>
              <a:t> </a:t>
            </a:r>
            <a:r>
              <a:rPr lang="ar-SA" sz="2700" dirty="0">
                <a:solidFill>
                  <a:prstClr val="black"/>
                </a:solidFill>
                <a:latin typeface="Times New Roman"/>
                <a:ea typeface="Times New Roman"/>
                <a:cs typeface="Traditional Arabic"/>
              </a:rPr>
              <a:t>:</a:t>
            </a:r>
            <a:endParaRPr lang="en-US" sz="2800" dirty="0">
              <a:solidFill>
                <a:prstClr val="black"/>
              </a:solidFill>
              <a:latin typeface="Times New Roman"/>
              <a:ea typeface="Times New Roman"/>
            </a:endParaRPr>
          </a:p>
          <a:p>
            <a:pPr marL="0" lvl="0" indent="0">
              <a:lnSpc>
                <a:spcPct val="115000"/>
              </a:lnSpc>
              <a:spcBef>
                <a:spcPts val="400"/>
              </a:spcBef>
              <a:buClr>
                <a:srgbClr val="2DA2BF"/>
              </a:buClr>
              <a:buSzPct val="68000"/>
              <a:buNone/>
            </a:pPr>
            <a:r>
              <a:rPr lang="ar-SA" sz="2700" b="1" dirty="0">
                <a:solidFill>
                  <a:srgbClr val="FF0000"/>
                </a:solidFill>
                <a:latin typeface="Times New Roman"/>
                <a:ea typeface="Times New Roman"/>
                <a:cs typeface="Traditional Arabic"/>
              </a:rPr>
              <a:t>   وهي المصادر المطبوعة أو الورقية أو السمعية أو البصرية.</a:t>
            </a:r>
            <a:endParaRPr lang="en-US" sz="2800" b="1" dirty="0">
              <a:solidFill>
                <a:srgbClr val="FF0000"/>
              </a:solidFill>
              <a:latin typeface="Times New Roman"/>
              <a:ea typeface="Times New Roman"/>
            </a:endParaRPr>
          </a:p>
          <a:p>
            <a:pPr marL="0" lvl="0" indent="0" algn="just">
              <a:lnSpc>
                <a:spcPct val="115000"/>
              </a:lnSpc>
              <a:spcBef>
                <a:spcPts val="400"/>
              </a:spcBef>
              <a:buClr>
                <a:srgbClr val="2DA2BF"/>
              </a:buClr>
              <a:buSzPct val="68000"/>
              <a:buNone/>
            </a:pPr>
            <a:r>
              <a:rPr lang="ar-SA" sz="2700" b="1" dirty="0">
                <a:solidFill>
                  <a:prstClr val="black"/>
                </a:solidFill>
                <a:latin typeface="Times New Roman"/>
                <a:ea typeface="Times New Roman"/>
                <a:cs typeface="Traditional Arabic"/>
              </a:rPr>
              <a:t>وهذا النوع من المصادر يمثل الاهتمام الكبير الذي من خلاله يتم الحصول البيانات والمعلومات للمشتغلين في البحث العلمي منذ فترات زمنية طويلة. وهو الذي تكتظ به المكتبات وأوعية المعلومات المختلفة</a:t>
            </a:r>
            <a:r>
              <a:rPr lang="ar-SA" sz="2700" b="1" dirty="0" smtClean="0">
                <a:solidFill>
                  <a:prstClr val="black"/>
                </a:solidFill>
                <a:latin typeface="Times New Roman"/>
                <a:ea typeface="Times New Roman"/>
                <a:cs typeface="Traditional Arabic"/>
              </a:rPr>
              <a:t>.</a:t>
            </a:r>
          </a:p>
          <a:p>
            <a:pPr marL="365760" lvl="0" indent="-256032">
              <a:spcBef>
                <a:spcPts val="400"/>
              </a:spcBef>
              <a:buClr>
                <a:srgbClr val="2DA2BF"/>
              </a:buClr>
              <a:buSzPct val="68000"/>
              <a:buFont typeface="Wingdings 3"/>
              <a:buChar char=""/>
            </a:pPr>
            <a:r>
              <a:rPr lang="ar-SA" sz="3200" b="1" dirty="0">
                <a:solidFill>
                  <a:srgbClr val="00B050"/>
                </a:solidFill>
                <a:latin typeface="Times New Roman"/>
                <a:ea typeface="Times New Roman"/>
                <a:cs typeface="Traditional Arabic"/>
              </a:rPr>
              <a:t>ويمكن تقسيمها  إلى </a:t>
            </a:r>
            <a:r>
              <a:rPr lang="en-US" sz="3200" b="1" dirty="0" smtClean="0">
                <a:solidFill>
                  <a:srgbClr val="00B050"/>
                </a:solidFill>
                <a:latin typeface="Traditional Arabic"/>
                <a:ea typeface="Times New Roman"/>
              </a:rPr>
              <a:t>:</a:t>
            </a:r>
            <a:r>
              <a:rPr lang="ar-SA" sz="3200" b="1" dirty="0" smtClean="0">
                <a:solidFill>
                  <a:srgbClr val="00B050"/>
                </a:solidFill>
                <a:latin typeface="Traditional Arabic"/>
                <a:ea typeface="Times New Roman"/>
              </a:rPr>
              <a:t>المصادر الأولية - والمصادر الثانوية </a:t>
            </a:r>
            <a:endParaRPr lang="en-US" sz="3600" b="1" dirty="0">
              <a:solidFill>
                <a:srgbClr val="00B050"/>
              </a:solidFill>
              <a:latin typeface="Times New Roman"/>
              <a:ea typeface="Times New Roman"/>
            </a:endParaRPr>
          </a:p>
          <a:p>
            <a:pPr marL="0" lvl="0" indent="0" algn="just">
              <a:lnSpc>
                <a:spcPct val="115000"/>
              </a:lnSpc>
              <a:spcBef>
                <a:spcPts val="400"/>
              </a:spcBef>
              <a:buClr>
                <a:srgbClr val="2DA2BF"/>
              </a:buClr>
              <a:buSzPct val="68000"/>
              <a:buNone/>
            </a:pPr>
            <a:endParaRPr lang="ar-SA"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161350793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038" y="457200"/>
            <a:ext cx="8489633" cy="5943600"/>
          </a:xfrm>
        </p:spPr>
        <p:txBody>
          <a:bodyPr>
            <a:normAutofit/>
          </a:bodyPr>
          <a:lstStyle/>
          <a:p>
            <a:pPr marL="365760" lvl="0" indent="-256032">
              <a:spcBef>
                <a:spcPts val="400"/>
              </a:spcBef>
              <a:buClr>
                <a:srgbClr val="2DA2BF"/>
              </a:buClr>
              <a:buSzPct val="68000"/>
              <a:buFont typeface="+mj-cs"/>
              <a:buAutoNum type="arabic1Minus"/>
            </a:pPr>
            <a:r>
              <a:rPr lang="ar-SA" sz="3200" b="1" dirty="0">
                <a:solidFill>
                  <a:srgbClr val="FF0000"/>
                </a:solidFill>
                <a:latin typeface="Times New Roman"/>
                <a:ea typeface="Times New Roman"/>
                <a:cs typeface="Traditional Arabic"/>
              </a:rPr>
              <a:t>المصادر الأولية .</a:t>
            </a:r>
            <a:r>
              <a:rPr lang="ar-SA" sz="3200" b="1" dirty="0">
                <a:solidFill>
                  <a:prstClr val="black"/>
                </a:solidFill>
                <a:latin typeface="Times New Roman"/>
                <a:ea typeface="Times New Roman"/>
                <a:cs typeface="Traditional Arabic"/>
              </a:rPr>
              <a:t>  عندما يقوم الباحث بجمع بيانات بحثه بنفسه، أو تحت إشرافه فإن هذا مثال على المصادر المباشرة أو الأولية.           </a:t>
            </a:r>
            <a:endParaRPr lang="en-US" sz="3600" b="1" dirty="0">
              <a:solidFill>
                <a:prstClr val="black"/>
              </a:solidFill>
              <a:latin typeface="Times New Roman"/>
              <a:ea typeface="Times New Roman"/>
            </a:endParaRPr>
          </a:p>
          <a:p>
            <a:pPr marL="109728" lvl="0" indent="0">
              <a:spcBef>
                <a:spcPts val="400"/>
              </a:spcBef>
              <a:buClr>
                <a:srgbClr val="2DA2BF"/>
              </a:buClr>
              <a:buSzPct val="68000"/>
              <a:buNone/>
            </a:pPr>
            <a:r>
              <a:rPr lang="ar-SA" sz="3200" b="1" dirty="0">
                <a:solidFill>
                  <a:prstClr val="black"/>
                </a:solidFill>
                <a:latin typeface="Times New Roman"/>
                <a:ea typeface="Times New Roman"/>
                <a:cs typeface="Traditional Arabic"/>
              </a:rPr>
              <a:t>ويمكن تعريف المصادر الأولية بأنها:المصادر التي تتضمن معلومات تنشر لأول مرة وتعتبر معلومات المصادر الأولية أقرب ما تكون للحقيقة؛ </a:t>
            </a:r>
            <a:endParaRPr lang="en-US" sz="3600" b="1" dirty="0">
              <a:solidFill>
                <a:prstClr val="black"/>
              </a:solidFill>
              <a:latin typeface="Times New Roman"/>
              <a:ea typeface="Times New Roman"/>
            </a:endParaRPr>
          </a:p>
          <a:p>
            <a:r>
              <a:rPr lang="ar-SA" sz="3200" b="1" dirty="0" smtClean="0">
                <a:solidFill>
                  <a:srgbClr val="FF0000"/>
                </a:solidFill>
                <a:latin typeface="Times New Roman"/>
                <a:ea typeface="Times New Roman"/>
                <a:cs typeface="Traditional Arabic"/>
              </a:rPr>
              <a:t>المصادر الثانوية.          منشورة </a:t>
            </a:r>
          </a:p>
          <a:p>
            <a:r>
              <a:rPr lang="ar-SA" sz="3200" b="1" dirty="0" smtClean="0">
                <a:solidFill>
                  <a:srgbClr val="FF0000"/>
                </a:solidFill>
                <a:latin typeface="Times New Roman"/>
                <a:cs typeface="Traditional Arabic"/>
              </a:rPr>
              <a:t>                           غير منشورة </a:t>
            </a:r>
          </a:p>
          <a:p>
            <a:r>
              <a:rPr lang="ar-SA" sz="3200" b="1" dirty="0">
                <a:solidFill>
                  <a:srgbClr val="FF0000"/>
                </a:solidFill>
                <a:latin typeface="Times New Roman"/>
                <a:cs typeface="Traditional Arabic"/>
              </a:rPr>
              <a:t> </a:t>
            </a:r>
            <a:r>
              <a:rPr lang="ar-SA" sz="2500" b="1" dirty="0">
                <a:solidFill>
                  <a:prstClr val="black"/>
                </a:solidFill>
                <a:latin typeface="Times New Roman"/>
                <a:ea typeface="Times New Roman"/>
                <a:cs typeface="Traditional Arabic"/>
              </a:rPr>
              <a:t>في الوقت الذي لا يستطيع الباحث أن يجمع بيانات بحثه مباشرة فإنه يتجه  إلى الطرق الأخرى والمصادر الثانوية</a:t>
            </a:r>
            <a:r>
              <a:rPr lang="ar-SA" sz="2500" b="1" dirty="0" smtClean="0">
                <a:solidFill>
                  <a:prstClr val="black"/>
                </a:solidFill>
                <a:latin typeface="Times New Roman"/>
                <a:ea typeface="Times New Roman"/>
                <a:cs typeface="Traditional Arabic"/>
              </a:rPr>
              <a:t>،</a:t>
            </a:r>
          </a:p>
          <a:p>
            <a:r>
              <a:rPr lang="ar-SA" sz="3200" b="1" dirty="0" smtClean="0">
                <a:solidFill>
                  <a:srgbClr val="FF0000"/>
                </a:solidFill>
                <a:latin typeface="Times New Roman"/>
                <a:cs typeface="Traditional Arabic"/>
              </a:rPr>
              <a:t>                        </a:t>
            </a:r>
            <a:endParaRPr lang="ar-SA" dirty="0"/>
          </a:p>
        </p:txBody>
      </p:sp>
      <p:sp>
        <p:nvSpPr>
          <p:cNvPr id="4" name="Right Brace 3"/>
          <p:cNvSpPr/>
          <p:nvPr/>
        </p:nvSpPr>
        <p:spPr>
          <a:xfrm>
            <a:off x="5659755" y="3200400"/>
            <a:ext cx="786077" cy="914400"/>
          </a:xfrm>
          <a:prstGeom prst="righ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 name="Slide Number Placeholder 1"/>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115490628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sz="3600" b="1" dirty="0" smtClean="0">
                <a:solidFill>
                  <a:srgbClr val="FF0000"/>
                </a:solidFill>
                <a:latin typeface="Times New Roman"/>
                <a:ea typeface="Times New Roman"/>
                <a:cs typeface="Traditional Arabic"/>
              </a:rPr>
              <a:t>المصادر الالكترونية :</a:t>
            </a:r>
          </a:p>
          <a:p>
            <a:r>
              <a:rPr lang="ar-SA" sz="2700" dirty="0" smtClean="0">
                <a:solidFill>
                  <a:prstClr val="black"/>
                </a:solidFill>
                <a:latin typeface="Times New Roman"/>
                <a:ea typeface="Times New Roman"/>
                <a:cs typeface="Traditional Arabic"/>
              </a:rPr>
              <a:t> </a:t>
            </a:r>
            <a:r>
              <a:rPr lang="ar-SA" sz="2700" b="1" dirty="0">
                <a:solidFill>
                  <a:prstClr val="black"/>
                </a:solidFill>
                <a:latin typeface="Times New Roman"/>
                <a:ea typeface="Times New Roman"/>
                <a:cs typeface="Traditional Arabic"/>
              </a:rPr>
              <a:t>وهي المصادر التي أتاحتها تكنولوجيا المعلومات </a:t>
            </a:r>
            <a:r>
              <a:rPr lang="en-US" sz="2700" b="1" dirty="0">
                <a:solidFill>
                  <a:prstClr val="black"/>
                </a:solidFill>
                <a:latin typeface="Times New Roman"/>
                <a:ea typeface="Times New Roman"/>
                <a:cs typeface="Traditional Arabic"/>
              </a:rPr>
              <a:t> </a:t>
            </a:r>
            <a:r>
              <a:rPr lang="ar-SA" sz="2700" b="1" dirty="0">
                <a:solidFill>
                  <a:prstClr val="black"/>
                </a:solidFill>
                <a:latin typeface="Times New Roman"/>
                <a:ea typeface="Times New Roman"/>
                <a:cs typeface="Traditional Arabic"/>
              </a:rPr>
              <a:t>من خلال تحويل المجموعات الورقية إلى أشكال جديدة الكترونية سهلة الاستخدام والتبادل مع المستفيدين في مواقع منتشرة </a:t>
            </a:r>
            <a:r>
              <a:rPr lang="ar-SA" sz="2700" b="1" dirty="0" smtClean="0">
                <a:solidFill>
                  <a:prstClr val="black"/>
                </a:solidFill>
                <a:latin typeface="Times New Roman"/>
                <a:ea typeface="Times New Roman"/>
                <a:cs typeface="Traditional Arabic"/>
              </a:rPr>
              <a:t>جغرافيًا </a:t>
            </a:r>
            <a:r>
              <a:rPr lang="ar-SA" sz="2700" b="1" dirty="0">
                <a:solidFill>
                  <a:prstClr val="black"/>
                </a:solidFill>
                <a:latin typeface="Times New Roman"/>
                <a:ea typeface="Times New Roman"/>
                <a:cs typeface="Traditional Arabic"/>
              </a:rPr>
              <a:t>على مستوى العالم. </a:t>
            </a:r>
            <a:endParaRPr lang="ar-SA" sz="2700" b="1" dirty="0" smtClean="0">
              <a:solidFill>
                <a:prstClr val="black"/>
              </a:solidFill>
              <a:latin typeface="Times New Roman"/>
              <a:ea typeface="Times New Roman"/>
              <a:cs typeface="Traditional Arabic"/>
            </a:endParaRPr>
          </a:p>
          <a:p>
            <a:pPr marL="365760" lvl="0" indent="-256032" algn="just">
              <a:spcBef>
                <a:spcPts val="400"/>
              </a:spcBef>
              <a:buClr>
                <a:srgbClr val="2DA2BF"/>
              </a:buClr>
              <a:buSzPct val="68000"/>
              <a:buFont typeface="Wingdings 3"/>
              <a:buChar char=""/>
            </a:pPr>
            <a:r>
              <a:rPr lang="ar-SA" sz="2700" b="1" dirty="0">
                <a:solidFill>
                  <a:prstClr val="black"/>
                </a:solidFill>
                <a:latin typeface="Times New Roman"/>
                <a:ea typeface="Times New Roman"/>
                <a:cs typeface="Traditional Arabic"/>
              </a:rPr>
              <a:t>ومن أهم مزايا مصادر</a:t>
            </a:r>
            <a:r>
              <a:rPr lang="en-US" sz="2700" b="1" dirty="0">
                <a:solidFill>
                  <a:prstClr val="black"/>
                </a:solidFill>
                <a:latin typeface="Times New Roman"/>
                <a:ea typeface="Times New Roman"/>
                <a:cs typeface="Traditional Arabic"/>
              </a:rPr>
              <a:t> </a:t>
            </a:r>
            <a:r>
              <a:rPr lang="ar-SA" sz="2700" b="1" dirty="0">
                <a:solidFill>
                  <a:prstClr val="black"/>
                </a:solidFill>
                <a:latin typeface="Times New Roman"/>
                <a:ea typeface="Times New Roman"/>
                <a:cs typeface="Traditional Arabic"/>
                <a:hlinkClick r:id="rId2"/>
              </a:rPr>
              <a:t>المعلومات</a:t>
            </a:r>
            <a:r>
              <a:rPr lang="en-US" sz="2700" b="1" dirty="0">
                <a:solidFill>
                  <a:prstClr val="black"/>
                </a:solidFill>
                <a:latin typeface="Times New Roman"/>
                <a:ea typeface="Times New Roman"/>
                <a:cs typeface="Traditional Arabic"/>
              </a:rPr>
              <a:t> </a:t>
            </a:r>
            <a:r>
              <a:rPr lang="ar-SA" sz="2700" b="1" dirty="0">
                <a:solidFill>
                  <a:prstClr val="black"/>
                </a:solidFill>
                <a:latin typeface="Times New Roman"/>
                <a:ea typeface="Times New Roman"/>
                <a:cs typeface="Traditional Arabic"/>
              </a:rPr>
              <a:t>الإلكترونية أنها سهّلت الطريق أمام المستفيدين في الوصول إلى ما يحتاجونه من معلومات بسرعة ودقة وشمولية وافية.</a:t>
            </a:r>
          </a:p>
          <a:p>
            <a:endParaRPr lang="ar-SA" dirty="0"/>
          </a:p>
        </p:txBody>
      </p:sp>
      <p:sp>
        <p:nvSpPr>
          <p:cNvPr id="2" name="Title 1"/>
          <p:cNvSpPr>
            <a:spLocks noGrp="1"/>
          </p:cNvSpPr>
          <p:nvPr>
            <p:ph type="title"/>
          </p:nvPr>
        </p:nvSpPr>
        <p:spPr/>
        <p:txBody>
          <a:bodyPr/>
          <a:lstStyle/>
          <a:p>
            <a:endParaRPr lang="ar-SA"/>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val="3404879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SA" dirty="0"/>
              <a:t>يعد دليل الويب وسيلة أخرى للبحث عن المعلومات في شبكة </a:t>
            </a:r>
            <a:r>
              <a:rPr lang="ar-SA" dirty="0" smtClean="0"/>
              <a:t>الويـــب </a:t>
            </a:r>
            <a:r>
              <a:rPr lang="ar-SA" dirty="0"/>
              <a:t>العالمية خلافًا لمحركات البحث ،فهو موقع به روابط منظمة </a:t>
            </a:r>
            <a:r>
              <a:rPr lang="ar-SA" dirty="0" smtClean="0"/>
              <a:t>ومرتبـــة </a:t>
            </a:r>
            <a:r>
              <a:rPr lang="ar-SA" dirty="0">
                <a:solidFill>
                  <a:srgbClr val="FF0000"/>
                </a:solidFill>
              </a:rPr>
              <a:t>تنظم عادة حسب موضوعات عامة وأخرى فرعية </a:t>
            </a:r>
            <a:r>
              <a:rPr lang="ar-SA" dirty="0"/>
              <a:t>) تؤدي إلى مصادر المعلومات ،وتنشأ هذه الأدلة من قبل </a:t>
            </a:r>
            <a:r>
              <a:rPr lang="ar-SA" dirty="0">
                <a:solidFill>
                  <a:srgbClr val="FF0000"/>
                </a:solidFill>
              </a:rPr>
              <a:t>بعض الجهات أو المؤسسات </a:t>
            </a:r>
            <a:r>
              <a:rPr lang="ar-SA" dirty="0"/>
              <a:t>،ثم يجري تحديد المصادر التي ستشير الروابط إلىها وتجمع وتراجع وتصنف لتوضع في أدلة الويب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
        <p:nvSpPr>
          <p:cNvPr id="2" name="Title 1"/>
          <p:cNvSpPr>
            <a:spLocks noGrp="1"/>
          </p:cNvSpPr>
          <p:nvPr>
            <p:ph type="title"/>
          </p:nvPr>
        </p:nvSpPr>
        <p:spPr/>
        <p:txBody>
          <a:bodyPr>
            <a:normAutofit fontScale="90000"/>
          </a:bodyPr>
          <a:lstStyle/>
          <a:p>
            <a:pPr marR="457200" indent="-266700" algn="r" rtl="1">
              <a:spcAft>
                <a:spcPts val="0"/>
              </a:spcAft>
            </a:pPr>
            <a:r>
              <a:rPr lang="ar-SA" b="1" dirty="0" smtClean="0">
                <a:latin typeface="Traditional Arabic"/>
                <a:ea typeface="Times New Roman"/>
              </a:rPr>
              <a:t>1. </a:t>
            </a:r>
            <a:r>
              <a:rPr lang="en-US" b="1" dirty="0" smtClean="0">
                <a:latin typeface="Traditional Arabic"/>
                <a:ea typeface="Times New Roman"/>
              </a:rPr>
              <a:t> </a:t>
            </a:r>
            <a:r>
              <a:rPr lang="ar-SA" b="1" dirty="0">
                <a:latin typeface="Times New Roman"/>
                <a:ea typeface="Times New Roman"/>
                <a:cs typeface="Traditional Arabic"/>
              </a:rPr>
              <a:t>أدلـة البحـث</a:t>
            </a:r>
            <a:r>
              <a:rPr lang="en-US" b="1" dirty="0">
                <a:latin typeface="Traditional Arabic"/>
                <a:ea typeface="Times New Roman"/>
              </a:rPr>
              <a:t> Search directories </a:t>
            </a:r>
            <a:endParaRPr lang="ar-SA" dirty="0"/>
          </a:p>
        </p:txBody>
      </p:sp>
    </p:spTree>
    <p:extLst>
      <p:ext uri="{BB962C8B-B14F-4D97-AF65-F5344CB8AC3E}">
        <p14:creationId xmlns:p14="http://schemas.microsoft.com/office/powerpoint/2010/main" val="419301332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365760" marR="457200" lvl="0" indent="-266700">
              <a:spcBef>
                <a:spcPts val="400"/>
              </a:spcBef>
              <a:buClr>
                <a:srgbClr val="2DA2BF"/>
              </a:buClr>
              <a:buSzPct val="68000"/>
              <a:buFont typeface="Wingdings 3"/>
              <a:buChar char=""/>
            </a:pPr>
            <a:r>
              <a:rPr lang="ar-SA" sz="3200" b="1" dirty="0">
                <a:solidFill>
                  <a:srgbClr val="C00000"/>
                </a:solidFill>
                <a:latin typeface="Times New Roman"/>
                <a:ea typeface="Times New Roman"/>
                <a:cs typeface="Traditional Arabic"/>
              </a:rPr>
              <a:t>مفهوم محرك البحث</a:t>
            </a:r>
            <a:r>
              <a:rPr lang="en-US" sz="3200" b="1" dirty="0">
                <a:solidFill>
                  <a:srgbClr val="C00000"/>
                </a:solidFill>
                <a:latin typeface="Traditional Arabic"/>
                <a:ea typeface="Times New Roman"/>
              </a:rPr>
              <a:t> :</a:t>
            </a:r>
            <a:endParaRPr lang="en-US" sz="3600" dirty="0">
              <a:solidFill>
                <a:srgbClr val="C00000"/>
              </a:solidFill>
              <a:latin typeface="Times New Roman"/>
              <a:ea typeface="Times New Roman"/>
            </a:endParaRPr>
          </a:p>
          <a:p>
            <a:pPr marL="76200" marR="457200" lvl="0" indent="0" algn="just">
              <a:spcBef>
                <a:spcPts val="400"/>
              </a:spcBef>
              <a:buClr>
                <a:srgbClr val="2DA2BF"/>
              </a:buClr>
              <a:buSzPct val="68000"/>
              <a:buNone/>
            </a:pPr>
            <a:r>
              <a:rPr lang="ar-SA" sz="3200" dirty="0">
                <a:solidFill>
                  <a:prstClr val="black"/>
                </a:solidFill>
                <a:latin typeface="Times New Roman"/>
                <a:ea typeface="Times New Roman"/>
                <a:cs typeface="Traditional Arabic"/>
              </a:rPr>
              <a:t>      هي أداة تبحث عن مصادر المعلومات على الإنترنت والمصادر ويقصد بها هنا المعلومات على المواقع ،وتخزين عناوينها على مرصد البيانات الخاص بها ،ثم تتيحها للمستفيدين كل حسب ،المصطلحات المستخدمة في البحث ؛ومن ثم تمكن المستفيدون الوصول إلى مصادر المعلومات المختلفة على </a:t>
            </a:r>
            <a:r>
              <a:rPr lang="ar-SA" sz="3200" dirty="0" smtClean="0">
                <a:solidFill>
                  <a:prstClr val="black"/>
                </a:solidFill>
                <a:latin typeface="Times New Roman"/>
                <a:ea typeface="Times New Roman"/>
                <a:cs typeface="Traditional Arabic"/>
              </a:rPr>
              <a:t>الإنترنت .</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17533771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646" y="1447800"/>
            <a:ext cx="8489633" cy="4678363"/>
          </a:xfrm>
        </p:spPr>
        <p:txBody>
          <a:bodyPr>
            <a:normAutofit/>
          </a:bodyPr>
          <a:lstStyle/>
          <a:p>
            <a:pPr algn="just"/>
            <a:endParaRPr lang="ar-SA" sz="2700" b="1" dirty="0" smtClean="0">
              <a:solidFill>
                <a:prstClr val="black"/>
              </a:solidFill>
              <a:latin typeface="Times New Roman"/>
              <a:ea typeface="Times New Roman"/>
              <a:cs typeface="Traditional Arabic"/>
            </a:endParaRPr>
          </a:p>
          <a:p>
            <a:pPr algn="just"/>
            <a:r>
              <a:rPr lang="ar-SA" sz="3600" b="1" dirty="0" smtClean="0">
                <a:solidFill>
                  <a:prstClr val="black"/>
                </a:solidFill>
                <a:latin typeface="Times New Roman"/>
                <a:ea typeface="Times New Roman"/>
                <a:cs typeface="Traditional Arabic"/>
              </a:rPr>
              <a:t>الواجهة </a:t>
            </a:r>
            <a:r>
              <a:rPr lang="ar-SA" sz="2700" b="1" dirty="0" smtClean="0">
                <a:solidFill>
                  <a:prstClr val="black"/>
                </a:solidFill>
                <a:latin typeface="Times New Roman"/>
                <a:ea typeface="Times New Roman"/>
                <a:cs typeface="Traditional Arabic"/>
              </a:rPr>
              <a:t>: تبدأ </a:t>
            </a:r>
            <a:r>
              <a:rPr lang="ar-SA" sz="2700" b="1" dirty="0">
                <a:solidFill>
                  <a:prstClr val="black"/>
                </a:solidFill>
                <a:latin typeface="Times New Roman"/>
                <a:ea typeface="Times New Roman"/>
                <a:cs typeface="Traditional Arabic"/>
              </a:rPr>
              <a:t>معظم أنواع البحث بالواجهة</a:t>
            </a:r>
            <a:r>
              <a:rPr lang="en-US" sz="2700" b="1" dirty="0">
                <a:solidFill>
                  <a:prstClr val="black"/>
                </a:solidFill>
                <a:latin typeface="Traditional Arabic"/>
                <a:ea typeface="Times New Roman"/>
              </a:rPr>
              <a:t> </a:t>
            </a:r>
            <a:r>
              <a:rPr lang="en-US" sz="2700" b="1" dirty="0">
                <a:solidFill>
                  <a:srgbClr val="FF0000"/>
                </a:solidFill>
                <a:latin typeface="Traditional Arabic"/>
                <a:ea typeface="Times New Roman"/>
              </a:rPr>
              <a:t>interface</a:t>
            </a:r>
            <a:r>
              <a:rPr lang="en-US" sz="2700" b="1" dirty="0">
                <a:solidFill>
                  <a:prstClr val="black"/>
                </a:solidFill>
                <a:latin typeface="Traditional Arabic"/>
                <a:ea typeface="Times New Roman"/>
              </a:rPr>
              <a:t> </a:t>
            </a:r>
            <a:r>
              <a:rPr lang="ar-SA" sz="2700" b="1" dirty="0">
                <a:solidFill>
                  <a:srgbClr val="DA1F28">
                    <a:lumMod val="60000"/>
                    <a:lumOff val="40000"/>
                  </a:srgbClr>
                </a:solidFill>
                <a:latin typeface="Times New Roman"/>
                <a:ea typeface="Times New Roman"/>
                <a:cs typeface="Traditional Arabic"/>
              </a:rPr>
              <a:t>وهي ما يظهر على الشاشة ويسمح للمستخدمين بإدخال متغيرات موضوع </a:t>
            </a:r>
            <a:r>
              <a:rPr lang="ar-SA" sz="2700" b="1" dirty="0" smtClean="0">
                <a:solidFill>
                  <a:srgbClr val="DA1F28">
                    <a:lumMod val="60000"/>
                    <a:lumOff val="40000"/>
                  </a:srgbClr>
                </a:solidFill>
                <a:latin typeface="Times New Roman"/>
                <a:ea typeface="Times New Roman"/>
                <a:cs typeface="Traditional Arabic"/>
              </a:rPr>
              <a:t>البحث</a:t>
            </a:r>
            <a:r>
              <a:rPr lang="ar-SA" sz="2700" b="1" dirty="0">
                <a:solidFill>
                  <a:prstClr val="black"/>
                </a:solidFill>
                <a:latin typeface="Times New Roman"/>
                <a:ea typeface="Times New Roman"/>
                <a:cs typeface="Traditional Arabic"/>
              </a:rPr>
              <a:t> </a:t>
            </a:r>
            <a:endParaRPr lang="ar-SA" sz="2700" b="1" dirty="0" smtClean="0">
              <a:solidFill>
                <a:prstClr val="black"/>
              </a:solidFill>
              <a:latin typeface="Times New Roman"/>
              <a:ea typeface="Times New Roman"/>
              <a:cs typeface="Traditional Arabic"/>
            </a:endParaRPr>
          </a:p>
          <a:p>
            <a:pPr algn="just"/>
            <a:r>
              <a:rPr lang="ar-SA" sz="2700" b="1" dirty="0" smtClean="0">
                <a:solidFill>
                  <a:prstClr val="black"/>
                </a:solidFill>
                <a:latin typeface="Times New Roman"/>
                <a:ea typeface="Times New Roman"/>
                <a:cs typeface="Traditional Arabic"/>
              </a:rPr>
              <a:t>ا</a:t>
            </a:r>
            <a:r>
              <a:rPr lang="ar-SA" sz="3600" b="1" dirty="0" smtClean="0">
                <a:solidFill>
                  <a:prstClr val="black"/>
                </a:solidFill>
                <a:latin typeface="Times New Roman"/>
                <a:ea typeface="Times New Roman"/>
                <a:cs typeface="Traditional Arabic"/>
              </a:rPr>
              <a:t>لدليل </a:t>
            </a:r>
            <a:r>
              <a:rPr lang="ar-SA" sz="2700" b="1" dirty="0" smtClean="0">
                <a:solidFill>
                  <a:prstClr val="black"/>
                </a:solidFill>
                <a:latin typeface="Times New Roman"/>
                <a:ea typeface="Times New Roman"/>
                <a:cs typeface="Traditional Arabic"/>
              </a:rPr>
              <a:t>: يسمي </a:t>
            </a:r>
            <a:r>
              <a:rPr lang="ar-SA" sz="2700" b="1" dirty="0">
                <a:solidFill>
                  <a:prstClr val="black"/>
                </a:solidFill>
                <a:latin typeface="Times New Roman"/>
                <a:ea typeface="Times New Roman"/>
                <a:cs typeface="Traditional Arabic"/>
              </a:rPr>
              <a:t>هذا النوع بنمط الدليل</a:t>
            </a:r>
            <a:r>
              <a:rPr lang="en-US" sz="2700" b="1" dirty="0">
                <a:solidFill>
                  <a:prstClr val="black"/>
                </a:solidFill>
                <a:latin typeface="Traditional Arabic"/>
                <a:ea typeface="Times New Roman"/>
              </a:rPr>
              <a:t> “</a:t>
            </a:r>
            <a:r>
              <a:rPr lang="en-US" sz="2700" b="1" dirty="0">
                <a:solidFill>
                  <a:srgbClr val="DA1F28">
                    <a:lumMod val="60000"/>
                    <a:lumOff val="40000"/>
                  </a:srgbClr>
                </a:solidFill>
                <a:latin typeface="Traditional Arabic"/>
                <a:ea typeface="Times New Roman"/>
              </a:rPr>
              <a:t>directory</a:t>
            </a:r>
            <a:r>
              <a:rPr lang="en-US" sz="2700" b="1" dirty="0">
                <a:solidFill>
                  <a:prstClr val="black"/>
                </a:solidFill>
                <a:latin typeface="Traditional Arabic"/>
                <a:ea typeface="Times New Roman"/>
              </a:rPr>
              <a:t> “ </a:t>
            </a:r>
            <a:r>
              <a:rPr lang="ar-SA" sz="2700" b="1" dirty="0">
                <a:solidFill>
                  <a:srgbClr val="EB641B">
                    <a:lumMod val="75000"/>
                  </a:srgbClr>
                </a:solidFill>
                <a:latin typeface="Times New Roman"/>
                <a:ea typeface="Times New Roman"/>
                <a:cs typeface="Traditional Arabic"/>
              </a:rPr>
              <a:t>حيث تكون مواقع الشبكة مرتبة حسب الموضوعات المتفرعة ، تمامًا مثل دليل الهاتف، حيث يمكنك البحث انطلاقًا من موضوع عام ثم تضيق نطاق البحث إلى موضوعات متفرعة محددة ،وتندرج الموضوعات المتفرعة الرئيسة تحت كل موضوع عام ؛وبالتإلى يمكنك القفز على إحدى الخطوات إذا شئت ذلك</a:t>
            </a:r>
            <a:r>
              <a:rPr lang="en-US" sz="2700" b="1" dirty="0">
                <a:solidFill>
                  <a:srgbClr val="EB641B">
                    <a:lumMod val="75000"/>
                  </a:srgbClr>
                </a:solidFill>
                <a:latin typeface="Traditional Arabic"/>
                <a:ea typeface="Times New Roman"/>
              </a:rPr>
              <a:t> </a:t>
            </a:r>
            <a:endParaRPr lang="ar-SA" sz="2700" b="1" dirty="0" smtClean="0">
              <a:solidFill>
                <a:srgbClr val="DA1F28">
                  <a:lumMod val="60000"/>
                  <a:lumOff val="40000"/>
                </a:srgbClr>
              </a:solidFill>
              <a:latin typeface="Times New Roman"/>
              <a:ea typeface="Times New Roman"/>
              <a:cs typeface="Traditional Arabic"/>
            </a:endParaRPr>
          </a:p>
          <a:p>
            <a:endParaRPr lang="ar-SA"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val="114723018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646" y="838200"/>
            <a:ext cx="8489633" cy="5715000"/>
          </a:xfrm>
        </p:spPr>
        <p:txBody>
          <a:bodyPr>
            <a:normAutofit/>
          </a:bodyPr>
          <a:lstStyle/>
          <a:p>
            <a:pPr marL="365760" lvl="0" indent="-256032" algn="just">
              <a:spcBef>
                <a:spcPts val="400"/>
              </a:spcBef>
              <a:buClr>
                <a:srgbClr val="2DA2BF"/>
              </a:buClr>
              <a:buSzPct val="68000"/>
              <a:buFont typeface="Wingdings 3"/>
              <a:buChar char=""/>
            </a:pPr>
            <a:r>
              <a:rPr lang="ar-SA" sz="2800" b="1" dirty="0" smtClean="0">
                <a:solidFill>
                  <a:prstClr val="black"/>
                </a:solidFill>
                <a:latin typeface="Times New Roman"/>
                <a:ea typeface="Times New Roman"/>
                <a:cs typeface="Traditional Arabic"/>
              </a:rPr>
              <a:t> البحث الجبري : يستخدم </a:t>
            </a:r>
            <a:r>
              <a:rPr lang="ar-SA" sz="2800" b="1" dirty="0">
                <a:solidFill>
                  <a:prstClr val="black"/>
                </a:solidFill>
                <a:latin typeface="Times New Roman"/>
                <a:ea typeface="Times New Roman"/>
                <a:cs typeface="Traditional Arabic"/>
              </a:rPr>
              <a:t>في هذا النوع من البحث الكلمات المفتاحية ،بالإضافة إلى </a:t>
            </a:r>
            <a:r>
              <a:rPr lang="ar-SA" sz="3200" b="1" dirty="0">
                <a:solidFill>
                  <a:prstClr val="black"/>
                </a:solidFill>
                <a:latin typeface="Times New Roman"/>
                <a:ea typeface="Times New Roman"/>
                <a:cs typeface="Traditional Arabic"/>
              </a:rPr>
              <a:t>استخدام أدوات للربط بين تلك الكلمات مثل</a:t>
            </a:r>
            <a:r>
              <a:rPr lang="en-US" sz="3200" b="1" dirty="0">
                <a:solidFill>
                  <a:prstClr val="black"/>
                </a:solidFill>
                <a:latin typeface="Traditional Arabic"/>
                <a:ea typeface="Times New Roman"/>
              </a:rPr>
              <a:t> </a:t>
            </a:r>
            <a:r>
              <a:rPr lang="en-US" sz="2800" b="1" dirty="0">
                <a:solidFill>
                  <a:srgbClr val="DA1F28">
                    <a:lumMod val="75000"/>
                  </a:srgbClr>
                </a:solidFill>
                <a:latin typeface="Traditional Arabic"/>
                <a:ea typeface="Times New Roman"/>
              </a:rPr>
              <a:t>Not-</a:t>
            </a:r>
            <a:r>
              <a:rPr lang="en-US" sz="4000" b="1" dirty="0">
                <a:solidFill>
                  <a:srgbClr val="DA1F28">
                    <a:lumMod val="75000"/>
                  </a:srgbClr>
                </a:solidFill>
                <a:latin typeface="Traditional Arabic"/>
                <a:ea typeface="Times New Roman"/>
              </a:rPr>
              <a:t>or</a:t>
            </a:r>
            <a:r>
              <a:rPr lang="en-US" sz="2800" b="1" dirty="0">
                <a:solidFill>
                  <a:srgbClr val="DA1F28">
                    <a:lumMod val="75000"/>
                  </a:srgbClr>
                </a:solidFill>
                <a:latin typeface="Traditional Arabic"/>
                <a:ea typeface="Times New Roman"/>
              </a:rPr>
              <a:t>-AND</a:t>
            </a:r>
            <a:r>
              <a:rPr lang="en-US" sz="2800" b="1" dirty="0">
                <a:solidFill>
                  <a:prstClr val="black"/>
                </a:solidFill>
                <a:latin typeface="Traditional Arabic"/>
                <a:ea typeface="Times New Roman"/>
              </a:rPr>
              <a:t> </a:t>
            </a:r>
            <a:r>
              <a:rPr lang="en-US" sz="2800" b="1" dirty="0">
                <a:solidFill>
                  <a:prstClr val="black"/>
                </a:solidFill>
                <a:latin typeface="Times New Roman"/>
                <a:ea typeface="Times New Roman"/>
                <a:cs typeface="Traditional Arabic"/>
              </a:rPr>
              <a:t> </a:t>
            </a:r>
            <a:r>
              <a:rPr lang="ar-SA" sz="2800" b="1" dirty="0">
                <a:solidFill>
                  <a:prstClr val="black"/>
                </a:solidFill>
                <a:latin typeface="Times New Roman"/>
                <a:ea typeface="Times New Roman"/>
                <a:cs typeface="Traditional Arabic"/>
              </a:rPr>
              <a:t>وتسمي أدوات الربط تلك أيضًا </a:t>
            </a:r>
            <a:r>
              <a:rPr lang="ar-SA" sz="2800" b="1" dirty="0">
                <a:solidFill>
                  <a:srgbClr val="DA1F28">
                    <a:lumMod val="75000"/>
                  </a:srgbClr>
                </a:solidFill>
                <a:latin typeface="Times New Roman"/>
                <a:ea typeface="Times New Roman"/>
                <a:cs typeface="Traditional Arabic"/>
              </a:rPr>
              <a:t>بالمعاملات المنطقية </a:t>
            </a:r>
            <a:r>
              <a:rPr lang="ar-SA" sz="2800" b="1" dirty="0" smtClean="0">
                <a:solidFill>
                  <a:prstClr val="black"/>
                </a:solidFill>
                <a:latin typeface="Times New Roman"/>
                <a:ea typeface="Times New Roman"/>
                <a:cs typeface="Traditional Arabic"/>
              </a:rPr>
              <a:t>،</a:t>
            </a:r>
            <a:endParaRPr lang="ar-SA" sz="2800" b="1" dirty="0">
              <a:solidFill>
                <a:prstClr val="black"/>
              </a:solidFill>
              <a:latin typeface="Times New Roman"/>
              <a:ea typeface="Times New Roman"/>
              <a:cs typeface="Traditional Arabic"/>
            </a:endParaRPr>
          </a:p>
          <a:p>
            <a:r>
              <a:rPr lang="ar-SA" sz="2800" b="1" dirty="0">
                <a:solidFill>
                  <a:prstClr val="black"/>
                </a:solidFill>
                <a:latin typeface="Lucida Sans Unicode"/>
                <a:ea typeface="Times New Roman"/>
                <a:cs typeface="Traditional Arabic"/>
              </a:rPr>
              <a:t>يؤدى استخدام</a:t>
            </a:r>
            <a:r>
              <a:rPr lang="en-US" sz="2800" b="1" dirty="0">
                <a:solidFill>
                  <a:prstClr val="black"/>
                </a:solidFill>
                <a:latin typeface="Lucida Sans Unicode"/>
                <a:ea typeface="Times New Roman"/>
                <a:cs typeface="Traditional Arabic"/>
              </a:rPr>
              <a:t> (</a:t>
            </a:r>
            <a:r>
              <a:rPr lang="en-US" sz="2800" b="1" dirty="0">
                <a:solidFill>
                  <a:srgbClr val="FF0000"/>
                </a:solidFill>
                <a:latin typeface="Lucida Sans Unicode"/>
                <a:ea typeface="Times New Roman"/>
                <a:cs typeface="Traditional Arabic"/>
              </a:rPr>
              <a:t>AND</a:t>
            </a:r>
            <a:r>
              <a:rPr lang="en-US" sz="2800" b="1" dirty="0">
                <a:solidFill>
                  <a:prstClr val="black"/>
                </a:solidFill>
                <a:latin typeface="Lucida Sans Unicode"/>
                <a:ea typeface="Times New Roman"/>
                <a:cs typeface="Traditional Arabic"/>
              </a:rPr>
              <a:t>) </a:t>
            </a:r>
            <a:r>
              <a:rPr lang="ar-SA" sz="2800" b="1" dirty="0">
                <a:solidFill>
                  <a:prstClr val="black"/>
                </a:solidFill>
                <a:latin typeface="Lucida Sans Unicode"/>
                <a:ea typeface="Times New Roman"/>
                <a:cs typeface="Traditional Arabic"/>
              </a:rPr>
              <a:t>أو استخدام علامة زائد </a:t>
            </a:r>
            <a:r>
              <a:rPr lang="ar-SA" sz="4000" b="1" dirty="0">
                <a:solidFill>
                  <a:srgbClr val="FF0000"/>
                </a:solidFill>
                <a:latin typeface="Lucida Sans Unicode"/>
                <a:ea typeface="Times New Roman"/>
                <a:cs typeface="Traditional Arabic"/>
              </a:rPr>
              <a:t>+</a:t>
            </a:r>
            <a:r>
              <a:rPr lang="ar-SA" sz="2800" b="1" dirty="0">
                <a:solidFill>
                  <a:prstClr val="black"/>
                </a:solidFill>
                <a:latin typeface="Lucida Sans Unicode"/>
                <a:ea typeface="Times New Roman"/>
                <a:cs typeface="Traditional Arabic"/>
              </a:rPr>
              <a:t> بين متغيرين وجوب ظهور هذين المتغيرين معًا في نتائج البحث مما يؤدي </a:t>
            </a:r>
            <a:r>
              <a:rPr lang="ar-SA" sz="2800" b="1" dirty="0">
                <a:solidFill>
                  <a:srgbClr val="FF0000"/>
                </a:solidFill>
                <a:latin typeface="Lucida Sans Unicode"/>
                <a:ea typeface="Times New Roman"/>
                <a:cs typeface="Traditional Arabic"/>
              </a:rPr>
              <a:t>إلى تقليل عدد </a:t>
            </a:r>
            <a:r>
              <a:rPr lang="ar-SA" sz="2800" b="1" dirty="0" smtClean="0">
                <a:solidFill>
                  <a:srgbClr val="FF0000"/>
                </a:solidFill>
                <a:latin typeface="Lucida Sans Unicode"/>
                <a:ea typeface="Times New Roman"/>
                <a:cs typeface="Traditional Arabic"/>
              </a:rPr>
              <a:t>النتائج</a:t>
            </a:r>
          </a:p>
          <a:p>
            <a:r>
              <a:rPr lang="ar-SA" sz="2800" b="1" dirty="0">
                <a:solidFill>
                  <a:prstClr val="black"/>
                </a:solidFill>
                <a:latin typeface="Times New Roman"/>
                <a:ea typeface="Times New Roman"/>
                <a:cs typeface="Traditional Arabic"/>
              </a:rPr>
              <a:t>يعنى استخدام</a:t>
            </a:r>
            <a:r>
              <a:rPr lang="en-US" sz="2800" b="1" dirty="0">
                <a:solidFill>
                  <a:prstClr val="black"/>
                </a:solidFill>
                <a:latin typeface="Traditional Arabic"/>
                <a:ea typeface="Times New Roman"/>
              </a:rPr>
              <a:t> (</a:t>
            </a:r>
            <a:r>
              <a:rPr lang="en-US" sz="2800" b="1" dirty="0">
                <a:solidFill>
                  <a:srgbClr val="FF0000"/>
                </a:solidFill>
                <a:latin typeface="Traditional Arabic"/>
                <a:ea typeface="Times New Roman"/>
              </a:rPr>
              <a:t>NOT</a:t>
            </a:r>
            <a:r>
              <a:rPr lang="en-US" sz="2800" b="1" dirty="0">
                <a:solidFill>
                  <a:prstClr val="black"/>
                </a:solidFill>
                <a:latin typeface="Traditional Arabic"/>
                <a:ea typeface="Times New Roman"/>
              </a:rPr>
              <a:t>) </a:t>
            </a:r>
            <a:r>
              <a:rPr lang="ar-SA" sz="2800" b="1" dirty="0">
                <a:solidFill>
                  <a:prstClr val="black"/>
                </a:solidFill>
                <a:latin typeface="Times New Roman"/>
                <a:ea typeface="Times New Roman"/>
                <a:cs typeface="Traditional Arabic"/>
              </a:rPr>
              <a:t>أو استخدام </a:t>
            </a:r>
            <a:r>
              <a:rPr lang="ar-SA" sz="2800" b="1" dirty="0">
                <a:solidFill>
                  <a:srgbClr val="FF0000"/>
                </a:solidFill>
                <a:latin typeface="Times New Roman"/>
                <a:ea typeface="Times New Roman"/>
                <a:cs typeface="Traditional Arabic"/>
              </a:rPr>
              <a:t>علامة ناقص  </a:t>
            </a:r>
            <a:r>
              <a:rPr lang="ar-SA" sz="3200" b="1" dirty="0">
                <a:solidFill>
                  <a:srgbClr val="FF0000"/>
                </a:solidFill>
                <a:latin typeface="Times New Roman"/>
                <a:ea typeface="Times New Roman"/>
                <a:cs typeface="Traditional Arabic"/>
              </a:rPr>
              <a:t>__</a:t>
            </a:r>
            <a:r>
              <a:rPr lang="ar-SA" sz="2800" b="1" dirty="0">
                <a:solidFill>
                  <a:prstClr val="black"/>
                </a:solidFill>
                <a:latin typeface="Times New Roman"/>
                <a:ea typeface="Times New Roman"/>
                <a:cs typeface="Traditional Arabic"/>
              </a:rPr>
              <a:t>متغيرين يعني وجوب </a:t>
            </a:r>
            <a:r>
              <a:rPr lang="ar-SA" sz="2800" b="1" dirty="0">
                <a:solidFill>
                  <a:srgbClr val="FF0000"/>
                </a:solidFill>
                <a:latin typeface="Times New Roman"/>
                <a:ea typeface="Times New Roman"/>
                <a:cs typeface="Traditional Arabic"/>
              </a:rPr>
              <a:t>ظهور المتغير الأول مع استبعاد المتغير الثاني من نتائج </a:t>
            </a:r>
            <a:r>
              <a:rPr lang="ar-SA" sz="2800" b="1" dirty="0" smtClean="0">
                <a:solidFill>
                  <a:srgbClr val="FF0000"/>
                </a:solidFill>
                <a:latin typeface="Times New Roman"/>
                <a:ea typeface="Times New Roman"/>
                <a:cs typeface="Traditional Arabic"/>
              </a:rPr>
              <a:t>البحث</a:t>
            </a:r>
          </a:p>
          <a:p>
            <a:r>
              <a:rPr lang="ar-SA" sz="2700" b="1" dirty="0">
                <a:solidFill>
                  <a:prstClr val="black"/>
                </a:solidFill>
                <a:latin typeface="Lucida Sans Unicode"/>
                <a:ea typeface="Times New Roman"/>
                <a:cs typeface="Traditional Arabic"/>
              </a:rPr>
              <a:t>يعنى استخدام</a:t>
            </a:r>
            <a:r>
              <a:rPr lang="en-US" sz="2700" b="1" dirty="0">
                <a:solidFill>
                  <a:prstClr val="black"/>
                </a:solidFill>
                <a:latin typeface="Traditional Arabic"/>
                <a:ea typeface="Times New Roman"/>
              </a:rPr>
              <a:t> (</a:t>
            </a:r>
            <a:r>
              <a:rPr lang="en-US" sz="2700" b="1" dirty="0">
                <a:solidFill>
                  <a:srgbClr val="FF0000"/>
                </a:solidFill>
                <a:latin typeface="Traditional Arabic"/>
                <a:ea typeface="Times New Roman"/>
              </a:rPr>
              <a:t>OR</a:t>
            </a:r>
            <a:r>
              <a:rPr lang="en-US" sz="2700" b="1" dirty="0">
                <a:solidFill>
                  <a:prstClr val="black"/>
                </a:solidFill>
                <a:latin typeface="Traditional Arabic"/>
                <a:ea typeface="Times New Roman"/>
              </a:rPr>
              <a:t>) </a:t>
            </a:r>
            <a:r>
              <a:rPr lang="ar-SA" sz="2700" b="1" dirty="0">
                <a:solidFill>
                  <a:prstClr val="black"/>
                </a:solidFill>
                <a:latin typeface="Traditional Arabic"/>
                <a:ea typeface="Times New Roman"/>
                <a:cs typeface="Arial"/>
              </a:rPr>
              <a:t>بين متغيرين ظهور أي من المتغيرين أو كليهما معًا في نتائج البحث ،ويؤدى هذا الاختيار إلى </a:t>
            </a:r>
            <a:r>
              <a:rPr lang="ar-SA" sz="2700" b="1" dirty="0">
                <a:solidFill>
                  <a:srgbClr val="FF0000"/>
                </a:solidFill>
                <a:latin typeface="Traditional Arabic"/>
                <a:ea typeface="Times New Roman"/>
                <a:cs typeface="Arial"/>
              </a:rPr>
              <a:t>زيادة عدد </a:t>
            </a:r>
            <a:r>
              <a:rPr lang="ar-SA" sz="2700" b="1" dirty="0" smtClean="0">
                <a:solidFill>
                  <a:srgbClr val="FF0000"/>
                </a:solidFill>
                <a:latin typeface="Traditional Arabic"/>
                <a:ea typeface="Times New Roman"/>
                <a:cs typeface="Arial"/>
              </a:rPr>
              <a:t>النتائج</a:t>
            </a:r>
            <a:r>
              <a:rPr lang="ar-SA" sz="2800" b="1" dirty="0">
                <a:solidFill>
                  <a:prstClr val="black"/>
                </a:solidFill>
                <a:latin typeface="Times New Roman"/>
                <a:ea typeface="Times New Roman"/>
                <a:cs typeface="Traditional Arabic"/>
              </a:rPr>
              <a:t> </a:t>
            </a:r>
            <a:r>
              <a:rPr lang="ar-SA" sz="2800" b="1" dirty="0" smtClean="0">
                <a:solidFill>
                  <a:prstClr val="black"/>
                </a:solidFill>
                <a:latin typeface="Times New Roman"/>
                <a:ea typeface="Times New Roman"/>
                <a:cs typeface="Traditional Arabic"/>
              </a:rPr>
              <a:t> استخدام </a:t>
            </a:r>
            <a:r>
              <a:rPr lang="ar-SA" sz="2800" b="1" dirty="0">
                <a:solidFill>
                  <a:prstClr val="black"/>
                </a:solidFill>
                <a:latin typeface="Times New Roman"/>
                <a:ea typeface="Times New Roman"/>
                <a:cs typeface="Traditional Arabic"/>
              </a:rPr>
              <a:t>الرمز </a:t>
            </a:r>
            <a:r>
              <a:rPr lang="ar-SA" sz="4400" dirty="0">
                <a:solidFill>
                  <a:srgbClr val="FF0000"/>
                </a:solidFill>
                <a:latin typeface="Times New Roman"/>
                <a:ea typeface="Times New Roman"/>
                <a:cs typeface="Traditional Arabic"/>
              </a:rPr>
              <a:t>*</a:t>
            </a:r>
            <a:r>
              <a:rPr lang="ar-SA" sz="3200" dirty="0">
                <a:solidFill>
                  <a:srgbClr val="FF0000"/>
                </a:solidFill>
                <a:latin typeface="Times New Roman"/>
                <a:ea typeface="Times New Roman"/>
                <a:cs typeface="Traditional Arabic"/>
              </a:rPr>
              <a:t> </a:t>
            </a:r>
            <a:r>
              <a:rPr lang="ar-SA" sz="2800" b="1" dirty="0">
                <a:solidFill>
                  <a:prstClr val="black"/>
                </a:solidFill>
                <a:latin typeface="Times New Roman"/>
                <a:ea typeface="Times New Roman"/>
                <a:cs typeface="Traditional Arabic"/>
              </a:rPr>
              <a:t>مع جزء من الكلمة التي نبحث عنها </a:t>
            </a:r>
            <a:r>
              <a:rPr lang="ar-SA" sz="2800" b="1" dirty="0">
                <a:solidFill>
                  <a:srgbClr val="FF0000"/>
                </a:solidFill>
                <a:latin typeface="Times New Roman"/>
                <a:ea typeface="Times New Roman"/>
                <a:cs typeface="Traditional Arabic"/>
              </a:rPr>
              <a:t>يسمى البحث </a:t>
            </a:r>
            <a:r>
              <a:rPr lang="ar-SA" sz="2800" b="1" dirty="0" smtClean="0">
                <a:solidFill>
                  <a:srgbClr val="FF0000"/>
                </a:solidFill>
                <a:latin typeface="Times New Roman"/>
                <a:ea typeface="Times New Roman"/>
                <a:cs typeface="Traditional Arabic"/>
              </a:rPr>
              <a:t>بالبتر</a:t>
            </a:r>
            <a:endParaRPr lang="ar-SA" sz="2700" b="1" dirty="0" smtClean="0">
              <a:solidFill>
                <a:srgbClr val="FF0000"/>
              </a:solidFill>
              <a:latin typeface="Traditional Arabic"/>
              <a:ea typeface="Times New Roman"/>
              <a:cs typeface="Arial"/>
            </a:endParaRPr>
          </a:p>
          <a:p>
            <a:endParaRPr lang="ar-SA"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227925820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30</a:t>
            </a:fld>
            <a:endParaRPr lang="en-US"/>
          </a:p>
        </p:txBody>
      </p:sp>
      <p:sp>
        <p:nvSpPr>
          <p:cNvPr id="4" name="Title 3"/>
          <p:cNvSpPr>
            <a:spLocks noGrp="1"/>
          </p:cNvSpPr>
          <p:nvPr>
            <p:ph type="title"/>
          </p:nvPr>
        </p:nvSpPr>
        <p:spPr>
          <a:xfrm>
            <a:off x="471646" y="274638"/>
            <a:ext cx="8489633" cy="563562"/>
          </a:xfrm>
        </p:spPr>
        <p:txBody>
          <a:bodyPr>
            <a:noAutofit/>
          </a:bodyPr>
          <a:lstStyle/>
          <a:p>
            <a:pPr algn="r"/>
            <a:r>
              <a:rPr lang="ar-SA" sz="3200" dirty="0" smtClean="0"/>
              <a:t>البحث البسيط  في قاعدة بيانات </a:t>
            </a:r>
            <a:r>
              <a:rPr lang="en-US" sz="3200" dirty="0" smtClean="0"/>
              <a:t>EBSCO</a:t>
            </a:r>
            <a:endParaRPr lang="ar-SA" sz="3200" dirty="0"/>
          </a:p>
        </p:txBody>
      </p:sp>
      <p:sp>
        <p:nvSpPr>
          <p:cNvPr id="2" name="Rectangle 1"/>
          <p:cNvSpPr/>
          <p:nvPr/>
        </p:nvSpPr>
        <p:spPr>
          <a:xfrm>
            <a:off x="550254" y="1310216"/>
            <a:ext cx="8332417" cy="2344231"/>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just" rtl="1">
              <a:lnSpc>
                <a:spcPct val="115000"/>
              </a:lnSpc>
              <a:spcAft>
                <a:spcPts val="1000"/>
              </a:spcAft>
            </a:pPr>
            <a:r>
              <a:rPr lang="ar-SA" sz="2400" dirty="0">
                <a:solidFill>
                  <a:srgbClr val="C00000"/>
                </a:solidFill>
                <a:latin typeface="Calibri"/>
                <a:ea typeface="Calibri"/>
              </a:rPr>
              <a:t>شاشة البحث البسيط </a:t>
            </a:r>
            <a:r>
              <a:rPr lang="ar-SA" sz="2400" dirty="0" smtClean="0">
                <a:solidFill>
                  <a:srgbClr val="C00000"/>
                </a:solidFill>
                <a:latin typeface="Calibri"/>
                <a:ea typeface="Calibri"/>
              </a:rPr>
              <a:t>: </a:t>
            </a:r>
            <a:r>
              <a:rPr lang="ar-SA" sz="2400" dirty="0" smtClean="0">
                <a:latin typeface="Calibri"/>
                <a:ea typeface="Calibri"/>
              </a:rPr>
              <a:t>هي </a:t>
            </a:r>
            <a:r>
              <a:rPr lang="ar-SA" sz="2400" dirty="0">
                <a:latin typeface="Calibri"/>
                <a:ea typeface="Calibri"/>
              </a:rPr>
              <a:t>صفحة البداية لقواعد المعلومات ، حيث يقوم المستخدم بإدخال </a:t>
            </a:r>
            <a:r>
              <a:rPr lang="ar-SA" sz="2400" dirty="0" smtClean="0">
                <a:latin typeface="Calibri"/>
                <a:ea typeface="Calibri"/>
              </a:rPr>
              <a:t>الكلمات المراد </a:t>
            </a:r>
            <a:r>
              <a:rPr lang="ar-SA" sz="2400" dirty="0">
                <a:latin typeface="Calibri"/>
                <a:ea typeface="Calibri"/>
              </a:rPr>
              <a:t>البحث عنها في مربع الاستعلام، ومن ثم الضغط على زر “بحث”. أو زر “مسح” لمسح </a:t>
            </a:r>
            <a:r>
              <a:rPr lang="ar-SA" sz="2400" dirty="0" smtClean="0">
                <a:latin typeface="Calibri"/>
                <a:ea typeface="Calibri"/>
              </a:rPr>
              <a:t>محتويات وإدخال </a:t>
            </a:r>
            <a:r>
              <a:rPr lang="ar-SA" sz="2400" dirty="0">
                <a:latin typeface="Calibri"/>
                <a:ea typeface="Calibri"/>
              </a:rPr>
              <a:t>كلمات جديدة. </a:t>
            </a:r>
            <a:endParaRPr lang="ar-SA" sz="2400" dirty="0" smtClean="0">
              <a:latin typeface="Calibri"/>
              <a:ea typeface="Calibri"/>
            </a:endParaRPr>
          </a:p>
          <a:p>
            <a:pPr algn="just" rtl="1">
              <a:lnSpc>
                <a:spcPct val="115000"/>
              </a:lnSpc>
              <a:spcAft>
                <a:spcPts val="1000"/>
              </a:spcAft>
            </a:pPr>
            <a:r>
              <a:rPr lang="ar-SA" sz="2400" dirty="0" smtClean="0">
                <a:latin typeface="Calibri"/>
                <a:ea typeface="Calibri"/>
              </a:rPr>
              <a:t>وتجدر </a:t>
            </a:r>
            <a:r>
              <a:rPr lang="ar-SA" sz="2400" dirty="0">
                <a:latin typeface="Calibri"/>
                <a:ea typeface="Calibri"/>
              </a:rPr>
              <a:t>الإشارة هنا إلى أن </a:t>
            </a:r>
            <a:r>
              <a:rPr lang="ar-SA" sz="2400" dirty="0">
                <a:solidFill>
                  <a:srgbClr val="C00000"/>
                </a:solidFill>
                <a:latin typeface="Calibri"/>
                <a:ea typeface="Calibri"/>
              </a:rPr>
              <a:t>البحث البسيط </a:t>
            </a:r>
            <a:r>
              <a:rPr lang="ar-SA" sz="2400" dirty="0">
                <a:latin typeface="Calibri"/>
                <a:ea typeface="Calibri"/>
              </a:rPr>
              <a:t>يقدم </a:t>
            </a:r>
            <a:r>
              <a:rPr lang="ar-SA" sz="2400" dirty="0" smtClean="0">
                <a:latin typeface="Calibri"/>
                <a:ea typeface="Calibri"/>
              </a:rPr>
              <a:t>خيارات </a:t>
            </a:r>
            <a:r>
              <a:rPr lang="ar-SA" sz="2400" dirty="0" smtClean="0">
                <a:solidFill>
                  <a:srgbClr val="C00000"/>
                </a:solidFill>
                <a:latin typeface="Calibri"/>
                <a:ea typeface="Calibri"/>
              </a:rPr>
              <a:t>قليلة </a:t>
            </a:r>
            <a:r>
              <a:rPr lang="ar-SA" sz="2400" dirty="0">
                <a:latin typeface="Calibri"/>
                <a:ea typeface="Calibri"/>
              </a:rPr>
              <a:t>في عملية تصفية نتائج البحث. وعليه يفضل استخدام البحث المتقدم عند الرغبة في </a:t>
            </a:r>
            <a:r>
              <a:rPr lang="ar-SA" sz="2400" dirty="0" smtClean="0">
                <a:latin typeface="Calibri"/>
                <a:ea typeface="Calibri"/>
              </a:rPr>
              <a:t>تحقيق نتائج </a:t>
            </a:r>
            <a:r>
              <a:rPr lang="ar-SA" sz="2400" dirty="0">
                <a:latin typeface="Calibri"/>
                <a:ea typeface="Calibri"/>
              </a:rPr>
              <a:t>بحث جيدة</a:t>
            </a:r>
            <a:r>
              <a:rPr lang="ar-SA" sz="2400" dirty="0" smtClean="0">
                <a:latin typeface="Calibri"/>
                <a:ea typeface="Calibri"/>
              </a:rPr>
              <a:t>.</a:t>
            </a:r>
            <a:endParaRPr lang="en-US" sz="2400" dirty="0">
              <a:latin typeface="Calibri"/>
              <a:ea typeface="Calibri"/>
              <a:cs typeface="Arial"/>
            </a:endParaRPr>
          </a:p>
        </p:txBody>
      </p:sp>
    </p:spTree>
    <p:extLst>
      <p:ext uri="{BB962C8B-B14F-4D97-AF65-F5344CB8AC3E}">
        <p14:creationId xmlns:p14="http://schemas.microsoft.com/office/powerpoint/2010/main" val="308680329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71646" y="1481328"/>
            <a:ext cx="8489633" cy="5148072"/>
          </a:xfrm>
        </p:spPr>
        <p:txBody>
          <a:bodyPr>
            <a:normAutofit/>
          </a:bodyPr>
          <a:lstStyle/>
          <a:p>
            <a:r>
              <a:rPr lang="ar-SA" sz="2800" b="1" dirty="0" smtClean="0">
                <a:latin typeface="abuhijlahlight"/>
              </a:rPr>
              <a:t>ومن فوائد محددات البحث تضييق نطاق البحث .</a:t>
            </a:r>
          </a:p>
          <a:p>
            <a:r>
              <a:rPr lang="ar-SA" sz="2800" b="1" dirty="0" smtClean="0">
                <a:solidFill>
                  <a:schemeClr val="accent3">
                    <a:lumMod val="60000"/>
                    <a:lumOff val="40000"/>
                  </a:schemeClr>
                </a:solidFill>
                <a:latin typeface="abuhijlahlight"/>
              </a:rPr>
              <a:t>ومن أنواع المحددات :</a:t>
            </a:r>
          </a:p>
          <a:p>
            <a:pPr algn="just"/>
            <a:r>
              <a:rPr lang="ar-SA" sz="2800" b="1" dirty="0" smtClean="0">
                <a:solidFill>
                  <a:schemeClr val="accent3">
                    <a:lumMod val="60000"/>
                    <a:lumOff val="40000"/>
                  </a:schemeClr>
                </a:solidFill>
                <a:latin typeface="abuhijlahlight"/>
              </a:rPr>
              <a:t>التحديد بتاريخ النشر : </a:t>
            </a:r>
            <a:r>
              <a:rPr lang="ar-SA" b="1" dirty="0"/>
              <a:t>يدعم هذا الحقل تحديد البحث بتاريخ نشر معين )السنة التي نشر فيها البحث أو المقال(، </a:t>
            </a:r>
            <a:r>
              <a:rPr lang="ar-SA" b="1" dirty="0" smtClean="0"/>
              <a:t>وإظهار المواد </a:t>
            </a:r>
            <a:r>
              <a:rPr lang="ar-SA" b="1" dirty="0"/>
              <a:t>التي نشرت ضمن ذلك التاريخ فقط</a:t>
            </a:r>
            <a:r>
              <a:rPr lang="ar-SA" b="1" dirty="0" smtClean="0"/>
              <a:t>.</a:t>
            </a:r>
          </a:p>
          <a:p>
            <a:r>
              <a:rPr lang="ar-SA" sz="2800" b="1" dirty="0" smtClean="0">
                <a:latin typeface="abuhijlahlight"/>
              </a:rPr>
              <a:t>ا</a:t>
            </a:r>
            <a:r>
              <a:rPr lang="ar-SA" sz="2800" b="1" dirty="0">
                <a:solidFill>
                  <a:schemeClr val="accent3">
                    <a:lumMod val="60000"/>
                    <a:lumOff val="40000"/>
                  </a:schemeClr>
                </a:solidFill>
                <a:latin typeface="abuhijlahlight"/>
              </a:rPr>
              <a:t>لتحديد بنوع الوثيقة </a:t>
            </a:r>
            <a:r>
              <a:rPr lang="ar-SA" sz="2800" b="1" dirty="0" smtClean="0">
                <a:latin typeface="abuhijlahlight"/>
              </a:rPr>
              <a:t>: من </a:t>
            </a:r>
            <a:r>
              <a:rPr lang="ar-SA" sz="2800" b="1" dirty="0">
                <a:latin typeface="abuhijlahlight"/>
              </a:rPr>
              <a:t>خلال هذا النوع من تصفية النتائج يستطيع الباحث أن يحدد نوع الوثيقة المسترجعة. </a:t>
            </a:r>
            <a:r>
              <a:rPr lang="ar-SA" sz="2800" b="1" dirty="0" smtClean="0">
                <a:latin typeface="abuhijlahlight"/>
              </a:rPr>
              <a:t>وتغطي قواعد </a:t>
            </a:r>
            <a:r>
              <a:rPr lang="ar-SA" sz="2800" b="1" dirty="0">
                <a:latin typeface="abuhijlahlight"/>
              </a:rPr>
              <a:t>المعلومات الأنواع التالية من </a:t>
            </a:r>
            <a:r>
              <a:rPr lang="ar-SA" sz="2800" b="1" dirty="0" smtClean="0">
                <a:latin typeface="abuhijlahlight"/>
              </a:rPr>
              <a:t>الوثائق .</a:t>
            </a:r>
          </a:p>
          <a:p>
            <a:r>
              <a:rPr lang="ar-SA" sz="2800" b="1" dirty="0">
                <a:solidFill>
                  <a:schemeClr val="accent3">
                    <a:lumMod val="60000"/>
                    <a:lumOff val="40000"/>
                  </a:schemeClr>
                </a:solidFill>
                <a:latin typeface="abuhijlahlight"/>
              </a:rPr>
              <a:t>التحديد بنوع البحث </a:t>
            </a:r>
            <a:r>
              <a:rPr lang="ar-SA" sz="2800" b="1" dirty="0" smtClean="0">
                <a:latin typeface="abuhijlahlight"/>
              </a:rPr>
              <a:t>:يتم فيه تحديد اختيار النص الكامل للبحث أو إختيار المختصرات .</a:t>
            </a:r>
            <a:endParaRPr lang="ar-SA" b="1"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31</a:t>
            </a:fld>
            <a:endParaRPr lang="en-US"/>
          </a:p>
        </p:txBody>
      </p:sp>
      <p:sp>
        <p:nvSpPr>
          <p:cNvPr id="4" name="Title 3"/>
          <p:cNvSpPr>
            <a:spLocks noGrp="1"/>
          </p:cNvSpPr>
          <p:nvPr>
            <p:ph type="title"/>
          </p:nvPr>
        </p:nvSpPr>
        <p:spPr/>
        <p:txBody>
          <a:bodyPr/>
          <a:lstStyle/>
          <a:p>
            <a:r>
              <a:rPr lang="ar-SA" dirty="0" smtClean="0"/>
              <a:t>محددات البحث </a:t>
            </a:r>
            <a:endParaRPr lang="ar-SA" dirty="0"/>
          </a:p>
        </p:txBody>
      </p:sp>
    </p:spTree>
    <p:extLst>
      <p:ext uri="{BB962C8B-B14F-4D97-AF65-F5344CB8AC3E}">
        <p14:creationId xmlns:p14="http://schemas.microsoft.com/office/powerpoint/2010/main" val="42900830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dirty="0">
                <a:latin typeface="Times New Roman"/>
                <a:ea typeface="Times New Roman"/>
                <a:cs typeface="Traditional Arabic"/>
              </a:rPr>
              <a:t> </a:t>
            </a:r>
            <a:r>
              <a:rPr lang="ar-SA" b="1" dirty="0">
                <a:latin typeface="Times New Roman"/>
                <a:ea typeface="Times New Roman"/>
                <a:cs typeface="Traditional Arabic"/>
              </a:rPr>
              <a:t>يقصد بالاستبيان "تلك الوسيلة التي تستعمل لجمع بيانات أولية وميدانية حول مشكلة أو ظاهرة البحث </a:t>
            </a:r>
            <a:r>
              <a:rPr lang="ar-SA" b="1" dirty="0" smtClean="0">
                <a:latin typeface="Times New Roman"/>
                <a:ea typeface="Times New Roman"/>
                <a:cs typeface="Traditional Arabic"/>
              </a:rPr>
              <a:t>العلمي . </a:t>
            </a:r>
            <a:r>
              <a:rPr lang="ar-SA" b="1" dirty="0" smtClean="0">
                <a:solidFill>
                  <a:srgbClr val="C00000"/>
                </a:solidFill>
                <a:latin typeface="Times New Roman"/>
                <a:ea typeface="Times New Roman"/>
                <a:cs typeface="Traditional Arabic"/>
              </a:rPr>
              <a:t>كما </a:t>
            </a:r>
            <a:r>
              <a:rPr lang="ar-SA" b="1" dirty="0">
                <a:solidFill>
                  <a:srgbClr val="C00000"/>
                </a:solidFill>
                <a:latin typeface="Times New Roman"/>
                <a:ea typeface="Times New Roman"/>
                <a:cs typeface="Traditional Arabic"/>
              </a:rPr>
              <a:t>تعني "مجموعة من الأسئلة المكتوبة يقوم المجيب بالإجابة  عنها، وهي أداة أكثر استخدامًا في الحصول على البيانات من المبحوثين مباشرة ومعرفة آرائهم واتجاهاتهم</a:t>
            </a:r>
            <a:r>
              <a:rPr lang="ar-SA" b="1" dirty="0" smtClean="0">
                <a:latin typeface="Times New Roman"/>
                <a:ea typeface="Times New Roman"/>
                <a:cs typeface="Traditional Arabic"/>
              </a:rPr>
              <a:t>"،</a:t>
            </a:r>
          </a:p>
          <a:p>
            <a:pPr algn="just" rtl="1"/>
            <a:r>
              <a:rPr lang="ar-SA" sz="3600" b="1" dirty="0" smtClean="0">
                <a:solidFill>
                  <a:srgbClr val="C00000"/>
                </a:solidFill>
                <a:latin typeface="Times New Roman"/>
                <a:ea typeface="Times New Roman"/>
                <a:cs typeface="Traditional Arabic"/>
              </a:rPr>
              <a:t>أنواع الاستبيان : </a:t>
            </a:r>
          </a:p>
          <a:p>
            <a:pPr algn="just"/>
            <a:r>
              <a:rPr lang="ar-SA" sz="2700" dirty="0">
                <a:solidFill>
                  <a:prstClr val="black"/>
                </a:solidFill>
                <a:latin typeface="Lucida Sans Unicode"/>
                <a:ea typeface="Times New Roman"/>
                <a:cs typeface="Traditional Arabic"/>
              </a:rPr>
              <a:t> </a:t>
            </a:r>
            <a:r>
              <a:rPr lang="ar-SA" sz="2700" b="1" dirty="0">
                <a:solidFill>
                  <a:srgbClr val="C00000"/>
                </a:solidFill>
                <a:latin typeface="Lucida Sans Unicode"/>
                <a:ea typeface="Times New Roman"/>
                <a:cs typeface="Traditional Arabic"/>
              </a:rPr>
              <a:t>للاستبانة أربعة أنواع، هي</a:t>
            </a:r>
            <a:r>
              <a:rPr lang="ar-SA" sz="2700" b="1" dirty="0">
                <a:solidFill>
                  <a:prstClr val="black"/>
                </a:solidFill>
                <a:latin typeface="Lucida Sans Unicode"/>
                <a:ea typeface="Times New Roman"/>
                <a:cs typeface="Traditional Arabic"/>
              </a:rPr>
              <a:t>: الاستبيان ا</a:t>
            </a:r>
            <a:r>
              <a:rPr lang="ar-SA" sz="2700" b="1" dirty="0">
                <a:solidFill>
                  <a:srgbClr val="FF0000"/>
                </a:solidFill>
                <a:latin typeface="Lucida Sans Unicode"/>
                <a:ea typeface="Times New Roman"/>
                <a:cs typeface="Traditional Arabic"/>
              </a:rPr>
              <a:t>لمغلق</a:t>
            </a:r>
            <a:r>
              <a:rPr lang="ar-SA" sz="2700" b="1" dirty="0">
                <a:solidFill>
                  <a:prstClr val="black"/>
                </a:solidFill>
                <a:latin typeface="Lucida Sans Unicode"/>
                <a:ea typeface="Times New Roman"/>
                <a:cs typeface="Traditional Arabic"/>
              </a:rPr>
              <a:t>، والاستبيان </a:t>
            </a:r>
            <a:r>
              <a:rPr lang="ar-SA" sz="2700" b="1" dirty="0">
                <a:solidFill>
                  <a:srgbClr val="FF0000"/>
                </a:solidFill>
                <a:latin typeface="Lucida Sans Unicode"/>
                <a:ea typeface="Times New Roman"/>
                <a:cs typeface="Traditional Arabic"/>
              </a:rPr>
              <a:t>المفتوح</a:t>
            </a:r>
            <a:r>
              <a:rPr lang="ar-SA" sz="2700" b="1" dirty="0">
                <a:solidFill>
                  <a:prstClr val="black"/>
                </a:solidFill>
                <a:latin typeface="Lucida Sans Unicode"/>
                <a:ea typeface="Times New Roman"/>
                <a:cs typeface="Traditional Arabic"/>
              </a:rPr>
              <a:t>، والاستبيان </a:t>
            </a:r>
            <a:r>
              <a:rPr lang="ar-SA" sz="2700" b="1" dirty="0">
                <a:solidFill>
                  <a:srgbClr val="FF0000"/>
                </a:solidFill>
                <a:latin typeface="Lucida Sans Unicode"/>
                <a:ea typeface="Times New Roman"/>
                <a:cs typeface="Traditional Arabic"/>
              </a:rPr>
              <a:t>المغلق المفتوح، </a:t>
            </a:r>
            <a:r>
              <a:rPr lang="ar-SA" sz="2700" b="1" dirty="0">
                <a:solidFill>
                  <a:prstClr val="black"/>
                </a:solidFill>
                <a:latin typeface="Lucida Sans Unicode"/>
                <a:ea typeface="Times New Roman"/>
                <a:cs typeface="Traditional Arabic"/>
              </a:rPr>
              <a:t>والاستبيان ال</a:t>
            </a:r>
            <a:r>
              <a:rPr lang="ar-SA" sz="2700" b="1" dirty="0">
                <a:solidFill>
                  <a:srgbClr val="FF0000"/>
                </a:solidFill>
                <a:latin typeface="Lucida Sans Unicode"/>
                <a:ea typeface="Times New Roman"/>
                <a:cs typeface="Traditional Arabic"/>
              </a:rPr>
              <a:t>مصور</a:t>
            </a:r>
            <a:r>
              <a:rPr lang="ar-SA" sz="2700" b="1" dirty="0">
                <a:solidFill>
                  <a:prstClr val="black"/>
                </a:solidFill>
                <a:latin typeface="Lucida Sans Unicode"/>
                <a:ea typeface="Times New Roman"/>
                <a:cs typeface="Traditional Arabic"/>
              </a:rPr>
              <a:t>. </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
        <p:nvSpPr>
          <p:cNvPr id="2" name="Title 1"/>
          <p:cNvSpPr>
            <a:spLocks noGrp="1"/>
          </p:cNvSpPr>
          <p:nvPr>
            <p:ph type="title"/>
          </p:nvPr>
        </p:nvSpPr>
        <p:spPr/>
        <p:txBody>
          <a:bodyPr/>
          <a:lstStyle/>
          <a:p>
            <a:pPr algn="r"/>
            <a:r>
              <a:rPr lang="ar-SA" b="1" dirty="0" smtClean="0">
                <a:solidFill>
                  <a:srgbClr val="C00000"/>
                </a:solidFill>
                <a:ea typeface="Times New Roman"/>
                <a:cs typeface="Traditional Arabic"/>
              </a:rPr>
              <a:t>تعريف الاستبيان</a:t>
            </a:r>
            <a:endParaRPr lang="ar-SA" dirty="0">
              <a:solidFill>
                <a:srgbClr val="C00000"/>
              </a:solidFill>
            </a:endParaRPr>
          </a:p>
        </p:txBody>
      </p:sp>
    </p:spTree>
    <p:extLst>
      <p:ext uri="{BB962C8B-B14F-4D97-AF65-F5344CB8AC3E}">
        <p14:creationId xmlns:p14="http://schemas.microsoft.com/office/powerpoint/2010/main" val="303040654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646" y="990600"/>
            <a:ext cx="8489633" cy="5135563"/>
          </a:xfrm>
        </p:spPr>
        <p:txBody>
          <a:bodyPr>
            <a:normAutofit/>
          </a:bodyPr>
          <a:lstStyle/>
          <a:p>
            <a:r>
              <a:rPr lang="ar-SA" dirty="0" smtClean="0"/>
              <a:t>الاستبيان المغلق : </a:t>
            </a:r>
            <a:r>
              <a:rPr lang="ar-SA" sz="2700" b="1" dirty="0">
                <a:solidFill>
                  <a:prstClr val="black"/>
                </a:solidFill>
                <a:latin typeface="Lucida Sans Unicode"/>
                <a:ea typeface="Times New Roman"/>
                <a:cs typeface="Traditional Arabic"/>
              </a:rPr>
              <a:t>وهذا النوع من الاستبيانات </a:t>
            </a:r>
            <a:r>
              <a:rPr lang="ar-SA" sz="2700" b="1" dirty="0">
                <a:solidFill>
                  <a:srgbClr val="FF0000"/>
                </a:solidFill>
                <a:latin typeface="Lucida Sans Unicode"/>
                <a:ea typeface="Times New Roman"/>
                <a:cs typeface="Traditional Arabic"/>
              </a:rPr>
              <a:t>يطلب من المبحوث اختيار الإجابة المناسبة من بين الإجابات المعطاة</a:t>
            </a:r>
            <a:r>
              <a:rPr lang="ar-SA" sz="2700" b="1" dirty="0">
                <a:solidFill>
                  <a:prstClr val="black"/>
                </a:solidFill>
                <a:latin typeface="Lucida Sans Unicode"/>
                <a:ea typeface="Times New Roman"/>
                <a:cs typeface="Traditional Arabic"/>
              </a:rPr>
              <a:t>. </a:t>
            </a:r>
            <a:endParaRPr lang="ar-SA" sz="2700" b="1" dirty="0" smtClean="0">
              <a:solidFill>
                <a:prstClr val="black"/>
              </a:solidFill>
              <a:latin typeface="Lucida Sans Unicode"/>
              <a:ea typeface="Times New Roman"/>
              <a:cs typeface="Traditional Arabic"/>
            </a:endParaRPr>
          </a:p>
          <a:p>
            <a:r>
              <a:rPr lang="ar-SA" sz="2800" b="1" dirty="0" smtClean="0">
                <a:solidFill>
                  <a:prstClr val="black"/>
                </a:solidFill>
                <a:latin typeface="Lucida Sans Unicode"/>
                <a:ea typeface="Times New Roman"/>
                <a:cs typeface="Traditional Arabic"/>
              </a:rPr>
              <a:t>الاستيان المفتوح (الحر ) وهذا </a:t>
            </a:r>
            <a:r>
              <a:rPr lang="ar-SA" sz="2800" b="1" dirty="0">
                <a:solidFill>
                  <a:prstClr val="black"/>
                </a:solidFill>
                <a:latin typeface="Lucida Sans Unicode"/>
                <a:ea typeface="Times New Roman"/>
                <a:cs typeface="Traditional Arabic"/>
              </a:rPr>
              <a:t>النوع من الاستبيانات </a:t>
            </a:r>
            <a:r>
              <a:rPr lang="ar-SA" sz="2800" b="1" dirty="0">
                <a:solidFill>
                  <a:srgbClr val="FF0000"/>
                </a:solidFill>
                <a:latin typeface="Lucida Sans Unicode"/>
                <a:ea typeface="Times New Roman"/>
                <a:cs typeface="Traditional Arabic"/>
              </a:rPr>
              <a:t>يترك للمبحوث فرصة التعبير بحرية تامة عن دوافعه واتجاهاته. ويتسم الاستبيان المفتوح بأنه يتيح </a:t>
            </a:r>
            <a:r>
              <a:rPr lang="ar-SA" sz="2800" b="1" dirty="0" smtClean="0">
                <a:solidFill>
                  <a:srgbClr val="FF0000"/>
                </a:solidFill>
                <a:latin typeface="Lucida Sans Unicode"/>
                <a:ea typeface="Times New Roman"/>
                <a:cs typeface="Traditional Arabic"/>
              </a:rPr>
              <a:t>للمبحوث </a:t>
            </a:r>
            <a:r>
              <a:rPr lang="ar-SA" sz="2800" b="1" dirty="0">
                <a:solidFill>
                  <a:srgbClr val="FF0000"/>
                </a:solidFill>
                <a:latin typeface="Lucida Sans Unicode"/>
                <a:ea typeface="Times New Roman"/>
                <a:cs typeface="Traditional Arabic"/>
              </a:rPr>
              <a:t>حرية التعبير دون </a:t>
            </a:r>
            <a:r>
              <a:rPr lang="ar-SA" sz="2800" b="1" dirty="0" smtClean="0">
                <a:solidFill>
                  <a:srgbClr val="FF0000"/>
                </a:solidFill>
                <a:latin typeface="Lucida Sans Unicode"/>
                <a:ea typeface="Times New Roman"/>
                <a:cs typeface="Traditional Arabic"/>
              </a:rPr>
              <a:t>قيد</a:t>
            </a:r>
            <a:r>
              <a:rPr lang="ar-SA" sz="2700" b="1" dirty="0">
                <a:solidFill>
                  <a:prstClr val="black"/>
                </a:solidFill>
                <a:latin typeface="Lucida Sans Unicode"/>
                <a:ea typeface="Times New Roman"/>
                <a:cs typeface="Traditional Arabic"/>
              </a:rPr>
              <a:t> </a:t>
            </a:r>
            <a:endParaRPr lang="ar-SA" sz="2700" b="1" dirty="0" smtClean="0">
              <a:solidFill>
                <a:prstClr val="black"/>
              </a:solidFill>
              <a:latin typeface="Lucida Sans Unicode"/>
              <a:ea typeface="Times New Roman"/>
              <a:cs typeface="Traditional Arabic"/>
            </a:endParaRPr>
          </a:p>
          <a:p>
            <a:r>
              <a:rPr lang="ar-SA" sz="2700" b="1" dirty="0" smtClean="0">
                <a:solidFill>
                  <a:prstClr val="black"/>
                </a:solidFill>
                <a:latin typeface="Lucida Sans Unicode"/>
                <a:ea typeface="Times New Roman"/>
                <a:cs typeface="Traditional Arabic"/>
              </a:rPr>
              <a:t>الاستبيان المصور : وهذا </a:t>
            </a:r>
            <a:r>
              <a:rPr lang="ar-SA" sz="2700" b="1" dirty="0">
                <a:solidFill>
                  <a:prstClr val="black"/>
                </a:solidFill>
                <a:latin typeface="Lucida Sans Unicode"/>
                <a:ea typeface="Times New Roman"/>
                <a:cs typeface="Traditional Arabic"/>
              </a:rPr>
              <a:t>النوع يقدم رسومًا أو صورًا بدلًا من الفقرات أو الأسئلة المكتوبة؛ ليختار المبحوثون من بينها الإجابات المناسبة. </a:t>
            </a:r>
            <a:endParaRPr lang="ar-SA" sz="2800" b="1" dirty="0" smtClean="0">
              <a:solidFill>
                <a:srgbClr val="FF0000"/>
              </a:solidFill>
              <a:latin typeface="Lucida Sans Unicode"/>
              <a:ea typeface="Times New Roman"/>
              <a:cs typeface="Traditional Arabic"/>
            </a:endParaRPr>
          </a:p>
          <a:p>
            <a:r>
              <a:rPr lang="ar-SA" sz="3200" b="1" dirty="0" smtClean="0">
                <a:solidFill>
                  <a:srgbClr val="C00000"/>
                </a:solidFill>
                <a:latin typeface="Lucida Sans Unicode"/>
                <a:ea typeface="Times New Roman"/>
                <a:cs typeface="Traditional Arabic"/>
              </a:rPr>
              <a:t>الاستبيان المغلق </a:t>
            </a:r>
            <a:r>
              <a:rPr lang="ar-SA" sz="3200" dirty="0" smtClean="0">
                <a:solidFill>
                  <a:prstClr val="black"/>
                </a:solidFill>
                <a:latin typeface="Lucida Sans Unicode"/>
                <a:ea typeface="Times New Roman"/>
                <a:cs typeface="Traditional Arabic"/>
              </a:rPr>
              <a:t>: وهذا </a:t>
            </a:r>
            <a:r>
              <a:rPr lang="ar-SA" sz="3200" dirty="0">
                <a:solidFill>
                  <a:prstClr val="black"/>
                </a:solidFill>
                <a:latin typeface="Lucida Sans Unicode"/>
                <a:ea typeface="Times New Roman"/>
                <a:cs typeface="Traditional Arabic"/>
              </a:rPr>
              <a:t>النوع من الاستبانات مرة لا يترك للمبحوث فرصة التعبير في إجاباته، بل عليه اختيار الإجابة  المناسبة من بين الإجابات المعطاة</a:t>
            </a:r>
            <a:endParaRPr lang="ar-SA"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val="6257088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rtl="1"/>
            <a:r>
              <a:rPr lang="ar-SA" b="1" dirty="0">
                <a:solidFill>
                  <a:schemeClr val="tx1"/>
                </a:solidFill>
                <a:ea typeface="Times New Roman"/>
                <a:cs typeface="Traditional Arabic"/>
              </a:rPr>
              <a:t>يقصد بالمقابلة "تفاعل لفظي يتم بين شخصين في موقف مواجهة، حيث يحاول أحدهما وهو القائم بالمقابلة أن يستثير بعض المعلومات أو التغيرات لدى المبحوث والتي تدور حول آرائه </a:t>
            </a:r>
            <a:r>
              <a:rPr lang="ar-SA" b="1" dirty="0" smtClean="0">
                <a:solidFill>
                  <a:schemeClr val="tx1"/>
                </a:solidFill>
                <a:ea typeface="Times New Roman"/>
                <a:cs typeface="Traditional Arabic"/>
              </a:rPr>
              <a:t>ومعتقداته.</a:t>
            </a:r>
          </a:p>
          <a:p>
            <a:pPr marL="365760" lvl="0" indent="-256032">
              <a:spcBef>
                <a:spcPts val="400"/>
              </a:spcBef>
              <a:buClr>
                <a:srgbClr val="2DA2BF"/>
              </a:buClr>
              <a:buSzPct val="68000"/>
              <a:buFont typeface="Wingdings 3"/>
              <a:buChar char=""/>
            </a:pPr>
            <a:r>
              <a:rPr lang="ar-SA" sz="2700" b="1" dirty="0" smtClean="0">
                <a:solidFill>
                  <a:prstClr val="black"/>
                </a:solidFill>
                <a:latin typeface="Lucida Sans Unicode"/>
                <a:ea typeface="Times New Roman"/>
                <a:cs typeface="Traditional Arabic"/>
              </a:rPr>
              <a:t>أنواع المقابلات : وهي</a:t>
            </a:r>
            <a:r>
              <a:rPr lang="ar-SA" sz="2700" b="1" dirty="0">
                <a:solidFill>
                  <a:prstClr val="black"/>
                </a:solidFill>
                <a:latin typeface="Lucida Sans Unicode"/>
                <a:ea typeface="Times New Roman"/>
                <a:cs typeface="Traditional Arabic"/>
              </a:rPr>
              <a:t>: </a:t>
            </a:r>
            <a:r>
              <a:rPr lang="en-US" sz="2700" dirty="0">
                <a:solidFill>
                  <a:prstClr val="black"/>
                </a:solidFill>
                <a:latin typeface="Traditional Arabic"/>
                <a:ea typeface="Times New Roman"/>
              </a:rPr>
              <a:t/>
            </a:r>
            <a:br>
              <a:rPr lang="en-US" sz="2700" dirty="0">
                <a:solidFill>
                  <a:prstClr val="black"/>
                </a:solidFill>
                <a:latin typeface="Traditional Arabic"/>
                <a:ea typeface="Times New Roman"/>
              </a:rPr>
            </a:br>
            <a:r>
              <a:rPr lang="ar-SA" sz="2700" b="1" dirty="0">
                <a:solidFill>
                  <a:prstClr val="black"/>
                </a:solidFill>
                <a:latin typeface="Traditional Arabic"/>
                <a:ea typeface="Times New Roman"/>
                <a:cs typeface="Arial"/>
              </a:rPr>
              <a:t>أ ـ </a:t>
            </a:r>
            <a:r>
              <a:rPr lang="ar-SA" sz="2700" b="1" dirty="0">
                <a:solidFill>
                  <a:srgbClr val="C00000"/>
                </a:solidFill>
                <a:latin typeface="Traditional Arabic"/>
                <a:ea typeface="Times New Roman"/>
                <a:cs typeface="Arial"/>
              </a:rPr>
              <a:t>تصنيف المقابلات وفقاً للموضوع</a:t>
            </a:r>
            <a:r>
              <a:rPr lang="en-US" sz="2700" b="1" dirty="0">
                <a:solidFill>
                  <a:srgbClr val="C00000"/>
                </a:solidFill>
                <a:latin typeface="Traditional Arabic"/>
                <a:ea typeface="Times New Roman"/>
              </a:rPr>
              <a:t>:</a:t>
            </a:r>
            <a:r>
              <a:rPr lang="en-US" sz="2700" dirty="0">
                <a:solidFill>
                  <a:srgbClr val="C00000"/>
                </a:solidFill>
                <a:latin typeface="Traditional Arabic"/>
                <a:ea typeface="Times New Roman"/>
              </a:rPr>
              <a:t> </a:t>
            </a:r>
            <a:r>
              <a:rPr lang="en-US" sz="2700" dirty="0">
                <a:solidFill>
                  <a:prstClr val="black"/>
                </a:solidFill>
                <a:latin typeface="Traditional Arabic"/>
                <a:ea typeface="Times New Roman"/>
              </a:rPr>
              <a:t/>
            </a:r>
            <a:br>
              <a:rPr lang="en-US" sz="2700" dirty="0">
                <a:solidFill>
                  <a:prstClr val="black"/>
                </a:solidFill>
                <a:latin typeface="Traditional Arabic"/>
                <a:ea typeface="Times New Roman"/>
              </a:rPr>
            </a:br>
            <a:r>
              <a:rPr lang="en-US" sz="2700" b="1" dirty="0">
                <a:solidFill>
                  <a:prstClr val="black"/>
                </a:solidFill>
                <a:latin typeface="Traditional Arabic"/>
                <a:ea typeface="Times New Roman"/>
              </a:rPr>
              <a:t>- </a:t>
            </a:r>
            <a:r>
              <a:rPr lang="ar-SA" sz="2700" b="1" dirty="0">
                <a:solidFill>
                  <a:prstClr val="black"/>
                </a:solidFill>
                <a:latin typeface="Traditional Arabic"/>
                <a:ea typeface="Times New Roman"/>
                <a:cs typeface="Arial"/>
              </a:rPr>
              <a:t> </a:t>
            </a:r>
            <a:r>
              <a:rPr lang="ar-SA" sz="2700" b="1" dirty="0">
                <a:solidFill>
                  <a:srgbClr val="C00000"/>
                </a:solidFill>
                <a:latin typeface="Traditional Arabic"/>
                <a:ea typeface="Times New Roman"/>
                <a:cs typeface="Arial"/>
              </a:rPr>
              <a:t>مقابلات بؤرية:</a:t>
            </a:r>
            <a:r>
              <a:rPr lang="ar-SA" sz="2700" dirty="0">
                <a:solidFill>
                  <a:srgbClr val="C00000"/>
                </a:solidFill>
                <a:latin typeface="Traditional Arabic"/>
                <a:ea typeface="Times New Roman"/>
                <a:cs typeface="Arial"/>
              </a:rPr>
              <a:t> </a:t>
            </a:r>
            <a:r>
              <a:rPr lang="ar-SA" sz="2700" b="1" dirty="0">
                <a:solidFill>
                  <a:prstClr val="black"/>
                </a:solidFill>
                <a:latin typeface="Lucida Sans Unicode"/>
                <a:ea typeface="Times New Roman"/>
                <a:cs typeface="Traditional Arabic"/>
              </a:rPr>
              <a:t>وتركز على خبرات معينة، أو مواقف محــــددة وتجـــارب مـر فيها المبحوث،  ومن أمثلة هذا النوع: المقابلة حول حدث معين أو المرور بتجربة معينة</a:t>
            </a:r>
            <a:r>
              <a:rPr lang="en-US" sz="2700" b="1" dirty="0">
                <a:solidFill>
                  <a:prstClr val="black"/>
                </a:solidFill>
                <a:latin typeface="Lucida Sans Unicode"/>
                <a:ea typeface="Times New Roman"/>
                <a:cs typeface="Traditional Arabic"/>
              </a:rPr>
              <a:t>.</a:t>
            </a:r>
            <a:r>
              <a:rPr lang="en-US" sz="2700" b="1" dirty="0">
                <a:solidFill>
                  <a:prstClr val="black"/>
                </a:solidFill>
                <a:latin typeface="Traditional Arabic"/>
                <a:ea typeface="Times New Roman"/>
              </a:rPr>
              <a:t/>
            </a:r>
            <a:br>
              <a:rPr lang="en-US" sz="2700" b="1" dirty="0">
                <a:solidFill>
                  <a:prstClr val="black"/>
                </a:solidFill>
                <a:latin typeface="Traditional Arabic"/>
                <a:ea typeface="Times New Roman"/>
              </a:rPr>
            </a:br>
            <a:r>
              <a:rPr lang="en-US" sz="2700" b="1" dirty="0">
                <a:solidFill>
                  <a:prstClr val="black"/>
                </a:solidFill>
                <a:latin typeface="Traditional Arabic"/>
                <a:ea typeface="Times New Roman"/>
              </a:rPr>
              <a:t> </a:t>
            </a:r>
            <a:r>
              <a:rPr lang="en-US" sz="2700" b="1" dirty="0">
                <a:solidFill>
                  <a:srgbClr val="C00000"/>
                </a:solidFill>
                <a:latin typeface="Traditional Arabic"/>
                <a:ea typeface="Times New Roman"/>
              </a:rPr>
              <a:t>- </a:t>
            </a:r>
            <a:r>
              <a:rPr lang="ar-SA" sz="2700" b="1" dirty="0">
                <a:solidFill>
                  <a:srgbClr val="C00000"/>
                </a:solidFill>
                <a:latin typeface="Traditional Arabic"/>
                <a:ea typeface="Times New Roman"/>
                <a:cs typeface="Arial"/>
              </a:rPr>
              <a:t>مقابلات إكلينيكية</a:t>
            </a:r>
            <a:r>
              <a:rPr lang="en-US" sz="2700" dirty="0">
                <a:solidFill>
                  <a:srgbClr val="C00000"/>
                </a:solidFill>
                <a:latin typeface="Traditional Arabic"/>
                <a:ea typeface="Times New Roman"/>
              </a:rPr>
              <a:t>:</a:t>
            </a:r>
            <a:r>
              <a:rPr lang="ar-SA" sz="2700" dirty="0">
                <a:solidFill>
                  <a:srgbClr val="C00000"/>
                </a:solidFill>
                <a:latin typeface="Traditional Arabic"/>
                <a:ea typeface="Times New Roman"/>
                <a:cs typeface="Arial"/>
              </a:rPr>
              <a:t> </a:t>
            </a:r>
            <a:r>
              <a:rPr lang="ar-SA" sz="2700" b="1" dirty="0">
                <a:solidFill>
                  <a:prstClr val="black"/>
                </a:solidFill>
                <a:latin typeface="Lucida Sans Unicode"/>
                <a:ea typeface="Times New Roman"/>
                <a:cs typeface="Traditional Arabic"/>
              </a:rPr>
              <a:t>وتركز على المشاعر والدوافع والحوافز المرتبطة بمشكلة معينة، مثل: مقابلات الطبيب للمرضى</a:t>
            </a:r>
            <a:r>
              <a:rPr lang="en-US" sz="2700" b="1" dirty="0">
                <a:solidFill>
                  <a:prstClr val="black"/>
                </a:solidFill>
                <a:latin typeface="Lucida Sans Unicode"/>
                <a:ea typeface="Times New Roman"/>
                <a:cs typeface="Traditional Arabic"/>
              </a:rPr>
              <a:t>.</a:t>
            </a:r>
            <a:endParaRPr lang="ar-SA" sz="2700" b="1" dirty="0">
              <a:solidFill>
                <a:prstClr val="black"/>
              </a:solidFill>
              <a:latin typeface="Lucida Sans Unicode"/>
              <a:cs typeface="Arial"/>
            </a:endParaRPr>
          </a:p>
          <a:p>
            <a:pPr algn="just" rtl="1"/>
            <a:endParaRPr lang="ar-SA" b="1" dirty="0" smtClean="0">
              <a:solidFill>
                <a:schemeClr val="tx1"/>
              </a:solidFill>
              <a:ea typeface="Times New Roman"/>
              <a:cs typeface="Traditional Arabic"/>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
        <p:nvSpPr>
          <p:cNvPr id="2" name="Title 1"/>
          <p:cNvSpPr>
            <a:spLocks noGrp="1"/>
          </p:cNvSpPr>
          <p:nvPr>
            <p:ph type="title"/>
          </p:nvPr>
        </p:nvSpPr>
        <p:spPr/>
        <p:txBody>
          <a:bodyPr/>
          <a:lstStyle/>
          <a:p>
            <a:pPr algn="r"/>
            <a:r>
              <a:rPr lang="en-US" b="1" dirty="0" smtClean="0">
                <a:solidFill>
                  <a:srgbClr val="002060"/>
                </a:solidFill>
                <a:ea typeface="Times New Roman"/>
                <a:cs typeface="Traditional Arabic"/>
              </a:rPr>
              <a:t> :</a:t>
            </a:r>
            <a:r>
              <a:rPr lang="ar-SA" b="1" dirty="0" smtClean="0">
                <a:solidFill>
                  <a:srgbClr val="002060"/>
                </a:solidFill>
                <a:ea typeface="Times New Roman"/>
                <a:cs typeface="Traditional Arabic"/>
              </a:rPr>
              <a:t>تعريف المقابلة</a:t>
            </a:r>
            <a:r>
              <a:rPr lang="en-US" dirty="0">
                <a:solidFill>
                  <a:srgbClr val="002060"/>
                </a:solidFill>
                <a:latin typeface="Traditional Arabic"/>
                <a:ea typeface="Times New Roman"/>
              </a:rPr>
              <a:t> </a:t>
            </a:r>
            <a:endParaRPr lang="ar-SA" dirty="0">
              <a:solidFill>
                <a:srgbClr val="002060"/>
              </a:solidFill>
            </a:endParaRPr>
          </a:p>
        </p:txBody>
      </p:sp>
    </p:spTree>
    <p:extLst>
      <p:ext uri="{BB962C8B-B14F-4D97-AF65-F5344CB8AC3E}">
        <p14:creationId xmlns:p14="http://schemas.microsoft.com/office/powerpoint/2010/main" val="13725105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rtl="1">
              <a:buFontTx/>
              <a:buChar char="-"/>
            </a:pPr>
            <a:r>
              <a:rPr lang="ar-SA" sz="2800" b="1" dirty="0" smtClean="0">
                <a:solidFill>
                  <a:schemeClr val="tx1"/>
                </a:solidFill>
                <a:latin typeface="Traditional Arabic"/>
                <a:ea typeface="Times New Roman"/>
              </a:rPr>
              <a:t>مقابلة </a:t>
            </a:r>
            <a:r>
              <a:rPr lang="ar-SA" sz="2800" b="1" dirty="0">
                <a:solidFill>
                  <a:schemeClr val="tx1"/>
                </a:solidFill>
                <a:latin typeface="Traditional Arabic"/>
                <a:ea typeface="Times New Roman"/>
              </a:rPr>
              <a:t>فردية أو </a:t>
            </a:r>
            <a:r>
              <a:rPr lang="ar-SA" sz="2800" b="1" dirty="0" smtClean="0">
                <a:solidFill>
                  <a:schemeClr val="tx1"/>
                </a:solidFill>
                <a:latin typeface="Traditional Arabic"/>
                <a:ea typeface="Times New Roman"/>
              </a:rPr>
              <a:t>ثنائية: </a:t>
            </a:r>
            <a:r>
              <a:rPr lang="ar-SA" sz="2800" b="1" dirty="0" smtClean="0">
                <a:solidFill>
                  <a:schemeClr val="tx1"/>
                </a:solidFill>
                <a:ea typeface="Times New Roman"/>
                <a:cs typeface="Traditional Arabic"/>
              </a:rPr>
              <a:t> </a:t>
            </a:r>
            <a:r>
              <a:rPr lang="ar-SA" sz="2800" b="1" dirty="0">
                <a:solidFill>
                  <a:schemeClr val="tx1"/>
                </a:solidFill>
                <a:ea typeface="Times New Roman"/>
                <a:cs typeface="Traditional Arabic"/>
              </a:rPr>
              <a:t>ويلجأ الباحث لهذا النوع إذا كان موضوع المقابلة يتطلب السرية، أي عدم إحراج المبحوث أمام </a:t>
            </a:r>
            <a:r>
              <a:rPr lang="ar-SA" sz="2800" b="1" dirty="0" smtClean="0">
                <a:solidFill>
                  <a:schemeClr val="tx1"/>
                </a:solidFill>
                <a:ea typeface="Times New Roman"/>
                <a:cs typeface="Traditional Arabic"/>
              </a:rPr>
              <a:t>الآخرين .</a:t>
            </a:r>
          </a:p>
          <a:p>
            <a:pPr marL="109728" lvl="0" indent="0" algn="just">
              <a:spcBef>
                <a:spcPts val="400"/>
              </a:spcBef>
              <a:buClr>
                <a:srgbClr val="2DA2BF"/>
              </a:buClr>
              <a:buSzPct val="68000"/>
              <a:buNone/>
            </a:pPr>
            <a:r>
              <a:rPr lang="ar-SA" sz="2800" b="1" dirty="0" smtClean="0">
                <a:solidFill>
                  <a:schemeClr val="tx1"/>
                </a:solidFill>
                <a:latin typeface="Traditional Arabic"/>
                <a:ea typeface="Times New Roman"/>
              </a:rPr>
              <a:t>مقابلة جماعيـــة : </a:t>
            </a:r>
            <a:r>
              <a:rPr lang="ar-SA" sz="2800" b="1" dirty="0" smtClean="0">
                <a:solidFill>
                  <a:schemeClr val="tx1"/>
                </a:solidFill>
                <a:ea typeface="Times New Roman"/>
                <a:cs typeface="Traditional Arabic"/>
              </a:rPr>
              <a:t>وتتم في زمن واحد ومكان واحد، حيث يطرح الباحث الأسئلة وينتظر الإجابة  من أحدهم، وتمثل إجابته إجابة المجموعة التي ينتهي إليها؛ كما أنه في بعض الأحيان يطلب من كل فرد في المجموعة الإجابة  بنفسه، وبالتالي يكون رأي المجموعة عبارة عن مجموع استجابات أفرادها.</a:t>
            </a:r>
            <a:r>
              <a:rPr lang="ar-SA" sz="2700" b="1" dirty="0">
                <a:solidFill>
                  <a:srgbClr val="FF0000"/>
                </a:solidFill>
                <a:latin typeface="Times New Roman"/>
                <a:ea typeface="Times New Roman"/>
                <a:cs typeface="Traditional Arabic"/>
              </a:rPr>
              <a:t> </a:t>
            </a:r>
            <a:endParaRPr lang="ar-SA" sz="2700" b="1" dirty="0" smtClean="0">
              <a:solidFill>
                <a:srgbClr val="FF0000"/>
              </a:solidFill>
              <a:latin typeface="Times New Roman"/>
              <a:ea typeface="Times New Roman"/>
              <a:cs typeface="Traditional Arabic"/>
            </a:endParaRPr>
          </a:p>
          <a:p>
            <a:pPr marL="365760" lvl="0" indent="-256032" algn="just">
              <a:spcBef>
                <a:spcPts val="400"/>
              </a:spcBef>
              <a:buClr>
                <a:srgbClr val="2DA2BF"/>
              </a:buClr>
              <a:buSzPct val="68000"/>
              <a:buFont typeface="Wingdings 3"/>
              <a:buChar char=""/>
            </a:pPr>
            <a:r>
              <a:rPr lang="ar-SA" sz="2700" b="1" dirty="0" smtClean="0">
                <a:solidFill>
                  <a:srgbClr val="FF0000"/>
                </a:solidFill>
                <a:latin typeface="Times New Roman"/>
                <a:ea typeface="Times New Roman"/>
                <a:cs typeface="Traditional Arabic"/>
              </a:rPr>
              <a:t>يقصد </a:t>
            </a:r>
            <a:r>
              <a:rPr lang="ar-SA" sz="2700" b="1" dirty="0">
                <a:solidFill>
                  <a:srgbClr val="FF0000"/>
                </a:solidFill>
                <a:latin typeface="Times New Roman"/>
                <a:ea typeface="Times New Roman"/>
                <a:cs typeface="Traditional Arabic"/>
              </a:rPr>
              <a:t>بالملاحظة "الإنتباه المقصود والموجه نحو سلوك فردي أو جماعي معين؛ بقصد متابعته ورصد تغيراته ليتمكن الباحث من وصف السلوك فقط، أو وصفه وتحليله، أو وصفه وتقويمه .</a:t>
            </a:r>
          </a:p>
          <a:p>
            <a:pPr marL="109728" indent="0" algn="just" rtl="1">
              <a:buNone/>
            </a:pPr>
            <a:endParaRPr lang="ar-SA" sz="2800" b="1" dirty="0" smtClean="0">
              <a:solidFill>
                <a:schemeClr val="tx1"/>
              </a:solidFill>
              <a:ea typeface="Times New Roman"/>
              <a:cs typeface="Traditional Arabic"/>
            </a:endParaRPr>
          </a:p>
          <a:p>
            <a:pPr marL="109728" indent="0" algn="just" rtl="1">
              <a:buNone/>
            </a:pPr>
            <a:endParaRPr lang="ar-SA" sz="2800" b="1" dirty="0">
              <a:solidFill>
                <a:schemeClr val="tx1"/>
              </a:solidFill>
              <a:ea typeface="Times New Roman"/>
              <a:cs typeface="Traditional Arabic"/>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
        <p:nvSpPr>
          <p:cNvPr id="2" name="Title 1"/>
          <p:cNvSpPr>
            <a:spLocks noGrp="1"/>
          </p:cNvSpPr>
          <p:nvPr>
            <p:ph type="title"/>
          </p:nvPr>
        </p:nvSpPr>
        <p:spPr/>
        <p:txBody>
          <a:bodyPr>
            <a:normAutofit/>
          </a:bodyPr>
          <a:lstStyle/>
          <a:p>
            <a:pPr algn="r"/>
            <a:r>
              <a:rPr lang="ar-SA" sz="3600" b="1" dirty="0">
                <a:ea typeface="Times New Roman"/>
                <a:cs typeface="Traditional Arabic"/>
              </a:rPr>
              <a:t>ب ـ تصنيف المقابلات وفقاً لعدد </a:t>
            </a:r>
            <a:r>
              <a:rPr lang="ar-SA" sz="3600" b="1" dirty="0" smtClean="0">
                <a:ea typeface="Times New Roman"/>
                <a:cs typeface="Traditional Arabic"/>
              </a:rPr>
              <a:t>الأشخاص</a:t>
            </a:r>
            <a:r>
              <a:rPr lang="en-US" sz="3600" dirty="0">
                <a:latin typeface="Traditional Arabic"/>
                <a:ea typeface="Times New Roman"/>
              </a:rPr>
              <a:t> </a:t>
            </a:r>
            <a:endParaRPr lang="ar-SA" sz="3600" dirty="0"/>
          </a:p>
        </p:txBody>
      </p:sp>
    </p:spTree>
    <p:extLst>
      <p:ext uri="{BB962C8B-B14F-4D97-AF65-F5344CB8AC3E}">
        <p14:creationId xmlns:p14="http://schemas.microsoft.com/office/powerpoint/2010/main" val="22717861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646" y="228601"/>
            <a:ext cx="8489633" cy="5897563"/>
          </a:xfrm>
        </p:spPr>
        <p:txBody>
          <a:bodyPr>
            <a:normAutofit/>
          </a:bodyPr>
          <a:lstStyle/>
          <a:p>
            <a:pPr marL="274320" lvl="0" indent="467995" algn="justLow">
              <a:spcBef>
                <a:spcPts val="600"/>
              </a:spcBef>
              <a:spcAft>
                <a:spcPts val="600"/>
              </a:spcAft>
              <a:buClr>
                <a:srgbClr val="0BD0D9"/>
              </a:buClr>
              <a:buSzPct val="95000"/>
              <a:buFont typeface="Wingdings 2"/>
              <a:buChar char=""/>
            </a:pPr>
            <a:r>
              <a:rPr lang="ar-SA" sz="2800" b="1" dirty="0" smtClean="0">
                <a:solidFill>
                  <a:srgbClr val="FF0000"/>
                </a:solidFill>
                <a:latin typeface="Georgia"/>
                <a:ea typeface="Times New Roman"/>
                <a:cs typeface="Simplified Arabic"/>
              </a:rPr>
              <a:t>الاحصاء : هو </a:t>
            </a:r>
            <a:r>
              <a:rPr lang="ar-SA" sz="2800" b="1" dirty="0">
                <a:solidFill>
                  <a:srgbClr val="FF0000"/>
                </a:solidFill>
                <a:latin typeface="Georgia"/>
                <a:ea typeface="Times New Roman"/>
                <a:cs typeface="Simplified Arabic"/>
              </a:rPr>
              <a:t>فرع من فروع الرياضيات يشمل النظريات و الطرق الموجهة نحو جمع البيانات ووصف البيانات و الاستقراء و صنع القرارات </a:t>
            </a:r>
            <a:r>
              <a:rPr lang="ar-SA" sz="2800" b="1" dirty="0" smtClean="0">
                <a:solidFill>
                  <a:srgbClr val="FF0000"/>
                </a:solidFill>
                <a:latin typeface="Georgia"/>
                <a:ea typeface="Times New Roman"/>
                <a:cs typeface="Simplified Arabic"/>
              </a:rPr>
              <a:t>.</a:t>
            </a:r>
          </a:p>
          <a:p>
            <a:pPr marL="0" lvl="0" indent="0">
              <a:spcBef>
                <a:spcPts val="600"/>
              </a:spcBef>
              <a:buClr>
                <a:srgbClr val="2DA2BF"/>
              </a:buClr>
              <a:buSzPct val="68000"/>
              <a:buNone/>
            </a:pPr>
            <a:r>
              <a:rPr lang="ar-SA" sz="2700" b="1" dirty="0">
                <a:solidFill>
                  <a:srgbClr val="FF0000"/>
                </a:solidFill>
                <a:latin typeface="Georgia"/>
                <a:ea typeface="Times New Roman"/>
                <a:cs typeface="Simplified Arabic"/>
              </a:rPr>
              <a:t>الإحصاء الوصفى </a:t>
            </a:r>
            <a:r>
              <a:rPr lang="en-US" sz="2700" b="1" dirty="0">
                <a:solidFill>
                  <a:srgbClr val="FF0000"/>
                </a:solidFill>
                <a:latin typeface="Times New Roman"/>
                <a:ea typeface="Times New Roman"/>
              </a:rPr>
              <a:t>Descriptive statistics</a:t>
            </a:r>
            <a:endParaRPr lang="ar-SA" sz="2700" b="1" dirty="0">
              <a:solidFill>
                <a:srgbClr val="FF0000"/>
              </a:solidFill>
              <a:latin typeface="Times New Roman"/>
              <a:ea typeface="Times New Roman"/>
              <a:cs typeface="Arial"/>
            </a:endParaRPr>
          </a:p>
          <a:p>
            <a:pPr marL="0" lvl="0" indent="0" algn="just">
              <a:spcBef>
                <a:spcPts val="600"/>
              </a:spcBef>
              <a:buClr>
                <a:srgbClr val="2DA2BF"/>
              </a:buClr>
              <a:buSzPct val="68000"/>
              <a:buNone/>
            </a:pPr>
            <a:r>
              <a:rPr lang="en-US" sz="2700" b="1" dirty="0">
                <a:solidFill>
                  <a:srgbClr val="FF0000"/>
                </a:solidFill>
                <a:latin typeface="Georgia"/>
                <a:ea typeface="Times New Roman"/>
                <a:cs typeface="Simplified Arabic"/>
              </a:rPr>
              <a:t> </a:t>
            </a:r>
            <a:r>
              <a:rPr lang="en-US" sz="2700" b="1" dirty="0">
                <a:solidFill>
                  <a:srgbClr val="FF0000"/>
                </a:solidFill>
                <a:latin typeface="Simplified Arabic"/>
                <a:ea typeface="Times New Roman"/>
              </a:rPr>
              <a:t> </a:t>
            </a:r>
            <a:r>
              <a:rPr lang="ar-SA" sz="2700" b="1" dirty="0">
                <a:solidFill>
                  <a:prstClr val="black">
                    <a:lumMod val="65000"/>
                    <a:lumOff val="35000"/>
                  </a:prstClr>
                </a:solidFill>
                <a:latin typeface="Simplified Arabic"/>
                <a:ea typeface="Times New Roman"/>
                <a:cs typeface="Arial"/>
              </a:rPr>
              <a:t>ويهدف إلى إدماج وتلخيص البيانات الرقمية بغية تحويلها من مجرد كم من الأرقام إلى شكل أو صورة أخرى يمكن فهمها واستيعابها بمجرد النظر ومن أغلب الأساليب المستخدمة مقاييس النزعة المركزية ، مقاييس التشتت ومقاييس الارتباط والانحدار ويتوقف استخدام أيا منها على نوعيه البيانات ومستوى القياس سواء أكان اسميا أو وصفيا ، أو ترتيبا ، أو فئويا ، أو نسبة</a:t>
            </a:r>
            <a:endParaRPr lang="en-US" dirty="0">
              <a:solidFill>
                <a:prstClr val="black">
                  <a:lumMod val="65000"/>
                  <a:lumOff val="35000"/>
                </a:prstClr>
              </a:solidFill>
              <a:latin typeface="Times New Roman"/>
              <a:ea typeface="Times New Roman"/>
            </a:endParaRPr>
          </a:p>
          <a:p>
            <a:pPr marL="109728" lvl="0" indent="0" algn="just">
              <a:spcBef>
                <a:spcPts val="400"/>
              </a:spcBef>
              <a:buClr>
                <a:srgbClr val="2DA2BF"/>
              </a:buClr>
              <a:buSzPct val="68000"/>
              <a:buNone/>
            </a:pPr>
            <a:r>
              <a:rPr lang="ar-SA" sz="2700" dirty="0" smtClean="0">
                <a:solidFill>
                  <a:srgbClr val="C00000"/>
                </a:solidFill>
                <a:latin typeface="Lucida Sans Unicode"/>
                <a:cs typeface="Arial"/>
              </a:rPr>
              <a:t>الاحصاء الاستدلالي </a:t>
            </a:r>
            <a:r>
              <a:rPr lang="ar-SA" sz="2700" dirty="0" smtClean="0">
                <a:solidFill>
                  <a:prstClr val="black"/>
                </a:solidFill>
                <a:latin typeface="Lucida Sans Unicode"/>
                <a:cs typeface="Arial"/>
              </a:rPr>
              <a:t>: ويسعى </a:t>
            </a:r>
            <a:r>
              <a:rPr lang="ar-SA" sz="2700" dirty="0">
                <a:solidFill>
                  <a:prstClr val="black"/>
                </a:solidFill>
                <a:latin typeface="Lucida Sans Unicode"/>
                <a:cs typeface="Arial"/>
              </a:rPr>
              <a:t>هذا النوع من الأساليب الإحصائية إلى الوصول إلى تقديرات لمعالم وخصائص مجتمعات الدراسة من خلال ما هو متوفر من معلومات عن العينات المختارة </a:t>
            </a:r>
          </a:p>
          <a:p>
            <a:pPr marL="274320" lvl="0" indent="467995" algn="justLow">
              <a:spcBef>
                <a:spcPts val="600"/>
              </a:spcBef>
              <a:spcAft>
                <a:spcPts val="600"/>
              </a:spcAft>
              <a:buClr>
                <a:srgbClr val="0BD0D9"/>
              </a:buClr>
              <a:buSzPct val="95000"/>
              <a:buFont typeface="Wingdings 2"/>
              <a:buChar char=""/>
            </a:pPr>
            <a:endParaRPr lang="ar-SA" sz="2800" b="1" dirty="0">
              <a:solidFill>
                <a:srgbClr val="FF0000"/>
              </a:solidFill>
              <a:latin typeface="Georgia"/>
              <a:ea typeface="Times New Roman"/>
              <a:cs typeface="Simplified Arabic"/>
            </a:endParaRPr>
          </a:p>
          <a:p>
            <a:endParaRPr lang="ar-SA"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5371085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4431" y="838200"/>
            <a:ext cx="8489633" cy="5562600"/>
          </a:xfrm>
        </p:spPr>
        <p:txBody>
          <a:bodyPr/>
          <a:lstStyle/>
          <a:p>
            <a:pPr marL="365760" lvl="0" indent="-256032" eaLnBrk="0" fontAlgn="base" hangingPunct="0">
              <a:spcBef>
                <a:spcPts val="400"/>
              </a:spcBef>
              <a:spcAft>
                <a:spcPct val="0"/>
              </a:spcAft>
              <a:buClr>
                <a:srgbClr val="2DA2BF"/>
              </a:buClr>
              <a:buSzPct val="68000"/>
              <a:buNone/>
            </a:pPr>
            <a:r>
              <a:rPr lang="ar-SA" altLang="ar-SA" sz="2700" b="1" kern="0" cap="all" dirty="0">
                <a:ln w="9000" cmpd="sng">
                  <a:solidFill>
                    <a:srgbClr val="39639D">
                      <a:shade val="50000"/>
                      <a:satMod val="120000"/>
                    </a:srgbClr>
                  </a:solidFill>
                  <a:prstDash val="solid"/>
                </a:ln>
                <a:gradFill>
                  <a:gsLst>
                    <a:gs pos="0">
                      <a:srgbClr val="39639D">
                        <a:shade val="20000"/>
                        <a:satMod val="245000"/>
                      </a:srgbClr>
                    </a:gs>
                    <a:gs pos="43000">
                      <a:srgbClr val="39639D">
                        <a:satMod val="255000"/>
                      </a:srgbClr>
                    </a:gs>
                    <a:gs pos="48000">
                      <a:srgbClr val="39639D">
                        <a:shade val="85000"/>
                        <a:satMod val="255000"/>
                      </a:srgbClr>
                    </a:gs>
                    <a:gs pos="100000">
                      <a:srgbClr val="39639D">
                        <a:shade val="20000"/>
                        <a:satMod val="245000"/>
                      </a:srgbClr>
                    </a:gs>
                  </a:gsLst>
                  <a:lin ang="5400000"/>
                </a:gradFill>
                <a:effectLst>
                  <a:reflection blurRad="12700" stA="28000" endPos="45000" dist="1000" dir="5400000" sy="-100000" algn="bl" rotWithShape="0"/>
                </a:effectLst>
                <a:latin typeface="Arial"/>
                <a:cs typeface="Arial"/>
              </a:rPr>
              <a:t>البيانات</a:t>
            </a:r>
            <a:r>
              <a:rPr lang="ar-SA" altLang="ar-SA" sz="2700" kern="0" dirty="0">
                <a:solidFill>
                  <a:srgbClr val="000000"/>
                </a:solidFill>
                <a:latin typeface="Arial"/>
                <a:cs typeface="Arial"/>
              </a:rPr>
              <a:t> : </a:t>
            </a:r>
            <a:r>
              <a:rPr lang="ar-SA" altLang="ar-SA" sz="2700" b="1" kern="0" dirty="0">
                <a:solidFill>
                  <a:srgbClr val="000000"/>
                </a:solidFill>
                <a:latin typeface="Arial"/>
                <a:cs typeface="Arial"/>
              </a:rPr>
              <a:t>هي مجموعة من القيم التي يتم جمعها من مفردات المجتمع أو العينة الخاصة ( متغير ) معينة </a:t>
            </a:r>
            <a:r>
              <a:rPr lang="ar-SA" altLang="ar-SA" sz="2700" kern="0" dirty="0" smtClean="0">
                <a:solidFill>
                  <a:srgbClr val="000000"/>
                </a:solidFill>
                <a:latin typeface="Arial"/>
                <a:cs typeface="Arial"/>
              </a:rPr>
              <a:t>.</a:t>
            </a:r>
          </a:p>
          <a:p>
            <a:pPr marL="365760" lvl="0" indent="-256032" eaLnBrk="0" fontAlgn="base" hangingPunct="0">
              <a:spcBef>
                <a:spcPts val="400"/>
              </a:spcBef>
              <a:spcAft>
                <a:spcPct val="0"/>
              </a:spcAft>
              <a:buClr>
                <a:srgbClr val="2DA2BF"/>
              </a:buClr>
              <a:buSzPct val="68000"/>
              <a:buNone/>
            </a:pPr>
            <a:endParaRPr lang="ar-SA" altLang="ar-SA" sz="2700" kern="0" dirty="0">
              <a:solidFill>
                <a:srgbClr val="000000"/>
              </a:solidFill>
              <a:latin typeface="Arial"/>
              <a:cs typeface="Arial"/>
            </a:endParaRPr>
          </a:p>
          <a:p>
            <a:pPr marL="365760" lvl="0" indent="-256032" algn="just">
              <a:spcBef>
                <a:spcPts val="400"/>
              </a:spcBef>
              <a:buClr>
                <a:srgbClr val="2DA2BF"/>
              </a:buClr>
              <a:buSzPct val="68000"/>
              <a:buFont typeface="Wingdings 3"/>
              <a:buChar char=""/>
            </a:pPr>
            <a:r>
              <a:rPr lang="ar-SA" sz="2700" b="1" cap="all" dirty="0" smtClean="0">
                <a:ln w="9000" cmpd="sng">
                  <a:solidFill>
                    <a:srgbClr val="39639D">
                      <a:shade val="50000"/>
                      <a:satMod val="120000"/>
                    </a:srgbClr>
                  </a:solidFill>
                  <a:prstDash val="solid"/>
                </a:ln>
                <a:gradFill>
                  <a:gsLst>
                    <a:gs pos="0">
                      <a:srgbClr val="39639D">
                        <a:shade val="20000"/>
                        <a:satMod val="245000"/>
                      </a:srgbClr>
                    </a:gs>
                    <a:gs pos="43000">
                      <a:srgbClr val="39639D">
                        <a:satMod val="255000"/>
                      </a:srgbClr>
                    </a:gs>
                    <a:gs pos="48000">
                      <a:srgbClr val="39639D">
                        <a:shade val="85000"/>
                        <a:satMod val="255000"/>
                      </a:srgbClr>
                    </a:gs>
                    <a:gs pos="100000">
                      <a:srgbClr val="39639D">
                        <a:shade val="20000"/>
                        <a:satMod val="245000"/>
                      </a:srgbClr>
                    </a:gs>
                  </a:gsLst>
                  <a:lin ang="5400000"/>
                </a:gradFill>
                <a:effectLst>
                  <a:reflection blurRad="12700" stA="28000" endPos="45000" dist="1000" dir="5400000" sy="-100000" algn="bl" rotWithShape="0"/>
                </a:effectLst>
                <a:latin typeface="Georgia"/>
                <a:ea typeface="Times New Roman"/>
                <a:cs typeface="Simplified Arabic"/>
              </a:rPr>
              <a:t>( </a:t>
            </a:r>
            <a:r>
              <a:rPr lang="ar-SA" sz="2700" b="1" cap="all" dirty="0">
                <a:ln w="9000" cmpd="sng">
                  <a:solidFill>
                    <a:srgbClr val="39639D">
                      <a:shade val="50000"/>
                      <a:satMod val="120000"/>
                    </a:srgbClr>
                  </a:solidFill>
                  <a:prstDash val="solid"/>
                </a:ln>
                <a:gradFill>
                  <a:gsLst>
                    <a:gs pos="0">
                      <a:srgbClr val="39639D">
                        <a:shade val="20000"/>
                        <a:satMod val="245000"/>
                      </a:srgbClr>
                    </a:gs>
                    <a:gs pos="43000">
                      <a:srgbClr val="39639D">
                        <a:satMod val="255000"/>
                      </a:srgbClr>
                    </a:gs>
                    <a:gs pos="48000">
                      <a:srgbClr val="39639D">
                        <a:shade val="85000"/>
                        <a:satMod val="255000"/>
                      </a:srgbClr>
                    </a:gs>
                    <a:gs pos="100000">
                      <a:srgbClr val="39639D">
                        <a:shade val="20000"/>
                        <a:satMod val="245000"/>
                      </a:srgbClr>
                    </a:gs>
                  </a:gsLst>
                  <a:lin ang="5400000"/>
                </a:gradFill>
                <a:effectLst>
                  <a:reflection blurRad="12700" stA="28000" endPos="45000" dist="1000" dir="5400000" sy="-100000" algn="bl" rotWithShape="0"/>
                </a:effectLst>
                <a:latin typeface="Georgia"/>
                <a:ea typeface="Times New Roman"/>
                <a:cs typeface="Simplified Arabic"/>
              </a:rPr>
              <a:t>البيانات ) </a:t>
            </a:r>
            <a:r>
              <a:rPr lang="ar-SA" sz="2700" b="1" dirty="0">
                <a:solidFill>
                  <a:prstClr val="black"/>
                </a:solidFill>
                <a:latin typeface="Georgia"/>
                <a:ea typeface="Times New Roman"/>
                <a:cs typeface="Simplified Arabic"/>
              </a:rPr>
              <a:t>المادة الخام لأسلوب العمل الاحصائى كما أنها تلعب دورا كبيرا فى تطبيق الأساليب الإحصائية . </a:t>
            </a:r>
            <a:endParaRPr lang="ar-SA" sz="2700" b="1" dirty="0" smtClean="0">
              <a:solidFill>
                <a:prstClr val="black"/>
              </a:solidFill>
              <a:latin typeface="Georgia"/>
              <a:ea typeface="Times New Roman"/>
              <a:cs typeface="Simplified Arabic"/>
            </a:endParaRPr>
          </a:p>
          <a:p>
            <a:pPr marL="365760" lvl="0" indent="-256032" algn="just">
              <a:spcBef>
                <a:spcPts val="400"/>
              </a:spcBef>
              <a:buClr>
                <a:srgbClr val="2DA2BF"/>
              </a:buClr>
              <a:buSzPct val="68000"/>
              <a:buFont typeface="Wingdings 3"/>
              <a:buChar char=""/>
            </a:pPr>
            <a:endParaRPr lang="ar-SA" sz="2700" dirty="0">
              <a:solidFill>
                <a:prstClr val="black"/>
              </a:solidFill>
              <a:latin typeface="Lucida Sans Unicode"/>
              <a:cs typeface="Arial"/>
            </a:endParaRPr>
          </a:p>
          <a:p>
            <a:endParaRPr lang="ar-SA"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389881443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4431" y="609600"/>
            <a:ext cx="8489633" cy="5486400"/>
          </a:xfrm>
        </p:spPr>
        <p:txBody>
          <a:bodyPr/>
          <a:lstStyle/>
          <a:p>
            <a:r>
              <a:rPr lang="ar-SA" altLang="ar-SA" sz="3300" b="1" kern="0" dirty="0">
                <a:solidFill>
                  <a:schemeClr val="tx1"/>
                </a:solidFill>
                <a:latin typeface="Arial"/>
                <a:cs typeface="Arial"/>
              </a:rPr>
              <a:t>أ- </a:t>
            </a:r>
            <a:r>
              <a:rPr lang="ar-SA" altLang="ar-SA" sz="3300" b="1" kern="0" dirty="0">
                <a:solidFill>
                  <a:srgbClr val="FF0000"/>
                </a:solidFill>
                <a:latin typeface="Arial"/>
                <a:cs typeface="Arial"/>
              </a:rPr>
              <a:t>الحصر الشامل </a:t>
            </a:r>
            <a:r>
              <a:rPr lang="ar-SA" altLang="ar-SA" sz="3300" b="1" kern="0" dirty="0">
                <a:solidFill>
                  <a:schemeClr val="tx1"/>
                </a:solidFill>
                <a:latin typeface="Arial"/>
                <a:cs typeface="Arial"/>
              </a:rPr>
              <a:t>: </a:t>
            </a:r>
            <a:r>
              <a:rPr lang="ar-SA" altLang="ar-SA" sz="3300" kern="0" dirty="0">
                <a:solidFill>
                  <a:schemeClr val="tx1"/>
                </a:solidFill>
                <a:latin typeface="Arial"/>
                <a:cs typeface="Arial"/>
              </a:rPr>
              <a:t>أو كما يسميه البعض</a:t>
            </a:r>
            <a:r>
              <a:rPr lang="ar-SA" altLang="ar-SA" sz="3300" b="1" kern="0" dirty="0">
                <a:solidFill>
                  <a:schemeClr val="tx1"/>
                </a:solidFill>
                <a:latin typeface="Arial"/>
                <a:cs typeface="Arial"/>
              </a:rPr>
              <a:t> </a:t>
            </a:r>
            <a:r>
              <a:rPr lang="ar-SA" altLang="ar-SA" sz="3300" kern="0" dirty="0">
                <a:solidFill>
                  <a:schemeClr val="tx1"/>
                </a:solidFill>
                <a:latin typeface="Arial"/>
                <a:cs typeface="Arial"/>
              </a:rPr>
              <a:t>دراسة </a:t>
            </a:r>
            <a:r>
              <a:rPr lang="ar-SA" altLang="ar-SA" sz="3300" kern="0" dirty="0" smtClean="0">
                <a:solidFill>
                  <a:schemeClr val="tx1"/>
                </a:solidFill>
                <a:latin typeface="Arial"/>
                <a:cs typeface="Arial"/>
              </a:rPr>
              <a:t>دراسة المجتمعات </a:t>
            </a:r>
            <a:r>
              <a:rPr lang="ar-SA" altLang="ar-SA" sz="3300" kern="0" dirty="0">
                <a:solidFill>
                  <a:schemeClr val="tx1"/>
                </a:solidFill>
                <a:latin typeface="Arial"/>
                <a:cs typeface="Arial"/>
              </a:rPr>
              <a:t>الكلية ، والتى يتم فيها جمع البيانات من كل أفراد المجتمع الأصلى موضع اهتمام الباحث دون أى </a:t>
            </a:r>
            <a:r>
              <a:rPr lang="ar-SA" altLang="ar-SA" sz="3300" kern="0" dirty="0" smtClean="0">
                <a:solidFill>
                  <a:schemeClr val="tx1"/>
                </a:solidFill>
                <a:latin typeface="Arial"/>
                <a:cs typeface="Arial"/>
              </a:rPr>
              <a:t>استثناءات</a:t>
            </a:r>
            <a:r>
              <a:rPr lang="ar-SA" sz="2900" b="1" kern="0" dirty="0">
                <a:solidFill>
                  <a:schemeClr val="tx1"/>
                </a:solidFill>
                <a:latin typeface="Arial"/>
                <a:cs typeface="Arial"/>
              </a:rPr>
              <a:t> </a:t>
            </a:r>
            <a:endParaRPr lang="ar-SA" sz="2900" b="1" kern="0" dirty="0" smtClean="0">
              <a:solidFill>
                <a:schemeClr val="tx1"/>
              </a:solidFill>
              <a:latin typeface="Arial"/>
              <a:cs typeface="Arial"/>
            </a:endParaRPr>
          </a:p>
          <a:p>
            <a:r>
              <a:rPr lang="ar-SA" sz="2900" b="1" kern="0" dirty="0" smtClean="0">
                <a:solidFill>
                  <a:srgbClr val="FF0000"/>
                </a:solidFill>
                <a:latin typeface="Arial"/>
                <a:cs typeface="Arial"/>
              </a:rPr>
              <a:t>العينـــــات</a:t>
            </a:r>
            <a:r>
              <a:rPr lang="ar-SA" sz="2900" b="1" kern="0" dirty="0" smtClean="0">
                <a:solidFill>
                  <a:schemeClr val="tx1"/>
                </a:solidFill>
                <a:latin typeface="Arial"/>
                <a:cs typeface="Arial"/>
              </a:rPr>
              <a:t> : مجموعة </a:t>
            </a:r>
            <a:r>
              <a:rPr lang="ar-SA" sz="2900" b="1" kern="0" dirty="0">
                <a:solidFill>
                  <a:schemeClr val="tx1"/>
                </a:solidFill>
                <a:latin typeface="Arial"/>
                <a:cs typeface="Arial"/>
              </a:rPr>
              <a:t>جزئية من مجتمع البحث ، وممثلة لعناصر المجتمع أفضل تمثيل، بحيث يمكن تعميم نتائج تلك العينة على </a:t>
            </a:r>
            <a:r>
              <a:rPr lang="ar-SA" sz="2900" b="1" kern="0" dirty="0" smtClean="0">
                <a:solidFill>
                  <a:schemeClr val="tx1"/>
                </a:solidFill>
                <a:latin typeface="Arial"/>
                <a:cs typeface="Arial"/>
              </a:rPr>
              <a:t>على </a:t>
            </a:r>
            <a:r>
              <a:rPr lang="ar-SA" sz="2900" b="1" kern="0" dirty="0">
                <a:solidFill>
                  <a:schemeClr val="tx1"/>
                </a:solidFill>
                <a:latin typeface="Arial"/>
                <a:cs typeface="Arial"/>
              </a:rPr>
              <a:t>المجتمع بأكمله وعمل استدلالات حول </a:t>
            </a:r>
            <a:r>
              <a:rPr lang="ar-SA" sz="2900" b="1" kern="0" dirty="0" smtClean="0">
                <a:solidFill>
                  <a:schemeClr val="tx1"/>
                </a:solidFill>
                <a:latin typeface="Arial"/>
                <a:cs typeface="Arial"/>
              </a:rPr>
              <a:t>معالم المجتمع .</a:t>
            </a:r>
            <a:endParaRPr lang="ar-SA" altLang="ar-SA" sz="3300" kern="0" dirty="0" smtClean="0">
              <a:solidFill>
                <a:schemeClr val="tx1"/>
              </a:solidFill>
              <a:latin typeface="Arial"/>
              <a:cs typeface="Arial"/>
            </a:endParaRPr>
          </a:p>
          <a:p>
            <a:endParaRPr lang="ar-SA" dirty="0">
              <a:solidFill>
                <a:schemeClr val="tx1"/>
              </a:solidFill>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38</a:t>
            </a:fld>
            <a:endParaRPr lang="en-US"/>
          </a:p>
        </p:txBody>
      </p:sp>
    </p:spTree>
    <p:extLst>
      <p:ext uri="{BB962C8B-B14F-4D97-AF65-F5344CB8AC3E}">
        <p14:creationId xmlns:p14="http://schemas.microsoft.com/office/powerpoint/2010/main" val="10625434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p:txBody>
          <a:bodyPr>
            <a:normAutofit fontScale="92500" lnSpcReduction="20000"/>
          </a:bodyPr>
          <a:lstStyle/>
          <a:p>
            <a:pPr algn="just" eaLnBrk="1" hangingPunct="1"/>
            <a:r>
              <a:rPr lang="ar-SA" altLang="ar-SA" sz="3600" dirty="0" smtClean="0">
                <a:solidFill>
                  <a:srgbClr val="C00000"/>
                </a:solidFill>
                <a:cs typeface="Simplified Arabic" pitchFamily="18" charset="-78"/>
              </a:rPr>
              <a:t>المجتمع المتاح </a:t>
            </a:r>
            <a:r>
              <a:rPr lang="ar-SA" altLang="ar-SA" sz="3600" dirty="0" smtClean="0">
                <a:solidFill>
                  <a:schemeClr val="tx1"/>
                </a:solidFill>
                <a:cs typeface="Simplified Arabic" pitchFamily="18" charset="-78"/>
              </a:rPr>
              <a:t>: هو المجتمع المحدود الذى يستطيع الباحث تحديد أفراده ، ويختار منه العينة المناسبة لدراسته ويعمم عليه نتائجه 0</a:t>
            </a:r>
          </a:p>
          <a:p>
            <a:r>
              <a:rPr lang="ar-SA" altLang="ar-SA" sz="3300" kern="0" dirty="0" smtClean="0">
                <a:solidFill>
                  <a:schemeClr val="tx1"/>
                </a:solidFill>
                <a:latin typeface="Arial"/>
                <a:cs typeface="Arial"/>
              </a:rPr>
              <a:t> </a:t>
            </a:r>
            <a:r>
              <a:rPr lang="ar-SA" altLang="ar-SA" sz="3300" kern="0" dirty="0" smtClean="0">
                <a:solidFill>
                  <a:srgbClr val="C00000"/>
                </a:solidFill>
                <a:latin typeface="Arial"/>
                <a:cs typeface="Arial"/>
              </a:rPr>
              <a:t>المجتمع المستهدف </a:t>
            </a:r>
            <a:r>
              <a:rPr lang="ar-SA" altLang="ar-SA" sz="3300" kern="0" dirty="0" smtClean="0">
                <a:solidFill>
                  <a:schemeClr val="tx1"/>
                </a:solidFill>
                <a:latin typeface="Arial"/>
                <a:cs typeface="Arial"/>
              </a:rPr>
              <a:t>: يعنى المجموعة التى يهتم بها الباحث ، ويهدف إلى تطبيق نتائج دراسته عليها</a:t>
            </a:r>
          </a:p>
          <a:p>
            <a:pPr marL="357199" lvl="0" indent="-357199" algn="just" eaLnBrk="0" fontAlgn="base" hangingPunct="0">
              <a:spcAft>
                <a:spcPct val="0"/>
              </a:spcAft>
              <a:buClr>
                <a:srgbClr val="E3E3FF"/>
              </a:buClr>
              <a:buFontTx/>
              <a:buChar char="•"/>
              <a:defRPr/>
            </a:pPr>
            <a:r>
              <a:rPr lang="ar-SA" sz="3300" b="1" kern="0" dirty="0" smtClean="0">
                <a:solidFill>
                  <a:srgbClr val="FF0000"/>
                </a:solidFill>
                <a:latin typeface="Arial"/>
                <a:cs typeface="Arial"/>
              </a:rPr>
              <a:t>الخطأ العيني </a:t>
            </a:r>
            <a:r>
              <a:rPr lang="ar-SA" sz="3300" b="1" kern="0" dirty="0">
                <a:solidFill>
                  <a:srgbClr val="FFC000"/>
                </a:solidFill>
                <a:latin typeface="Arial"/>
                <a:cs typeface="Arial"/>
              </a:rPr>
              <a:t>والذي يعرف بأنه :</a:t>
            </a:r>
            <a:endParaRPr lang="en-US" sz="3300" b="1" kern="0" dirty="0">
              <a:solidFill>
                <a:srgbClr val="FFC000"/>
              </a:solidFill>
              <a:latin typeface="Arial"/>
              <a:cs typeface="Arial"/>
            </a:endParaRPr>
          </a:p>
          <a:p>
            <a:pPr marL="357199" lvl="0" indent="-357199" algn="just" eaLnBrk="0" fontAlgn="base" hangingPunct="0">
              <a:spcAft>
                <a:spcPct val="0"/>
              </a:spcAft>
              <a:buClr>
                <a:srgbClr val="E3E3FF"/>
              </a:buClr>
              <a:buFontTx/>
              <a:buChar char="•"/>
              <a:defRPr/>
            </a:pPr>
            <a:r>
              <a:rPr lang="ar-SA" sz="3300" b="1" kern="0" dirty="0">
                <a:solidFill>
                  <a:srgbClr val="FF0000"/>
                </a:solidFill>
                <a:latin typeface="Arial"/>
                <a:cs typeface="Arial"/>
              </a:rPr>
              <a:t>الخطأ الناتج عن اختلاف النسب الواردة في العينة عن النسب الواردة في مجتمع الدراسة فيما يتعلق بخصائص المجتمع </a:t>
            </a:r>
            <a:endParaRPr lang="en-US" sz="3300" b="1" kern="0" dirty="0">
              <a:solidFill>
                <a:srgbClr val="FF0000"/>
              </a:solidFill>
              <a:latin typeface="Arial"/>
              <a:cs typeface="Arial"/>
            </a:endParaRPr>
          </a:p>
          <a:p>
            <a:endParaRPr lang="en-US" altLang="ar-SA" dirty="0" smtClean="0">
              <a:solidFill>
                <a:schemeClr val="tx1"/>
              </a:solidFill>
              <a:cs typeface="Simplified Arabic" pitchFamily="18" charset="-78"/>
            </a:endParaRPr>
          </a:p>
        </p:txBody>
      </p:sp>
      <p:sp>
        <p:nvSpPr>
          <p:cNvPr id="3" name="Slide Number Placeholder 2"/>
          <p:cNvSpPr>
            <a:spLocks noGrp="1"/>
          </p:cNvSpPr>
          <p:nvPr>
            <p:ph type="sldNum" sz="quarter" idx="12"/>
          </p:nvPr>
        </p:nvSpPr>
        <p:spPr/>
        <p:txBody>
          <a:bodyPr/>
          <a:lstStyle/>
          <a:p>
            <a:pPr>
              <a:defRPr/>
            </a:pPr>
            <a:fld id="{F3C6BC02-9383-47DC-9A09-41402FC26E47}" type="slidenum">
              <a:rPr lang="ar-SA" altLang="ar-SA" smtClean="0"/>
              <a:pPr>
                <a:defRPr/>
              </a:pPr>
              <a:t>39</a:t>
            </a:fld>
            <a:endParaRPr lang="en-US" altLang="ar-SA"/>
          </a:p>
        </p:txBody>
      </p:sp>
    </p:spTree>
    <p:extLst>
      <p:ext uri="{BB962C8B-B14F-4D97-AF65-F5344CB8AC3E}">
        <p14:creationId xmlns:p14="http://schemas.microsoft.com/office/powerpoint/2010/main" val="257436281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idx="1"/>
          </p:nvPr>
        </p:nvSpPr>
        <p:spPr>
          <a:xfrm>
            <a:off x="0" y="713980"/>
            <a:ext cx="9284810" cy="6001541"/>
          </a:xfrm>
        </p:spPr>
        <p:txBody>
          <a:bodyPr/>
          <a:lstStyle/>
          <a:p>
            <a:pPr marL="338482" indent="-338482" algn="just">
              <a:defRPr/>
            </a:pPr>
            <a:r>
              <a:rPr lang="ar-SA" sz="2700" b="1" dirty="0">
                <a:solidFill>
                  <a:schemeClr val="tx1"/>
                </a:solidFill>
              </a:rPr>
              <a:t> </a:t>
            </a:r>
            <a:r>
              <a:rPr lang="ar-SA" sz="2700" b="1" dirty="0">
                <a:solidFill>
                  <a:srgbClr val="C00000"/>
                </a:solidFill>
              </a:rPr>
              <a:t>وللخطأ العيني شكلين هما : </a:t>
            </a:r>
            <a:endParaRPr lang="en-US" sz="2700" dirty="0">
              <a:solidFill>
                <a:srgbClr val="C00000"/>
              </a:solidFill>
            </a:endParaRPr>
          </a:p>
          <a:p>
            <a:pPr marL="338482" indent="-338482" algn="just">
              <a:defRPr/>
            </a:pPr>
            <a:r>
              <a:rPr lang="ar-SA" sz="2700" b="1" dirty="0">
                <a:solidFill>
                  <a:srgbClr val="C00000"/>
                </a:solidFill>
              </a:rPr>
              <a:t>خطأ الصدفة : </a:t>
            </a:r>
            <a:endParaRPr lang="ar-SA" sz="2700" b="1" dirty="0" smtClean="0">
              <a:solidFill>
                <a:srgbClr val="C00000"/>
              </a:solidFill>
            </a:endParaRPr>
          </a:p>
          <a:p>
            <a:pPr marL="338482" indent="-338482" algn="just">
              <a:defRPr/>
            </a:pPr>
            <a:endParaRPr lang="en-US" sz="2700" dirty="0">
              <a:solidFill>
                <a:srgbClr val="C00000"/>
              </a:solidFill>
            </a:endParaRPr>
          </a:p>
          <a:p>
            <a:pPr marL="338482" indent="-338482" algn="just">
              <a:defRPr/>
            </a:pPr>
            <a:r>
              <a:rPr lang="ar-SA" sz="2700" b="1" dirty="0">
                <a:solidFill>
                  <a:schemeClr val="tx1"/>
                </a:solidFill>
              </a:rPr>
              <a:t>الناتج عن الفروق في تمثيل العينة لأفراد مجتمع الدراسة ، وقد يعود ذلك إلى عدم تحديد مجتمع الدراسة الأصلي .</a:t>
            </a:r>
            <a:endParaRPr lang="en-US" sz="2700" b="1" dirty="0">
              <a:solidFill>
                <a:schemeClr val="tx1"/>
              </a:solidFill>
            </a:endParaRPr>
          </a:p>
          <a:p>
            <a:pPr marL="338482" indent="-338482" algn="just">
              <a:defRPr/>
            </a:pPr>
            <a:r>
              <a:rPr lang="ar-SA" sz="2700" b="1" dirty="0">
                <a:solidFill>
                  <a:srgbClr val="C00000"/>
                </a:solidFill>
              </a:rPr>
              <a:t>خطأ التحيز : </a:t>
            </a:r>
            <a:endParaRPr lang="en-US" sz="2700" dirty="0">
              <a:solidFill>
                <a:srgbClr val="C00000"/>
              </a:solidFill>
            </a:endParaRPr>
          </a:p>
          <a:p>
            <a:pPr marL="338482" indent="-338482" algn="just">
              <a:defRPr/>
            </a:pPr>
            <a:r>
              <a:rPr lang="ar-SA" sz="2700" b="1" dirty="0">
                <a:solidFill>
                  <a:schemeClr val="tx1"/>
                </a:solidFill>
              </a:rPr>
              <a:t>وهو نتيجةً لعدم تمثيل العينة للمجتمع الأصلي بشكل مناسب علماً بأن مجتمع الدراسة الأصلي يكون معروفاً ومحدداً وهذا الخطأ يعود للباحث حيث يفضّل أفراداً دون غيرهم لتمثيل مجتمع الدراسة .</a:t>
            </a:r>
            <a:endParaRPr lang="en-US" sz="2700" b="1" dirty="0">
              <a:solidFill>
                <a:schemeClr val="tx1"/>
              </a:solidFill>
            </a:endParaRPr>
          </a:p>
          <a:p>
            <a:pPr marL="338482" indent="-338482" algn="just">
              <a:buNone/>
              <a:defRPr/>
            </a:pPr>
            <a:endParaRPr lang="ar-SA" sz="2700" b="1" dirty="0"/>
          </a:p>
        </p:txBody>
      </p:sp>
      <p:sp>
        <p:nvSpPr>
          <p:cNvPr id="3" name="Slide Number Placeholder 2"/>
          <p:cNvSpPr>
            <a:spLocks noGrp="1"/>
          </p:cNvSpPr>
          <p:nvPr>
            <p:ph type="sldNum" sz="quarter" idx="12"/>
          </p:nvPr>
        </p:nvSpPr>
        <p:spPr/>
        <p:txBody>
          <a:bodyPr/>
          <a:lstStyle/>
          <a:p>
            <a:pPr>
              <a:defRPr/>
            </a:pPr>
            <a:fld id="{40A779FC-09D3-4D98-9CFE-BE6D81701B9A}" type="slidenum">
              <a:rPr lang="ar-SA" altLang="ar-SA" smtClean="0"/>
              <a:pPr>
                <a:defRPr/>
              </a:pPr>
              <a:t>40</a:t>
            </a:fld>
            <a:endParaRPr lang="en-US" altLang="ar-SA"/>
          </a:p>
        </p:txBody>
      </p:sp>
    </p:spTree>
    <p:extLst>
      <p:ext uri="{BB962C8B-B14F-4D97-AF65-F5344CB8AC3E}">
        <p14:creationId xmlns:p14="http://schemas.microsoft.com/office/powerpoint/2010/main" val="13449573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idx="1"/>
          </p:nvPr>
        </p:nvSpPr>
        <p:spPr>
          <a:xfrm>
            <a:off x="0" y="713980"/>
            <a:ext cx="9284810" cy="6001541"/>
          </a:xfrm>
        </p:spPr>
        <p:txBody>
          <a:bodyPr/>
          <a:lstStyle/>
          <a:p>
            <a:pPr marL="338482" indent="-338482" algn="just">
              <a:defRPr/>
            </a:pPr>
            <a:r>
              <a:rPr lang="ar-SA" sz="2700" b="1" dirty="0">
                <a:solidFill>
                  <a:srgbClr val="C00000"/>
                </a:solidFill>
              </a:rPr>
              <a:t> </a:t>
            </a:r>
            <a:r>
              <a:rPr lang="ar-SA" sz="2700" b="1" u="sng" dirty="0">
                <a:solidFill>
                  <a:srgbClr val="C00000"/>
                </a:solidFill>
              </a:rPr>
              <a:t>أولاً : العيّنات العشوائية (الاحتمالية) </a:t>
            </a:r>
            <a:endParaRPr lang="en-US" sz="2700" b="1" dirty="0">
              <a:solidFill>
                <a:srgbClr val="C00000"/>
              </a:solidFill>
            </a:endParaRPr>
          </a:p>
          <a:p>
            <a:pPr marL="338482" indent="-338482" algn="just">
              <a:defRPr/>
            </a:pPr>
            <a:r>
              <a:rPr lang="ar-SA" sz="2700" b="1" dirty="0">
                <a:solidFill>
                  <a:schemeClr val="tx1"/>
                </a:solidFill>
              </a:rPr>
              <a:t>    هي العينات التي يكون فيها لكل فرد من أفراد المجتمع الفرصة نفسها لأن يكون أحد أفراد العينة ويكون جميع أفراد البحث معروفين ويمكن الوصول إليهم .</a:t>
            </a:r>
            <a:endParaRPr lang="en-US" sz="2700" b="1" dirty="0">
              <a:solidFill>
                <a:schemeClr val="tx1"/>
              </a:solidFill>
            </a:endParaRPr>
          </a:p>
          <a:p>
            <a:pPr marL="338482" indent="-338482" algn="just">
              <a:defRPr/>
            </a:pPr>
            <a:endParaRPr lang="en-US" sz="2700" b="1" dirty="0"/>
          </a:p>
          <a:p>
            <a:pPr marL="357199" lvl="0" indent="-357199" fontAlgn="base">
              <a:spcAft>
                <a:spcPct val="0"/>
              </a:spcAft>
              <a:buClr>
                <a:srgbClr val="E3E3FF"/>
              </a:buClr>
              <a:buFontTx/>
              <a:buChar char="•"/>
              <a:defRPr/>
            </a:pPr>
            <a:r>
              <a:rPr lang="ar-SA" altLang="ar-SA" sz="2900" b="1" kern="0" dirty="0">
                <a:solidFill>
                  <a:srgbClr val="C00000"/>
                </a:solidFill>
                <a:latin typeface="Arial"/>
                <a:cs typeface="Arial"/>
              </a:rPr>
              <a:t>العينة العشوائية البسيطة </a:t>
            </a:r>
            <a:r>
              <a:rPr lang="en-US" altLang="ar-SA" sz="2900" b="1" kern="0" dirty="0">
                <a:solidFill>
                  <a:srgbClr val="C00000"/>
                </a:solidFill>
                <a:latin typeface="Arial"/>
                <a:cs typeface="Arial"/>
              </a:rPr>
              <a:t>Simple Random Sample</a:t>
            </a:r>
            <a:endParaRPr lang="ar-SA" altLang="ar-SA" sz="2900" kern="0" dirty="0">
              <a:solidFill>
                <a:srgbClr val="C00000"/>
              </a:solidFill>
              <a:latin typeface="Arial"/>
              <a:cs typeface="Arial"/>
            </a:endParaRPr>
          </a:p>
          <a:p>
            <a:pPr marL="357199" lvl="0" indent="-357199" fontAlgn="base">
              <a:spcAft>
                <a:spcPct val="0"/>
              </a:spcAft>
              <a:buClr>
                <a:srgbClr val="E3E3FF"/>
              </a:buClr>
              <a:buFontTx/>
              <a:buChar char="•"/>
              <a:defRPr/>
            </a:pPr>
            <a:r>
              <a:rPr lang="ar-SA" altLang="ar-SA" sz="3300" kern="0" dirty="0">
                <a:solidFill>
                  <a:srgbClr val="FFFFFF"/>
                </a:solidFill>
                <a:latin typeface="Arial"/>
                <a:cs typeface="Arial"/>
              </a:rPr>
              <a:t>#</a:t>
            </a:r>
            <a:r>
              <a:rPr lang="ar-SA" sz="2900" b="1" kern="0" dirty="0">
                <a:solidFill>
                  <a:srgbClr val="FFFFFF"/>
                </a:solidFill>
                <a:effectLst>
                  <a:outerShdw blurRad="38100" dist="38100" dir="2700000" algn="tl">
                    <a:srgbClr val="000000"/>
                  </a:outerShdw>
                </a:effectLst>
                <a:latin typeface="Tahoma"/>
                <a:cs typeface="Arial"/>
              </a:rPr>
              <a:t> </a:t>
            </a:r>
            <a:r>
              <a:rPr lang="ar-SA" sz="2900" b="1" kern="0" dirty="0">
                <a:solidFill>
                  <a:schemeClr val="tx1"/>
                </a:solidFill>
                <a:effectLst>
                  <a:outerShdw blurRad="38100" dist="38100" dir="2700000" algn="tl">
                    <a:srgbClr val="000000"/>
                  </a:outerShdw>
                </a:effectLst>
                <a:latin typeface="Tahoma"/>
                <a:cs typeface="Arial"/>
              </a:rPr>
              <a:t>هي العينة التي يتم اختيارها بطريقة يكون فيها لكل فرد في المجتمع فرصة الاختيار نفسها ، دون ارتباط ذلك الاختيار باختيار فرد آخر من المجتمع </a:t>
            </a:r>
            <a:endParaRPr lang="ar-SA" altLang="ar-SA" sz="3300" kern="0" dirty="0">
              <a:solidFill>
                <a:schemeClr val="tx1"/>
              </a:solidFill>
              <a:latin typeface="Arial"/>
              <a:cs typeface="Arial"/>
            </a:endParaRPr>
          </a:p>
          <a:p>
            <a:pPr marL="338482" indent="-338482" algn="just">
              <a:buNone/>
              <a:defRPr/>
            </a:pPr>
            <a:endParaRPr lang="ar-SA" sz="2700" b="1" dirty="0"/>
          </a:p>
        </p:txBody>
      </p:sp>
      <p:sp>
        <p:nvSpPr>
          <p:cNvPr id="3" name="Slide Number Placeholder 2"/>
          <p:cNvSpPr>
            <a:spLocks noGrp="1"/>
          </p:cNvSpPr>
          <p:nvPr>
            <p:ph type="sldNum" sz="quarter" idx="12"/>
          </p:nvPr>
        </p:nvSpPr>
        <p:spPr/>
        <p:txBody>
          <a:bodyPr/>
          <a:lstStyle/>
          <a:p>
            <a:pPr>
              <a:defRPr/>
            </a:pPr>
            <a:fld id="{0C45EAE9-C7FD-4D5E-A818-B2A0B8DC90B3}" type="slidenum">
              <a:rPr lang="ar-SA" altLang="ar-SA" smtClean="0"/>
              <a:pPr>
                <a:defRPr/>
              </a:pPr>
              <a:t>41</a:t>
            </a:fld>
            <a:endParaRPr lang="en-US" altLang="ar-SA"/>
          </a:p>
        </p:txBody>
      </p:sp>
    </p:spTree>
    <p:extLst>
      <p:ext uri="{BB962C8B-B14F-4D97-AF65-F5344CB8AC3E}">
        <p14:creationId xmlns:p14="http://schemas.microsoft.com/office/powerpoint/2010/main" val="13627497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038" y="1066801"/>
            <a:ext cx="8489633" cy="4525963"/>
          </a:xfrm>
        </p:spPr>
        <p:txBody>
          <a:bodyPr/>
          <a:lstStyle/>
          <a:p>
            <a:pPr marL="365125" lvl="0" indent="-255588" algn="just" eaLnBrk="0" fontAlgn="base" hangingPunct="0">
              <a:spcBef>
                <a:spcPts val="400"/>
              </a:spcBef>
              <a:spcAft>
                <a:spcPct val="0"/>
              </a:spcAft>
              <a:buClr>
                <a:srgbClr val="2DA2BF"/>
              </a:buClr>
              <a:buSzPct val="68000"/>
              <a:buFont typeface="Wingdings 3" pitchFamily="18" charset="2"/>
              <a:buChar char=""/>
              <a:defRPr/>
            </a:pPr>
            <a:r>
              <a:rPr lang="ar-SA" sz="2800" b="1" dirty="0">
                <a:solidFill>
                  <a:prstClr val="black"/>
                </a:solidFill>
                <a:latin typeface="Lucida Sans Unicode"/>
                <a:cs typeface="Arial"/>
              </a:rPr>
              <a:t>المحاكاة </a:t>
            </a:r>
            <a:r>
              <a:rPr lang="ar-SA" sz="2800" b="1" dirty="0" smtClean="0">
                <a:solidFill>
                  <a:prstClr val="black"/>
                </a:solidFill>
                <a:latin typeface="Lucida Sans Unicode"/>
                <a:cs typeface="Arial"/>
              </a:rPr>
              <a:t> : (computer </a:t>
            </a:r>
            <a:r>
              <a:rPr lang="ar-SA" sz="2800" b="1" dirty="0">
                <a:solidFill>
                  <a:prstClr val="black"/>
                </a:solidFill>
                <a:latin typeface="Lucida Sans Unicode"/>
                <a:cs typeface="Arial"/>
              </a:rPr>
              <a:t>simulation) </a:t>
            </a:r>
            <a:r>
              <a:rPr lang="ar-SA" sz="2800" b="1" dirty="0" smtClean="0">
                <a:solidFill>
                  <a:prstClr val="black"/>
                </a:solidFill>
                <a:latin typeface="Lucida Sans Unicode"/>
                <a:cs typeface="Arial"/>
              </a:rPr>
              <a:t>هي برنامج </a:t>
            </a:r>
            <a:r>
              <a:rPr lang="ar-SA" sz="2800" b="1" dirty="0">
                <a:solidFill>
                  <a:prstClr val="black"/>
                </a:solidFill>
                <a:latin typeface="Lucida Sans Unicode"/>
                <a:cs typeface="Arial"/>
              </a:rPr>
              <a:t>حاسوبي أو شبكة من أجهزة الكمبيوتر، تحاول عمل محاكاة نموذج مجردة من النظام المعين (أي محاكاة نظرية بالحاسوب</a:t>
            </a:r>
            <a:r>
              <a:rPr lang="ar-SA" sz="2800" b="1" dirty="0" smtClean="0">
                <a:solidFill>
                  <a:prstClr val="black"/>
                </a:solidFill>
                <a:latin typeface="Lucida Sans Unicode"/>
                <a:cs typeface="Arial"/>
              </a:rPr>
              <a:t>).</a:t>
            </a:r>
          </a:p>
          <a:p>
            <a:pPr marL="365125" lvl="0" indent="-255588" algn="just" eaLnBrk="0" fontAlgn="base" hangingPunct="0">
              <a:spcBef>
                <a:spcPts val="400"/>
              </a:spcBef>
              <a:spcAft>
                <a:spcPct val="0"/>
              </a:spcAft>
              <a:buClr>
                <a:srgbClr val="2DA2BF"/>
              </a:buClr>
              <a:buSzPct val="68000"/>
              <a:buFont typeface="Wingdings 3" pitchFamily="18" charset="2"/>
              <a:buChar char=""/>
              <a:defRPr/>
            </a:pPr>
            <a:endParaRPr lang="ar-SA" sz="2800" b="1" dirty="0">
              <a:solidFill>
                <a:prstClr val="black"/>
              </a:solidFill>
              <a:latin typeface="Lucida Sans Unicode"/>
              <a:cs typeface="Arial"/>
            </a:endParaRPr>
          </a:p>
          <a:p>
            <a:pPr marL="365125" lvl="0" indent="-255588" algn="just" fontAlgn="base">
              <a:lnSpc>
                <a:spcPct val="145000"/>
              </a:lnSpc>
              <a:spcBef>
                <a:spcPts val="400"/>
              </a:spcBef>
              <a:spcAft>
                <a:spcPct val="0"/>
              </a:spcAft>
              <a:buClr>
                <a:srgbClr val="2DA2BF"/>
              </a:buClr>
              <a:buSzPct val="68000"/>
              <a:buNone/>
              <a:defRPr/>
            </a:pPr>
            <a:r>
              <a:rPr lang="ar-SA" b="1" dirty="0">
                <a:solidFill>
                  <a:srgbClr val="C00000"/>
                </a:solidFill>
                <a:latin typeface="Lucida Sans Unicode"/>
                <a:cs typeface="Arial"/>
              </a:rPr>
              <a:t>المحاكاة الاجتماعية </a:t>
            </a:r>
            <a:r>
              <a:rPr lang="ar-SA" b="1" dirty="0">
                <a:solidFill>
                  <a:schemeClr val="tx1"/>
                </a:solidFill>
                <a:latin typeface="Lucida Sans Unicode"/>
                <a:cs typeface="Arial"/>
              </a:rPr>
              <a:t>هي حقل بحثي يطبق أساليب الحاسوب لدراسة القضايا في العلوم الاجتماعية. وتتضمن هذه القضايا مشكلات في علم النفس، والدراسات التنظيمية، و علم الاجتماع والعلوم السياسية والاقتصاد والأنثروبولوجيا والجغرافيا والهندسة التطبيقية وعلم الآثار واللغويات.</a:t>
            </a:r>
            <a:endParaRPr lang="en-US" sz="2000" b="1" dirty="0">
              <a:solidFill>
                <a:schemeClr val="tx1"/>
              </a:solidFill>
              <a:latin typeface="Lucida Sans Unicode"/>
            </a:endParaRPr>
          </a:p>
          <a:p>
            <a:endParaRPr lang="ar-SA"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42</a:t>
            </a:fld>
            <a:endParaRPr lang="en-US"/>
          </a:p>
        </p:txBody>
      </p:sp>
    </p:spTree>
    <p:extLst>
      <p:ext uri="{BB962C8B-B14F-4D97-AF65-F5344CB8AC3E}">
        <p14:creationId xmlns:p14="http://schemas.microsoft.com/office/powerpoint/2010/main" val="290971624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ar-SA" sz="2800" b="1" dirty="0">
                <a:solidFill>
                  <a:srgbClr val="0070C0"/>
                </a:solidFill>
                <a:latin typeface="Corbel"/>
                <a:cs typeface="Tahoma"/>
              </a:rPr>
              <a:t>البريد الالكتروني </a:t>
            </a:r>
            <a:r>
              <a:rPr lang="en-US" sz="2800" b="1" dirty="0">
                <a:solidFill>
                  <a:srgbClr val="0070C0"/>
                </a:solidFill>
                <a:latin typeface="Corbel"/>
              </a:rPr>
              <a:t>Electronic Mail : </a:t>
            </a:r>
            <a:r>
              <a:rPr lang="ar-SA" sz="2800" b="1" dirty="0">
                <a:solidFill>
                  <a:srgbClr val="FF0000"/>
                </a:solidFill>
                <a:latin typeface="Corbel"/>
                <a:cs typeface="Tahoma"/>
              </a:rPr>
              <a:t>هو تبادل الرسائل والوثائق باستخدام الحاسب الآلي , ويعتقد كثير من الباحثين أن البريد الالكتروني من أكثر خدمات الانترنت </a:t>
            </a:r>
            <a:r>
              <a:rPr lang="ar-SA" sz="2800" b="1" dirty="0" smtClean="0">
                <a:solidFill>
                  <a:srgbClr val="FF0000"/>
                </a:solidFill>
                <a:latin typeface="Corbel"/>
                <a:cs typeface="Tahoma"/>
              </a:rPr>
              <a:t>استخداما . </a:t>
            </a:r>
          </a:p>
          <a:p>
            <a:pPr algn="just"/>
            <a:r>
              <a:rPr lang="ar-SA" sz="3200" b="1" dirty="0" smtClean="0">
                <a:solidFill>
                  <a:srgbClr val="C00000"/>
                </a:solidFill>
                <a:latin typeface="Calibri"/>
                <a:ea typeface="Times New Roman"/>
                <a:cs typeface="Arial"/>
              </a:rPr>
              <a:t>خدمة المحادثة </a:t>
            </a:r>
            <a:r>
              <a:rPr lang="ar-SA" sz="3200" b="1" dirty="0" smtClean="0">
                <a:solidFill>
                  <a:srgbClr val="0B5394"/>
                </a:solidFill>
                <a:latin typeface="Calibri"/>
                <a:ea typeface="Times New Roman"/>
                <a:cs typeface="Arial"/>
              </a:rPr>
              <a:t>: وبتعريف </a:t>
            </a:r>
            <a:r>
              <a:rPr lang="ar-SA" sz="3200" b="1" dirty="0">
                <a:solidFill>
                  <a:srgbClr val="0B5394"/>
                </a:solidFill>
                <a:latin typeface="Calibri"/>
                <a:ea typeface="Times New Roman"/>
                <a:cs typeface="Arial"/>
              </a:rPr>
              <a:t>آخر هو برنامج يشكل محطة خيالية في الإنترنت تجمع المستخدمين من أنحاء العالم للتحدث كتابة وصوتاً </a:t>
            </a:r>
            <a:r>
              <a:rPr lang="ar-SA" sz="3200" b="1" dirty="0" smtClean="0">
                <a:solidFill>
                  <a:srgbClr val="0B5394"/>
                </a:solidFill>
                <a:latin typeface="Calibri"/>
                <a:ea typeface="Times New Roman"/>
                <a:cs typeface="Arial"/>
              </a:rPr>
              <a:t>.</a:t>
            </a:r>
            <a:endParaRPr lang="ar-SA" sz="4000"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43</a:t>
            </a:fld>
            <a:endParaRPr lang="en-US"/>
          </a:p>
        </p:txBody>
      </p:sp>
    </p:spTree>
    <p:extLst>
      <p:ext uri="{BB962C8B-B14F-4D97-AF65-F5344CB8AC3E}">
        <p14:creationId xmlns:p14="http://schemas.microsoft.com/office/powerpoint/2010/main" val="30726025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0" lvl="0" indent="0" fontAlgn="base">
              <a:lnSpc>
                <a:spcPct val="115000"/>
              </a:lnSpc>
              <a:spcBef>
                <a:spcPct val="0"/>
              </a:spcBef>
              <a:spcAft>
                <a:spcPct val="0"/>
              </a:spcAft>
              <a:buNone/>
            </a:pPr>
            <a:r>
              <a:rPr lang="ar-SA" altLang="ar-SA" sz="3200" dirty="0" smtClean="0">
                <a:solidFill>
                  <a:srgbClr val="C00000"/>
                </a:solidFill>
                <a:latin typeface="Calibri" pitchFamily="34" charset="0"/>
                <a:cs typeface="Arial" pitchFamily="34" charset="0"/>
              </a:rPr>
              <a:t>خدمة نقل الملفات </a:t>
            </a:r>
            <a:r>
              <a:rPr lang="ar-SA" altLang="ar-SA" sz="3200" dirty="0" smtClean="0">
                <a:solidFill>
                  <a:srgbClr val="0B5394"/>
                </a:solidFill>
                <a:latin typeface="Calibri" pitchFamily="34" charset="0"/>
                <a:cs typeface="Arial" pitchFamily="34" charset="0"/>
              </a:rPr>
              <a:t>: توفر </a:t>
            </a:r>
            <a:r>
              <a:rPr lang="ar-SA" altLang="ar-SA" sz="3200" dirty="0">
                <a:solidFill>
                  <a:srgbClr val="0B5394"/>
                </a:solidFill>
                <a:latin typeface="Calibri" pitchFamily="34" charset="0"/>
                <a:cs typeface="Arial" pitchFamily="34" charset="0"/>
              </a:rPr>
              <a:t>الإنترنت خدمة </a:t>
            </a:r>
            <a:r>
              <a:rPr lang="ar-SA" altLang="ar-SA" sz="3200" dirty="0">
                <a:solidFill>
                  <a:srgbClr val="343434"/>
                </a:solidFill>
                <a:latin typeface="Calibri" pitchFamily="34" charset="0"/>
                <a:cs typeface="Arial" pitchFamily="34" charset="0"/>
                <a:hlinkClick r:id="rId2"/>
              </a:rPr>
              <a:t>نقل الملفات</a:t>
            </a:r>
            <a:r>
              <a:rPr lang="en-US" altLang="ar-SA" sz="3200" dirty="0">
                <a:solidFill>
                  <a:srgbClr val="0B5394"/>
                </a:solidFill>
                <a:latin typeface="Calibri" pitchFamily="34" charset="0"/>
                <a:cs typeface="Arial" pitchFamily="34" charset="0"/>
              </a:rPr>
              <a:t> </a:t>
            </a:r>
            <a:r>
              <a:rPr lang="en-US" altLang="ar-SA" sz="3200" dirty="0" smtClean="0">
                <a:solidFill>
                  <a:srgbClr val="0B5394"/>
                </a:solidFill>
                <a:latin typeface="Calibri" pitchFamily="34" charset="0"/>
                <a:cs typeface="Arial" pitchFamily="34" charset="0"/>
              </a:rPr>
              <a:t>FTP</a:t>
            </a:r>
            <a:r>
              <a:rPr lang="ar-SA" altLang="ar-SA" sz="3200" dirty="0" smtClean="0">
                <a:solidFill>
                  <a:srgbClr val="0B5394"/>
                </a:solidFill>
                <a:latin typeface="Calibri" pitchFamily="34" charset="0"/>
                <a:cs typeface="Arial" pitchFamily="34" charset="0"/>
              </a:rPr>
              <a:t>من </a:t>
            </a:r>
            <a:r>
              <a:rPr lang="ar-SA" altLang="ar-SA" sz="3200" dirty="0">
                <a:solidFill>
                  <a:srgbClr val="0B5394"/>
                </a:solidFill>
                <a:latin typeface="Calibri" pitchFamily="34" charset="0"/>
                <a:cs typeface="Arial" pitchFamily="34" charset="0"/>
              </a:rPr>
              <a:t>جهاز حاسب إلى أي جهاز آخر وفى أي مكان، سواء كانت (صوتية، مكتوبة، مصورة، فيلما متحركا) وتستخدم في ذلك برتوكول نقل الملفات </a:t>
            </a:r>
            <a:r>
              <a:rPr lang="ar-SA" altLang="ar-SA" sz="3200" dirty="0" smtClean="0">
                <a:solidFill>
                  <a:srgbClr val="C00000"/>
                </a:solidFill>
                <a:latin typeface="Calibri" pitchFamily="34" charset="0"/>
                <a:cs typeface="Arial" pitchFamily="34" charset="0"/>
              </a:rPr>
              <a:t>.</a:t>
            </a:r>
          </a:p>
          <a:p>
            <a:pPr marL="0" lvl="0" indent="0" fontAlgn="base">
              <a:lnSpc>
                <a:spcPct val="115000"/>
              </a:lnSpc>
              <a:spcBef>
                <a:spcPct val="0"/>
              </a:spcBef>
              <a:spcAft>
                <a:spcPct val="0"/>
              </a:spcAft>
              <a:buNone/>
            </a:pPr>
            <a:r>
              <a:rPr lang="ar-SA" altLang="ar-SA" sz="3200" dirty="0" smtClean="0">
                <a:solidFill>
                  <a:srgbClr val="C00000"/>
                </a:solidFill>
                <a:latin typeface="Arial" pitchFamily="34" charset="0"/>
                <a:cs typeface="Arial" pitchFamily="34" charset="0"/>
              </a:rPr>
              <a:t> التعليم الالكتروني </a:t>
            </a:r>
            <a:r>
              <a:rPr lang="ar-SA" altLang="ar-SA" sz="3200" dirty="0" smtClean="0">
                <a:solidFill>
                  <a:prstClr val="black"/>
                </a:solidFill>
                <a:latin typeface="Arial" pitchFamily="34" charset="0"/>
                <a:cs typeface="Arial" pitchFamily="34" charset="0"/>
              </a:rPr>
              <a:t>: ويقصد </a:t>
            </a:r>
            <a:r>
              <a:rPr lang="ar-SA" altLang="ar-SA" sz="3200" dirty="0">
                <a:solidFill>
                  <a:prstClr val="black"/>
                </a:solidFill>
                <a:latin typeface="Arial" pitchFamily="34" charset="0"/>
                <a:cs typeface="Arial" pitchFamily="34" charset="0"/>
              </a:rPr>
              <a:t>به تقديم المعلومات والمعارف إلى المتعلم عبر شبكات الانترنت من خلال برامج معينة تهتم بتفاعلية المتعلم،  ويعد التعليم الالكترونى من أساليب التعليم </a:t>
            </a:r>
            <a:r>
              <a:rPr lang="ar-SA" altLang="ar-SA" sz="3200" dirty="0" smtClean="0">
                <a:solidFill>
                  <a:prstClr val="black"/>
                </a:solidFill>
                <a:latin typeface="Arial" pitchFamily="34" charset="0"/>
                <a:cs typeface="Arial" pitchFamily="34" charset="0"/>
              </a:rPr>
              <a:t>الحديثة .</a:t>
            </a:r>
            <a:endParaRPr lang="en-US" altLang="ar-SA" dirty="0">
              <a:solidFill>
                <a:prstClr val="black"/>
              </a:solidFill>
              <a:latin typeface="Calibri" pitchFamily="34" charset="0"/>
              <a:cs typeface="Arial" pitchFamily="34"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44</a:t>
            </a:fld>
            <a:endParaRPr lang="en-US"/>
          </a:p>
        </p:txBody>
      </p:sp>
    </p:spTree>
    <p:extLst>
      <p:ext uri="{BB962C8B-B14F-4D97-AF65-F5344CB8AC3E}">
        <p14:creationId xmlns:p14="http://schemas.microsoft.com/office/powerpoint/2010/main" val="57032046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200"/>
            </a:gs>
            <a:gs pos="45000">
              <a:srgbClr val="FF7A00"/>
            </a:gs>
            <a:gs pos="70000">
              <a:srgbClr val="FF0300"/>
            </a:gs>
            <a:gs pos="100000">
              <a:srgbClr val="4D0808"/>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274320" lvl="0" indent="-274320" algn="just">
              <a:buClr>
                <a:srgbClr val="0BD0D9"/>
              </a:buClr>
              <a:buSzPct val="95000"/>
              <a:buFont typeface="Wingdings 2"/>
              <a:buChar char=""/>
            </a:pPr>
            <a:r>
              <a:rPr lang="ar-SA" sz="2600" b="1" dirty="0">
                <a:solidFill>
                  <a:srgbClr val="C00000"/>
                </a:solidFill>
                <a:latin typeface="Constantia"/>
              </a:rPr>
              <a:t>الفرض المباشر </a:t>
            </a:r>
            <a:r>
              <a:rPr lang="ar-SA" sz="2600" dirty="0">
                <a:solidFill>
                  <a:prstClr val="black"/>
                </a:solidFill>
                <a:latin typeface="Constantia"/>
              </a:rPr>
              <a:t>الذي يحدد علاقة إيجابية بين متغيرين</a:t>
            </a:r>
          </a:p>
          <a:p>
            <a:pPr marL="274320" lvl="0" indent="-274320" algn="just">
              <a:buClr>
                <a:srgbClr val="0BD0D9"/>
              </a:buClr>
              <a:buSzPct val="95000"/>
              <a:buFont typeface="Wingdings 2"/>
              <a:buChar char=""/>
            </a:pPr>
            <a:r>
              <a:rPr lang="ar-SA" sz="2600" b="1" dirty="0">
                <a:solidFill>
                  <a:srgbClr val="C00000"/>
                </a:solidFill>
                <a:latin typeface="Constantia"/>
              </a:rPr>
              <a:t>الفرض الصفري </a:t>
            </a:r>
            <a:r>
              <a:rPr lang="ar-SA" sz="2600" dirty="0">
                <a:solidFill>
                  <a:prstClr val="black"/>
                </a:solidFill>
                <a:latin typeface="Constantia"/>
              </a:rPr>
              <a:t>الذي يعني العلاقة السلبية بين المتغير المستقل والمتغير التابع</a:t>
            </a:r>
          </a:p>
          <a:p>
            <a:endParaRPr lang="ar-SA" dirty="0"/>
          </a:p>
        </p:txBody>
      </p:sp>
      <p:sp>
        <p:nvSpPr>
          <p:cNvPr id="2" name="Title 1"/>
          <p:cNvSpPr>
            <a:spLocks noGrp="1"/>
          </p:cNvSpPr>
          <p:nvPr>
            <p:ph type="title"/>
          </p:nvPr>
        </p:nvSpPr>
        <p:spPr/>
        <p:txBody>
          <a:bodyPr/>
          <a:lstStyle/>
          <a:p>
            <a:r>
              <a:rPr lang="ar-SA" dirty="0" smtClean="0"/>
              <a:t>قارني بين مما يأتي </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spTree>
    <p:extLst>
      <p:ext uri="{BB962C8B-B14F-4D97-AF65-F5344CB8AC3E}">
        <p14:creationId xmlns:p14="http://schemas.microsoft.com/office/powerpoint/2010/main" val="34374206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rganization Chart 5"/>
          <p:cNvGrpSpPr>
            <a:grpSpLocks/>
          </p:cNvGrpSpPr>
          <p:nvPr/>
        </p:nvGrpSpPr>
        <p:grpSpPr bwMode="auto">
          <a:xfrm>
            <a:off x="471646" y="457200"/>
            <a:ext cx="8489633" cy="5638800"/>
            <a:chOff x="1152" y="1296"/>
            <a:chExt cx="2376" cy="1152"/>
          </a:xfrm>
        </p:grpSpPr>
        <p:cxnSp>
          <p:nvCxnSpPr>
            <p:cNvPr id="1028" name="_s1028"/>
            <p:cNvCxnSpPr>
              <a:cxnSpLocks noChangeShapeType="1"/>
              <a:stCxn id="7" idx="0"/>
              <a:endCxn id="5" idx="2"/>
            </p:cNvCxnSpPr>
            <p:nvPr/>
          </p:nvCxnSpPr>
          <p:spPr bwMode="auto">
            <a:xfrm rot="5400000" flipH="1">
              <a:off x="2772" y="1836"/>
              <a:ext cx="144" cy="504"/>
            </a:xfrm>
            <a:prstGeom prst="bentConnector3">
              <a:avLst>
                <a:gd name="adj1" fmla="val 20227"/>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29" name="_s1029"/>
            <p:cNvCxnSpPr>
              <a:cxnSpLocks noChangeShapeType="1"/>
              <a:stCxn id="6" idx="0"/>
              <a:endCxn id="5" idx="2"/>
            </p:cNvCxnSpPr>
            <p:nvPr/>
          </p:nvCxnSpPr>
          <p:spPr bwMode="auto">
            <a:xfrm rot="16200000">
              <a:off x="2268" y="1836"/>
              <a:ext cx="144" cy="504"/>
            </a:xfrm>
            <a:prstGeom prst="bentConnector3">
              <a:avLst>
                <a:gd name="adj1" fmla="val 20227"/>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0" name="_s1030"/>
            <p:cNvCxnSpPr>
              <a:cxnSpLocks noChangeShapeType="1"/>
              <a:stCxn id="5" idx="0"/>
              <a:endCxn id="3" idx="2"/>
            </p:cNvCxnSpPr>
            <p:nvPr/>
          </p:nvCxnSpPr>
          <p:spPr bwMode="auto">
            <a:xfrm rot="5400000" flipH="1">
              <a:off x="2268" y="1404"/>
              <a:ext cx="144" cy="504"/>
            </a:xfrm>
            <a:prstGeom prst="bentConnector3">
              <a:avLst>
                <a:gd name="adj1" fmla="val 20227"/>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1" name="_s1031"/>
            <p:cNvCxnSpPr>
              <a:cxnSpLocks noChangeShapeType="1"/>
              <a:stCxn id="4" idx="0"/>
              <a:endCxn id="3" idx="2"/>
            </p:cNvCxnSpPr>
            <p:nvPr/>
          </p:nvCxnSpPr>
          <p:spPr bwMode="auto">
            <a:xfrm rot="16200000">
              <a:off x="1764" y="1404"/>
              <a:ext cx="144" cy="504"/>
            </a:xfrm>
            <a:prstGeom prst="bentConnector3">
              <a:avLst>
                <a:gd name="adj1" fmla="val 20227"/>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sp>
          <p:nvSpPr>
            <p:cNvPr id="3" name="_s1032"/>
            <p:cNvSpPr>
              <a:spLocks noChangeArrowheads="1"/>
            </p:cNvSpPr>
            <p:nvPr/>
          </p:nvSpPr>
          <p:spPr bwMode="auto">
            <a:xfrm>
              <a:off x="1656" y="1296"/>
              <a:ext cx="864" cy="288"/>
            </a:xfrm>
            <a:prstGeom prst="roundRect">
              <a:avLst>
                <a:gd name="adj" fmla="val 16667"/>
              </a:avLst>
            </a:prstGeom>
            <a:ln>
              <a:headEnd/>
              <a:tailEnd/>
            </a:ln>
          </p:spPr>
          <p:style>
            <a:lnRef idx="1">
              <a:schemeClr val="accent1"/>
            </a:lnRef>
            <a:fillRef idx="2">
              <a:schemeClr val="accent1"/>
            </a:fillRef>
            <a:effectRef idx="1">
              <a:schemeClr val="accent1"/>
            </a:effectRef>
            <a:fontRef idx="minor">
              <a:schemeClr val="dk1"/>
            </a:fontRef>
          </p:style>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2600" b="1" i="0" u="none" strike="noStrike" cap="none" normalizeH="0" baseline="0" dirty="0" smtClean="0">
                  <a:ln>
                    <a:noFill/>
                  </a:ln>
                  <a:solidFill>
                    <a:schemeClr val="tx1"/>
                  </a:solidFill>
                  <a:effectLst/>
                  <a:latin typeface="Arial" pitchFamily="34" charset="0"/>
                  <a:cs typeface="Arial" pitchFamily="34" charset="0"/>
                </a:rPr>
                <a:t>أنواع البيانات الإحصائية</a:t>
              </a:r>
              <a:endParaRPr kumimoji="0" lang="en-US" altLang="ar-SA" sz="2600" b="1" i="0" u="none" strike="noStrike" cap="none" normalizeH="0" baseline="0" dirty="0" smtClean="0">
                <a:ln>
                  <a:noFill/>
                </a:ln>
                <a:solidFill>
                  <a:schemeClr val="tx1"/>
                </a:solidFill>
                <a:effectLst/>
                <a:latin typeface="Arial" pitchFamily="34" charset="0"/>
                <a:cs typeface="Arial" pitchFamily="34" charset="0"/>
              </a:endParaRPr>
            </a:p>
          </p:txBody>
        </p:sp>
        <p:sp>
          <p:nvSpPr>
            <p:cNvPr id="4" name="_s1033"/>
            <p:cNvSpPr>
              <a:spLocks noChangeArrowheads="1"/>
            </p:cNvSpPr>
            <p:nvPr/>
          </p:nvSpPr>
          <p:spPr bwMode="auto">
            <a:xfrm>
              <a:off x="1152" y="1728"/>
              <a:ext cx="864" cy="288"/>
            </a:xfrm>
            <a:prstGeom prst="roundRect">
              <a:avLst>
                <a:gd name="adj" fmla="val 16667"/>
              </a:avLst>
            </a:prstGeom>
            <a:ln>
              <a:headEnd/>
              <a:tailEnd/>
            </a:ln>
          </p:spPr>
          <p:style>
            <a:lnRef idx="1">
              <a:schemeClr val="accent4"/>
            </a:lnRef>
            <a:fillRef idx="2">
              <a:schemeClr val="accent4"/>
            </a:fillRef>
            <a:effectRef idx="1">
              <a:schemeClr val="accent4"/>
            </a:effectRef>
            <a:fontRef idx="minor">
              <a:schemeClr val="dk1"/>
            </a:fontRef>
          </p:style>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2600" b="1" i="0" u="none" strike="noStrike" cap="none" normalizeH="0" baseline="0" dirty="0" smtClean="0">
                  <a:ln>
                    <a:noFill/>
                  </a:ln>
                  <a:solidFill>
                    <a:schemeClr val="tx1"/>
                  </a:solidFill>
                  <a:effectLst/>
                  <a:latin typeface="Arial" pitchFamily="34" charset="0"/>
                  <a:cs typeface="Arial" pitchFamily="34" charset="0"/>
                </a:rPr>
                <a:t>نوعية</a:t>
              </a:r>
              <a:endParaRPr kumimoji="0" lang="en-US" altLang="ar-SA" sz="2600" b="1" i="0" u="none" strike="noStrike" cap="none" normalizeH="0" baseline="0" dirty="0" smtClean="0">
                <a:ln>
                  <a:noFill/>
                </a:ln>
                <a:solidFill>
                  <a:schemeClr val="tx1"/>
                </a:solidFill>
                <a:effectLst/>
                <a:latin typeface="Arial" pitchFamily="34" charset="0"/>
                <a:cs typeface="Arial" pitchFamily="34" charset="0"/>
              </a:endParaRPr>
            </a:p>
          </p:txBody>
        </p:sp>
        <p:sp>
          <p:nvSpPr>
            <p:cNvPr id="5" name="_s1034"/>
            <p:cNvSpPr>
              <a:spLocks noChangeArrowheads="1"/>
            </p:cNvSpPr>
            <p:nvPr/>
          </p:nvSpPr>
          <p:spPr bwMode="auto">
            <a:xfrm>
              <a:off x="2160" y="1728"/>
              <a:ext cx="864" cy="288"/>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2600" b="1" i="0" u="none" strike="noStrike" cap="none" normalizeH="0" baseline="0" smtClean="0">
                  <a:ln>
                    <a:noFill/>
                  </a:ln>
                  <a:solidFill>
                    <a:schemeClr val="tx1"/>
                  </a:solidFill>
                  <a:effectLst/>
                  <a:latin typeface="Arial" pitchFamily="34" charset="0"/>
                  <a:cs typeface="Arial" pitchFamily="34" charset="0"/>
                </a:rPr>
                <a:t>كمية</a:t>
              </a:r>
              <a:endParaRPr kumimoji="0" lang="en-US" altLang="ar-SA" sz="2600" b="1" i="0" u="none" strike="noStrike" cap="none" normalizeH="0" baseline="0" smtClean="0">
                <a:ln>
                  <a:noFill/>
                </a:ln>
                <a:solidFill>
                  <a:schemeClr val="tx1"/>
                </a:solidFill>
                <a:effectLst/>
                <a:latin typeface="Arial" pitchFamily="34" charset="0"/>
                <a:cs typeface="Arial" pitchFamily="34" charset="0"/>
              </a:endParaRPr>
            </a:p>
          </p:txBody>
        </p:sp>
        <p:sp>
          <p:nvSpPr>
            <p:cNvPr id="6" name="_s1035"/>
            <p:cNvSpPr>
              <a:spLocks noChangeArrowheads="1"/>
            </p:cNvSpPr>
            <p:nvPr/>
          </p:nvSpPr>
          <p:spPr bwMode="auto">
            <a:xfrm>
              <a:off x="1656" y="2160"/>
              <a:ext cx="864" cy="288"/>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2600" b="1" i="0" u="none" strike="noStrike" cap="none" normalizeH="0" baseline="0" smtClean="0">
                  <a:ln>
                    <a:noFill/>
                  </a:ln>
                  <a:solidFill>
                    <a:schemeClr val="tx1"/>
                  </a:solidFill>
                  <a:effectLst/>
                  <a:latin typeface="Arial" pitchFamily="34" charset="0"/>
                  <a:cs typeface="Arial" pitchFamily="34" charset="0"/>
                </a:rPr>
                <a:t>متصلة</a:t>
              </a:r>
              <a:endParaRPr kumimoji="0" lang="en-US" altLang="ar-SA" sz="2600" b="1" i="0" u="none" strike="noStrike" cap="none" normalizeH="0" baseline="0" smtClean="0">
                <a:ln>
                  <a:noFill/>
                </a:ln>
                <a:solidFill>
                  <a:schemeClr val="tx1"/>
                </a:solidFill>
                <a:effectLst/>
                <a:latin typeface="Arial" pitchFamily="34" charset="0"/>
                <a:cs typeface="Arial" pitchFamily="34" charset="0"/>
              </a:endParaRPr>
            </a:p>
          </p:txBody>
        </p:sp>
        <p:sp>
          <p:nvSpPr>
            <p:cNvPr id="7" name="_s1036"/>
            <p:cNvSpPr>
              <a:spLocks noChangeArrowheads="1"/>
            </p:cNvSpPr>
            <p:nvPr/>
          </p:nvSpPr>
          <p:spPr bwMode="auto">
            <a:xfrm>
              <a:off x="2664" y="2160"/>
              <a:ext cx="864" cy="288"/>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2600" b="1" i="0" u="none" strike="noStrike" cap="none" normalizeH="0" baseline="0" dirty="0" smtClean="0">
                  <a:ln>
                    <a:noFill/>
                  </a:ln>
                  <a:solidFill>
                    <a:schemeClr val="tx1"/>
                  </a:solidFill>
                  <a:effectLst/>
                  <a:latin typeface="Arial" pitchFamily="34" charset="0"/>
                  <a:cs typeface="Arial" pitchFamily="34" charset="0"/>
                </a:rPr>
                <a:t>منفصلة</a:t>
              </a:r>
              <a:endParaRPr kumimoji="0" lang="en-US" altLang="ar-SA" sz="2600" b="1" i="0" u="none" strike="noStrike" cap="none" normalizeH="0" baseline="0" dirty="0" smtClean="0">
                <a:ln>
                  <a:noFill/>
                </a:ln>
                <a:solidFill>
                  <a:schemeClr val="tx1"/>
                </a:solidFill>
                <a:effectLst/>
                <a:latin typeface="Arial" pitchFamily="34" charset="0"/>
                <a:cs typeface="Arial" pitchFamily="34" charset="0"/>
              </a:endParaRPr>
            </a:p>
          </p:txBody>
        </p:sp>
      </p:grpSp>
      <p:sp>
        <p:nvSpPr>
          <p:cNvPr id="8" name="Slide Number Placeholder 7"/>
          <p:cNvSpPr>
            <a:spLocks noGrp="1"/>
          </p:cNvSpPr>
          <p:nvPr>
            <p:ph type="sldNum" sz="quarter" idx="12"/>
          </p:nvPr>
        </p:nvSpPr>
        <p:spPr/>
        <p:txBody>
          <a:bodyPr/>
          <a:lstStyle/>
          <a:p>
            <a:pPr>
              <a:defRPr/>
            </a:pPr>
            <a:fld id="{B3AB8B7A-BD1F-482A-81BE-A266A0892DFE}" type="slidenum">
              <a:rPr lang="ar-SA" smtClean="0"/>
              <a:pPr>
                <a:defRPr/>
              </a:pPr>
              <a:t>46</a:t>
            </a:fld>
            <a:endParaRPr lang="en-US"/>
          </a:p>
        </p:txBody>
      </p:sp>
    </p:spTree>
    <p:extLst>
      <p:ext uri="{BB962C8B-B14F-4D97-AF65-F5344CB8AC3E}">
        <p14:creationId xmlns:p14="http://schemas.microsoft.com/office/powerpoint/2010/main" val="215609322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p:txBody>
          <a:bodyPr>
            <a:normAutofit fontScale="92500" lnSpcReduction="10000"/>
          </a:bodyPr>
          <a:lstStyle/>
          <a:p>
            <a:pPr algn="r" rtl="1">
              <a:buFontTx/>
              <a:buNone/>
            </a:pPr>
            <a:r>
              <a:rPr lang="ar-SA" altLang="ar-SA" sz="320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يمكن تقسيم البيانات إلى نوعين:</a:t>
            </a:r>
          </a:p>
          <a:p>
            <a:pPr algn="r" rtl="1"/>
            <a:r>
              <a:rPr lang="ar-SA" altLang="ar-SA" sz="3200" dirty="0" smtClean="0">
                <a:solidFill>
                  <a:srgbClr val="FF0000"/>
                </a:solidFill>
              </a:rPr>
              <a:t>البيانات النوعية (الوصفية): </a:t>
            </a:r>
            <a:r>
              <a:rPr lang="ar-SA" altLang="ar-SA" sz="3200" dirty="0" smtClean="0"/>
              <a:t>هي البيانات التي يمكن حصرها في عدة أوجه وصفية ولا يمكن إجراء عمليات رياضية حسابية عليها كالجمع والطرح.</a:t>
            </a:r>
          </a:p>
          <a:p>
            <a:pPr algn="r" rtl="1"/>
            <a:r>
              <a:rPr lang="ar-SA" altLang="ar-SA" sz="3200" dirty="0" smtClean="0">
                <a:solidFill>
                  <a:srgbClr val="FF0000"/>
                </a:solidFill>
              </a:rPr>
              <a:t>البيانات الكمية: </a:t>
            </a:r>
            <a:r>
              <a:rPr lang="ar-SA" altLang="ar-SA" sz="3200" dirty="0" smtClean="0"/>
              <a:t>هي البيانات التي يتم الحصول عليها في شكل أعداد ويمكن ترتيبها.</a:t>
            </a:r>
          </a:p>
          <a:p>
            <a:pPr algn="r" rtl="1"/>
            <a:r>
              <a:rPr lang="ar-SA" altLang="ar-SA" sz="3200" dirty="0" smtClean="0"/>
              <a:t>يمكن تقسيم البيانات الكمية إلى : </a:t>
            </a:r>
            <a:r>
              <a:rPr lang="ar-SA" altLang="ar-SA" sz="3200" dirty="0" smtClean="0">
                <a:solidFill>
                  <a:srgbClr val="C00000"/>
                </a:solidFill>
              </a:rPr>
              <a:t>بيانات كمية منفصلة وبيانات كمية متصلة كما هو واضح من الشكل التالي</a:t>
            </a:r>
            <a:r>
              <a:rPr lang="ar-SA" altLang="ar-SA" sz="3200" dirty="0" smtClean="0"/>
              <a:t>:</a:t>
            </a:r>
            <a:endParaRPr lang="en-US" altLang="ar-SA" sz="3200" dirty="0" smtClean="0"/>
          </a:p>
        </p:txBody>
      </p:sp>
      <p:sp>
        <p:nvSpPr>
          <p:cNvPr id="2" name="Slide Number Placeholder 1"/>
          <p:cNvSpPr>
            <a:spLocks noGrp="1"/>
          </p:cNvSpPr>
          <p:nvPr>
            <p:ph type="sldNum" sz="quarter" idx="12"/>
          </p:nvPr>
        </p:nvSpPr>
        <p:spPr/>
        <p:txBody>
          <a:bodyPr/>
          <a:lstStyle/>
          <a:p>
            <a:fld id="{B6F15528-21DE-4FAA-801E-634DDDAF4B2B}" type="slidenum">
              <a:rPr lang="en-US" smtClean="0"/>
              <a:pPr/>
              <a:t>47</a:t>
            </a:fld>
            <a:endParaRPr lang="en-US"/>
          </a:p>
        </p:txBody>
      </p:sp>
      <p:sp>
        <p:nvSpPr>
          <p:cNvPr id="19458" name="Rectangle 2"/>
          <p:cNvSpPr>
            <a:spLocks noGrp="1" noChangeArrowheads="1"/>
          </p:cNvSpPr>
          <p:nvPr>
            <p:ph type="title"/>
          </p:nvPr>
        </p:nvSpPr>
        <p:spPr/>
        <p:txBody>
          <a:bodyPr/>
          <a:lstStyle/>
          <a:p>
            <a:r>
              <a:rPr lang="ar-SA" altLang="ar-SA" dirty="0" smtClean="0">
                <a:solidFill>
                  <a:srgbClr val="FF0000"/>
                </a:solidFill>
              </a:rPr>
              <a:t>أنواعها </a:t>
            </a:r>
            <a:endParaRPr lang="en-US" altLang="ar-SA" dirty="0" smtClean="0">
              <a:solidFill>
                <a:srgbClr val="FF0000"/>
              </a:solidFill>
            </a:endParaRPr>
          </a:p>
        </p:txBody>
      </p:sp>
    </p:spTree>
    <p:extLst>
      <p:ext uri="{BB962C8B-B14F-4D97-AF65-F5344CB8AC3E}">
        <p14:creationId xmlns:p14="http://schemas.microsoft.com/office/powerpoint/2010/main" val="425434221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gn="just" rtl="1">
              <a:spcBef>
                <a:spcPts val="600"/>
              </a:spcBef>
              <a:spcAft>
                <a:spcPts val="0"/>
              </a:spcAft>
            </a:pPr>
            <a:r>
              <a:rPr lang="ar-SA" b="1" dirty="0" smtClean="0">
                <a:solidFill>
                  <a:srgbClr val="FF0000"/>
                </a:solidFill>
                <a:latin typeface="Georgia"/>
                <a:ea typeface="Times New Roman"/>
                <a:cs typeface="Simplified Arabic"/>
              </a:rPr>
              <a:t>المتغير المتصل : يكون </a:t>
            </a:r>
            <a:r>
              <a:rPr lang="ar-SA" b="1" dirty="0">
                <a:solidFill>
                  <a:srgbClr val="FF0000"/>
                </a:solidFill>
                <a:latin typeface="Georgia"/>
                <a:ea typeface="Times New Roman"/>
                <a:cs typeface="Simplified Arabic"/>
              </a:rPr>
              <a:t>متصلا عندما يأخذ أى قيمة متدرجة على المقياس المستخدم </a:t>
            </a:r>
            <a:r>
              <a:rPr lang="ar-SA" b="1" dirty="0" smtClean="0">
                <a:solidFill>
                  <a:srgbClr val="FF0000"/>
                </a:solidFill>
                <a:latin typeface="Georgia"/>
                <a:ea typeface="Times New Roman"/>
                <a:cs typeface="Simplified Arabic"/>
              </a:rPr>
              <a:t>ـ ويتصف بأنه لاتوجد فجوات بين قيم المتغير ، ويتكون من الأعداد الصحيحة والكسور  </a:t>
            </a:r>
            <a:r>
              <a:rPr lang="ar-SA" b="1" dirty="0" smtClean="0">
                <a:latin typeface="Georgia"/>
                <a:ea typeface="Times New Roman"/>
                <a:cs typeface="Simplified Arabic"/>
              </a:rPr>
              <a:t>. </a:t>
            </a:r>
            <a:r>
              <a:rPr lang="ar-SA" b="1" dirty="0">
                <a:solidFill>
                  <a:schemeClr val="tx1"/>
                </a:solidFill>
                <a:latin typeface="Georgia"/>
                <a:ea typeface="Times New Roman"/>
                <a:cs typeface="Simplified Arabic"/>
              </a:rPr>
              <a:t>مثال ذلك قياس درجات الحرارة باستخدام الترمومتر فالمتغير يأخذ أى قيمة بين رقمين صحيحين , بمعنى أن المتغير يمكن أن يأخذ </a:t>
            </a:r>
            <a:r>
              <a:rPr lang="ar-EG" b="1" dirty="0">
                <a:solidFill>
                  <a:schemeClr val="tx1"/>
                </a:solidFill>
                <a:latin typeface="Georgia"/>
                <a:ea typeface="Times New Roman"/>
                <a:cs typeface="Simplified Arabic"/>
              </a:rPr>
              <a:t>أ</a:t>
            </a:r>
            <a:r>
              <a:rPr lang="ar-SA" b="1" dirty="0">
                <a:solidFill>
                  <a:schemeClr val="tx1"/>
                </a:solidFill>
                <a:latin typeface="Georgia"/>
                <a:ea typeface="Times New Roman"/>
                <a:cs typeface="Simplified Arabic"/>
              </a:rPr>
              <a:t>ى قيمة بين 36 درجة ، 37 درجة ( 36.1 ، 36.2 000 الخ ) </a:t>
            </a:r>
            <a:r>
              <a:rPr lang="ar-SA" b="1" dirty="0" smtClean="0">
                <a:solidFill>
                  <a:schemeClr val="tx1"/>
                </a:solidFill>
                <a:latin typeface="Georgia"/>
                <a:ea typeface="Times New Roman"/>
                <a:cs typeface="Simplified Arabic"/>
              </a:rPr>
              <a:t>.</a:t>
            </a:r>
          </a:p>
          <a:p>
            <a:pPr marL="365760" lvl="0" indent="-256032">
              <a:spcBef>
                <a:spcPts val="400"/>
              </a:spcBef>
              <a:buClr>
                <a:srgbClr val="2DA2BF"/>
              </a:buClr>
              <a:buSzPct val="68000"/>
              <a:buFont typeface="Wingdings 3"/>
              <a:buChar char=""/>
            </a:pPr>
            <a:r>
              <a:rPr lang="ar-SA" sz="2700" b="1" dirty="0">
                <a:solidFill>
                  <a:prstClr val="black"/>
                </a:solidFill>
                <a:latin typeface="Georgia"/>
                <a:ea typeface="Times New Roman"/>
                <a:cs typeface="Simplified Arabic"/>
              </a:rPr>
              <a:t>عندما يأخذ المتغير قيما </a:t>
            </a:r>
            <a:r>
              <a:rPr lang="ar-SA" sz="2700" b="1" dirty="0">
                <a:solidFill>
                  <a:srgbClr val="FF0000"/>
                </a:solidFill>
                <a:latin typeface="Georgia"/>
                <a:ea typeface="Times New Roman"/>
                <a:cs typeface="Simplified Arabic"/>
              </a:rPr>
              <a:t>غير متصلة </a:t>
            </a:r>
            <a:r>
              <a:rPr lang="ar-SA" sz="2700" b="1" dirty="0">
                <a:solidFill>
                  <a:prstClr val="black"/>
                </a:solidFill>
                <a:latin typeface="Georgia"/>
                <a:ea typeface="Times New Roman"/>
                <a:cs typeface="Simplified Arabic"/>
              </a:rPr>
              <a:t>يطلق عليه متغيرا متقطعاً ولذلك لايمكن استخدام</a:t>
            </a:r>
            <a:r>
              <a:rPr lang="ar-SA" sz="2700" b="1" dirty="0">
                <a:solidFill>
                  <a:srgbClr val="FF0000"/>
                </a:solidFill>
                <a:latin typeface="Georgia"/>
                <a:ea typeface="Times New Roman"/>
                <a:cs typeface="Simplified Arabic"/>
              </a:rPr>
              <a:t> الكسور </a:t>
            </a:r>
            <a:r>
              <a:rPr lang="ar-SA" sz="2700" b="1" dirty="0">
                <a:solidFill>
                  <a:prstClr val="black"/>
                </a:solidFill>
                <a:latin typeface="Georgia"/>
                <a:ea typeface="Times New Roman"/>
                <a:cs typeface="Simplified Arabic"/>
              </a:rPr>
              <a:t>في هذه المتغيرات بل ان جميع قيمه صحيحة، و</a:t>
            </a:r>
            <a:r>
              <a:rPr lang="ar-SA" sz="2700" b="1" dirty="0">
                <a:solidFill>
                  <a:srgbClr val="FF0000"/>
                </a:solidFill>
                <a:latin typeface="Georgia"/>
                <a:ea typeface="Times New Roman"/>
                <a:cs typeface="Simplified Arabic"/>
              </a:rPr>
              <a:t>يمكن عدها أو ترتيبها فى نهاية </a:t>
            </a:r>
            <a:r>
              <a:rPr lang="ar-SA" sz="2700" b="1" dirty="0">
                <a:solidFill>
                  <a:prstClr val="black"/>
                </a:solidFill>
                <a:latin typeface="Georgia"/>
                <a:ea typeface="Times New Roman"/>
                <a:cs typeface="Simplified Arabic"/>
              </a:rPr>
              <a:t>الأمر،  تعدد الأولاد أو الأفراد فى الأسرة لابد أن يكون أعدادا صحيحة غير حقيقة مثل 1 ، 2 ، 3 ، 4 00 وهكذا</a:t>
            </a:r>
            <a:endParaRPr lang="ar-SA" sz="2700" dirty="0">
              <a:solidFill>
                <a:prstClr val="black"/>
              </a:solidFill>
              <a:latin typeface="Lucida Sans Unicode"/>
              <a:cs typeface="Arial"/>
            </a:endParaRPr>
          </a:p>
          <a:p>
            <a:pPr algn="just" rtl="1">
              <a:spcBef>
                <a:spcPts val="600"/>
              </a:spcBef>
              <a:spcAft>
                <a:spcPts val="0"/>
              </a:spcAft>
            </a:pPr>
            <a:endParaRPr lang="en-US" sz="2400" dirty="0">
              <a:latin typeface="Times New Roman"/>
              <a:ea typeface="Times New Roman"/>
            </a:endParaRPr>
          </a:p>
          <a:p>
            <a:pPr algn="r" rtl="1"/>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48</a:t>
            </a:fld>
            <a:endParaRPr lang="en-US"/>
          </a:p>
        </p:txBody>
      </p:sp>
      <p:sp>
        <p:nvSpPr>
          <p:cNvPr id="2" name="Title 1"/>
          <p:cNvSpPr>
            <a:spLocks noGrp="1"/>
          </p:cNvSpPr>
          <p:nvPr>
            <p:ph type="title"/>
          </p:nvPr>
        </p:nvSpPr>
        <p:spPr/>
        <p:txBody>
          <a:bodyPr>
            <a:normAutofit fontScale="90000"/>
          </a:bodyPr>
          <a:lstStyle/>
          <a:p>
            <a:pPr algn="r" rtl="1">
              <a:spcBef>
                <a:spcPts val="600"/>
              </a:spcBef>
              <a:spcAft>
                <a:spcPts val="0"/>
              </a:spcAft>
            </a:pPr>
            <a:r>
              <a:rPr lang="ar-SA" b="1" dirty="0" smtClean="0">
                <a:solidFill>
                  <a:srgbClr val="FF0000"/>
                </a:solidFill>
                <a:latin typeface="Georgia"/>
                <a:ea typeface="Times New Roman"/>
                <a:cs typeface="Simplified Arabic"/>
              </a:rPr>
              <a:t>قارني بين المتغير </a:t>
            </a:r>
            <a:r>
              <a:rPr lang="ar-SA" b="1" dirty="0">
                <a:solidFill>
                  <a:srgbClr val="FF0000"/>
                </a:solidFill>
                <a:latin typeface="Georgia"/>
                <a:ea typeface="Times New Roman"/>
                <a:cs typeface="Simplified Arabic"/>
              </a:rPr>
              <a:t>المتصل </a:t>
            </a:r>
            <a:r>
              <a:rPr lang="ar-SA" b="1" dirty="0" smtClean="0">
                <a:solidFill>
                  <a:srgbClr val="FF0000"/>
                </a:solidFill>
                <a:latin typeface="Georgia"/>
                <a:ea typeface="Times New Roman"/>
                <a:cs typeface="Simplified Arabic"/>
              </a:rPr>
              <a:t>والمتغير</a:t>
            </a:r>
            <a:endParaRPr lang="en-US" sz="3600" dirty="0">
              <a:solidFill>
                <a:srgbClr val="FF0000"/>
              </a:solidFill>
              <a:effectLst/>
              <a:latin typeface="Times New Roman"/>
              <a:ea typeface="Times New Roman"/>
            </a:endParaRPr>
          </a:p>
        </p:txBody>
      </p:sp>
    </p:spTree>
    <p:extLst>
      <p:ext uri="{BB962C8B-B14F-4D97-AF65-F5344CB8AC3E}">
        <p14:creationId xmlns:p14="http://schemas.microsoft.com/office/powerpoint/2010/main" val="297257722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ar-SA" altLang="ar-SA" smtClean="0"/>
              <a:t>مثال </a:t>
            </a:r>
            <a:endParaRPr lang="en-US" altLang="ar-SA" smtClean="0"/>
          </a:p>
        </p:txBody>
      </p:sp>
      <p:graphicFrame>
        <p:nvGraphicFramePr>
          <p:cNvPr id="109649" name="Group 81"/>
          <p:cNvGraphicFramePr>
            <a:graphicFrameLocks noGrp="1"/>
          </p:cNvGraphicFramePr>
          <p:nvPr>
            <p:ph type="tbl" idx="1"/>
            <p:extLst>
              <p:ext uri="{D42A27DB-BD31-4B8C-83A1-F6EECF244321}">
                <p14:modId xmlns:p14="http://schemas.microsoft.com/office/powerpoint/2010/main" val="524484652"/>
              </p:ext>
            </p:extLst>
          </p:nvPr>
        </p:nvGraphicFramePr>
        <p:xfrm>
          <a:off x="314432" y="1371600"/>
          <a:ext cx="8568239" cy="4784726"/>
        </p:xfrm>
        <a:graphic>
          <a:graphicData uri="http://schemas.openxmlformats.org/drawingml/2006/table">
            <a:tbl>
              <a:tblPr rtl="1"/>
              <a:tblGrid>
                <a:gridCol w="3879617"/>
                <a:gridCol w="1858745"/>
                <a:gridCol w="1318316"/>
                <a:gridCol w="1511561"/>
              </a:tblGrid>
              <a:tr h="520700">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altLang="ar-SA" sz="2000" b="1" i="0" u="none" strike="noStrike" cap="none" normalizeH="0" baseline="0" dirty="0" smtClean="0">
                          <a:ln>
                            <a:noFill/>
                          </a:ln>
                          <a:solidFill>
                            <a:srgbClr val="000000"/>
                          </a:solidFill>
                          <a:effectLst/>
                          <a:latin typeface="Calibri" pitchFamily="34" charset="0"/>
                          <a:cs typeface="Arial" pitchFamily="34" charset="0"/>
                        </a:rPr>
                        <a:t>المتغير</a:t>
                      </a: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altLang="ar-SA" sz="2000" b="1" i="0" u="none" strike="noStrike" cap="none" normalizeH="0" baseline="0" dirty="0" smtClean="0">
                          <a:ln>
                            <a:noFill/>
                          </a:ln>
                          <a:solidFill>
                            <a:srgbClr val="000000"/>
                          </a:solidFill>
                          <a:effectLst/>
                          <a:latin typeface="Calibri" pitchFamily="34" charset="0"/>
                          <a:cs typeface="Arial" pitchFamily="34" charset="0"/>
                        </a:rPr>
                        <a:t>وصفي</a:t>
                      </a: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altLang="ar-SA" sz="2000" b="1" i="0" u="none" strike="noStrike" cap="none" normalizeH="0" baseline="0" dirty="0" smtClean="0">
                          <a:ln>
                            <a:noFill/>
                          </a:ln>
                          <a:solidFill>
                            <a:srgbClr val="000000"/>
                          </a:solidFill>
                          <a:effectLst/>
                          <a:latin typeface="Calibri" pitchFamily="34" charset="0"/>
                          <a:cs typeface="Arial" pitchFamily="34" charset="0"/>
                        </a:rPr>
                        <a:t>كمي منفصل</a:t>
                      </a: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ED54B"/>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altLang="ar-SA" sz="2000" b="1" i="0" u="none" strike="noStrike" cap="none" normalizeH="0" baseline="0" dirty="0" smtClean="0">
                          <a:ln>
                            <a:noFill/>
                          </a:ln>
                          <a:solidFill>
                            <a:srgbClr val="000000"/>
                          </a:solidFill>
                          <a:effectLst/>
                          <a:latin typeface="Calibri" pitchFamily="34" charset="0"/>
                          <a:cs typeface="Arial" pitchFamily="34" charset="0"/>
                        </a:rPr>
                        <a:t>كمي متصل</a:t>
                      </a: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r>
              <a:tr h="523875">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altLang="ar-SA" sz="2000" b="1" i="0" u="none" strike="noStrike" cap="none" normalizeH="0" baseline="0" dirty="0" smtClean="0">
                          <a:ln>
                            <a:noFill/>
                          </a:ln>
                          <a:solidFill>
                            <a:srgbClr val="000000"/>
                          </a:solidFill>
                          <a:effectLst/>
                          <a:latin typeface="Calibri" pitchFamily="34" charset="0"/>
                          <a:cs typeface="Arial" pitchFamily="34" charset="0"/>
                        </a:rPr>
                        <a:t>عدد سنوات التعليم الجامعي</a:t>
                      </a: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endParaRPr kumimoji="0" lang="en-US" altLang="ar-SA" sz="2000" b="1" i="0" u="none" strike="noStrike" cap="none" normalizeH="0" baseline="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ED54B"/>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altLang="ar-SA" sz="2000" b="1" i="0" u="none" strike="noStrike" cap="none" normalizeH="0" baseline="0" dirty="0" smtClean="0">
                          <a:ln>
                            <a:noFill/>
                          </a:ln>
                          <a:solidFill>
                            <a:srgbClr val="000000"/>
                          </a:solidFill>
                          <a:effectLst/>
                          <a:latin typeface="Calibri" pitchFamily="34" charset="0"/>
                          <a:cs typeface="Arial" pitchFamily="34" charset="0"/>
                        </a:rPr>
                        <a:t>×</a:t>
                      </a:r>
                    </a:p>
                  </a:txBody>
                  <a:tcPr marL="94329" marR="94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r>
              <a:tr h="520700">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altLang="ar-SA" sz="2000" b="1" i="0" u="none" strike="noStrike" cap="none" normalizeH="0" baseline="0" dirty="0" smtClean="0">
                          <a:ln>
                            <a:noFill/>
                          </a:ln>
                          <a:solidFill>
                            <a:srgbClr val="000000"/>
                          </a:solidFill>
                          <a:effectLst/>
                          <a:latin typeface="Calibri" pitchFamily="34" charset="0"/>
                          <a:cs typeface="Arial" pitchFamily="34" charset="0"/>
                        </a:rPr>
                        <a:t>الدخل السنوي</a:t>
                      </a: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endParaRPr kumimoji="0" lang="en-US" altLang="ar-SA" sz="2000" b="1" i="0" u="none" strike="noStrike" cap="none" normalizeH="0" baseline="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ED54B"/>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altLang="ar-SA" sz="2000" b="1" i="0" u="none" strike="noStrike" cap="none" normalizeH="0" baseline="0" dirty="0" smtClean="0">
                          <a:ln>
                            <a:noFill/>
                          </a:ln>
                          <a:solidFill>
                            <a:srgbClr val="000000"/>
                          </a:solidFill>
                          <a:effectLst/>
                          <a:latin typeface="Calibri" pitchFamily="34" charset="0"/>
                          <a:cs typeface="Arial" pitchFamily="34" charset="0"/>
                        </a:rPr>
                        <a:t>×</a:t>
                      </a:r>
                    </a:p>
                  </a:txBody>
                  <a:tcPr marL="94329" marR="94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r>
              <a:tr h="523875">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altLang="ar-SA" sz="2000" b="1" i="0" u="none" strike="noStrike" cap="none" normalizeH="0" baseline="0" dirty="0" smtClean="0">
                          <a:ln>
                            <a:noFill/>
                          </a:ln>
                          <a:solidFill>
                            <a:srgbClr val="000000"/>
                          </a:solidFill>
                          <a:effectLst/>
                          <a:latin typeface="Calibri" pitchFamily="34" charset="0"/>
                          <a:cs typeface="Arial" pitchFamily="34" charset="0"/>
                        </a:rPr>
                        <a:t>عدد حوادث السيارات</a:t>
                      </a: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endParaRPr kumimoji="0" lang="en-US" altLang="ar-SA" sz="2000" b="1" i="0" u="none" strike="noStrike" cap="none" normalizeH="0" baseline="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altLang="ar-SA" sz="2000" b="1" i="0" u="none" strike="noStrike" cap="none" normalizeH="0" baseline="0" dirty="0" smtClean="0">
                          <a:ln>
                            <a:noFill/>
                          </a:ln>
                          <a:solidFill>
                            <a:srgbClr val="000000"/>
                          </a:solidFill>
                          <a:effectLst/>
                          <a:latin typeface="Calibri" pitchFamily="34" charset="0"/>
                          <a:cs typeface="Arial" pitchFamily="34" charset="0"/>
                        </a:rPr>
                        <a:t>×</a:t>
                      </a: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ED54B"/>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r>
              <a:tr h="520700">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altLang="ar-SA" sz="2000" b="1" i="0" u="none" strike="noStrike" cap="none" normalizeH="0" baseline="0" dirty="0" smtClean="0">
                          <a:ln>
                            <a:noFill/>
                          </a:ln>
                          <a:solidFill>
                            <a:srgbClr val="000000"/>
                          </a:solidFill>
                          <a:effectLst/>
                          <a:latin typeface="Calibri" pitchFamily="34" charset="0"/>
                          <a:cs typeface="Arial" pitchFamily="34" charset="0"/>
                        </a:rPr>
                        <a:t>الجنسية</a:t>
                      </a: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altLang="ar-SA" sz="2000" b="1" i="0" u="none" strike="noStrike" cap="none" normalizeH="0" baseline="0" smtClean="0">
                          <a:ln>
                            <a:noFill/>
                          </a:ln>
                          <a:solidFill>
                            <a:srgbClr val="000000"/>
                          </a:solidFill>
                          <a:effectLst/>
                          <a:latin typeface="Calibri" pitchFamily="34" charset="0"/>
                          <a:cs typeface="Arial" pitchFamily="34" charset="0"/>
                        </a:rPr>
                        <a:t>×</a:t>
                      </a: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ED54B"/>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r>
              <a:tr h="522288">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altLang="ar-SA" sz="2000" b="1" i="0" u="none" strike="noStrike" cap="none" normalizeH="0" baseline="0" dirty="0" smtClean="0">
                          <a:ln>
                            <a:noFill/>
                          </a:ln>
                          <a:solidFill>
                            <a:srgbClr val="000000"/>
                          </a:solidFill>
                          <a:effectLst/>
                          <a:latin typeface="Calibri" pitchFamily="34" charset="0"/>
                          <a:cs typeface="Arial" pitchFamily="34" charset="0"/>
                        </a:rPr>
                        <a:t>الحالة الاجتماعية </a:t>
                      </a: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altLang="ar-SA" sz="2000" b="1" i="0" u="none" strike="noStrike" cap="none" normalizeH="0" baseline="0" smtClean="0">
                          <a:ln>
                            <a:noFill/>
                          </a:ln>
                          <a:solidFill>
                            <a:srgbClr val="000000"/>
                          </a:solidFill>
                          <a:effectLst/>
                          <a:latin typeface="Calibri" pitchFamily="34" charset="0"/>
                          <a:cs typeface="Arial" pitchFamily="34" charset="0"/>
                        </a:rPr>
                        <a:t>×</a:t>
                      </a: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ED54B"/>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r>
              <a:tr h="522288">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altLang="ar-SA" sz="2000" b="1" i="0" u="none" strike="noStrike" cap="none" normalizeH="0" baseline="0" dirty="0" smtClean="0">
                          <a:ln>
                            <a:noFill/>
                          </a:ln>
                          <a:solidFill>
                            <a:srgbClr val="000000"/>
                          </a:solidFill>
                          <a:effectLst/>
                          <a:latin typeface="Calibri" pitchFamily="34" charset="0"/>
                          <a:cs typeface="Arial" pitchFamily="34" charset="0"/>
                        </a:rPr>
                        <a:t>المعدل الدراسي</a:t>
                      </a: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endParaRPr kumimoji="0" lang="en-US" altLang="ar-SA" sz="2000" b="1" i="0" u="none" strike="noStrike" cap="none" normalizeH="0" baseline="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ED54B"/>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altLang="ar-SA" sz="2000" b="1" i="0" u="none" strike="noStrike" cap="none" normalizeH="0" baseline="0" dirty="0" smtClean="0">
                          <a:ln>
                            <a:noFill/>
                          </a:ln>
                          <a:solidFill>
                            <a:srgbClr val="000000"/>
                          </a:solidFill>
                          <a:effectLst/>
                          <a:latin typeface="Calibri" pitchFamily="34" charset="0"/>
                          <a:cs typeface="Arial" pitchFamily="34" charset="0"/>
                        </a:rPr>
                        <a:t>×</a:t>
                      </a:r>
                    </a:p>
                  </a:txBody>
                  <a:tcPr marL="94329" marR="94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r>
              <a:tr h="565150">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altLang="ar-SA" sz="2000" b="1" i="0" u="none" strike="noStrike" cap="none" normalizeH="0" baseline="0" dirty="0" smtClean="0">
                          <a:ln>
                            <a:noFill/>
                          </a:ln>
                          <a:solidFill>
                            <a:srgbClr val="000000"/>
                          </a:solidFill>
                          <a:effectLst/>
                          <a:latin typeface="Calibri" pitchFamily="34" charset="0"/>
                          <a:cs typeface="Arial" pitchFamily="34" charset="0"/>
                        </a:rPr>
                        <a:t>الحالة الاقتصادية</a:t>
                      </a: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altLang="ar-SA" sz="2000" b="1" i="0" u="none" strike="noStrike" cap="none" normalizeH="0" baseline="0" smtClean="0">
                          <a:ln>
                            <a:noFill/>
                          </a:ln>
                          <a:solidFill>
                            <a:srgbClr val="000000"/>
                          </a:solidFill>
                          <a:effectLst/>
                          <a:latin typeface="Calibri" pitchFamily="34" charset="0"/>
                          <a:cs typeface="Arial" pitchFamily="34" charset="0"/>
                        </a:rPr>
                        <a:t>×</a:t>
                      </a: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ED54B"/>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r>
              <a:tr h="565150">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ar-SA" altLang="ar-SA" sz="2000" b="1" i="0" u="none" strike="noStrike" cap="none" normalizeH="0" baseline="0" dirty="0" smtClean="0">
                          <a:ln>
                            <a:noFill/>
                          </a:ln>
                          <a:solidFill>
                            <a:srgbClr val="000000"/>
                          </a:solidFill>
                          <a:effectLst/>
                          <a:latin typeface="Calibri" pitchFamily="34" charset="0"/>
                          <a:cs typeface="Arial" pitchFamily="34" charset="0"/>
                        </a:rPr>
                        <a:t>أرقام لوحات السيارات</a:t>
                      </a: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r>
                        <a:rPr kumimoji="0" lang="en-US" altLang="ar-SA" sz="2000" b="1" i="0" u="none" strike="noStrike" cap="none" normalizeH="0" baseline="0" dirty="0" smtClean="0">
                          <a:ln>
                            <a:noFill/>
                          </a:ln>
                          <a:solidFill>
                            <a:srgbClr val="000000"/>
                          </a:solidFill>
                          <a:effectLst/>
                          <a:latin typeface="Calibri" pitchFamily="34" charset="0"/>
                          <a:cs typeface="Arial" pitchFamily="34" charset="0"/>
                        </a:rPr>
                        <a:t>×</a:t>
                      </a: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BED54B"/>
                    </a:solidFill>
                  </a:tcPr>
                </a:tc>
                <a:tc>
                  <a:txBody>
                    <a:bodyPr/>
                    <a:lstStyle>
                      <a:lvl1pPr eaLnBrk="0" hangingPunct="0">
                        <a:spcBef>
                          <a:spcPct val="20000"/>
                        </a:spcBef>
                        <a:defRPr sz="2800">
                          <a:solidFill>
                            <a:schemeClr val="tx1"/>
                          </a:solidFill>
                          <a:latin typeface="Arial" pitchFamily="34" charset="0"/>
                          <a:cs typeface="Arial" pitchFamily="34" charset="0"/>
                        </a:defRPr>
                      </a:lvl1pPr>
                      <a:lvl2pPr marL="742950" indent="-285750" eaLnBrk="0" hangingPunct="0">
                        <a:spcBef>
                          <a:spcPct val="20000"/>
                        </a:spcBef>
                        <a:defRPr sz="2400">
                          <a:solidFill>
                            <a:schemeClr val="tx1"/>
                          </a:solidFill>
                          <a:latin typeface="Arial" pitchFamily="34" charset="0"/>
                          <a:cs typeface="Arial" pitchFamily="34" charset="0"/>
                        </a:defRPr>
                      </a:lvl2pPr>
                      <a:lvl3pPr marL="1143000" indent="-228600" eaLnBrk="0" hangingPunct="0">
                        <a:spcBef>
                          <a:spcPct val="20000"/>
                        </a:spcBef>
                        <a:defRPr sz="2000">
                          <a:solidFill>
                            <a:schemeClr val="tx1"/>
                          </a:solidFill>
                          <a:latin typeface="Arial" pitchFamily="34" charset="0"/>
                          <a:cs typeface="Arial" pitchFamily="34" charset="0"/>
                        </a:defRPr>
                      </a:lvl3pPr>
                      <a:lvl4pPr marL="1600200" indent="-228600" eaLnBrk="0" hangingPunct="0">
                        <a:spcBef>
                          <a:spcPct val="20000"/>
                        </a:spcBef>
                        <a:defRPr>
                          <a:solidFill>
                            <a:schemeClr val="tx1"/>
                          </a:solidFill>
                          <a:latin typeface="Arial" pitchFamily="34" charset="0"/>
                          <a:cs typeface="Arial" pitchFamily="34" charset="0"/>
                        </a:defRPr>
                      </a:lvl4pPr>
                      <a:lvl5pPr marL="2057400" indent="-228600" eaLnBrk="0" hangingPunct="0">
                        <a:spcBef>
                          <a:spcPct val="20000"/>
                        </a:spcBef>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0" fontAlgn="base" latinLnBrk="0" hangingPunct="0">
                        <a:lnSpc>
                          <a:spcPct val="100000"/>
                        </a:lnSpc>
                        <a:spcBef>
                          <a:spcPct val="20000"/>
                        </a:spcBef>
                        <a:spcAft>
                          <a:spcPct val="0"/>
                        </a:spcAft>
                        <a:buClrTx/>
                        <a:buSzTx/>
                        <a:buFontTx/>
                        <a:buNone/>
                        <a:tabLst/>
                      </a:pPr>
                      <a:endParaRPr kumimoji="0" lang="en-US" altLang="ar-SA" sz="2000" b="1" i="0" u="none" strike="noStrike" cap="none" normalizeH="0" baseline="0" dirty="0" smtClean="0">
                        <a:ln>
                          <a:noFill/>
                        </a:ln>
                        <a:solidFill>
                          <a:srgbClr val="000000"/>
                        </a:solidFill>
                        <a:effectLst/>
                        <a:latin typeface="Calibri" pitchFamily="34" charset="0"/>
                        <a:cs typeface="Arial" pitchFamily="34" charset="0"/>
                      </a:endParaRPr>
                    </a:p>
                  </a:txBody>
                  <a:tcPr marL="94329" marR="94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000"/>
                    </a:solidFill>
                  </a:tcPr>
                </a:tc>
              </a:tr>
            </a:tbl>
          </a:graphicData>
        </a:graphic>
      </p:graphicFrame>
      <p:sp>
        <p:nvSpPr>
          <p:cNvPr id="2" name="Slide Number Placeholder 1"/>
          <p:cNvSpPr>
            <a:spLocks noGrp="1"/>
          </p:cNvSpPr>
          <p:nvPr>
            <p:ph type="sldNum" sz="quarter" idx="12"/>
          </p:nvPr>
        </p:nvSpPr>
        <p:spPr/>
        <p:txBody>
          <a:bodyPr/>
          <a:lstStyle/>
          <a:p>
            <a:pPr>
              <a:defRPr/>
            </a:pPr>
            <a:fld id="{E6892789-F86D-404D-8E52-70C03CC71689}" type="slidenum">
              <a:rPr lang="ar-SA" smtClean="0"/>
              <a:pPr>
                <a:defRPr/>
              </a:pPr>
              <a:t>49</a:t>
            </a:fld>
            <a:endParaRPr lang="en-US"/>
          </a:p>
        </p:txBody>
      </p:sp>
    </p:spTree>
    <p:extLst>
      <p:ext uri="{BB962C8B-B14F-4D97-AF65-F5344CB8AC3E}">
        <p14:creationId xmlns:p14="http://schemas.microsoft.com/office/powerpoint/2010/main" val="17381900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7778" y="274639"/>
            <a:ext cx="8553501" cy="1641475"/>
          </a:xfrm>
        </p:spPr>
        <p:txBody>
          <a:bodyPr/>
          <a:lstStyle/>
          <a:p>
            <a:r>
              <a:rPr lang="ar-SA" altLang="ar-SA" b="1" dirty="0"/>
              <a:t/>
            </a:r>
            <a:br>
              <a:rPr lang="ar-SA" altLang="ar-SA" b="1" dirty="0"/>
            </a:br>
            <a:r>
              <a:rPr lang="ar-SA" altLang="ar-SA" sz="4800" b="1" dirty="0" smtClean="0"/>
              <a:t>قارني بين الدراسات التالية </a:t>
            </a:r>
            <a:r>
              <a:rPr lang="ar-SA" altLang="ar-SA" sz="4000" b="1" dirty="0" smtClean="0">
                <a:solidFill>
                  <a:schemeClr val="accent2"/>
                </a:solidFill>
              </a:rPr>
              <a:t>فيما </a:t>
            </a:r>
            <a:r>
              <a:rPr lang="ar-SA" altLang="ar-SA" sz="4000" b="1" dirty="0">
                <a:solidFill>
                  <a:schemeClr val="accent2"/>
                </a:solidFill>
              </a:rPr>
              <a:t>يتعلق بمشكلة البحث</a:t>
            </a:r>
            <a:endParaRPr lang="en-US" altLang="ar-SA" sz="4000" b="1" dirty="0">
              <a:solidFill>
                <a:schemeClr val="accent2"/>
              </a:solidFill>
            </a:endParaRPr>
          </a:p>
        </p:txBody>
      </p:sp>
      <p:graphicFrame>
        <p:nvGraphicFramePr>
          <p:cNvPr id="10271" name="Group 31"/>
          <p:cNvGraphicFramePr>
            <a:graphicFrameLocks noGrp="1"/>
          </p:cNvGraphicFramePr>
          <p:nvPr>
            <p:ph type="tbl" idx="1"/>
          </p:nvPr>
        </p:nvGraphicFramePr>
        <p:xfrm>
          <a:off x="483109" y="2636838"/>
          <a:ext cx="8489634" cy="2725420"/>
        </p:xfrm>
        <a:graphic>
          <a:graphicData uri="http://schemas.openxmlformats.org/drawingml/2006/table">
            <a:tbl>
              <a:tblPr rtl="1"/>
              <a:tblGrid>
                <a:gridCol w="2829878"/>
                <a:gridCol w="2829878"/>
                <a:gridCol w="2829878"/>
              </a:tblGrid>
              <a:tr h="927100">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altLang="ar-SA" sz="2800" b="1" i="0" u="none" strike="noStrike" cap="none" normalizeH="0" baseline="0" smtClean="0">
                          <a:ln>
                            <a:noFill/>
                          </a:ln>
                          <a:solidFill>
                            <a:srgbClr val="008000"/>
                          </a:solidFill>
                          <a:effectLst/>
                          <a:latin typeface="Arial" pitchFamily="34" charset="0"/>
                          <a:cs typeface="DecoType Naskh" pitchFamily="2" charset="-78"/>
                        </a:rPr>
                        <a:t>الدراسات الاستطلاعية</a:t>
                      </a:r>
                      <a:endParaRPr kumimoji="0" lang="en-US" altLang="ar-SA" sz="2800" b="1" i="0" u="none" strike="noStrike" cap="none" normalizeH="0" baseline="0" smtClean="0">
                        <a:ln>
                          <a:noFill/>
                        </a:ln>
                        <a:solidFill>
                          <a:srgbClr val="008000"/>
                        </a:solidFill>
                        <a:effectLst/>
                        <a:latin typeface="Arial" pitchFamily="34" charset="0"/>
                        <a:cs typeface="DecoType Naskh" pitchFamily="2" charset="-78"/>
                      </a:endParaRPr>
                    </a:p>
                  </a:txBody>
                  <a:tcPr marL="94329" marR="94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altLang="ar-SA" sz="2800" b="1" i="0" u="none" strike="noStrike" cap="none" normalizeH="0" baseline="0" smtClean="0">
                          <a:ln>
                            <a:noFill/>
                          </a:ln>
                          <a:solidFill>
                            <a:srgbClr val="008000"/>
                          </a:solidFill>
                          <a:effectLst/>
                          <a:latin typeface="Arial" pitchFamily="34" charset="0"/>
                          <a:cs typeface="DecoType Naskh" pitchFamily="2" charset="-78"/>
                        </a:rPr>
                        <a:t>الدراسات الوصفية</a:t>
                      </a:r>
                      <a:endParaRPr kumimoji="0" lang="en-US" altLang="ar-SA" sz="2800" b="1" i="0" u="none" strike="noStrike" cap="none" normalizeH="0" baseline="0" smtClean="0">
                        <a:ln>
                          <a:noFill/>
                        </a:ln>
                        <a:solidFill>
                          <a:srgbClr val="008000"/>
                        </a:solidFill>
                        <a:effectLst/>
                        <a:latin typeface="Arial" pitchFamily="34" charset="0"/>
                        <a:cs typeface="DecoType Naskh" pitchFamily="2" charset="-78"/>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altLang="ar-SA" sz="2800" b="1" i="0" u="none" strike="noStrike" cap="none" normalizeH="0" baseline="0" smtClean="0">
                          <a:ln>
                            <a:noFill/>
                          </a:ln>
                          <a:solidFill>
                            <a:srgbClr val="008000"/>
                          </a:solidFill>
                          <a:effectLst/>
                          <a:latin typeface="Arial" pitchFamily="34" charset="0"/>
                          <a:cs typeface="DecoType Naskh" pitchFamily="2" charset="-78"/>
                        </a:rPr>
                        <a:t>الدراسات التشخيصية</a:t>
                      </a:r>
                      <a:endParaRPr kumimoji="0" lang="en-US" altLang="ar-SA" sz="2800" b="1" i="0" u="none" strike="noStrike" cap="none" normalizeH="0" baseline="0" smtClean="0">
                        <a:ln>
                          <a:noFill/>
                        </a:ln>
                        <a:solidFill>
                          <a:srgbClr val="008000"/>
                        </a:solidFill>
                        <a:effectLst/>
                        <a:latin typeface="Arial" pitchFamily="34" charset="0"/>
                        <a:cs typeface="DecoType Naskh" pitchFamily="2" charset="-78"/>
                      </a:endParaRPr>
                    </a:p>
                  </a:txBody>
                  <a:tcPr marL="94329" marR="94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58863">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just" defTabSz="914400" rtl="1" eaLnBrk="1" fontAlgn="base" latinLnBrk="0" hangingPunct="1">
                        <a:lnSpc>
                          <a:spcPct val="100000"/>
                        </a:lnSpc>
                        <a:spcBef>
                          <a:spcPct val="20000"/>
                        </a:spcBef>
                        <a:spcAft>
                          <a:spcPct val="0"/>
                        </a:spcAft>
                        <a:buClrTx/>
                        <a:buSzTx/>
                        <a:buFontTx/>
                        <a:buNone/>
                        <a:tabLst/>
                      </a:pPr>
                      <a:r>
                        <a:rPr kumimoji="0" lang="ar-SA" altLang="ar-SA" sz="2800" b="0" i="0" u="none" strike="noStrike" cap="none" normalizeH="0" baseline="0" smtClean="0">
                          <a:ln>
                            <a:noFill/>
                          </a:ln>
                          <a:solidFill>
                            <a:schemeClr val="tx1"/>
                          </a:solidFill>
                          <a:effectLst/>
                          <a:latin typeface="Arial" pitchFamily="34" charset="0"/>
                          <a:cs typeface="DecoType Naskh" pitchFamily="2" charset="-78"/>
                        </a:rPr>
                        <a:t>تعمل من أجل تحديد مشكلة بحث عندما تكون المشكلة غير محددة</a:t>
                      </a:r>
                      <a:endParaRPr kumimoji="0" lang="en-US" altLang="ar-SA" sz="2800" b="0" i="0" u="none" strike="noStrike" cap="none" normalizeH="0" baseline="0" smtClean="0">
                        <a:ln>
                          <a:noFill/>
                        </a:ln>
                        <a:solidFill>
                          <a:schemeClr val="tx1"/>
                        </a:solidFill>
                        <a:effectLst/>
                        <a:latin typeface="Arial" pitchFamily="34" charset="0"/>
                        <a:cs typeface="DecoType Naskh" pitchFamily="2" charset="-78"/>
                      </a:endParaRPr>
                    </a:p>
                  </a:txBody>
                  <a:tcPr marL="94329" marR="94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just" defTabSz="914400" rtl="1" eaLnBrk="1" fontAlgn="base" latinLnBrk="0" hangingPunct="1">
                        <a:lnSpc>
                          <a:spcPct val="100000"/>
                        </a:lnSpc>
                        <a:spcBef>
                          <a:spcPct val="20000"/>
                        </a:spcBef>
                        <a:spcAft>
                          <a:spcPct val="0"/>
                        </a:spcAft>
                        <a:buClrTx/>
                        <a:buSzTx/>
                        <a:buFontTx/>
                        <a:buNone/>
                        <a:tabLst/>
                      </a:pPr>
                      <a:r>
                        <a:rPr kumimoji="0" lang="ar-SA" altLang="ar-SA" sz="2800" b="0" i="0" u="none" strike="noStrike" cap="none" normalizeH="0" baseline="0" smtClean="0">
                          <a:ln>
                            <a:noFill/>
                          </a:ln>
                          <a:solidFill>
                            <a:schemeClr val="tx1"/>
                          </a:solidFill>
                          <a:effectLst/>
                          <a:latin typeface="Arial" pitchFamily="34" charset="0"/>
                          <a:cs typeface="DecoType Naskh" pitchFamily="2" charset="-78"/>
                        </a:rPr>
                        <a:t>تعمل على جمع بيانات ظاهرة تغلب عليها سمة التحديد بالمقارنة مع الدراسات الاستطلاعية</a:t>
                      </a:r>
                      <a:endParaRPr kumimoji="0" lang="en-US" altLang="ar-SA" sz="2800" b="0" i="0" u="none" strike="noStrike" cap="none" normalizeH="0" baseline="0" smtClean="0">
                        <a:ln>
                          <a:noFill/>
                        </a:ln>
                        <a:solidFill>
                          <a:schemeClr val="tx1"/>
                        </a:solidFill>
                        <a:effectLst/>
                        <a:latin typeface="Arial" pitchFamily="34" charset="0"/>
                        <a:cs typeface="DecoType Naskh" pitchFamily="2" charset="-78"/>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just" defTabSz="914400" rtl="1" eaLnBrk="1" fontAlgn="base" latinLnBrk="0" hangingPunct="1">
                        <a:lnSpc>
                          <a:spcPct val="100000"/>
                        </a:lnSpc>
                        <a:spcBef>
                          <a:spcPct val="20000"/>
                        </a:spcBef>
                        <a:spcAft>
                          <a:spcPct val="0"/>
                        </a:spcAft>
                        <a:buClrTx/>
                        <a:buSzTx/>
                        <a:buFontTx/>
                        <a:buNone/>
                        <a:tabLst/>
                      </a:pPr>
                      <a:r>
                        <a:rPr kumimoji="0" lang="ar-SA" altLang="ar-SA" sz="2800" b="0" i="0" u="none" strike="noStrike" cap="none" normalizeH="0" baseline="0" smtClean="0">
                          <a:ln>
                            <a:noFill/>
                          </a:ln>
                          <a:solidFill>
                            <a:schemeClr val="tx1"/>
                          </a:solidFill>
                          <a:effectLst/>
                          <a:latin typeface="Arial" pitchFamily="34" charset="0"/>
                          <a:cs typeface="DecoType Naskh" pitchFamily="2" charset="-78"/>
                        </a:rPr>
                        <a:t>تعمل على جمع بيانات عن ظاهرة محددة تحديدا دقيقا </a:t>
                      </a:r>
                      <a:endParaRPr kumimoji="0" lang="en-US" altLang="ar-SA" sz="2800" b="0" i="0" u="none" strike="noStrike" cap="none" normalizeH="0" baseline="0" smtClean="0">
                        <a:ln>
                          <a:noFill/>
                        </a:ln>
                        <a:solidFill>
                          <a:schemeClr val="tx1"/>
                        </a:solidFill>
                        <a:effectLst/>
                        <a:latin typeface="Arial" pitchFamily="34" charset="0"/>
                        <a:cs typeface="DecoType Naskh" pitchFamily="2" charset="-78"/>
                      </a:endParaRPr>
                    </a:p>
                  </a:txBody>
                  <a:tcPr marL="94329" marR="94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7" name="Slide Number Placeholder 5"/>
          <p:cNvSpPr>
            <a:spLocks noGrp="1"/>
          </p:cNvSpPr>
          <p:nvPr>
            <p:ph type="sldNum" sz="quarter" idx="12"/>
          </p:nvPr>
        </p:nvSpPr>
        <p:spPr/>
        <p:txBody>
          <a:bodyPr/>
          <a:lstStyle/>
          <a:p>
            <a:fld id="{284DD4AD-2360-425F-B63A-C7A75C557B29}" type="slidenum">
              <a:rPr lang="ar-SA" altLang="ar-SA"/>
              <a:pPr/>
              <a:t>50</a:t>
            </a:fld>
            <a:endParaRPr lang="en-US" altLang="ar-SA"/>
          </a:p>
        </p:txBody>
      </p:sp>
    </p:spTree>
    <p:extLst>
      <p:ext uri="{BB962C8B-B14F-4D97-AF65-F5344CB8AC3E}">
        <p14:creationId xmlns:p14="http://schemas.microsoft.com/office/powerpoint/2010/main" val="323189336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7778" y="274639"/>
            <a:ext cx="8553501" cy="1641475"/>
          </a:xfrm>
        </p:spPr>
        <p:txBody>
          <a:bodyPr/>
          <a:lstStyle/>
          <a:p>
            <a:r>
              <a:rPr lang="ar-SA" altLang="ar-SA" sz="3600" b="1" dirty="0"/>
              <a:t>قارني بين الدراسات التالية </a:t>
            </a:r>
            <a:r>
              <a:rPr lang="ar-SA" altLang="ar-SA" sz="4400" b="1" dirty="0"/>
              <a:t/>
            </a:r>
            <a:br>
              <a:rPr lang="ar-SA" altLang="ar-SA" sz="4400" b="1" dirty="0"/>
            </a:br>
            <a:r>
              <a:rPr lang="ar-SA" altLang="ar-SA" sz="3600" b="1" dirty="0">
                <a:solidFill>
                  <a:schemeClr val="accent2"/>
                </a:solidFill>
              </a:rPr>
              <a:t>فيما يتعلق بمشكلة البحث</a:t>
            </a:r>
            <a:endParaRPr lang="en-US" altLang="ar-SA" sz="3600" b="1" dirty="0">
              <a:solidFill>
                <a:schemeClr val="accent2"/>
              </a:solidFill>
            </a:endParaRPr>
          </a:p>
        </p:txBody>
      </p:sp>
      <p:graphicFrame>
        <p:nvGraphicFramePr>
          <p:cNvPr id="10271" name="Group 31"/>
          <p:cNvGraphicFramePr>
            <a:graphicFrameLocks noGrp="1"/>
          </p:cNvGraphicFramePr>
          <p:nvPr>
            <p:ph type="tbl" idx="1"/>
          </p:nvPr>
        </p:nvGraphicFramePr>
        <p:xfrm>
          <a:off x="483109" y="2636838"/>
          <a:ext cx="8489634" cy="2725420"/>
        </p:xfrm>
        <a:graphic>
          <a:graphicData uri="http://schemas.openxmlformats.org/drawingml/2006/table">
            <a:tbl>
              <a:tblPr rtl="1"/>
              <a:tblGrid>
                <a:gridCol w="2829878"/>
                <a:gridCol w="2829878"/>
                <a:gridCol w="2829878"/>
              </a:tblGrid>
              <a:tr h="927100">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altLang="ar-SA" sz="2800" b="1" i="0" u="none" strike="noStrike" cap="none" normalizeH="0" baseline="0" smtClean="0">
                          <a:ln>
                            <a:noFill/>
                          </a:ln>
                          <a:solidFill>
                            <a:srgbClr val="008000"/>
                          </a:solidFill>
                          <a:effectLst/>
                          <a:latin typeface="Arial" pitchFamily="34" charset="0"/>
                          <a:cs typeface="DecoType Naskh" pitchFamily="2" charset="-78"/>
                        </a:rPr>
                        <a:t>الدراسات الاستطلاعية</a:t>
                      </a:r>
                      <a:endParaRPr kumimoji="0" lang="en-US" altLang="ar-SA" sz="2800" b="1" i="0" u="none" strike="noStrike" cap="none" normalizeH="0" baseline="0" smtClean="0">
                        <a:ln>
                          <a:noFill/>
                        </a:ln>
                        <a:solidFill>
                          <a:srgbClr val="008000"/>
                        </a:solidFill>
                        <a:effectLst/>
                        <a:latin typeface="Arial" pitchFamily="34" charset="0"/>
                        <a:cs typeface="DecoType Naskh" pitchFamily="2" charset="-78"/>
                      </a:endParaRPr>
                    </a:p>
                  </a:txBody>
                  <a:tcPr marL="94329" marR="94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altLang="ar-SA" sz="2800" b="1" i="0" u="none" strike="noStrike" cap="none" normalizeH="0" baseline="0" smtClean="0">
                          <a:ln>
                            <a:noFill/>
                          </a:ln>
                          <a:solidFill>
                            <a:srgbClr val="008000"/>
                          </a:solidFill>
                          <a:effectLst/>
                          <a:latin typeface="Arial" pitchFamily="34" charset="0"/>
                          <a:cs typeface="DecoType Naskh" pitchFamily="2" charset="-78"/>
                        </a:rPr>
                        <a:t>الدراسات الوصفية</a:t>
                      </a:r>
                      <a:endParaRPr kumimoji="0" lang="en-US" altLang="ar-SA" sz="2800" b="1" i="0" u="none" strike="noStrike" cap="none" normalizeH="0" baseline="0" smtClean="0">
                        <a:ln>
                          <a:noFill/>
                        </a:ln>
                        <a:solidFill>
                          <a:srgbClr val="008000"/>
                        </a:solidFill>
                        <a:effectLst/>
                        <a:latin typeface="Arial" pitchFamily="34" charset="0"/>
                        <a:cs typeface="DecoType Naskh" pitchFamily="2" charset="-78"/>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altLang="ar-SA" sz="2800" b="1" i="0" u="none" strike="noStrike" cap="none" normalizeH="0" baseline="0" smtClean="0">
                          <a:ln>
                            <a:noFill/>
                          </a:ln>
                          <a:solidFill>
                            <a:srgbClr val="008000"/>
                          </a:solidFill>
                          <a:effectLst/>
                          <a:latin typeface="Arial" pitchFamily="34" charset="0"/>
                          <a:cs typeface="DecoType Naskh" pitchFamily="2" charset="-78"/>
                        </a:rPr>
                        <a:t>الدراسات التشخيصية</a:t>
                      </a:r>
                      <a:endParaRPr kumimoji="0" lang="en-US" altLang="ar-SA" sz="2800" b="1" i="0" u="none" strike="noStrike" cap="none" normalizeH="0" baseline="0" smtClean="0">
                        <a:ln>
                          <a:noFill/>
                        </a:ln>
                        <a:solidFill>
                          <a:srgbClr val="008000"/>
                        </a:solidFill>
                        <a:effectLst/>
                        <a:latin typeface="Arial" pitchFamily="34" charset="0"/>
                        <a:cs typeface="DecoType Naskh" pitchFamily="2" charset="-78"/>
                      </a:endParaRPr>
                    </a:p>
                  </a:txBody>
                  <a:tcPr marL="94329" marR="94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58863">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just" defTabSz="914400" rtl="1" eaLnBrk="1" fontAlgn="base" latinLnBrk="0" hangingPunct="1">
                        <a:lnSpc>
                          <a:spcPct val="100000"/>
                        </a:lnSpc>
                        <a:spcBef>
                          <a:spcPct val="20000"/>
                        </a:spcBef>
                        <a:spcAft>
                          <a:spcPct val="0"/>
                        </a:spcAft>
                        <a:buClrTx/>
                        <a:buSzTx/>
                        <a:buFontTx/>
                        <a:buNone/>
                        <a:tabLst/>
                      </a:pPr>
                      <a:r>
                        <a:rPr kumimoji="0" lang="ar-SA" altLang="ar-SA" sz="2800" b="0" i="0" u="none" strike="noStrike" cap="none" normalizeH="0" baseline="0" smtClean="0">
                          <a:ln>
                            <a:noFill/>
                          </a:ln>
                          <a:solidFill>
                            <a:schemeClr val="tx1"/>
                          </a:solidFill>
                          <a:effectLst/>
                          <a:latin typeface="Arial" pitchFamily="34" charset="0"/>
                          <a:cs typeface="DecoType Naskh" pitchFamily="2" charset="-78"/>
                        </a:rPr>
                        <a:t>تعمل من أجل تحديد مشكلة بحث عندما تكون المشكلة غير محددة</a:t>
                      </a:r>
                      <a:endParaRPr kumimoji="0" lang="en-US" altLang="ar-SA" sz="2800" b="0" i="0" u="none" strike="noStrike" cap="none" normalizeH="0" baseline="0" smtClean="0">
                        <a:ln>
                          <a:noFill/>
                        </a:ln>
                        <a:solidFill>
                          <a:schemeClr val="tx1"/>
                        </a:solidFill>
                        <a:effectLst/>
                        <a:latin typeface="Arial" pitchFamily="34" charset="0"/>
                        <a:cs typeface="DecoType Naskh" pitchFamily="2" charset="-78"/>
                      </a:endParaRPr>
                    </a:p>
                  </a:txBody>
                  <a:tcPr marL="94329" marR="94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just" defTabSz="914400" rtl="1" eaLnBrk="1" fontAlgn="base" latinLnBrk="0" hangingPunct="1">
                        <a:lnSpc>
                          <a:spcPct val="100000"/>
                        </a:lnSpc>
                        <a:spcBef>
                          <a:spcPct val="20000"/>
                        </a:spcBef>
                        <a:spcAft>
                          <a:spcPct val="0"/>
                        </a:spcAft>
                        <a:buClrTx/>
                        <a:buSzTx/>
                        <a:buFontTx/>
                        <a:buNone/>
                        <a:tabLst/>
                      </a:pPr>
                      <a:r>
                        <a:rPr kumimoji="0" lang="ar-SA" altLang="ar-SA" sz="2800" b="0" i="0" u="none" strike="noStrike" cap="none" normalizeH="0" baseline="0" smtClean="0">
                          <a:ln>
                            <a:noFill/>
                          </a:ln>
                          <a:solidFill>
                            <a:schemeClr val="tx1"/>
                          </a:solidFill>
                          <a:effectLst/>
                          <a:latin typeface="Arial" pitchFamily="34" charset="0"/>
                          <a:cs typeface="DecoType Naskh" pitchFamily="2" charset="-78"/>
                        </a:rPr>
                        <a:t>تعمل على جمع بيانات ظاهرة تغلب عليها سمة التحديد بالمقارنة مع الدراسات الاستطلاعية</a:t>
                      </a:r>
                      <a:endParaRPr kumimoji="0" lang="en-US" altLang="ar-SA" sz="2800" b="0" i="0" u="none" strike="noStrike" cap="none" normalizeH="0" baseline="0" smtClean="0">
                        <a:ln>
                          <a:noFill/>
                        </a:ln>
                        <a:solidFill>
                          <a:schemeClr val="tx1"/>
                        </a:solidFill>
                        <a:effectLst/>
                        <a:latin typeface="Arial" pitchFamily="34" charset="0"/>
                        <a:cs typeface="DecoType Naskh" pitchFamily="2" charset="-78"/>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just" defTabSz="914400" rtl="1" eaLnBrk="1" fontAlgn="base" latinLnBrk="0" hangingPunct="1">
                        <a:lnSpc>
                          <a:spcPct val="100000"/>
                        </a:lnSpc>
                        <a:spcBef>
                          <a:spcPct val="20000"/>
                        </a:spcBef>
                        <a:spcAft>
                          <a:spcPct val="0"/>
                        </a:spcAft>
                        <a:buClrTx/>
                        <a:buSzTx/>
                        <a:buFontTx/>
                        <a:buNone/>
                        <a:tabLst/>
                      </a:pPr>
                      <a:r>
                        <a:rPr kumimoji="0" lang="ar-SA" altLang="ar-SA" sz="2800" b="0" i="0" u="none" strike="noStrike" cap="none" normalizeH="0" baseline="0" smtClean="0">
                          <a:ln>
                            <a:noFill/>
                          </a:ln>
                          <a:solidFill>
                            <a:schemeClr val="tx1"/>
                          </a:solidFill>
                          <a:effectLst/>
                          <a:latin typeface="Arial" pitchFamily="34" charset="0"/>
                          <a:cs typeface="DecoType Naskh" pitchFamily="2" charset="-78"/>
                        </a:rPr>
                        <a:t>تعمل على جمع بيانات عن ظاهرة محددة تحديدا دقيقا </a:t>
                      </a:r>
                      <a:endParaRPr kumimoji="0" lang="en-US" altLang="ar-SA" sz="2800" b="0" i="0" u="none" strike="noStrike" cap="none" normalizeH="0" baseline="0" smtClean="0">
                        <a:ln>
                          <a:noFill/>
                        </a:ln>
                        <a:solidFill>
                          <a:schemeClr val="tx1"/>
                        </a:solidFill>
                        <a:effectLst/>
                        <a:latin typeface="Arial" pitchFamily="34" charset="0"/>
                        <a:cs typeface="DecoType Naskh" pitchFamily="2" charset="-78"/>
                      </a:endParaRPr>
                    </a:p>
                  </a:txBody>
                  <a:tcPr marL="94329" marR="94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7" name="Slide Number Placeholder 5"/>
          <p:cNvSpPr>
            <a:spLocks noGrp="1"/>
          </p:cNvSpPr>
          <p:nvPr>
            <p:ph type="sldNum" sz="quarter" idx="12"/>
          </p:nvPr>
        </p:nvSpPr>
        <p:spPr/>
        <p:txBody>
          <a:bodyPr/>
          <a:lstStyle/>
          <a:p>
            <a:fld id="{284DD4AD-2360-425F-B63A-C7A75C557B29}" type="slidenum">
              <a:rPr lang="ar-SA" altLang="ar-SA"/>
              <a:pPr/>
              <a:t>51</a:t>
            </a:fld>
            <a:endParaRPr lang="en-US" altLang="ar-SA"/>
          </a:p>
        </p:txBody>
      </p:sp>
    </p:spTree>
    <p:extLst>
      <p:ext uri="{BB962C8B-B14F-4D97-AF65-F5344CB8AC3E}">
        <p14:creationId xmlns:p14="http://schemas.microsoft.com/office/powerpoint/2010/main" val="256871577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sz="half" idx="1"/>
          </p:nvPr>
        </p:nvSpPr>
        <p:spPr>
          <a:xfrm>
            <a:off x="471646" y="685801"/>
            <a:ext cx="8478169" cy="1366837"/>
          </a:xfrm>
        </p:spPr>
        <p:txBody>
          <a:bodyPr>
            <a:normAutofit fontScale="92500" lnSpcReduction="10000"/>
          </a:bodyPr>
          <a:lstStyle/>
          <a:p>
            <a:pPr algn="ctr">
              <a:buFontTx/>
              <a:buNone/>
            </a:pPr>
            <a:r>
              <a:rPr lang="ar-SA" altLang="ar-SA" sz="4400" b="1" dirty="0">
                <a:solidFill>
                  <a:schemeClr val="accent2"/>
                </a:solidFill>
              </a:rPr>
              <a:t>قارني بين الدراسات التالية </a:t>
            </a:r>
          </a:p>
          <a:p>
            <a:pPr algn="ctr">
              <a:buFontTx/>
              <a:buNone/>
            </a:pPr>
            <a:r>
              <a:rPr lang="ar-SA" altLang="ar-SA" sz="4400" b="1" dirty="0" smtClean="0">
                <a:solidFill>
                  <a:schemeClr val="accent2"/>
                </a:solidFill>
              </a:rPr>
              <a:t>فيما </a:t>
            </a:r>
            <a:r>
              <a:rPr lang="ar-SA" altLang="ar-SA" sz="4400" b="1" dirty="0">
                <a:solidFill>
                  <a:schemeClr val="accent2"/>
                </a:solidFill>
              </a:rPr>
              <a:t>يتعلق بتصميم البحث</a:t>
            </a:r>
          </a:p>
          <a:p>
            <a:pPr algn="ctr">
              <a:buFontTx/>
              <a:buNone/>
            </a:pPr>
            <a:endParaRPr lang="en-US" altLang="ar-SA" sz="4400" b="1" dirty="0">
              <a:solidFill>
                <a:schemeClr val="accent2"/>
              </a:solidFill>
            </a:endParaRPr>
          </a:p>
        </p:txBody>
      </p:sp>
      <p:graphicFrame>
        <p:nvGraphicFramePr>
          <p:cNvPr id="12320" name="Group 32"/>
          <p:cNvGraphicFramePr>
            <a:graphicFrameLocks noGrp="1"/>
          </p:cNvGraphicFramePr>
          <p:nvPr>
            <p:ph sz="half" idx="2"/>
            <p:extLst>
              <p:ext uri="{D42A27DB-BD31-4B8C-83A1-F6EECF244321}">
                <p14:modId xmlns:p14="http://schemas.microsoft.com/office/powerpoint/2010/main" val="2342287349"/>
              </p:ext>
            </p:extLst>
          </p:nvPr>
        </p:nvGraphicFramePr>
        <p:xfrm>
          <a:off x="853223" y="2276476"/>
          <a:ext cx="7873871" cy="2734945"/>
        </p:xfrm>
        <a:graphic>
          <a:graphicData uri="http://schemas.openxmlformats.org/drawingml/2006/table">
            <a:tbl>
              <a:tblPr rtl="1"/>
              <a:tblGrid>
                <a:gridCol w="2625170"/>
                <a:gridCol w="2623532"/>
                <a:gridCol w="2625169"/>
              </a:tblGrid>
              <a:tr h="936625">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altLang="ar-SA" sz="2400" b="1" i="0" u="none" strike="noStrike" cap="none" normalizeH="0" baseline="0" dirty="0" smtClean="0">
                          <a:ln>
                            <a:noFill/>
                          </a:ln>
                          <a:solidFill>
                            <a:srgbClr val="008000"/>
                          </a:solidFill>
                          <a:effectLst/>
                          <a:latin typeface="Arial" pitchFamily="34" charset="0"/>
                          <a:cs typeface="DecoType Naskh" pitchFamily="2" charset="-78"/>
                        </a:rPr>
                        <a:t>الدراسات الاستطلاعية</a:t>
                      </a:r>
                      <a:endParaRPr kumimoji="0" lang="en-US" altLang="ar-SA" sz="2400" b="1" i="0" u="none" strike="noStrike" cap="none" normalizeH="0" baseline="0" dirty="0" smtClean="0">
                        <a:ln>
                          <a:noFill/>
                        </a:ln>
                        <a:solidFill>
                          <a:srgbClr val="008000"/>
                        </a:solidFill>
                        <a:effectLst/>
                        <a:latin typeface="Arial" pitchFamily="34" charset="0"/>
                        <a:cs typeface="DecoType Naskh" pitchFamily="2" charset="-78"/>
                      </a:endParaRPr>
                    </a:p>
                  </a:txBody>
                  <a:tcPr marL="94329" marR="94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altLang="ar-SA" sz="2800" b="1" i="0" u="none" strike="noStrike" cap="none" normalizeH="0" baseline="0" smtClean="0">
                          <a:ln>
                            <a:noFill/>
                          </a:ln>
                          <a:solidFill>
                            <a:srgbClr val="008000"/>
                          </a:solidFill>
                          <a:effectLst/>
                          <a:latin typeface="Arial" pitchFamily="34" charset="0"/>
                          <a:cs typeface="DecoType Naskh" pitchFamily="2" charset="-78"/>
                        </a:rPr>
                        <a:t>الدراسات الوصفية</a:t>
                      </a:r>
                      <a:endParaRPr kumimoji="0" lang="en-US" altLang="ar-SA" sz="2800" b="1" i="0" u="none" strike="noStrike" cap="none" normalizeH="0" baseline="0" smtClean="0">
                        <a:ln>
                          <a:noFill/>
                        </a:ln>
                        <a:solidFill>
                          <a:srgbClr val="008000"/>
                        </a:solidFill>
                        <a:effectLst/>
                        <a:latin typeface="Arial" pitchFamily="34" charset="0"/>
                        <a:cs typeface="DecoType Naskh" pitchFamily="2" charset="-78"/>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altLang="ar-SA" sz="2400" b="1" i="0" u="none" strike="noStrike" cap="none" normalizeH="0" baseline="0" dirty="0" smtClean="0">
                          <a:ln>
                            <a:noFill/>
                          </a:ln>
                          <a:solidFill>
                            <a:srgbClr val="008000"/>
                          </a:solidFill>
                          <a:effectLst/>
                          <a:latin typeface="Arial" pitchFamily="34" charset="0"/>
                          <a:cs typeface="DecoType Naskh" pitchFamily="2" charset="-78"/>
                        </a:rPr>
                        <a:t>الدراسا</a:t>
                      </a:r>
                      <a:r>
                        <a:rPr kumimoji="0" lang="ar-SA" altLang="ar-SA" sz="2800" b="1" i="0" u="none" strike="noStrike" cap="none" normalizeH="0" baseline="0" dirty="0" smtClean="0">
                          <a:ln>
                            <a:noFill/>
                          </a:ln>
                          <a:solidFill>
                            <a:srgbClr val="008000"/>
                          </a:solidFill>
                          <a:effectLst/>
                          <a:latin typeface="Arial" pitchFamily="34" charset="0"/>
                          <a:cs typeface="DecoType Naskh" pitchFamily="2" charset="-78"/>
                        </a:rPr>
                        <a:t>ت التشخيصية</a:t>
                      </a:r>
                      <a:endParaRPr kumimoji="0" lang="en-US" altLang="ar-SA" sz="2800" b="1" i="0" u="none" strike="noStrike" cap="none" normalizeH="0" baseline="0" dirty="0" smtClean="0">
                        <a:ln>
                          <a:noFill/>
                        </a:ln>
                        <a:solidFill>
                          <a:srgbClr val="008000"/>
                        </a:solidFill>
                        <a:effectLst/>
                        <a:latin typeface="Arial" pitchFamily="34" charset="0"/>
                        <a:cs typeface="DecoType Naskh" pitchFamily="2" charset="-78"/>
                      </a:endParaRPr>
                    </a:p>
                  </a:txBody>
                  <a:tcPr marL="94329" marR="94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28788">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just" defTabSz="914400" rtl="1" eaLnBrk="1" fontAlgn="base" latinLnBrk="0" hangingPunct="1">
                        <a:lnSpc>
                          <a:spcPct val="100000"/>
                        </a:lnSpc>
                        <a:spcBef>
                          <a:spcPct val="20000"/>
                        </a:spcBef>
                        <a:spcAft>
                          <a:spcPct val="0"/>
                        </a:spcAft>
                        <a:buClrTx/>
                        <a:buSzTx/>
                        <a:buFontTx/>
                        <a:buNone/>
                        <a:tabLst/>
                      </a:pPr>
                      <a:r>
                        <a:rPr kumimoji="0" lang="ar-SA" altLang="ar-SA" sz="2800" b="0" i="0" u="none" strike="noStrike" cap="none" normalizeH="0" baseline="0" smtClean="0">
                          <a:ln>
                            <a:noFill/>
                          </a:ln>
                          <a:solidFill>
                            <a:schemeClr val="tx1"/>
                          </a:solidFill>
                          <a:effectLst/>
                          <a:latin typeface="Arial" pitchFamily="34" charset="0"/>
                          <a:cs typeface="DecoType Naskh" pitchFamily="2" charset="-78"/>
                        </a:rPr>
                        <a:t>أقل دقة وأكثر مرونة في التصميم لأن الكثير من معالم الظاهرة غائب عن الباحث</a:t>
                      </a:r>
                      <a:endParaRPr kumimoji="0" lang="en-US" altLang="ar-SA" sz="2800" b="0" i="0" u="none" strike="noStrike" cap="none" normalizeH="0" baseline="0" smtClean="0">
                        <a:ln>
                          <a:noFill/>
                        </a:ln>
                        <a:solidFill>
                          <a:schemeClr val="tx1"/>
                        </a:solidFill>
                        <a:effectLst/>
                        <a:latin typeface="Arial" pitchFamily="34" charset="0"/>
                        <a:cs typeface="DecoType Naskh" pitchFamily="2" charset="-78"/>
                      </a:endParaRPr>
                    </a:p>
                  </a:txBody>
                  <a:tcPr marL="94329" marR="94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just" defTabSz="914400" rtl="1" eaLnBrk="1" fontAlgn="base" latinLnBrk="0" hangingPunct="1">
                        <a:lnSpc>
                          <a:spcPct val="100000"/>
                        </a:lnSpc>
                        <a:spcBef>
                          <a:spcPct val="20000"/>
                        </a:spcBef>
                        <a:spcAft>
                          <a:spcPct val="0"/>
                        </a:spcAft>
                        <a:buClrTx/>
                        <a:buSzTx/>
                        <a:buFontTx/>
                        <a:buNone/>
                        <a:tabLst/>
                      </a:pPr>
                      <a:r>
                        <a:rPr kumimoji="0" lang="ar-SA" altLang="ar-SA" sz="2800" b="0" i="0" u="none" strike="noStrike" cap="none" normalizeH="0" baseline="0" smtClean="0">
                          <a:ln>
                            <a:noFill/>
                          </a:ln>
                          <a:solidFill>
                            <a:schemeClr val="tx1"/>
                          </a:solidFill>
                          <a:effectLst/>
                          <a:latin typeface="Arial" pitchFamily="34" charset="0"/>
                          <a:cs typeface="DecoType Naskh" pitchFamily="2" charset="-78"/>
                        </a:rPr>
                        <a:t>أقل مرونة وأكثر دقة في التصميم من الدراسة الاستطلاعية لأن المشكلة أكثر تحديدا</a:t>
                      </a:r>
                      <a:endParaRPr kumimoji="0" lang="en-US" altLang="ar-SA" sz="2800" b="0" i="0" u="none" strike="noStrike" cap="none" normalizeH="0" baseline="0" smtClean="0">
                        <a:ln>
                          <a:noFill/>
                        </a:ln>
                        <a:solidFill>
                          <a:schemeClr val="tx1"/>
                        </a:solidFill>
                        <a:effectLst/>
                        <a:latin typeface="Arial" pitchFamily="34" charset="0"/>
                        <a:cs typeface="DecoType Naskh" pitchFamily="2" charset="-78"/>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just" defTabSz="914400" rtl="1" eaLnBrk="1" fontAlgn="base" latinLnBrk="0" hangingPunct="1">
                        <a:lnSpc>
                          <a:spcPct val="100000"/>
                        </a:lnSpc>
                        <a:spcBef>
                          <a:spcPct val="20000"/>
                        </a:spcBef>
                        <a:spcAft>
                          <a:spcPct val="0"/>
                        </a:spcAft>
                        <a:buClrTx/>
                        <a:buSzTx/>
                        <a:buFontTx/>
                        <a:buNone/>
                        <a:tabLst/>
                      </a:pPr>
                      <a:r>
                        <a:rPr kumimoji="0" lang="ar-SA" altLang="ar-SA" sz="2800" b="0" i="0" u="none" strike="noStrike" cap="none" normalizeH="0" baseline="0" smtClean="0">
                          <a:ln>
                            <a:noFill/>
                          </a:ln>
                          <a:solidFill>
                            <a:schemeClr val="tx1"/>
                          </a:solidFill>
                          <a:effectLst/>
                          <a:latin typeface="Arial" pitchFamily="34" charset="0"/>
                          <a:cs typeface="DecoType Naskh" pitchFamily="2" charset="-78"/>
                        </a:rPr>
                        <a:t>أقل مرونة وأكثر دقة وإحكاما في التصميم لأن معالم المشكلة محددة تحديدا دقيقا</a:t>
                      </a:r>
                      <a:endParaRPr kumimoji="0" lang="en-US" altLang="ar-SA" sz="2800" b="0" i="0" u="none" strike="noStrike" cap="none" normalizeH="0" baseline="0" smtClean="0">
                        <a:ln>
                          <a:noFill/>
                        </a:ln>
                        <a:solidFill>
                          <a:schemeClr val="tx1"/>
                        </a:solidFill>
                        <a:effectLst/>
                        <a:latin typeface="Arial" pitchFamily="34" charset="0"/>
                        <a:cs typeface="DecoType Naskh" pitchFamily="2" charset="-78"/>
                      </a:endParaRPr>
                    </a:p>
                  </a:txBody>
                  <a:tcPr marL="94329" marR="94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7" name="Slide Number Placeholder 6"/>
          <p:cNvSpPr>
            <a:spLocks noGrp="1"/>
          </p:cNvSpPr>
          <p:nvPr>
            <p:ph type="sldNum" sz="quarter" idx="12"/>
          </p:nvPr>
        </p:nvSpPr>
        <p:spPr/>
        <p:txBody>
          <a:bodyPr/>
          <a:lstStyle/>
          <a:p>
            <a:fld id="{7C1EA48A-5738-433E-AABE-C26E6B363D33}" type="slidenum">
              <a:rPr lang="ar-SA" altLang="ar-SA"/>
              <a:pPr/>
              <a:t>52</a:t>
            </a:fld>
            <a:endParaRPr lang="en-US" altLang="ar-SA"/>
          </a:p>
        </p:txBody>
      </p:sp>
    </p:spTree>
    <p:extLst>
      <p:ext uri="{BB962C8B-B14F-4D97-AF65-F5344CB8AC3E}">
        <p14:creationId xmlns:p14="http://schemas.microsoft.com/office/powerpoint/2010/main" val="33394213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71646" y="274639"/>
            <a:ext cx="8489633" cy="1570037"/>
          </a:xfrm>
        </p:spPr>
        <p:txBody>
          <a:bodyPr/>
          <a:lstStyle/>
          <a:p>
            <a:r>
              <a:rPr lang="ar-SA" altLang="ar-SA" sz="4400" b="1" dirty="0">
                <a:solidFill>
                  <a:schemeClr val="accent2"/>
                </a:solidFill>
              </a:rPr>
              <a:t/>
            </a:r>
            <a:br>
              <a:rPr lang="ar-SA" altLang="ar-SA" sz="4400" b="1" dirty="0">
                <a:solidFill>
                  <a:schemeClr val="accent2"/>
                </a:solidFill>
              </a:rPr>
            </a:br>
            <a:r>
              <a:rPr lang="ar-SA" altLang="ar-SA" sz="4400" b="1" dirty="0">
                <a:solidFill>
                  <a:schemeClr val="accent2"/>
                </a:solidFill>
              </a:rPr>
              <a:t>فيما يتعلق بالفروض</a:t>
            </a:r>
            <a:endParaRPr lang="en-US" altLang="ar-SA" sz="4400" b="1" dirty="0">
              <a:solidFill>
                <a:schemeClr val="accent2"/>
              </a:solidFill>
            </a:endParaRPr>
          </a:p>
        </p:txBody>
      </p:sp>
      <p:graphicFrame>
        <p:nvGraphicFramePr>
          <p:cNvPr id="14368" name="Group 32"/>
          <p:cNvGraphicFramePr>
            <a:graphicFrameLocks noGrp="1"/>
          </p:cNvGraphicFramePr>
          <p:nvPr>
            <p:ph type="tbl" idx="1"/>
            <p:extLst>
              <p:ext uri="{D42A27DB-BD31-4B8C-83A1-F6EECF244321}">
                <p14:modId xmlns:p14="http://schemas.microsoft.com/office/powerpoint/2010/main" val="2580732262"/>
              </p:ext>
            </p:extLst>
          </p:nvPr>
        </p:nvGraphicFramePr>
        <p:xfrm>
          <a:off x="471645" y="2420938"/>
          <a:ext cx="8489634" cy="3559744"/>
        </p:xfrm>
        <a:graphic>
          <a:graphicData uri="http://schemas.openxmlformats.org/drawingml/2006/table">
            <a:tbl>
              <a:tblPr rtl="1"/>
              <a:tblGrid>
                <a:gridCol w="2829878"/>
                <a:gridCol w="2829878"/>
                <a:gridCol w="2829878"/>
              </a:tblGrid>
              <a:tr h="936054">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altLang="ar-SA" sz="2400" b="1" i="0" u="none" strike="noStrike" cap="none" normalizeH="0" baseline="0" dirty="0" smtClean="0">
                          <a:ln>
                            <a:noFill/>
                          </a:ln>
                          <a:solidFill>
                            <a:srgbClr val="008000"/>
                          </a:solidFill>
                          <a:effectLst/>
                          <a:latin typeface="Arial" pitchFamily="34" charset="0"/>
                          <a:cs typeface="DecoType Naskh" pitchFamily="2" charset="-78"/>
                        </a:rPr>
                        <a:t>الدراسات الاستطلاعية</a:t>
                      </a:r>
                      <a:endParaRPr kumimoji="0" lang="en-US" altLang="ar-SA" sz="2400" b="1" i="0" u="none" strike="noStrike" cap="none" normalizeH="0" baseline="0" dirty="0" smtClean="0">
                        <a:ln>
                          <a:noFill/>
                        </a:ln>
                        <a:solidFill>
                          <a:srgbClr val="008000"/>
                        </a:solidFill>
                        <a:effectLst/>
                        <a:latin typeface="Arial" pitchFamily="34" charset="0"/>
                        <a:cs typeface="DecoType Naskh" pitchFamily="2" charset="-78"/>
                      </a:endParaRPr>
                    </a:p>
                  </a:txBody>
                  <a:tcPr marL="94329" marR="94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altLang="ar-SA" sz="2800" b="1" i="0" u="none" strike="noStrike" cap="none" normalizeH="0" baseline="0" dirty="0" smtClean="0">
                          <a:ln>
                            <a:noFill/>
                          </a:ln>
                          <a:solidFill>
                            <a:srgbClr val="008000"/>
                          </a:solidFill>
                          <a:effectLst/>
                          <a:latin typeface="Arial" pitchFamily="34" charset="0"/>
                          <a:cs typeface="DecoType Naskh" pitchFamily="2" charset="-78"/>
                        </a:rPr>
                        <a:t>الدراسات الوصفية</a:t>
                      </a:r>
                      <a:endParaRPr kumimoji="0" lang="en-US" altLang="ar-SA" sz="2800" b="1" i="0" u="none" strike="noStrike" cap="none" normalizeH="0" baseline="0" dirty="0" smtClean="0">
                        <a:ln>
                          <a:noFill/>
                        </a:ln>
                        <a:solidFill>
                          <a:srgbClr val="008000"/>
                        </a:solidFill>
                        <a:effectLst/>
                        <a:latin typeface="Arial" pitchFamily="34" charset="0"/>
                        <a:cs typeface="DecoType Naskh" pitchFamily="2" charset="-78"/>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altLang="ar-SA" sz="2800" b="1" i="0" u="none" strike="noStrike" cap="none" normalizeH="0" baseline="0" dirty="0" smtClean="0">
                          <a:ln>
                            <a:noFill/>
                          </a:ln>
                          <a:solidFill>
                            <a:srgbClr val="008000"/>
                          </a:solidFill>
                          <a:effectLst/>
                          <a:latin typeface="Arial" pitchFamily="34" charset="0"/>
                          <a:cs typeface="DecoType Naskh" pitchFamily="2" charset="-78"/>
                        </a:rPr>
                        <a:t>الدراسات</a:t>
                      </a:r>
                      <a:r>
                        <a:rPr kumimoji="0" lang="ar-SA" altLang="ar-SA" sz="3200" b="1" i="0" u="none" strike="noStrike" cap="none" normalizeH="0" baseline="0" dirty="0" smtClean="0">
                          <a:ln>
                            <a:noFill/>
                          </a:ln>
                          <a:solidFill>
                            <a:srgbClr val="008000"/>
                          </a:solidFill>
                          <a:effectLst/>
                          <a:latin typeface="Arial" pitchFamily="34" charset="0"/>
                          <a:cs typeface="DecoType Naskh" pitchFamily="2" charset="-78"/>
                        </a:rPr>
                        <a:t> </a:t>
                      </a:r>
                      <a:r>
                        <a:rPr kumimoji="0" lang="ar-SA" altLang="ar-SA" sz="2800" b="1" i="0" u="none" strike="noStrike" cap="none" normalizeH="0" baseline="0" dirty="0" smtClean="0">
                          <a:ln>
                            <a:noFill/>
                          </a:ln>
                          <a:solidFill>
                            <a:srgbClr val="008000"/>
                          </a:solidFill>
                          <a:effectLst/>
                          <a:latin typeface="Arial" pitchFamily="34" charset="0"/>
                          <a:cs typeface="DecoType Naskh" pitchFamily="2" charset="-78"/>
                        </a:rPr>
                        <a:t>التشخيصية</a:t>
                      </a:r>
                      <a:endParaRPr kumimoji="0" lang="en-US" altLang="ar-SA" sz="3200" b="1" i="0" u="none" strike="noStrike" cap="none" normalizeH="0" baseline="0" dirty="0" smtClean="0">
                        <a:ln>
                          <a:noFill/>
                        </a:ln>
                        <a:solidFill>
                          <a:srgbClr val="008000"/>
                        </a:solidFill>
                        <a:effectLst/>
                        <a:latin typeface="Arial" pitchFamily="34" charset="0"/>
                        <a:cs typeface="DecoType Naskh" pitchFamily="2" charset="-78"/>
                      </a:endParaRPr>
                    </a:p>
                  </a:txBody>
                  <a:tcPr marL="94329" marR="94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23690">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altLang="ar-SA" sz="2800" b="0" i="0" u="none" strike="noStrike" cap="none" normalizeH="0" baseline="0" dirty="0" smtClean="0">
                          <a:ln>
                            <a:noFill/>
                          </a:ln>
                          <a:solidFill>
                            <a:schemeClr val="tx1"/>
                          </a:solidFill>
                          <a:effectLst/>
                          <a:latin typeface="Arial" pitchFamily="34" charset="0"/>
                          <a:cs typeface="DecoType Naskh" pitchFamily="2" charset="-78"/>
                        </a:rPr>
                        <a:t>تتضمن مجرد تساؤلات، كل سؤال منها يتضمن متغير واحد فقط ولا تحتوي على فروض.</a:t>
                      </a:r>
                      <a:endParaRPr kumimoji="0" lang="en-US" altLang="ar-SA" sz="2800" b="0" i="0" u="none" strike="noStrike" cap="none" normalizeH="0" baseline="0" dirty="0" smtClean="0">
                        <a:ln>
                          <a:noFill/>
                        </a:ln>
                        <a:solidFill>
                          <a:schemeClr val="tx1"/>
                        </a:solidFill>
                        <a:effectLst/>
                        <a:latin typeface="Arial" pitchFamily="34" charset="0"/>
                        <a:cs typeface="DecoType Naskh" pitchFamily="2" charset="-78"/>
                      </a:endParaRPr>
                    </a:p>
                  </a:txBody>
                  <a:tcPr marL="94329" marR="94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altLang="ar-SA" sz="2800" b="0" i="0" u="none" strike="noStrike" cap="none" normalizeH="0" baseline="0" dirty="0" smtClean="0">
                          <a:ln>
                            <a:noFill/>
                          </a:ln>
                          <a:solidFill>
                            <a:schemeClr val="tx1"/>
                          </a:solidFill>
                          <a:effectLst/>
                          <a:latin typeface="Arial" pitchFamily="34" charset="0"/>
                          <a:cs typeface="DecoType Naskh" pitchFamily="2" charset="-78"/>
                        </a:rPr>
                        <a:t>تتضمن فروض مبدئية والبعض من الدراسات الوصفية تتضمن تساؤلات تتضمن متغير واحد.</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altLang="ar-SA" sz="2800" b="0" i="0" u="none" strike="noStrike" cap="none" normalizeH="0" baseline="0" dirty="0" smtClean="0">
                        <a:ln>
                          <a:noFill/>
                        </a:ln>
                        <a:solidFill>
                          <a:schemeClr val="tx1"/>
                        </a:solidFill>
                        <a:effectLst/>
                        <a:latin typeface="Arial" pitchFamily="34" charset="0"/>
                        <a:cs typeface="DecoType Naskh" pitchFamily="2" charset="-78"/>
                      </a:endParaRPr>
                    </a:p>
                  </a:txBody>
                  <a:tcPr marL="94329" marR="94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DecoType Naskh" pitchFamily="2" charset="-78"/>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altLang="ar-SA" sz="2800" b="0" i="0" u="none" strike="noStrike" cap="none" normalizeH="0" baseline="0" dirty="0" smtClean="0">
                          <a:ln>
                            <a:noFill/>
                          </a:ln>
                          <a:solidFill>
                            <a:schemeClr val="tx1"/>
                          </a:solidFill>
                          <a:effectLst/>
                          <a:latin typeface="Arial" pitchFamily="34" charset="0"/>
                          <a:cs typeface="DecoType Naskh" pitchFamily="2" charset="-78"/>
                        </a:rPr>
                        <a:t>كل الدراسات التشخيصية تتضمن فروض سببية.</a:t>
                      </a:r>
                      <a:endParaRPr kumimoji="0" lang="en-US" altLang="ar-SA" sz="2800" b="0" i="0" u="none" strike="noStrike" cap="none" normalizeH="0" baseline="0" dirty="0" smtClean="0">
                        <a:ln>
                          <a:noFill/>
                        </a:ln>
                        <a:solidFill>
                          <a:schemeClr val="tx1"/>
                        </a:solidFill>
                        <a:effectLst/>
                        <a:latin typeface="Arial" pitchFamily="34" charset="0"/>
                        <a:cs typeface="DecoType Naskh" pitchFamily="2" charset="-78"/>
                      </a:endParaRPr>
                    </a:p>
                  </a:txBody>
                  <a:tcPr marL="94329" marR="94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7" name="Slide Number Placeholder 5"/>
          <p:cNvSpPr>
            <a:spLocks noGrp="1"/>
          </p:cNvSpPr>
          <p:nvPr>
            <p:ph type="sldNum" sz="quarter" idx="12"/>
          </p:nvPr>
        </p:nvSpPr>
        <p:spPr/>
        <p:txBody>
          <a:bodyPr/>
          <a:lstStyle/>
          <a:p>
            <a:fld id="{3429F859-03CC-4A1E-B0EB-3CB22A174F90}" type="slidenum">
              <a:rPr lang="ar-SA" altLang="ar-SA"/>
              <a:pPr/>
              <a:t>53</a:t>
            </a:fld>
            <a:endParaRPr lang="en-US" altLang="ar-SA"/>
          </a:p>
        </p:txBody>
      </p:sp>
    </p:spTree>
    <p:extLst>
      <p:ext uri="{BB962C8B-B14F-4D97-AF65-F5344CB8AC3E}">
        <p14:creationId xmlns:p14="http://schemas.microsoft.com/office/powerpoint/2010/main" val="276767393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71646" y="1481328"/>
            <a:ext cx="8489633" cy="4919472"/>
          </a:xfrm>
        </p:spPr>
        <p:txBody>
          <a:bodyPr>
            <a:normAutofit fontScale="92500" lnSpcReduction="20000"/>
          </a:bodyPr>
          <a:lstStyle/>
          <a:p>
            <a:endParaRPr lang="ar-SA" dirty="0">
              <a:solidFill>
                <a:srgbClr val="00B050"/>
              </a:solidFill>
            </a:endParaRPr>
          </a:p>
          <a:p>
            <a:pPr marL="109728" indent="0" algn="just">
              <a:buNone/>
            </a:pPr>
            <a:r>
              <a:rPr lang="ar-SA" sz="3800" b="1" dirty="0" smtClean="0">
                <a:solidFill>
                  <a:srgbClr val="00B050"/>
                </a:solidFill>
              </a:rPr>
              <a:t>البيانات :</a:t>
            </a:r>
            <a:endParaRPr lang="ar-SA" sz="3800" b="1" dirty="0">
              <a:solidFill>
                <a:srgbClr val="00B050"/>
              </a:solidFill>
            </a:endParaRPr>
          </a:p>
          <a:p>
            <a:pPr algn="just"/>
            <a:r>
              <a:rPr lang="ar-SA" dirty="0"/>
              <a:t>هى مواد خام و حقائق خام أوليه ليست ذات قيمة بشكلها الاول و تاخذ شكل ارقام او رموز او عبارات او جمل لامعنى لها الا اذا </a:t>
            </a:r>
            <a:r>
              <a:rPr lang="ar-SA" dirty="0" smtClean="0"/>
              <a:t>تم </a:t>
            </a:r>
            <a:r>
              <a:rPr lang="ar-SA" dirty="0"/>
              <a:t>معالجتها وارتبطت مع بعضها بشكل منطقى مفهوم لتتحول الى معلومة </a:t>
            </a:r>
            <a:r>
              <a:rPr lang="ar-SA" dirty="0" smtClean="0"/>
              <a:t>، وهي </a:t>
            </a:r>
            <a:r>
              <a:rPr lang="ar-SA" dirty="0"/>
              <a:t>الأرقام والرموز والنصوص والصور والأصوات وغيرها التي تمثل الحقائق الأولية أو الوصف المبدئي للأشياء والأحداث والنشاطات والتي تم امتلاكها وتسجيلها والتي تحتاج إلى تنظيم ومعالجة لتقدم معنى </a:t>
            </a:r>
            <a:r>
              <a:rPr lang="ar-SA" dirty="0" smtClean="0"/>
              <a:t>محددا .</a:t>
            </a:r>
            <a:endParaRPr lang="ar-SA" dirty="0"/>
          </a:p>
          <a:p>
            <a:pPr marL="109728" indent="0">
              <a:buNone/>
            </a:pPr>
            <a:endParaRPr lang="ar-SA" dirty="0">
              <a:solidFill>
                <a:srgbClr val="00B050"/>
              </a:solidFill>
            </a:endParaRPr>
          </a:p>
          <a:p>
            <a:pPr marL="109728" indent="0" algn="just">
              <a:buNone/>
            </a:pPr>
            <a:r>
              <a:rPr lang="ar-SA" sz="3800" b="1" dirty="0">
                <a:solidFill>
                  <a:srgbClr val="00B050"/>
                </a:solidFill>
              </a:rPr>
              <a:t>المعلومات</a:t>
            </a:r>
            <a:r>
              <a:rPr lang="ar-SA" sz="3800" dirty="0">
                <a:solidFill>
                  <a:srgbClr val="00B050"/>
                </a:solidFill>
              </a:rPr>
              <a:t> </a:t>
            </a:r>
            <a:r>
              <a:rPr lang="ar-SA" sz="3800" dirty="0" smtClean="0">
                <a:solidFill>
                  <a:srgbClr val="00B050"/>
                </a:solidFill>
              </a:rPr>
              <a:t>:</a:t>
            </a:r>
            <a:endParaRPr lang="ar-SA" sz="3800" dirty="0">
              <a:solidFill>
                <a:srgbClr val="00B050"/>
              </a:solidFill>
            </a:endParaRPr>
          </a:p>
          <a:p>
            <a:pPr algn="just"/>
            <a:r>
              <a:rPr lang="ar-SA" dirty="0"/>
              <a:t>المعلومات وهى مجموعة من البيانات المنظمة والمنسقة بطريقة توليفية مناسبة بحيث تغطى معنى خاص وتركيبة متجانسة من الافكار والمفاهيم تمت معالجتها بغرض تحقيق هدف معين يقود الى اتخاذ قرار لتجاوب على الاسئله " ماذا - اين - متى - من " لتمكن من الوصول الى المعرفه و </a:t>
            </a:r>
            <a:r>
              <a:rPr lang="ar-SA" dirty="0" smtClean="0"/>
              <a:t>اكتشافها .</a:t>
            </a:r>
            <a:endParaRPr lang="ar-SA" dirty="0"/>
          </a:p>
          <a:p>
            <a:endParaRPr lang="ar-SA"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54</a:t>
            </a:fld>
            <a:endParaRPr lang="en-US"/>
          </a:p>
        </p:txBody>
      </p:sp>
      <p:sp>
        <p:nvSpPr>
          <p:cNvPr id="4" name="Title 3"/>
          <p:cNvSpPr>
            <a:spLocks noGrp="1"/>
          </p:cNvSpPr>
          <p:nvPr>
            <p:ph type="title"/>
          </p:nvPr>
        </p:nvSpPr>
        <p:spPr/>
        <p:txBody>
          <a:bodyPr>
            <a:noAutofit/>
          </a:bodyPr>
          <a:lstStyle/>
          <a:p>
            <a:pPr marL="365760" lvl="0" indent="-256032" algn="r">
              <a:spcBef>
                <a:spcPts val="400"/>
              </a:spcBef>
            </a:pPr>
            <a:r>
              <a:rPr lang="ar-SA" sz="2800" dirty="0">
                <a:solidFill>
                  <a:srgbClr val="FF0000"/>
                </a:solidFill>
                <a:effectLst/>
                <a:ea typeface="+mn-ea"/>
              </a:rPr>
              <a:t>الفرق بين البيانات و </a:t>
            </a:r>
            <a:r>
              <a:rPr lang="ar-SA" sz="2800" dirty="0" smtClean="0">
                <a:solidFill>
                  <a:srgbClr val="FF0000"/>
                </a:solidFill>
                <a:effectLst/>
                <a:ea typeface="+mn-ea"/>
              </a:rPr>
              <a:t>المعلومات</a:t>
            </a:r>
            <a:endParaRPr lang="ar-SA" sz="5400" dirty="0">
              <a:solidFill>
                <a:srgbClr val="FF0000"/>
              </a:solidFill>
            </a:endParaRPr>
          </a:p>
        </p:txBody>
      </p:sp>
    </p:spTree>
    <p:extLst>
      <p:ext uri="{BB962C8B-B14F-4D97-AF65-F5344CB8AC3E}">
        <p14:creationId xmlns:p14="http://schemas.microsoft.com/office/powerpoint/2010/main" val="415027964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3"/>
          <a:srcRect l="11000" t="22571" r="12333" b="7429"/>
          <a:stretch/>
        </p:blipFill>
        <p:spPr bwMode="auto">
          <a:xfrm>
            <a:off x="0" y="381000"/>
            <a:ext cx="9275710" cy="6477000"/>
          </a:xfrm>
          <a:prstGeom prst="rect">
            <a:avLst/>
          </a:prstGeom>
          <a:ln>
            <a:noFill/>
          </a:ln>
          <a:extLst>
            <a:ext uri="{53640926-AAD7-44D8-BBD7-CCE9431645EC}">
              <a14:shadowObscured xmlns:a14="http://schemas.microsoft.com/office/drawing/2010/main"/>
            </a:ext>
          </a:extLst>
        </p:spPr>
      </p:pic>
      <p:sp>
        <p:nvSpPr>
          <p:cNvPr id="2" name="Slide Number Placeholder 1"/>
          <p:cNvSpPr>
            <a:spLocks noGrp="1"/>
          </p:cNvSpPr>
          <p:nvPr>
            <p:ph type="sldNum" sz="quarter" idx="12"/>
          </p:nvPr>
        </p:nvSpPr>
        <p:spPr/>
        <p:txBody>
          <a:bodyPr/>
          <a:lstStyle/>
          <a:p>
            <a:fld id="{B6F15528-21DE-4FAA-801E-634DDDAF4B2B}" type="slidenum">
              <a:rPr lang="en-US" smtClean="0"/>
              <a:pPr/>
              <a:t>55</a:t>
            </a:fld>
            <a:endParaRPr lang="en-US"/>
          </a:p>
        </p:txBody>
      </p:sp>
      <p:sp>
        <p:nvSpPr>
          <p:cNvPr id="3" name="Title 2"/>
          <p:cNvSpPr>
            <a:spLocks noGrp="1"/>
          </p:cNvSpPr>
          <p:nvPr>
            <p:ph type="title"/>
          </p:nvPr>
        </p:nvSpPr>
        <p:spPr>
          <a:xfrm>
            <a:off x="786078" y="-76200"/>
            <a:ext cx="8001339" cy="609600"/>
          </a:xfrm>
        </p:spPr>
        <p:txBody>
          <a:bodyPr>
            <a:normAutofit/>
          </a:bodyPr>
          <a:lstStyle/>
          <a:p>
            <a:pPr algn="r"/>
            <a:r>
              <a:rPr lang="ar-SA" sz="2400" dirty="0" smtClean="0">
                <a:solidFill>
                  <a:schemeClr val="accent2">
                    <a:lumMod val="75000"/>
                  </a:schemeClr>
                </a:solidFill>
              </a:rPr>
              <a:t>مقارنة بين الاحصاء الوصفي والاحصاء الاستدلالي </a:t>
            </a:r>
            <a:endParaRPr lang="ar-SA" sz="2400" dirty="0">
              <a:solidFill>
                <a:schemeClr val="accent2">
                  <a:lumMod val="75000"/>
                </a:schemeClr>
              </a:solidFill>
            </a:endParaRPr>
          </a:p>
        </p:txBody>
      </p:sp>
    </p:spTree>
    <p:extLst>
      <p:ext uri="{BB962C8B-B14F-4D97-AF65-F5344CB8AC3E}">
        <p14:creationId xmlns:p14="http://schemas.microsoft.com/office/powerpoint/2010/main" val="242885274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indent="0" algn="just" rtl="1">
              <a:spcBef>
                <a:spcPts val="600"/>
              </a:spcBef>
              <a:spcAft>
                <a:spcPts val="0"/>
              </a:spcAft>
              <a:buNone/>
            </a:pPr>
            <a:r>
              <a:rPr lang="ar-SA" b="1" dirty="0">
                <a:solidFill>
                  <a:srgbClr val="FF0000"/>
                </a:solidFill>
                <a:latin typeface="Georgia"/>
                <a:ea typeface="Times New Roman"/>
                <a:cs typeface="Simplified Arabic"/>
              </a:rPr>
              <a:t>ويمكن تصنيف المتغيرات تصنيفاً أخر بحسب دورها فى حدوث الظاهرة محل الدراسة وذلك إلى : </a:t>
            </a:r>
            <a:endParaRPr lang="en-US" sz="2400" dirty="0">
              <a:latin typeface="Times New Roman"/>
              <a:ea typeface="Times New Roman"/>
            </a:endParaRPr>
          </a:p>
          <a:p>
            <a:pPr marL="0" indent="0" algn="just" rtl="1">
              <a:spcBef>
                <a:spcPts val="600"/>
              </a:spcBef>
              <a:spcAft>
                <a:spcPts val="0"/>
              </a:spcAft>
              <a:buNone/>
            </a:pPr>
            <a:r>
              <a:rPr lang="ar-SA" b="1" u="sng" dirty="0">
                <a:solidFill>
                  <a:srgbClr val="FF0000"/>
                </a:solidFill>
                <a:latin typeface="Georgia"/>
                <a:ea typeface="Times New Roman"/>
                <a:cs typeface="Simplified Arabic"/>
              </a:rPr>
              <a:t>أ ) متغيرات تابعة </a:t>
            </a:r>
            <a:r>
              <a:rPr lang="en-US" b="1" u="sng" dirty="0">
                <a:solidFill>
                  <a:srgbClr val="FF0000"/>
                </a:solidFill>
                <a:latin typeface="Times New Roman"/>
                <a:ea typeface="Times New Roman"/>
              </a:rPr>
              <a:t>Dependent Variables  </a:t>
            </a:r>
            <a:endParaRPr lang="en-US" sz="2400" dirty="0">
              <a:latin typeface="Times New Roman"/>
              <a:ea typeface="Times New Roman"/>
            </a:endParaRPr>
          </a:p>
          <a:p>
            <a:pPr marL="0" indent="0" algn="just" rtl="1">
              <a:spcBef>
                <a:spcPts val="600"/>
              </a:spcBef>
              <a:spcAft>
                <a:spcPts val="0"/>
              </a:spcAft>
              <a:buNone/>
            </a:pPr>
            <a:r>
              <a:rPr lang="ar-SA" b="1" dirty="0" smtClean="0">
                <a:latin typeface="Georgia"/>
                <a:ea typeface="Times New Roman"/>
                <a:cs typeface="Simplified Arabic"/>
              </a:rPr>
              <a:t>هو المتغير الذي يظهر أثر المتغير المستقل فيه ، وهو متغير متصل دائماً </a:t>
            </a:r>
            <a:endParaRPr lang="en-US" sz="2400" dirty="0">
              <a:latin typeface="Times New Roman"/>
              <a:ea typeface="Times New Roman"/>
            </a:endParaRPr>
          </a:p>
          <a:p>
            <a:pPr marL="0" indent="0" algn="just" rtl="1">
              <a:spcBef>
                <a:spcPts val="600"/>
              </a:spcBef>
              <a:spcAft>
                <a:spcPts val="0"/>
              </a:spcAft>
              <a:buNone/>
            </a:pPr>
            <a:r>
              <a:rPr lang="ar-SA" b="1" u="sng" dirty="0">
                <a:solidFill>
                  <a:srgbClr val="FF0000"/>
                </a:solidFill>
                <a:latin typeface="Times New Roman"/>
                <a:ea typeface="Times New Roman"/>
                <a:cs typeface="Simplified Arabic"/>
              </a:rPr>
              <a:t>(ب) متغيرات مستقلة </a:t>
            </a:r>
            <a:r>
              <a:rPr lang="en-US" b="1" u="sng" dirty="0">
                <a:solidFill>
                  <a:srgbClr val="FF0000"/>
                </a:solidFill>
                <a:latin typeface="Times New Roman"/>
                <a:ea typeface="Times New Roman"/>
                <a:cs typeface="Simplified Arabic"/>
              </a:rPr>
              <a:t>Independent Variables </a:t>
            </a:r>
            <a:endParaRPr lang="en-US" sz="2400" dirty="0">
              <a:latin typeface="Times New Roman"/>
              <a:ea typeface="Times New Roman"/>
            </a:endParaRPr>
          </a:p>
          <a:p>
            <a:pPr marL="0" indent="0" algn="just" rtl="1">
              <a:spcBef>
                <a:spcPts val="600"/>
              </a:spcBef>
              <a:spcAft>
                <a:spcPts val="0"/>
              </a:spcAft>
              <a:buNone/>
            </a:pPr>
            <a:r>
              <a:rPr lang="ar-SA" b="1" dirty="0">
                <a:latin typeface="Georgia"/>
                <a:ea typeface="Times New Roman"/>
                <a:cs typeface="Simplified Arabic"/>
              </a:rPr>
              <a:t>وهى التى لعبت دوراً مباشر فى حدوث المتغيرات التابعة ونستخدمها فى تأييد تفسيرنا وفهمنا لما طرأ على هذه المتغيرات من تغيير ، وفى التنبؤ بالحالة التى ستؤول إليها بعد ذلك .</a:t>
            </a:r>
            <a:endParaRPr lang="en-US" sz="2400" dirty="0">
              <a:latin typeface="Times New Roman"/>
              <a:ea typeface="Times New Roman"/>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56</a:t>
            </a:fld>
            <a:endParaRPr lang="en-US"/>
          </a:p>
        </p:txBody>
      </p:sp>
      <p:sp>
        <p:nvSpPr>
          <p:cNvPr id="2" name="Title 1"/>
          <p:cNvSpPr>
            <a:spLocks noGrp="1"/>
          </p:cNvSpPr>
          <p:nvPr>
            <p:ph type="title"/>
          </p:nvPr>
        </p:nvSpPr>
        <p:spPr/>
        <p:txBody>
          <a:bodyPr>
            <a:normAutofit fontScale="90000"/>
          </a:bodyPr>
          <a:lstStyle/>
          <a:p>
            <a:pPr algn="just" rtl="1">
              <a:spcBef>
                <a:spcPts val="600"/>
              </a:spcBef>
              <a:spcAft>
                <a:spcPts val="0"/>
              </a:spcAft>
            </a:pPr>
            <a:r>
              <a:rPr lang="ar-SA" b="1" u="sng" dirty="0">
                <a:latin typeface="Georgia"/>
                <a:ea typeface="Times New Roman"/>
                <a:cs typeface="Simplified Arabic"/>
              </a:rPr>
              <a:t>2</a:t>
            </a:r>
            <a:r>
              <a:rPr lang="ar-SA" b="1" u="sng" dirty="0">
                <a:solidFill>
                  <a:srgbClr val="FF0000"/>
                </a:solidFill>
                <a:latin typeface="Georgia"/>
                <a:ea typeface="Times New Roman"/>
                <a:cs typeface="Simplified Arabic"/>
              </a:rPr>
              <a:t>- المتغيرات التابعة والمستقلة والضابطة </a:t>
            </a:r>
            <a:r>
              <a:rPr lang="ar-SA" b="1" u="sng" dirty="0" smtClean="0">
                <a:solidFill>
                  <a:srgbClr val="FF0000"/>
                </a:solidFill>
                <a:latin typeface="Georgia"/>
                <a:ea typeface="Times New Roman"/>
                <a:cs typeface="Simplified Arabic"/>
              </a:rPr>
              <a:t>والعارضة :</a:t>
            </a:r>
            <a:endParaRPr lang="en-US" sz="3600" dirty="0">
              <a:effectLst/>
              <a:latin typeface="Times New Roman"/>
              <a:ea typeface="Times New Roman"/>
            </a:endParaRPr>
          </a:p>
        </p:txBody>
      </p:sp>
    </p:spTree>
    <p:extLst>
      <p:ext uri="{BB962C8B-B14F-4D97-AF65-F5344CB8AC3E}">
        <p14:creationId xmlns:p14="http://schemas.microsoft.com/office/powerpoint/2010/main" val="394160132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646" y="990600"/>
            <a:ext cx="8489633" cy="5135563"/>
          </a:xfrm>
        </p:spPr>
        <p:txBody>
          <a:bodyPr>
            <a:normAutofit/>
          </a:bodyPr>
          <a:lstStyle/>
          <a:p>
            <a:pPr marL="109728" indent="0" algn="just" rtl="1">
              <a:spcBef>
                <a:spcPts val="600"/>
              </a:spcBef>
              <a:spcAft>
                <a:spcPts val="0"/>
              </a:spcAft>
              <a:buNone/>
            </a:pPr>
            <a:r>
              <a:rPr lang="ar-SA" b="1" u="sng" dirty="0" smtClean="0">
                <a:solidFill>
                  <a:srgbClr val="FF0000"/>
                </a:solidFill>
                <a:latin typeface="Georgia"/>
                <a:ea typeface="Times New Roman"/>
                <a:cs typeface="Simplified Arabic"/>
              </a:rPr>
              <a:t>(</a:t>
            </a:r>
            <a:r>
              <a:rPr lang="ar-SA" b="1" u="sng" dirty="0">
                <a:solidFill>
                  <a:srgbClr val="FF0000"/>
                </a:solidFill>
                <a:latin typeface="Georgia"/>
                <a:ea typeface="Times New Roman"/>
                <a:cs typeface="Simplified Arabic"/>
              </a:rPr>
              <a:t>ج) متغيرات </a:t>
            </a:r>
            <a:r>
              <a:rPr lang="ar-SA" b="1" u="sng" dirty="0" smtClean="0">
                <a:solidFill>
                  <a:srgbClr val="FF0000"/>
                </a:solidFill>
                <a:latin typeface="Georgia"/>
                <a:ea typeface="Times New Roman"/>
                <a:cs typeface="Simplified Arabic"/>
              </a:rPr>
              <a:t>مضبوطة </a:t>
            </a:r>
            <a:r>
              <a:rPr lang="ar-SA" b="1" dirty="0" smtClean="0">
                <a:latin typeface="Georgia"/>
                <a:ea typeface="Times New Roman"/>
                <a:cs typeface="Simplified Arabic"/>
              </a:rPr>
              <a:t>وهى </a:t>
            </a:r>
            <a:r>
              <a:rPr lang="ar-SA" b="1" dirty="0">
                <a:latin typeface="Georgia"/>
                <a:ea typeface="Times New Roman"/>
                <a:cs typeface="Simplified Arabic"/>
              </a:rPr>
              <a:t>تلك المتغيرات التى </a:t>
            </a:r>
            <a:r>
              <a:rPr lang="ar-SA" b="1" dirty="0" smtClean="0">
                <a:latin typeface="Georgia"/>
                <a:ea typeface="Times New Roman"/>
                <a:cs typeface="Simplified Arabic"/>
              </a:rPr>
              <a:t>يحاول الباحث إلغاء أثرها على التجربة ، ويقع تحت سيطرته . </a:t>
            </a:r>
          </a:p>
          <a:p>
            <a:pPr marL="109728" indent="0" algn="just" rtl="1">
              <a:spcBef>
                <a:spcPts val="600"/>
              </a:spcBef>
              <a:spcAft>
                <a:spcPts val="0"/>
              </a:spcAft>
              <a:buNone/>
            </a:pPr>
            <a:r>
              <a:rPr lang="ar-SA" b="1" u="sng" dirty="0">
                <a:solidFill>
                  <a:srgbClr val="FF0000"/>
                </a:solidFill>
                <a:latin typeface="Georgia"/>
                <a:ea typeface="Times New Roman"/>
                <a:cs typeface="Simplified Arabic"/>
              </a:rPr>
              <a:t>(د) المتغير العارض أو الدخيل </a:t>
            </a:r>
            <a:r>
              <a:rPr lang="ar-SA" sz="2400" b="1" dirty="0" smtClean="0">
                <a:latin typeface="Georgia"/>
                <a:ea typeface="Times New Roman"/>
                <a:cs typeface="Simplified Arabic"/>
              </a:rPr>
              <a:t>:  </a:t>
            </a:r>
            <a:r>
              <a:rPr lang="ar-SA" sz="2800" b="1" dirty="0" smtClean="0">
                <a:latin typeface="Georgia"/>
                <a:ea typeface="Times New Roman"/>
                <a:cs typeface="Simplified Arabic"/>
              </a:rPr>
              <a:t>هو ذلك المتغير المستقل غير المقصود الذي لايدخل في تصميم الدراسة ، ولايخضع لسيطرة الباحث ، ولكنه يؤثر عل نتائج الدراسة ، أو يؤثر في المتغير التابع . كما يمكن ملاحظتة أو قياسه ويضعها الباحث في اعتباره عند مناقشته للنتائج وتفسيرها </a:t>
            </a:r>
            <a:r>
              <a:rPr lang="ar-SA" sz="2400" b="1" dirty="0" smtClean="0">
                <a:latin typeface="Georgia"/>
                <a:ea typeface="Times New Roman"/>
                <a:cs typeface="Simplified Arabic"/>
              </a:rPr>
              <a:t>. </a:t>
            </a:r>
            <a:endParaRPr lang="en-US" sz="2400" dirty="0">
              <a:latin typeface="Times New Roman"/>
              <a:ea typeface="Times New Roman"/>
            </a:endParaRPr>
          </a:p>
          <a:p>
            <a:pPr algn="r" rtl="1"/>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57</a:t>
            </a:fld>
            <a:endParaRPr lang="en-US"/>
          </a:p>
        </p:txBody>
      </p:sp>
    </p:spTree>
    <p:extLst>
      <p:ext uri="{BB962C8B-B14F-4D97-AF65-F5344CB8AC3E}">
        <p14:creationId xmlns:p14="http://schemas.microsoft.com/office/powerpoint/2010/main" val="379586909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b="1" dirty="0">
                <a:latin typeface="Georgia"/>
                <a:ea typeface="Times New Roman"/>
                <a:cs typeface="Simplified Arabic"/>
              </a:rPr>
              <a:t>ولغرض استخدام المقاييس والأساليب الإحصائية فإنه يجب تحديد مستوي القياس للبيانات أو المتغيرات ولذلك يتم تقسيم مستويات القياس إلي أربعة </a:t>
            </a:r>
            <a:r>
              <a:rPr lang="ar-SA" b="1" dirty="0" smtClean="0">
                <a:latin typeface="Georgia"/>
                <a:ea typeface="Times New Roman"/>
                <a:cs typeface="Simplified Arabic"/>
              </a:rPr>
              <a:t>أنواع </a:t>
            </a:r>
          </a:p>
          <a:p>
            <a:pPr algn="just" rtl="1"/>
            <a:r>
              <a:rPr lang="ar-SA" b="1" dirty="0" smtClean="0">
                <a:solidFill>
                  <a:srgbClr val="FF00FF"/>
                </a:solidFill>
                <a:latin typeface="&amp;quot"/>
                <a:ea typeface="Times New Roman"/>
              </a:rPr>
              <a:t>وقد </a:t>
            </a:r>
            <a:r>
              <a:rPr lang="ar-SA" b="1" dirty="0">
                <a:solidFill>
                  <a:srgbClr val="FF00FF"/>
                </a:solidFill>
                <a:latin typeface="&amp;quot"/>
                <a:ea typeface="Times New Roman"/>
              </a:rPr>
              <a:t>قام </a:t>
            </a:r>
            <a:r>
              <a:rPr lang="ar-SA" b="1" dirty="0" smtClean="0">
                <a:solidFill>
                  <a:srgbClr val="FF00FF"/>
                </a:solidFill>
                <a:latin typeface="&amp;quot"/>
                <a:ea typeface="Times New Roman"/>
              </a:rPr>
              <a:t>:ستيفنز</a:t>
            </a:r>
            <a:r>
              <a:rPr lang="en-US" b="1" dirty="0" smtClean="0">
                <a:solidFill>
                  <a:srgbClr val="FF00FF"/>
                </a:solidFill>
                <a:latin typeface="&amp;quot"/>
                <a:ea typeface="Times New Roman"/>
                <a:cs typeface="Arial"/>
              </a:rPr>
              <a:t> </a:t>
            </a:r>
            <a:r>
              <a:rPr lang="ar-SA" b="1" dirty="0">
                <a:solidFill>
                  <a:srgbClr val="FF00FF"/>
                </a:solidFill>
                <a:latin typeface="&amp;quot"/>
                <a:ea typeface="Times New Roman"/>
              </a:rPr>
              <a:t>بتصنيف مستويات القياس إلى أربعة أنواع</a:t>
            </a:r>
            <a:r>
              <a:rPr lang="en-US" b="1" dirty="0" smtClean="0">
                <a:solidFill>
                  <a:srgbClr val="FF00FF"/>
                </a:solidFill>
                <a:latin typeface="&amp;quot"/>
                <a:ea typeface="Times New Roman"/>
                <a:cs typeface="Arial"/>
              </a:rPr>
              <a:t>:</a:t>
            </a:r>
          </a:p>
          <a:p>
            <a:pPr algn="r" rtl="1"/>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mp;quot"/>
                <a:ea typeface="Times New Roman"/>
              </a:rPr>
              <a:t>القياس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mp;quot"/>
                <a:ea typeface="Times New Roman"/>
              </a:rPr>
              <a:t>الاسمي</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mp;quot"/>
                <a:ea typeface="Times New Roman"/>
                <a:cs typeface="Arial"/>
              </a:rPr>
              <a:t>.</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a:ea typeface="Times New Roman"/>
              </a:rPr>
              <a:t/>
            </a:r>
            <a:b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a:ea typeface="Times New Roman"/>
              </a:rPr>
            </a:b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mp;quot"/>
                <a:ea typeface="Times New Roman"/>
              </a:rPr>
              <a:t>القياس</a:t>
            </a: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Times New Roman"/>
                <a:cs typeface="&amp;quot"/>
              </a:rPr>
              <a:t>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mp;quot"/>
                <a:ea typeface="Times New Roman"/>
              </a:rPr>
              <a:t>الترتيبي</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mp;quot"/>
                <a:ea typeface="Times New Roman"/>
                <a:cs typeface="Arial"/>
              </a:rPr>
              <a:t>.</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a:ea typeface="Times New Roman"/>
              </a:rPr>
              <a:t/>
            </a:r>
            <a:b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a:ea typeface="Times New Roman"/>
              </a:rPr>
            </a:b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mp;quot"/>
                <a:ea typeface="Times New Roman"/>
              </a:rPr>
              <a:t>القياس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mp;quot"/>
                <a:ea typeface="Times New Roman"/>
              </a:rPr>
              <a:t>الفئوي</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Times New Roman"/>
                <a:cs typeface="&amp;quot"/>
              </a:rPr>
              <a:t>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mp;quot"/>
                <a:ea typeface="Times New Roman"/>
              </a:rPr>
              <a:t>القائم على وحدات متساوية</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mp;quot"/>
                <a:ea typeface="Times New Roman"/>
                <a:cs typeface="Arial"/>
              </a:rPr>
              <a:t>.</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a:ea typeface="Times New Roman"/>
              </a:rPr>
              <a:t/>
            </a:r>
            <a:b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a:ea typeface="Times New Roman"/>
              </a:rPr>
            </a:b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mp;quot"/>
                <a:ea typeface="Times New Roman"/>
              </a:rPr>
              <a:t>القياس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mp;quot"/>
                <a:ea typeface="Times New Roman"/>
              </a:rPr>
              <a:t>القائم على المعدل النسبي</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mp;quot"/>
                <a:ea typeface="Times New Roman"/>
                <a:cs typeface="Arial"/>
              </a:rPr>
              <a:t>. </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a:ea typeface="Times New Roman"/>
              </a:rPr>
              <a:t/>
            </a:r>
            <a:b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a:ea typeface="Times New Roman"/>
              </a:rPr>
            </a:br>
            <a:endPar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Georgia"/>
              <a:ea typeface="Times New Roman"/>
              <a:cs typeface="Simplified Arabic"/>
            </a:endParaRPr>
          </a:p>
          <a:p>
            <a:pPr algn="just" rtl="1"/>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58</a:t>
            </a:fld>
            <a:endParaRPr lang="en-US"/>
          </a:p>
        </p:txBody>
      </p:sp>
      <p:sp>
        <p:nvSpPr>
          <p:cNvPr id="2" name="Title 1"/>
          <p:cNvSpPr>
            <a:spLocks noGrp="1"/>
          </p:cNvSpPr>
          <p:nvPr>
            <p:ph type="title"/>
          </p:nvPr>
        </p:nvSpPr>
        <p:spPr/>
        <p:txBody>
          <a:bodyPr>
            <a:normAutofit fontScale="90000"/>
          </a:bodyPr>
          <a:lstStyle/>
          <a:p>
            <a:pPr indent="467995" algn="r" rtl="1">
              <a:spcBef>
                <a:spcPts val="600"/>
              </a:spcBef>
              <a:spcAft>
                <a:spcPts val="0"/>
              </a:spcAft>
            </a:pPr>
            <a:r>
              <a:rPr lang="ar-SA" b="1" dirty="0" smtClean="0">
                <a:solidFill>
                  <a:srgbClr val="FF0000"/>
                </a:solidFill>
                <a:latin typeface="Georgia"/>
                <a:ea typeface="Times New Roman"/>
                <a:cs typeface="Simplified Arabic"/>
              </a:rPr>
              <a:t>مستويات القياس : </a:t>
            </a:r>
            <a:r>
              <a:rPr lang="en-US" sz="3600" dirty="0" smtClean="0">
                <a:latin typeface="Times New Roman"/>
                <a:ea typeface="Times New Roman"/>
              </a:rPr>
              <a:t/>
            </a:r>
            <a:br>
              <a:rPr lang="en-US" sz="3600" dirty="0" smtClean="0">
                <a:latin typeface="Times New Roman"/>
                <a:ea typeface="Times New Roman"/>
              </a:rPr>
            </a:br>
            <a:endParaRPr lang="ar-SA" dirty="0"/>
          </a:p>
        </p:txBody>
      </p:sp>
    </p:spTree>
    <p:extLst>
      <p:ext uri="{BB962C8B-B14F-4D97-AF65-F5344CB8AC3E}">
        <p14:creationId xmlns:p14="http://schemas.microsoft.com/office/powerpoint/2010/main" val="377684600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59</a:t>
            </a:fld>
            <a:endParaRPr lang="en-US"/>
          </a:p>
        </p:txBody>
      </p:sp>
      <p:sp>
        <p:nvSpPr>
          <p:cNvPr id="2" name="Title 1"/>
          <p:cNvSpPr>
            <a:spLocks noGrp="1"/>
          </p:cNvSpPr>
          <p:nvPr>
            <p:ph type="title"/>
          </p:nvPr>
        </p:nvSpPr>
        <p:spPr/>
        <p:txBody>
          <a:bodyPr>
            <a:normAutofit fontScale="90000"/>
          </a:bodyPr>
          <a:lstStyle/>
          <a:p>
            <a:pPr indent="467995" algn="r" rtl="1">
              <a:spcBef>
                <a:spcPts val="600"/>
              </a:spcBef>
              <a:spcAft>
                <a:spcPts val="0"/>
              </a:spcAft>
            </a:pPr>
            <a:r>
              <a:rPr lang="ar-SA" b="1" dirty="0" smtClean="0">
                <a:solidFill>
                  <a:srgbClr val="FF0000"/>
                </a:solidFill>
                <a:latin typeface="Georgia"/>
                <a:ea typeface="Times New Roman"/>
                <a:cs typeface="Simplified Arabic"/>
              </a:rPr>
              <a:t>مستويات القياس : </a:t>
            </a:r>
            <a:r>
              <a:rPr lang="en-US" sz="3600" dirty="0" smtClean="0">
                <a:latin typeface="Times New Roman"/>
                <a:ea typeface="Times New Roman"/>
              </a:rPr>
              <a:t/>
            </a:r>
            <a:br>
              <a:rPr lang="en-US" sz="3600" dirty="0" smtClean="0">
                <a:latin typeface="Times New Roman"/>
                <a:ea typeface="Times New Roman"/>
              </a:rPr>
            </a:br>
            <a:endParaRPr lang="ar-SA" dirty="0"/>
          </a:p>
        </p:txBody>
      </p:sp>
      <p:sp>
        <p:nvSpPr>
          <p:cNvPr id="5" name="Rounded Rectangle 4"/>
          <p:cNvSpPr/>
          <p:nvPr/>
        </p:nvSpPr>
        <p:spPr>
          <a:xfrm>
            <a:off x="5581147" y="1348740"/>
            <a:ext cx="2829878"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smtClean="0"/>
              <a:t>وصفي </a:t>
            </a:r>
            <a:endParaRPr lang="ar-SA" sz="3600" dirty="0"/>
          </a:p>
        </p:txBody>
      </p:sp>
      <p:sp>
        <p:nvSpPr>
          <p:cNvPr id="6" name="Rounded Rectangle 5"/>
          <p:cNvSpPr/>
          <p:nvPr/>
        </p:nvSpPr>
        <p:spPr>
          <a:xfrm>
            <a:off x="1650762" y="1371600"/>
            <a:ext cx="2829878"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smtClean="0"/>
              <a:t>كمي </a:t>
            </a:r>
            <a:endParaRPr lang="ar-SA" dirty="0"/>
          </a:p>
        </p:txBody>
      </p:sp>
      <p:sp>
        <p:nvSpPr>
          <p:cNvPr id="7" name="Oval 6"/>
          <p:cNvSpPr/>
          <p:nvPr/>
        </p:nvSpPr>
        <p:spPr>
          <a:xfrm>
            <a:off x="6524440" y="3017520"/>
            <a:ext cx="1572154" cy="1143000"/>
          </a:xfrm>
          <a:prstGeom prst="ellipse">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sz="3200" dirty="0" smtClean="0"/>
              <a:t>اسمي </a:t>
            </a:r>
            <a:endParaRPr lang="ar-SA" sz="3200" dirty="0"/>
          </a:p>
        </p:txBody>
      </p:sp>
      <p:sp>
        <p:nvSpPr>
          <p:cNvPr id="8" name="Oval 7"/>
          <p:cNvSpPr/>
          <p:nvPr/>
        </p:nvSpPr>
        <p:spPr>
          <a:xfrm>
            <a:off x="6555883" y="4419600"/>
            <a:ext cx="1572154" cy="1143000"/>
          </a:xfrm>
          <a:prstGeom prst="ellipse">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sz="3200" dirty="0" smtClean="0"/>
              <a:t>ترتيبي </a:t>
            </a:r>
            <a:endParaRPr lang="ar-SA" dirty="0"/>
          </a:p>
        </p:txBody>
      </p:sp>
      <p:sp>
        <p:nvSpPr>
          <p:cNvPr id="10" name="Oval 9"/>
          <p:cNvSpPr/>
          <p:nvPr/>
        </p:nvSpPr>
        <p:spPr>
          <a:xfrm>
            <a:off x="2122408" y="3017520"/>
            <a:ext cx="1572154" cy="1143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SA" sz="2800" dirty="0" smtClean="0"/>
              <a:t>الفترة </a:t>
            </a:r>
            <a:endParaRPr lang="ar-SA" sz="2800" dirty="0"/>
          </a:p>
        </p:txBody>
      </p:sp>
      <p:sp>
        <p:nvSpPr>
          <p:cNvPr id="11" name="Oval 10"/>
          <p:cNvSpPr/>
          <p:nvPr/>
        </p:nvSpPr>
        <p:spPr>
          <a:xfrm>
            <a:off x="2279624" y="4419600"/>
            <a:ext cx="1572154" cy="1143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SA" sz="3200" dirty="0" smtClean="0"/>
              <a:t>نسبي </a:t>
            </a:r>
            <a:endParaRPr lang="ar-SA" sz="3200" dirty="0"/>
          </a:p>
        </p:txBody>
      </p:sp>
      <p:sp>
        <p:nvSpPr>
          <p:cNvPr id="12" name="Up-Down Arrow 11"/>
          <p:cNvSpPr/>
          <p:nvPr/>
        </p:nvSpPr>
        <p:spPr>
          <a:xfrm>
            <a:off x="2892763" y="2514600"/>
            <a:ext cx="62886" cy="3810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Down Arrow 12"/>
          <p:cNvSpPr/>
          <p:nvPr/>
        </p:nvSpPr>
        <p:spPr>
          <a:xfrm>
            <a:off x="7231909" y="2514600"/>
            <a:ext cx="47164"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15" name="Straight Connector 14"/>
          <p:cNvCxnSpPr/>
          <p:nvPr/>
        </p:nvCxnSpPr>
        <p:spPr>
          <a:xfrm flipH="1">
            <a:off x="3458739" y="914400"/>
            <a:ext cx="2515447"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Down Arrow 16"/>
          <p:cNvSpPr/>
          <p:nvPr/>
        </p:nvSpPr>
        <p:spPr>
          <a:xfrm>
            <a:off x="3458739" y="914400"/>
            <a:ext cx="47164"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Down Arrow 17"/>
          <p:cNvSpPr/>
          <p:nvPr/>
        </p:nvSpPr>
        <p:spPr>
          <a:xfrm>
            <a:off x="5974186" y="914400"/>
            <a:ext cx="47164"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2338503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12"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0-#ppt_w/2"/>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9"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0-#ppt_w/2"/>
                                          </p:val>
                                        </p:tav>
                                        <p:tav tm="100000">
                                          <p:val>
                                            <p:strVal val="#ppt_x"/>
                                          </p:val>
                                        </p:tav>
                                      </p:tavLst>
                                    </p:anim>
                                    <p:anim calcmode="lin" valueType="num">
                                      <p:cBhvr additive="base">
                                        <p:cTn id="37"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9"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0-#ppt_w/2"/>
                                          </p:val>
                                        </p:tav>
                                        <p:tav tm="100000">
                                          <p:val>
                                            <p:strVal val="#ppt_x"/>
                                          </p:val>
                                        </p:tav>
                                      </p:tavLst>
                                    </p:anim>
                                    <p:anim calcmode="lin" valueType="num">
                                      <p:cBhvr additive="base">
                                        <p:cTn id="43"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ar-SA" sz="2700" b="1" dirty="0" smtClean="0">
                <a:solidFill>
                  <a:srgbClr val="FF0000"/>
                </a:solidFill>
                <a:latin typeface="&amp;quot"/>
                <a:ea typeface="Times New Roman"/>
                <a:cs typeface="Arial"/>
              </a:rPr>
              <a:t>القياس الاسمي </a:t>
            </a:r>
            <a:r>
              <a:rPr lang="ar-SA" sz="2700" b="1" dirty="0" smtClean="0">
                <a:solidFill>
                  <a:prstClr val="black"/>
                </a:solidFill>
                <a:latin typeface="&amp;quot"/>
                <a:ea typeface="Times New Roman"/>
                <a:cs typeface="Arial"/>
              </a:rPr>
              <a:t>: يحصل </a:t>
            </a:r>
            <a:r>
              <a:rPr lang="ar-SA" sz="2700" b="1" dirty="0">
                <a:solidFill>
                  <a:prstClr val="black"/>
                </a:solidFill>
                <a:latin typeface="&amp;quot"/>
                <a:ea typeface="Times New Roman"/>
                <a:cs typeface="Arial"/>
              </a:rPr>
              <a:t>هذا المقياس على</a:t>
            </a:r>
            <a:r>
              <a:rPr lang="ar-SA" sz="2700" b="1" dirty="0">
                <a:solidFill>
                  <a:prstClr val="black"/>
                </a:solidFill>
                <a:latin typeface="Lucida Sans Unicode"/>
                <a:ea typeface="Times New Roman"/>
                <a:cs typeface="&amp;quot"/>
              </a:rPr>
              <a:t> </a:t>
            </a:r>
            <a:r>
              <a:rPr lang="ar-SA" sz="2700" b="1" dirty="0">
                <a:solidFill>
                  <a:prstClr val="black"/>
                </a:solidFill>
                <a:latin typeface="&amp;quot"/>
                <a:ea typeface="Times New Roman"/>
                <a:cs typeface="Arial"/>
              </a:rPr>
              <a:t>أدنى مكانة في تصنيف ستيفنز، لأنه لا يفترض أي ترتيب بين المتغيرات عند تخصيص درجة</a:t>
            </a:r>
            <a:r>
              <a:rPr lang="ar-SA" sz="2700" b="1" dirty="0">
                <a:solidFill>
                  <a:prstClr val="black"/>
                </a:solidFill>
                <a:latin typeface="Lucida Sans Unicode"/>
                <a:ea typeface="Times New Roman"/>
                <a:cs typeface="&amp;quot"/>
              </a:rPr>
              <a:t> </a:t>
            </a:r>
            <a:r>
              <a:rPr lang="ar-SA" sz="2700" b="1" dirty="0">
                <a:solidFill>
                  <a:prstClr val="black"/>
                </a:solidFill>
                <a:latin typeface="&amp;quot"/>
                <a:ea typeface="Times New Roman"/>
                <a:cs typeface="Arial"/>
              </a:rPr>
              <a:t>أو قيمة لها فعندما نخصص قيمة عددية لفئات اسمية فإننا في هذه الحالة نستخدم</a:t>
            </a:r>
            <a:r>
              <a:rPr lang="ar-SA" sz="2700" b="1" dirty="0">
                <a:solidFill>
                  <a:prstClr val="black"/>
                </a:solidFill>
                <a:latin typeface="Lucida Sans Unicode"/>
                <a:ea typeface="Times New Roman"/>
                <a:cs typeface="&amp;quot"/>
              </a:rPr>
              <a:t> </a:t>
            </a:r>
            <a:r>
              <a:rPr lang="ar-SA" sz="2700" b="1" dirty="0">
                <a:solidFill>
                  <a:prstClr val="black"/>
                </a:solidFill>
                <a:latin typeface="&amp;quot"/>
                <a:ea typeface="Times New Roman"/>
                <a:cs typeface="Arial"/>
              </a:rPr>
              <a:t>الأرقام كرموز </a:t>
            </a:r>
            <a:r>
              <a:rPr lang="ar-SA" sz="2700" b="1" dirty="0" smtClean="0">
                <a:solidFill>
                  <a:prstClr val="black"/>
                </a:solidFill>
                <a:latin typeface="&amp;quot"/>
                <a:ea typeface="Times New Roman"/>
                <a:cs typeface="Arial"/>
              </a:rPr>
              <a:t>فقط .</a:t>
            </a:r>
          </a:p>
          <a:p>
            <a:r>
              <a:rPr lang="ar-SA" sz="2700" b="1" dirty="0" smtClean="0">
                <a:solidFill>
                  <a:srgbClr val="FF0000"/>
                </a:solidFill>
                <a:latin typeface="&amp;quot"/>
                <a:ea typeface="Times New Roman"/>
                <a:cs typeface="Arial"/>
              </a:rPr>
              <a:t>القياس الترتيبي : </a:t>
            </a:r>
          </a:p>
          <a:p>
            <a:r>
              <a:rPr lang="ar-SA" sz="2700" b="1" dirty="0">
                <a:solidFill>
                  <a:prstClr val="black"/>
                </a:solidFill>
                <a:latin typeface="&amp;quot"/>
                <a:ea typeface="Times New Roman"/>
                <a:cs typeface="Arial"/>
              </a:rPr>
              <a:t>مقياس قائم على أساس الترتيب، فعلى سبيل</a:t>
            </a:r>
            <a:r>
              <a:rPr lang="ar-SA" sz="2700" b="1" dirty="0">
                <a:solidFill>
                  <a:prstClr val="black"/>
                </a:solidFill>
                <a:latin typeface="Lucida Sans Unicode"/>
                <a:ea typeface="Times New Roman"/>
                <a:cs typeface="&amp;quot"/>
              </a:rPr>
              <a:t> </a:t>
            </a:r>
            <a:r>
              <a:rPr lang="ar-SA" sz="2700" b="1" dirty="0">
                <a:solidFill>
                  <a:prstClr val="black"/>
                </a:solidFill>
                <a:latin typeface="&amp;quot"/>
                <a:ea typeface="Times New Roman"/>
                <a:cs typeface="Arial"/>
              </a:rPr>
              <a:t>المثال فإن تصنيف الطبقات الاجتماعية إلى ثلاث طبقات: عاملة ومتوسطة وعليا وإعطاء</a:t>
            </a:r>
            <a:r>
              <a:rPr lang="ar-SA" sz="2700" b="1" dirty="0">
                <a:solidFill>
                  <a:prstClr val="black"/>
                </a:solidFill>
                <a:latin typeface="Lucida Sans Unicode"/>
                <a:ea typeface="Times New Roman"/>
                <a:cs typeface="&amp;quot"/>
              </a:rPr>
              <a:t> </a:t>
            </a:r>
            <a:r>
              <a:rPr lang="ar-SA" sz="2700" b="1" dirty="0">
                <a:solidFill>
                  <a:prstClr val="black"/>
                </a:solidFill>
                <a:latin typeface="&amp;quot"/>
                <a:ea typeface="Times New Roman"/>
                <a:cs typeface="Arial"/>
              </a:rPr>
              <a:t>قيمة 1 للطبقة الدنيا، و 2 للمتوسطة، و 3 للعليا فإن هذا الترتيب يعني أن هذه</a:t>
            </a:r>
            <a:r>
              <a:rPr lang="ar-SA" sz="2700" b="1" dirty="0">
                <a:solidFill>
                  <a:prstClr val="black"/>
                </a:solidFill>
                <a:latin typeface="Lucida Sans Unicode"/>
                <a:ea typeface="Times New Roman"/>
                <a:cs typeface="&amp;quot"/>
              </a:rPr>
              <a:t> </a:t>
            </a:r>
            <a:r>
              <a:rPr lang="ar-SA" sz="2700" b="1" dirty="0">
                <a:solidFill>
                  <a:prstClr val="black"/>
                </a:solidFill>
                <a:latin typeface="&amp;quot"/>
                <a:ea typeface="Times New Roman"/>
                <a:cs typeface="Arial"/>
              </a:rPr>
              <a:t>الطبقات مرتبة طبقا لمكانتها </a:t>
            </a:r>
            <a:r>
              <a:rPr lang="ar-SA" sz="2700" b="1" dirty="0" smtClean="0">
                <a:solidFill>
                  <a:prstClr val="black"/>
                </a:solidFill>
                <a:latin typeface="&amp;quot"/>
                <a:ea typeface="Times New Roman"/>
                <a:cs typeface="Arial"/>
              </a:rPr>
              <a:t>الاجتماعية , </a:t>
            </a:r>
            <a:endParaRPr lang="ar-SA"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60</a:t>
            </a:fld>
            <a:endParaRPr lang="en-US"/>
          </a:p>
        </p:txBody>
      </p:sp>
    </p:spTree>
    <p:extLst>
      <p:ext uri="{BB962C8B-B14F-4D97-AF65-F5344CB8AC3E}">
        <p14:creationId xmlns:p14="http://schemas.microsoft.com/office/powerpoint/2010/main" val="351480986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gn="just" rtl="1"/>
            <a:r>
              <a:rPr lang="ar-SA" sz="2700" b="1" dirty="0">
                <a:solidFill>
                  <a:srgbClr val="990099"/>
                </a:solidFill>
                <a:latin typeface="&amp;quot"/>
                <a:ea typeface="Times New Roman"/>
                <a:cs typeface="Arial"/>
              </a:rPr>
              <a:t>القياس الفئوي </a:t>
            </a:r>
            <a:r>
              <a:rPr lang="ar-SA" b="1" dirty="0" smtClean="0">
                <a:solidFill>
                  <a:schemeClr val="tx1"/>
                </a:solidFill>
                <a:latin typeface="&amp;quot"/>
                <a:ea typeface="Times New Roman"/>
              </a:rPr>
              <a:t>: </a:t>
            </a:r>
            <a:r>
              <a:rPr lang="ar-SA" sz="2800" b="1" dirty="0" smtClean="0">
                <a:solidFill>
                  <a:schemeClr val="tx1"/>
                </a:solidFill>
                <a:latin typeface="&amp;quot"/>
                <a:ea typeface="Times New Roman"/>
              </a:rPr>
              <a:t>بالإضافة </a:t>
            </a:r>
            <a:r>
              <a:rPr lang="ar-SA" sz="2800" b="1" dirty="0">
                <a:solidFill>
                  <a:schemeClr val="tx1"/>
                </a:solidFill>
                <a:latin typeface="&amp;quot"/>
                <a:ea typeface="Times New Roman"/>
              </a:rPr>
              <a:t>إلى ترتيب</a:t>
            </a:r>
            <a:r>
              <a:rPr lang="ar-SA" sz="2800" b="1" dirty="0">
                <a:solidFill>
                  <a:schemeClr val="tx1"/>
                </a:solidFill>
                <a:ea typeface="Times New Roman"/>
                <a:cs typeface="&amp;quot"/>
              </a:rPr>
              <a:t> </a:t>
            </a:r>
            <a:r>
              <a:rPr lang="ar-SA" sz="2800" b="1" dirty="0">
                <a:solidFill>
                  <a:schemeClr val="tx1"/>
                </a:solidFill>
                <a:latin typeface="&amp;quot"/>
                <a:ea typeface="Times New Roman"/>
              </a:rPr>
              <a:t>الفئات فإن هذا المستوى من القياس يفترض أن هناك بعدا بين الفئات يشكل وحدات</a:t>
            </a:r>
            <a:r>
              <a:rPr lang="ar-SA" sz="2800" b="1" dirty="0">
                <a:solidFill>
                  <a:schemeClr val="tx1"/>
                </a:solidFill>
                <a:ea typeface="Times New Roman"/>
                <a:cs typeface="&amp;quot"/>
              </a:rPr>
              <a:t> </a:t>
            </a:r>
            <a:r>
              <a:rPr lang="ar-SA" sz="2800" b="1" dirty="0">
                <a:solidFill>
                  <a:schemeClr val="tx1"/>
                </a:solidFill>
                <a:latin typeface="&amp;quot"/>
                <a:ea typeface="Times New Roman"/>
              </a:rPr>
              <a:t>متساوية. فالترمومتر لقياس الحرارة مثلا يساعدنا على قراءة حرارة الجو في شكل درجات</a:t>
            </a:r>
            <a:r>
              <a:rPr lang="ar-SA" sz="2800" b="1" dirty="0">
                <a:solidFill>
                  <a:schemeClr val="tx1"/>
                </a:solidFill>
                <a:ea typeface="Times New Roman"/>
                <a:cs typeface="&amp;quot"/>
              </a:rPr>
              <a:t> </a:t>
            </a:r>
            <a:r>
              <a:rPr lang="ar-SA" sz="2800" b="1" dirty="0">
                <a:solidFill>
                  <a:schemeClr val="tx1"/>
                </a:solidFill>
                <a:latin typeface="&amp;quot"/>
                <a:ea typeface="Times New Roman"/>
              </a:rPr>
              <a:t>فالدرجة الواحدة هي نفس الدرجة سواء كانت الفرق بين 15،16 أو بين 30،31</a:t>
            </a:r>
            <a:r>
              <a:rPr lang="ar-SA" sz="2800" b="1" dirty="0">
                <a:solidFill>
                  <a:schemeClr val="tx1"/>
                </a:solidFill>
                <a:ea typeface="Times New Roman"/>
                <a:cs typeface="&amp;quot"/>
              </a:rPr>
              <a:t> </a:t>
            </a:r>
            <a:r>
              <a:rPr lang="ar-SA" sz="2800" b="1" dirty="0">
                <a:solidFill>
                  <a:schemeClr val="tx1"/>
                </a:solidFill>
                <a:latin typeface="&amp;quot"/>
                <a:ea typeface="Times New Roman"/>
              </a:rPr>
              <a:t>درجة</a:t>
            </a:r>
            <a:r>
              <a:rPr lang="en-US" sz="2800" b="1" dirty="0" smtClean="0">
                <a:solidFill>
                  <a:schemeClr val="tx1"/>
                </a:solidFill>
                <a:latin typeface="&amp;quot"/>
                <a:ea typeface="Times New Roman"/>
                <a:cs typeface="Arial"/>
              </a:rPr>
              <a:t>.</a:t>
            </a:r>
            <a:endParaRPr lang="en-US" sz="2800" b="1" dirty="0">
              <a:solidFill>
                <a:schemeClr val="tx1"/>
              </a:solidFill>
              <a:latin typeface="&amp;quot"/>
              <a:ea typeface="Times New Roman"/>
              <a:cs typeface="Arial"/>
            </a:endParaRPr>
          </a:p>
          <a:p>
            <a:pPr algn="just" rtl="1"/>
            <a:r>
              <a:rPr lang="ar-SA" sz="2700" b="1" dirty="0" smtClean="0">
                <a:solidFill>
                  <a:srgbClr val="990099"/>
                </a:solidFill>
                <a:latin typeface="&amp;quot"/>
                <a:ea typeface="Times New Roman"/>
                <a:cs typeface="Arial"/>
              </a:rPr>
              <a:t>القياس النسبي : </a:t>
            </a:r>
            <a:r>
              <a:rPr lang="ar-SA" sz="2700" b="1" dirty="0" smtClean="0">
                <a:solidFill>
                  <a:prstClr val="black"/>
                </a:solidFill>
                <a:latin typeface="&amp;quot"/>
                <a:ea typeface="Times New Roman"/>
                <a:cs typeface="Arial"/>
              </a:rPr>
              <a:t> </a:t>
            </a:r>
            <a:r>
              <a:rPr lang="ar-SA" sz="2700" b="1" dirty="0">
                <a:solidFill>
                  <a:prstClr val="black"/>
                </a:solidFill>
                <a:latin typeface="&amp;quot"/>
                <a:ea typeface="Times New Roman"/>
                <a:cs typeface="Arial"/>
              </a:rPr>
              <a:t>يتميز القياس القائم</a:t>
            </a:r>
            <a:r>
              <a:rPr lang="ar-SA" sz="2700" b="1" dirty="0">
                <a:solidFill>
                  <a:prstClr val="black"/>
                </a:solidFill>
                <a:latin typeface="Lucida Sans Unicode"/>
                <a:ea typeface="Times New Roman"/>
                <a:cs typeface="&amp;quot"/>
              </a:rPr>
              <a:t> </a:t>
            </a:r>
            <a:r>
              <a:rPr lang="ar-SA" sz="2700" b="1" dirty="0">
                <a:solidFill>
                  <a:prstClr val="black"/>
                </a:solidFill>
                <a:latin typeface="&amp;quot"/>
                <a:ea typeface="Times New Roman"/>
                <a:cs typeface="Arial"/>
              </a:rPr>
              <a:t>على المعدل النسبي على كل الخصائص التي يمتاز بها القياس الذي يعتمد على الوحدات</a:t>
            </a:r>
            <a:r>
              <a:rPr lang="ar-SA" sz="2700" b="1" dirty="0">
                <a:solidFill>
                  <a:prstClr val="black"/>
                </a:solidFill>
                <a:latin typeface="Lucida Sans Unicode"/>
                <a:ea typeface="Times New Roman"/>
                <a:cs typeface="&amp;quot"/>
              </a:rPr>
              <a:t> </a:t>
            </a:r>
            <a:r>
              <a:rPr lang="ar-SA" sz="2700" b="1" dirty="0">
                <a:solidFill>
                  <a:prstClr val="black"/>
                </a:solidFill>
                <a:latin typeface="&amp;quot"/>
                <a:ea typeface="Times New Roman"/>
                <a:cs typeface="Arial"/>
              </a:rPr>
              <a:t>المتساوية بالإضافة إلى خاصية نقطة بداية تساوي صفر فعند قياس المسافة الطبيعية</a:t>
            </a:r>
            <a:r>
              <a:rPr lang="ar-SA" sz="2700" b="1" dirty="0">
                <a:solidFill>
                  <a:prstClr val="black"/>
                </a:solidFill>
                <a:latin typeface="Lucida Sans Unicode"/>
                <a:ea typeface="Times New Roman"/>
                <a:cs typeface="&amp;quot"/>
              </a:rPr>
              <a:t> </a:t>
            </a:r>
            <a:r>
              <a:rPr lang="ar-SA" sz="2700" b="1" dirty="0">
                <a:solidFill>
                  <a:prstClr val="black"/>
                </a:solidFill>
                <a:latin typeface="&amp;quot"/>
                <a:ea typeface="Times New Roman"/>
                <a:cs typeface="Arial"/>
              </a:rPr>
              <a:t>بالمتر فإنه لابد من تعريف البداية بقيمة صفر</a:t>
            </a:r>
            <a:endParaRPr lang="ar-S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61</a:t>
            </a:fld>
            <a:endParaRPr lang="en-US"/>
          </a:p>
        </p:txBody>
      </p:sp>
    </p:spTree>
    <p:extLst>
      <p:ext uri="{BB962C8B-B14F-4D97-AF65-F5344CB8AC3E}">
        <p14:creationId xmlns:p14="http://schemas.microsoft.com/office/powerpoint/2010/main" val="180658448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a:srcRect l="13984" t="20413" r="14099" b="12437"/>
          <a:stretch/>
        </p:blipFill>
        <p:spPr bwMode="auto">
          <a:xfrm>
            <a:off x="0" y="0"/>
            <a:ext cx="9668748" cy="6858000"/>
          </a:xfrm>
          <a:prstGeom prst="rect">
            <a:avLst/>
          </a:prstGeom>
          <a:ln>
            <a:noFill/>
          </a:ln>
          <a:extLst>
            <a:ext uri="{53640926-AAD7-44D8-BBD7-CCE9431645EC}">
              <a14:shadowObscured xmlns:a14="http://schemas.microsoft.com/office/drawing/2010/main"/>
            </a:ext>
          </a:extLst>
        </p:spPr>
      </p:pic>
      <p:sp>
        <p:nvSpPr>
          <p:cNvPr id="2" name="Slide Number Placeholder 1"/>
          <p:cNvSpPr>
            <a:spLocks noGrp="1"/>
          </p:cNvSpPr>
          <p:nvPr>
            <p:ph type="sldNum" sz="quarter" idx="12"/>
          </p:nvPr>
        </p:nvSpPr>
        <p:spPr/>
        <p:txBody>
          <a:bodyPr/>
          <a:lstStyle/>
          <a:p>
            <a:fld id="{B6F15528-21DE-4FAA-801E-634DDDAF4B2B}" type="slidenum">
              <a:rPr lang="en-US" smtClean="0"/>
              <a:pPr/>
              <a:t>62</a:t>
            </a:fld>
            <a:endParaRPr lang="en-US"/>
          </a:p>
        </p:txBody>
      </p:sp>
    </p:spTree>
    <p:extLst>
      <p:ext uri="{BB962C8B-B14F-4D97-AF65-F5344CB8AC3E}">
        <p14:creationId xmlns:p14="http://schemas.microsoft.com/office/powerpoint/2010/main" val="77185153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شريط إلى الأعلى 6"/>
          <p:cNvSpPr/>
          <p:nvPr/>
        </p:nvSpPr>
        <p:spPr>
          <a:xfrm>
            <a:off x="1547590" y="428626"/>
            <a:ext cx="7590556" cy="714375"/>
          </a:xfrm>
          <a:prstGeom prst="ribbon2">
            <a:avLst/>
          </a:prstGeom>
        </p:spPr>
        <p:style>
          <a:lnRef idx="3">
            <a:schemeClr val="lt1"/>
          </a:lnRef>
          <a:fillRef idx="1">
            <a:schemeClr val="accent3"/>
          </a:fillRef>
          <a:effectRef idx="1">
            <a:schemeClr val="accent3"/>
          </a:effectRef>
          <a:fontRef idx="minor">
            <a:schemeClr val="lt1"/>
          </a:fontRef>
        </p:style>
        <p:txBody>
          <a:bodyPr anchor="ctr"/>
          <a:lstStyle/>
          <a:p>
            <a:pPr algn="ctr">
              <a:defRPr/>
            </a:pPr>
            <a:r>
              <a:rPr lang="ar-SA" sz="4000" dirty="0">
                <a:solidFill>
                  <a:schemeClr val="tx1"/>
                </a:solidFill>
              </a:rPr>
              <a:t>أنواع المحاكــاة </a:t>
            </a:r>
            <a:endParaRPr lang="en-US" sz="4000" dirty="0">
              <a:solidFill>
                <a:schemeClr val="tx1"/>
              </a:solidFill>
            </a:endParaRPr>
          </a:p>
        </p:txBody>
      </p:sp>
      <p:sp>
        <p:nvSpPr>
          <p:cNvPr id="18435" name="WordArt 3"/>
          <p:cNvSpPr>
            <a:spLocks noChangeArrowheads="1" noChangeShapeType="1" noTextEdit="1"/>
          </p:cNvSpPr>
          <p:nvPr/>
        </p:nvSpPr>
        <p:spPr bwMode="auto">
          <a:xfrm>
            <a:off x="3758431" y="428625"/>
            <a:ext cx="3463652" cy="590550"/>
          </a:xfrm>
          <a:prstGeom prst="rect">
            <a:avLst/>
          </a:prstGeom>
          <a:noFill/>
          <a:ln>
            <a:noFill/>
          </a:ln>
        </p:spPr>
        <p:style>
          <a:lnRef idx="1">
            <a:schemeClr val="accent6"/>
          </a:lnRef>
          <a:fillRef idx="3">
            <a:schemeClr val="accent6"/>
          </a:fillRef>
          <a:effectRef idx="2">
            <a:schemeClr val="accent6"/>
          </a:effectRef>
          <a:fontRef idx="minor">
            <a:schemeClr val="lt1"/>
          </a:fontRef>
        </p:style>
        <p:txBody>
          <a:bodyPr wrap="none" fromWordArt="1">
            <a:prstTxWarp prst="textPlain">
              <a:avLst>
                <a:gd name="adj" fmla="val 50000"/>
              </a:avLst>
            </a:prstTxWarp>
          </a:bodyPr>
          <a:lstStyle/>
          <a:p>
            <a:pPr algn="ctr">
              <a:defRPr/>
            </a:pPr>
            <a:endParaRPr lang="ar-SA" sz="3200" b="1" kern="1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itchFamily="34" charset="0"/>
              <a:cs typeface="Simplified Arabic"/>
            </a:endParaRPr>
          </a:p>
        </p:txBody>
      </p:sp>
      <p:sp>
        <p:nvSpPr>
          <p:cNvPr id="6" name="Rectangle 2"/>
          <p:cNvSpPr txBox="1">
            <a:spLocks noChangeArrowheads="1"/>
          </p:cNvSpPr>
          <p:nvPr/>
        </p:nvSpPr>
        <p:spPr bwMode="auto">
          <a:xfrm>
            <a:off x="111361" y="1585914"/>
            <a:ext cx="8884309" cy="4867275"/>
          </a:xfrm>
          <a:prstGeom prst="rect">
            <a:avLst/>
          </a:prstGeom>
          <a:noFill/>
          <a:ln w="9525">
            <a:noFill/>
            <a:miter lim="800000"/>
            <a:headEnd/>
            <a:tailEnd/>
          </a:ln>
        </p:spPr>
        <p:txBody>
          <a:bodyPr/>
          <a:lstStyle/>
          <a:p>
            <a:pPr algn="just" rtl="1">
              <a:lnSpc>
                <a:spcPct val="115000"/>
              </a:lnSpc>
              <a:spcAft>
                <a:spcPts val="1000"/>
              </a:spcAft>
              <a:defRPr/>
            </a:pPr>
            <a:r>
              <a:rPr lang="ar-SA" sz="2400" b="1" dirty="0">
                <a:solidFill>
                  <a:srgbClr val="FF0000"/>
                </a:solidFill>
                <a:latin typeface="Calibri"/>
                <a:ea typeface="Calibri"/>
                <a:cs typeface="Simplified Arabic"/>
              </a:rPr>
              <a:t>يمكن تقسيم المحاكاة إلى أربعة أنواع وذلك على النحو التالي :</a:t>
            </a:r>
            <a:endParaRPr lang="en-US" sz="2400" b="1" dirty="0">
              <a:latin typeface="Calibri"/>
              <a:ea typeface="Calibri"/>
              <a:cs typeface="Arial"/>
            </a:endParaRPr>
          </a:p>
          <a:p>
            <a:pPr algn="just" rtl="1">
              <a:lnSpc>
                <a:spcPct val="115000"/>
              </a:lnSpc>
              <a:spcAft>
                <a:spcPts val="1000"/>
              </a:spcAft>
              <a:defRPr/>
            </a:pPr>
            <a:r>
              <a:rPr lang="ar-SA" sz="2400" b="1" dirty="0">
                <a:latin typeface="Calibri"/>
                <a:ea typeface="Calibri"/>
                <a:cs typeface="Simplified Arabic"/>
              </a:rPr>
              <a:t>1 - </a:t>
            </a:r>
            <a:r>
              <a:rPr lang="ar-SA" sz="2400" b="1" dirty="0">
                <a:solidFill>
                  <a:srgbClr val="FF0000"/>
                </a:solidFill>
                <a:latin typeface="Calibri"/>
                <a:ea typeface="Calibri"/>
                <a:cs typeface="Simplified Arabic"/>
              </a:rPr>
              <a:t>محاكاة مادية أو فيزيائية </a:t>
            </a:r>
            <a:r>
              <a:rPr lang="ar-SA" sz="2400" b="1" dirty="0">
                <a:latin typeface="Calibri"/>
                <a:ea typeface="Calibri"/>
                <a:cs typeface="Simplified Arabic"/>
              </a:rPr>
              <a:t>(</a:t>
            </a:r>
            <a:r>
              <a:rPr lang="en-US" sz="2400" b="1" dirty="0">
                <a:latin typeface="Simplified Arabic"/>
                <a:ea typeface="Calibri"/>
                <a:cs typeface="Arial"/>
              </a:rPr>
              <a:t>Simulation Physical </a:t>
            </a:r>
            <a:r>
              <a:rPr lang="ar-SA" sz="2400" b="1" dirty="0">
                <a:latin typeface="Simplified Arabic"/>
                <a:ea typeface="Calibri"/>
                <a:cs typeface="Arial"/>
              </a:rPr>
              <a:t>): </a:t>
            </a:r>
            <a:endParaRPr lang="en-US" sz="2400" b="1" dirty="0">
              <a:latin typeface="Calibri"/>
              <a:ea typeface="Calibri"/>
              <a:cs typeface="Arial"/>
            </a:endParaRPr>
          </a:p>
          <a:p>
            <a:pPr algn="just" rtl="1">
              <a:lnSpc>
                <a:spcPct val="115000"/>
              </a:lnSpc>
              <a:spcAft>
                <a:spcPts val="1000"/>
              </a:spcAft>
              <a:defRPr/>
            </a:pPr>
            <a:r>
              <a:rPr lang="ar-SA" sz="2400" b="1" dirty="0">
                <a:latin typeface="Calibri"/>
                <a:ea typeface="Calibri"/>
                <a:cs typeface="Simplified Arabic"/>
              </a:rPr>
              <a:t>وهذا النوع يتعلق بمعالجة أشياء فيزيائية مادية بغرض استخدامها مثل : تشغيل جهاز الفولتمتر، قيادة الطائرة، استخدام الأدوات والكيماويات .</a:t>
            </a:r>
          </a:p>
          <a:p>
            <a:pPr algn="just" rtl="1">
              <a:lnSpc>
                <a:spcPct val="115000"/>
              </a:lnSpc>
              <a:spcAft>
                <a:spcPts val="1000"/>
              </a:spcAft>
              <a:defRPr/>
            </a:pPr>
            <a:r>
              <a:rPr lang="ar-SA" sz="2400" b="1" dirty="0">
                <a:latin typeface="Calibri"/>
                <a:ea typeface="Calibri"/>
                <a:cs typeface="Simplified Arabic"/>
              </a:rPr>
              <a:t>2 - </a:t>
            </a:r>
            <a:r>
              <a:rPr lang="ar-SA" sz="2400" b="1" dirty="0">
                <a:solidFill>
                  <a:srgbClr val="FF0000"/>
                </a:solidFill>
                <a:latin typeface="Calibri"/>
                <a:ea typeface="Calibri"/>
                <a:cs typeface="Simplified Arabic"/>
              </a:rPr>
              <a:t>محاكاة إجرائية </a:t>
            </a:r>
            <a:r>
              <a:rPr lang="ar-SA" sz="2400" b="1" dirty="0">
                <a:latin typeface="Calibri"/>
                <a:ea typeface="Calibri"/>
                <a:cs typeface="Simplified Arabic"/>
              </a:rPr>
              <a:t>( </a:t>
            </a:r>
            <a:r>
              <a:rPr lang="en-US" sz="2400" b="1" dirty="0">
                <a:latin typeface="Simplified Arabic"/>
                <a:ea typeface="Calibri"/>
                <a:cs typeface="Arial"/>
              </a:rPr>
              <a:t>Procedural Simulation</a:t>
            </a:r>
            <a:r>
              <a:rPr lang="ar-SA" sz="2400" b="1" dirty="0">
                <a:latin typeface="Calibri"/>
                <a:ea typeface="Calibri"/>
                <a:cs typeface="Simplified Arabic"/>
              </a:rPr>
              <a:t> ) : </a:t>
            </a:r>
            <a:endParaRPr lang="en-US" sz="2400" b="1" dirty="0">
              <a:latin typeface="Calibri"/>
              <a:ea typeface="Calibri"/>
              <a:cs typeface="Arial"/>
            </a:endParaRPr>
          </a:p>
          <a:p>
            <a:pPr algn="just" rtl="1">
              <a:lnSpc>
                <a:spcPct val="115000"/>
              </a:lnSpc>
              <a:spcAft>
                <a:spcPts val="1000"/>
              </a:spcAft>
              <a:defRPr/>
            </a:pPr>
            <a:r>
              <a:rPr lang="ar-SA" sz="2400" b="1" dirty="0">
                <a:latin typeface="Calibri"/>
                <a:ea typeface="Calibri"/>
                <a:cs typeface="Simplified Arabic"/>
              </a:rPr>
              <a:t>ويهدف هذا النوع من المحاكاة إلى تعلم سلسلة من الأعمال أو الخطوات مثل التدريب على خطوات تشغيل آله أو جهاز أو تشخيص بعض الأمراض في مجال الطب . </a:t>
            </a:r>
            <a:endParaRPr lang="en-US" sz="2400" b="1" dirty="0">
              <a:latin typeface="Calibri"/>
              <a:ea typeface="Calibri"/>
              <a:cs typeface="Arial"/>
            </a:endParaRPr>
          </a:p>
          <a:p>
            <a:pPr marL="609600" indent="-609600" algn="r" rtl="1">
              <a:lnSpc>
                <a:spcPct val="145000"/>
              </a:lnSpc>
              <a:spcBef>
                <a:spcPct val="20000"/>
              </a:spcBef>
              <a:buClr>
                <a:schemeClr val="hlink"/>
              </a:buClr>
              <a:buSzPct val="80000"/>
              <a:buFont typeface="Wingdings" pitchFamily="2" charset="2"/>
              <a:buAutoNum type="arabicPeriod"/>
              <a:defRPr/>
            </a:pPr>
            <a:endParaRPr lang="ar-SA" sz="2000" b="1" kern="0" dirty="0">
              <a:solidFill>
                <a:srgbClr val="0070C0"/>
              </a:solidFill>
              <a:latin typeface="+mn-lt"/>
              <a:cs typeface="+mj-cs"/>
            </a:endParaRPr>
          </a:p>
        </p:txBody>
      </p:sp>
      <p:sp>
        <p:nvSpPr>
          <p:cNvPr id="31750"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cs typeface="Arial"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cs typeface="Arial"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cs typeface="Arial"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cs typeface="Arial"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cs typeface="Arial"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9pPr>
          </a:lstStyle>
          <a:p>
            <a:pPr eaLnBrk="1" hangingPunct="1">
              <a:spcBef>
                <a:spcPct val="0"/>
              </a:spcBef>
              <a:buClrTx/>
              <a:buSzTx/>
              <a:buFontTx/>
              <a:buNone/>
            </a:pPr>
            <a:fld id="{522BB9F5-CAA1-4876-843E-C086609DD616}" type="slidenum">
              <a:rPr lang="ar-SA" altLang="ar-SA" sz="1000" smtClean="0">
                <a:latin typeface="Tahoma" pitchFamily="34" charset="0"/>
              </a:rPr>
              <a:pPr eaLnBrk="1" hangingPunct="1">
                <a:spcBef>
                  <a:spcPct val="0"/>
                </a:spcBef>
                <a:buClrTx/>
                <a:buSzTx/>
                <a:buFontTx/>
                <a:buNone/>
              </a:pPr>
              <a:t>63</a:t>
            </a:fld>
            <a:endParaRPr lang="en-US" altLang="ar-SA" sz="1000" smtClean="0">
              <a:latin typeface="Tahoma" pitchFamily="34" charset="0"/>
            </a:endParaRPr>
          </a:p>
        </p:txBody>
      </p:sp>
    </p:spTree>
    <p:extLst>
      <p:ext uri="{BB962C8B-B14F-4D97-AF65-F5344CB8AC3E}">
        <p14:creationId xmlns:p14="http://schemas.microsoft.com/office/powerpoint/2010/main" val="90503305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with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wedge">
                                      <p:cBhvr>
                                        <p:cTn id="7" dur="1000"/>
                                        <p:tgtEl>
                                          <p:spTgt spid="18435"/>
                                        </p:tgtEl>
                                      </p:cBhvr>
                                    </p:animEffect>
                                  </p:childTnLst>
                                </p:cTn>
                              </p:par>
                            </p:childTnLst>
                          </p:cTn>
                        </p:par>
                        <p:par>
                          <p:cTn id="8" fill="hold" nodeType="afterGroup">
                            <p:stCondLst>
                              <p:cond delay="1000"/>
                            </p:stCondLst>
                            <p:childTnLst>
                              <p:par>
                                <p:cTn id="9" presetID="6" presetClass="entr" presetSubtype="32"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circle(out)">
                                      <p:cBhvr>
                                        <p:cTn id="11" dur="2000"/>
                                        <p:tgtEl>
                                          <p:spTgt spid="6">
                                            <p:txEl>
                                              <p:pRg st="0" end="0"/>
                                            </p:txEl>
                                          </p:spTgt>
                                        </p:tgtEl>
                                      </p:cBhvr>
                                    </p:animEffect>
                                  </p:childTnLst>
                                </p:cTn>
                              </p:par>
                            </p:childTnLst>
                          </p:cTn>
                        </p:par>
                        <p:par>
                          <p:cTn id="12" fill="hold" nodeType="afterGroup">
                            <p:stCondLst>
                              <p:cond delay="3000"/>
                            </p:stCondLst>
                            <p:childTnLst>
                              <p:par>
                                <p:cTn id="13" presetID="6" presetClass="entr" presetSubtype="32" fill="hold" grpId="0" nodeType="after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ircle(out)">
                                      <p:cBhvr>
                                        <p:cTn id="15" dur="2000"/>
                                        <p:tgtEl>
                                          <p:spTgt spid="6">
                                            <p:txEl>
                                              <p:pRg st="1" end="1"/>
                                            </p:txEl>
                                          </p:spTgt>
                                        </p:tgtEl>
                                      </p:cBhvr>
                                    </p:animEffect>
                                  </p:childTnLst>
                                </p:cTn>
                              </p:par>
                            </p:childTnLst>
                          </p:cTn>
                        </p:par>
                        <p:par>
                          <p:cTn id="16" fill="hold" nodeType="afterGroup">
                            <p:stCondLst>
                              <p:cond delay="5000"/>
                            </p:stCondLst>
                            <p:childTnLst>
                              <p:par>
                                <p:cTn id="17" presetID="6" presetClass="entr" presetSubtype="32" fill="hold" grpId="0" nodeType="after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circle(out)">
                                      <p:cBhvr>
                                        <p:cTn id="19" dur="2000"/>
                                        <p:tgtEl>
                                          <p:spTgt spid="6">
                                            <p:txEl>
                                              <p:pRg st="2" end="2"/>
                                            </p:txEl>
                                          </p:spTgt>
                                        </p:tgtEl>
                                      </p:cBhvr>
                                    </p:animEffect>
                                  </p:childTnLst>
                                </p:cTn>
                              </p:par>
                            </p:childTnLst>
                          </p:cTn>
                        </p:par>
                        <p:par>
                          <p:cTn id="20" fill="hold" nodeType="afterGroup">
                            <p:stCondLst>
                              <p:cond delay="7000"/>
                            </p:stCondLst>
                            <p:childTnLst>
                              <p:par>
                                <p:cTn id="21" presetID="6" presetClass="entr" presetSubtype="32" fill="hold" grpId="0" nodeType="after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circle(out)">
                                      <p:cBhvr>
                                        <p:cTn id="23" dur="2000"/>
                                        <p:tgtEl>
                                          <p:spTgt spid="6">
                                            <p:txEl>
                                              <p:pRg st="3" end="3"/>
                                            </p:txEl>
                                          </p:spTgt>
                                        </p:tgtEl>
                                      </p:cBhvr>
                                    </p:animEffect>
                                  </p:childTnLst>
                                </p:cTn>
                              </p:par>
                            </p:childTnLst>
                          </p:cTn>
                        </p:par>
                        <p:par>
                          <p:cTn id="24" fill="hold" nodeType="afterGroup">
                            <p:stCondLst>
                              <p:cond delay="9000"/>
                            </p:stCondLst>
                            <p:childTnLst>
                              <p:par>
                                <p:cTn id="25" presetID="6" presetClass="entr" presetSubtype="32" fill="hold" grpId="0" nodeType="after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circle(out)">
                                      <p:cBhvr>
                                        <p:cTn id="27"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شريط إلى الأعلى 6"/>
          <p:cNvSpPr/>
          <p:nvPr/>
        </p:nvSpPr>
        <p:spPr>
          <a:xfrm>
            <a:off x="1547590" y="428626"/>
            <a:ext cx="7590556" cy="714375"/>
          </a:xfrm>
          <a:prstGeom prst="ribbon2">
            <a:avLst/>
          </a:prstGeom>
        </p:spPr>
        <p:style>
          <a:lnRef idx="3">
            <a:schemeClr val="lt1"/>
          </a:lnRef>
          <a:fillRef idx="1">
            <a:schemeClr val="accent3"/>
          </a:fillRef>
          <a:effectRef idx="1">
            <a:schemeClr val="accent3"/>
          </a:effectRef>
          <a:fontRef idx="minor">
            <a:schemeClr val="lt1"/>
          </a:fontRef>
        </p:style>
        <p:txBody>
          <a:bodyPr anchor="ctr"/>
          <a:lstStyle/>
          <a:p>
            <a:pPr algn="ctr">
              <a:defRPr/>
            </a:pPr>
            <a:r>
              <a:rPr lang="ar-SA" sz="4000" dirty="0">
                <a:solidFill>
                  <a:schemeClr val="tx1"/>
                </a:solidFill>
              </a:rPr>
              <a:t>أنواع المحاكــاة </a:t>
            </a:r>
            <a:endParaRPr lang="en-US" sz="4000" dirty="0">
              <a:solidFill>
                <a:schemeClr val="tx1"/>
              </a:solidFill>
            </a:endParaRPr>
          </a:p>
        </p:txBody>
      </p:sp>
      <p:sp>
        <p:nvSpPr>
          <p:cNvPr id="18435" name="WordArt 3"/>
          <p:cNvSpPr>
            <a:spLocks noChangeArrowheads="1" noChangeShapeType="1" noTextEdit="1"/>
          </p:cNvSpPr>
          <p:nvPr/>
        </p:nvSpPr>
        <p:spPr bwMode="auto">
          <a:xfrm>
            <a:off x="3758431" y="428625"/>
            <a:ext cx="3463652" cy="590550"/>
          </a:xfrm>
          <a:prstGeom prst="rect">
            <a:avLst/>
          </a:prstGeom>
          <a:noFill/>
          <a:ln>
            <a:noFill/>
          </a:ln>
        </p:spPr>
        <p:style>
          <a:lnRef idx="1">
            <a:schemeClr val="accent6"/>
          </a:lnRef>
          <a:fillRef idx="3">
            <a:schemeClr val="accent6"/>
          </a:fillRef>
          <a:effectRef idx="2">
            <a:schemeClr val="accent6"/>
          </a:effectRef>
          <a:fontRef idx="minor">
            <a:schemeClr val="lt1"/>
          </a:fontRef>
        </p:style>
        <p:txBody>
          <a:bodyPr wrap="none" fromWordArt="1">
            <a:prstTxWarp prst="textPlain">
              <a:avLst>
                <a:gd name="adj" fmla="val 50000"/>
              </a:avLst>
            </a:prstTxWarp>
          </a:bodyPr>
          <a:lstStyle/>
          <a:p>
            <a:pPr algn="ctr">
              <a:defRPr/>
            </a:pPr>
            <a:endParaRPr lang="ar-SA" sz="3200" b="1" kern="1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itchFamily="34" charset="0"/>
              <a:cs typeface="Simplified Arabic"/>
            </a:endParaRPr>
          </a:p>
        </p:txBody>
      </p:sp>
      <p:sp>
        <p:nvSpPr>
          <p:cNvPr id="6" name="Rectangle 2"/>
          <p:cNvSpPr txBox="1">
            <a:spLocks noChangeArrowheads="1"/>
          </p:cNvSpPr>
          <p:nvPr/>
        </p:nvSpPr>
        <p:spPr bwMode="auto">
          <a:xfrm>
            <a:off x="111361" y="1557338"/>
            <a:ext cx="9026785"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cs typeface="Arial"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cs typeface="Arial"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cs typeface="Arial"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cs typeface="Arial"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cs typeface="Arial"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9pPr>
          </a:lstStyle>
          <a:p>
            <a:pPr algn="just" rtl="1" eaLnBrk="1" hangingPunct="1">
              <a:lnSpc>
                <a:spcPct val="115000"/>
              </a:lnSpc>
              <a:spcBef>
                <a:spcPct val="0"/>
              </a:spcBef>
              <a:spcAft>
                <a:spcPts val="1000"/>
              </a:spcAft>
              <a:buClrTx/>
              <a:buSzTx/>
              <a:buFontTx/>
              <a:buNone/>
            </a:pPr>
            <a:r>
              <a:rPr lang="ar-SA" altLang="ar-SA" sz="2800" dirty="0">
                <a:latin typeface="Calibri" pitchFamily="34" charset="0"/>
                <a:ea typeface="Calibri" pitchFamily="34" charset="0"/>
                <a:cs typeface="Simplified Arabic" pitchFamily="18" charset="-78"/>
              </a:rPr>
              <a:t>3 - </a:t>
            </a:r>
            <a:r>
              <a:rPr lang="ar-SA" altLang="ar-SA" sz="2400" b="1" dirty="0">
                <a:solidFill>
                  <a:srgbClr val="FF0000"/>
                </a:solidFill>
                <a:latin typeface="Calibri" pitchFamily="34" charset="0"/>
                <a:ea typeface="Calibri" pitchFamily="34" charset="0"/>
                <a:cs typeface="Simplified Arabic" pitchFamily="18" charset="-78"/>
              </a:rPr>
              <a:t>محاكاة وضعية </a:t>
            </a:r>
            <a:r>
              <a:rPr lang="ar-SA" altLang="ar-SA" sz="2400" b="1" dirty="0">
                <a:latin typeface="Calibri" pitchFamily="34" charset="0"/>
                <a:ea typeface="Calibri" pitchFamily="34" charset="0"/>
                <a:cs typeface="Simplified Arabic" pitchFamily="18" charset="-78"/>
              </a:rPr>
              <a:t>( </a:t>
            </a:r>
            <a:r>
              <a:rPr lang="en-US" altLang="ar-SA" sz="2400" b="1" dirty="0">
                <a:latin typeface="Simplified Arabic" pitchFamily="18" charset="-78"/>
                <a:ea typeface="Calibri" pitchFamily="34" charset="0"/>
                <a:cs typeface="Simplified Arabic" pitchFamily="18" charset="-78"/>
              </a:rPr>
              <a:t>Situational Simulation</a:t>
            </a:r>
            <a:r>
              <a:rPr lang="ar-SA" altLang="ar-SA" sz="2400" b="1" dirty="0">
                <a:latin typeface="Calibri" pitchFamily="34" charset="0"/>
                <a:ea typeface="Calibri" pitchFamily="34" charset="0"/>
                <a:cs typeface="Simplified Arabic" pitchFamily="18" charset="-78"/>
              </a:rPr>
              <a:t> ): </a:t>
            </a:r>
            <a:endParaRPr lang="en-US" altLang="ar-SA" sz="2000" b="1" dirty="0">
              <a:latin typeface="Calibri" pitchFamily="34" charset="0"/>
            </a:endParaRPr>
          </a:p>
          <a:p>
            <a:pPr algn="just" rtl="1" eaLnBrk="1" hangingPunct="1">
              <a:lnSpc>
                <a:spcPct val="115000"/>
              </a:lnSpc>
              <a:spcBef>
                <a:spcPct val="0"/>
              </a:spcBef>
              <a:spcAft>
                <a:spcPts val="1000"/>
              </a:spcAft>
              <a:buClrTx/>
              <a:buSzTx/>
              <a:buFontTx/>
              <a:buNone/>
            </a:pPr>
            <a:r>
              <a:rPr lang="ar-SA" altLang="ar-SA" sz="2400" b="1" dirty="0">
                <a:latin typeface="Calibri" pitchFamily="34" charset="0"/>
                <a:cs typeface="Simplified Arabic" pitchFamily="18" charset="-78"/>
              </a:rPr>
              <a:t>وهذا النوع يختلف عن المحاكاة الإجرائية حيث يكون للمتعلم دور أساسي في السيناريو الذي يعرض وليس مجرد تعلم قواعد وإستراتيجيات كما هو في الأنواع السابقة ، فدور المتعلم اكتشاف استجابات مناسبة لمواقف من خلال تكرار المحاكاة .</a:t>
            </a:r>
            <a:endParaRPr lang="en-US" altLang="ar-SA" sz="2000" b="1" dirty="0">
              <a:latin typeface="Calibri" pitchFamily="34" charset="0"/>
            </a:endParaRPr>
          </a:p>
          <a:p>
            <a:pPr algn="just" rtl="1" eaLnBrk="1" hangingPunct="1">
              <a:lnSpc>
                <a:spcPct val="115000"/>
              </a:lnSpc>
              <a:spcBef>
                <a:spcPct val="0"/>
              </a:spcBef>
              <a:spcAft>
                <a:spcPts val="1000"/>
              </a:spcAft>
              <a:buClrTx/>
              <a:buSzTx/>
              <a:buFontTx/>
              <a:buNone/>
            </a:pPr>
            <a:r>
              <a:rPr lang="ar-SA" altLang="ar-SA" sz="2400" b="1" dirty="0">
                <a:latin typeface="Calibri" pitchFamily="34" charset="0"/>
                <a:cs typeface="Simplified Arabic" pitchFamily="18" charset="-78"/>
              </a:rPr>
              <a:t>4- </a:t>
            </a:r>
            <a:r>
              <a:rPr lang="ar-SA" altLang="ar-SA" sz="2400" b="1" dirty="0">
                <a:solidFill>
                  <a:srgbClr val="FF0000"/>
                </a:solidFill>
                <a:latin typeface="Calibri" pitchFamily="34" charset="0"/>
                <a:cs typeface="Simplified Arabic" pitchFamily="18" charset="-78"/>
              </a:rPr>
              <a:t>محاكاة عملية أو معالجة </a:t>
            </a:r>
            <a:r>
              <a:rPr lang="ar-SA" altLang="ar-SA" sz="2400" b="1" dirty="0">
                <a:latin typeface="Calibri" pitchFamily="34" charset="0"/>
                <a:cs typeface="Simplified Arabic" pitchFamily="18" charset="-78"/>
              </a:rPr>
              <a:t>( </a:t>
            </a:r>
            <a:r>
              <a:rPr lang="en-US" altLang="ar-SA" sz="2400" b="1" dirty="0">
                <a:latin typeface="Simplified Arabic" pitchFamily="18" charset="-78"/>
              </a:rPr>
              <a:t>Process Simulation</a:t>
            </a:r>
            <a:r>
              <a:rPr lang="ar-SA" altLang="ar-SA" sz="2400" b="1" dirty="0">
                <a:latin typeface="Calibri" pitchFamily="34" charset="0"/>
                <a:cs typeface="Simplified Arabic" pitchFamily="18" charset="-78"/>
              </a:rPr>
              <a:t> ):</a:t>
            </a:r>
            <a:endParaRPr lang="en-US" altLang="ar-SA" sz="2000" b="1" dirty="0">
              <a:latin typeface="Calibri" pitchFamily="34" charset="0"/>
            </a:endParaRPr>
          </a:p>
          <a:p>
            <a:pPr algn="just" rtl="1" eaLnBrk="1" hangingPunct="1">
              <a:lnSpc>
                <a:spcPct val="115000"/>
              </a:lnSpc>
              <a:spcBef>
                <a:spcPct val="0"/>
              </a:spcBef>
              <a:spcAft>
                <a:spcPts val="1000"/>
              </a:spcAft>
              <a:buClrTx/>
              <a:buSzTx/>
              <a:buFontTx/>
              <a:buNone/>
            </a:pPr>
            <a:r>
              <a:rPr lang="ar-SA" altLang="ar-SA" sz="2400" b="1" dirty="0">
                <a:latin typeface="Calibri" pitchFamily="34" charset="0"/>
                <a:cs typeface="Simplified Arabic" pitchFamily="18" charset="-78"/>
              </a:rPr>
              <a:t>وفي هذا النوع لا يؤدي المتعلم أي دور في المحاكاة بل هو مراقب ومجرب خارجي ، ففي الوقت الذي لا يستطيع فيه المتعلم أن يشاهد الإلكترونات أو حركة وسرعة الضوء ، فإنه يمكنه مشاهدة ذلك في المحاكاة العملية مما يسهل عليه إدراك مثل هذه المفاهيم.</a:t>
            </a:r>
            <a:endParaRPr lang="en-US" altLang="ar-SA" sz="2000" b="1" dirty="0">
              <a:latin typeface="Calibri" pitchFamily="34" charset="0"/>
            </a:endParaRPr>
          </a:p>
        </p:txBody>
      </p:sp>
      <p:sp>
        <p:nvSpPr>
          <p:cNvPr id="3277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cs typeface="Arial"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cs typeface="Arial"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cs typeface="Arial"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cs typeface="Arial"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cs typeface="Arial"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9pPr>
          </a:lstStyle>
          <a:p>
            <a:pPr eaLnBrk="1" hangingPunct="1">
              <a:spcBef>
                <a:spcPct val="0"/>
              </a:spcBef>
              <a:buClrTx/>
              <a:buSzTx/>
              <a:buFontTx/>
              <a:buNone/>
            </a:pPr>
            <a:fld id="{5CE9E4A8-FD64-4686-ABFA-3698FF756295}" type="slidenum">
              <a:rPr lang="ar-SA" altLang="ar-SA" sz="1000" smtClean="0">
                <a:latin typeface="Tahoma" pitchFamily="34" charset="0"/>
              </a:rPr>
              <a:pPr eaLnBrk="1" hangingPunct="1">
                <a:spcBef>
                  <a:spcPct val="0"/>
                </a:spcBef>
                <a:buClrTx/>
                <a:buSzTx/>
                <a:buFontTx/>
                <a:buNone/>
              </a:pPr>
              <a:t>64</a:t>
            </a:fld>
            <a:endParaRPr lang="en-US" altLang="ar-SA" sz="1000" smtClean="0">
              <a:latin typeface="Tahoma" pitchFamily="34" charset="0"/>
            </a:endParaRPr>
          </a:p>
        </p:txBody>
      </p:sp>
    </p:spTree>
    <p:extLst>
      <p:ext uri="{BB962C8B-B14F-4D97-AF65-F5344CB8AC3E}">
        <p14:creationId xmlns:p14="http://schemas.microsoft.com/office/powerpoint/2010/main" val="260183709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with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wedge">
                                      <p:cBhvr>
                                        <p:cTn id="7" dur="1000"/>
                                        <p:tgtEl>
                                          <p:spTgt spid="18435"/>
                                        </p:tgtEl>
                                      </p:cBhvr>
                                    </p:animEffect>
                                  </p:childTnLst>
                                </p:cTn>
                              </p:par>
                            </p:childTnLst>
                          </p:cTn>
                        </p:par>
                        <p:par>
                          <p:cTn id="8" fill="hold" nodeType="afterGroup">
                            <p:stCondLst>
                              <p:cond delay="1000"/>
                            </p:stCondLst>
                            <p:childTnLst>
                              <p:par>
                                <p:cTn id="9" presetID="6" presetClass="entr" presetSubtype="32"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circle(out)">
                                      <p:cBhvr>
                                        <p:cTn id="11" dur="2000"/>
                                        <p:tgtEl>
                                          <p:spTgt spid="6">
                                            <p:txEl>
                                              <p:pRg st="0" end="0"/>
                                            </p:txEl>
                                          </p:spTgt>
                                        </p:tgtEl>
                                      </p:cBhvr>
                                    </p:animEffect>
                                  </p:childTnLst>
                                </p:cTn>
                              </p:par>
                            </p:childTnLst>
                          </p:cTn>
                        </p:par>
                        <p:par>
                          <p:cTn id="12" fill="hold" nodeType="afterGroup">
                            <p:stCondLst>
                              <p:cond delay="3000"/>
                            </p:stCondLst>
                            <p:childTnLst>
                              <p:par>
                                <p:cTn id="13" presetID="6" presetClass="entr" presetSubtype="32" fill="hold" grpId="0" nodeType="after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ircle(out)">
                                      <p:cBhvr>
                                        <p:cTn id="15" dur="2000"/>
                                        <p:tgtEl>
                                          <p:spTgt spid="6">
                                            <p:txEl>
                                              <p:pRg st="1" end="1"/>
                                            </p:txEl>
                                          </p:spTgt>
                                        </p:tgtEl>
                                      </p:cBhvr>
                                    </p:animEffect>
                                  </p:childTnLst>
                                </p:cTn>
                              </p:par>
                            </p:childTnLst>
                          </p:cTn>
                        </p:par>
                        <p:par>
                          <p:cTn id="16" fill="hold" nodeType="afterGroup">
                            <p:stCondLst>
                              <p:cond delay="5000"/>
                            </p:stCondLst>
                            <p:childTnLst>
                              <p:par>
                                <p:cTn id="17" presetID="6" presetClass="entr" presetSubtype="32" fill="hold" grpId="0" nodeType="after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circle(out)">
                                      <p:cBhvr>
                                        <p:cTn id="19" dur="2000"/>
                                        <p:tgtEl>
                                          <p:spTgt spid="6">
                                            <p:txEl>
                                              <p:pRg st="2" end="2"/>
                                            </p:txEl>
                                          </p:spTgt>
                                        </p:tgtEl>
                                      </p:cBhvr>
                                    </p:animEffect>
                                  </p:childTnLst>
                                </p:cTn>
                              </p:par>
                            </p:childTnLst>
                          </p:cTn>
                        </p:par>
                        <p:par>
                          <p:cTn id="20" fill="hold" nodeType="afterGroup">
                            <p:stCondLst>
                              <p:cond delay="7000"/>
                            </p:stCondLst>
                            <p:childTnLst>
                              <p:par>
                                <p:cTn id="21" presetID="6" presetClass="entr" presetSubtype="32" fill="hold" grpId="0" nodeType="after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circle(out)">
                                      <p:cBhvr>
                                        <p:cTn id="23"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3"/>
          <p:cNvSpPr>
            <a:spLocks noGrp="1" noChangeArrowheads="1"/>
          </p:cNvSpPr>
          <p:nvPr>
            <p:ph idx="1"/>
          </p:nvPr>
        </p:nvSpPr>
        <p:spPr>
          <a:xfrm>
            <a:off x="111361" y="1196976"/>
            <a:ext cx="8849918" cy="5256213"/>
          </a:xfrm>
        </p:spPr>
        <p:txBody>
          <a:bodyPr/>
          <a:lstStyle/>
          <a:p>
            <a:pPr eaLnBrk="1" hangingPunct="1">
              <a:lnSpc>
                <a:spcPct val="90000"/>
              </a:lnSpc>
            </a:pPr>
            <a:r>
              <a:rPr lang="ar-SA" altLang="ar-SA" smtClean="0"/>
              <a:t>لها دور هام في دراسة وتنفيذ التجارب لمعضلات معقدة ومختلفة</a:t>
            </a:r>
          </a:p>
          <a:p>
            <a:pPr eaLnBrk="1" hangingPunct="1">
              <a:lnSpc>
                <a:spcPct val="90000"/>
              </a:lnSpc>
            </a:pPr>
            <a:r>
              <a:rPr lang="ar-SA" altLang="ar-SA" smtClean="0"/>
              <a:t>يساعد استخدمام أسلوب المحاكاه على ملاحظة التغيرات التي تطرأ على صياغة المعضلة.</a:t>
            </a:r>
          </a:p>
          <a:p>
            <a:pPr eaLnBrk="1" hangingPunct="1">
              <a:lnSpc>
                <a:spcPct val="90000"/>
              </a:lnSpc>
            </a:pPr>
            <a:r>
              <a:rPr lang="ar-SA" altLang="ar-SA" smtClean="0"/>
              <a:t>دراسة النظام ومشاهدة نتائجه بصورة واضحة.</a:t>
            </a:r>
          </a:p>
          <a:p>
            <a:pPr eaLnBrk="1" hangingPunct="1">
              <a:lnSpc>
                <a:spcPct val="90000"/>
              </a:lnSpc>
            </a:pPr>
            <a:r>
              <a:rPr lang="ar-SA" altLang="ar-SA" smtClean="0"/>
              <a:t>يساعد في تدريب الاختصاصيين والطلبة على الاسسس المطلوبة في التحليلات العلمية</a:t>
            </a:r>
          </a:p>
          <a:p>
            <a:pPr eaLnBrk="1" hangingPunct="1">
              <a:lnSpc>
                <a:spcPct val="90000"/>
              </a:lnSpc>
            </a:pPr>
            <a:r>
              <a:rPr lang="ar-SA" altLang="ar-SA" smtClean="0"/>
              <a:t>اكساب الخبرة للعاملين في مجال المحاكاه لاي نظام .</a:t>
            </a:r>
          </a:p>
          <a:p>
            <a:pPr eaLnBrk="1" hangingPunct="1">
              <a:lnSpc>
                <a:spcPct val="90000"/>
              </a:lnSpc>
            </a:pPr>
            <a:r>
              <a:rPr lang="ar-SA" altLang="ar-SA" smtClean="0"/>
              <a:t>الحصول على معلومات واستنتاجات لمواقف مستقبلية.</a:t>
            </a:r>
          </a:p>
          <a:p>
            <a:pPr eaLnBrk="1" hangingPunct="1">
              <a:lnSpc>
                <a:spcPct val="90000"/>
              </a:lnSpc>
            </a:pPr>
            <a:r>
              <a:rPr lang="ar-SA" altLang="ar-SA" smtClean="0"/>
              <a:t>يمكن استخدامه لاحتبار الأنظمة قبل تطبيقها على الواقع</a:t>
            </a:r>
          </a:p>
          <a:p>
            <a:pPr eaLnBrk="1" hangingPunct="1">
              <a:lnSpc>
                <a:spcPct val="90000"/>
              </a:lnSpc>
            </a:pPr>
            <a:r>
              <a:rPr lang="ar-SA" altLang="ar-SA" smtClean="0"/>
              <a:t>توفير المال قبل التصنيع باختبار وتوقع جودة المنتج.</a:t>
            </a:r>
          </a:p>
          <a:p>
            <a:pPr eaLnBrk="1" hangingPunct="1">
              <a:lnSpc>
                <a:spcPct val="90000"/>
              </a:lnSpc>
            </a:pPr>
            <a:r>
              <a:rPr lang="ar-SA" altLang="ar-SA" smtClean="0"/>
              <a:t>التنبؤ بسلوك المنتج في ظروف نادرة.</a:t>
            </a:r>
          </a:p>
          <a:p>
            <a:pPr eaLnBrk="1" hangingPunct="1">
              <a:lnSpc>
                <a:spcPct val="90000"/>
              </a:lnSpc>
            </a:pPr>
            <a:r>
              <a:rPr lang="ar-SA" altLang="ar-SA" smtClean="0"/>
              <a:t>الدراسة الأكاديمية</a:t>
            </a:r>
          </a:p>
        </p:txBody>
      </p:sp>
      <p:sp>
        <p:nvSpPr>
          <p:cNvPr id="40966"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cs typeface="Arial"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cs typeface="Arial"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cs typeface="Arial"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cs typeface="Arial"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cs typeface="Arial"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9pPr>
          </a:lstStyle>
          <a:p>
            <a:pPr eaLnBrk="1" hangingPunct="1">
              <a:spcBef>
                <a:spcPct val="0"/>
              </a:spcBef>
              <a:buClrTx/>
              <a:buSzTx/>
              <a:buFontTx/>
              <a:buNone/>
            </a:pPr>
            <a:fld id="{2A0D39BC-7A3E-4CFB-BD93-170591ED7663}" type="slidenum">
              <a:rPr lang="ar-SA" altLang="ar-SA" sz="1000" smtClean="0">
                <a:latin typeface="Tahoma" pitchFamily="34" charset="0"/>
              </a:rPr>
              <a:pPr eaLnBrk="1" hangingPunct="1">
                <a:spcBef>
                  <a:spcPct val="0"/>
                </a:spcBef>
                <a:buClrTx/>
                <a:buSzTx/>
                <a:buFontTx/>
                <a:buNone/>
              </a:pPr>
              <a:t>65</a:t>
            </a:fld>
            <a:endParaRPr lang="en-US" altLang="ar-SA" sz="1000" smtClean="0">
              <a:latin typeface="Tahoma" pitchFamily="34" charset="0"/>
            </a:endParaRPr>
          </a:p>
        </p:txBody>
      </p:sp>
      <p:sp>
        <p:nvSpPr>
          <p:cNvPr id="21506" name="Rectangle 2"/>
          <p:cNvSpPr>
            <a:spLocks noGrp="1" noChangeArrowheads="1"/>
          </p:cNvSpPr>
          <p:nvPr>
            <p:ph type="title"/>
          </p:nvPr>
        </p:nvSpPr>
        <p:spPr>
          <a:xfrm>
            <a:off x="482317" y="12846"/>
            <a:ext cx="8489633" cy="1143000"/>
          </a:xfrm>
        </p:spPr>
        <p:txBody>
          <a:bodyPr/>
          <a:lstStyle/>
          <a:p>
            <a:pPr algn="r" eaLnBrk="1" fontAlgn="auto" hangingPunct="1">
              <a:spcAft>
                <a:spcPts val="0"/>
              </a:spcAft>
              <a:defRPr/>
            </a:pPr>
            <a:r>
              <a:rPr lang="ar-SA" altLang="ar-SA" dirty="0" smtClean="0"/>
              <a:t>فوائد برامج المحاكاه :-</a:t>
            </a:r>
            <a:endParaRPr lang="en-US" altLang="ar-SA" dirty="0" smtClean="0"/>
          </a:p>
        </p:txBody>
      </p:sp>
      <p:pic>
        <p:nvPicPr>
          <p:cNvPr id="40964" name="Picture 7" descr="log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33" y="3817938"/>
            <a:ext cx="20405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99368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nodeType="withEffect">
                                  <p:stCondLst>
                                    <p:cond delay="0"/>
                                  </p:stCondLst>
                                  <p:childTnLst>
                                    <p:animEffect transition="out" filter="fade">
                                      <p:cBhvr>
                                        <p:cTn id="6" dur="500"/>
                                        <p:tgtEl>
                                          <p:spTgt spid="21506"/>
                                        </p:tgtEl>
                                      </p:cBhvr>
                                    </p:animEffect>
                                    <p:animScale>
                                      <p:cBhvr>
                                        <p:cTn id="7" dur="250" autoRev="1" fill="hold"/>
                                        <p:tgtEl>
                                          <p:spTgt spid="2150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p:txBody>
          <a:bodyPr/>
          <a:lstStyle/>
          <a:p>
            <a:pPr eaLnBrk="1" hangingPunct="1"/>
            <a:r>
              <a:rPr lang="ar-SA" altLang="ar-SA" smtClean="0"/>
              <a:t>تتطلب قدرا كبيرا من التخطيط والبرمجه لتصبح فعاله </a:t>
            </a:r>
          </a:p>
          <a:p>
            <a:pPr eaLnBrk="1" hangingPunct="1"/>
            <a:r>
              <a:rPr lang="ar-SA" altLang="ar-SA" smtClean="0"/>
              <a:t>تتطلب اجهزه حاسب ومعدات </a:t>
            </a:r>
            <a:r>
              <a:rPr lang="en-US" altLang="ar-SA" smtClean="0"/>
              <a:t>hardware</a:t>
            </a:r>
            <a:r>
              <a:rPr lang="ar-SA" altLang="ar-SA" smtClean="0"/>
              <a:t> ذات مواصفات خاصه </a:t>
            </a:r>
          </a:p>
          <a:p>
            <a:pPr eaLnBrk="1" hangingPunct="1"/>
            <a:r>
              <a:rPr lang="ar-SA" altLang="ar-SA" smtClean="0"/>
              <a:t>تحتاج الى فريق عمل من المعلمين والمبرمجين وعلماء النفس وخبراء المناهج وطرق التدريس وخبراء الماده </a:t>
            </a:r>
          </a:p>
          <a:p>
            <a:pPr eaLnBrk="1" hangingPunct="1"/>
            <a:r>
              <a:rPr lang="ar-SA" altLang="ar-SA" smtClean="0"/>
              <a:t>ويأخذ وقت وجهد وتكلفة ماديه كبيره </a:t>
            </a:r>
            <a:endParaRPr lang="en-US" altLang="ar-SA" smtClean="0"/>
          </a:p>
        </p:txBody>
      </p:sp>
      <p:sp>
        <p:nvSpPr>
          <p:cNvPr id="41989"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cs typeface="Arial"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cs typeface="Arial"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cs typeface="Arial"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cs typeface="Arial"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cs typeface="Arial"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cs typeface="Arial" pitchFamily="34" charset="0"/>
              </a:defRPr>
            </a:lvl9pPr>
          </a:lstStyle>
          <a:p>
            <a:pPr eaLnBrk="1" hangingPunct="1">
              <a:spcBef>
                <a:spcPct val="0"/>
              </a:spcBef>
              <a:buClrTx/>
              <a:buSzTx/>
              <a:buFontTx/>
              <a:buNone/>
            </a:pPr>
            <a:fld id="{8B82AF74-285A-414B-952C-FB696DFEBE9D}" type="slidenum">
              <a:rPr lang="ar-SA" altLang="ar-SA" sz="1000" smtClean="0">
                <a:latin typeface="Tahoma" pitchFamily="34" charset="0"/>
              </a:rPr>
              <a:pPr eaLnBrk="1" hangingPunct="1">
                <a:spcBef>
                  <a:spcPct val="0"/>
                </a:spcBef>
                <a:buClrTx/>
                <a:buSzTx/>
                <a:buFontTx/>
                <a:buNone/>
              </a:pPr>
              <a:t>66</a:t>
            </a:fld>
            <a:endParaRPr lang="en-US" altLang="ar-SA" sz="1000" smtClean="0">
              <a:latin typeface="Tahoma" pitchFamily="34" charset="0"/>
            </a:endParaRPr>
          </a:p>
        </p:txBody>
      </p:sp>
      <p:sp>
        <p:nvSpPr>
          <p:cNvPr id="22530" name="Rectangle 2"/>
          <p:cNvSpPr>
            <a:spLocks noGrp="1" noChangeArrowheads="1"/>
          </p:cNvSpPr>
          <p:nvPr>
            <p:ph type="title"/>
          </p:nvPr>
        </p:nvSpPr>
        <p:spPr/>
        <p:txBody>
          <a:bodyPr/>
          <a:lstStyle/>
          <a:p>
            <a:pPr algn="r" eaLnBrk="1" fontAlgn="auto" hangingPunct="1">
              <a:spcAft>
                <a:spcPts val="0"/>
              </a:spcAft>
              <a:defRPr/>
            </a:pPr>
            <a:r>
              <a:rPr lang="ar-SA" altLang="ar-SA" dirty="0" smtClean="0"/>
              <a:t>عيوب برامج المحاكاه</a:t>
            </a:r>
            <a:endParaRPr lang="en-US" altLang="ar-SA" dirty="0" smtClean="0"/>
          </a:p>
        </p:txBody>
      </p:sp>
      <p:pic>
        <p:nvPicPr>
          <p:cNvPr id="41988" name="Picture 4" descr="j020546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5057" y="0"/>
            <a:ext cx="1542676" cy="162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83173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p:cTn id="7" dur="500" fill="hold"/>
                                        <p:tgtEl>
                                          <p:spTgt spid="22530"/>
                                        </p:tgtEl>
                                        <p:attrNameLst>
                                          <p:attrName>ppt_w</p:attrName>
                                        </p:attrNameLst>
                                      </p:cBhvr>
                                      <p:tavLst>
                                        <p:tav tm="0">
                                          <p:val>
                                            <p:fltVal val="0"/>
                                          </p:val>
                                        </p:tav>
                                        <p:tav tm="100000">
                                          <p:val>
                                            <p:strVal val="#ppt_w"/>
                                          </p:val>
                                        </p:tav>
                                      </p:tavLst>
                                    </p:anim>
                                    <p:anim calcmode="lin" valueType="num">
                                      <p:cBhvr>
                                        <p:cTn id="8" dur="500" fill="hold"/>
                                        <p:tgtEl>
                                          <p:spTgt spid="22530"/>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2531">
                                            <p:txEl>
                                              <p:pRg st="0" end="0"/>
                                            </p:txEl>
                                          </p:spTgt>
                                        </p:tgtEl>
                                        <p:attrNameLst>
                                          <p:attrName>style.visibility</p:attrName>
                                        </p:attrNameLst>
                                      </p:cBhvr>
                                      <p:to>
                                        <p:strVal val="visible"/>
                                      </p:to>
                                    </p:set>
                                    <p:anim calcmode="lin" valueType="num">
                                      <p:cBhvr>
                                        <p:cTn id="13" dur="500" fill="hold"/>
                                        <p:tgtEl>
                                          <p:spTgt spid="22531">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2531">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2531">
                                            <p:txEl>
                                              <p:pRg st="1" end="1"/>
                                            </p:txEl>
                                          </p:spTgt>
                                        </p:tgtEl>
                                        <p:attrNameLst>
                                          <p:attrName>style.visibility</p:attrName>
                                        </p:attrNameLst>
                                      </p:cBhvr>
                                      <p:to>
                                        <p:strVal val="visible"/>
                                      </p:to>
                                    </p:set>
                                    <p:anim calcmode="lin" valueType="num">
                                      <p:cBhvr>
                                        <p:cTn id="19" dur="500" fill="hold"/>
                                        <p:tgtEl>
                                          <p:spTgt spid="22531">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22531">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2531">
                                            <p:txEl>
                                              <p:pRg st="2" end="2"/>
                                            </p:txEl>
                                          </p:spTgt>
                                        </p:tgtEl>
                                        <p:attrNameLst>
                                          <p:attrName>style.visibility</p:attrName>
                                        </p:attrNameLst>
                                      </p:cBhvr>
                                      <p:to>
                                        <p:strVal val="visible"/>
                                      </p:to>
                                    </p:set>
                                    <p:anim calcmode="lin" valueType="num">
                                      <p:cBhvr>
                                        <p:cTn id="25" dur="500" fill="hold"/>
                                        <p:tgtEl>
                                          <p:spTgt spid="22531">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2531">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22531">
                                            <p:txEl>
                                              <p:pRg st="3" end="3"/>
                                            </p:txEl>
                                          </p:spTgt>
                                        </p:tgtEl>
                                        <p:attrNameLst>
                                          <p:attrName>style.visibility</p:attrName>
                                        </p:attrNameLst>
                                      </p:cBhvr>
                                      <p:to>
                                        <p:strVal val="visible"/>
                                      </p:to>
                                    </p:set>
                                    <p:anim calcmode="lin" valueType="num">
                                      <p:cBhvr>
                                        <p:cTn id="31" dur="500" fill="hold"/>
                                        <p:tgtEl>
                                          <p:spTgt spid="22531">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22531">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291</TotalTime>
  <Words>4189</Words>
  <Application>Microsoft Office PowerPoint</Application>
  <PresentationFormat>Custom</PresentationFormat>
  <Paragraphs>395</Paragraphs>
  <Slides>66</Slides>
  <Notes>2</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Hardcover</vt:lpstr>
      <vt:lpstr>مراجعة عامة استخدام الحاسب في البحوث الاجتماعية  </vt:lpstr>
      <vt:lpstr>أنواع الحاسبات حسب الغرض من استخدامها </vt:lpstr>
      <vt:lpstr>أنواع الحاسبات حسب طريقة أدائها :</vt:lpstr>
      <vt:lpstr>تقسيم الحاسبات الآلية حسب الحجم : </vt:lpstr>
      <vt:lpstr>وظائف نظم التشغيل </vt:lpstr>
      <vt:lpstr>البرامج التطبيقية</vt:lpstr>
      <vt:lpstr>البرامج التطبيقية </vt:lpstr>
      <vt:lpstr>أهداف الدراسة الاستطلاعية :</vt:lpstr>
      <vt:lpstr>مزايا وعيوب الأدلة أو الفهارس</vt:lpstr>
      <vt:lpstr>مميزات قواعد البيانات </vt:lpstr>
      <vt:lpstr>مزايا محركات البحث </vt:lpstr>
      <vt:lpstr>ثالثا : طريقة المحاكاه (simulation mode)</vt:lpstr>
      <vt:lpstr>فوائد برامج المحاكاه :-</vt:lpstr>
      <vt:lpstr>التعريفات </vt:lpstr>
      <vt:lpstr>PowerPoint Presentation</vt:lpstr>
      <vt:lpstr>PowerPoint Presentation</vt:lpstr>
      <vt:lpstr>PowerPoint Presentation</vt:lpstr>
      <vt:lpstr>PowerPoint Presentation</vt:lpstr>
      <vt:lpstr>البحوث الوصفية Descriptive</vt:lpstr>
      <vt:lpstr>3. البحوث التشخيصية أو التفسيرية Diagnostic</vt:lpstr>
      <vt:lpstr>PowerPoint Presentation</vt:lpstr>
      <vt:lpstr>تقسيم مصادر المعلومات </vt:lpstr>
      <vt:lpstr>PowerPoint Presentation</vt:lpstr>
      <vt:lpstr>PowerPoint Presentation</vt:lpstr>
      <vt:lpstr>PowerPoint Presentation</vt:lpstr>
      <vt:lpstr>1.  أدلـة البحـث Search directories </vt:lpstr>
      <vt:lpstr>PowerPoint Presentation</vt:lpstr>
      <vt:lpstr>PowerPoint Presentation</vt:lpstr>
      <vt:lpstr>PowerPoint Presentation</vt:lpstr>
      <vt:lpstr>البحث البسيط  في قاعدة بيانات EBSCO</vt:lpstr>
      <vt:lpstr>محددات البحث </vt:lpstr>
      <vt:lpstr>تعريف الاستبيان</vt:lpstr>
      <vt:lpstr>PowerPoint Presentation</vt:lpstr>
      <vt:lpstr> :تعريف المقابلة </vt:lpstr>
      <vt:lpstr>ب ـ تصنيف المقابلات وفقاً لعدد الأشخاص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قارني بين مما يأتي </vt:lpstr>
      <vt:lpstr>PowerPoint Presentation</vt:lpstr>
      <vt:lpstr>أنواعها </vt:lpstr>
      <vt:lpstr>قارني بين المتغير المتصل والمتغير</vt:lpstr>
      <vt:lpstr>مثال </vt:lpstr>
      <vt:lpstr> قارني بين الدراسات التالية فيما يتعلق بمشكلة البحث</vt:lpstr>
      <vt:lpstr>قارني بين الدراسات التالية  فيما يتعلق بمشكلة البحث</vt:lpstr>
      <vt:lpstr>PowerPoint Presentation</vt:lpstr>
      <vt:lpstr> فيما يتعلق بالفروض</vt:lpstr>
      <vt:lpstr>الفرق بين البيانات و المعلومات</vt:lpstr>
      <vt:lpstr>مقارنة بين الاحصاء الوصفي والاحصاء الاستدلالي </vt:lpstr>
      <vt:lpstr>2- المتغيرات التابعة والمستقلة والضابطة والعارضة :</vt:lpstr>
      <vt:lpstr>PowerPoint Presentation</vt:lpstr>
      <vt:lpstr>مستويات القياس :  </vt:lpstr>
      <vt:lpstr>مستويات القياس :  </vt:lpstr>
      <vt:lpstr>PowerPoint Presentation</vt:lpstr>
      <vt:lpstr>PowerPoint Presentation</vt:lpstr>
      <vt:lpstr>PowerPoint Presentation</vt:lpstr>
      <vt:lpstr>PowerPoint Presentation</vt:lpstr>
      <vt:lpstr>PowerPoint Presentation</vt:lpstr>
      <vt:lpstr>فوائد برامج المحاكاه :-</vt:lpstr>
      <vt:lpstr>عيوب برامج المحاكاه</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مراجعة عامة استخدام الحاسب في البحوث الاجتماعية  </dc:title>
  <dc:creator>ehab</dc:creator>
  <cp:lastModifiedBy>ehab</cp:lastModifiedBy>
  <cp:revision>34</cp:revision>
  <dcterms:created xsi:type="dcterms:W3CDTF">2006-08-16T00:00:00Z</dcterms:created>
  <dcterms:modified xsi:type="dcterms:W3CDTF">2016-12-13T19:36:50Z</dcterms:modified>
</cp:coreProperties>
</file>