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82"/>
  </p:notesMasterIdLst>
  <p:sldIdLst>
    <p:sldId id="33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6" r:id="rId8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7" d="100"/>
          <a:sy n="67" d="100"/>
        </p:scale>
        <p:origin x="-1476"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905F81E-274B-4BE4-85B6-82205DC77B3B}" type="datetimeFigureOut">
              <a:rPr lang="ar-SA" smtClean="0"/>
              <a:pPr/>
              <a:t>11/06/39</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70DB07E-75E1-4E7D-899B-90540E59D5B5}" type="slidenum">
              <a:rPr lang="ar-SA" smtClean="0"/>
              <a:pPr/>
              <a:t>‹#›</a:t>
            </a:fld>
            <a:endParaRPr lang="ar-SA"/>
          </a:p>
        </p:txBody>
      </p:sp>
    </p:spTree>
    <p:extLst>
      <p:ext uri="{BB962C8B-B14F-4D97-AF65-F5344CB8AC3E}">
        <p14:creationId xmlns:p14="http://schemas.microsoft.com/office/powerpoint/2010/main" xmlns="" val="2008506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D70DB07E-75E1-4E7D-899B-90540E59D5B5}" type="slidenum">
              <a:rPr lang="ar-SA" smtClean="0"/>
              <a:pPr/>
              <a:t>30</a:t>
            </a:fld>
            <a:endParaRPr lang="ar-SA"/>
          </a:p>
        </p:txBody>
      </p:sp>
    </p:spTree>
    <p:extLst>
      <p:ext uri="{BB962C8B-B14F-4D97-AF65-F5344CB8AC3E}">
        <p14:creationId xmlns:p14="http://schemas.microsoft.com/office/powerpoint/2010/main" xmlns="" val="2495029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5A3BA660-A9DA-4ED6-A9BF-CF0F42565410}" type="datetimeFigureOut">
              <a:rPr lang="ar-SA" smtClean="0"/>
              <a:pPr/>
              <a:t>11/06/39</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577860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A3BA660-A9DA-4ED6-A9BF-CF0F42565410}" type="datetimeFigureOut">
              <a:rPr lang="ar-SA" smtClean="0"/>
              <a:pPr/>
              <a:t>11/06/39</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274695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3BA660-A9DA-4ED6-A9BF-CF0F42565410}" type="datetimeFigureOut">
              <a:rPr lang="ar-SA" smtClean="0"/>
              <a:pPr/>
              <a:t>11/06/39</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3313059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5A3BA660-A9DA-4ED6-A9BF-CF0F42565410}" type="datetimeFigureOut">
              <a:rPr lang="ar-SA" smtClean="0"/>
              <a:pPr/>
              <a:t>11/06/39</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578388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5A3BA660-A9DA-4ED6-A9BF-CF0F42565410}" type="datetimeFigureOut">
              <a:rPr lang="ar-SA" smtClean="0"/>
              <a:pPr/>
              <a:t>11/06/39</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1673971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5A3BA660-A9DA-4ED6-A9BF-CF0F42565410}" type="datetimeFigureOut">
              <a:rPr lang="ar-SA" smtClean="0"/>
              <a:pPr/>
              <a:t>11/06/39</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166574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3BA660-A9DA-4ED6-A9BF-CF0F42565410}" type="datetimeFigureOut">
              <a:rPr lang="ar-SA" smtClean="0"/>
              <a:pPr/>
              <a:t>11/06/39</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689811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3BA660-A9DA-4ED6-A9BF-CF0F42565410}" type="datetimeFigureOut">
              <a:rPr lang="ar-SA" smtClean="0"/>
              <a:pPr/>
              <a:t>11/06/39</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2365346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3BA660-A9DA-4ED6-A9BF-CF0F42565410}" type="datetimeFigureOut">
              <a:rPr lang="ar-SA" smtClean="0"/>
              <a:pPr/>
              <a:t>11/06/39</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2011294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A3BA660-A9DA-4ED6-A9BF-CF0F42565410}" type="datetimeFigureOut">
              <a:rPr lang="ar-SA" smtClean="0"/>
              <a:pPr/>
              <a:t>11/06/39</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842730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A3BA660-A9DA-4ED6-A9BF-CF0F42565410}" type="datetimeFigureOut">
              <a:rPr lang="ar-SA" smtClean="0"/>
              <a:pPr/>
              <a:t>11/06/39</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4264634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A3BA660-A9DA-4ED6-A9BF-CF0F42565410}" type="datetimeFigureOut">
              <a:rPr lang="ar-SA" smtClean="0"/>
              <a:pPr/>
              <a:t>11/06/39</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DB3FE64-0B3F-441D-B3F2-5021F4FB8699}" type="slidenum">
              <a:rPr lang="ar-SA" smtClean="0"/>
              <a:pPr/>
              <a:t>‹#›</a:t>
            </a:fld>
            <a:endParaRPr lang="ar-SA"/>
          </a:p>
        </p:txBody>
      </p:sp>
    </p:spTree>
    <p:extLst>
      <p:ext uri="{BB962C8B-B14F-4D97-AF65-F5344CB8AC3E}">
        <p14:creationId xmlns:p14="http://schemas.microsoft.com/office/powerpoint/2010/main" xmlns="" val="274849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ChangeArrowheads="1"/>
          </p:cNvSpPr>
          <p:nvPr/>
        </p:nvSpPr>
        <p:spPr bwMode="auto">
          <a:xfrm>
            <a:off x="1237928" y="1423136"/>
            <a:ext cx="7067872" cy="2310664"/>
          </a:xfrm>
          <a:prstGeom prst="rect">
            <a:avLst/>
          </a:prstGeom>
          <a:noFill/>
          <a:ln w="9525">
            <a:solidFill>
              <a:srgbClr val="663300"/>
            </a:solidFill>
            <a:miter lim="800000"/>
            <a:headEnd/>
            <a:tailEnd/>
          </a:ln>
        </p:spPr>
        <p:txBody>
          <a:bodyPr wrap="none" anchor="ctr"/>
          <a:lstStyle/>
          <a:p>
            <a:pPr algn="ctr"/>
            <a:r>
              <a:rPr lang="ar-SA" sz="4800" b="1" dirty="0" smtClean="0">
                <a:solidFill>
                  <a:schemeClr val="tx2"/>
                </a:solidFill>
              </a:rPr>
              <a:t> </a:t>
            </a:r>
            <a:r>
              <a:rPr lang="ar-SA" sz="4800" b="1" dirty="0" smtClean="0">
                <a:solidFill>
                  <a:srgbClr val="0070C0"/>
                </a:solidFill>
              </a:rPr>
              <a:t>مقرر علم اجتماع البيئة </a:t>
            </a:r>
          </a:p>
          <a:p>
            <a:pPr algn="ctr"/>
            <a:r>
              <a:rPr lang="ar-SA" sz="4800" b="1" dirty="0" smtClean="0">
                <a:solidFill>
                  <a:srgbClr val="0070C0"/>
                </a:solidFill>
              </a:rPr>
              <a:t>عن بعد</a:t>
            </a:r>
          </a:p>
          <a:p>
            <a:pPr algn="ctr"/>
            <a:r>
              <a:rPr lang="ar-SA" sz="4800" b="1" dirty="0" smtClean="0">
                <a:solidFill>
                  <a:srgbClr val="FF0000"/>
                </a:solidFill>
              </a:rPr>
              <a:t> </a:t>
            </a:r>
            <a:endParaRPr lang="en-US" sz="4800" b="1" dirty="0">
              <a:solidFill>
                <a:srgbClr val="FF0000"/>
              </a:solidFill>
            </a:endParaRPr>
          </a:p>
        </p:txBody>
      </p:sp>
      <p:sp>
        <p:nvSpPr>
          <p:cNvPr id="6" name="Rectangle 9"/>
          <p:cNvSpPr>
            <a:spLocks noChangeArrowheads="1"/>
          </p:cNvSpPr>
          <p:nvPr/>
        </p:nvSpPr>
        <p:spPr bwMode="auto">
          <a:xfrm>
            <a:off x="1905000" y="4025908"/>
            <a:ext cx="5686875" cy="1917692"/>
          </a:xfrm>
          <a:prstGeom prst="rect">
            <a:avLst/>
          </a:prstGeom>
          <a:noFill/>
          <a:ln w="9525">
            <a:solidFill>
              <a:srgbClr val="663300"/>
            </a:solidFill>
            <a:miter lim="800000"/>
            <a:headEnd/>
            <a:tailEnd/>
          </a:ln>
        </p:spPr>
        <p:txBody>
          <a:bodyPr wrap="none" anchor="ctr"/>
          <a:lstStyle/>
          <a:p>
            <a:pPr algn="ctr"/>
            <a:r>
              <a:rPr lang="ar-SA" sz="4800" b="1" dirty="0" smtClean="0">
                <a:solidFill>
                  <a:srgbClr val="C00000"/>
                </a:solidFill>
              </a:rPr>
              <a:t>أستاذة المقرر:</a:t>
            </a:r>
          </a:p>
          <a:p>
            <a:pPr algn="ctr"/>
            <a:r>
              <a:rPr lang="ar-SA" sz="4800" b="1" dirty="0" smtClean="0">
                <a:solidFill>
                  <a:srgbClr val="C00000"/>
                </a:solidFill>
              </a:rPr>
              <a:t>أ.</a:t>
            </a:r>
            <a:r>
              <a:rPr lang="ar-EG" sz="4800" b="1" dirty="0" smtClean="0">
                <a:solidFill>
                  <a:srgbClr val="C00000"/>
                </a:solidFill>
              </a:rPr>
              <a:t>د</a:t>
            </a:r>
            <a:r>
              <a:rPr lang="ar-SA" sz="4800" b="1" dirty="0" smtClean="0">
                <a:solidFill>
                  <a:srgbClr val="C00000"/>
                </a:solidFill>
              </a:rPr>
              <a:t>/ عائشة التايب</a:t>
            </a:r>
            <a:endParaRPr lang="en-US" sz="4800" b="1" dirty="0">
              <a:solidFill>
                <a:srgbClr val="C00000"/>
              </a:solidFill>
            </a:endParaRPr>
          </a:p>
        </p:txBody>
      </p:sp>
      <p:sp>
        <p:nvSpPr>
          <p:cNvPr id="2" name="Slide Number Placeholder 1"/>
          <p:cNvSpPr>
            <a:spLocks noGrp="1"/>
          </p:cNvSpPr>
          <p:nvPr>
            <p:ph type="sldNum" sz="quarter" idx="12"/>
          </p:nvPr>
        </p:nvSpPr>
        <p:spPr/>
        <p:txBody>
          <a:bodyPr/>
          <a:lstStyle/>
          <a:p>
            <a:fld id="{0B34F065-1154-456A-91E3-76DE8E75E17B}" type="slidenum">
              <a:rPr lang="ar-SA" smtClean="0"/>
              <a:pPr/>
              <a:t>1</a:t>
            </a:fld>
            <a:endParaRPr lang="ar-SA" dirty="0"/>
          </a:p>
        </p:txBody>
      </p:sp>
    </p:spTree>
    <p:extLst>
      <p:ext uri="{BB962C8B-B14F-4D97-AF65-F5344CB8AC3E}">
        <p14:creationId xmlns:p14="http://schemas.microsoft.com/office/powerpoint/2010/main" xmlns="" val="1378726458"/>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b="1"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علم اجتماع البيئة </a:t>
            </a:r>
            <a:endParaRPr lang="ar-SA" b="1" cap="none"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ubtitle 2"/>
          <p:cNvSpPr>
            <a:spLocks noGrp="1"/>
          </p:cNvSpPr>
          <p:nvPr>
            <p:ph type="subTitle"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الاتجاهات النظرية الاولى للمدخل البيئي</a:t>
            </a: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المحاضرة الخامسة</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169178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style>
          <a:lnRef idx="2">
            <a:schemeClr val="accent2"/>
          </a:lnRef>
          <a:fillRef idx="1">
            <a:schemeClr val="lt1"/>
          </a:fillRef>
          <a:effectRef idx="0">
            <a:schemeClr val="accent2"/>
          </a:effectRef>
          <a:fontRef idx="minor">
            <a:schemeClr val="dk1"/>
          </a:fontRef>
        </p:style>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2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المصادر</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40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السوسيولوجية</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المبكرة للمدخل الايكولوجي </a:t>
            </a:r>
            <a:r>
              <a:rPr lang="ar-SA"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SA"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457200" y="1556792"/>
            <a:ext cx="8229600" cy="4569371"/>
          </a:xfrm>
        </p:spPr>
        <p:txBody>
          <a:bodyPr>
            <a:normAutofit/>
          </a:bodyPr>
          <a:lstStyle/>
          <a:p>
            <a:pPr>
              <a:buFont typeface="Wingdings" pitchFamily="2" charset="2"/>
              <a:buChar char="q"/>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يكشف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استعراض تراث علم الاجتماع وتاريخ التفكير الاجتماعي من قبله عن حقيقة هامة تتمثل في أن </a:t>
            </a:r>
            <a:r>
              <a:rPr lang="ar-SA" b="1" dirty="0">
                <a:ln w="1905"/>
                <a:effectLst>
                  <a:innerShdw blurRad="69850" dist="43180" dir="5400000">
                    <a:srgbClr val="000000">
                      <a:alpha val="65000"/>
                    </a:srgbClr>
                  </a:innerShdw>
                </a:effectLst>
              </a:rPr>
              <a:t>مفهومات مثل (البيئة) ( النضال) ( الصراع) ( التوازن) ( الوضع ) ( التفاعل) ( وسبل العيش ) ( البناء ) ( التنظيم) ( الموارد)</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الخ – وغيرها من المفهومات التي أصبحت ( ايكولوجية ) من الدرجة الأولى – كانت كلها </a:t>
            </a:r>
            <a:r>
              <a:rPr lang="ar-SA" b="1" dirty="0">
                <a:ln w="1905"/>
                <a:effectLst>
                  <a:innerShdw blurRad="69850" dist="43180" dir="5400000">
                    <a:srgbClr val="000000">
                      <a:alpha val="65000"/>
                    </a:srgbClr>
                  </a:innerShdw>
                </a:effectLst>
              </a:rPr>
              <a:t>أفكاراً محورية شغلت حيزاً كبيرا من اهتمام العلماء والمفكرين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سواء كمجالات البحث أو متغيرات التحليل والتفسير </a:t>
            </a:r>
          </a:p>
        </p:txBody>
      </p:sp>
    </p:spTree>
    <p:extLst>
      <p:ext uri="{BB962C8B-B14F-4D97-AF65-F5344CB8AC3E}">
        <p14:creationId xmlns:p14="http://schemas.microsoft.com/office/powerpoint/2010/main" xmlns="" val="176142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وقد يكفينا إدراك هذه </a:t>
            </a:r>
            <a:r>
              <a:rPr lang="ar-SA" b="1" dirty="0">
                <a:ln w="1905"/>
                <a:effectLst>
                  <a:innerShdw blurRad="69850" dist="43180" dir="5400000">
                    <a:srgbClr val="000000">
                      <a:alpha val="65000"/>
                    </a:srgbClr>
                  </a:innerShdw>
                </a:effectLst>
              </a:rPr>
              <a:t>الحقيقة لتأكيد الصلة الوثيقة بين الايكولوجيا وعلم الاجتماع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او لتبرير محاولتنا هذه لتلمس المصادر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السوسيولوجية</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لتطوير المدخل الايكولوجي في علم الاجتماع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وبطبيعة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الحال ، قد لا يتسع المقام في محاولتنا هذه لتوضيح كل جوانب هذه الصلة ، أو تحديد تلك المصادر مجتمعة </a:t>
            </a:r>
          </a:p>
        </p:txBody>
      </p:sp>
    </p:spTree>
    <p:extLst>
      <p:ext uri="{BB962C8B-B14F-4D97-AF65-F5344CB8AC3E}">
        <p14:creationId xmlns:p14="http://schemas.microsoft.com/office/powerpoint/2010/main" xmlns="" val="304676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فتراث علم الاجتماع واسع الجوانب ومتعدد الاتجاهات ، كما أن ما خلفته اتجاهات التفكير الاجتماعي من تراث أكثر اتساعاً وتشعباً ، ولا يخلو أي جانب من جوانب هذا التراث المتراكم – كما ذكرت- من اهتمام أو فكر أو تحليل ايكولوجي بمعنى أو بأخر </a:t>
            </a:r>
            <a:endPar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لذلك نقتصر في محاولتنا هذه على تلمس المصادر الاجتماعية للمدخل الايكولوجي في كتابات </a:t>
            </a:r>
            <a:r>
              <a:rPr lang="ar-SA" b="1" dirty="0">
                <a:ln w="1905"/>
                <a:effectLst>
                  <a:innerShdw blurRad="69850" dist="43180" dir="5400000">
                    <a:srgbClr val="000000">
                      <a:alpha val="65000"/>
                    </a:srgbClr>
                  </a:innerShdw>
                </a:effectLst>
              </a:rPr>
              <a:t>وأعمال عدد من مشاهير المفكرين الاجتماعيين ورواد علم الاجتماع ممن كان لفكرهم وكتاباتهم أثراً واضحاً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ليس فقط في تطوير المدخل الايكولوجي بل في تحديد اتجاهات التطور بالنسبة لعلم الاجتماع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ذاته </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xmlns="" val="158805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pPr lvl="0"/>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1)</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موتيسكيو</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( 1689-1755) : </a:t>
            </a:r>
            <a:r>
              <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a:xfrm>
            <a:off x="323528" y="1628800"/>
            <a:ext cx="8686800" cy="4525963"/>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solidFill>
                  <a:srgbClr val="FF0000"/>
                </a:solidFill>
                <a:effectLst>
                  <a:reflection blurRad="12700" stA="50000" endPos="50000" dist="5000" dir="5400000" sy="-100000" rotWithShape="0"/>
                </a:effectLst>
              </a:rPr>
              <a:t>يمثل </a:t>
            </a:r>
            <a:r>
              <a:rPr lang="ar-SA" b="1" cap="all" dirty="0" err="1">
                <a:ln w="0"/>
                <a:solidFill>
                  <a:srgbClr val="FF0000"/>
                </a:solidFill>
                <a:effectLst>
                  <a:reflection blurRad="12700" stA="50000" endPos="50000" dist="5000" dir="5400000" sy="-100000" rotWithShape="0"/>
                </a:effectLst>
              </a:rPr>
              <a:t>مونتسكيو</a:t>
            </a:r>
            <a:r>
              <a:rPr lang="ar-SA" b="1" cap="all" dirty="0">
                <a:ln w="0"/>
                <a:solidFill>
                  <a:srgbClr val="FF0000"/>
                </a:solidFill>
                <a:effectLst>
                  <a:reflection blurRad="12700" stA="50000" endPos="50000" dist="5000" dir="5400000" sy="-100000" rotWithShape="0"/>
                </a:effectLst>
              </a:rPr>
              <a:t> </a:t>
            </a:r>
            <a:r>
              <a:rPr lang="en-US" b="1" cap="all" dirty="0">
                <a:ln w="0"/>
                <a:solidFill>
                  <a:srgbClr val="FF0000"/>
                </a:solidFill>
                <a:effectLst>
                  <a:reflection blurRad="12700" stA="50000" endPos="50000" dist="5000" dir="5400000" sy="-100000" rotWithShape="0"/>
                </a:effectLst>
              </a:rPr>
              <a:t>Baron De Montesquieu</a:t>
            </a:r>
            <a:r>
              <a:rPr lang="ar-SA" b="1" cap="all" dirty="0">
                <a:ln w="0"/>
                <a:solidFill>
                  <a:srgbClr val="FF0000"/>
                </a:solidFill>
                <a:effectLst>
                  <a:reflection blurRad="12700" stA="50000" endPos="50000" dist="5000" dir="5400000" sy="-100000" rotWithShape="0"/>
                </a:effectLst>
              </a:rPr>
              <a:t> اتجاها نظرياً في تاريخ الفكر الاجتماعي له جذوره البعيدة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التي قد تمتد إلى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هيبوقراط</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وأرسطو وبودان وغيرهم ، ممن افردوا للعوامل الطبيعية – وبخاصة المناخ- أهمية كبرى في التأثير على المجتمع الإنساني والحياة الاجتماعية </a:t>
            </a: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cap="all" dirty="0">
                <a:ln w="0"/>
                <a:solidFill>
                  <a:srgbClr val="FF0000"/>
                </a:solidFill>
                <a:effectLst>
                  <a:reflection blurRad="12700" stA="50000" endPos="50000" dist="5000" dir="5400000" sy="-100000" rotWithShape="0"/>
                </a:effectLst>
              </a:rPr>
              <a:t>كما يمثل في نظرنا مصدراً من المصادر المبكرة والهامة في الايكولوجيا الاجتماعية ، </a:t>
            </a:r>
            <a:endParaRPr lang="ar-SA" b="1" cap="all" dirty="0" smtClean="0">
              <a:ln w="0"/>
              <a:solidFill>
                <a:srgbClr val="FF0000"/>
              </a:solidFill>
              <a:effectLst>
                <a:reflection blurRad="12700" stA="50000" endPos="50000" dist="5000" dir="5400000" sy="-100000" rotWithShape="0"/>
              </a:effectLst>
            </a:endParaRPr>
          </a:p>
        </p:txBody>
      </p:sp>
    </p:spTree>
    <p:extLst>
      <p:ext uri="{BB962C8B-B14F-4D97-AF65-F5344CB8AC3E}">
        <p14:creationId xmlns:p14="http://schemas.microsoft.com/office/powerpoint/2010/main" xmlns="" val="116077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لقد كان هدف </a:t>
            </a:r>
            <a:r>
              <a:rPr lang="ar-SA"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موونتسكيو</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في كتابه الشهير   ( روح القانون)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Spirit of Laws</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1748 أن يوضح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المبادئ الأساسية للتشريع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واستبان له منذ البداية أن هناك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توافقاً ملحوظاً وواضحاً بين النظم والتشريعات وبين طابع الشعوب التي تطبقها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إلى جانب التفاعل المنسجم بين مختلف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النظم والقوانين ووسائل الضبط الاجتماعي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التي تستخدمها كل جماعة ، </a:t>
            </a:r>
          </a:p>
        </p:txBody>
      </p:sp>
    </p:spTree>
    <p:extLst>
      <p:ext uri="{BB962C8B-B14F-4D97-AF65-F5344CB8AC3E}">
        <p14:creationId xmlns:p14="http://schemas.microsoft.com/office/powerpoint/2010/main" xmlns="" val="184174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ثم شرع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مونتسكيو</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في البحث عن العوامل المؤدية إلى تنوع الخصائص الثقافية والفيزيقية بين شعوب العالم ، فتوصل إلى أن أهم عوامل التنوع الثقافي وتباين الأنماط البشرية </a:t>
            </a:r>
            <a:r>
              <a:rPr lang="ar-SA" b="1" dirty="0">
                <a:ln w="1905"/>
                <a:effectLst>
                  <a:innerShdw blurRad="69850" dist="43180" dir="5400000">
                    <a:srgbClr val="000000">
                      <a:alpha val="65000"/>
                    </a:srgbClr>
                  </a:innerShdw>
                </a:effectLst>
              </a:rPr>
              <a:t>يتمثل في المؤثرات الجغرافية وبخاصة ظروف المناخ ، </a:t>
            </a:r>
            <a:endParaRPr lang="ar-SA" b="1" dirty="0" smtClean="0">
              <a:ln w="1905"/>
              <a:effectLst>
                <a:innerShdw blurRad="69850" dist="43180" dir="5400000">
                  <a:srgbClr val="000000">
                    <a:alpha val="65000"/>
                  </a:srgbClr>
                </a:innerShdw>
              </a:effectLst>
            </a:endParaRPr>
          </a:p>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وانتهى إلى أن </a:t>
            </a:r>
            <a:r>
              <a:rPr lang="ar-SA" b="1" dirty="0">
                <a:ln w="1905"/>
                <a:effectLst>
                  <a:innerShdw blurRad="69850" dist="43180" dir="5400000">
                    <a:srgbClr val="000000">
                      <a:alpha val="65000"/>
                    </a:srgbClr>
                  </a:innerShdw>
                </a:effectLst>
              </a:rPr>
              <a:t>بحث هذه العوامل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وتحليل آثارها </a:t>
            </a:r>
            <a:r>
              <a:rPr lang="ar-SA" b="1" dirty="0">
                <a:ln w="1905"/>
                <a:effectLst>
                  <a:innerShdw blurRad="69850" dist="43180" dir="5400000">
                    <a:srgbClr val="000000">
                      <a:alpha val="65000"/>
                    </a:srgbClr>
                  </a:innerShdw>
                </a:effectLst>
              </a:rPr>
              <a:t>يمكن من فهم السمات المختلفة والمتمايزة لشعوب العالم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كما يمكن من </a:t>
            </a:r>
            <a:r>
              <a:rPr lang="ar-SA" b="1" dirty="0">
                <a:ln w="1905"/>
                <a:effectLst>
                  <a:innerShdw blurRad="69850" dist="43180" dir="5400000">
                    <a:srgbClr val="000000">
                      <a:alpha val="65000"/>
                    </a:srgbClr>
                  </a:innerShdw>
                </a:effectLst>
              </a:rPr>
              <a:t>تحديد القوانين والتنظيمات المناسبة لكل نمط من الأنماط البشرية المتنوعة </a:t>
            </a:r>
          </a:p>
        </p:txBody>
      </p:sp>
    </p:spTree>
    <p:extLst>
      <p:ext uri="{BB962C8B-B14F-4D97-AF65-F5344CB8AC3E}">
        <p14:creationId xmlns:p14="http://schemas.microsoft.com/office/powerpoint/2010/main" xmlns="" val="370489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وبغض النظر عما تنطوي عليه نظرة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مونتسكيو</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solidFill>
                  <a:schemeClr val="tx2"/>
                </a:solidFill>
                <a:effectLst>
                  <a:outerShdw blurRad="50800" dist="39000" dir="5460000" algn="tl">
                    <a:srgbClr val="000000">
                      <a:alpha val="38000"/>
                    </a:srgbClr>
                  </a:outerShdw>
                </a:effectLst>
              </a:rPr>
              <a:t>من حتمية جغرافية متطرفة في كثير من جوانبها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إلا أنها بتركيزها على خصائص البيئة والعوامل البيئوية كمتغير تفسيري ، كانت قد مست قضية لا تزال تثير قدرا من الجدل في الفكر الاجتماعي والايكولوجي على حد سواء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كما أنها مهدت في الوقت ذاته لنظرة أخرى كانت – ولا تزال – سمة بارزة من سمات المنظور الايكولوجي </a:t>
            </a:r>
            <a:r>
              <a:rPr lang="ar-SA" b="1" dirty="0">
                <a:ln w="11430"/>
                <a:solidFill>
                  <a:schemeClr val="tx2"/>
                </a:solidFill>
                <a:effectLst>
                  <a:outerShdw blurRad="50800" dist="39000" dir="5460000" algn="tl">
                    <a:srgbClr val="000000">
                      <a:alpha val="38000"/>
                    </a:srgbClr>
                  </a:outerShdw>
                </a:effectLst>
              </a:rPr>
              <a:t>هي اعتبار المكان وخصائصه عاملاً أساسيا في التنوع الثقافي والاجتماعي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أو بصفة خاصة ، الاهتمام بدراسة التوزيعات المكانية للسمات الثقافية والظواهر والنظم الاجتماعية </a:t>
            </a:r>
          </a:p>
        </p:txBody>
      </p:sp>
    </p:spTree>
    <p:extLst>
      <p:ext uri="{BB962C8B-B14F-4D97-AF65-F5344CB8AC3E}">
        <p14:creationId xmlns:p14="http://schemas.microsoft.com/office/powerpoint/2010/main" xmlns="" val="253751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كذلك فانه بغض النظر أيضا عن اختلاف مستوى التحليل بين نظرة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مونتسكيو</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وتلك النظرة </a:t>
            </a:r>
            <a:r>
              <a:rPr lang="ar-SA" b="1" cap="all" dirty="0">
                <a:ln w="0"/>
                <a:solidFill>
                  <a:srgbClr val="FF0000"/>
                </a:solidFill>
                <a:effectLst>
                  <a:reflection blurRad="12700" stA="50000" endPos="50000" dist="5000" dir="5400000" sy="-100000" rotWithShape="0"/>
                </a:effectLst>
              </a:rPr>
              <a:t>الايكولوجية التقليدية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والتي </a:t>
            </a:r>
            <a:r>
              <a:rPr lang="ar-SA" b="1" cap="all" dirty="0">
                <a:ln w="0"/>
                <a:solidFill>
                  <a:srgbClr val="FF0000"/>
                </a:solidFill>
                <a:effectLst>
                  <a:reflection blurRad="12700" stA="50000" endPos="50000" dist="5000" dir="5400000" sy="-100000" rotWithShape="0"/>
                </a:effectLst>
              </a:rPr>
              <a:t>ركزت على المجتمع المحلي في مقابل </a:t>
            </a:r>
            <a:r>
              <a:rPr lang="ar-SA" b="1" cap="all" dirty="0" smtClean="0">
                <a:ln w="0"/>
                <a:solidFill>
                  <a:srgbClr val="FF0000"/>
                </a:solidFill>
                <a:effectLst>
                  <a:reflection blurRad="12700" stA="50000" endPos="50000" dist="5000" dir="5400000" sy="-100000" rotWithShape="0"/>
                </a:effectLst>
              </a:rPr>
              <a:t>المجتمع </a:t>
            </a:r>
            <a:r>
              <a:rPr lang="ar-SA" b="1" cap="all" dirty="0">
                <a:ln w="0"/>
                <a:solidFill>
                  <a:srgbClr val="FF0000"/>
                </a:solidFill>
                <a:effectLst>
                  <a:reflection blurRad="12700" stA="50000" endPos="50000" dist="5000" dir="5400000" sy="-100000" rotWithShape="0"/>
                </a:effectLst>
              </a:rPr>
              <a:t>بالمعنى العام والواسع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إلا أن تأكيد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مونتسكيو</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لأهمية العوامل الجغرافية في تشكيل النظم الاجتماعية كان في نظر الكثيرين – مثل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بارنز</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دافعا لتطوير </a:t>
            </a:r>
            <a:r>
              <a:rPr lang="ar-SA" b="1" cap="all" dirty="0" err="1">
                <a:ln w="0"/>
                <a:solidFill>
                  <a:srgbClr val="FF0000"/>
                </a:solidFill>
                <a:effectLst>
                  <a:reflection blurRad="12700" stA="50000" endPos="50000" dist="5000" dir="5400000" sy="-100000" rotWithShape="0"/>
                </a:effectLst>
              </a:rPr>
              <a:t>الانثروبوجغرافيا</a:t>
            </a:r>
            <a:r>
              <a:rPr lang="ar-SA" b="1" cap="all" dirty="0">
                <a:ln w="0"/>
                <a:solidFill>
                  <a:srgbClr val="FF0000"/>
                </a:solidFill>
                <a:effectLst>
                  <a:reflection blurRad="12700" stA="50000" endPos="50000" dist="5000" dir="5400000" sy="-100000" rotWithShape="0"/>
                </a:effectLst>
              </a:rPr>
              <a:t> </a:t>
            </a:r>
          </a:p>
        </p:txBody>
      </p:sp>
    </p:spTree>
    <p:extLst>
      <p:ext uri="{BB962C8B-B14F-4D97-AF65-F5344CB8AC3E}">
        <p14:creationId xmlns:p14="http://schemas.microsoft.com/office/powerpoint/2010/main" xmlns="" val="152324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كما يعد في نظرنا من المصادر المبكرة </a:t>
            </a:r>
            <a:r>
              <a:rPr lang="ar-SA"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للايكولوجيا</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البشرية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بفرعيها الثقافي والاجتماعي ، فلقد تابع العديد من الفلاسفة الاجتماعيين وعلماء الاقتصاد والجغرافيا وعلم الاجتماع والانثروبولوجيا والايكولوجيا نظرة </a:t>
            </a:r>
            <a:r>
              <a:rPr lang="ar-SA"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مونتسكيو</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بدرجات متفاوتة من الحتمية </a:t>
            </a:r>
            <a:endPar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وكثيرون </a:t>
            </a:r>
            <a:r>
              <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ممن اكدوا </a:t>
            </a:r>
            <a:r>
              <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التأثير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المتنوع للظروف الجغرافية والطبيعية على سلوك </a:t>
            </a:r>
            <a:r>
              <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الانسان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وسيكولوجيته وعلى التنظيم الاجتماعي والعمليات الاجتماعية والايكولوجية. </a:t>
            </a:r>
            <a:endPar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xmlns="" val="271653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scene3d>
              <a:camera prst="orthographicFront"/>
              <a:lightRig rig="glow" dir="tl">
                <a:rot lat="0" lon="0" rev="5400000"/>
              </a:lightRig>
            </a:scene3d>
            <a:sp3d contourW="12700">
              <a:bevelT w="25400" h="25400"/>
              <a:contourClr>
                <a:schemeClr val="accent6">
                  <a:shade val="73000"/>
                </a:schemeClr>
              </a:contourClr>
            </a:sp3d>
          </a:bodyPr>
          <a:lstStyle/>
          <a:p>
            <a:r>
              <a:rPr lang="ar-SA"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2)</a:t>
            </a:r>
            <a:r>
              <a:rPr lang="ar-SA"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فردريك لبلاي </a:t>
            </a:r>
            <a:r>
              <a:rPr lang="ar-SA"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1806-1882:</a:t>
            </a:r>
            <a:endParaRPr lang="ar-SA"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rmAutofit fontScale="925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أتيحت الفرصة أمام  لبلاي </a:t>
            </a:r>
            <a:r>
              <a:rPr lang="en-US"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F.Leplay</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الذي عمل مهندساً استشارياً لبعض شركات التعدين ، أن يتعرف وان يدرس ظروف الحياة التي تعيشها الطبقات العاملة في بيئات مختلفة ، وان يتلمس عن قرب مختلف المشاكل التي تواجه هذه الفئة الاجتماعية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smtClean="0">
                <a:ln w="11430"/>
                <a:solidFill>
                  <a:schemeClr val="tx2"/>
                </a:solidFill>
                <a:effectLst>
                  <a:outerShdw blurRad="50800" dist="39000" dir="5460000" algn="tl">
                    <a:srgbClr val="000000">
                      <a:alpha val="38000"/>
                    </a:srgbClr>
                  </a:outerShdw>
                </a:effectLst>
              </a:rPr>
              <a:t>وبخلفية </a:t>
            </a:r>
            <a:r>
              <a:rPr lang="ar-SA" b="1" dirty="0">
                <a:ln w="11430"/>
                <a:solidFill>
                  <a:schemeClr val="tx2"/>
                </a:solidFill>
                <a:effectLst>
                  <a:outerShdw blurRad="50800" dist="39000" dir="5460000" algn="tl">
                    <a:srgbClr val="000000">
                      <a:alpha val="38000"/>
                    </a:srgbClr>
                  </a:outerShdw>
                </a:effectLst>
              </a:rPr>
              <a:t>الباحث الطبيعي راح لبلاي يدرس المشاكل الاجتماعية بنفس المناهج والطرق المستخدمة في العلوم الطبيعية من ملاحظة وتسجيل للوقائع إلى قياس وتحليل كمي عددي ، وقد تجلى هذا الأسلوب في دراسته الشهيرة والجادة عن أحوال الأسرة وميزانيتها وعن الإصلاح الاجتماعي وتنظيم العمل .. الخ </a:t>
            </a:r>
          </a:p>
        </p:txBody>
      </p:sp>
    </p:spTree>
    <p:extLst>
      <p:ext uri="{BB962C8B-B14F-4D97-AF65-F5344CB8AC3E}">
        <p14:creationId xmlns:p14="http://schemas.microsoft.com/office/powerpoint/2010/main" xmlns="" val="386643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ولقد تحدد الإطار التصوري لدراسات لبلاي في النظرة إلى </a:t>
            </a:r>
            <a:r>
              <a:rPr lang="ar-SA" b="1" dirty="0">
                <a:ln w="10541" cmpd="sng">
                  <a:solidFill>
                    <a:srgbClr val="7D7D7D">
                      <a:tint val="100000"/>
                      <a:shade val="100000"/>
                      <a:satMod val="110000"/>
                    </a:srgbClr>
                  </a:solidFill>
                  <a:prstDash val="solid"/>
                </a:ln>
                <a:solidFill>
                  <a:schemeClr val="accent6">
                    <a:lumMod val="75000"/>
                  </a:schemeClr>
                </a:solidFill>
              </a:rPr>
              <a:t>المجتمع </a:t>
            </a:r>
            <a:r>
              <a:rPr lang="ar-SA" b="1" dirty="0" smtClean="0">
                <a:ln w="10541" cmpd="sng">
                  <a:solidFill>
                    <a:srgbClr val="7D7D7D">
                      <a:tint val="100000"/>
                      <a:shade val="100000"/>
                      <a:satMod val="110000"/>
                    </a:srgbClr>
                  </a:solidFill>
                  <a:prstDash val="solid"/>
                </a:ln>
                <a:solidFill>
                  <a:schemeClr val="accent6">
                    <a:lumMod val="75000"/>
                  </a:schemeClr>
                </a:solidFill>
              </a:rPr>
              <a:t>الإنساني </a:t>
            </a:r>
            <a:r>
              <a:rPr lang="ar-SA" b="1" dirty="0">
                <a:ln w="10541" cmpd="sng">
                  <a:solidFill>
                    <a:srgbClr val="7D7D7D">
                      <a:tint val="100000"/>
                      <a:shade val="100000"/>
                      <a:satMod val="110000"/>
                    </a:srgbClr>
                  </a:solidFill>
                  <a:prstDash val="solid"/>
                </a:ln>
                <a:solidFill>
                  <a:schemeClr val="accent6">
                    <a:lumMod val="75000"/>
                  </a:schemeClr>
                </a:solidFill>
              </a:rPr>
              <a:t>كنسق من العلاقات تمثل فيه الأسرة وحدة اجتماعية أساسية باعتبارها ابسط شكل من أشكال التجمعات الإنسانية </a:t>
            </a:r>
            <a:endParaRPr lang="ar-SA" b="1" dirty="0" smtClean="0">
              <a:ln w="10541" cmpd="sng">
                <a:solidFill>
                  <a:srgbClr val="7D7D7D">
                    <a:tint val="100000"/>
                    <a:shade val="100000"/>
                    <a:satMod val="110000"/>
                  </a:srgbClr>
                </a:solidFill>
                <a:prstDash val="solid"/>
              </a:ln>
              <a:solidFill>
                <a:schemeClr val="accent6">
                  <a:lumMod val="75000"/>
                </a:schemeClr>
              </a:solidFill>
            </a:endParaRPr>
          </a:p>
          <a:p>
            <a:endParaRPr lang="ar-SA" dirty="0"/>
          </a:p>
        </p:txBody>
      </p:sp>
    </p:spTree>
    <p:extLst>
      <p:ext uri="{BB962C8B-B14F-4D97-AF65-F5344CB8AC3E}">
        <p14:creationId xmlns:p14="http://schemas.microsoft.com/office/powerpoint/2010/main" xmlns="" val="20568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كما تحدد في النظر إلى الأسرة على أنها كيان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مستقل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بذاته ، بل في ارتباطها ببيئة تحدد شكلها وأنماط سلوكها وتأثرها الدائم والمستمر بأشكال النشاط الاقتصادي والتنظيم المعيشي السائد ، ذلك أن من أهم وظائف الأسرة ، في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نظره الحصول على أسباب العيش وتوفير سبله لأعضائها عن طريق ( العمل)</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كما أن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النمط المعيشي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في نظره ، يتحدد من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خلال المكان وخصائصه وموارده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أي من خلال الظروف الطبيعية والبيئة المحيطة . </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xmlns="" val="216678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467544" y="1556792"/>
            <a:ext cx="8229600" cy="4525963"/>
          </a:xfrm>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هنا استندت تحليلات لبلاي لما جمعه من ملاحظات على ثلاثة مقولات أو أبعاد أساسية هي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smtClean="0">
                <a:ln w="1905"/>
                <a:effectLst>
                  <a:innerShdw blurRad="69850" dist="43180" dir="5400000">
                    <a:srgbClr val="000000">
                      <a:alpha val="65000"/>
                    </a:srgbClr>
                  </a:innerShdw>
                </a:effectLst>
              </a:rPr>
              <a:t>( </a:t>
            </a:r>
            <a:r>
              <a:rPr lang="ar-SA" b="1" dirty="0">
                <a:ln w="1905"/>
                <a:effectLst>
                  <a:innerShdw blurRad="69850" dist="43180" dir="5400000">
                    <a:srgbClr val="000000">
                      <a:alpha val="65000"/>
                    </a:srgbClr>
                  </a:innerShdw>
                </a:effectLst>
              </a:rPr>
              <a:t>المكان ) ( الناس) ( العمل)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هنا ذاعت شهرة لبلاي كمفكر اجتماعي لتأكيده على هذا الثالوث ( الاجتماعي) في مقابل الثالوث الحيوي الايكولوجي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smtClean="0">
                <a:ln w="1905"/>
                <a:effectLst>
                  <a:innerShdw blurRad="69850" dist="43180" dir="5400000">
                    <a:srgbClr val="000000">
                      <a:alpha val="65000"/>
                    </a:srgbClr>
                  </a:innerShdw>
                </a:effectLst>
              </a:rPr>
              <a:t>( </a:t>
            </a:r>
            <a:r>
              <a:rPr lang="ar-SA" b="1" dirty="0">
                <a:ln w="1905"/>
                <a:effectLst>
                  <a:innerShdw blurRad="69850" dist="43180" dir="5400000">
                    <a:srgbClr val="000000">
                      <a:alpha val="65000"/>
                    </a:srgbClr>
                  </a:innerShdw>
                </a:effectLst>
              </a:rPr>
              <a:t>البيئة- الوظيفة- الكائن العضوي) . </a:t>
            </a:r>
          </a:p>
        </p:txBody>
      </p:sp>
    </p:spTree>
    <p:extLst>
      <p:ext uri="{BB962C8B-B14F-4D97-AF65-F5344CB8AC3E}">
        <p14:creationId xmlns:p14="http://schemas.microsoft.com/office/powerpoint/2010/main" xmlns="" val="238823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ونستطيع أن </a:t>
            </a:r>
            <a:r>
              <a:rPr lang="ar-SA" b="1" dirty="0">
                <a:ln w="11430"/>
                <a:solidFill>
                  <a:schemeClr val="tx2"/>
                </a:solidFill>
                <a:effectLst>
                  <a:outerShdw blurRad="50800" dist="39000" dir="5460000" algn="tl">
                    <a:srgbClr val="000000">
                      <a:alpha val="38000"/>
                    </a:srgbClr>
                  </a:outerShdw>
                </a:effectLst>
              </a:rPr>
              <a:t>نتلمس الجانب الايكولوجي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في فكر لبلاي في اهتمامه بوضع عدد من</a:t>
            </a:r>
            <a:r>
              <a:rPr lang="ar-SA" b="1" dirty="0">
                <a:ln w="11430"/>
                <a:solidFill>
                  <a:schemeClr val="tx2"/>
                </a:solidFill>
                <a:effectLst>
                  <a:outerShdw blurRad="50800" dist="39000" dir="5460000" algn="tl">
                    <a:srgbClr val="000000">
                      <a:alpha val="38000"/>
                    </a:srgbClr>
                  </a:outerShdw>
                </a:effectLst>
              </a:rPr>
              <a:t> التعميمات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التي تدور حول </a:t>
            </a:r>
            <a:r>
              <a:rPr lang="ar-SA" b="1" dirty="0">
                <a:ln w="11430"/>
                <a:solidFill>
                  <a:schemeClr val="tx2"/>
                </a:solidFill>
                <a:effectLst>
                  <a:outerShdw blurRad="50800" dist="39000" dir="5460000" algn="tl">
                    <a:srgbClr val="000000">
                      <a:alpha val="38000"/>
                    </a:srgbClr>
                  </a:outerShdw>
                </a:effectLst>
              </a:rPr>
              <a:t>تأثير البيئة الطبيعية والجغرافيا ( المكان) على الجوانب المختلفة للحياة والتنظيم الاجتماعي. </a:t>
            </a:r>
            <a:endParaRPr lang="en-US" b="1" dirty="0">
              <a:ln w="11430"/>
              <a:solidFill>
                <a:schemeClr val="tx2"/>
              </a:solidFill>
              <a:effectLst>
                <a:outerShdw blurRad="50800" dist="39000" dir="5460000" algn="tl">
                  <a:srgbClr val="000000">
                    <a:alpha val="38000"/>
                  </a:srgbClr>
                </a:outerShdw>
              </a:effectLst>
            </a:endParaRP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حقاً لقد كان هذا التأثير أمراً معروفا ومعترفاً به حتى قبل لبلاي ، ألا أن الفضل يرجع لدراساته الجادة في أنها أثرت في معرفتنا بهذا المجال وفي أنها أوضحت مظاهر هذا التأثير ووسائله ، خاصة فيما يتعلق بارتباط المكان بالعمليات الاجتماعية والتنظيم الاجتماعي</a:t>
            </a:r>
          </a:p>
        </p:txBody>
      </p:sp>
    </p:spTree>
    <p:extLst>
      <p:ext uri="{BB962C8B-B14F-4D97-AF65-F5344CB8AC3E}">
        <p14:creationId xmlns:p14="http://schemas.microsoft.com/office/powerpoint/2010/main" xmlns="" val="369342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أن </a:t>
            </a:r>
            <a:r>
              <a:rPr lang="ar-SA" b="1" dirty="0">
                <a:ln w="10541" cmpd="sng">
                  <a:solidFill>
                    <a:srgbClr val="7D7D7D">
                      <a:tint val="100000"/>
                      <a:shade val="100000"/>
                      <a:satMod val="110000"/>
                    </a:srgbClr>
                  </a:solidFill>
                  <a:prstDash val="solid"/>
                </a:ln>
                <a:solidFill>
                  <a:schemeClr val="accent6"/>
                </a:solidFill>
              </a:rPr>
              <a:t>السبب الأساسي لتنوع شعوب وسلالات العالم </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يرجع في نظره إلى </a:t>
            </a:r>
            <a:r>
              <a:rPr lang="ar-SA" b="1" dirty="0">
                <a:ln w="10541" cmpd="sng">
                  <a:solidFill>
                    <a:srgbClr val="7D7D7D">
                      <a:tint val="100000"/>
                      <a:shade val="100000"/>
                      <a:satMod val="110000"/>
                    </a:srgbClr>
                  </a:solidFill>
                  <a:prstDash val="solid"/>
                </a:ln>
                <a:solidFill>
                  <a:schemeClr val="accent6"/>
                </a:solidFill>
              </a:rPr>
              <a:t>المكان الذي انحدرت منه </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أي إلى البيئة التي تخلق ، على حد تعبيره ، كل من السلالة والنمط </a:t>
            </a:r>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الاجتماعي</a:t>
            </a:r>
          </a:p>
          <a:p>
            <a:r>
              <a:rPr lang="ar-SA" b="1" dirty="0" smtClean="0">
                <a:ln w="10541" cmpd="sng">
                  <a:solidFill>
                    <a:srgbClr val="7D7D7D">
                      <a:tint val="100000"/>
                      <a:shade val="100000"/>
                      <a:satMod val="110000"/>
                    </a:srgbClr>
                  </a:solidFill>
                  <a:prstDash val="solid"/>
                </a:ln>
                <a:solidFill>
                  <a:schemeClr val="accent6"/>
                </a:solidFill>
              </a:rPr>
              <a:t>حتى </a:t>
            </a:r>
            <a:r>
              <a:rPr lang="ar-SA" b="1" dirty="0">
                <a:ln w="10541" cmpd="sng">
                  <a:solidFill>
                    <a:srgbClr val="7D7D7D">
                      <a:tint val="100000"/>
                      <a:shade val="100000"/>
                      <a:satMod val="110000"/>
                    </a:srgbClr>
                  </a:solidFill>
                  <a:prstDash val="solid"/>
                </a:ln>
                <a:solidFill>
                  <a:schemeClr val="accent6"/>
                </a:solidFill>
              </a:rPr>
              <a:t>أن أي تغير يطرأ على المكان والبيئة يصاحب بالضرورة بتغيرات في خصائص السلالة وفي توزيع الأنماط البشرية الاجتماعية. </a:t>
            </a:r>
            <a:endParaRPr lang="en-US" b="1" dirty="0">
              <a:ln w="10541" cmpd="sng">
                <a:solidFill>
                  <a:srgbClr val="7D7D7D">
                    <a:tint val="100000"/>
                    <a:shade val="100000"/>
                    <a:satMod val="110000"/>
                  </a:srgbClr>
                </a:solidFill>
                <a:prstDash val="solid"/>
              </a:ln>
              <a:solidFill>
                <a:schemeClr val="accent6"/>
              </a:solidFill>
            </a:endParaRPr>
          </a:p>
          <a:p>
            <a:endParaRPr lang="ar-SA" dirty="0"/>
          </a:p>
        </p:txBody>
      </p:sp>
    </p:spTree>
    <p:extLst>
      <p:ext uri="{BB962C8B-B14F-4D97-AF65-F5344CB8AC3E}">
        <p14:creationId xmlns:p14="http://schemas.microsoft.com/office/powerpoint/2010/main" xmlns="" val="240254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وقد دفع هذا الموقف بلبلاي ورفاقه إلى وضع عدد من التعميمات والارتباطات بين المكان ومختلف الخصائص المميزة للتنظيم الاجتماعي من أهمها </a:t>
            </a:r>
            <a:r>
              <a:rPr lang="ar-SA" b="1" dirty="0">
                <a:ln w="10541" cmpd="sng">
                  <a:solidFill>
                    <a:schemeClr val="accent1">
                      <a:shade val="88000"/>
                      <a:satMod val="110000"/>
                    </a:schemeClr>
                  </a:solidFill>
                  <a:prstDash val="solid"/>
                </a:ln>
                <a:solidFill>
                  <a:srgbClr val="FF0000"/>
                </a:solidFill>
              </a:rPr>
              <a:t>ارتباط المكان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بأشكال </a:t>
            </a:r>
            <a:r>
              <a:rPr lang="ar-SA" b="1" dirty="0">
                <a:ln w="10541" cmpd="sng">
                  <a:solidFill>
                    <a:schemeClr val="accent1">
                      <a:shade val="88000"/>
                      <a:satMod val="110000"/>
                    </a:schemeClr>
                  </a:solidFill>
                  <a:prstDash val="solid"/>
                </a:ln>
                <a:solidFill>
                  <a:srgbClr val="FF0000"/>
                </a:solidFill>
              </a:rPr>
              <a:t>العمل والملكية ، وبنموذج الأسرة ، وبالمنظمات والتنظيمات التي تقوي الأسرة حجما ووظيفة ، وبعدد من العمليات والظواهر الاجتماعية كالهجرة والعقيدة والحروب.. الخ </a:t>
            </a:r>
          </a:p>
        </p:txBody>
      </p:sp>
    </p:spTree>
    <p:extLst>
      <p:ext uri="{BB962C8B-B14F-4D97-AF65-F5344CB8AC3E}">
        <p14:creationId xmlns:p14="http://schemas.microsoft.com/office/powerpoint/2010/main" xmlns="" val="305757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normAutofit/>
          </a:bodyPr>
          <a:lstStyle/>
          <a:p>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لذلك كانت دراسات لبلاي علامة بارزة في تاريخ اهتمام عالم الاجتماع الايكولوجي بصفة خاصة بالخصائص المكانية ، كمتغير مستقل ، بصدد شرح وتفسير العديد من المسائل والموضوعات ذات الطابع الاجتماعي البحث ، وبالتالي دفعت إلى ما طور فيما بعد من دراسات اهتمت بالتوزيع المكاني للظواهر الاجتماعية كأهم ما يجب أن تعنى به الدراسات الايكولوجية </a:t>
            </a:r>
            <a:r>
              <a:rPr lang="ar-SA"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والسوسيولوجية</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بوجه عام . </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xmlns="" val="266677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هربرت</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سبنسر ( 1820-1903)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نستطيع أن نحدد أهم مقومات ما سمي فيما بعد بالمدخل الايكولوجي في تفكير سبنسر في ثلاثة أفكار أساسية هي : </a:t>
            </a:r>
            <a:r>
              <a:rPr lang="ar-SA" b="1" dirty="0">
                <a:ln w="11430"/>
                <a:solidFill>
                  <a:schemeClr val="tx2"/>
                </a:solidFill>
                <a:effectLst>
                  <a:outerShdw blurRad="50800" dist="39000" dir="5460000" algn="tl">
                    <a:srgbClr val="000000">
                      <a:alpha val="38000"/>
                    </a:srgbClr>
                  </a:outerShdw>
                </a:effectLst>
              </a:rPr>
              <a:t>فكرة أن المجتمع يشكل نسقاً ذو انتظام ذاتي وفكرة تمايز الوظيفة ثم فكرة التطور. </a:t>
            </a:r>
            <a:endParaRPr lang="en-US" b="1" dirty="0">
              <a:ln w="11430"/>
              <a:solidFill>
                <a:schemeClr val="tx2"/>
              </a:solidFill>
              <a:effectLst>
                <a:outerShdw blurRad="50800" dist="39000" dir="5460000" algn="tl">
                  <a:srgbClr val="000000">
                    <a:alpha val="38000"/>
                  </a:srgbClr>
                </a:outerShdw>
              </a:effectLst>
            </a:endParaRP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وتلعب المماثلة البيولوجية ، </a:t>
            </a:r>
            <a:r>
              <a:rPr lang="ar-SA" b="1" dirty="0">
                <a:ln w="11430"/>
                <a:solidFill>
                  <a:schemeClr val="tx2"/>
                </a:solidFill>
                <a:effectLst>
                  <a:outerShdw blurRad="50800" dist="39000" dir="5460000" algn="tl">
                    <a:srgbClr val="000000">
                      <a:alpha val="38000"/>
                    </a:srgbClr>
                  </a:outerShdw>
                </a:effectLst>
              </a:rPr>
              <a:t>أي مماثلة المجتمع بالكائن الحي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وبالتالي محاولة تأكيداً </a:t>
            </a:r>
            <a:r>
              <a:rPr lang="ar-SA" b="1" dirty="0">
                <a:ln w="11430"/>
                <a:solidFill>
                  <a:schemeClr val="tx2"/>
                </a:solidFill>
                <a:effectLst>
                  <a:outerShdw blurRad="50800" dist="39000" dir="5460000" algn="tl">
                    <a:srgbClr val="000000">
                      <a:alpha val="38000"/>
                    </a:srgbClr>
                  </a:outerShdw>
                </a:effectLst>
              </a:rPr>
              <a:t>أن ما يصدق على الظواهر البيولوجية ينسحب على الظواهر الاجتماعية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دوراً أساسياً في بلورة هذه الأفكار الثلاثة السابقة </a:t>
            </a:r>
          </a:p>
        </p:txBody>
      </p:sp>
    </p:spTree>
    <p:extLst>
      <p:ext uri="{BB962C8B-B14F-4D97-AF65-F5344CB8AC3E}">
        <p14:creationId xmlns:p14="http://schemas.microsoft.com/office/powerpoint/2010/main" xmlns="" val="216369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0541" cmpd="sng">
                  <a:solidFill>
                    <a:schemeClr val="accent1">
                      <a:shade val="88000"/>
                      <a:satMod val="110000"/>
                    </a:schemeClr>
                  </a:solidFill>
                  <a:prstDash val="solid"/>
                </a:ln>
                <a:solidFill>
                  <a:srgbClr val="FF0000"/>
                </a:solidFill>
              </a:rPr>
              <a:t>فالمجتمع الإنساني ، في نظر سبنسر ينتظم في نسق يماثل تماماً الكائن العضوي  فمراحل الحياة بالنسبة لكل منهما واحدة ( نمو، ونضج، وتدهور أو انحلال</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a:t>
            </a:r>
            <a:endPar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كما أن كلاهما </a:t>
            </a:r>
            <a:r>
              <a:rPr lang="ar-SA" b="1" dirty="0">
                <a:ln w="10541" cmpd="sng">
                  <a:solidFill>
                    <a:schemeClr val="accent1">
                      <a:shade val="88000"/>
                      <a:satMod val="110000"/>
                    </a:schemeClr>
                  </a:solidFill>
                  <a:prstDash val="solid"/>
                </a:ln>
                <a:solidFill>
                  <a:srgbClr val="FFC000"/>
                </a:solidFill>
              </a:rPr>
              <a:t>يتميز عن المادة غير العضوية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بالنمو الذي يمكن ملاحظته خلال مراحل وجوده ( فحينما ينمو الطفل ليصبح رجلا ، كذلك ينمو المجتمع المحلى الصغير ليصبح منطقة </a:t>
            </a:r>
            <a:r>
              <a:rPr lang="ar-SA"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متروبوليته</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كبرى ، وتنمو الدولة لتغدو إمبراطورية) </a:t>
            </a:r>
          </a:p>
        </p:txBody>
      </p:sp>
    </p:spTree>
    <p:extLst>
      <p:ext uri="{BB962C8B-B14F-4D97-AF65-F5344CB8AC3E}">
        <p14:creationId xmlns:p14="http://schemas.microsoft.com/office/powerpoint/2010/main" xmlns="" val="189985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أضف إلى ذلك ، أن نمو كل من المجتمع والكائن الحي يعني </a:t>
            </a:r>
            <a:r>
              <a:rPr lang="ar-SA" b="1" dirty="0">
                <a:ln w="1905"/>
                <a:effectLst>
                  <a:innerShdw blurRad="69850" dist="43180" dir="5400000">
                    <a:srgbClr val="000000">
                      <a:alpha val="65000"/>
                    </a:srgbClr>
                  </a:innerShdw>
                </a:effectLst>
              </a:rPr>
              <a:t>زيادة في تعقيد البناء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الذي يرتبط بدوره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بتمايز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مضطرد لوظائف أجزائه ومقوماته ( </a:t>
            </a:r>
            <a:r>
              <a:rPr lang="ar-SA" b="1" dirty="0">
                <a:ln w="1905"/>
                <a:effectLst>
                  <a:innerShdw blurRad="69850" dist="43180" dir="5400000">
                    <a:srgbClr val="000000">
                      <a:alpha val="65000"/>
                    </a:srgbClr>
                  </a:innerShdw>
                </a:effectLst>
              </a:rPr>
              <a:t>فتعدد الأعضاء </a:t>
            </a:r>
            <a:r>
              <a:rPr lang="ar-SA" b="1" dirty="0" smtClean="0">
                <a:ln w="1905"/>
                <a:effectLst>
                  <a:innerShdw blurRad="69850" dist="43180" dir="5400000">
                    <a:srgbClr val="000000">
                      <a:alpha val="65000"/>
                    </a:srgbClr>
                  </a:innerShdw>
                </a:effectLst>
              </a:rPr>
              <a:t>وتعقدها </a:t>
            </a:r>
            <a:r>
              <a:rPr lang="ar-SA" b="1" dirty="0">
                <a:ln w="1905"/>
                <a:effectLst>
                  <a:innerShdw blurRad="69850" dist="43180" dir="5400000">
                    <a:srgbClr val="000000">
                      <a:alpha val="65000"/>
                    </a:srgbClr>
                  </a:innerShdw>
                </a:effectLst>
              </a:rPr>
              <a:t>في الكائن الحي ، وتعدد التنظيمات وتعقدها في المجتمع يصاحب بالضرورة بتخصص وتمايز وظيفي لكل من هذه الأعضاء والتنظيمات) ، </a:t>
            </a:r>
          </a:p>
        </p:txBody>
      </p:sp>
    </p:spTree>
    <p:extLst>
      <p:ext uri="{BB962C8B-B14F-4D97-AF65-F5344CB8AC3E}">
        <p14:creationId xmlns:p14="http://schemas.microsoft.com/office/powerpoint/2010/main" xmlns="" val="231076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وبغض </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النظر عما ذكره سبنسر من اختلافات بين المجتمع والكائن الحي ، إلا أن فكرة المماثلة هذه تثير في الحقيقة </a:t>
            </a:r>
            <a:r>
              <a:rPr lang="ar-SA" b="1" spc="50" dirty="0">
                <a:ln w="11430"/>
                <a:solidFill>
                  <a:schemeClr val="tx2"/>
                </a:solidFill>
                <a:effectLst>
                  <a:outerShdw blurRad="76200" dist="50800" dir="5400000" algn="tl" rotWithShape="0">
                    <a:srgbClr val="000000">
                      <a:alpha val="65000"/>
                    </a:srgbClr>
                  </a:outerShdw>
                </a:effectLst>
              </a:rPr>
              <a:t>فكرة ( النسق) </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التي تشير بدورها إلى أي </a:t>
            </a:r>
            <a:r>
              <a:rPr lang="ar-SA" b="1" spc="50" dirty="0" smtClean="0">
                <a:ln w="11430"/>
                <a:solidFill>
                  <a:schemeClr val="tx2"/>
                </a:solidFill>
                <a:effectLst>
                  <a:outerShdw blurRad="76200" dist="50800" dir="5400000" algn="tl" rotWithShape="0">
                    <a:srgbClr val="000000">
                      <a:alpha val="65000"/>
                    </a:srgbClr>
                  </a:outerShdw>
                </a:effectLst>
              </a:rPr>
              <a:t>كيان </a:t>
            </a:r>
            <a:r>
              <a:rPr lang="ar-SA" b="1" spc="50" dirty="0">
                <a:ln w="11430"/>
                <a:solidFill>
                  <a:schemeClr val="tx2"/>
                </a:solidFill>
                <a:effectLst>
                  <a:outerShdw blurRad="76200" dist="50800" dir="5400000" algn="tl" rotWithShape="0">
                    <a:srgbClr val="000000">
                      <a:alpha val="65000"/>
                    </a:srgbClr>
                  </a:outerShdw>
                </a:effectLst>
              </a:rPr>
              <a:t>يمكن تصوره على انه كل يتركب من أجزاء شبه مستقلة تتساند فيما بينها على نحو وظيفي متبادل </a:t>
            </a:r>
            <a:endParaRPr lang="ar-SA" b="1" spc="50" dirty="0" smtClean="0">
              <a:ln w="11430"/>
              <a:solidFill>
                <a:schemeClr val="tx2"/>
              </a:solidFill>
              <a:effectLst>
                <a:outerShdw blurRad="76200" dist="50800" dir="5400000" algn="tl" rotWithShape="0">
                  <a:srgbClr val="000000">
                    <a:alpha val="65000"/>
                  </a:srgbClr>
                </a:outerShdw>
              </a:effectLst>
            </a:endParaRPr>
          </a:p>
          <a:p>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وهذا ما </a:t>
            </a:r>
            <a:r>
              <a:rPr lang="ar-SA" b="1" spc="50" dirty="0">
                <a:ln w="11430"/>
                <a:solidFill>
                  <a:schemeClr val="tx2"/>
                </a:solidFill>
                <a:effectLst>
                  <a:outerShdw blurRad="76200" dist="50800" dir="5400000" algn="tl" rotWithShape="0">
                    <a:srgbClr val="000000">
                      <a:alpha val="65000"/>
                    </a:srgbClr>
                  </a:outerShdw>
                </a:effectLst>
              </a:rPr>
              <a:t>يصدق على كل من المجتمع والكائن الحي </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كما أن النسق بهذا المعنى يشكل – كما رأينا- فكرة محورية ذات أهمية وتاريخ طويل في التحليل الايكولوجي . </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418900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solidFill>
                  <a:schemeClr val="tx2"/>
                </a:solidFill>
                <a:effectLst>
                  <a:outerShdw blurRad="50800" dist="39000" dir="5460000" algn="tl">
                    <a:srgbClr val="000000">
                      <a:alpha val="38000"/>
                    </a:srgbClr>
                  </a:outerShdw>
                </a:effectLst>
              </a:rPr>
              <a:t>أن المجتمعات الإنسانية ،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في نظر سبنسر، عبارة عن </a:t>
            </a:r>
            <a:r>
              <a:rPr lang="ar-SA" b="1" dirty="0">
                <a:ln w="11430"/>
                <a:solidFill>
                  <a:schemeClr val="tx2"/>
                </a:solidFill>
                <a:effectLst>
                  <a:outerShdw blurRad="50800" dist="39000" dir="5460000" algn="tl">
                    <a:srgbClr val="000000">
                      <a:alpha val="38000"/>
                    </a:srgbClr>
                  </a:outerShdw>
                </a:effectLst>
              </a:rPr>
              <a:t>جموع ( فوق عضوية)</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يقوم بينها ما نسميه ( بتوازن الطاقة ) تماما كما هو الحال في النسق الايكولوجي والطبيعي للكائنات الحية الدقيقة ،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a:ln w="11430"/>
                <a:solidFill>
                  <a:schemeClr val="tx2"/>
                </a:solidFill>
                <a:effectLst>
                  <a:outerShdw blurRad="50800" dist="39000" dir="5460000" algn="tl">
                    <a:srgbClr val="000000">
                      <a:alpha val="38000"/>
                    </a:srgbClr>
                  </a:outerShdw>
                </a:effectLst>
              </a:rPr>
              <a:t>ويأخذ هذا التوازن ، سواء بين المجتمعات بعضها وبعض ، أو بينها وبين بيئاتها ، شكل النضال من اجل البقاء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والوجود ، ومن ثم يصبح الصراع نشاطاً مألوفا في المجتمعات الأكثر قربا وتأثراً في البيئة الطبيعية </a:t>
            </a:r>
          </a:p>
        </p:txBody>
      </p:sp>
    </p:spTree>
    <p:extLst>
      <p:ext uri="{BB962C8B-B14F-4D97-AF65-F5344CB8AC3E}">
        <p14:creationId xmlns:p14="http://schemas.microsoft.com/office/powerpoint/2010/main" xmlns="" val="75499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just"/>
            <a:r>
              <a:rPr lang="ar-SA" b="1" dirty="0">
                <a:ln w="10541" cmpd="sng">
                  <a:solidFill>
                    <a:srgbClr val="7D7D7D">
                      <a:tint val="100000"/>
                      <a:shade val="100000"/>
                      <a:satMod val="110000"/>
                    </a:srgbClr>
                  </a:solidFill>
                  <a:prstDash val="solid"/>
                </a:ln>
              </a:rPr>
              <a:t>وفي خضم هذا الصراع ، يظهر الخوف من ( الأحياء) ليمثل أولى جذور الضبط السياسي ، كما يظهر الخوف من ( الأموات) ليمثل أولى جذور الضبط الديني ، </a:t>
            </a:r>
            <a:endParaRPr lang="ar-SA" b="1" dirty="0" smtClean="0">
              <a:ln w="10541" cmpd="sng">
                <a:solidFill>
                  <a:srgbClr val="7D7D7D">
                    <a:tint val="100000"/>
                    <a:shade val="100000"/>
                    <a:satMod val="110000"/>
                  </a:srgbClr>
                </a:solidFill>
                <a:prstDash val="solid"/>
              </a:ln>
            </a:endParaRPr>
          </a:p>
          <a:p>
            <a:pPr algn="just"/>
            <a:r>
              <a:rPr lang="ar-SA" b="1" dirty="0">
                <a:ln w="10541" cmpd="sng">
                  <a:solidFill>
                    <a:srgbClr val="7D7D7D">
                      <a:tint val="100000"/>
                      <a:shade val="100000"/>
                      <a:satMod val="110000"/>
                    </a:srgbClr>
                  </a:solidFill>
                  <a:prstDash val="solid"/>
                </a:ln>
              </a:rPr>
              <a:t>الأمر الذي يفرض طابعا( عسكريا) على الحياة الاجتماعية بحيث يوضع التنظيم الاجتماعي وتحدد أنماط السلوك في مواءمة مع حياة الحرب وهذا هو حال المجتمعات البدائية أو الأقل تطوراً ، </a:t>
            </a:r>
          </a:p>
        </p:txBody>
      </p:sp>
    </p:spTree>
    <p:extLst>
      <p:ext uri="{BB962C8B-B14F-4D97-AF65-F5344CB8AC3E}">
        <p14:creationId xmlns:p14="http://schemas.microsoft.com/office/powerpoint/2010/main" xmlns="" val="188994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lgn="just"/>
            <a:r>
              <a:rPr lang="ar-SA" b="1" dirty="0">
                <a:ln w="1905"/>
                <a:effectLst>
                  <a:innerShdw blurRad="69850" dist="43180" dir="5400000">
                    <a:srgbClr val="000000">
                      <a:alpha val="65000"/>
                    </a:srgbClr>
                  </a:innerShdw>
                </a:effectLst>
              </a:rPr>
              <a:t>غير انه سرعان ما يدفع هذا الموقف بالجماعات الصغيرة إلى التوحد والترابط في جماعات اكبر فاكبر ، مما يحقق في النهاية تكاملا اجتماعيا يوسع من القاعدة التي تعمل وتتحرك فيها الجموع المتزايدة، </a:t>
            </a:r>
            <a:endParaRPr lang="ar-SA" b="1" dirty="0" smtClean="0">
              <a:ln w="1905"/>
              <a:effectLst>
                <a:innerShdw blurRad="69850" dist="43180" dir="5400000">
                  <a:srgbClr val="000000">
                    <a:alpha val="65000"/>
                  </a:srgbClr>
                </a:innerShdw>
              </a:effectLst>
            </a:endParaRPr>
          </a:p>
          <a:p>
            <a:pPr algn="just"/>
            <a:r>
              <a:rPr lang="ar-SA" b="1" dirty="0">
                <a:ln w="10541" cmpd="sng">
                  <a:solidFill>
                    <a:srgbClr val="7D7D7D">
                      <a:tint val="100000"/>
                      <a:shade val="100000"/>
                      <a:satMod val="110000"/>
                    </a:srgbClr>
                  </a:solidFill>
                  <a:prstDash val="solid"/>
                </a:ln>
              </a:rPr>
              <a:t>وهذا يضفي على الحياة الاجتماعية طابعاً أخر، يضع السلوك والتنظيم الاجتماعي في مواءمة مع حياة السلام والمحبة والتعاطف ، فيتلاشى القهر والجمعية </a:t>
            </a:r>
            <a:r>
              <a:rPr lang="ar-SA" b="1" dirty="0">
                <a:ln w="10541" cmpd="sng">
                  <a:solidFill>
                    <a:srgbClr val="7D7D7D">
                      <a:tint val="100000"/>
                      <a:shade val="100000"/>
                      <a:satMod val="110000"/>
                    </a:srgbClr>
                  </a:solidFill>
                  <a:prstDash val="solid"/>
                </a:ln>
                <a:solidFill>
                  <a:srgbClr val="FF0000"/>
                </a:solidFill>
              </a:rPr>
              <a:t>ويحل محلها الفردية والطوعية كما تزداد مرونة التنظيم الاجتماعي دون تقويض أو تخريب للتماسك الاجتماعي. </a:t>
            </a:r>
            <a:endParaRPr lang="en-US" b="1" dirty="0">
              <a:ln w="10541" cmpd="sng">
                <a:solidFill>
                  <a:srgbClr val="7D7D7D">
                    <a:tint val="100000"/>
                    <a:shade val="100000"/>
                    <a:satMod val="110000"/>
                  </a:srgbClr>
                </a:solidFill>
                <a:prstDash val="solid"/>
              </a:ln>
              <a:solidFill>
                <a:srgbClr val="FF0000"/>
              </a:solidFill>
            </a:endParaRPr>
          </a:p>
          <a:p>
            <a:endParaRPr lang="ar-SA" dirty="0"/>
          </a:p>
        </p:txBody>
      </p:sp>
    </p:spTree>
    <p:extLst>
      <p:ext uri="{BB962C8B-B14F-4D97-AF65-F5344CB8AC3E}">
        <p14:creationId xmlns:p14="http://schemas.microsoft.com/office/powerpoint/2010/main" xmlns="" val="220800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وعلى هذا النحو السابق يكشف تاريخ كل من المجتمع والكائن العضوي </a:t>
            </a:r>
            <a:r>
              <a:rPr lang="ar-SA" b="1" dirty="0">
                <a:ln w="10541" cmpd="sng">
                  <a:solidFill>
                    <a:schemeClr val="accent1">
                      <a:shade val="88000"/>
                      <a:satMod val="110000"/>
                    </a:schemeClr>
                  </a:solidFill>
                  <a:prstDash val="solid"/>
                </a:ln>
                <a:solidFill>
                  <a:srgbClr val="FF0000"/>
                </a:solidFill>
              </a:rPr>
              <a:t>عن عملية تطورية تتضمن زيادة في الحجم والتعقيد </a:t>
            </a:r>
            <a:endParaRPr lang="ar-SA" b="1" dirty="0" smtClean="0">
              <a:ln w="10541" cmpd="sng">
                <a:solidFill>
                  <a:schemeClr val="accent1">
                    <a:shade val="88000"/>
                    <a:satMod val="110000"/>
                  </a:schemeClr>
                </a:solidFill>
                <a:prstDash val="solid"/>
              </a:ln>
              <a:solidFill>
                <a:srgbClr val="FF0000"/>
              </a:solidFill>
            </a:endParaRPr>
          </a:p>
          <a:p>
            <a:r>
              <a:rPr lang="ar-SA" b="1" dirty="0">
                <a:ln w="10541" cmpd="sng">
                  <a:solidFill>
                    <a:srgbClr val="7D7D7D">
                      <a:tint val="100000"/>
                      <a:shade val="100000"/>
                      <a:satMod val="110000"/>
                    </a:srgbClr>
                  </a:solidFill>
                  <a:prstDash val="solid"/>
                </a:ln>
                <a:solidFill>
                  <a:schemeClr val="accent3">
                    <a:lumMod val="50000"/>
                  </a:schemeClr>
                </a:solidFill>
              </a:rPr>
              <a:t>لذلك كانت الأشكال الأولية للحياة العضوية ذات البناء الأكثر بساطة ( أحادية الخلية) تشبه تماماً التجمعات الإنسانية البسيطة والمنعزلة ، </a:t>
            </a:r>
          </a:p>
        </p:txBody>
      </p:sp>
    </p:spTree>
    <p:extLst>
      <p:ext uri="{BB962C8B-B14F-4D97-AF65-F5344CB8AC3E}">
        <p14:creationId xmlns:p14="http://schemas.microsoft.com/office/powerpoint/2010/main" xmlns="" val="166451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lgn="just"/>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بينما تكشف أكثر أشكال الحياة العضوية تطوراً عن تمايز وتعقد في البناء والوظائف تماثل تماما الأشكال الأكثر حداثة وتطوراً للحياة الاجتماعية ، </a:t>
            </a:r>
            <a:endParaRPr lang="ar-SA" b="1" dirty="0" smtClean="0">
              <a:ln w="12700">
                <a:solidFill>
                  <a:schemeClr val="tx2">
                    <a:satMod val="155000"/>
                  </a:schemeClr>
                </a:solidFill>
                <a:prstDash val="solid"/>
              </a:ln>
              <a:effectLst>
                <a:outerShdw blurRad="41275" dist="20320" dir="1800000" algn="tl" rotWithShape="0">
                  <a:srgbClr val="000000">
                    <a:alpha val="40000"/>
                  </a:srgbClr>
                </a:outerShdw>
              </a:effectLst>
            </a:endParaRPr>
          </a:p>
          <a:p>
            <a:pPr algn="just"/>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ولما كان الكائن الإنساني هو أخر الأشكال التي وصلت إليها عملية التطور العضوية ، فانه يمكن النظر إلى المجتمع الصناعي الحديث على انه أخر شكل للعملية التطورية فوق العضوية ، فالتماثل واضح وقوي بين هذين الشكلين سواء في التركيب البنائي والوظيفي ، أو في الاتجاه العام للنمو والتطور ،</a:t>
            </a:r>
          </a:p>
        </p:txBody>
      </p:sp>
    </p:spTree>
    <p:extLst>
      <p:ext uri="{BB962C8B-B14F-4D97-AF65-F5344CB8AC3E}">
        <p14:creationId xmlns:p14="http://schemas.microsoft.com/office/powerpoint/2010/main" xmlns="" val="312770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out)">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ويعتمد انتقال المجتمع من المرحلة البدائية البسيطة </a:t>
            </a:r>
            <a:r>
              <a:rPr lang="ar-SA" b="1" dirty="0" smtClean="0">
                <a:ln w="12700">
                  <a:solidFill>
                    <a:schemeClr val="tx2">
                      <a:satMod val="155000"/>
                    </a:schemeClr>
                  </a:solidFill>
                  <a:prstDash val="solid"/>
                </a:ln>
                <a:effectLst>
                  <a:outerShdw blurRad="41275" dist="20320" dir="1800000" algn="tl" rotWithShape="0">
                    <a:srgbClr val="000000">
                      <a:alpha val="40000"/>
                    </a:srgbClr>
                  </a:outerShdw>
                </a:effectLst>
              </a:rPr>
              <a:t>         ( </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العسكرية) ، إلى الحالة المتقدمة والمعقدة ( الصناعية) على مدى توازن الطاقة بين المجتمع والمجتمعات المجاورة، وبينه وبين البيئة الطبيعية.</a:t>
            </a:r>
            <a:endParaRPr lang="en-US" b="1" dirty="0">
              <a:ln w="12700">
                <a:solidFill>
                  <a:schemeClr val="tx2">
                    <a:satMod val="155000"/>
                  </a:schemeClr>
                </a:solidFill>
                <a:prstDash val="solid"/>
              </a:ln>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xmlns="" val="42336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pPr lvl="0"/>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4)</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ليستر وارد ( 1841-1913) :   </a:t>
            </a:r>
            <a:r>
              <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just"/>
            <a:r>
              <a:rPr lang="ar-SA" b="1" cap="all" dirty="0">
                <a:ln w="0"/>
                <a:effectLst>
                  <a:reflection blurRad="12700" stA="50000" endPos="50000" dist="5000" dir="5400000" sy="-100000" rotWithShape="0"/>
                </a:effectLst>
              </a:rPr>
              <a:t>يعتبر كتاب ليستر وارد </a:t>
            </a:r>
            <a:r>
              <a:rPr lang="en-US" b="1" cap="all" dirty="0" err="1">
                <a:ln w="0"/>
                <a:effectLst>
                  <a:reflection blurRad="12700" stA="50000" endPos="50000" dist="5000" dir="5400000" sy="-100000" rotWithShape="0"/>
                </a:effectLst>
              </a:rPr>
              <a:t>L.Ward</a:t>
            </a:r>
            <a:r>
              <a:rPr lang="ar-SA" b="1" cap="all" dirty="0">
                <a:ln w="0"/>
                <a:effectLst>
                  <a:reflection blurRad="12700" stA="50000" endPos="50000" dist="5000" dir="5400000" sy="-100000" rotWithShape="0"/>
                </a:effectLst>
              </a:rPr>
              <a:t> ( علم الاجتماع البحت </a:t>
            </a:r>
            <a:r>
              <a:rPr lang="en-US" b="1" cap="all" dirty="0">
                <a:ln w="0"/>
                <a:effectLst>
                  <a:reflection blurRad="12700" stA="50000" endPos="50000" dist="5000" dir="5400000" sy="-100000" rotWithShape="0"/>
                </a:effectLst>
              </a:rPr>
              <a:t>Pure Sociology</a:t>
            </a:r>
            <a:r>
              <a:rPr lang="ar-SA" b="1" cap="all" dirty="0">
                <a:ln w="0"/>
                <a:effectLst>
                  <a:reflection blurRad="12700" stA="50000" endPos="50000" dist="5000" dir="5400000" sy="-100000" rotWithShape="0"/>
                </a:effectLst>
              </a:rPr>
              <a:t> ) 1903 ، من الأعمال الرائدة في الايكولوجيا وعلم الاجتماع سواء بسواء ، فقد حاول فيه أن يمتد بالمفهوم البيولوجي ( للتكافل ) ليجعل منه مبدأ أساسي للعمل التعاوني المشترك بين أفراد المجتمع الإنساني ، لذلك فهو يعد في نظر الكثيرين واحداً من الرواد الأوائل لما سمى من بعده( </a:t>
            </a:r>
            <a:r>
              <a:rPr lang="ar-SA" b="1" cap="all" dirty="0" err="1">
                <a:ln w="0"/>
                <a:effectLst>
                  <a:reflection blurRad="12700" stA="50000" endPos="50000" dist="5000" dir="5400000" sy="-100000" rotWithShape="0"/>
                </a:effectLst>
              </a:rPr>
              <a:t>بالايكولوجيا</a:t>
            </a:r>
            <a:r>
              <a:rPr lang="ar-SA" b="1" cap="all" dirty="0">
                <a:ln w="0"/>
                <a:effectLst>
                  <a:reflection blurRad="12700" stA="50000" endPos="50000" dist="5000" dir="5400000" sy="-100000" rotWithShape="0"/>
                </a:effectLst>
              </a:rPr>
              <a:t> </a:t>
            </a:r>
            <a:r>
              <a:rPr lang="ar-SA" b="1" cap="all" dirty="0" smtClean="0">
                <a:ln w="0"/>
                <a:effectLst>
                  <a:reflection blurRad="12700" stA="50000" endPos="50000" dist="5000" dir="5400000" sy="-100000" rotWithShape="0"/>
                </a:effectLst>
              </a:rPr>
              <a:t>الاجتماعية)</a:t>
            </a:r>
            <a:endParaRPr lang="ar-SA" b="1" cap="all" dirty="0">
              <a:ln w="0"/>
              <a:effectLst>
                <a:reflection blurRad="12700" stA="50000" endPos="50000" dist="5000" dir="5400000" sy="-100000" rotWithShape="0"/>
              </a:effectLst>
            </a:endParaRPr>
          </a:p>
        </p:txBody>
      </p:sp>
    </p:spTree>
    <p:extLst>
      <p:ext uri="{BB962C8B-B14F-4D97-AF65-F5344CB8AC3E}">
        <p14:creationId xmlns:p14="http://schemas.microsoft.com/office/powerpoint/2010/main" xmlns="" val="348003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out)">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يمثل </a:t>
            </a:r>
            <a:r>
              <a:rPr lang="ar-SA" b="1" dirty="0">
                <a:ln w="10541" cmpd="sng">
                  <a:solidFill>
                    <a:schemeClr val="accent1">
                      <a:shade val="88000"/>
                      <a:satMod val="110000"/>
                    </a:schemeClr>
                  </a:solidFill>
                  <a:prstDash val="solid"/>
                </a:ln>
                <a:solidFill>
                  <a:srgbClr val="FF0000"/>
                </a:solidFill>
              </a:rPr>
              <a:t>( الانجاز الاجتماعي </a:t>
            </a: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Social Achievement</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 في نظر وارد- </a:t>
            </a:r>
            <a:r>
              <a:rPr lang="ar-SA" b="1" dirty="0">
                <a:ln w="10541" cmpd="sng">
                  <a:solidFill>
                    <a:schemeClr val="accent1">
                      <a:shade val="88000"/>
                      <a:satMod val="110000"/>
                    </a:schemeClr>
                  </a:solidFill>
                  <a:prstDash val="solid"/>
                </a:ln>
                <a:solidFill>
                  <a:srgbClr val="FF0000"/>
                </a:solidFill>
              </a:rPr>
              <a:t>الموضوع الأساسي لعلم الاجتماع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فهو لا يعني بدراسة ماهية الأفراد وطبيعتهم ، قدر عنايته بدراسة أعمالهم وأفعالهم </a:t>
            </a:r>
            <a:endPar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b="1" dirty="0">
                <a:ln w="10541" cmpd="sng">
                  <a:solidFill>
                    <a:schemeClr val="accent1">
                      <a:shade val="88000"/>
                      <a:satMod val="110000"/>
                    </a:schemeClr>
                  </a:solidFill>
                  <a:prstDash val="solid"/>
                </a:ln>
                <a:solidFill>
                  <a:srgbClr val="FF0000"/>
                </a:solidFill>
              </a:rPr>
              <a:t>أي انه لا يهتم بدراسة ( البناء) بل يهتم أساساً بدراسة( الوظيفة) </a:t>
            </a:r>
          </a:p>
        </p:txBody>
      </p:sp>
    </p:spTree>
    <p:extLst>
      <p:ext uri="{BB962C8B-B14F-4D97-AF65-F5344CB8AC3E}">
        <p14:creationId xmlns:p14="http://schemas.microsoft.com/office/powerpoint/2010/main" xmlns="" val="391735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وفي كتابه ( علم الاجتماع البحت أو النظري) ميز وارد في النسق الاجتماعي بين النشأة والتطور التلقائي للبناءات والوظائف الاجتماعية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وبين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العمل الإصلاحي المقصود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والواعي</a:t>
            </a: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أما مناقشته للموضوع الأول ، فقد تناولت عددا من الموضوعات ذات الدلالة الايكولوجية الهامة كالتركيب الخلاق ، وقانون الاقتصاد ، والأصل البيولوجي للعقل ووظائفه ،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والاستاتيكا</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والديناميكا الاجتماعية ، وتصنيف القوى الاجتماعية.. الخ .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342945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وبالتركيز على </a:t>
            </a:r>
            <a:r>
              <a:rPr lang="ar-SA" b="1" dirty="0" err="1">
                <a:ln w="1905"/>
                <a:effectLst>
                  <a:innerShdw blurRad="69850" dist="43180" dir="5400000">
                    <a:srgbClr val="000000">
                      <a:alpha val="65000"/>
                    </a:srgbClr>
                  </a:innerShdw>
                </a:effectLst>
              </a:rPr>
              <a:t>الاستاتيكا</a:t>
            </a:r>
            <a:r>
              <a:rPr lang="ar-SA" b="1" dirty="0">
                <a:ln w="1905"/>
                <a:effectLst>
                  <a:innerShdw blurRad="69850" dist="43180" dir="5400000">
                    <a:srgbClr val="000000">
                      <a:alpha val="65000"/>
                    </a:srgbClr>
                  </a:innerShdw>
                </a:effectLst>
              </a:rPr>
              <a:t> الاجتماعية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نجدها – في نظر وارد – </a:t>
            </a:r>
            <a:r>
              <a:rPr lang="ar-SA" b="1" dirty="0">
                <a:ln w="1905"/>
                <a:effectLst>
                  <a:innerShdw blurRad="69850" dist="43180" dir="5400000">
                    <a:srgbClr val="000000">
                      <a:alpha val="65000"/>
                    </a:srgbClr>
                  </a:innerShdw>
                </a:effectLst>
              </a:rPr>
              <a:t>ترتبط بالتوازن الاجتماعي وتوطيد النظام الاجتماعي العام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أي بتكوين البناءات الاجتماعية ،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dirty="0"/>
          </a:p>
        </p:txBody>
      </p:sp>
    </p:spTree>
    <p:extLst>
      <p:ext uri="{BB962C8B-B14F-4D97-AF65-F5344CB8AC3E}">
        <p14:creationId xmlns:p14="http://schemas.microsoft.com/office/powerpoint/2010/main" xmlns="" val="211512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ويسير نمو النظام الاجتماع العام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في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عملية مستمرة للنضال من اجل البناء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،أكثر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منها نضالاً من اجل البقاء أو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الوجود ،وخلال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هذه العملية ، يكون العمل الاجتماعي التعاوني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أكثر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المبادئ أهمية وضرورة</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فهو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القوة التي توحد كل الأبنية وتفسر كل التنظيمات وعن طريقه تشترك القوى المتنافرة في الطبيعة وتتعاون في شكل تعاقب مضطرد لعمليات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التصادم، فالصراع ،فالتنافر ، فالتعارض،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فالتنافس ، فالتفاعل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فالتقارب،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فالمشاركة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فالتعاون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فالتنظيم..</a:t>
            </a:r>
          </a:p>
        </p:txBody>
      </p:sp>
    </p:spTree>
    <p:extLst>
      <p:ext uri="{BB962C8B-B14F-4D97-AF65-F5344CB8AC3E}">
        <p14:creationId xmlns:p14="http://schemas.microsoft.com/office/powerpoint/2010/main" xmlns="" val="165451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a:r>
              <a:rPr lang="ar-SA" b="1" dirty="0" smtClean="0">
                <a:ln w="12700">
                  <a:solidFill>
                    <a:schemeClr val="tx2">
                      <a:satMod val="155000"/>
                    </a:schemeClr>
                  </a:solidFill>
                  <a:prstDash val="solid"/>
                </a:ln>
                <a:effectLst>
                  <a:outerShdw blurRad="41275" dist="20320" dir="1800000" algn="tl" rotWithShape="0">
                    <a:srgbClr val="000000">
                      <a:alpha val="40000"/>
                    </a:srgbClr>
                  </a:outerShdw>
                </a:effectLst>
              </a:rPr>
              <a:t> </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وفي عملية تطور النظام الاجتماعي يحدث العمل الاجتماعي المشترك </a:t>
            </a:r>
            <a:r>
              <a:rPr lang="ar-SA" b="1" dirty="0" smtClean="0">
                <a:ln w="12700">
                  <a:solidFill>
                    <a:schemeClr val="tx2">
                      <a:satMod val="155000"/>
                    </a:schemeClr>
                  </a:solidFill>
                  <a:prstDash val="solid"/>
                </a:ln>
                <a:effectLst>
                  <a:outerShdw blurRad="41275" dist="20320" dir="1800000" algn="tl" rotWithShape="0">
                    <a:srgbClr val="000000">
                      <a:alpha val="40000"/>
                    </a:srgbClr>
                  </a:outerShdw>
                </a:effectLst>
              </a:rPr>
              <a:t>من </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خلال عملية أخرى أسماها </a:t>
            </a:r>
            <a:r>
              <a:rPr lang="ar-SA" b="1" dirty="0" smtClean="0">
                <a:ln w="12700">
                  <a:solidFill>
                    <a:schemeClr val="tx2">
                      <a:satMod val="155000"/>
                    </a:schemeClr>
                  </a:solidFill>
                  <a:prstDash val="solid"/>
                </a:ln>
                <a:effectLst>
                  <a:outerShdw blurRad="41275" dist="20320" dir="1800000" algn="tl" rotWithShape="0">
                    <a:srgbClr val="000000">
                      <a:alpha val="40000"/>
                    </a:srgbClr>
                  </a:outerShdw>
                </a:effectLst>
              </a:rPr>
              <a:t>ورانر(بالانقسام </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الفتيلي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Karyokinesis</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 يقصد بها مماثلة اجتماعية للتخصيب في المجال الحيوي ، تظهر ماثلة في عمليات الاحتكاك والدمج والتمثيل التي تقوم بين الجماعات الاجتماعية المتنافرة ، والتي تحقق في النهاية الجمع المتجانس والمنسجم. </a:t>
            </a:r>
            <a:endParaRPr lang="en-US" b="1" dirty="0">
              <a:ln w="12700">
                <a:solidFill>
                  <a:schemeClr val="tx2">
                    <a:satMod val="155000"/>
                  </a:schemeClr>
                </a:solidFill>
                <a:prstDash val="solid"/>
              </a:ln>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xmlns="" val="191853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a:r>
              <a:rPr lang="ar-SA" b="1" cap="all" dirty="0">
                <a:ln w="9000" cmpd="sng">
                  <a:solidFill>
                    <a:schemeClr val="accent4">
                      <a:shade val="50000"/>
                      <a:satMod val="120000"/>
                    </a:schemeClr>
                  </a:solidFill>
                  <a:prstDash val="solid"/>
                </a:ln>
                <a:solidFill>
                  <a:srgbClr val="C00000"/>
                </a:solidFill>
                <a:effectLst>
                  <a:reflection blurRad="12700" stA="28000" endPos="45000" dist="1000" dir="5400000" sy="-100000" algn="bl" rotWithShape="0"/>
                </a:effectLst>
              </a:rPr>
              <a:t>اما الديناميكا الاجتماعية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فترتبط بالتقدم وبتغيرات بناء المجتمع وفي هذا الصدد يذكر وارد ثلاثة مبادئ أساسية هي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اختلاف الإمكانية والجهد </a:t>
            </a:r>
            <a:r>
              <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والتجديد ،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والنزوع </a:t>
            </a:r>
            <a:endPar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a:p>
            <a:pPr algn="just"/>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أما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المبدأ الأول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فيشير إلى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التقدم الذي ينتج عن اختلاف العناصر المتنافرة</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كما يحدث مثلا في عمليات التمثيل والدمج الثقافي . </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xmlns="" val="271153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just"/>
            <a:r>
              <a:rPr lang="ar-SA" b="1" dirty="0">
                <a:ln w="11430"/>
                <a:effectLst>
                  <a:outerShdw blurRad="80000" dist="40000" dir="5040000" algn="tl">
                    <a:srgbClr val="000000">
                      <a:alpha val="30000"/>
                    </a:srgbClr>
                  </a:outerShdw>
                </a:effectLst>
              </a:rPr>
              <a:t>أما التجديد وهو يمثل عنده مماثلة اجتماعية للشذوذ أو التغير المفاجئ في المجال العضوي ، فهو نتائج للوفرة والحيوية الروحية والنفسية المؤدية إلى التقدم </a:t>
            </a:r>
            <a:r>
              <a:rPr lang="ar-SA" b="1" dirty="0" smtClean="0">
                <a:ln w="11430"/>
                <a:effectLst>
                  <a:outerShdw blurRad="80000" dist="40000" dir="5040000" algn="tl">
                    <a:srgbClr val="000000">
                      <a:alpha val="30000"/>
                    </a:srgbClr>
                  </a:outerShdw>
                </a:effectLst>
              </a:rPr>
              <a:t>،</a:t>
            </a:r>
          </a:p>
          <a:p>
            <a:pPr algn="just"/>
            <a:r>
              <a:rPr lang="ar-SA" b="1" dirty="0" smtClean="0">
                <a:ln w="11430"/>
                <a:effectLst>
                  <a:outerShdw blurRad="80000" dist="40000" dir="5040000" algn="tl">
                    <a:srgbClr val="000000">
                      <a:alpha val="30000"/>
                    </a:srgbClr>
                  </a:outerShdw>
                </a:effectLst>
              </a:rPr>
              <a:t> </a:t>
            </a:r>
            <a:r>
              <a:rPr lang="ar-SA" b="1" dirty="0">
                <a:ln w="11430"/>
                <a:effectLst>
                  <a:outerShdw blurRad="80000" dist="40000" dir="5040000" algn="tl">
                    <a:srgbClr val="000000">
                      <a:alpha val="30000"/>
                    </a:srgbClr>
                  </a:outerShdw>
                </a:effectLst>
              </a:rPr>
              <a:t>ويعد النزوع جهداً اجتماعياً لتطبيق واستخدام الطاقة الاجتماعية اللازمة لتحقيق الأهداف وانجازها ، فالجهد الذي يبذله الفرد لإشباع حاجاته والتوافق مع بيئته يعتبر في نظره أهم عوامل التقدم. </a:t>
            </a:r>
            <a:endParaRPr lang="en-US" b="1" dirty="0">
              <a:ln w="11430"/>
              <a:effectLst>
                <a:outerShdw blurRad="80000" dist="40000" dir="5040000" algn="tl">
                  <a:srgbClr val="000000">
                    <a:alpha val="30000"/>
                  </a:srgbClr>
                </a:outerShdw>
              </a:effectLst>
            </a:endParaRPr>
          </a:p>
          <a:p>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xmlns="" val="166059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وفي مناقشته للعمل الإصلاح المقصود  بدأ وارد بقضية أساسية مؤداها     ( </a:t>
            </a:r>
            <a:r>
              <a:rPr lang="ar-SA" b="1" dirty="0">
                <a:ln w="11430"/>
                <a:solidFill>
                  <a:schemeClr val="tx2"/>
                </a:solidFill>
                <a:effectLst>
                  <a:outerShdw blurRad="50800" dist="39000" dir="5460000" algn="tl">
                    <a:srgbClr val="000000">
                      <a:alpha val="38000"/>
                    </a:srgbClr>
                  </a:outerShdw>
                </a:effectLst>
              </a:rPr>
              <a:t>أن النمو لاجتماعي يقتضي ضبطاً وتوجيهاً للطاقة)</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وذهب إلى أن هناك </a:t>
            </a:r>
            <a:r>
              <a:rPr lang="ar-SA" b="1" dirty="0">
                <a:ln w="11430"/>
                <a:solidFill>
                  <a:schemeClr val="tx2"/>
                </a:solidFill>
                <a:effectLst>
                  <a:outerShdw blurRad="50800" dist="39000" dir="5460000" algn="tl">
                    <a:srgbClr val="000000">
                      <a:alpha val="38000"/>
                    </a:srgbClr>
                  </a:outerShdw>
                </a:effectLst>
              </a:rPr>
              <a:t>طريقتين</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لتحقيق هذا الضبط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solidFill>
                  <a:schemeClr val="tx2"/>
                </a:solidFill>
                <a:effectLst>
                  <a:outerShdw blurRad="50800" dist="39000" dir="5460000" algn="tl">
                    <a:srgbClr val="000000">
                      <a:alpha val="38000"/>
                    </a:srgbClr>
                  </a:outerShdw>
                </a:effectLst>
              </a:rPr>
              <a:t>تتمثل الأولى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في الضبط غير الواعي الذي تقوم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به الطبيعة والذي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يتمثل </a:t>
            </a:r>
            <a:r>
              <a:rPr lang="ar-SA" b="1" dirty="0">
                <a:ln w="11430"/>
                <a:solidFill>
                  <a:schemeClr val="tx2"/>
                </a:solidFill>
                <a:effectLst>
                  <a:outerShdw blurRad="50800" dist="39000" dir="5460000" algn="tl">
                    <a:srgbClr val="000000">
                      <a:alpha val="38000"/>
                    </a:srgbClr>
                  </a:outerShdw>
                </a:effectLst>
              </a:rPr>
              <a:t>في النشأة والنمو التلقائي </a:t>
            </a:r>
            <a:endParaRPr lang="ar-SA" b="1" dirty="0" smtClean="0">
              <a:ln w="11430"/>
              <a:solidFill>
                <a:schemeClr val="tx2"/>
              </a:solidFill>
              <a:effectLst>
                <a:outerShdw blurRad="50800" dist="39000" dir="5460000" algn="tl">
                  <a:srgbClr val="000000">
                    <a:alpha val="38000"/>
                  </a:srgbClr>
                </a:outerShdw>
              </a:effectLst>
            </a:endParaRP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أما </a:t>
            </a:r>
            <a:r>
              <a:rPr lang="ar-SA" b="1" dirty="0">
                <a:ln w="11430"/>
                <a:solidFill>
                  <a:schemeClr val="tx2"/>
                </a:solidFill>
                <a:effectLst>
                  <a:outerShdw blurRad="50800" dist="39000" dir="5460000" algn="tl">
                    <a:srgbClr val="000000">
                      <a:alpha val="38000"/>
                    </a:srgbClr>
                  </a:outerShdw>
                </a:effectLst>
              </a:rPr>
              <a:t>الثانية</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فهي الضبط الواعي من جانب العقل ممثلا في </a:t>
            </a:r>
            <a:r>
              <a:rPr lang="ar-SA" b="1" dirty="0">
                <a:ln w="11430"/>
                <a:solidFill>
                  <a:schemeClr val="tx2"/>
                </a:solidFill>
                <a:effectLst>
                  <a:outerShdw blurRad="50800" dist="39000" dir="5460000" algn="tl">
                    <a:srgbClr val="000000">
                      <a:alpha val="38000"/>
                    </a:srgbClr>
                  </a:outerShdw>
                </a:effectLst>
              </a:rPr>
              <a:t>الإصلاح المقصود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وبطبيعة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الحال تسمو الطريقة الثانية عن سابقتها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394860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إذا عادة ما تسرف الطبيعة في إيجاد كميات متراكمة من المادة الخام تتركها وشأنها لتصلح من نفسها  ببطء شديد خلال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عملية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الانتخاب الطبيعي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هذا في الوقت الذي يتميز فيه العقل بالرشاد والاقتصاد والبحث والتنبؤ والتوفيق  بين الغايات والوسائل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a:ln w="1905"/>
                <a:effectLst>
                  <a:innerShdw blurRad="69850" dist="43180" dir="5400000">
                    <a:srgbClr val="000000">
                      <a:alpha val="65000"/>
                    </a:srgbClr>
                  </a:innerShdw>
                </a:effectLst>
              </a:rPr>
              <a:t>أن هذه العملية التي بمقتضاها يتم ضبط القوى الديناميكية في الطبيعة والمجتمع عن طريق توافق الغايات والوسائل ، تمثل جوهر الإصلاح الواعي المتعمد </a:t>
            </a:r>
          </a:p>
        </p:txBody>
      </p:sp>
    </p:spTree>
    <p:extLst>
      <p:ext uri="{BB962C8B-B14F-4D97-AF65-F5344CB8AC3E}">
        <p14:creationId xmlns:p14="http://schemas.microsoft.com/office/powerpoint/2010/main" xmlns="" val="80815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anim calcmode="lin" valueType="num">
                                      <p:cBhvr>
                                        <p:cTn id="10" dur="5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5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3">
                                            <p:txEl>
                                              <p:pRg st="1" end="1"/>
                                            </p:txEl>
                                          </p:spTgt>
                                        </p:tgtEl>
                                      </p:cBhvr>
                                    </p:animEffect>
                                    <p:anim calcmode="lin" valueType="num">
                                      <p:cBhvr>
                                        <p:cTn id="19" dur="5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20" dur="5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3">
                                            <p:txEl>
                                              <p:pRg st="2" end="2"/>
                                            </p:txEl>
                                          </p:spTgt>
                                        </p:tgtEl>
                                      </p:cBhvr>
                                    </p:animEffect>
                                    <p:anim calcmode="lin" valueType="num">
                                      <p:cBhvr>
                                        <p:cTn id="28" dur="5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9" dur="5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وفي هذا الصدد </a:t>
            </a:r>
            <a:r>
              <a:rPr lang="ar-SA" b="1" dirty="0">
                <a:ln w="10541" cmpd="sng">
                  <a:solidFill>
                    <a:schemeClr val="accent1">
                      <a:shade val="88000"/>
                      <a:satMod val="110000"/>
                    </a:schemeClr>
                  </a:solidFill>
                  <a:prstDash val="solid"/>
                </a:ln>
                <a:solidFill>
                  <a:srgbClr val="FF0000"/>
                </a:solidFill>
              </a:rPr>
              <a:t>يذكر وارد أن تطوير الدولة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كان أكثر الخطوات التي خطاها العقل والمجتمع أهمية في تاريخ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البشرية</a:t>
            </a:r>
          </a:p>
          <a:p>
            <a:pPr algn="just"/>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ومع ذلك </a:t>
            </a:r>
            <a:r>
              <a:rPr lang="ar-SA" b="1" dirty="0">
                <a:ln w="10541" cmpd="sng">
                  <a:solidFill>
                    <a:schemeClr val="accent1">
                      <a:shade val="88000"/>
                      <a:satMod val="110000"/>
                    </a:schemeClr>
                  </a:solidFill>
                  <a:prstDash val="solid"/>
                </a:ln>
                <a:solidFill>
                  <a:srgbClr val="FF0000"/>
                </a:solidFill>
              </a:rPr>
              <a:t>نجده يقرر أن المجتمع لا يستطيع أن يحقق هذا الضبط الكامل للعمليات الاجتماعية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ما لم يتمكن من تحصيل قدر كافي من المعرفة الدقيقة بقوى الطبيعة وبالقوى الاجتماعية في نفس الوقت </a:t>
            </a:r>
          </a:p>
        </p:txBody>
      </p:sp>
    </p:spTree>
    <p:extLst>
      <p:ext uri="{BB962C8B-B14F-4D97-AF65-F5344CB8AC3E}">
        <p14:creationId xmlns:p14="http://schemas.microsoft.com/office/powerpoint/2010/main" xmlns="" val="260277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وقد يبدو لنا مما سبق أن وارد قد جسد بأفكاره وتصوراته السابقة ذلك التوجيه البيولوجي المبكر للفكر الاجتماعي بتأثير من كتابات داروين وأفكاره المعروفة </a:t>
            </a:r>
            <a:r>
              <a:rPr lang="ar-SA"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a:t>
            </a:r>
          </a:p>
          <a:p>
            <a:pPr algn="just"/>
            <a:r>
              <a:rPr lang="ar-SA"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إلا </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انه يبدو لنا أيضا أن تأثير وارد كان أكثر وضوحاً في رواد المدرسة الايكولوجية في علم الاجتماع ، أو في المدخل الايكولوجي بصورته الكلاسيكية </a:t>
            </a:r>
          </a:p>
        </p:txBody>
      </p:sp>
    </p:spTree>
    <p:extLst>
      <p:ext uri="{BB962C8B-B14F-4D97-AF65-F5344CB8AC3E}">
        <p14:creationId xmlns:p14="http://schemas.microsoft.com/office/powerpoint/2010/main" xmlns="" val="283386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just"/>
            <a:r>
              <a:rPr lang="ar-SA"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ولعل </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من أهم مظاهر هذه التأثير أن </a:t>
            </a:r>
            <a:r>
              <a:rPr lang="ar-SA"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بارك</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وهو احد الأقطاب المؤسسين لهذا المدخل قدم </a:t>
            </a:r>
            <a:r>
              <a:rPr lang="ar-SA"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ثنائية </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مماثلة لثنائية </a:t>
            </a:r>
            <a:r>
              <a:rPr lang="ar-SA"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وارد  قصد </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بها </a:t>
            </a:r>
            <a:r>
              <a:rPr lang="ar-SA"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التمييز بين مستوى </a:t>
            </a:r>
            <a:r>
              <a:rPr lang="ar-SA"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 ( حيوي) </a:t>
            </a:r>
            <a:r>
              <a:rPr lang="ar-SA"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وآخر ( ثقافي ) عند تحليل التنظيم الاجتماعي </a:t>
            </a:r>
            <a:r>
              <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 تلك الثنائية التي كانت أهم دعائم المدخل الايكولوجي المبكر ، والتي واجهت انتقادات متلاحقة ساعدت بدورها على تعميق الطابع السوسيولوجي للمدخل الايكولوجي في الوقت </a:t>
            </a:r>
            <a:r>
              <a:rPr lang="ar-SA"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الحاضر. </a:t>
            </a:r>
            <a:endParaRPr lang="ar-SA"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 val="1546058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scene3d>
              <a:camera prst="orthographicFront"/>
              <a:lightRig rig="glow" dir="tl">
                <a:rot lat="0" lon="0" rev="5400000"/>
              </a:lightRig>
            </a:scene3d>
            <a:sp3d contourW="12700">
              <a:bevelT w="25400" h="25400"/>
              <a:contourClr>
                <a:schemeClr val="accent6">
                  <a:shade val="73000"/>
                </a:schemeClr>
              </a:contourClr>
            </a:sp3d>
          </a:bodyPr>
          <a:lstStyle/>
          <a:p>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5-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باترك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جيدز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( 1854-1932</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just"/>
            <a:r>
              <a:rPr lang="ar-SA" b="1" dirty="0">
                <a:ln w="11430"/>
                <a:effectLst>
                  <a:outerShdw blurRad="80000" dist="40000" dir="5040000" algn="tl">
                    <a:srgbClr val="000000">
                      <a:alpha val="30000"/>
                    </a:srgbClr>
                  </a:outerShdw>
                </a:effectLst>
              </a:rPr>
              <a:t>تأثر باتريك </a:t>
            </a:r>
            <a:r>
              <a:rPr lang="ar-SA" b="1" dirty="0" err="1" smtClean="0">
                <a:ln w="11430"/>
                <a:effectLst>
                  <a:outerShdw blurRad="80000" dist="40000" dir="5040000" algn="tl">
                    <a:srgbClr val="000000">
                      <a:alpha val="30000"/>
                    </a:srgbClr>
                  </a:outerShdw>
                </a:effectLst>
              </a:rPr>
              <a:t>جيدز</a:t>
            </a:r>
            <a:r>
              <a:rPr lang="ar-SA" b="1" dirty="0" smtClean="0">
                <a:ln w="11430"/>
                <a:effectLst>
                  <a:outerShdw blurRad="80000" dist="40000" dir="5040000" algn="tl">
                    <a:srgbClr val="000000">
                      <a:alpha val="30000"/>
                    </a:srgbClr>
                  </a:outerShdw>
                </a:effectLst>
              </a:rPr>
              <a:t> </a:t>
            </a:r>
            <a:r>
              <a:rPr lang="en-US" b="1" dirty="0">
                <a:ln w="11430"/>
                <a:effectLst>
                  <a:outerShdw blurRad="80000" dist="40000" dir="5040000" algn="tl">
                    <a:srgbClr val="000000">
                      <a:alpha val="30000"/>
                    </a:srgbClr>
                  </a:outerShdw>
                </a:effectLst>
              </a:rPr>
              <a:t>Patrick Geddes</a:t>
            </a:r>
            <a:r>
              <a:rPr lang="ar-SA" b="1" dirty="0">
                <a:ln w="11430"/>
                <a:effectLst>
                  <a:outerShdw blurRad="80000" dist="40000" dir="5040000" algn="tl">
                    <a:srgbClr val="000000">
                      <a:alpha val="30000"/>
                    </a:srgbClr>
                  </a:outerShdw>
                </a:effectLst>
              </a:rPr>
              <a:t> </a:t>
            </a:r>
            <a:r>
              <a:rPr lang="ar-SA" b="1" dirty="0" smtClean="0">
                <a:ln w="11430"/>
                <a:effectLst>
                  <a:outerShdw blurRad="80000" dist="40000" dir="5040000" algn="tl">
                    <a:srgbClr val="000000">
                      <a:alpha val="30000"/>
                    </a:srgbClr>
                  </a:outerShdw>
                </a:effectLst>
              </a:rPr>
              <a:t>بأفكار </a:t>
            </a:r>
            <a:r>
              <a:rPr lang="ar-SA" b="1" dirty="0" err="1">
                <a:ln w="11430"/>
                <a:effectLst>
                  <a:outerShdw blurRad="80000" dist="40000" dir="5040000" algn="tl">
                    <a:srgbClr val="000000">
                      <a:alpha val="30000"/>
                    </a:srgbClr>
                  </a:outerShdw>
                </a:effectLst>
              </a:rPr>
              <a:t>هايكل</a:t>
            </a:r>
            <a:r>
              <a:rPr lang="ar-SA" b="1" dirty="0">
                <a:ln w="11430"/>
                <a:effectLst>
                  <a:outerShdw blurRad="80000" dist="40000" dir="5040000" algn="tl">
                    <a:srgbClr val="000000">
                      <a:alpha val="30000"/>
                    </a:srgbClr>
                  </a:outerShdw>
                </a:effectLst>
              </a:rPr>
              <a:t> </a:t>
            </a:r>
            <a:r>
              <a:rPr lang="ar-SA" b="1" dirty="0" err="1">
                <a:ln w="11430"/>
                <a:effectLst>
                  <a:outerShdw blurRad="80000" dist="40000" dir="5040000" algn="tl">
                    <a:srgbClr val="000000">
                      <a:alpha val="30000"/>
                    </a:srgbClr>
                  </a:outerShdw>
                </a:effectLst>
              </a:rPr>
              <a:t>وهكسلي</a:t>
            </a:r>
            <a:r>
              <a:rPr lang="ar-SA" b="1" dirty="0">
                <a:ln w="11430"/>
                <a:effectLst>
                  <a:outerShdw blurRad="80000" dist="40000" dir="5040000" algn="tl">
                    <a:srgbClr val="000000">
                      <a:alpha val="30000"/>
                    </a:srgbClr>
                  </a:outerShdw>
                </a:effectLst>
              </a:rPr>
              <a:t> </a:t>
            </a:r>
            <a:r>
              <a:rPr lang="ar-SA" b="1" dirty="0" err="1" smtClean="0">
                <a:ln w="11430"/>
                <a:effectLst>
                  <a:outerShdw blurRad="80000" dist="40000" dir="5040000" algn="tl">
                    <a:srgbClr val="000000">
                      <a:alpha val="30000"/>
                    </a:srgbClr>
                  </a:outerShdw>
                </a:effectLst>
              </a:rPr>
              <a:t>الببيو</a:t>
            </a:r>
            <a:r>
              <a:rPr lang="ar-SA" b="1" dirty="0" smtClean="0">
                <a:ln w="11430"/>
                <a:effectLst>
                  <a:outerShdw blurRad="80000" dist="40000" dir="5040000" algn="tl">
                    <a:srgbClr val="000000">
                      <a:alpha val="30000"/>
                    </a:srgbClr>
                  </a:outerShdw>
                </a:effectLst>
              </a:rPr>
              <a:t> </a:t>
            </a:r>
            <a:r>
              <a:rPr lang="ar-SA" b="1" dirty="0">
                <a:ln w="11430"/>
                <a:effectLst>
                  <a:outerShdw blurRad="80000" dist="40000" dir="5040000" algn="tl">
                    <a:srgbClr val="000000">
                      <a:alpha val="30000"/>
                    </a:srgbClr>
                  </a:outerShdw>
                </a:effectLst>
              </a:rPr>
              <a:t>ايكولوجية ، الا انه تجاوز اهتمامها بالدراسات </a:t>
            </a:r>
            <a:r>
              <a:rPr lang="ar-SA" b="1" dirty="0" err="1">
                <a:ln w="11430"/>
                <a:effectLst>
                  <a:outerShdw blurRad="80000" dist="40000" dir="5040000" algn="tl">
                    <a:srgbClr val="000000">
                      <a:alpha val="30000"/>
                    </a:srgbClr>
                  </a:outerShdw>
                </a:effectLst>
              </a:rPr>
              <a:t>المورفولوجية</a:t>
            </a:r>
            <a:r>
              <a:rPr lang="ar-SA" b="1" dirty="0">
                <a:ln w="11430"/>
                <a:effectLst>
                  <a:outerShdw blurRad="80000" dist="40000" dir="5040000" algn="tl">
                    <a:srgbClr val="000000">
                      <a:alpha val="30000"/>
                    </a:srgbClr>
                  </a:outerShdw>
                </a:effectLst>
              </a:rPr>
              <a:t> ، الي تؤكد على ما هو جامد </a:t>
            </a:r>
            <a:r>
              <a:rPr lang="ar-SA" b="1" dirty="0" smtClean="0">
                <a:ln w="11430"/>
                <a:effectLst>
                  <a:outerShdw blurRad="80000" dist="40000" dir="5040000" algn="tl">
                    <a:srgbClr val="000000">
                      <a:alpha val="30000"/>
                    </a:srgbClr>
                  </a:outerShdw>
                </a:effectLst>
              </a:rPr>
              <a:t>وميكانيكي </a:t>
            </a:r>
            <a:r>
              <a:rPr lang="ar-SA" b="1" dirty="0">
                <a:ln w="11430"/>
                <a:effectLst>
                  <a:outerShdw blurRad="80000" dist="40000" dir="5040000" algn="tl">
                    <a:srgbClr val="000000">
                      <a:alpha val="30000"/>
                    </a:srgbClr>
                  </a:outerShdw>
                </a:effectLst>
              </a:rPr>
              <a:t>الى دراسة الكائنات الحية التي تتفاعل مع بعضها البعض ومع بيئاتها المختلفة </a:t>
            </a:r>
            <a:endParaRPr lang="ar-SA" b="1" dirty="0" smtClean="0">
              <a:ln w="11430"/>
              <a:effectLst>
                <a:outerShdw blurRad="80000" dist="40000" dir="5040000" algn="tl">
                  <a:srgbClr val="000000">
                    <a:alpha val="30000"/>
                  </a:srgbClr>
                </a:outerShdw>
              </a:effectLst>
            </a:endParaRPr>
          </a:p>
          <a:p>
            <a:pPr algn="just"/>
            <a:r>
              <a:rPr lang="ar-SA" b="1" dirty="0" smtClean="0">
                <a:ln w="11430"/>
                <a:effectLst>
                  <a:outerShdw blurRad="80000" dist="40000" dir="5040000" algn="tl">
                    <a:srgbClr val="000000">
                      <a:alpha val="30000"/>
                    </a:srgbClr>
                  </a:outerShdw>
                </a:effectLst>
              </a:rPr>
              <a:t> </a:t>
            </a:r>
            <a:r>
              <a:rPr lang="ar-SA" b="1" dirty="0">
                <a:ln w="11430"/>
                <a:effectLst>
                  <a:outerShdw blurRad="80000" dist="40000" dir="5040000" algn="tl">
                    <a:srgbClr val="000000">
                      <a:alpha val="30000"/>
                    </a:srgbClr>
                  </a:outerShdw>
                </a:effectLst>
              </a:rPr>
              <a:t>كذلك </a:t>
            </a:r>
            <a:r>
              <a:rPr lang="ar-SA" b="1" dirty="0" err="1">
                <a:ln w="11430"/>
                <a:effectLst>
                  <a:outerShdw blurRad="80000" dist="40000" dir="5040000" algn="tl">
                    <a:srgbClr val="000000">
                      <a:alpha val="30000"/>
                    </a:srgbClr>
                  </a:outerShdw>
                </a:effectLst>
              </a:rPr>
              <a:t>تاثر</a:t>
            </a:r>
            <a:r>
              <a:rPr lang="ar-SA" b="1" dirty="0">
                <a:ln w="11430"/>
                <a:effectLst>
                  <a:outerShdw blurRad="80000" dist="40000" dir="5040000" algn="tl">
                    <a:srgbClr val="000000">
                      <a:alpha val="30000"/>
                    </a:srgbClr>
                  </a:outerShdw>
                </a:effectLst>
              </a:rPr>
              <a:t> </a:t>
            </a:r>
            <a:r>
              <a:rPr lang="ar-SA" b="1" dirty="0" err="1">
                <a:ln w="11430"/>
                <a:effectLst>
                  <a:outerShdw blurRad="80000" dist="40000" dir="5040000" algn="tl">
                    <a:srgbClr val="000000">
                      <a:alpha val="30000"/>
                    </a:srgbClr>
                  </a:outerShdw>
                </a:effectLst>
              </a:rPr>
              <a:t>جيدز</a:t>
            </a:r>
            <a:r>
              <a:rPr lang="ar-SA" b="1" dirty="0">
                <a:ln w="11430"/>
                <a:effectLst>
                  <a:outerShdw blurRad="80000" dist="40000" dir="5040000" algn="tl">
                    <a:srgbClr val="000000">
                      <a:alpha val="30000"/>
                    </a:srgbClr>
                  </a:outerShdw>
                </a:effectLst>
              </a:rPr>
              <a:t> </a:t>
            </a:r>
            <a:r>
              <a:rPr lang="ar-SA" b="1" dirty="0" smtClean="0">
                <a:ln w="11430"/>
                <a:effectLst>
                  <a:outerShdw blurRad="80000" dist="40000" dir="5040000" algn="tl">
                    <a:srgbClr val="000000">
                      <a:alpha val="30000"/>
                    </a:srgbClr>
                  </a:outerShdw>
                </a:effectLst>
              </a:rPr>
              <a:t>بأفكار </a:t>
            </a:r>
            <a:r>
              <a:rPr lang="ar-SA" b="1" dirty="0">
                <a:ln w="11430"/>
                <a:effectLst>
                  <a:outerShdw blurRad="80000" dist="40000" dir="5040000" algn="tl">
                    <a:srgbClr val="000000">
                      <a:alpha val="30000"/>
                    </a:srgbClr>
                  </a:outerShdw>
                </a:effectLst>
              </a:rPr>
              <a:t>لبلاي ودراساته فاخذ بمعادلته الشهيرة ( المكان – العمل – الاسرة ) التي ناظرت الثالوث </a:t>
            </a:r>
            <a:r>
              <a:rPr lang="ar-SA" b="1" dirty="0" err="1" smtClean="0">
                <a:ln w="11430"/>
                <a:effectLst>
                  <a:outerShdw blurRad="80000" dist="40000" dir="5040000" algn="tl">
                    <a:srgbClr val="000000">
                      <a:alpha val="30000"/>
                    </a:srgbClr>
                  </a:outerShdw>
                </a:effectLst>
              </a:rPr>
              <a:t>البيوأيكولوجي</a:t>
            </a:r>
            <a:r>
              <a:rPr lang="ar-SA" b="1" dirty="0" smtClean="0">
                <a:ln w="11430"/>
                <a:effectLst>
                  <a:outerShdw blurRad="80000" dist="40000" dir="5040000" algn="tl">
                    <a:srgbClr val="000000">
                      <a:alpha val="30000"/>
                    </a:srgbClr>
                  </a:outerShdw>
                </a:effectLst>
              </a:rPr>
              <a:t> </a:t>
            </a:r>
            <a:r>
              <a:rPr lang="ar-SA" b="1" dirty="0">
                <a:ln w="11430"/>
                <a:effectLst>
                  <a:outerShdw blurRad="80000" dist="40000" dir="5040000" algn="tl">
                    <a:srgbClr val="000000">
                      <a:alpha val="30000"/>
                    </a:srgbClr>
                  </a:outerShdw>
                </a:effectLst>
              </a:rPr>
              <a:t>( البيئة- الوظيفة- الكائن العضوي) </a:t>
            </a:r>
          </a:p>
        </p:txBody>
      </p:sp>
    </p:spTree>
    <p:extLst>
      <p:ext uri="{BB962C8B-B14F-4D97-AF65-F5344CB8AC3E}">
        <p14:creationId xmlns:p14="http://schemas.microsoft.com/office/powerpoint/2010/main" xmlns="" val="267493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وعلى الرغم من اعتراضه على المقارنات  الاستعمارية بين المجتمع والكائن الحي ، والتي قدمها سبنسر وتلاميذه ، الا انه نظر الى الحياة الاجتماعية في الانسان على انها شيئاً متصلاً ومستمراً مع حياة الكائنات الحية الاخرى لذلك نجده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يترجم اطراف الثالوث الايكولوجي الى مفهوم اوسع من مفهوم لبلاي ممثلا في ( المكان – العمل – الناس ) </a:t>
            </a:r>
            <a:endPar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xmlns="" val="71079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ولقد ادرك </a:t>
            </a:r>
            <a:r>
              <a:rPr lang="ar-SA"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جيدز</a:t>
            </a:r>
            <a:r>
              <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ما لمفهوم ( الطاقة) الذي احتل مكانة هامة في العلوم الطبيعية ابان العقد الاخير من القرن التاسع عشر – من اهمية وحاول ان يتتبع تطبيقاته ونتائجه على المجتمع الانساني </a:t>
            </a:r>
            <a:endPar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وفي هذا الصدد ، </a:t>
            </a:r>
            <a:r>
              <a:rPr lang="ar-SA" b="1" cap="all" dirty="0">
                <a:ln w="0"/>
                <a:solidFill>
                  <a:srgbClr val="FF0000"/>
                </a:solidFill>
                <a:effectLst>
                  <a:reflection blurRad="12700" stA="50000" endPos="50000" dist="5000" dir="5400000" sy="-100000" rotWithShape="0"/>
                </a:effectLst>
              </a:rPr>
              <a:t>ذهب الى ان الجماعة الانسانية لا </a:t>
            </a:r>
            <a:r>
              <a:rPr lang="ar-SA" b="1" cap="all" dirty="0" smtClean="0">
                <a:ln w="0"/>
                <a:solidFill>
                  <a:srgbClr val="FF0000"/>
                </a:solidFill>
                <a:effectLst>
                  <a:reflection blurRad="12700" stA="50000" endPos="50000" dist="5000" dir="5400000" sy="-100000" rotWithShape="0"/>
                </a:effectLst>
              </a:rPr>
              <a:t>تتأثر </a:t>
            </a:r>
            <a:r>
              <a:rPr lang="ar-SA" b="1" cap="all" dirty="0">
                <a:ln w="0"/>
                <a:solidFill>
                  <a:srgbClr val="FF0000"/>
                </a:solidFill>
                <a:effectLst>
                  <a:reflection blurRad="12700" stA="50000" endPos="50000" dist="5000" dir="5400000" sy="-100000" rotWithShape="0"/>
                </a:effectLst>
              </a:rPr>
              <a:t>فحسب ببيئتها؟، بل تتعلم كيف تسيطر عليها من خلال تحسين ادواتها ومعداتها التي تخلق مخزوناً هائلاً من الطاقة الحرة ، التي تستثمر بدورها في مجال الفكر والفن والترويج والانتاج ، كما تتعلم كيف تنتقد قوانينها وعاداتها وتعدل من تراثها عن طريق الانتخاب ( الاختيار) الواعي المقصود</a:t>
            </a:r>
          </a:p>
        </p:txBody>
      </p:sp>
    </p:spTree>
    <p:extLst>
      <p:ext uri="{BB962C8B-B14F-4D97-AF65-F5344CB8AC3E}">
        <p14:creationId xmlns:p14="http://schemas.microsoft.com/office/powerpoint/2010/main" xmlns="" val="153643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lgn="just"/>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واذا كان مفهوم ( الحتمية) يطبق بنجاح على الحياة في ادنى مستوياتها فان مفهوم ( الحرية الخلاقة) يطبق وبنفس القدر من النجاح على الحياة في اعلى مستوياتها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just"/>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وهكذا </a:t>
            </a:r>
            <a:r>
              <a:rPr lang="ar-SA" b="1" dirty="0" smtClean="0">
                <a:ln w="1905"/>
                <a:effectLst>
                  <a:innerShdw blurRad="69850" dist="43180" dir="5400000">
                    <a:srgbClr val="000000">
                      <a:alpha val="65000"/>
                    </a:srgbClr>
                  </a:innerShdw>
                </a:effectLst>
              </a:rPr>
              <a:t>رفض </a:t>
            </a:r>
            <a:r>
              <a:rPr lang="ar-SA" b="1" dirty="0" err="1">
                <a:ln w="1905"/>
                <a:effectLst>
                  <a:innerShdw blurRad="69850" dist="43180" dir="5400000">
                    <a:srgbClr val="000000">
                      <a:alpha val="65000"/>
                    </a:srgbClr>
                  </a:innerShdw>
                </a:effectLst>
              </a:rPr>
              <a:t>جيدز</a:t>
            </a:r>
            <a:r>
              <a:rPr lang="ar-SA" b="1" dirty="0">
                <a:ln w="1905"/>
                <a:effectLst>
                  <a:innerShdw blurRad="69850" dist="43180" dir="5400000">
                    <a:srgbClr val="000000">
                      <a:alpha val="65000"/>
                    </a:srgbClr>
                  </a:innerShdw>
                </a:effectLst>
              </a:rPr>
              <a:t> ثنائية ( الحتمية والادارة الحرة) في مجال علم الاجتماع ، كما رفضها من قبل في مجال البيولوجيا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ان الحياة في نظره ليست مجرد ( بيئة) تؤثر على كائن حي سلبي وخامل بل هي ايضا مسالة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كائن حي ) يؤثر في البيئة ويعدلها.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dirty="0"/>
          </a:p>
        </p:txBody>
      </p:sp>
    </p:spTree>
    <p:extLst>
      <p:ext uri="{BB962C8B-B14F-4D97-AF65-F5344CB8AC3E}">
        <p14:creationId xmlns:p14="http://schemas.microsoft.com/office/powerpoint/2010/main" xmlns="" val="184845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وفي مجال ما عرف فيما بعد باسم ( الايكولوجيا الحضرية) كان </a:t>
            </a:r>
            <a:r>
              <a:rPr lang="ar-SA" b="1" dirty="0" err="1">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لجيدز</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بعض الاسهامات الهامة ، لقد ادرك الباحث دور المدينة في تطور واستمرار التراث الاجتماعي </a:t>
            </a:r>
            <a:r>
              <a:rPr lang="ar-SA"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a:t>
            </a:r>
          </a:p>
          <a:p>
            <a:r>
              <a:rPr lang="ar-SA"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حقا لقد سبقه الى ذلك </a:t>
            </a:r>
            <a:r>
              <a:rPr lang="ar-SA" b="1" dirty="0" err="1">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فوستيل</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a:t>
            </a:r>
            <a:r>
              <a:rPr lang="ar-SA" b="1" dirty="0" err="1">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كولانج</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الا ان الفضل يرجع الى </a:t>
            </a:r>
            <a:r>
              <a:rPr lang="ar-SA" b="1" dirty="0" err="1">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جيدز</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في تعميم وتعميق هذه النظرة والسير بها خطوات ابعد </a:t>
            </a:r>
          </a:p>
        </p:txBody>
      </p:sp>
    </p:spTree>
    <p:extLst>
      <p:ext uri="{BB962C8B-B14F-4D97-AF65-F5344CB8AC3E}">
        <p14:creationId xmlns:p14="http://schemas.microsoft.com/office/powerpoint/2010/main" xmlns="" val="90093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كما ان ما قام به من مسوح محلية واقليمية على المدينة ( </a:t>
            </a:r>
            <a:r>
              <a:rPr lang="ar-SA"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ادنبره</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قد فاقت في اهميتها واسهاماتها لعلم الاجتماع الحضري والايكولوجيا الحضرية ما قدمته مسوح </a:t>
            </a:r>
            <a:r>
              <a:rPr lang="ar-SA"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تشارلزبوث</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في مدينة لندن </a:t>
            </a:r>
            <a:endPar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ويرجع الفضل </a:t>
            </a:r>
            <a:r>
              <a:rPr lang="ar-SA"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لجيدز</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في </a:t>
            </a:r>
            <a:r>
              <a:rPr lang="ar-SA" b="1" dirty="0">
                <a:ln w="10541" cmpd="sng">
                  <a:solidFill>
                    <a:srgbClr val="7D7D7D">
                      <a:tint val="100000"/>
                      <a:shade val="100000"/>
                      <a:satMod val="110000"/>
                    </a:srgbClr>
                  </a:solidFill>
                  <a:prstDash val="solid"/>
                </a:ln>
              </a:rPr>
              <a:t>تطوير عدد من الاجراءات المنهجية للتخطيط الاجتماعي </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والحضري ، التي افادت كثيراً في الدراسات الايكولوجية فيما بعد ، كدراسات </a:t>
            </a:r>
            <a:r>
              <a:rPr lang="ar-SA"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ماكيرجي</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Mukerjee</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ar-SA"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وداوسون</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Dawson</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وغيرهم </a:t>
            </a:r>
          </a:p>
        </p:txBody>
      </p:sp>
    </p:spTree>
    <p:extLst>
      <p:ext uri="{BB962C8B-B14F-4D97-AF65-F5344CB8AC3E}">
        <p14:creationId xmlns:p14="http://schemas.microsoft.com/office/powerpoint/2010/main" xmlns="" val="332208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ولعل من اهم ما يجب ذكره في هذا الصدد ان مفهوم (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الاقليم </a:t>
            </a:r>
            <a:r>
              <a:rPr lang="en-US"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Region</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 الذي طوره علماء الجغرافيا البشرية في فرنسا وعلماء الايكولوجيا فيما بعد في امريكا – كان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فكرة محورية في تفكير </a:t>
            </a:r>
            <a:r>
              <a:rPr lang="ar-SA"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جيدز</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endPar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xmlns="" val="73404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لقد اوضح </a:t>
            </a:r>
            <a:r>
              <a:rPr lang="ar-SA"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جيدز</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كيف ان هذا المفهوم يستحضر معنى الطبيعة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كشيء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او امر ( مفروض)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ومعنى الطبيعة التي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تعدل) باستمرار خلال الفعل الانساني ، </a:t>
            </a:r>
            <a:endPar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كما </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كان له بعض الاسهامات التطبيقية في مجال الايكولوجيا الحضرية من ابرزها اعادة تخطيط العديد من الاحياء المتخلفة في مدينة </a:t>
            </a:r>
            <a:r>
              <a:rPr lang="ar-SA" b="1" cap="all" dirty="0" err="1">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ادنبره</a:t>
            </a:r>
            <a:r>
              <a:rPr lang="ar-SA"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endPar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وتخطيطه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وتنفيذه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للأكثر </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من خمسين مسحاً على مدن الهند وفلسطين ، واشرافه على تخطيط جامعة اورشليم ومبانيها .. الخ ، </a:t>
            </a:r>
          </a:p>
        </p:txBody>
      </p:sp>
    </p:spTree>
    <p:extLst>
      <p:ext uri="{BB962C8B-B14F-4D97-AF65-F5344CB8AC3E}">
        <p14:creationId xmlns:p14="http://schemas.microsoft.com/office/powerpoint/2010/main" xmlns="" val="79456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anim calcmode="lin" valueType="num">
                                      <p:cBhvr>
                                        <p:cTn id="10" dur="5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5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3">
                                            <p:txEl>
                                              <p:pRg st="1" end="1"/>
                                            </p:txEl>
                                          </p:spTgt>
                                        </p:tgtEl>
                                      </p:cBhvr>
                                    </p:animEffect>
                                    <p:anim calcmode="lin" valueType="num">
                                      <p:cBhvr>
                                        <p:cTn id="19" dur="5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20" dur="5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3">
                                            <p:txEl>
                                              <p:pRg st="2" end="2"/>
                                            </p:txEl>
                                          </p:spTgt>
                                        </p:tgtEl>
                                      </p:cBhvr>
                                    </p:animEffect>
                                    <p:anim calcmode="lin" valueType="num">
                                      <p:cBhvr>
                                        <p:cTn id="28" dur="5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9" dur="5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ولقد كان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لأعماله النظرية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والتطبيقية اثراً واضحا في تطوير الاسس النظرية والمنهجية للدراسات الايكولوجية ، التي اهتمت بصفة خاصة ( بالتخطيط الاقليمي ) و( الاقليمية )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تطوير المدن) والتي شكلت واحدا من الاتجاهات البارزة في البحث الايكولوجي المعاصر </a:t>
            </a:r>
          </a:p>
        </p:txBody>
      </p:sp>
    </p:spTree>
    <p:extLst>
      <p:ext uri="{BB962C8B-B14F-4D97-AF65-F5344CB8AC3E}">
        <p14:creationId xmlns:p14="http://schemas.microsoft.com/office/powerpoint/2010/main" xmlns="" val="152502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scene3d>
              <a:camera prst="orthographicFront"/>
              <a:lightRig rig="glow" dir="tl">
                <a:rot lat="0" lon="0" rev="5400000"/>
              </a:lightRig>
            </a:scene3d>
            <a:sp3d contourW="12700">
              <a:bevelT w="25400" h="25400"/>
              <a:contourClr>
                <a:schemeClr val="accent6">
                  <a:shade val="73000"/>
                </a:schemeClr>
              </a:contourClr>
            </a:sp3d>
          </a:bodyPr>
          <a:lstStyle/>
          <a:p>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6)</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اميل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دور </a:t>
            </a:r>
            <a:r>
              <a:rPr lang="ar-SA"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كايم</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( 1858-1917) </a:t>
            </a:r>
            <a:r>
              <a:rPr lang="ar-SA"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ar-SA"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لم يكن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دور </a:t>
            </a:r>
            <a:r>
              <a:rPr lang="ar-SA"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كايم</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شأنه في ذلك شأن سبنسر- عالماً ايكولوجيا اذ لم تكن وجهة النظر الايكولوجية قد تطورت بعد في مجال العلوم الانسانية ، ولكنه اطلع بطبيعة الحال على كتابات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هايكل</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الرائد الاول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لايكولوجيا</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النبات ومع ذلك نستطيع ان نتلمس بعض الجوانب الهامة للمدخل الايكولوجي لدراسة المجتمع ، في عدد من اعماله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المشهورة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بل وحتى في تصوره العالم لعلم الاجتماع .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361977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لقد اعتبر </a:t>
            </a:r>
            <a:r>
              <a:rPr lang="ar-SA"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دوركايم</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b="1" dirty="0">
                <a:ln w="10541" cmpd="sng">
                  <a:solidFill>
                    <a:schemeClr val="accent1">
                      <a:shade val="88000"/>
                      <a:satMod val="110000"/>
                    </a:schemeClr>
                  </a:solidFill>
                  <a:prstDash val="solid"/>
                </a:ln>
                <a:solidFill>
                  <a:srgbClr val="FF0000"/>
                </a:solidFill>
              </a:rPr>
              <a:t>( المورفولوجيا الاجتماعية ) احد الفروع الاساسية التي ينقسم اليها العلم ثم قسمه الى مبحثين رئيسيين هما : دراسة الاساس </a:t>
            </a:r>
            <a:r>
              <a:rPr lang="ar-SA" b="1" dirty="0" smtClean="0">
                <a:ln w="10541" cmpd="sng">
                  <a:solidFill>
                    <a:schemeClr val="accent1">
                      <a:shade val="88000"/>
                      <a:satMod val="110000"/>
                    </a:schemeClr>
                  </a:solidFill>
                  <a:prstDash val="solid"/>
                </a:ln>
                <a:solidFill>
                  <a:srgbClr val="FF0000"/>
                </a:solidFill>
              </a:rPr>
              <a:t>البيئي </a:t>
            </a:r>
            <a:r>
              <a:rPr lang="ar-SA" b="1" dirty="0">
                <a:ln w="10541" cmpd="sng">
                  <a:solidFill>
                    <a:schemeClr val="accent1">
                      <a:shade val="88000"/>
                      <a:satMod val="110000"/>
                    </a:schemeClr>
                  </a:solidFill>
                  <a:prstDash val="solid"/>
                </a:ln>
                <a:solidFill>
                  <a:srgbClr val="FF0000"/>
                </a:solidFill>
              </a:rPr>
              <a:t>للتنظيم الاجتماع من ناحية ، ودراسة الظواهر السكانية كالكثافة والحجم والتوزيع المكاني من ناحية اخرى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وكان هذان المبحثان اكثر الاهتمامات </a:t>
            </a:r>
            <a:r>
              <a:rPr lang="ar-SA"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السوسيولوجية</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تطابقا مع الاهتمام الايكولوجي فيما بعد . </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endParaRPr lang="ar-SA" dirty="0"/>
          </a:p>
        </p:txBody>
      </p:sp>
    </p:spTree>
    <p:extLst>
      <p:ext uri="{BB962C8B-B14F-4D97-AF65-F5344CB8AC3E}">
        <p14:creationId xmlns:p14="http://schemas.microsoft.com/office/powerpoint/2010/main" xmlns="" val="141593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يعد العمل الاساسي والهام الذي قام به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دوركايم</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في كتابه ( تقسيم العمل الاجتماعي) والذي نشر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لأول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مرة سنة 1893 ، اهم ما يوضح اسهاماته النظرية التي تضمنت كثيراً من المصادر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السوسيولوجية</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المبكرة للمدخل الايكولوجي </a:t>
            </a: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وبخاصة اذا ركزنا على الجزء الثاني من الكتاب والذي عالج فيه اسباب تقسيم العمل ، وانطوى في تحليله </a:t>
            </a:r>
            <a:r>
              <a:rPr lang="ar-SA"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المورفولوجي</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على افكار وقضايا واهتمامات كانت لها </a:t>
            </a:r>
            <a:r>
              <a:rPr lang="ar-SA"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متضمناتها</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وانعكاساتها الهامة في المدخل الايكولوجي المعاصر. </a:t>
            </a: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xmlns="" val="66358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في الجزء الثاني من كتابه ( تقسيم العمل) حاول </a:t>
            </a:r>
            <a:r>
              <a:rPr lang="ar-SA"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دوركايم</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ان يفسر التمايز الذي اخذ يتزايد وبوضوح في المجتمع الغربي ، حتى انه جعل </a:t>
            </a:r>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العنوان </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الفرعي للكتاب ( دراسة في تنظيم المجتمعات المتقدمة ) </a:t>
            </a:r>
            <a:endPar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والحقيقة لقد شغلت ظاهرة تقسيم العمل اهتمام المفكرين والباحثين قبل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دوركايم</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بفترة طويلة </a:t>
            </a: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حيث </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اشار ادم سميث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الى الظاهرة على انها مصدرا اساسيا ( </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لثروات الشعوب</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p:txBody>
      </p:sp>
    </p:spTree>
    <p:extLst>
      <p:ext uri="{BB962C8B-B14F-4D97-AF65-F5344CB8AC3E}">
        <p14:creationId xmlns:p14="http://schemas.microsoft.com/office/powerpoint/2010/main" xmlns="" val="187649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وحيث سبق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لأوجست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كونت معالجة الموضوع بقدر من العمق مناقشاً التمايز كظاهر اجتماعية عامة ،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كما بحث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تونيز</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وزيمل</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نفس القضية فيما نشراه من اعمال قبل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دوركايم</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بفترة قصيرة </a:t>
            </a:r>
          </a:p>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وعلى اية حال كانت وجهة النظر التي سادت الدوائر الفكرية وقت شروع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دوركايم</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اعداد مؤلفه ، عبارة عن مزيد من التفسيرات التطورية والنفعية ، تمثلت في اعمال سبنسر ، ومن ثم اعتبر تحليل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دوركايم</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في معظم جوانبه على انه رد فعل مباشر لأفكار سبنسر .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ar-SA" dirty="0"/>
          </a:p>
        </p:txBody>
      </p:sp>
    </p:spTree>
    <p:extLst>
      <p:ext uri="{BB962C8B-B14F-4D97-AF65-F5344CB8AC3E}">
        <p14:creationId xmlns:p14="http://schemas.microsoft.com/office/powerpoint/2010/main" xmlns="" val="294528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يبدأ </a:t>
            </a:r>
            <a:r>
              <a:rPr lang="ar-SA"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دوركايم</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تحليله – في الكتاب الأول – بالتمييز بين شكلين للتنظيم </a:t>
            </a: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a:buFont typeface="Wingdings" pitchFamily="2" charset="2"/>
              <a:buChar char="q"/>
            </a:pPr>
            <a:r>
              <a:rPr lang="ar-SA" b="1" dirty="0">
                <a:ln w="10541" cmpd="sng">
                  <a:solidFill>
                    <a:schemeClr val="accent1">
                      <a:shade val="88000"/>
                      <a:satMod val="110000"/>
                    </a:schemeClr>
                  </a:solidFill>
                  <a:prstDash val="solid"/>
                </a:ln>
                <a:solidFill>
                  <a:srgbClr val="FF0000"/>
                </a:solidFill>
              </a:rPr>
              <a:t>: شكل </a:t>
            </a:r>
            <a:r>
              <a:rPr lang="ar-SA" b="1" dirty="0" smtClean="0">
                <a:ln w="10541" cmpd="sng">
                  <a:solidFill>
                    <a:schemeClr val="accent1">
                      <a:shade val="88000"/>
                      <a:satMod val="110000"/>
                    </a:schemeClr>
                  </a:solidFill>
                  <a:prstDash val="solid"/>
                </a:ln>
                <a:solidFill>
                  <a:srgbClr val="FF0000"/>
                </a:solidFill>
              </a:rPr>
              <a:t>آلي </a:t>
            </a:r>
            <a:r>
              <a:rPr lang="ar-SA" b="1" dirty="0">
                <a:ln w="10541" cmpd="sng">
                  <a:solidFill>
                    <a:schemeClr val="accent1">
                      <a:shade val="88000"/>
                      <a:satMod val="110000"/>
                    </a:schemeClr>
                  </a:solidFill>
                  <a:prstDash val="solid"/>
                </a:ln>
                <a:solidFill>
                  <a:srgbClr val="FF0000"/>
                </a:solidFill>
              </a:rPr>
              <a:t>يصف نموذج غير متمايز للتنظيم يختص بالجموع المنعزلة والصغيرة التي لا يمارس فيها إلا قدراً ضئيلا من الضبط والسيطرة على البيئة المحلية ، </a:t>
            </a:r>
            <a:endParaRPr lang="ar-SA" b="1" dirty="0" smtClean="0">
              <a:ln w="10541" cmpd="sng">
                <a:solidFill>
                  <a:schemeClr val="accent1">
                    <a:shade val="88000"/>
                    <a:satMod val="110000"/>
                  </a:schemeClr>
                </a:solidFill>
                <a:prstDash val="solid"/>
              </a:ln>
              <a:solidFill>
                <a:srgbClr val="FF0000"/>
              </a:solidFill>
            </a:endParaRPr>
          </a:p>
          <a:p>
            <a:pPr>
              <a:buFont typeface="Wingdings" pitchFamily="2" charset="2"/>
              <a:buChar char="q"/>
            </a:pPr>
            <a:r>
              <a:rPr lang="ar-SA" b="1" dirty="0">
                <a:ln w="10541" cmpd="sng">
                  <a:solidFill>
                    <a:schemeClr val="accent1">
                      <a:shade val="88000"/>
                      <a:satMod val="110000"/>
                    </a:schemeClr>
                  </a:solidFill>
                  <a:prstDash val="solid"/>
                </a:ln>
                <a:solidFill>
                  <a:srgbClr val="FF0000"/>
                </a:solidFill>
              </a:rPr>
              <a:t> </a:t>
            </a:r>
            <a:r>
              <a:rPr lang="ar-SA" b="1" dirty="0" smtClean="0">
                <a:ln w="10541" cmpd="sng">
                  <a:solidFill>
                    <a:schemeClr val="accent1">
                      <a:shade val="88000"/>
                      <a:satMod val="110000"/>
                    </a:schemeClr>
                  </a:solidFill>
                  <a:prstDash val="solid"/>
                </a:ln>
                <a:solidFill>
                  <a:srgbClr val="FF0000"/>
                </a:solidFill>
              </a:rPr>
              <a:t>ويكون </a:t>
            </a:r>
            <a:r>
              <a:rPr lang="ar-SA" b="1" dirty="0">
                <a:ln w="10541" cmpd="sng">
                  <a:solidFill>
                    <a:schemeClr val="accent1">
                      <a:shade val="88000"/>
                      <a:satMod val="110000"/>
                    </a:schemeClr>
                  </a:solidFill>
                  <a:prstDash val="solid"/>
                </a:ln>
                <a:solidFill>
                  <a:srgbClr val="FF0000"/>
                </a:solidFill>
              </a:rPr>
              <a:t>التجانس والمماثلة أساس الوحدة الاجتماعية </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في الوقت الذي يكون فيه التمايز في أدنى مستوياته ، وحيث تتماسك الفئات والشرائح الاجتماعية عن طريق ما هو عام ومشاع ، وحيث يوفر التماثل والتشابه تدعيماً متبادلاً للأفراد ، </a:t>
            </a:r>
            <a:r>
              <a:rPr lang="ar-SA" b="1" dirty="0">
                <a:ln w="10541" cmpd="sng">
                  <a:solidFill>
                    <a:schemeClr val="accent1">
                      <a:shade val="88000"/>
                      <a:satMod val="110000"/>
                    </a:schemeClr>
                  </a:solidFill>
                  <a:prstDash val="solid"/>
                </a:ln>
                <a:solidFill>
                  <a:srgbClr val="FF0000"/>
                </a:solidFill>
              </a:rPr>
              <a:t>فالوحدة إذن عبارة عن تماسك ( إلي ميكانيكي) يستند على التجانس فقط . </a:t>
            </a:r>
            <a:endParaRPr lang="en-US" b="1" dirty="0">
              <a:ln w="10541" cmpd="sng">
                <a:solidFill>
                  <a:schemeClr val="accent1">
                    <a:shade val="88000"/>
                    <a:satMod val="110000"/>
                  </a:schemeClr>
                </a:solidFill>
                <a:prstDash val="solid"/>
              </a:ln>
              <a:solidFill>
                <a:srgbClr val="FF0000"/>
              </a:solidFill>
            </a:endParaRPr>
          </a:p>
          <a:p>
            <a:pPr>
              <a:buFont typeface="Wingdings" pitchFamily="2" charset="2"/>
              <a:buChar char="q"/>
            </a:pPr>
            <a:endParaRPr lang="ar-SA" dirty="0"/>
          </a:p>
        </p:txBody>
      </p:sp>
    </p:spTree>
    <p:extLst>
      <p:ext uri="{BB962C8B-B14F-4D97-AF65-F5344CB8AC3E}">
        <p14:creationId xmlns:p14="http://schemas.microsoft.com/office/powerpoint/2010/main" xmlns="" val="351916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وفي مقابل هذا النموذج يذكر </a:t>
            </a:r>
            <a:r>
              <a:rPr lang="ar-SA"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دوركايم</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شكلا أخر للتنظيم هو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 </a:t>
            </a:r>
            <a:r>
              <a:rPr lang="ar-SA" b="1" cap="all" dirty="0">
                <a:ln w="0"/>
                <a:solidFill>
                  <a:srgbClr val="FF0000"/>
                </a:solidFill>
                <a:effectLst>
                  <a:reflection blurRad="12700" stA="50000" endPos="50000" dist="5000" dir="5400000" sy="-100000" rotWithShape="0"/>
                </a:effectLst>
              </a:rPr>
              <a:t>النموذج العضوي)  يصف به الترتيبات البنائية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التي سادت في عصره </a:t>
            </a:r>
            <a:r>
              <a:rPr lang="ar-SA" b="1" cap="all" dirty="0">
                <a:ln w="0"/>
                <a:solidFill>
                  <a:srgbClr val="FF0000"/>
                </a:solidFill>
                <a:effectLst>
                  <a:reflection blurRad="12700" stA="50000" endPos="50000" dist="5000" dir="5400000" sy="-100000" rotWithShape="0"/>
                </a:effectLst>
              </a:rPr>
              <a:t>وتميزت بدرجة عالية من التعقيد والتمايز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ويقوم هذا النموذج على أساس الاعتماد المتبادل والأكثر تعقيدا للوحدات المتمايزة ، </a:t>
            </a: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فكأن التخصص وتقسيم العمل هنا هو السمات الأساسية للمجتمع ولا يقتصر على التمايز المهني بين الأفراد والجماعات بل قد يتسع هذا التخصص ليستوعب مجتمعات بأسرها ، ونتيجة لذلك تبطل ( الانقسامية) بين المجتمعات والفئات الاجتماعية التي سادت النموذج الآلي كما تقل درجات العزلة والانفصال بين الوحدات المتمايزة. </a:t>
            </a: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xmlns="" val="126414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10000"/>
          </a:bodyPr>
          <a:lstStyle/>
          <a:p>
            <a:pPr algn="just"/>
            <a:r>
              <a:rPr lang="ar-SA" b="1" dirty="0">
                <a:ln w="1905"/>
                <a:effectLst>
                  <a:innerShdw blurRad="69850" dist="43180" dir="5400000">
                    <a:srgbClr val="000000">
                      <a:alpha val="65000"/>
                    </a:srgbClr>
                  </a:innerShdw>
                </a:effectLst>
              </a:rPr>
              <a:t>ويشرع </a:t>
            </a:r>
            <a:r>
              <a:rPr lang="ar-SA" b="1" dirty="0" err="1">
                <a:ln w="1905"/>
                <a:effectLst>
                  <a:innerShdw blurRad="69850" dist="43180" dir="5400000">
                    <a:srgbClr val="000000">
                      <a:alpha val="65000"/>
                    </a:srgbClr>
                  </a:innerShdw>
                </a:effectLst>
              </a:rPr>
              <a:t>دوركايم</a:t>
            </a:r>
            <a:r>
              <a:rPr lang="ar-SA" b="1" dirty="0">
                <a:ln w="1905"/>
                <a:effectLst>
                  <a:innerShdw blurRad="69850" dist="43180" dir="5400000">
                    <a:srgbClr val="000000">
                      <a:alpha val="65000"/>
                    </a:srgbClr>
                  </a:innerShdw>
                </a:effectLst>
              </a:rPr>
              <a:t> بعد ذلك في شرح الظروف التي يستبدل من خلالها الشكل الآلي للتنظيم بالشكل العضوي </a:t>
            </a:r>
            <a:endParaRPr lang="ar-SA" b="1" dirty="0" smtClean="0">
              <a:ln w="1905"/>
              <a:effectLst>
                <a:innerShdw blurRad="69850" dist="43180" dir="5400000">
                  <a:srgbClr val="000000">
                    <a:alpha val="65000"/>
                  </a:srgbClr>
                </a:innerShdw>
              </a:effectLst>
            </a:endParaRPr>
          </a:p>
          <a:p>
            <a:pPr algn="just"/>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وفي هذا الصدد نظر </a:t>
            </a:r>
            <a:r>
              <a:rPr lang="ar-SA" b="1" dirty="0">
                <a:ln w="1905"/>
                <a:effectLst>
                  <a:innerShdw blurRad="69850" dist="43180" dir="5400000">
                    <a:srgbClr val="000000">
                      <a:alpha val="65000"/>
                    </a:srgbClr>
                  </a:innerShdw>
                </a:effectLst>
              </a:rPr>
              <a:t>إلى التغير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الذي طرأ على التنظيم الاجتماعي ، كما لو كان يشتمل على نوع من التعاقب التطوري متفقا في ذلك مع وجهة النظر التطورية السائدة في عصره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just"/>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ولكنه انتقد وبشدة وجهة النظر النفعية التي فسرت التمايز كنتاج لرغبة عقلانية لدى الإنسان لان يزيد من رفاهيته وسعادته ، لقد رفض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دوركايم</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التفسيرات الفردية والسيكولوجية للظواهر الاجتماعية وتحول مباشرة إلى تصور المجتمع ككيان قائم بذاته ،</a:t>
            </a:r>
          </a:p>
        </p:txBody>
      </p:sp>
    </p:spTree>
    <p:extLst>
      <p:ext uri="{BB962C8B-B14F-4D97-AF65-F5344CB8AC3E}">
        <p14:creationId xmlns:p14="http://schemas.microsoft.com/office/powerpoint/2010/main" xmlns="" val="83388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ثم يحول </a:t>
            </a:r>
            <a:r>
              <a:rPr lang="ar-SA"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دوركايم</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جزءاً من اهتمامه بعد ذلك </a:t>
            </a:r>
            <a:r>
              <a:rPr lang="ar-SA" b="1" dirty="0">
                <a:ln w="1905"/>
                <a:effectLst>
                  <a:innerShdw blurRad="69850" dist="43180" dir="5400000">
                    <a:srgbClr val="000000">
                      <a:alpha val="65000"/>
                    </a:srgbClr>
                  </a:innerShdw>
                </a:effectLst>
              </a:rPr>
              <a:t>، للجانب التطوري في نظرية سبنس</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ر : فقد تصور سبنسر – كما قدمنا – انه مع زيادة المجتمع حجما، يزداد البناء تعقيداً والوظيفة تمايزاً </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وذهب </a:t>
            </a:r>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إلى أن هذا المبدأ يمثل خاصية مميزة للكيانات الاجتماعية ، كما هو خاصية ميزة للكائنات العضوية ، وهكذا تقلصت نظرية سبنسر عن التمايز لتصبح مجرد وصف يستند على حجم السكان ويربط بين الحجم وتمايز الوظيفة ،</a:t>
            </a:r>
          </a:p>
        </p:txBody>
      </p:sp>
    </p:spTree>
    <p:extLst>
      <p:ext uri="{BB962C8B-B14F-4D97-AF65-F5344CB8AC3E}">
        <p14:creationId xmlns:p14="http://schemas.microsoft.com/office/powerpoint/2010/main" xmlns="" val="243354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ومع اعتراف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دوركايم</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بأهمية الزيادة السكانية في إيجاد التمايز الوظيفي ، إلا انه رأى في حجم السكان عاملا أو سبباً ضرورياً ولكنه غير كافي لتفسير التمايز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وكان دليله في ذلك الإشارة إلى بعض الأمثلة الشاذة ، التي كشفت عن مناطق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آهله بالسكان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في روسيا والصين) لا تتميز بدرجة عالية من التمايز ، بقدر ما تميزت بارتفاع معدلات التجانس وزيادة سيطرة التضامن الآلي ، </a:t>
            </a:r>
          </a:p>
        </p:txBody>
      </p:sp>
    </p:spTree>
    <p:extLst>
      <p:ext uri="{BB962C8B-B14F-4D97-AF65-F5344CB8AC3E}">
        <p14:creationId xmlns:p14="http://schemas.microsoft.com/office/powerpoint/2010/main" xmlns="" val="218656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ثم ينتهي إلى أن التمايز وتقسيم العمل يزيدان بزيادة معدلات التفاعل الاجتماعي ، أو ما اسماه بالكثافة الديناميكية </a:t>
            </a:r>
            <a:endParaRPr lang="ar-SA" b="1" dirty="0" smtClean="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endParaRPr>
          </a:p>
          <a:p>
            <a:r>
              <a:rPr lang="ar-SA" b="1" dirty="0" smtClean="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التي </a:t>
            </a:r>
            <a:r>
              <a:rPr lang="ar-SA"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هي نتاج مباشر للتغيرات التكنولوجية التي تسهل عمليات الاتصال والتبادل ، وان أكثر أشكال التفاعل إنتاجا للتمايز هي المنافسة التي تعد في نظره – متأثرا بالفكر </a:t>
            </a:r>
            <a:r>
              <a:rPr lang="ar-SA" b="1" dirty="0" err="1">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الدارويني</a:t>
            </a:r>
            <a:r>
              <a:rPr lang="ar-SA"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 </a:t>
            </a:r>
            <a:r>
              <a:rPr lang="ar-SA" b="1" dirty="0" err="1" smtClean="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الميكانيزم</a:t>
            </a:r>
            <a:r>
              <a:rPr lang="ar-SA" b="1" dirty="0" smtClean="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 الحيوي لهذا التفاعل. </a:t>
            </a:r>
            <a:endParaRPr lang="en-US"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xmlns="" val="226607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ومن وجهة النظر الايكولوجية تمثل الإسهام الأكبر </a:t>
            </a:r>
            <a:r>
              <a:rPr lang="ar-SA"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لدوركايم</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في تأكيده لأهمية التقدم التكنولوجي في تطوير </a:t>
            </a:r>
            <a:r>
              <a:rPr lang="ar-SA"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الأنساق</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المعقدة والمتقنة لتقسيم العمل </a:t>
            </a:r>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t>
            </a:r>
          </a:p>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فقد أشار وبوضوح إلى تأثير كفاءة وسائل الاتصال في الربط بين الأنشطة المتمايزة </a:t>
            </a:r>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وظيفياً </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والمنفصلة مكانيا ً مركزا بصفة خاصة على حالات التمايز الإقليمي أو المكاني التي ترتبط بتمايز الوظائف وتخصصها ، </a:t>
            </a:r>
            <a:endPar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marL="0" indent="0">
              <a:buNone/>
            </a:pPr>
            <a:endPar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xmlns="" val="381769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out)">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أن تقسيم العمل </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على نحو ما تصوره </a:t>
            </a:r>
            <a:r>
              <a:rPr lang="ar-SA"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دوركايم</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 يقدم إطارا لدراسة احد الجوانب الهامة للتنظيم الاجتماعي ، أي درجة التمايز البنائي ، يمكن أن يطبق في التحليل </a:t>
            </a:r>
            <a:r>
              <a:rPr lang="ar-SA"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الاستاتيكي</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والديناميكي للمجتمع . </a:t>
            </a:r>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وفضلا عن ذلك تفيد نظريته </a:t>
            </a:r>
            <a:r>
              <a:rPr lang="ar-SA"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الموروفولوجية</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كثيراً في دراسة وتحليل مشكلة التمايز البنائي للجموع الإنسانية ذات البعد أو الأساس المكاني ، أي التمايز البنائي والوظيفي للمجتمعات المحلية كأهم ما يعنى به الباحث الايكولوجي . </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ar-SA" dirty="0"/>
          </a:p>
        </p:txBody>
      </p:sp>
    </p:spTree>
    <p:extLst>
      <p:ext uri="{BB962C8B-B14F-4D97-AF65-F5344CB8AC3E}">
        <p14:creationId xmlns:p14="http://schemas.microsoft.com/office/powerpoint/2010/main" xmlns="" val="66587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مما سبق يتضح لنا انه ليس من قبيل المبالغة أن قلنا أن الفكر </a:t>
            </a:r>
            <a:r>
              <a:rPr lang="ar-SA" b="1" dirty="0" err="1">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الدوركايمي</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 قد شكل </a:t>
            </a:r>
            <a:r>
              <a:rPr lang="ar-SA" b="1" dirty="0" smtClean="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الإطار </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العام </a:t>
            </a:r>
            <a:r>
              <a:rPr lang="ar-SA" b="1" dirty="0" err="1">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للايكولوجيا</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 الاجتماعية منذ بداية ظهورها على يد بارك وزملائه من مدرسة شيكاغو </a:t>
            </a:r>
            <a:endParaRPr lang="ar-SA" b="1" dirty="0" smtClean="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endParaRPr>
          </a:p>
          <a:p>
            <a:r>
              <a:rPr lang="ar-SA" b="1" dirty="0" smtClean="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ففي </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مقالة هامة لبارك بعنوان ( المجتمع المحلي الحضري كنمط مكاني ونظام أخلاقي) سنة 1925، حدد بارك موضوع الايكولوجيا البشرية فيما اسماه </a:t>
            </a:r>
            <a:r>
              <a:rPr lang="ar-SA" b="1" dirty="0" err="1">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دوركايم</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 ومدرسته بالجانب </a:t>
            </a:r>
            <a:r>
              <a:rPr lang="ar-SA" b="1" dirty="0" err="1">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المورفولوجي</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 للمجتمع </a:t>
            </a:r>
          </a:p>
        </p:txBody>
      </p:sp>
    </p:spTree>
    <p:extLst>
      <p:ext uri="{BB962C8B-B14F-4D97-AF65-F5344CB8AC3E}">
        <p14:creationId xmlns:p14="http://schemas.microsoft.com/office/powerpoint/2010/main" xmlns="" val="2848427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out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ar-SA" b="1" dirty="0">
                <a:ln w="10541" cmpd="sng">
                  <a:solidFill>
                    <a:srgbClr val="7D7D7D">
                      <a:tint val="100000"/>
                      <a:shade val="100000"/>
                      <a:satMod val="110000"/>
                    </a:srgbClr>
                  </a:solidFill>
                  <a:prstDash val="solid"/>
                </a:ln>
                <a:solidFill>
                  <a:srgbClr val="FF0000"/>
                </a:solidFill>
              </a:rPr>
              <a:t>وفي كثير من كتاباته استخدم بارك مفهوم المنافسة </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على نحو قريب الصلة باستخدام </a:t>
            </a:r>
            <a:r>
              <a:rPr lang="ar-SA"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دوركايم</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له </a:t>
            </a:r>
            <a:endPar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a:p>
            <a:r>
              <a:rPr lang="ar-SA"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فعلى </a:t>
            </a:r>
            <a:r>
              <a:rPr lang="ar-SA"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سبيل المثال يقرر بارك( أن المنافسة تحدد التوزيع المكاني والمهني للسكان ، وان تقسيم العمل والاعتماد الاقتصادي المنظم ، والواسع النطاق بين الأفراد والجماعات كخاصية مميزة للحياة الحديثة كان نتاجا مباشرا للمنافسة ) </a:t>
            </a:r>
          </a:p>
        </p:txBody>
      </p:sp>
    </p:spTree>
    <p:extLst>
      <p:ext uri="{BB962C8B-B14F-4D97-AF65-F5344CB8AC3E}">
        <p14:creationId xmlns:p14="http://schemas.microsoft.com/office/powerpoint/2010/main" xmlns="" val="44956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out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لذلك كان من الطبيعي أن يتفق بارك مع </a:t>
            </a:r>
            <a:r>
              <a:rPr lang="ar-SA" b="1" dirty="0" err="1">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دوركايم</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 في النظرة إلى البناء كما لو كان ناتجا عن المنافسة في سياق القدرة ولو انه – أي بارك- لم يكن أكثر تعمقا من </a:t>
            </a:r>
            <a:r>
              <a:rPr lang="ar-SA" b="1" dirty="0" err="1">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دوركايم</a:t>
            </a:r>
            <a:r>
              <a:rPr lang="ar-SA"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rPr>
              <a:t> في تفسيره للعملية ككل ولأسبابها. </a:t>
            </a:r>
            <a:endParaRPr lang="en-US" b="1" dirty="0">
              <a:ln w="12700">
                <a:solidFill>
                  <a:schemeClr val="tx2">
                    <a:satMod val="155000"/>
                  </a:schemeClr>
                </a:solidFill>
                <a:prstDash val="solid"/>
              </a:ln>
              <a:solidFill>
                <a:schemeClr val="accent3"/>
              </a:solidFill>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xmlns="" val="221036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وبالمثل يلاحظ أن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لدوركايم</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فضل السبق فيما قدمه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ماكينزي</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من تصورات ايكولوجية فيما يتعلق بظهور ( المجتمعات المحلية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المتروبوليتية</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لقد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افرد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دوركايم</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كما رأينا – عناية خاصة لتأكيد دور التقدم التكنولوجي في مجال المواصلات والاتصال في القضاء على العزلة والانقسام الاجتماعي </a:t>
            </a:r>
          </a:p>
        </p:txBody>
      </p:sp>
    </p:spTree>
    <p:extLst>
      <p:ext uri="{BB962C8B-B14F-4D97-AF65-F5344CB8AC3E}">
        <p14:creationId xmlns:p14="http://schemas.microsoft.com/office/powerpoint/2010/main" xmlns="" val="346395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ويأتي </a:t>
            </a:r>
            <a:r>
              <a:rPr lang="ar-SA"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ماكينزي</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بعد ذلك فيتخذ من نفس التصور تفسيرا ايكولوجيا لظهور </a:t>
            </a:r>
            <a:r>
              <a:rPr lang="ar-SA" b="1" dirty="0" err="1">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المتروبوليس</a:t>
            </a:r>
            <a:r>
              <a:rPr lang="ar-SA" b="1"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حين أشار إلى أن المجتمعات المحلية التي ميزت بعزلتها وتميزها المكاني ، أصبحت اليوم على صلة وثيقة ومتبادلة مع بعضها البعض من خلال التقدم الذي طرأ على وسائل الاتصال </a:t>
            </a:r>
            <a:r>
              <a:rPr lang="ar-SA"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a:t>
            </a:r>
          </a:p>
          <a:p>
            <a:r>
              <a:rPr lang="ar-SA"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وان أهم ما يميز النمو </a:t>
            </a:r>
            <a:r>
              <a:rPr lang="ar-SA" b="1" dirty="0" err="1">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المتروبوليتي</a:t>
            </a:r>
            <a:r>
              <a:rPr lang="ar-SA"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 للمجتمعات ، تطوير نسق معقد من تقسيم العمل مكانياً بين مجتمعات كانت ذات اكتفاء ذاتي فيما مضى ،</a:t>
            </a:r>
          </a:p>
        </p:txBody>
      </p:sp>
    </p:spTree>
    <p:extLst>
      <p:ext uri="{BB962C8B-B14F-4D97-AF65-F5344CB8AC3E}">
        <p14:creationId xmlns:p14="http://schemas.microsoft.com/office/powerpoint/2010/main" xmlns="" val="51573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ثم أخيراً عندما نظر إلى العملية ككل كما لو كانت نتاجاً للتقدم التكنولوجي الهائل فوصف المجتمع </a:t>
            </a:r>
            <a:r>
              <a:rPr lang="ar-SA" b="1" dirty="0" err="1">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المتروبوليتي</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 بأنه </a:t>
            </a:r>
            <a:endPar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endParaRPr>
          </a:p>
          <a:p>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وليد الإمكانات والتسهيلات المتطورة لوسائل الاتصال ) </a:t>
            </a:r>
            <a:endPar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endParaRPr>
          </a:p>
          <a:p>
            <a:endParaRPr lang="ar-SA" dirty="0"/>
          </a:p>
        </p:txBody>
      </p:sp>
    </p:spTree>
    <p:extLst>
      <p:ext uri="{BB962C8B-B14F-4D97-AF65-F5344CB8AC3E}">
        <p14:creationId xmlns:p14="http://schemas.microsoft.com/office/powerpoint/2010/main" xmlns="" val="163932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a:bodyPr>
          <a:lstStyle/>
          <a:p>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 </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وعلى الرغم من أن تحليل </a:t>
            </a:r>
            <a:r>
              <a:rPr lang="ar-SA" b="1" dirty="0" err="1">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دوركايم</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 كان قد تحدد على مستوى المجتمع مركزا على التمايز المهني استخدم </a:t>
            </a:r>
            <a:r>
              <a:rPr lang="ar-SA" b="1" dirty="0" err="1">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ماكينزي</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 نموذجاً مماثلا لتحليل التمايز المكاني على مستوى المجتمع </a:t>
            </a:r>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المحلي </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والمستوى الإقليمي </a:t>
            </a:r>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a:t>
            </a:r>
          </a:p>
          <a:p>
            <a:r>
              <a:rPr lang="ar-SA" b="1" dirty="0" smtClean="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 </a:t>
            </a:r>
            <a:r>
              <a:rPr lang="ar-SA"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rPr>
              <a:t>حيث اعتبر عمليتي التمايز كما لو كانا عملية واحدة ، موضحاً أن الوحدات التي غدت على احتكاك واتصال وثيق ببعضها البعض عن طريق تقدم وسائل الاتصال أصبحت وحدات  متنافسة كما أصبح حل هذا الموقف التنافسي في نظره على المستوى المحلي والإقليمي أكثر تأثرا بالتمايز المكاني . </a:t>
            </a:r>
            <a:endParaRPr lang="en-US" b="1" dirty="0">
              <a:ln w="18000">
                <a:solidFill>
                  <a:schemeClr val="accent2">
                    <a:satMod val="140000"/>
                  </a:schemeClr>
                </a:solidFill>
                <a:prstDash val="solid"/>
                <a:miter lim="800000"/>
              </a:ln>
              <a:solidFill>
                <a:schemeClr val="accent2">
                  <a:lumMod val="40000"/>
                  <a:lumOff val="60000"/>
                </a:schemeClr>
              </a:solidFill>
              <a:effectLst>
                <a:outerShdw blurRad="25500" dist="23000" dir="7020000" algn="tl">
                  <a:srgbClr val="000000">
                    <a:alpha val="50000"/>
                  </a:srgbClr>
                </a:outerShdw>
              </a:effectLst>
            </a:endParaRPr>
          </a:p>
          <a:p>
            <a:endParaRPr lang="ar-SA" dirty="0"/>
          </a:p>
        </p:txBody>
      </p:sp>
    </p:spTree>
    <p:extLst>
      <p:ext uri="{BB962C8B-B14F-4D97-AF65-F5344CB8AC3E}">
        <p14:creationId xmlns:p14="http://schemas.microsoft.com/office/powerpoint/2010/main" xmlns="" val="158208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ولقد كان من الطبيعي أن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يهتم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علماء الايكولوجيا المعاصرون بنفس المشكلة التي عني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دوركايم</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بمعالجتها في الجزء الثاني من كتابه تقسيم العمل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فكما حاول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دوركايم</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أن يفسر احد مظاهر البناء الاجتماعي ممثلا في التمايز اهتم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الايكولوجيون</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في وقت لاحق من تطور الايكولوجيا الاجتماعية بتحديد العوامل التي تؤدي إلى تنوعات البناء : </a:t>
            </a:r>
          </a:p>
        </p:txBody>
      </p:sp>
    </p:spTree>
    <p:extLst>
      <p:ext uri="{BB962C8B-B14F-4D97-AF65-F5344CB8AC3E}">
        <p14:creationId xmlns:p14="http://schemas.microsoft.com/office/powerpoint/2010/main" xmlns="" val="306714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 فعلى سبيل المثال ، حدد هارلي الايكولوجيا البشري بأنها ( دراسة شكل المجتمع المحلي وتطوره ) بل تجده يستخدم نفس عبارات </a:t>
            </a:r>
            <a:r>
              <a:rPr lang="ar-SA" b="1" dirty="0" err="1">
                <a:ln w="12700">
                  <a:solidFill>
                    <a:schemeClr val="tx2">
                      <a:satMod val="155000"/>
                    </a:schemeClr>
                  </a:solidFill>
                  <a:prstDash val="solid"/>
                </a:ln>
                <a:effectLst>
                  <a:outerShdw blurRad="41275" dist="20320" dir="1800000" algn="tl" rotWithShape="0">
                    <a:srgbClr val="000000">
                      <a:alpha val="40000"/>
                    </a:srgbClr>
                  </a:outerShdw>
                </a:effectLst>
              </a:rPr>
              <a:t>دوركايم</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 فيقرر أن أهم ما يعنى به الايكولوجي ( وصف وتفسير </a:t>
            </a:r>
            <a:r>
              <a:rPr lang="ar-SA" b="1" dirty="0" smtClean="0">
                <a:ln w="12700">
                  <a:solidFill>
                    <a:schemeClr val="tx2">
                      <a:satMod val="155000"/>
                    </a:schemeClr>
                  </a:solidFill>
                  <a:prstDash val="solid"/>
                </a:ln>
                <a:effectLst>
                  <a:outerShdw blurRad="41275" dist="20320" dir="1800000" algn="tl" rotWithShape="0">
                    <a:srgbClr val="000000">
                      <a:alpha val="40000"/>
                    </a:srgbClr>
                  </a:outerShdw>
                </a:effectLst>
              </a:rPr>
              <a:t>مورفولوجيا </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الحياة الجمعية في جوانبها </a:t>
            </a:r>
            <a:r>
              <a:rPr lang="ar-SA" b="1" dirty="0" err="1">
                <a:ln w="12700">
                  <a:solidFill>
                    <a:schemeClr val="tx2">
                      <a:satMod val="155000"/>
                    </a:schemeClr>
                  </a:solidFill>
                  <a:prstDash val="solid"/>
                </a:ln>
                <a:effectLst>
                  <a:outerShdw blurRad="41275" dist="20320" dir="1800000" algn="tl" rotWithShape="0">
                    <a:srgbClr val="000000">
                      <a:alpha val="40000"/>
                    </a:srgbClr>
                  </a:outerShdw>
                </a:effectLst>
              </a:rPr>
              <a:t>الاستاتيكية</a:t>
            </a:r>
            <a:r>
              <a:rPr lang="ar-SA" b="1" dirty="0">
                <a:ln w="12700">
                  <a:solidFill>
                    <a:schemeClr val="tx2">
                      <a:satMod val="155000"/>
                    </a:schemeClr>
                  </a:solidFill>
                  <a:prstDash val="solid"/>
                </a:ln>
                <a:effectLst>
                  <a:outerShdw blurRad="41275" dist="20320" dir="1800000" algn="tl" rotWithShape="0">
                    <a:srgbClr val="000000">
                      <a:alpha val="40000"/>
                    </a:srgbClr>
                  </a:outerShdw>
                </a:effectLst>
              </a:rPr>
              <a:t> والديناميكية) </a:t>
            </a:r>
            <a:endParaRPr lang="ar-SA" b="1" dirty="0" smtClean="0">
              <a:ln w="12700">
                <a:solidFill>
                  <a:schemeClr val="tx2">
                    <a:satMod val="155000"/>
                  </a:schemeClr>
                </a:solidFill>
                <a:prstDash val="solid"/>
              </a:ln>
              <a:effectLst>
                <a:outerShdw blurRad="41275" dist="20320" dir="1800000" algn="tl" rotWithShape="0">
                  <a:srgbClr val="000000">
                    <a:alpha val="40000"/>
                  </a:srgbClr>
                </a:outerShdw>
              </a:effectLst>
            </a:endParaRPr>
          </a:p>
          <a:p>
            <a:endParaRPr lang="ar-SA" dirty="0"/>
          </a:p>
        </p:txBody>
      </p:sp>
    </p:spTree>
    <p:extLst>
      <p:ext uri="{BB962C8B-B14F-4D97-AF65-F5344CB8AC3E}">
        <p14:creationId xmlns:p14="http://schemas.microsoft.com/office/powerpoint/2010/main" xmlns="" val="323320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وبالمثل نجد جيمس كوين </a:t>
            </a:r>
            <a:r>
              <a:rPr lang="en-US"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J.Quinn</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يعلن عن منطق البحث الايكولوجي وفلسفته ، مشيرا إلى دراسة ( الهرم المهني) كموضوع محوري في الايكولوجيا إلى جانب الاهتمام بدراسة التوزيعات المكانية </a:t>
            </a:r>
            <a:endPar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كذلك سارات معالجة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هاولي</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لموضوع التمايز في نفس الخطوط التي سارت فيها معالجة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دوركايم</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حتى أننا نجد توازيا واضحاً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بين </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التنميط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الدوركايمي</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للتضامن الآلي والعضوي ، وبين المفهومات الثنائية التي قدمها  </a:t>
            </a:r>
            <a:r>
              <a:rPr lang="ar-S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هاولي</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كالتعايش والتكافل والجماعات التابعة والمستقلة.. الخ ، </a:t>
            </a:r>
          </a:p>
        </p:txBody>
      </p:sp>
    </p:spTree>
    <p:extLst>
      <p:ext uri="{BB962C8B-B14F-4D97-AF65-F5344CB8AC3E}">
        <p14:creationId xmlns:p14="http://schemas.microsoft.com/office/powerpoint/2010/main" xmlns="" val="35909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أن كلا من </a:t>
            </a:r>
            <a:r>
              <a:rPr lang="ar-SA"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دوركايم</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وهاولي</a:t>
            </a:r>
            <a:r>
              <a:rPr lang="ar-SA"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أشارا إلى نمطين مختلفين من العلاقات ونموذجين متباينين للتفاعل بين الوحدات المتماثلة والمتباينة وشكلين متميزين للتنظيم الاجتماعي استنادا على شكل العلاقات التي تسود كل منهما </a:t>
            </a:r>
            <a:endPar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أضف إلى ذلك أن كلاهما كان جادا في البحث عن العوامل التي أدت إلى القضاء على الانقسامية والعزلة بين الوحدات التقليدية والتي مكنت من الارتباط الوظيفي الوثيق للوحدات الكبرى وساعدت على تطوير بناء اجتماعي أكثر تعقيدا واشد تمايزا</a:t>
            </a:r>
          </a:p>
        </p:txBody>
      </p:sp>
    </p:spTree>
    <p:extLst>
      <p:ext uri="{BB962C8B-B14F-4D97-AF65-F5344CB8AC3E}">
        <p14:creationId xmlns:p14="http://schemas.microsoft.com/office/powerpoint/2010/main" xmlns="" val="1409113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pPr>
              <a:buFont typeface="Courier New" pitchFamily="49" charset="0"/>
              <a:buChar char="o"/>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وحتى في مجال الإيكولوجيا الثقافية وهي أكثر اتجاهات التفكير الايكولوجي حداثة </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يلاحظ انه ثمة التقاء جوهري واضح مع الخطوط المميزة للفكر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الدوركايمي</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 إذ على الرغم من أن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ستيوارد</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لم يركز بصراحة على دراسة التنظيم مفضلا الاهتمام بالثقافة كمتغير تابع ، وعلى الرغم من تأكيده واهتمامه بالبيئة الفيزيقية على نحو يفوق اهتمام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دوركايم</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إلا أن كثيرا من أفكاره كانت نتاجا للتأثير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الدوركايمي</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غير المباشر من خلال إسهام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دوركايم</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في مجال الانثروبولوجيا الوظيفية </a:t>
            </a:r>
          </a:p>
        </p:txBody>
      </p:sp>
    </p:spTree>
    <p:extLst>
      <p:ext uri="{BB962C8B-B14F-4D97-AF65-F5344CB8AC3E}">
        <p14:creationId xmlns:p14="http://schemas.microsoft.com/office/powerpoint/2010/main" xmlns="" val="304189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a:bodyPr>
          <a:lstStyle/>
          <a:p>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وهكذا يتضح لنا أن جانبا كبيرا من أفكار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دوركايم</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وتصوراته كانت تمثل مصادر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سوسيولوجية</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مبكرة للمدخل الايكولوجي ، سواء في صورته التقليدية المبكرة أو في صورته الحديثة والمتطورة ، </a:t>
            </a:r>
            <a:endParaRPr lang="ar-SA" b="1" dirty="0" smtClean="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endParaRPr>
          </a:p>
          <a:p>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ومع ذلك لا تزال نظرية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دوركايم</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بحاجة إلى بعض التعديلات حتى يمكن الاستفادة بها في التحليل الايكولوجي إلى أقصى درجة ممكنة ، وربما كان أكثر هذه التعديلات أهمية ضرورة الاهتمام بالبيئة كعامل أو متغير تفسيري  جدير بالاعتبار </a:t>
            </a:r>
            <a:r>
              <a:rPr lang="ar-SA" b="1" dirty="0" smtClean="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a:t>
            </a:r>
            <a:endPar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xmlns="" val="383270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فلقد تبين لنا </a:t>
            </a:r>
            <a:r>
              <a:rPr lang="ar-SA" b="1" dirty="0" smtClean="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من </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قبل كيف أن الايكولوجيا – نتيجة لما ورثته عن البيولوجيا – تفرد للبيئة الفيزيقية وأثرها على البناء الاجتماعي تقديراً بالغاً ، ولا يعني ذلك أن يتحول الباحث الايكولوجي إلى نوع من الحتمية البيئوية،  بل يعني فقط أن يوضح مدى ملائمة البيئة كما هي معدلة </a:t>
            </a:r>
            <a:r>
              <a:rPr lang="ar-SA" b="1" dirty="0" smtClean="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بالاستخدام </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المنظم للتكنولوجيا كمتغير تفسيري. </a:t>
            </a:r>
            <a:endParaRPr lang="en-US"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endParaRPr>
          </a:p>
          <a:p>
            <a:endParaRPr lang="ar-SA" dirty="0"/>
          </a:p>
        </p:txBody>
      </p:sp>
    </p:spTree>
    <p:extLst>
      <p:ext uri="{BB962C8B-B14F-4D97-AF65-F5344CB8AC3E}">
        <p14:creationId xmlns:p14="http://schemas.microsoft.com/office/powerpoint/2010/main" xmlns="" val="269761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وعلى الرغم من أن اهتمام الايكولوجي ينصرف في المقام الأول إلى دراسة التفاعل بين الإنسان وبيئته إلا انه كباحث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سيوسولوجي</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لا يجد مفراً من دراسة العلاقات المنظمة بين الإنسان وغيره من بني جنسه داخل القاعدة البيئية وهذه بعينها جوهر التحليل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المورفولوجي</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أو هي بمعنى اصح ما اسماه </a:t>
            </a:r>
            <a:r>
              <a:rPr lang="ar-SA" b="1" dirty="0" err="1">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دوركايم</a:t>
            </a:r>
            <a:r>
              <a:rPr lang="ar-SA"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rPr>
              <a:t>( بالبيئة الاجتماعية) . </a:t>
            </a:r>
            <a:endParaRPr lang="en-US" b="1" dirty="0">
              <a:ln w="18000">
                <a:solidFill>
                  <a:schemeClr val="accent2">
                    <a:satMod val="140000"/>
                  </a:schemeClr>
                </a:solidFill>
                <a:prstDash val="solid"/>
                <a:miter lim="800000"/>
              </a:ln>
              <a:solidFill>
                <a:schemeClr val="accent6">
                  <a:lumMod val="40000"/>
                  <a:lumOff val="60000"/>
                </a:schemeClr>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xmlns="" val="108188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WordArt 2"/>
          <p:cNvSpPr>
            <a:spLocks noChangeArrowheads="1" noChangeShapeType="1" noTextEdit="1"/>
          </p:cNvSpPr>
          <p:nvPr/>
        </p:nvSpPr>
        <p:spPr bwMode="auto">
          <a:xfrm>
            <a:off x="878632" y="260648"/>
            <a:ext cx="7772400" cy="381033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fromWordArt="1">
            <a:prstTxWarp prst="textPlain">
              <a:avLst>
                <a:gd name="adj" fmla="val 50634"/>
              </a:avLst>
            </a:prstTxWarp>
            <a:scene3d>
              <a:camera prst="legacyPerspectiveBottom">
                <a:rot lat="21299991" lon="0" rev="0"/>
              </a:camera>
              <a:lightRig rig="legacyFlat3" dir="r"/>
            </a:scene3d>
            <a:sp3d extrusionH="121893000" prstMaterial="legacyMatte">
              <a:extrusionClr>
                <a:schemeClr val="bg1"/>
              </a:extrusionClr>
            </a:sp3d>
          </a:bodyPr>
          <a:lstStyle/>
          <a:p>
            <a:pPr algn="ctr"/>
            <a:r>
              <a:rPr lang="ar-SA" sz="6000" b="1" kern="10" dirty="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شكراً لحسن </a:t>
            </a:r>
            <a:r>
              <a:rPr lang="ar-SA" sz="6000" b="1" kern="10" dirty="0" smtClean="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استماعكم</a:t>
            </a:r>
          </a:p>
          <a:p>
            <a:pPr algn="ctr"/>
            <a:r>
              <a:rPr lang="ar-SA" sz="6000" b="1" kern="10" smtClean="0">
                <a:ln w="9525">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Times New Roman"/>
                <a:cs typeface="Times New Roman"/>
              </a:rPr>
              <a:t>أ.د عائشة التايب</a:t>
            </a:r>
          </a:p>
        </p:txBody>
      </p:sp>
      <p:sp>
        <p:nvSpPr>
          <p:cNvPr id="2" name="Slide Number Placeholder 1"/>
          <p:cNvSpPr>
            <a:spLocks noGrp="1"/>
          </p:cNvSpPr>
          <p:nvPr>
            <p:ph type="sldNum" sz="quarter" idx="12"/>
          </p:nvPr>
        </p:nvSpPr>
        <p:spPr/>
        <p:txBody>
          <a:bodyPr/>
          <a:lstStyle/>
          <a:p>
            <a:fld id="{0B34F065-1154-456A-91E3-76DE8E75E17B}" type="slidenum">
              <a:rPr lang="ar-SA" smtClean="0"/>
              <a:pPr/>
              <a:t>80</a:t>
            </a:fld>
            <a:endParaRPr lang="ar-SA"/>
          </a:p>
        </p:txBody>
      </p:sp>
    </p:spTree>
    <p:extLst>
      <p:ext uri="{BB962C8B-B14F-4D97-AF65-F5344CB8AC3E}">
        <p14:creationId xmlns:p14="http://schemas.microsoft.com/office/powerpoint/2010/main" xmlns="" val="2985864468"/>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47458"/>
                                        </p:tgtEl>
                                        <p:attrNameLst>
                                          <p:attrName>style.visibility</p:attrName>
                                        </p:attrNameLst>
                                      </p:cBhvr>
                                      <p:to>
                                        <p:strVal val="visible"/>
                                      </p:to>
                                    </p:set>
                                    <p:anim calcmode="lin" valueType="num">
                                      <p:cBhvr>
                                        <p:cTn id="7" dur="500" fill="hold"/>
                                        <p:tgtEl>
                                          <p:spTgt spid="147458"/>
                                        </p:tgtEl>
                                        <p:attrNameLst>
                                          <p:attrName>ppt_w</p:attrName>
                                        </p:attrNameLst>
                                      </p:cBhvr>
                                      <p:tavLst>
                                        <p:tav tm="0">
                                          <p:val>
                                            <p:strVal val="4/3*#ppt_w"/>
                                          </p:val>
                                        </p:tav>
                                        <p:tav tm="100000">
                                          <p:val>
                                            <p:strVal val="#ppt_w"/>
                                          </p:val>
                                        </p:tav>
                                      </p:tavLst>
                                    </p:anim>
                                    <p:anim calcmode="lin" valueType="num">
                                      <p:cBhvr>
                                        <p:cTn id="8" dur="500" fill="hold"/>
                                        <p:tgtEl>
                                          <p:spTgt spid="147458"/>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801</TotalTime>
  <Words>4717</Words>
  <Application>Microsoft Office PowerPoint</Application>
  <PresentationFormat>عرض على الشاشة (3:4)‏</PresentationFormat>
  <Paragraphs>159</Paragraphs>
  <Slides>80</Slides>
  <Notes>1</Notes>
  <HiddenSlides>0</HiddenSlides>
  <MMClips>0</MMClips>
  <ScaleCrop>false</ScaleCrop>
  <HeadingPairs>
    <vt:vector size="4" baseType="variant">
      <vt:variant>
        <vt:lpstr>سمة</vt:lpstr>
      </vt:variant>
      <vt:variant>
        <vt:i4>1</vt:i4>
      </vt:variant>
      <vt:variant>
        <vt:lpstr>عناوين الشرائح</vt:lpstr>
      </vt:variant>
      <vt:variant>
        <vt:i4>80</vt:i4>
      </vt:variant>
    </vt:vector>
  </HeadingPairs>
  <TitlesOfParts>
    <vt:vector size="81" baseType="lpstr">
      <vt:lpstr>Office Theme</vt:lpstr>
      <vt:lpstr>الشريحة 1</vt:lpstr>
      <vt:lpstr>علم اجتماع البيئة </vt:lpstr>
      <vt:lpstr>  المصادر السوسيولوجية المبكرة للمدخل الايكولوجي :  </vt:lpstr>
      <vt:lpstr>الشريحة 4</vt:lpstr>
      <vt:lpstr>الشريحة 5</vt:lpstr>
      <vt:lpstr>1) موتيسكيو ( 1689-1755) :  </vt:lpstr>
      <vt:lpstr>الشريحة 7</vt:lpstr>
      <vt:lpstr>الشريحة 8</vt:lpstr>
      <vt:lpstr>الشريحة 9</vt:lpstr>
      <vt:lpstr>الشريحة 10</vt:lpstr>
      <vt:lpstr>الشريحة 11</vt:lpstr>
      <vt:lpstr>2) فردريك لبلاي  1806-1882:</vt:lpstr>
      <vt:lpstr>الشريحة 13</vt:lpstr>
      <vt:lpstr>الشريحة 14</vt:lpstr>
      <vt:lpstr>الشريحة 15</vt:lpstr>
      <vt:lpstr>الشريحة 16</vt:lpstr>
      <vt:lpstr>الشريحة 17</vt:lpstr>
      <vt:lpstr>الشريحة 18</vt:lpstr>
      <vt:lpstr>الشريحة 19</vt:lpstr>
      <vt:lpstr>3) هربرت سبنسر ( 1820-1903) :-</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4) ليستر وارد ( 1841-1913) :    </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5- باترك جيدز ( 1854-1932):</vt:lpstr>
      <vt:lpstr>الشريحة 44</vt:lpstr>
      <vt:lpstr>الشريحة 45</vt:lpstr>
      <vt:lpstr>الشريحة 46</vt:lpstr>
      <vt:lpstr>الشريحة 47</vt:lpstr>
      <vt:lpstr>الشريحة 48</vt:lpstr>
      <vt:lpstr>الشريحة 49</vt:lpstr>
      <vt:lpstr>الشريحة 50</vt:lpstr>
      <vt:lpstr>الشريحة 51</vt:lpstr>
      <vt:lpstr>6) اميل دور كايم ( 1858-1917) :-</vt:lpstr>
      <vt:lpstr>الشريحة 53</vt:lpstr>
      <vt:lpstr>الشريحة 54</vt:lpstr>
      <vt:lpstr>الشريحة 55</vt:lpstr>
      <vt:lpstr>الشريحة 56</vt:lpstr>
      <vt:lpstr>الشريحة 57</vt:lpstr>
      <vt:lpstr>الشريحة 58</vt:lpstr>
      <vt:lpstr>الشريحة 59</vt:lpstr>
      <vt:lpstr>الشريحة 60</vt:lpstr>
      <vt:lpstr>الشريحة 61</vt:lpstr>
      <vt:lpstr>الشريحة 62</vt:lpstr>
      <vt:lpstr>الشريحة 63</vt:lpstr>
      <vt:lpstr>الشريحة 64</vt:lpstr>
      <vt:lpstr>الشريحة 65</vt:lpstr>
      <vt:lpstr>الشريحة 66</vt:lpstr>
      <vt:lpstr>الشريحة 67</vt:lpstr>
      <vt:lpstr>الشريحة 68</vt:lpstr>
      <vt:lpstr>الشريحة 69</vt:lpstr>
      <vt:lpstr>الشريحة 70</vt:lpstr>
      <vt:lpstr>الشريحة 71</vt:lpstr>
      <vt:lpstr>الشريحة 72</vt:lpstr>
      <vt:lpstr>الشريحة 73</vt:lpstr>
      <vt:lpstr>الشريحة 74</vt:lpstr>
      <vt:lpstr>الشريحة 75</vt:lpstr>
      <vt:lpstr>الشريحة 76</vt:lpstr>
      <vt:lpstr>الشريحة 77</vt:lpstr>
      <vt:lpstr>الشريحة 78</vt:lpstr>
      <vt:lpstr>الشريحة 79</vt:lpstr>
      <vt:lpstr>الشريحة 80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اجتماع البيئة</dc:title>
  <dc:creator>Hanan ahmed makawi suliman</dc:creator>
  <cp:lastModifiedBy>Dell</cp:lastModifiedBy>
  <cp:revision>47</cp:revision>
  <dcterms:created xsi:type="dcterms:W3CDTF">2015-02-19T14:06:43Z</dcterms:created>
  <dcterms:modified xsi:type="dcterms:W3CDTF">2018-02-26T14:34:08Z</dcterms:modified>
</cp:coreProperties>
</file>