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92" r:id="rId1"/>
  </p:sldMasterIdLst>
  <p:notesMasterIdLst>
    <p:notesMasterId r:id="rId8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9926" autoAdjust="0"/>
    <p:restoredTop sz="94660"/>
  </p:normalViewPr>
  <p:slideViewPr>
    <p:cSldViewPr>
      <p:cViewPr varScale="1">
        <p:scale>
          <a:sx n="66" d="100"/>
          <a:sy n="66" d="100"/>
        </p:scale>
        <p:origin x="-1320"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828BC8A0-A801-4CE9-949D-F37908070F0B}" type="datetimeFigureOut">
              <a:rPr lang="ar-SA" smtClean="0"/>
              <a:t>5/29/1436</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1A2C8CD9-2DE5-484F-B289-20EB9C848043}" type="slidenum">
              <a:rPr lang="ar-SA" smtClean="0"/>
              <a:t>‹#›</a:t>
            </a:fld>
            <a:endParaRPr lang="ar-SA"/>
          </a:p>
        </p:txBody>
      </p:sp>
    </p:spTree>
    <p:extLst>
      <p:ext uri="{BB962C8B-B14F-4D97-AF65-F5344CB8AC3E}">
        <p14:creationId xmlns:p14="http://schemas.microsoft.com/office/powerpoint/2010/main" val="183923622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1A2C8CD9-2DE5-484F-B289-20EB9C848043}" type="slidenum">
              <a:rPr lang="ar-SA" smtClean="0"/>
              <a:t>4</a:t>
            </a:fld>
            <a:endParaRPr lang="ar-SA"/>
          </a:p>
        </p:txBody>
      </p:sp>
    </p:spTree>
    <p:extLst>
      <p:ext uri="{BB962C8B-B14F-4D97-AF65-F5344CB8AC3E}">
        <p14:creationId xmlns:p14="http://schemas.microsoft.com/office/powerpoint/2010/main" val="1387666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1A2C8CD9-2DE5-484F-B289-20EB9C848043}" type="slidenum">
              <a:rPr lang="ar-SA" smtClean="0"/>
              <a:t>24</a:t>
            </a:fld>
            <a:endParaRPr lang="ar-SA"/>
          </a:p>
        </p:txBody>
      </p:sp>
    </p:spTree>
    <p:extLst>
      <p:ext uri="{BB962C8B-B14F-4D97-AF65-F5344CB8AC3E}">
        <p14:creationId xmlns:p14="http://schemas.microsoft.com/office/powerpoint/2010/main" val="19643233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1A2C8CD9-2DE5-484F-B289-20EB9C848043}" type="slidenum">
              <a:rPr lang="ar-SA" smtClean="0"/>
              <a:t>26</a:t>
            </a:fld>
            <a:endParaRPr lang="ar-SA"/>
          </a:p>
        </p:txBody>
      </p:sp>
    </p:spTree>
    <p:extLst>
      <p:ext uri="{BB962C8B-B14F-4D97-AF65-F5344CB8AC3E}">
        <p14:creationId xmlns:p14="http://schemas.microsoft.com/office/powerpoint/2010/main" val="11017855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1A2C8CD9-2DE5-484F-B289-20EB9C848043}" type="slidenum">
              <a:rPr lang="ar-SA" smtClean="0"/>
              <a:t>27</a:t>
            </a:fld>
            <a:endParaRPr lang="ar-SA"/>
          </a:p>
        </p:txBody>
      </p:sp>
    </p:spTree>
    <p:extLst>
      <p:ext uri="{BB962C8B-B14F-4D97-AF65-F5344CB8AC3E}">
        <p14:creationId xmlns:p14="http://schemas.microsoft.com/office/powerpoint/2010/main" val="11250576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1A2C8CD9-2DE5-484F-B289-20EB9C848043}" type="slidenum">
              <a:rPr lang="ar-SA" smtClean="0"/>
              <a:t>29</a:t>
            </a:fld>
            <a:endParaRPr lang="ar-SA"/>
          </a:p>
        </p:txBody>
      </p:sp>
    </p:spTree>
    <p:extLst>
      <p:ext uri="{BB962C8B-B14F-4D97-AF65-F5344CB8AC3E}">
        <p14:creationId xmlns:p14="http://schemas.microsoft.com/office/powerpoint/2010/main" val="12194467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1A2C8CD9-2DE5-484F-B289-20EB9C848043}" type="slidenum">
              <a:rPr lang="ar-SA" smtClean="0"/>
              <a:t>35</a:t>
            </a:fld>
            <a:endParaRPr lang="ar-SA"/>
          </a:p>
        </p:txBody>
      </p:sp>
    </p:spTree>
    <p:extLst>
      <p:ext uri="{BB962C8B-B14F-4D97-AF65-F5344CB8AC3E}">
        <p14:creationId xmlns:p14="http://schemas.microsoft.com/office/powerpoint/2010/main" val="1203767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1A2C8CD9-2DE5-484F-B289-20EB9C848043}" type="slidenum">
              <a:rPr lang="ar-SA" smtClean="0"/>
              <a:t>39</a:t>
            </a:fld>
            <a:endParaRPr lang="ar-SA"/>
          </a:p>
        </p:txBody>
      </p:sp>
    </p:spTree>
    <p:extLst>
      <p:ext uri="{BB962C8B-B14F-4D97-AF65-F5344CB8AC3E}">
        <p14:creationId xmlns:p14="http://schemas.microsoft.com/office/powerpoint/2010/main" val="42542276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1A2C8CD9-2DE5-484F-B289-20EB9C848043}" type="slidenum">
              <a:rPr lang="ar-SA" smtClean="0"/>
              <a:t>44</a:t>
            </a:fld>
            <a:endParaRPr lang="ar-SA"/>
          </a:p>
        </p:txBody>
      </p:sp>
    </p:spTree>
    <p:extLst>
      <p:ext uri="{BB962C8B-B14F-4D97-AF65-F5344CB8AC3E}">
        <p14:creationId xmlns:p14="http://schemas.microsoft.com/office/powerpoint/2010/main" val="2692740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AC60AEB2-1E4F-44C1-9181-5543F396D509}" type="datetimeFigureOut">
              <a:rPr lang="ar-SA" smtClean="0"/>
              <a:t>5/29/1436</a:t>
            </a:fld>
            <a:endParaRPr lang="ar-SA"/>
          </a:p>
        </p:txBody>
      </p:sp>
      <p:sp>
        <p:nvSpPr>
          <p:cNvPr id="17" name="Footer Placeholder 16"/>
          <p:cNvSpPr>
            <a:spLocks noGrp="1"/>
          </p:cNvSpPr>
          <p:nvPr>
            <p:ph type="ftr" sz="quarter" idx="11"/>
          </p:nvPr>
        </p:nvSpPr>
        <p:spPr>
          <a:xfrm>
            <a:off x="5410200" y="4205288"/>
            <a:ext cx="1295400" cy="457200"/>
          </a:xfrm>
        </p:spPr>
        <p:txBody>
          <a:bodyPr/>
          <a:lstStyle/>
          <a:p>
            <a:endParaRPr lang="ar-SA"/>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276303AB-FA11-4E17-B3B0-C0A1C41406D0}"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C60AEB2-1E4F-44C1-9181-5543F396D509}" type="datetimeFigureOut">
              <a:rPr lang="ar-SA" smtClean="0"/>
              <a:t>5/29/1436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76303AB-FA11-4E17-B3B0-C0A1C41406D0}"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C60AEB2-1E4F-44C1-9181-5543F396D509}" type="datetimeFigureOut">
              <a:rPr lang="ar-SA" smtClean="0"/>
              <a:t>5/29/1436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76303AB-FA11-4E17-B3B0-C0A1C41406D0}"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C60AEB2-1E4F-44C1-9181-5543F396D509}" type="datetimeFigureOut">
              <a:rPr lang="ar-SA" smtClean="0"/>
              <a:t>5/29/1436</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276303AB-FA11-4E17-B3B0-C0A1C41406D0}"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AC60AEB2-1E4F-44C1-9181-5543F396D509}" type="datetimeFigureOut">
              <a:rPr lang="ar-SA" smtClean="0"/>
              <a:t>5/29/1436</a:t>
            </a:fld>
            <a:endParaRPr lang="ar-SA"/>
          </a:p>
        </p:txBody>
      </p:sp>
      <p:sp>
        <p:nvSpPr>
          <p:cNvPr id="27" name="Slide Number Placeholder 26"/>
          <p:cNvSpPr>
            <a:spLocks noGrp="1"/>
          </p:cNvSpPr>
          <p:nvPr>
            <p:ph type="sldNum" sz="quarter" idx="11"/>
          </p:nvPr>
        </p:nvSpPr>
        <p:spPr/>
        <p:txBody>
          <a:bodyPr rtlCol="0"/>
          <a:lstStyle/>
          <a:p>
            <a:fld id="{276303AB-FA11-4E17-B3B0-C0A1C41406D0}" type="slidenum">
              <a:rPr lang="ar-SA" smtClean="0"/>
              <a:t>‹#›</a:t>
            </a:fld>
            <a:endParaRPr lang="ar-SA"/>
          </a:p>
        </p:txBody>
      </p:sp>
      <p:sp>
        <p:nvSpPr>
          <p:cNvPr id="28" name="Footer Placeholder 27"/>
          <p:cNvSpPr>
            <a:spLocks noGrp="1"/>
          </p:cNvSpPr>
          <p:nvPr>
            <p:ph type="ftr" sz="quarter" idx="12"/>
          </p:nvPr>
        </p:nvSpPr>
        <p:spPr/>
        <p:txBody>
          <a:bodyPr rtlCol="0"/>
          <a:lstStyle/>
          <a:p>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AC60AEB2-1E4F-44C1-9181-5543F396D509}" type="datetimeFigureOut">
              <a:rPr lang="ar-SA" smtClean="0"/>
              <a:t>5/29/1436</a:t>
            </a:fld>
            <a:endParaRPr lang="ar-SA"/>
          </a:p>
        </p:txBody>
      </p:sp>
      <p:sp>
        <p:nvSpPr>
          <p:cNvPr id="4" name="Footer Placeholder 3"/>
          <p:cNvSpPr>
            <a:spLocks noGrp="1"/>
          </p:cNvSpPr>
          <p:nvPr>
            <p:ph type="ftr" sz="quarter" idx="11"/>
          </p:nvPr>
        </p:nvSpPr>
        <p:spPr>
          <a:xfrm>
            <a:off x="5257800" y="612648"/>
            <a:ext cx="1325880" cy="457200"/>
          </a:xfrm>
        </p:spPr>
        <p:txBody>
          <a:bodyPr/>
          <a:lstStyle/>
          <a:p>
            <a:endParaRPr lang="ar-SA"/>
          </a:p>
        </p:txBody>
      </p:sp>
      <p:sp>
        <p:nvSpPr>
          <p:cNvPr id="5" name="Slide Number Placeholder 4"/>
          <p:cNvSpPr>
            <a:spLocks noGrp="1"/>
          </p:cNvSpPr>
          <p:nvPr>
            <p:ph type="sldNum" sz="quarter" idx="12"/>
          </p:nvPr>
        </p:nvSpPr>
        <p:spPr>
          <a:xfrm>
            <a:off x="8174736" y="2272"/>
            <a:ext cx="762000" cy="365760"/>
          </a:xfrm>
        </p:spPr>
        <p:txBody>
          <a:bodyPr/>
          <a:lstStyle/>
          <a:p>
            <a:fld id="{276303AB-FA11-4E17-B3B0-C0A1C41406D0}"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60AEB2-1E4F-44C1-9181-5543F396D509}" type="datetimeFigureOut">
              <a:rPr lang="ar-SA" smtClean="0"/>
              <a:t>5/29/1436</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276303AB-FA11-4E17-B3B0-C0A1C41406D0}"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C60AEB2-1E4F-44C1-9181-5543F396D509}" type="datetimeFigureOut">
              <a:rPr lang="ar-SA" smtClean="0"/>
              <a:t>5/29/1436</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276303AB-FA11-4E17-B3B0-C0A1C41406D0}"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C60AEB2-1E4F-44C1-9181-5543F396D509}" type="datetimeFigureOut">
              <a:rPr lang="ar-SA" smtClean="0"/>
              <a:t>5/29/1436</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276303AB-FA11-4E17-B3B0-C0A1C41406D0}"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C60AEB2-1E4F-44C1-9181-5543F396D509}" type="datetimeFigureOut">
              <a:rPr lang="ar-SA" smtClean="0"/>
              <a:t>5/29/1436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76303AB-FA11-4E17-B3B0-C0A1C41406D0}"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C60AEB2-1E4F-44C1-9181-5543F396D509}" type="datetimeFigureOut">
              <a:rPr lang="ar-SA" smtClean="0"/>
              <a:t>5/29/1436</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76303AB-FA11-4E17-B3B0-C0A1C41406D0}"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AC60AEB2-1E4F-44C1-9181-5543F396D509}" type="datetimeFigureOut">
              <a:rPr lang="ar-SA" smtClean="0"/>
              <a:t>5/29/1436</a:t>
            </a:fld>
            <a:endParaRPr lang="ar-SA"/>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ar-SA"/>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276303AB-FA11-4E17-B3B0-C0A1C41406D0}"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rtl="1" eaLnBrk="1" latinLnBrk="0" hangingPunct="1">
        <a:spcBef>
          <a:spcPct val="0"/>
        </a:spcBef>
        <a:buNone/>
        <a:defRPr kumimoji="0" sz="4000" kern="1200">
          <a:solidFill>
            <a:schemeClr val="tx2"/>
          </a:solidFill>
          <a:latin typeface="+mj-lt"/>
          <a:ea typeface="+mj-ea"/>
          <a:cs typeface="+mj-cs"/>
        </a:defRPr>
      </a:lvl1pPr>
    </p:titleStyle>
    <p:bodyStyle>
      <a:lvl1pPr marL="365760" indent="-256032" algn="r" rtl="1"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r" rtl="1"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r" rtl="1"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r" rtl="1"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r" rtl="1"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r" rtl="1"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r" rtl="1"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r" rtl="1"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r" rtl="1"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التغير الاجتماعي </a:t>
            </a:r>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Subtitle 2"/>
          <p:cNvSpPr>
            <a:spLocks noGrp="1"/>
          </p:cNvSpPr>
          <p:nvPr>
            <p:ph type="subTitle"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النظريات المعاصرة المفسرة للتغير الاجتماعي</a:t>
            </a:r>
          </a:p>
          <a:p>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المحاضرة السادسة</a:t>
            </a:r>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7365028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buFont typeface="Courier New" pitchFamily="49" charset="0"/>
              <a:buChar char="o"/>
            </a:pPr>
            <a:r>
              <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يفكر علماء الاجتماع في رصدهم لظواهر التغير الاجتماعي في الأساليب التي يحدث بها التغير </a:t>
            </a:r>
            <a:endPar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buFont typeface="Courier New" pitchFamily="49" charset="0"/>
              <a:buChar char="o"/>
            </a:pPr>
            <a:r>
              <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وفي الاطراد أو الانتظام الذي قد يتبدى في هذه الأساليب </a:t>
            </a:r>
            <a:endPar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buFont typeface="Courier New" pitchFamily="49" charset="0"/>
              <a:buChar char="o"/>
            </a:pPr>
            <a:r>
              <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ومن هنا بدأت تظهر العديد من النظريات التي تفسر التغير الاجتماعي </a:t>
            </a:r>
            <a:endPar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109728" indent="0">
              <a:buNone/>
            </a:pPr>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6318666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p>
        </p:txBody>
      </p:sp>
      <p:sp>
        <p:nvSpPr>
          <p:cNvPr id="3" name="Content Placeholder 2"/>
          <p:cNvSpPr>
            <a:spLocks noGrp="1"/>
          </p:cNvSpPr>
          <p:nvPr>
            <p:ph idx="1"/>
          </p:nvPr>
        </p:nvSpPr>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buFont typeface="Courier New" pitchFamily="49" charset="0"/>
              <a:buChar char="o"/>
            </a:pPr>
            <a:r>
              <a:rPr lang="ar-SA" sz="3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ورغم أن نظريات التغير الاجتماعي التي ظهرت عبر التاريخ قد تطورت كثيرا وازدادت دقة وأحكاماً ، وانتقلت من مرحلة التفكير التأملي والتاريخ الظني إلى الاحتكام إلى الواقع وحشد البراهين التاريخية الدالة على صحة النظرية </a:t>
            </a:r>
            <a:endParaRPr lang="ar-SA"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pPr>
              <a:buFont typeface="Courier New" pitchFamily="49" charset="0"/>
              <a:buChar char="o"/>
            </a:pPr>
            <a:r>
              <a:rPr lang="ar-SA" sz="3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بالرغم من هذا فإن أيا من هذه النظريات لم يتوصل إلى كلمة نهائية في رصد ظواهر التغير وتفسيرها </a:t>
            </a:r>
            <a:endParaRPr lang="ar-SA"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pPr>
              <a:buFont typeface="Courier New" pitchFamily="49" charset="0"/>
              <a:buChar char="o"/>
            </a:pPr>
            <a:endPar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30265163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scene3d>
              <a:camera prst="orthographicFront"/>
              <a:lightRig rig="glow" dir="tl">
                <a:rot lat="0" lon="0" rev="5400000"/>
              </a:lightRig>
            </a:scene3d>
            <a:sp3d contourW="12700">
              <a:bevelT w="25400" h="25400"/>
              <a:contourClr>
                <a:schemeClr val="accent6">
                  <a:shade val="73000"/>
                </a:schemeClr>
              </a:contourClr>
            </a:sp3d>
          </a:bodyPr>
          <a:lstStyle/>
          <a:p>
            <a:pPr>
              <a:buFont typeface="Courier New" pitchFamily="49" charset="0"/>
              <a:buChar char="o"/>
            </a:pPr>
            <a:r>
              <a:rPr lang="ar-SA" sz="3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ويرجع السبب في هذا إلى أن الواقع الاجتماعي- التاريخ بمعناه الواسع- يكشف دائما عن أدلة وبراهين جديدة إذا دعمت بعض النظريات فقد تؤدي إلى زيف نظريات أخرى ، بل أنها قد تدحض كل النظريات القائمة </a:t>
            </a:r>
            <a:endParaRPr lang="ar-SA"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pPr>
              <a:buFont typeface="Courier New" pitchFamily="49" charset="0"/>
              <a:buChar char="o"/>
            </a:pPr>
            <a:r>
              <a:rPr lang="ar-SA"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ولهذا </a:t>
            </a:r>
            <a:r>
              <a:rPr lang="ar-SA"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فان الحديث عن نظرية للتغير الاجتماعي يجب أن يكون حديثاً محاطاً بالحذر ، في ضوء الحقيقة التي مؤداها أن التاريخ يمكن أن يزيف أي نظرية. </a:t>
            </a:r>
            <a:endParaRPr lang="en-US"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pPr>
              <a:buFont typeface="Courier New" pitchFamily="49" charset="0"/>
              <a:buChar char="o"/>
            </a:pPr>
            <a:endPar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extLst>
      <p:ext uri="{BB962C8B-B14F-4D97-AF65-F5344CB8AC3E}">
        <p14:creationId xmlns:p14="http://schemas.microsoft.com/office/powerpoint/2010/main" val="18053451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bodyPr>
          <a:lstStyle/>
          <a:p>
            <a:pPr>
              <a:buFont typeface="Courier New" pitchFamily="49" charset="0"/>
              <a:buChar char="o"/>
            </a:pPr>
            <a:r>
              <a:rPr lang="ar-SA"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ومع ذلك فإن إدراكنا لهذه الحقيقة لا يعني التقليل من شان نظريات التغير الاجتماعي التي ظهرت حتى الآن ولكنه يفسر لنا لماذا تعددت هذه النظريات </a:t>
            </a:r>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تاريخياً </a:t>
            </a:r>
            <a:r>
              <a:rPr lang="ar-SA"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ولماذا اختلفت الآراء حول مجرى التغير الاجتماعي </a:t>
            </a:r>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وأسبابه</a:t>
            </a:r>
          </a:p>
          <a:p>
            <a:pPr>
              <a:buFont typeface="Courier New" pitchFamily="49" charset="0"/>
              <a:buChar char="o"/>
            </a:pPr>
            <a:r>
              <a:rPr lang="ar-SA"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ورغم هذا الاختلاف فان المتأمل لتاريخ هذه النظريات يكتشف أنها قد نجحت في تحقيق قدر كبير من النضج العملي ، وأنها قطعت أشواطا كبيرة في فهم ظاهرة التغير الاجتماعي ، وسوف يتضح لنا من خلال العرض التالي مدى صدق هذه الحقيقة </a:t>
            </a:r>
          </a:p>
        </p:txBody>
      </p:sp>
    </p:spTree>
    <p:extLst>
      <p:ext uri="{BB962C8B-B14F-4D97-AF65-F5344CB8AC3E}">
        <p14:creationId xmlns:p14="http://schemas.microsoft.com/office/powerpoint/2010/main" val="21318674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a:buFont typeface="Wingdings" pitchFamily="2" charset="2"/>
              <a:buChar char="q"/>
            </a:pPr>
            <a:r>
              <a:rPr lang="ar-SA"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ولن نخوض هنا في أسلوب عرض هذه النظريات ، </a:t>
            </a:r>
            <a:r>
              <a:rPr lang="ar-SA"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ولكننا </a:t>
            </a:r>
            <a:r>
              <a:rPr lang="ar-SA"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سنحاول أن نتبنى مدخلا جديداً في عرضها ، فالملاحظ على نظريات التغير الاجتماعي( وهي نظريات نابعة من النظريات العامة في علم الاجتماع) </a:t>
            </a:r>
            <a:endParaRPr lang="ar-SA"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buFont typeface="Wingdings" pitchFamily="2" charset="2"/>
              <a:buChar char="q"/>
            </a:pPr>
            <a:r>
              <a:rPr lang="ar-SA"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أن بذورها قد ظهرت في القرن التاسع عشر ، وأنها لم تنقطع عن التطور ، ولم تقض واحدة منها على الأخريات ، هذا باستثناء النظريات الحتمية التي تكاد تكون قد اختفت تقريباً </a:t>
            </a:r>
          </a:p>
        </p:txBody>
      </p:sp>
    </p:spTree>
    <p:extLst>
      <p:ext uri="{BB962C8B-B14F-4D97-AF65-F5344CB8AC3E}">
        <p14:creationId xmlns:p14="http://schemas.microsoft.com/office/powerpoint/2010/main" val="25490473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a:buFont typeface="Courier New" pitchFamily="49" charset="0"/>
              <a:buChar char="o"/>
            </a:pPr>
            <a:r>
              <a:rPr lang="ar-SA"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ومن ثم فقد تطورت هذه النظريات بشكل متواز ، ويتأسس المنحى الذي </a:t>
            </a:r>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نتوخاه </a:t>
            </a:r>
            <a:r>
              <a:rPr lang="ar-SA"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في عرض  نظريات التغير الاجتماعي على هذه الفكرة ، وسنعرض </a:t>
            </a:r>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لكل </a:t>
            </a:r>
            <a:r>
              <a:rPr lang="ar-SA"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لنظرية ونتتبع تطوراتها المعاصرة، وبهذه الطريقة يمكن للقارئ أن يتعرف على تطور النظريات وعلى علاقتها ببعضها </a:t>
            </a:r>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p>
          <a:p>
            <a:pPr>
              <a:buFont typeface="Courier New" pitchFamily="49" charset="0"/>
              <a:buChar char="o"/>
            </a:pP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سنبدأ هذه </a:t>
            </a: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النظريات في هذه المحاضرة  </a:t>
            </a: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بالحتميات ثم ننتقل إلى النظرية التطورية </a:t>
            </a: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وسوف يلاحظ القارئ أمرين </a:t>
            </a: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هامين:-</a:t>
            </a: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buFont typeface="Courier New" pitchFamily="49" charset="0"/>
              <a:buChar char="o"/>
            </a:pPr>
            <a:endParaRPr lang="ar-SA" dirty="0"/>
          </a:p>
        </p:txBody>
      </p:sp>
    </p:spTree>
    <p:extLst>
      <p:ext uri="{BB962C8B-B14F-4D97-AF65-F5344CB8AC3E}">
        <p14:creationId xmlns:p14="http://schemas.microsoft.com/office/powerpoint/2010/main" val="17607534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p>
        </p:txBody>
      </p:sp>
      <p:sp>
        <p:nvSpPr>
          <p:cNvPr id="3" name="Content Placeholder 2"/>
          <p:cNvSpPr>
            <a:spLocks noGrp="1"/>
          </p:cNvSpPr>
          <p:nvPr>
            <p:ph idx="1"/>
          </p:nvPr>
        </p:nvSpPr>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buFont typeface="Courier New" pitchFamily="49" charset="0"/>
              <a:buChar char="o"/>
            </a:pPr>
            <a:r>
              <a:rPr lang="ar-SA" b="1" spc="50" dirty="0">
                <a:ln w="11430"/>
                <a:solidFill>
                  <a:srgbClr val="FF0000"/>
                </a:solidFill>
                <a:effectLst>
                  <a:outerShdw blurRad="76200" dist="50800" dir="5400000" algn="tl" rotWithShape="0">
                    <a:srgbClr val="000000">
                      <a:alpha val="65000"/>
                    </a:srgbClr>
                  </a:outerShdw>
                </a:effectLst>
              </a:rPr>
              <a:t>ا</a:t>
            </a:r>
            <a:r>
              <a:rPr lang="ar-SA" sz="3200" b="1" spc="50" dirty="0">
                <a:ln w="11430"/>
                <a:solidFill>
                  <a:srgbClr val="FF0000"/>
                </a:solidFill>
                <a:effectLst>
                  <a:outerShdw blurRad="76200" dist="50800" dir="5400000" algn="tl" rotWithShape="0">
                    <a:srgbClr val="000000">
                      <a:alpha val="65000"/>
                    </a:srgbClr>
                  </a:outerShdw>
                </a:effectLst>
              </a:rPr>
              <a:t>لأول</a:t>
            </a:r>
            <a:r>
              <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ar-SA"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أننا نستخدم صيغة الجمع عند الحديث عن كل اتجاه من هذه الاتجاهات فنقول مثلا( النظريات التطورية) أو ( النظريات الوظيفية) ، وذلك لأننا سنتعرض داخل كل منها للصور المختلفة لكل اتجاه نظري </a:t>
            </a:r>
            <a:endPar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buFont typeface="Courier New" pitchFamily="49" charset="0"/>
              <a:buChar char="o"/>
            </a:pPr>
            <a:r>
              <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ar-SA" sz="3200" b="1" spc="50" dirty="0">
                <a:ln w="11430"/>
                <a:solidFill>
                  <a:srgbClr val="FF0000"/>
                </a:solidFill>
                <a:effectLst>
                  <a:outerShdw blurRad="76200" dist="50800" dir="5400000" algn="tl" rotWithShape="0">
                    <a:srgbClr val="000000">
                      <a:alpha val="65000"/>
                    </a:srgbClr>
                  </a:outerShdw>
                </a:effectLst>
              </a:rPr>
              <a:t>والثاني </a:t>
            </a:r>
            <a:r>
              <a:rPr lang="ar-SA"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إننا لن نميز بين نظريات عامة وأخرى للعالم الثالث ، لان هذا التمييز سيظهر من تلقاء نفسه ، حيث سيلاحظ القارئ أن كل نظرية قد استخدمت في تفسير التغير في العالم الثالث. </a:t>
            </a:r>
            <a:endPar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buFont typeface="Courier New" pitchFamily="49" charset="0"/>
              <a:buChar char="o"/>
            </a:pPr>
            <a:endParaRPr lang="ar-SA"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41842288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b="1" u="sng"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أولا: النظريات الحتمية</a:t>
            </a: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Content Placeholder 2"/>
          <p:cNvSpPr>
            <a:spLocks noGrp="1"/>
          </p:cNvSpPr>
          <p:nvPr>
            <p:ph idx="1"/>
          </p:nvPr>
        </p:nvSpPr>
        <p:spPr/>
        <p:txBody>
          <a:bodyPr>
            <a:normAutofit/>
          </a:bodyPr>
          <a:lstStyle/>
          <a:p>
            <a:pPr>
              <a:buFont typeface="Wingdings" pitchFamily="2" charset="2"/>
              <a:buChar char="q"/>
            </a:pPr>
            <a:r>
              <a:rPr lang="ar-SA" sz="3200" b="1" dirty="0">
                <a:ln w="12700">
                  <a:solidFill>
                    <a:schemeClr val="tx2">
                      <a:satMod val="155000"/>
                    </a:schemeClr>
                  </a:solidFill>
                  <a:prstDash val="solid"/>
                </a:ln>
                <a:solidFill>
                  <a:schemeClr val="accent1">
                    <a:lumMod val="75000"/>
                  </a:schemeClr>
                </a:solidFill>
                <a:effectLst>
                  <a:outerShdw blurRad="41275" dist="20320" dir="1800000" algn="tl" rotWithShape="0">
                    <a:srgbClr val="000000">
                      <a:alpha val="40000"/>
                    </a:srgbClr>
                  </a:outerShdw>
                </a:effectLst>
              </a:rPr>
              <a:t>نقصد بالنظريات الحتمية تلك النظريات التي تركز في دراستها للتغير الاجتماعي على عامل واحد فحسب وتفترض كل نظرية من هذه النظريات أن عاملا واحدا – كالاقتصاد أو المناخ أو غيرها – هو العامل الوحيد الذي يحرك العوامل الأخرى </a:t>
            </a:r>
            <a:endParaRPr lang="ar-SA" sz="3200" b="1" dirty="0" smtClean="0">
              <a:ln w="12700">
                <a:solidFill>
                  <a:schemeClr val="tx2">
                    <a:satMod val="155000"/>
                  </a:schemeClr>
                </a:solidFill>
                <a:prstDash val="solid"/>
              </a:ln>
              <a:solidFill>
                <a:schemeClr val="accent1">
                  <a:lumMod val="75000"/>
                </a:schemeClr>
              </a:solidFill>
              <a:effectLst>
                <a:outerShdw blurRad="41275" dist="20320" dir="1800000" algn="tl" rotWithShape="0">
                  <a:srgbClr val="000000">
                    <a:alpha val="40000"/>
                  </a:srgbClr>
                </a:outerShdw>
              </a:effectLst>
            </a:endParaRPr>
          </a:p>
          <a:p>
            <a:pPr>
              <a:buFont typeface="Wingdings" pitchFamily="2" charset="2"/>
              <a:buChar char="q"/>
            </a:pPr>
            <a:r>
              <a:rPr lang="ar-SA" sz="3200" b="1" dirty="0">
                <a:ln w="12700">
                  <a:solidFill>
                    <a:schemeClr val="tx2">
                      <a:satMod val="155000"/>
                    </a:schemeClr>
                  </a:solidFill>
                  <a:prstDash val="solid"/>
                </a:ln>
                <a:solidFill>
                  <a:schemeClr val="accent1">
                    <a:lumMod val="40000"/>
                    <a:lumOff val="60000"/>
                  </a:schemeClr>
                </a:solidFill>
                <a:effectLst>
                  <a:outerShdw blurRad="41275" dist="20320" dir="1800000" algn="tl" rotWithShape="0">
                    <a:srgbClr val="000000">
                      <a:alpha val="40000"/>
                    </a:srgbClr>
                  </a:outerShdw>
                </a:effectLst>
              </a:rPr>
              <a:t>ولذلك فان هذه النظريات توصف بأنها نظريات اختزالية </a:t>
            </a:r>
            <a:r>
              <a:rPr lang="ar-SA" sz="3200" b="1" dirty="0" smtClean="0">
                <a:ln w="12700">
                  <a:solidFill>
                    <a:schemeClr val="tx2">
                      <a:satMod val="155000"/>
                    </a:schemeClr>
                  </a:solidFill>
                  <a:prstDash val="solid"/>
                </a:ln>
                <a:solidFill>
                  <a:schemeClr val="accent1">
                    <a:lumMod val="40000"/>
                    <a:lumOff val="60000"/>
                  </a:schemeClr>
                </a:solidFill>
                <a:effectLst>
                  <a:outerShdw blurRad="41275" dist="20320" dir="1800000" algn="tl" rotWithShape="0">
                    <a:srgbClr val="000000">
                      <a:alpha val="40000"/>
                    </a:srgbClr>
                  </a:outerShdw>
                </a:effectLst>
              </a:rPr>
              <a:t>أي </a:t>
            </a:r>
            <a:r>
              <a:rPr lang="ar-SA" sz="3200" b="1" dirty="0">
                <a:ln w="12700">
                  <a:solidFill>
                    <a:schemeClr val="tx2">
                      <a:satMod val="155000"/>
                    </a:schemeClr>
                  </a:solidFill>
                  <a:prstDash val="solid"/>
                </a:ln>
                <a:solidFill>
                  <a:schemeClr val="accent1">
                    <a:lumMod val="40000"/>
                    <a:lumOff val="60000"/>
                  </a:schemeClr>
                </a:solidFill>
                <a:effectLst>
                  <a:outerShdw blurRad="41275" dist="20320" dir="1800000" algn="tl" rotWithShape="0">
                    <a:srgbClr val="000000">
                      <a:alpha val="40000"/>
                    </a:srgbClr>
                  </a:outerShdw>
                </a:effectLst>
              </a:rPr>
              <a:t>أنها تختزل كل العوامل في عامل واحد ، وتعتبر أن هذا العامل هو العامل الكافي وحده لحدوث </a:t>
            </a:r>
            <a:r>
              <a:rPr lang="ar-SA" sz="3200" b="1" dirty="0" smtClean="0">
                <a:ln w="12700">
                  <a:solidFill>
                    <a:schemeClr val="tx2">
                      <a:satMod val="155000"/>
                    </a:schemeClr>
                  </a:solidFill>
                  <a:prstDash val="solid"/>
                </a:ln>
                <a:solidFill>
                  <a:schemeClr val="accent1">
                    <a:lumMod val="40000"/>
                    <a:lumOff val="60000"/>
                  </a:schemeClr>
                </a:solidFill>
                <a:effectLst>
                  <a:outerShdw blurRad="41275" dist="20320" dir="1800000" algn="tl" rotWithShape="0">
                    <a:srgbClr val="000000">
                      <a:alpha val="40000"/>
                    </a:srgbClr>
                  </a:outerShdw>
                </a:effectLst>
              </a:rPr>
              <a:t>التغير</a:t>
            </a:r>
          </a:p>
          <a:p>
            <a:pPr marL="0" indent="0">
              <a:buNone/>
            </a:pPr>
            <a:endParaRPr lang="ar-SA" dirty="0"/>
          </a:p>
        </p:txBody>
      </p:sp>
    </p:spTree>
    <p:extLst>
      <p:ext uri="{BB962C8B-B14F-4D97-AF65-F5344CB8AC3E}">
        <p14:creationId xmlns:p14="http://schemas.microsoft.com/office/powerpoint/2010/main" val="19532788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buFont typeface="Courier New" pitchFamily="49" charset="0"/>
              <a:buChar char="o"/>
            </a:pP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ويكمن هذا المعنى في مفهوم الحتمية </a:t>
            </a: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Determinism</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فهذا المفهوم يشتق من الكلمة اللاتينية </a:t>
            </a: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Determinant</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p>
          <a:p>
            <a:pPr>
              <a:buFont typeface="Courier New" pitchFamily="49" charset="0"/>
              <a:buChar char="o"/>
            </a:pP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ومعناها محدد ولذلك فان الحتمية تفترض أن الأمور محددة سلفاً وان المهمة الملقاة على عاتق الباحث هي اكتشاف جملة الشروط المسبقة التي تعين حدوث ظاهرة من الظواهر </a:t>
            </a:r>
            <a:endPar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buFont typeface="Courier New" pitchFamily="49" charset="0"/>
              <a:buChar char="o"/>
            </a:pP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وعندما استخدمت الكلمة في الفكر الاجتماعي فإنها أصبحت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تعني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البحث عن السبب الوحيد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او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الأصل الكامن من خلف حدوث كل الظواهر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،أو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الذي ترتبط به كل المتغيرات كمتغيرات تابعة بالضرورة . </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indent="0">
              <a:buNone/>
            </a:pP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indent="0">
              <a:buNone/>
            </a:pPr>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9270801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p>
        </p:txBody>
      </p:sp>
      <p:sp>
        <p:nvSpPr>
          <p:cNvPr id="3" name="Content Placeholder 2"/>
          <p:cNvSpPr>
            <a:spLocks noGrp="1"/>
          </p:cNvSpPr>
          <p:nvPr>
            <p:ph idx="1"/>
          </p:nvPr>
        </p:nvSpPr>
        <p:spPr/>
        <p:txBody>
          <a:bodyPr>
            <a:normAutofit/>
            <a:scene3d>
              <a:camera prst="orthographicFront"/>
              <a:lightRig rig="glow" dir="tl">
                <a:rot lat="0" lon="0" rev="5400000"/>
              </a:lightRig>
            </a:scene3d>
            <a:sp3d contourW="12700">
              <a:bevelT w="25400" h="25400"/>
              <a:contourClr>
                <a:schemeClr val="accent6">
                  <a:shade val="73000"/>
                </a:schemeClr>
              </a:contourClr>
            </a:sp3d>
          </a:bodyPr>
          <a:lstStyle/>
          <a:p>
            <a:pPr>
              <a:buFont typeface="Courier New" pitchFamily="49" charset="0"/>
              <a:buChar char="o"/>
            </a:pPr>
            <a:r>
              <a:rPr lang="ar-SA" sz="3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وقد انتشرت الحتميات في كافة فروع العلم السياسي والاجتماعي في المراحل المبكرة لنشأة هذا العلم وجاءت في معظمها متأثرة بعلوم أخرى </a:t>
            </a:r>
            <a:endParaRPr lang="ar-SA"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pPr>
              <a:buFont typeface="Courier New" pitchFamily="49" charset="0"/>
              <a:buChar char="o"/>
            </a:pPr>
            <a:r>
              <a:rPr lang="ar-SA" sz="3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فأنصار الحتمية الجغرافية تأثروا بالجغرافيا ، بل أن بعضهم كان من الجغرافيين ، </a:t>
            </a:r>
            <a:endParaRPr lang="ar-SA"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pPr>
              <a:buFont typeface="Courier New" pitchFamily="49" charset="0"/>
              <a:buChar char="o"/>
            </a:pPr>
            <a:r>
              <a:rPr lang="ar-SA" sz="3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والذين ناصروا الحتمية البيولوجية تأثروا بعلم البيولوجيا وبنظرية التطور البيولوجي ، وكان بعضهم من البيولوجيين وهكذا </a:t>
            </a:r>
          </a:p>
        </p:txBody>
      </p:sp>
    </p:spTree>
    <p:extLst>
      <p:ext uri="{BB962C8B-B14F-4D97-AF65-F5344CB8AC3E}">
        <p14:creationId xmlns:p14="http://schemas.microsoft.com/office/powerpoint/2010/main" val="31785179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a:buFont typeface="Wingdings" pitchFamily="2" charset="2"/>
              <a:buChar char="ü"/>
            </a:pPr>
            <a:r>
              <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ولقد انقرضت هذه الحتميات من التفكير العلمي </a:t>
            </a:r>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،ونحن </a:t>
            </a:r>
            <a:r>
              <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إذ نشير إليها في مطلع حديثنا عن نظريات التغير الاجتماعي فإننا نذكر بتاريخ العلم ونوضح الأسس المعرفية التي قامت عليها النظريات الحديثة ، ونكتفي هنا بالإشارة إلى نظريتين من النظريات الحتمية : </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14219879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lvl="0"/>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أ)</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الحتمية الجغرافية </a:t>
            </a: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Content Placeholder 2"/>
          <p:cNvSpPr>
            <a:spLocks noGrp="1"/>
          </p:cNvSpPr>
          <p:nvPr>
            <p:ph idx="1"/>
          </p:nvPr>
        </p:nvSpPr>
        <p:spPr/>
        <p:txBody>
          <a:bodyPr>
            <a:normAutofit lnSpcReduction="10000"/>
          </a:bodyPr>
          <a:lstStyle/>
          <a:p>
            <a:pPr>
              <a:buFont typeface="Courier New" pitchFamily="49" charset="0"/>
              <a:buChar char="o"/>
            </a:pPr>
            <a:r>
              <a:rPr lang="ar-SA"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هناك اعتقاد قديم بان ثمة علاقة بين طبيعة الطقس الذي يعيش فيه الإنسان- بارداً أم حاراً أم معتدلاً – وبين طابعه الاجتماعي ( من حدة المزاج أو أريحيته ومن حيث الانبساط أو الانطواء وغير ذلك من سمات الطابع الاجتماعي) </a:t>
            </a:r>
            <a:endPar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buFont typeface="Courier New" pitchFamily="49" charset="0"/>
              <a:buChar char="o"/>
            </a:pPr>
            <a:r>
              <a:rPr lang="ar-SA"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ولقد تأثر المنظرون الاجتماعيون الأوائل بهذا الاعتقاد وحاولوا من خلاله أن يميزوا أوجه التشابه والاختلاف بين البشر ، وكانت النتيجة نظرية شاملة في الحتمية الجغرافية . </a:t>
            </a:r>
            <a:endParaRPr lang="en-US"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buFont typeface="Courier New" pitchFamily="49" charset="0"/>
              <a:buChar char="o"/>
            </a:pPr>
            <a:endParaRPr lang="ar-SA" dirty="0"/>
          </a:p>
        </p:txBody>
      </p:sp>
    </p:spTree>
    <p:extLst>
      <p:ext uri="{BB962C8B-B14F-4D97-AF65-F5344CB8AC3E}">
        <p14:creationId xmlns:p14="http://schemas.microsoft.com/office/powerpoint/2010/main" val="6913640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buFont typeface="Courier New" pitchFamily="49" charset="0"/>
              <a:buChar char="o"/>
            </a:pPr>
            <a:r>
              <a:rPr lang="ar-SA"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وبالرغم من أن فكرة الحتمية الجغرافية فكرة قديمة إلا أنها شاعت من خلال استخدام عدد من المفكرين لها في تفسير نشأة المجتمعات وتغييرها . </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buFont typeface="Courier New" pitchFamily="49" charset="0"/>
              <a:buChar char="o"/>
            </a:pPr>
            <a:r>
              <a:rPr lang="ar-SA"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ومن أشهر هؤلاء الجغرافي الأمريكي </a:t>
            </a:r>
            <a:r>
              <a:rPr lang="ar-SA" sz="32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هنتنجتون</a:t>
            </a:r>
            <a:r>
              <a:rPr lang="ar-SA"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Huntington,1965</a:t>
            </a:r>
            <a:r>
              <a:rPr lang="ar-SA"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الذي استخدم مفهوم الحتمية الجغرافية لا في تفسير تغير الاختلاف بين البشر فحسب ، ولكن في تفسير تغير المجتمعات ، </a:t>
            </a:r>
          </a:p>
        </p:txBody>
      </p:sp>
    </p:spTree>
    <p:extLst>
      <p:ext uri="{BB962C8B-B14F-4D97-AF65-F5344CB8AC3E}">
        <p14:creationId xmlns:p14="http://schemas.microsoft.com/office/powerpoint/2010/main" val="27751035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a:buFont typeface="Courier New" pitchFamily="49" charset="0"/>
              <a:buChar char="o"/>
            </a:pPr>
            <a:r>
              <a:rPr lang="ar-SA" sz="3200" b="1" dirty="0" smtClean="0">
                <a:ln w="12700">
                  <a:solidFill>
                    <a:schemeClr val="tx2">
                      <a:satMod val="155000"/>
                    </a:schemeClr>
                  </a:solidFill>
                  <a:prstDash val="solid"/>
                </a:ln>
                <a:solidFill>
                  <a:schemeClr val="accent1">
                    <a:lumMod val="40000"/>
                    <a:lumOff val="60000"/>
                  </a:schemeClr>
                </a:solidFill>
                <a:effectLst>
                  <a:outerShdw blurRad="41275" dist="20320" dir="1800000" algn="tl" rotWithShape="0">
                    <a:srgbClr val="000000">
                      <a:alpha val="40000"/>
                    </a:srgbClr>
                  </a:outerShdw>
                </a:effectLst>
              </a:rPr>
              <a:t>فقد </a:t>
            </a:r>
            <a:r>
              <a:rPr lang="ar-SA" sz="3200" b="1" dirty="0">
                <a:ln w="12700">
                  <a:solidFill>
                    <a:schemeClr val="tx2">
                      <a:satMod val="155000"/>
                    </a:schemeClr>
                  </a:solidFill>
                  <a:prstDash val="solid"/>
                </a:ln>
                <a:solidFill>
                  <a:schemeClr val="accent1">
                    <a:lumMod val="40000"/>
                    <a:lumOff val="60000"/>
                  </a:schemeClr>
                </a:solidFill>
                <a:effectLst>
                  <a:outerShdw blurRad="41275" dist="20320" dir="1800000" algn="tl" rotWithShape="0">
                    <a:srgbClr val="000000">
                      <a:alpha val="40000"/>
                    </a:srgbClr>
                  </a:outerShdw>
                </a:effectLst>
              </a:rPr>
              <a:t>ذهب إلى القول بأنه إذا كانت الظروف الجغرافية هي التي تحدد صفات الناس وسلوكهم ، فان هذه الصفات وذلك السلوك لن يتغير إلا إذا تغيرت الظروف الجغرافية </a:t>
            </a:r>
            <a:endParaRPr lang="ar-SA" sz="3200" b="1" dirty="0" smtClean="0">
              <a:ln w="12700">
                <a:solidFill>
                  <a:schemeClr val="tx2">
                    <a:satMod val="155000"/>
                  </a:schemeClr>
                </a:solidFill>
                <a:prstDash val="solid"/>
              </a:ln>
              <a:solidFill>
                <a:schemeClr val="accent1">
                  <a:lumMod val="40000"/>
                  <a:lumOff val="60000"/>
                </a:schemeClr>
              </a:solidFill>
              <a:effectLst>
                <a:outerShdw blurRad="41275" dist="20320" dir="1800000" algn="tl" rotWithShape="0">
                  <a:srgbClr val="000000">
                    <a:alpha val="40000"/>
                  </a:srgbClr>
                </a:outerShdw>
              </a:effectLst>
            </a:endParaRPr>
          </a:p>
          <a:p>
            <a:pPr>
              <a:buFont typeface="Courier New" pitchFamily="49" charset="0"/>
              <a:buChar char="o"/>
            </a:pPr>
            <a:r>
              <a:rPr lang="ar-SA" sz="3200" b="1" dirty="0" smtClean="0">
                <a:ln w="12700">
                  <a:solidFill>
                    <a:schemeClr val="tx2">
                      <a:satMod val="155000"/>
                    </a:schemeClr>
                  </a:solidFill>
                  <a:prstDash val="solid"/>
                </a:ln>
                <a:solidFill>
                  <a:schemeClr val="accent1">
                    <a:lumMod val="40000"/>
                    <a:lumOff val="60000"/>
                  </a:schemeClr>
                </a:solidFill>
                <a:effectLst>
                  <a:outerShdw blurRad="41275" dist="20320" dir="1800000" algn="tl" rotWithShape="0">
                    <a:srgbClr val="000000">
                      <a:alpha val="40000"/>
                    </a:srgbClr>
                  </a:outerShdw>
                </a:effectLst>
              </a:rPr>
              <a:t> </a:t>
            </a:r>
            <a:r>
              <a:rPr lang="ar-SA" sz="3200" b="1" dirty="0">
                <a:ln w="12700">
                  <a:solidFill>
                    <a:schemeClr val="tx2">
                      <a:satMod val="155000"/>
                    </a:schemeClr>
                  </a:solidFill>
                  <a:prstDash val="solid"/>
                </a:ln>
                <a:solidFill>
                  <a:schemeClr val="accent1">
                    <a:lumMod val="40000"/>
                    <a:lumOff val="60000"/>
                  </a:schemeClr>
                </a:solidFill>
                <a:effectLst>
                  <a:outerShdw blurRad="41275" dist="20320" dir="1800000" algn="tl" rotWithShape="0">
                    <a:srgbClr val="000000">
                      <a:alpha val="40000"/>
                    </a:srgbClr>
                  </a:outerShdw>
                </a:effectLst>
              </a:rPr>
              <a:t>وفي ضوء هذه الفرضية فسر </a:t>
            </a:r>
            <a:r>
              <a:rPr lang="ar-SA" sz="3200" b="1" dirty="0" err="1">
                <a:ln w="12700">
                  <a:solidFill>
                    <a:schemeClr val="tx2">
                      <a:satMod val="155000"/>
                    </a:schemeClr>
                  </a:solidFill>
                  <a:prstDash val="solid"/>
                </a:ln>
                <a:solidFill>
                  <a:schemeClr val="accent1">
                    <a:lumMod val="40000"/>
                    <a:lumOff val="60000"/>
                  </a:schemeClr>
                </a:solidFill>
                <a:effectLst>
                  <a:outerShdw blurRad="41275" dist="20320" dir="1800000" algn="tl" rotWithShape="0">
                    <a:srgbClr val="000000">
                      <a:alpha val="40000"/>
                    </a:srgbClr>
                  </a:outerShdw>
                </a:effectLst>
              </a:rPr>
              <a:t>هنتنجتون</a:t>
            </a:r>
            <a:r>
              <a:rPr lang="ar-SA" sz="3200" b="1" dirty="0">
                <a:ln w="12700">
                  <a:solidFill>
                    <a:schemeClr val="tx2">
                      <a:satMod val="155000"/>
                    </a:schemeClr>
                  </a:solidFill>
                  <a:prstDash val="solid"/>
                </a:ln>
                <a:solidFill>
                  <a:schemeClr val="accent1">
                    <a:lumMod val="40000"/>
                    <a:lumOff val="60000"/>
                  </a:schemeClr>
                </a:solidFill>
                <a:effectLst>
                  <a:outerShdw blurRad="41275" dist="20320" dir="1800000" algn="tl" rotWithShape="0">
                    <a:srgbClr val="000000">
                      <a:alpha val="40000"/>
                    </a:srgbClr>
                  </a:outerShdw>
                </a:effectLst>
              </a:rPr>
              <a:t> ظهور الحضارات وسقوطها ، فقد ازدهرت حضارة وادي النيل نظراً لتوفر ظروف جغرافية خاصة بملائمة الطقس والتربة ونوعية المحاصيل </a:t>
            </a:r>
            <a:endParaRPr lang="ar-SA" sz="3200" b="1" dirty="0" smtClean="0">
              <a:ln w="12700">
                <a:solidFill>
                  <a:schemeClr val="tx2">
                    <a:satMod val="155000"/>
                  </a:schemeClr>
                </a:solidFill>
                <a:prstDash val="solid"/>
              </a:ln>
              <a:solidFill>
                <a:schemeClr val="accent1">
                  <a:lumMod val="40000"/>
                  <a:lumOff val="60000"/>
                </a:schemeClr>
              </a:solidFill>
              <a:effectLst>
                <a:outerShdw blurRad="41275" dist="20320" dir="1800000" algn="tl" rotWithShape="0">
                  <a:srgbClr val="000000">
                    <a:alpha val="40000"/>
                  </a:srgbClr>
                </a:outerShdw>
              </a:effectLst>
            </a:endParaRPr>
          </a:p>
          <a:p>
            <a:pPr>
              <a:buFont typeface="Courier New" pitchFamily="49" charset="0"/>
              <a:buChar char="o"/>
            </a:pPr>
            <a:endParaRPr lang="ar-SA" dirty="0"/>
          </a:p>
        </p:txBody>
      </p:sp>
    </p:spTree>
    <p:extLst>
      <p:ext uri="{BB962C8B-B14F-4D97-AF65-F5344CB8AC3E}">
        <p14:creationId xmlns:p14="http://schemas.microsoft.com/office/powerpoint/2010/main" val="17996351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scene3d>
              <a:camera prst="orthographicFront"/>
              <a:lightRig rig="glow" dir="tl">
                <a:rot lat="0" lon="0" rev="5400000"/>
              </a:lightRig>
            </a:scene3d>
            <a:sp3d contourW="12700">
              <a:bevelT w="25400" h="25400"/>
              <a:contourClr>
                <a:schemeClr val="accent6">
                  <a:shade val="73000"/>
                </a:schemeClr>
              </a:contourClr>
            </a:sp3d>
          </a:bodyPr>
          <a:lstStyle/>
          <a:p>
            <a:pPr>
              <a:buFont typeface="Courier New" pitchFamily="49" charset="0"/>
              <a:buChar char="o"/>
            </a:pPr>
            <a:r>
              <a:rPr lang="ar-SA" sz="3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وانقرضت هذه الحضارة بفعل تغيرات جغرافية أيضا بعد ارتفاع درجة الحرارة في وادي النيل وما ترتب عليها من جفاف التربة الأمر الذي خلق ظروفاً لا يمكن أن تحافظ على ثمار الحضارة</a:t>
            </a:r>
            <a:r>
              <a:rPr lang="ar-SA"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
            </a:r>
          </a:p>
          <a:p>
            <a:pPr>
              <a:buFont typeface="Courier New" pitchFamily="49" charset="0"/>
              <a:buChar char="o"/>
            </a:pPr>
            <a:r>
              <a:rPr lang="ar-SA" sz="3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وفي الوقت الذي كانت تتدهور فيه الحضارة هنا وكانت ظروف جغرافية أخرى تهيئ نشأة الحضارة في مكان أخر </a:t>
            </a:r>
            <a:endParaRPr lang="ar-SA"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pPr>
              <a:buFont typeface="Courier New" pitchFamily="49" charset="0"/>
              <a:buChar char="o"/>
            </a:pPr>
            <a:r>
              <a:rPr lang="ar-SA" sz="3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وهكذا تغير مركز الحضارة من بلاد الرافدين إلى كريت إلى اليونان ، فالرومان ، </a:t>
            </a:r>
            <a:r>
              <a:rPr lang="ar-SA"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فإسطنبول </a:t>
            </a:r>
            <a:r>
              <a:rPr lang="ar-SA" sz="3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فأوروبا الحديثة </a:t>
            </a:r>
          </a:p>
        </p:txBody>
      </p:sp>
    </p:spTree>
    <p:extLst>
      <p:ext uri="{BB962C8B-B14F-4D97-AF65-F5344CB8AC3E}">
        <p14:creationId xmlns:p14="http://schemas.microsoft.com/office/powerpoint/2010/main" val="42648250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buFont typeface="Courier New" pitchFamily="49" charset="0"/>
              <a:buChar char="o"/>
            </a:pPr>
            <a:r>
              <a:rPr lang="ar-SA" sz="3600" b="1" dirty="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ولكي يدل </a:t>
            </a:r>
            <a:r>
              <a:rPr lang="ar-SA" sz="3600" b="1" dirty="0" err="1">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هنتجتون</a:t>
            </a:r>
            <a:r>
              <a:rPr lang="ar-SA" sz="3600" b="1" dirty="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 على صحة نظريته قدم شواهد من التغيرات الجغرافية التي حدثت في حوض البحر المتوسط خلال الثلاثة آلاف عام الماضية. </a:t>
            </a:r>
            <a:endParaRPr lang="en-US" sz="3600" b="1" dirty="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endParaRPr>
          </a:p>
          <a:p>
            <a:pPr>
              <a:buFont typeface="Courier New" pitchFamily="49" charset="0"/>
              <a:buChar char="o"/>
            </a:pPr>
            <a:endParaRPr lang="ar-SA" dirty="0"/>
          </a:p>
        </p:txBody>
      </p:sp>
    </p:spTree>
    <p:extLst>
      <p:ext uri="{BB962C8B-B14F-4D97-AF65-F5344CB8AC3E}">
        <p14:creationId xmlns:p14="http://schemas.microsoft.com/office/powerpoint/2010/main" val="26824762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24744"/>
            <a:ext cx="8229600" cy="106680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lvl="0"/>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ب)</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الحتمية البيولوجية</a:t>
            </a: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Content Placeholder 2"/>
          <p:cNvSpPr>
            <a:spLocks noGrp="1"/>
          </p:cNvSpPr>
          <p:nvPr>
            <p:ph idx="1"/>
          </p:nvPr>
        </p:nvSpPr>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buFont typeface="Courier New" pitchFamily="49" charset="0"/>
              <a:buChar char="o"/>
            </a:pPr>
            <a:r>
              <a:rPr lang="ar-SA"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تتأسس الحتمية البيولوجية على فرضية مؤداها أن الناس في العالم ينقسمون إلى أجناس وجماعات متميزة بيولوجيا وان الأجناس تختلف في قدرتها على تطوير الحياة الاجتماعية وتنميتها </a:t>
            </a:r>
            <a:endParaRPr lang="ar-SA"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pPr>
              <a:buFont typeface="Courier New" pitchFamily="49" charset="0"/>
              <a:buChar char="o"/>
            </a:pPr>
            <a:r>
              <a:rPr lang="ar-SA"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وان نوعية الحياة لدى شعب من الشعوب هي مؤشر على قدراتها البيولوجية- العرقية </a:t>
            </a:r>
            <a:endParaRPr lang="ar-SA"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pPr>
              <a:buFont typeface="Courier New" pitchFamily="49" charset="0"/>
              <a:buChar char="o"/>
            </a:pPr>
            <a:endPar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15377786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a:buFont typeface="Wingdings" pitchFamily="2" charset="2"/>
              <a:buChar char="q"/>
            </a:pPr>
            <a:r>
              <a:rPr lang="ar-SA" sz="3600" b="1" dirty="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وفي ضوء  ذلك تتبلور الفروق بين الشعوب ، كما تفسر التغيرات الاجتماعية التي تظهر لدى الشعوب ، سواء </a:t>
            </a:r>
            <a:r>
              <a:rPr lang="ar-SA" sz="3600" b="1" dirty="0" smtClean="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التغيرات </a:t>
            </a:r>
            <a:r>
              <a:rPr lang="ar-SA" sz="3600" b="1" dirty="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السلبية ( المرتبطة بالتخلف أو التقهقر الحضاري) ، أو التغيرات الايجابية التي </a:t>
            </a:r>
            <a:r>
              <a:rPr lang="ar-SA" sz="3600" b="1" dirty="0" smtClean="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تفسر </a:t>
            </a:r>
            <a:r>
              <a:rPr lang="ar-SA" sz="3600" b="1" dirty="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بظهور أشكال من التفوق الكامن في شعب من الشعوب. </a:t>
            </a:r>
            <a:endParaRPr lang="en-US" sz="3600" b="1" dirty="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7792999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buFont typeface="Courier New" pitchFamily="49" charset="0"/>
              <a:buChar char="o"/>
            </a:pPr>
            <a:r>
              <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وتقوم الحتمية البيولوجية على فرضية سادت في مجتمعات قديمة منذ القدم ، وهي تلك الخاصة بتفوق طبقات- داخل المجتمع ، على طبقات أخرى ، وارتباط هذا التفوق بالخصائص البيولوجية </a:t>
            </a:r>
            <a:endPar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buFont typeface="Courier New" pitchFamily="49" charset="0"/>
              <a:buChar char="o"/>
            </a:pPr>
            <a:r>
              <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ولقد ظهرت هذه الفكرة في كثير من الحضارات القديمة ، وتبلورت بشكل حاد في الحضارة اليونانية التي ظهر فيها الاعتقاد بان هناك أناساً ولدوا ليحكموا وآخرين ولدوا كرعية </a:t>
            </a:r>
            <a:endPar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buFont typeface="Courier New" pitchFamily="49" charset="0"/>
              <a:buChar char="o"/>
            </a:pPr>
            <a:r>
              <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ولقد تطورت فكرة ارتباط الطبقات المختلفة بخصائص بيولوجية مختلفة تطورت لتعمم على الفروق بين المجتمعات. </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marL="0" indent="0">
              <a:buNone/>
            </a:pPr>
            <a:endPar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7740107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bodyPr>
          <a:lstStyle/>
          <a:p>
            <a:pPr>
              <a:buFont typeface="Wingdings" pitchFamily="2" charset="2"/>
              <a:buChar char="q"/>
            </a:pPr>
            <a:r>
              <a:rPr lang="ar-SA" sz="32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ولقد لعب دي </a:t>
            </a:r>
            <a:r>
              <a:rPr lang="ar-SA" sz="3200" b="1" dirty="0" err="1">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جوبيون</a:t>
            </a:r>
            <a:r>
              <a:rPr lang="ar-SA" sz="32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 </a:t>
            </a:r>
            <a:r>
              <a:rPr lang="en-US" sz="32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De </a:t>
            </a:r>
            <a:r>
              <a:rPr lang="en-US" sz="3200" b="1" dirty="0" err="1">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Gobineau</a:t>
            </a:r>
            <a:r>
              <a:rPr lang="en-US" sz="32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 1816-1882</a:t>
            </a:r>
            <a:r>
              <a:rPr lang="ar-SA" sz="32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 دوراً في ترويج هذه الفكرة من خلال بحثه عن تفاوت السلالات البشرية الذي ربط فيه بين تفوق شعب من الشعوب أو انحطاطه وبين خصائصه العرقية والذي شن فيه حرباً شعواء على الاشتراكية لمحاولتها خلق نوعاً من المساواة بين البشر </a:t>
            </a:r>
            <a:endParaRPr lang="ar-SA" sz="32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a:p>
            <a:pPr>
              <a:buFont typeface="Wingdings" pitchFamily="2" charset="2"/>
              <a:buChar char="q"/>
            </a:pPr>
            <a:r>
              <a:rPr lang="ar-SA" sz="3200"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ومنذ ذلك الحين أصبح أنصار الحتمية البيولوجية يؤيدون الرأي الذي يفسر كافة أشكال التباين والتغير في المجتمعات من خلال المتغيرات </a:t>
            </a:r>
            <a:r>
              <a:rPr lang="ar-SA" sz="3200" b="1" dirty="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البيولوجية</a:t>
            </a:r>
            <a:endParaRPr lang="ar-SA" sz="3200"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9111201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buFont typeface="Wingdings" pitchFamily="2" charset="2"/>
              <a:buChar char="v"/>
            </a:pPr>
            <a:r>
              <a:rPr lang="ar-S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ومن المتغيرات البيولوجية التي يتم التركيز عليها في هذا الصدد المتغيرات التالية :</a:t>
            </a:r>
          </a:p>
          <a:p>
            <a:pPr>
              <a:buFont typeface="Courier New" pitchFamily="49" charset="0"/>
              <a:buChar char="o"/>
            </a:pPr>
            <a:r>
              <a:rPr lang="ar-SA"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اثر </a:t>
            </a:r>
            <a:r>
              <a:rPr lang="ar-S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التفاوت </a:t>
            </a:r>
            <a:r>
              <a:rPr lang="ar-SA"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الوراثي على التغير </a:t>
            </a:r>
            <a:r>
              <a:rPr lang="ar-S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الاجتماعي</a:t>
            </a:r>
          </a:p>
          <a:p>
            <a:pPr>
              <a:buFont typeface="Courier New" pitchFamily="49" charset="0"/>
              <a:buChar char="o"/>
            </a:pPr>
            <a:r>
              <a:rPr lang="ar-SA"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اثر التفاوت بني الأفراد في الذكاء والإمكانات الجسمية والنفسية المختلفة       ( دور الزعامة الكاريزمية) . </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buFont typeface="Courier New" pitchFamily="49" charset="0"/>
              <a:buChar char="o"/>
            </a:pPr>
            <a:r>
              <a:rPr lang="ar-SA"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اثر البيئة الصحية العامة لشعب من الشعوب على تطوره ونموه الاقتصادي والاجتماعي</a:t>
            </a:r>
          </a:p>
        </p:txBody>
      </p:sp>
    </p:spTree>
    <p:extLst>
      <p:ext uri="{BB962C8B-B14F-4D97-AF65-F5344CB8AC3E}">
        <p14:creationId xmlns:p14="http://schemas.microsoft.com/office/powerpoint/2010/main" val="38385754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p>
        </p:txBody>
      </p:sp>
      <p:sp>
        <p:nvSpPr>
          <p:cNvPr id="3" name="Content Placeholder 2"/>
          <p:cNvSpPr>
            <a:spLocks noGrp="1"/>
          </p:cNvSpPr>
          <p:nvPr>
            <p:ph idx="1"/>
          </p:nvPr>
        </p:nvSpPr>
        <p:spPr/>
        <p:txBody>
          <a:bodyPr>
            <a:normAutofit lnSpcReduction="10000"/>
          </a:bodyPr>
          <a:lstStyle/>
          <a:p>
            <a:pPr>
              <a:buFont typeface="Courier New" pitchFamily="49" charset="0"/>
              <a:buChar char="o"/>
            </a:pPr>
            <a:r>
              <a:rPr lang="ar-SA" sz="3200" b="1" spc="50" dirty="0">
                <a:ln w="12700" cmpd="sng">
                  <a:solidFill>
                    <a:schemeClr val="accent6">
                      <a:satMod val="120000"/>
                      <a:shade val="80000"/>
                    </a:schemeClr>
                  </a:solidFill>
                  <a:prstDash val="solid"/>
                </a:ln>
                <a:solidFill>
                  <a:srgbClr val="C00000"/>
                </a:solidFill>
                <a:effectLst>
                  <a:glow rad="53100">
                    <a:schemeClr val="accent6">
                      <a:satMod val="180000"/>
                      <a:alpha val="30000"/>
                    </a:schemeClr>
                  </a:glow>
                </a:effectLst>
              </a:rPr>
              <a:t>اثر الانتخاب الطبيعي والاصطناعي على الأشكال المختلفة لهرم السكان ( نسبة عدد الذكور إلى عدد الإناث ، نسبة المواليد إلى الوفيات، نسبة الكبار إلى الصغار ) </a:t>
            </a:r>
            <a:endParaRPr lang="en-US" sz="3200" b="1" spc="50" dirty="0">
              <a:ln w="12700" cmpd="sng">
                <a:solidFill>
                  <a:schemeClr val="accent6">
                    <a:satMod val="120000"/>
                    <a:shade val="80000"/>
                  </a:schemeClr>
                </a:solidFill>
                <a:prstDash val="solid"/>
              </a:ln>
              <a:solidFill>
                <a:srgbClr val="C00000"/>
              </a:solidFill>
              <a:effectLst>
                <a:glow rad="53100">
                  <a:schemeClr val="accent6">
                    <a:satMod val="180000"/>
                    <a:alpha val="30000"/>
                  </a:schemeClr>
                </a:glow>
              </a:effectLst>
            </a:endParaRPr>
          </a:p>
          <a:p>
            <a:pPr>
              <a:buFont typeface="Courier New" pitchFamily="49" charset="0"/>
              <a:buChar char="o"/>
            </a:pPr>
            <a:r>
              <a:rPr lang="ar-SA" sz="3200" b="1" spc="50" dirty="0">
                <a:ln w="12700" cmpd="sng">
                  <a:solidFill>
                    <a:schemeClr val="accent6">
                      <a:satMod val="120000"/>
                      <a:shade val="80000"/>
                    </a:schemeClr>
                  </a:solidFill>
                  <a:prstDash val="solid"/>
                </a:ln>
                <a:solidFill>
                  <a:srgbClr val="C00000"/>
                </a:solidFill>
                <a:effectLst>
                  <a:glow rad="53100">
                    <a:schemeClr val="accent6">
                      <a:satMod val="180000"/>
                      <a:alpha val="30000"/>
                    </a:schemeClr>
                  </a:glow>
                </a:effectLst>
              </a:rPr>
              <a:t>وبالرغم أن النظريات الحتمية قد سادت في مرحلة من مراحل تطور التفكير العلمي وبالرغم من ظهور أنصار لها هنا وهناك في العصر الحديث ، إلا أن التفكير العلمي المعاصر يميل إلى رفض هذه الحتميات لأسباب عديدة منها : </a:t>
            </a:r>
            <a:endParaRPr lang="en-US" sz="3200" b="1" spc="50" dirty="0">
              <a:ln w="12700" cmpd="sng">
                <a:solidFill>
                  <a:schemeClr val="accent6">
                    <a:satMod val="120000"/>
                    <a:shade val="80000"/>
                  </a:schemeClr>
                </a:solidFill>
                <a:prstDash val="solid"/>
              </a:ln>
              <a:solidFill>
                <a:srgbClr val="C00000"/>
              </a:solidFill>
              <a:effectLst>
                <a:glow rad="53100">
                  <a:schemeClr val="accent6">
                    <a:satMod val="180000"/>
                    <a:alpha val="30000"/>
                  </a:schemeClr>
                </a:glow>
              </a:effectLst>
            </a:endParaRPr>
          </a:p>
          <a:p>
            <a:pPr>
              <a:buFont typeface="Courier New" pitchFamily="49" charset="0"/>
              <a:buChar char="o"/>
            </a:pPr>
            <a:endParaRPr lang="ar-SA" dirty="0"/>
          </a:p>
        </p:txBody>
      </p:sp>
    </p:spTree>
    <p:extLst>
      <p:ext uri="{BB962C8B-B14F-4D97-AF65-F5344CB8AC3E}">
        <p14:creationId xmlns:p14="http://schemas.microsoft.com/office/powerpoint/2010/main" val="1570726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marL="0" lvl="0" indent="0">
              <a:buNone/>
            </a:pPr>
            <a:r>
              <a:rPr lang="ar-SA" dirty="0" smtClean="0"/>
              <a:t>1.</a:t>
            </a:r>
            <a:r>
              <a:rPr lang="ar-SA" dirty="0"/>
              <a:t> </a:t>
            </a:r>
            <a:r>
              <a:rPr lang="ar-SA"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أنها نظريات اختزالية ذات نظرة أحادية. </a:t>
            </a:r>
            <a:endParaRPr lang="en-US"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a:p>
            <a:pPr marL="0" lvl="0" indent="0">
              <a:buNone/>
            </a:pPr>
            <a:r>
              <a:rPr lang="ar-SA"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2.</a:t>
            </a:r>
            <a:r>
              <a:rPr lang="ar-SA"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أنها نظريات متحيزة تميل إلى تبرير أفكار بعينها كتفوق شعب من الشعوب أو سيطرة من شعب الشعوب على شعب أخر . </a:t>
            </a:r>
            <a:endParaRPr lang="en-US"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a:p>
            <a:pPr marL="0" lvl="0" indent="0">
              <a:buNone/>
            </a:pPr>
            <a:r>
              <a:rPr lang="ar-SA"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3.</a:t>
            </a:r>
            <a:r>
              <a:rPr lang="ar-SA"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أنها نظرية غير علمية لأنها تؤكد سبباً واحداً دون تمحيص علمي دقيق في الأسباب الأخرى.</a:t>
            </a:r>
            <a:endParaRPr lang="en-US"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a:p>
            <a:pPr marL="0" indent="0">
              <a:buNone/>
            </a:pPr>
            <a:r>
              <a:rPr lang="ar-SA"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4.</a:t>
            </a:r>
            <a:r>
              <a:rPr lang="ar-SA"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أنها قد أدت إلى كثير من الصراعات بين الشعوب ، فويلات الحرب العالمية الثانية لم تنتج إلا من الإحساس بالتفوق العرقي من </a:t>
            </a:r>
            <a:r>
              <a:rPr lang="ar-SA"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جانب </a:t>
            </a:r>
            <a:r>
              <a:rPr lang="ar-SA"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الألمان . </a:t>
            </a:r>
          </a:p>
        </p:txBody>
      </p:sp>
    </p:spTree>
    <p:extLst>
      <p:ext uri="{BB962C8B-B14F-4D97-AF65-F5344CB8AC3E}">
        <p14:creationId xmlns:p14="http://schemas.microsoft.com/office/powerpoint/2010/main" val="39481330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0" lvl="0" indent="0">
              <a:buNone/>
            </a:pPr>
            <a:r>
              <a:rPr lang="ar-SA" sz="32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5</a:t>
            </a:r>
            <a:r>
              <a:rPr lang="ar-SA" sz="32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a:t>
            </a:r>
            <a:r>
              <a:rPr lang="ar-SA" sz="32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أنها ولدت أشكالاً من العنصرية السياسية التي يعاني منها عالمنا المعاصر كالعنصرية الصهيونية والعنصرية ضد السود في جنوب أفريقيا ومن قبلها في أمريكا </a:t>
            </a:r>
            <a:r>
              <a:rPr lang="ar-SA" sz="32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a:t>
            </a:r>
          </a:p>
          <a:p>
            <a:pPr lvl="0">
              <a:buFont typeface="Wingdings" pitchFamily="2" charset="2"/>
              <a:buChar char="q"/>
            </a:pPr>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وفي ضوء هذه الانتقادات وغيرها أصبح المجال مفتوحاً نحو صياغات أفضل النظريات في التغير الاجتماعي . </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marL="0" indent="0">
              <a:buNone/>
            </a:pPr>
            <a:r>
              <a:rPr lang="ar-SA" dirty="0"/>
              <a:t> </a:t>
            </a:r>
            <a:endParaRPr lang="en-US" dirty="0"/>
          </a:p>
          <a:p>
            <a:pPr marL="0" indent="0">
              <a:buNone/>
            </a:pPr>
            <a:endParaRPr lang="ar-SA" dirty="0"/>
          </a:p>
        </p:txBody>
      </p:sp>
    </p:spTree>
    <p:extLst>
      <p:ext uri="{BB962C8B-B14F-4D97-AF65-F5344CB8AC3E}">
        <p14:creationId xmlns:p14="http://schemas.microsoft.com/office/powerpoint/2010/main" val="40939868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b="1" u="sng"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ثانياً النظرية التطورية:-</a:t>
            </a:r>
            <a:endParaRPr lang="ar-SA" b="1" u="sng"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Content Placeholder 2"/>
          <p:cNvSpPr>
            <a:spLocks noGrp="1"/>
          </p:cNvSpPr>
          <p:nvPr>
            <p:ph idx="1"/>
          </p:nvPr>
        </p:nvSpPr>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buFont typeface="Wingdings" pitchFamily="2" charset="2"/>
              <a:buChar char="q"/>
            </a:pPr>
            <a:r>
              <a:rPr lang="ar-SA"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انتشرت النظريات التطورية في القرن التاسع عشر وكانت متوازية إلى حد ما مع النظريات الحتمية وان كانت تستمد جذورها من الفلسفات </a:t>
            </a:r>
            <a:r>
              <a:rPr lang="ar-SA"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القديمة</a:t>
            </a:r>
          </a:p>
          <a:p>
            <a:pPr>
              <a:buFont typeface="Wingdings" pitchFamily="2" charset="2"/>
              <a:buChar char="q"/>
            </a:pPr>
            <a:r>
              <a:rPr lang="ar-SA"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ولقد ظهرت النظريات التطورية من خلال الاعتقاد بان المجتمعات تسير في مسار واحد محدد سلفا عبر مراحل يمكن التعرف </a:t>
            </a:r>
            <a:r>
              <a:rPr lang="ar-SA"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عليها</a:t>
            </a:r>
          </a:p>
          <a:p>
            <a:pPr>
              <a:buFont typeface="Wingdings" pitchFamily="2" charset="2"/>
              <a:buChar char="q"/>
            </a:pPr>
            <a:r>
              <a:rPr lang="ar-SA"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ويتفق التطوريون على هذه القضية ولكنهم يختلفون حول قضايا ثلاث : </a:t>
            </a:r>
            <a:endParaRPr lang="en-US"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pPr>
              <a:buFont typeface="Wingdings" pitchFamily="2" charset="2"/>
              <a:buChar char="q"/>
            </a:pPr>
            <a:endPar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23724175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buFont typeface="Courier New" pitchFamily="49" charset="0"/>
              <a:buChar char="o"/>
            </a:pPr>
            <a:r>
              <a:rPr lang="ar-SA" sz="3200" b="1" dirty="0">
                <a:ln w="12700">
                  <a:solidFill>
                    <a:schemeClr val="tx2">
                      <a:satMod val="155000"/>
                    </a:schemeClr>
                  </a:solidFill>
                  <a:prstDash val="solid"/>
                </a:ln>
                <a:solidFill>
                  <a:schemeClr val="bg1">
                    <a:lumMod val="65000"/>
                  </a:schemeClr>
                </a:solidFill>
                <a:effectLst>
                  <a:outerShdw blurRad="41275" dist="20320" dir="1800000" algn="tl" rotWithShape="0">
                    <a:srgbClr val="000000">
                      <a:alpha val="40000"/>
                    </a:srgbClr>
                  </a:outerShdw>
                </a:effectLst>
              </a:rPr>
              <a:t>الأولى : تتصل  بمراحل التطور أي عدد المراحل التي يمر بها مسلك التطور الاجتماعي . </a:t>
            </a:r>
            <a:endParaRPr lang="en-US" sz="3200" b="1" dirty="0">
              <a:ln w="12700">
                <a:solidFill>
                  <a:schemeClr val="tx2">
                    <a:satMod val="155000"/>
                  </a:schemeClr>
                </a:solidFill>
                <a:prstDash val="solid"/>
              </a:ln>
              <a:solidFill>
                <a:schemeClr val="bg1">
                  <a:lumMod val="65000"/>
                </a:schemeClr>
              </a:solidFill>
              <a:effectLst>
                <a:outerShdw blurRad="41275" dist="20320" dir="1800000" algn="tl" rotWithShape="0">
                  <a:srgbClr val="000000">
                    <a:alpha val="40000"/>
                  </a:srgbClr>
                </a:outerShdw>
              </a:effectLst>
            </a:endParaRPr>
          </a:p>
          <a:p>
            <a:pPr>
              <a:buFont typeface="Courier New" pitchFamily="49" charset="0"/>
              <a:buChar char="o"/>
            </a:pPr>
            <a:r>
              <a:rPr lang="ar-SA" sz="3200" b="1" dirty="0">
                <a:ln w="12700">
                  <a:solidFill>
                    <a:schemeClr val="tx2">
                      <a:satMod val="155000"/>
                    </a:schemeClr>
                  </a:solidFill>
                  <a:prstDash val="solid"/>
                </a:ln>
                <a:solidFill>
                  <a:schemeClr val="bg1">
                    <a:lumMod val="65000"/>
                  </a:schemeClr>
                </a:solidFill>
                <a:effectLst>
                  <a:outerShdw blurRad="41275" dist="20320" dir="1800000" algn="tl" rotWithShape="0">
                    <a:srgbClr val="000000">
                      <a:alpha val="40000"/>
                    </a:srgbClr>
                  </a:outerShdw>
                </a:effectLst>
              </a:rPr>
              <a:t>والثانية : حول العامل الرئيسي المحرك للتطور ، هل يظهر التطور نتيجة لتغير في الأفكار والمعتقدات أم يظهر نتيجة لتغير في التكنولوجيا والعناصر المادية </a:t>
            </a:r>
            <a:r>
              <a:rPr lang="ar-SA" sz="3200" b="1" dirty="0" smtClean="0">
                <a:ln w="12700">
                  <a:solidFill>
                    <a:schemeClr val="tx2">
                      <a:satMod val="155000"/>
                    </a:schemeClr>
                  </a:solidFill>
                  <a:prstDash val="solid"/>
                </a:ln>
                <a:solidFill>
                  <a:schemeClr val="bg1">
                    <a:lumMod val="65000"/>
                  </a:schemeClr>
                </a:solidFill>
                <a:effectLst>
                  <a:outerShdw blurRad="41275" dist="20320" dir="1800000" algn="tl" rotWithShape="0">
                    <a:srgbClr val="000000">
                      <a:alpha val="40000"/>
                    </a:srgbClr>
                  </a:outerShdw>
                </a:effectLst>
              </a:rPr>
              <a:t>؟</a:t>
            </a:r>
          </a:p>
          <a:p>
            <a:pPr>
              <a:buFont typeface="Courier New" pitchFamily="49" charset="0"/>
              <a:buChar char="o"/>
            </a:pPr>
            <a:r>
              <a:rPr lang="ar-SA" sz="3200" b="1" dirty="0">
                <a:ln w="12700">
                  <a:solidFill>
                    <a:schemeClr val="tx2">
                      <a:satMod val="155000"/>
                    </a:schemeClr>
                  </a:solidFill>
                  <a:prstDash val="solid"/>
                </a:ln>
                <a:solidFill>
                  <a:schemeClr val="bg1">
                    <a:lumMod val="65000"/>
                  </a:schemeClr>
                </a:solidFill>
                <a:effectLst>
                  <a:outerShdw blurRad="41275" dist="20320" dir="1800000" algn="tl" rotWithShape="0">
                    <a:srgbClr val="000000">
                      <a:alpha val="40000"/>
                    </a:srgbClr>
                  </a:outerShdw>
                </a:effectLst>
              </a:rPr>
              <a:t>والثالثة : تتصل بوجهة التطور هل التطور يسير في مسلك خطي تقدمي أم يسير في مسلك دائري بحيث يعود من حيث بدأ؟</a:t>
            </a:r>
          </a:p>
        </p:txBody>
      </p:sp>
    </p:spTree>
    <p:extLst>
      <p:ext uri="{BB962C8B-B14F-4D97-AF65-F5344CB8AC3E}">
        <p14:creationId xmlns:p14="http://schemas.microsoft.com/office/powerpoint/2010/main" val="17280199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p>
            <a:pPr>
              <a:buFont typeface="Wingdings" pitchFamily="2" charset="2"/>
              <a:buChar char="Ø"/>
            </a:pPr>
            <a:r>
              <a:rPr lang="ar-SA"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ويمكن أن نعرض للنظريات التطورية وفقاً لأي بعد من هذه الأبعاد الخلافية. </a:t>
            </a:r>
            <a:endParaRPr lang="ar-S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buFont typeface="Wingdings" pitchFamily="2" charset="2"/>
              <a:buChar char="Ø"/>
            </a:pPr>
            <a:r>
              <a:rPr lang="ar-SA"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والواقع أن </a:t>
            </a:r>
            <a:r>
              <a:rPr lang="ar-S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الاعتماد </a:t>
            </a:r>
            <a:r>
              <a:rPr lang="ar-SA"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في تصنيف هذه النظريات على البعد الأول أو الثاني ( نعني عدد مراحل التطور وعوامله) يضعف هذه النظريات بل ويخلق تشتتاً واختلاطاً مع دراسة عوامل التغير </a:t>
            </a:r>
            <a:r>
              <a:rPr lang="ar-S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الاجتماعي</a:t>
            </a:r>
          </a:p>
          <a:p>
            <a:pPr>
              <a:buFont typeface="Wingdings" pitchFamily="2" charset="2"/>
              <a:buChar char="Ø"/>
            </a:pPr>
            <a:r>
              <a:rPr lang="ar-SA"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ولذلك فإننا سوف نعتمد على البعد الثالث وهو المتصل بوجهة التطور ونقسم في ضوئه نظريات التطور إلى </a:t>
            </a:r>
            <a:r>
              <a:rPr lang="ar-S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نوعين:</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indent="0">
              <a:buNone/>
            </a:pPr>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2403318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نظريات التطور الخطي </a:t>
            </a:r>
            <a:endPar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ونظريات </a:t>
            </a:r>
            <a:r>
              <a:rPr lang="ar-SA"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التطور الدائري </a:t>
            </a:r>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p>
          <a:p>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ثم </a:t>
            </a:r>
            <a:r>
              <a:rPr lang="ar-SA"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ننوه في النهاية ببعض الصور المستحدثة من التطورية.</a:t>
            </a:r>
            <a:endParaRPr lang="en-US"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ar-SA" dirty="0"/>
          </a:p>
        </p:txBody>
      </p:sp>
    </p:spTree>
    <p:extLst>
      <p:ext uri="{BB962C8B-B14F-4D97-AF65-F5344CB8AC3E}">
        <p14:creationId xmlns:p14="http://schemas.microsoft.com/office/powerpoint/2010/main" val="16191469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lvl="0"/>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أ)</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النظريات الخطية </a:t>
            </a: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Content Placeholder 2"/>
          <p:cNvSpPr>
            <a:spLocks noGrp="1"/>
          </p:cNvSpPr>
          <p:nvPr>
            <p:ph idx="1"/>
          </p:nvPr>
        </p:nvSpPr>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buFont typeface="Wingdings" pitchFamily="2" charset="2"/>
              <a:buChar char="q"/>
            </a:pP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توصف النظريات الخطية بأنها نظريات تهتم بالتحولات التقدمية المستمرة او المطردة الموصلة في النهاية إلى هدف </a:t>
            </a: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محدد</a:t>
            </a:r>
          </a:p>
          <a:p>
            <a:pPr>
              <a:buFont typeface="Wingdings" pitchFamily="2" charset="2"/>
              <a:buChar char="q"/>
            </a:pP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ويمر </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المجتمع في حالة تحوله نحو تحقيق هذا الهدف بمراحل أو خطوات </a:t>
            </a: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ثابتة</a:t>
            </a:r>
          </a:p>
          <a:p>
            <a:pPr>
              <a:buFont typeface="Wingdings" pitchFamily="2" charset="2"/>
              <a:buChar char="q"/>
            </a:pP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وتعتبر هذه الفكرة فكرة قديمة ظهرت في الفلسفة الإغريقية القديمة، وأعيد إحياؤها في عصر التنوير على يد فيكو </a:t>
            </a:r>
            <a:r>
              <a:rPr lang="en-US" b="1" cap="all" dirty="0" err="1">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Vico</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الذي حدد مسار المجتمعات في ثلاث مراحل أساسية في ضوء علاقة الإنسان بقوى ما فوق الطبيعة ،</a:t>
            </a:r>
          </a:p>
        </p:txBody>
      </p:sp>
    </p:spTree>
    <p:extLst>
      <p:ext uri="{BB962C8B-B14F-4D97-AF65-F5344CB8AC3E}">
        <p14:creationId xmlns:p14="http://schemas.microsoft.com/office/powerpoint/2010/main" val="29280462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buFont typeface="Courier New" pitchFamily="49" charset="0"/>
              <a:buChar char="o"/>
            </a:pPr>
            <a:r>
              <a:rPr lang="ar-SA" sz="3200" b="1" dirty="0">
                <a:ln w="12700">
                  <a:solidFill>
                    <a:schemeClr val="tx2">
                      <a:satMod val="155000"/>
                    </a:schemeClr>
                  </a:solidFill>
                  <a:prstDash val="solid"/>
                </a:ln>
                <a:solidFill>
                  <a:schemeClr val="accent1">
                    <a:lumMod val="60000"/>
                    <a:lumOff val="40000"/>
                  </a:schemeClr>
                </a:solidFill>
                <a:effectLst>
                  <a:outerShdw blurRad="41275" dist="20320" dir="1800000" algn="tl" rotWithShape="0">
                    <a:srgbClr val="000000">
                      <a:alpha val="40000"/>
                    </a:srgbClr>
                  </a:outerShdw>
                </a:effectLst>
              </a:rPr>
              <a:t>وقويت هذه الفكرة في القرن التاسع عشر عندما انشغل المفكرون الاجتماعيون بالبحث عن الأصول الأولى لمجتمعاتهم ومحاولة تحديد المرحلة التاريخية التي وصلت إليها هذه المجتمعات.</a:t>
            </a:r>
            <a:endParaRPr lang="en-US" sz="3200" b="1" dirty="0">
              <a:ln w="12700">
                <a:solidFill>
                  <a:schemeClr val="tx2">
                    <a:satMod val="155000"/>
                  </a:schemeClr>
                </a:solidFill>
                <a:prstDash val="solid"/>
              </a:ln>
              <a:solidFill>
                <a:schemeClr val="accent1">
                  <a:lumMod val="60000"/>
                  <a:lumOff val="40000"/>
                </a:schemeClr>
              </a:solidFill>
              <a:effectLst>
                <a:outerShdw blurRad="41275" dist="20320" dir="1800000" algn="tl" rotWithShape="0">
                  <a:srgbClr val="000000">
                    <a:alpha val="40000"/>
                  </a:srgbClr>
                </a:outerShdw>
              </a:effectLst>
            </a:endParaRPr>
          </a:p>
          <a:p>
            <a:pPr>
              <a:buFont typeface="Courier New" pitchFamily="49" charset="0"/>
              <a:buChar char="o"/>
            </a:pPr>
            <a:r>
              <a:rPr lang="ar-SA" sz="3200" b="1" dirty="0">
                <a:ln w="12700">
                  <a:solidFill>
                    <a:schemeClr val="tx2">
                      <a:satMod val="155000"/>
                    </a:schemeClr>
                  </a:solidFill>
                  <a:prstDash val="solid"/>
                </a:ln>
                <a:solidFill>
                  <a:schemeClr val="accent1">
                    <a:lumMod val="60000"/>
                    <a:lumOff val="40000"/>
                  </a:schemeClr>
                </a:solidFill>
                <a:effectLst>
                  <a:outerShdw blurRad="41275" dist="20320" dir="1800000" algn="tl" rotWithShape="0">
                    <a:srgbClr val="000000">
                      <a:alpha val="40000"/>
                    </a:srgbClr>
                  </a:outerShdw>
                </a:effectLst>
              </a:rPr>
              <a:t>ولقد سار الفكر التطوري المبكر في خطين رئيسيين في تحديده لمراحل </a:t>
            </a:r>
            <a:r>
              <a:rPr lang="ar-SA" sz="3200" b="1" dirty="0" smtClean="0">
                <a:ln w="12700">
                  <a:solidFill>
                    <a:schemeClr val="tx2">
                      <a:satMod val="155000"/>
                    </a:schemeClr>
                  </a:solidFill>
                  <a:prstDash val="solid"/>
                </a:ln>
                <a:solidFill>
                  <a:schemeClr val="accent1">
                    <a:lumMod val="60000"/>
                    <a:lumOff val="40000"/>
                  </a:schemeClr>
                </a:solidFill>
                <a:effectLst>
                  <a:outerShdw blurRad="41275" dist="20320" dir="1800000" algn="tl" rotWithShape="0">
                    <a:srgbClr val="000000">
                      <a:alpha val="40000"/>
                    </a:srgbClr>
                  </a:outerShdw>
                </a:effectLst>
              </a:rPr>
              <a:t>التطور:-</a:t>
            </a:r>
            <a:endParaRPr lang="ar-SA" sz="3200" b="1" dirty="0">
              <a:ln w="12700">
                <a:solidFill>
                  <a:schemeClr val="tx2">
                    <a:satMod val="155000"/>
                  </a:schemeClr>
                </a:solidFill>
                <a:prstDash val="solid"/>
              </a:ln>
              <a:solidFill>
                <a:schemeClr val="accent1">
                  <a:lumMod val="60000"/>
                  <a:lumOff val="40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1981183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marL="514350" indent="-514350">
              <a:buAutoNum type="arabicPeriod"/>
            </a:pPr>
            <a:r>
              <a:rPr lang="ar-SA"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التركيز </a:t>
            </a:r>
            <a:r>
              <a:rPr lang="ar-SA"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على عنصر واحد من عناصر الحياة الاجتماعية او الثقافية وتحديد المراحل الزمنية التي سارت فيها المجتمعات وفقاً لهذا العنصر ، </a:t>
            </a:r>
            <a:endParaRPr lang="ar-SA"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a:p>
            <a:pPr>
              <a:buFont typeface="Wingdings" pitchFamily="2" charset="2"/>
              <a:buChar char="v"/>
            </a:pP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وهكذا مال بعض التطوريين إلى التركيز على الجوانب الاقتصادية كالقول بان المجتمعات مرت بمرحلة الصيد ثم مرحلة الرعي ، ثم مرحلة الزراعة </a:t>
            </a: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p>
          <a:p>
            <a:pPr>
              <a:buFont typeface="Wingdings" pitchFamily="2" charset="2"/>
              <a:buChar char="v"/>
            </a:pP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ومال بعضهم الأخر إلى التركيز على الأسرة كمؤسسة اجتماعية فقالوا بتحول الأسرة من الأسرة </a:t>
            </a:r>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المشاعة </a:t>
            </a: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إلى الأسرة ذات النسب الامومي إلى الأسرة ذات النسب الأبوي ،</a:t>
            </a:r>
          </a:p>
        </p:txBody>
      </p:sp>
    </p:spTree>
    <p:extLst>
      <p:ext uri="{BB962C8B-B14F-4D97-AF65-F5344CB8AC3E}">
        <p14:creationId xmlns:p14="http://schemas.microsoft.com/office/powerpoint/2010/main" val="37645701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buFont typeface="Wingdings" pitchFamily="2" charset="2"/>
              <a:buChar char="v"/>
            </a:pPr>
            <a:r>
              <a:rPr lang="ar-SA"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أن المراحل التطورية هنا تلتف حول عنصر ثقافي واحد كالاقتصاد أو الأسرة ومنه تتحدد طبيعة المراحل التي يمر بها </a:t>
            </a:r>
            <a:r>
              <a:rPr lang="ar-S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التطور</a:t>
            </a:r>
          </a:p>
          <a:p>
            <a:pPr marL="0" indent="0">
              <a:buNone/>
            </a:pP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2.</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ar-SA"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بدلاً من التركيز على عنصر واحد مال بعض التطوريين إلى النظر للتطور الكلي في البناء الاجتماعي أو الثقافي وتحديد المراحل بشكل كلي دون التركيز على عنصر بعينه </a:t>
            </a:r>
            <a:endParaRPr lang="ar-S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buFont typeface="Wingdings" pitchFamily="2" charset="2"/>
              <a:buChar char="v"/>
            </a:pPr>
            <a:r>
              <a:rPr lang="ar-SA"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وتندرج تحت هذا الموقف معظم الإسهامات التطورية الشهيرة في القرن التاسع عشر ،</a:t>
            </a:r>
            <a:endParaRPr lang="ar-S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buFont typeface="Wingdings" pitchFamily="2" charset="2"/>
              <a:buChar char="v"/>
            </a:pPr>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4419820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a:buFont typeface="Wingdings" pitchFamily="2" charset="2"/>
              <a:buChar char="v"/>
            </a:pP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ومن الأمثلة عليها نظرية أوجست كونت عن تطور المجتمعات من المرحلة </a:t>
            </a: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الوضعية</a:t>
            </a:r>
          </a:p>
          <a:p>
            <a:pPr>
              <a:buFont typeface="Wingdings" pitchFamily="2" charset="2"/>
              <a:buChar char="v"/>
            </a:pP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ونظرية ماركس في التحول من المجتمع </a:t>
            </a:r>
            <a:r>
              <a:rPr lang="ar-SA"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المشاعي</a:t>
            </a: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إلى المجتمع الإقطاعي إلى المجتمع الرأسمالي إلى المجتمع الاشتراكي </a:t>
            </a: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p>
          <a:p>
            <a:pPr>
              <a:buFont typeface="Wingdings" pitchFamily="2" charset="2"/>
              <a:buChar char="v"/>
            </a:pP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ونظرية لويس </a:t>
            </a:r>
            <a:r>
              <a:rPr lang="ar-SA"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مورجان</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عن التحول من المجتمع البدائي إلى المجتمع البربري ، إلى </a:t>
            </a: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الحضارة</a:t>
            </a:r>
          </a:p>
          <a:p>
            <a:pPr lvl="0">
              <a:buFont typeface="Wingdings" pitchFamily="2" charset="2"/>
              <a:buChar char="v"/>
            </a:pP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ونظرية سبنسر في التحول من المجتمع العسكري إلى المجتمع الصناعي، ذلك التحول الذي يصاحبه تحول من حالة التجانس المطلق إلى حالة </a:t>
            </a:r>
            <a:r>
              <a:rPr lang="ar-SA"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اللاتجانس</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غير المستقر . </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buFont typeface="Wingdings" pitchFamily="2" charset="2"/>
              <a:buChar char="v"/>
            </a:pPr>
            <a:endParaRPr lang="ar-SA" dirty="0"/>
          </a:p>
        </p:txBody>
      </p:sp>
    </p:spTree>
    <p:extLst>
      <p:ext uri="{BB962C8B-B14F-4D97-AF65-F5344CB8AC3E}">
        <p14:creationId xmlns:p14="http://schemas.microsoft.com/office/powerpoint/2010/main" val="21934255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p>
        </p:txBody>
      </p:sp>
      <p:sp>
        <p:nvSpPr>
          <p:cNvPr id="3" name="Content Placeholder 2"/>
          <p:cNvSpPr>
            <a:spLocks noGrp="1"/>
          </p:cNvSpPr>
          <p:nvPr>
            <p:ph idx="1"/>
          </p:nvPr>
        </p:nvSpPr>
        <p:spPr/>
        <p:txBody>
          <a:bodyPr/>
          <a:lstStyle/>
          <a:p>
            <a:pPr>
              <a:buFont typeface="Courier New" pitchFamily="49" charset="0"/>
              <a:buChar char="o"/>
            </a:pPr>
            <a:r>
              <a:rPr lang="ar-SA" sz="32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وسواء ركزت النظرية على متغير واحد أو ركزت على المجتمع ككل ، فان التطورية الخطية التي تتميز بتحديد مراحل تقدمية تسير نحو هدف محدد </a:t>
            </a:r>
            <a:r>
              <a:rPr lang="ar-SA" sz="32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a:t>
            </a:r>
          </a:p>
          <a:p>
            <a:pPr>
              <a:buFont typeface="Courier New" pitchFamily="49" charset="0"/>
              <a:buChar char="o"/>
            </a:pPr>
            <a:r>
              <a:rPr lang="ar-SA"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ويكمن الخلاف بين المفكرين التطوريين في عنصريين أساسيين</a:t>
            </a:r>
            <a:r>
              <a:rPr lang="ar-SA"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t>
            </a:r>
          </a:p>
          <a:p>
            <a:pPr marL="514350" indent="-514350">
              <a:buAutoNum type="arabicPeriod"/>
            </a:pPr>
            <a:r>
              <a:rPr lang="ar-SA"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الأول </a:t>
            </a:r>
            <a:r>
              <a:rPr lang="ar-SA"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يرتبط بعدد مراحل التطور </a:t>
            </a:r>
            <a:endParaRPr lang="ar-SA"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marL="514350" indent="-514350">
              <a:buAutoNum type="arabicPeriod"/>
            </a:pPr>
            <a:r>
              <a:rPr lang="ar-SA"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والثاني يرتبط بطبيعة العامل المحرك للتغير</a:t>
            </a:r>
          </a:p>
        </p:txBody>
      </p:sp>
    </p:spTree>
    <p:extLst>
      <p:ext uri="{BB962C8B-B14F-4D97-AF65-F5344CB8AC3E}">
        <p14:creationId xmlns:p14="http://schemas.microsoft.com/office/powerpoint/2010/main" val="7579335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p>
        </p:txBody>
      </p:sp>
      <p:sp>
        <p:nvSpPr>
          <p:cNvPr id="3" name="Content Placeholder 2"/>
          <p:cNvSpPr>
            <a:spLocks noGrp="1"/>
          </p:cNvSpPr>
          <p:nvPr>
            <p:ph idx="1"/>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buFont typeface="Courier New" pitchFamily="49" charset="0"/>
              <a:buChar char="o"/>
            </a:pPr>
            <a:r>
              <a:rPr lang="ar-SA"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فأوجست كونت </a:t>
            </a:r>
            <a:r>
              <a:rPr lang="en-US" sz="32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Auguste</a:t>
            </a: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2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cont</a:t>
            </a:r>
            <a:r>
              <a:rPr lang="ar-SA"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يرى أن الإنسانية تسير سيراً تلقائياً تقدمياً </a:t>
            </a:r>
            <a:endParaRPr lang="ar-S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buFont typeface="Courier New" pitchFamily="49" charset="0"/>
              <a:buChar char="o"/>
            </a:pPr>
            <a:r>
              <a:rPr lang="ar-S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والتقدم </a:t>
            </a:r>
            <a:r>
              <a:rPr lang="ar-SA"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في نظرة سير اجتماعي نحو هدف </a:t>
            </a:r>
            <a:r>
              <a:rPr lang="ar-S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معين</a:t>
            </a:r>
          </a:p>
          <a:p>
            <a:pPr>
              <a:buFont typeface="Courier New" pitchFamily="49" charset="0"/>
              <a:buChar char="o"/>
            </a:pP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وهذا السير يخضع لقوانين ضرورية هي التي تحدد بالضبط مداه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وسرعته</a:t>
            </a:r>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buFont typeface="Courier New" pitchFamily="49" charset="0"/>
              <a:buChar char="o"/>
            </a:pP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ويستدل كونت على خضوع الإنسانية لظاهرة التقدم والارتقاء المطرد ، بأنها مرت بثلاث مراحل هي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1298823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p>
            <a:pPr>
              <a:buFont typeface="Wingdings" pitchFamily="2" charset="2"/>
              <a:buChar char="Ø"/>
            </a:pPr>
            <a:r>
              <a:rPr lang="ar-SA" sz="3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الحياة الاجتماعية في العصور القديمة </a:t>
            </a:r>
            <a:endParaRPr lang="ar-SA"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pPr>
              <a:buFont typeface="Wingdings" pitchFamily="2" charset="2"/>
              <a:buChar char="Ø"/>
            </a:pPr>
            <a:r>
              <a:rPr lang="ar-SA" sz="3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والحياة الاجتماعية في القرون الوسطى المسيحية </a:t>
            </a:r>
            <a:endParaRPr lang="ar-SA"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pPr>
              <a:buFont typeface="Wingdings" pitchFamily="2" charset="2"/>
              <a:buChar char="Ø"/>
            </a:pPr>
            <a:r>
              <a:rPr lang="ar-SA"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ثم </a:t>
            </a:r>
            <a:r>
              <a:rPr lang="ar-SA" sz="3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التنظيم الاجتماعي الذي قام </a:t>
            </a:r>
            <a:r>
              <a:rPr lang="ar-SA"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غداة </a:t>
            </a:r>
            <a:r>
              <a:rPr lang="ar-SA" sz="3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الثورة الفرنسية</a:t>
            </a:r>
            <a:r>
              <a:rPr lang="ar-SA"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
            </a:r>
          </a:p>
          <a:p>
            <a:pPr>
              <a:buFont typeface="Courier New" pitchFamily="49" charset="0"/>
              <a:buChar char="o"/>
            </a:pPr>
            <a:r>
              <a:rPr lang="ar-SA" sz="3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وتقرير كونت للمراحل الثلاث المذكورة يؤكد فكرته في التطور الارتقائي ، ويزيد على ذلك بان الارتقاء واضح في مظهرين: </a:t>
            </a:r>
            <a:r>
              <a:rPr lang="ar-SA"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endParaRPr lang="en-US" sz="3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pPr marL="109728" indent="0">
              <a:buNone/>
            </a:pPr>
            <a:endPar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extLst>
      <p:ext uri="{BB962C8B-B14F-4D97-AF65-F5344CB8AC3E}">
        <p14:creationId xmlns:p14="http://schemas.microsoft.com/office/powerpoint/2010/main" val="20034386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p>
            <a:pPr>
              <a:buFont typeface="Wingdings" pitchFamily="2" charset="2"/>
              <a:buChar char="q"/>
            </a:pPr>
            <a:r>
              <a:rPr lang="ar-SA" sz="3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حالتنا الاجتماعية وطبيعتنا </a:t>
            </a:r>
            <a:r>
              <a:rPr lang="ar-SA"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الإنسانية</a:t>
            </a:r>
          </a:p>
          <a:p>
            <a:pPr>
              <a:buFont typeface="Wingdings" pitchFamily="2" charset="2"/>
              <a:buChar char="v"/>
            </a:pPr>
            <a:r>
              <a:rPr lang="ar-SA"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ar-SA" sz="3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والتقدم الاجتماعي في نظره مظهر من مظاهر التطور العقلي ، وقوانينه مستمدة من قوانين تطور الفكر التي تصور انتقال التفكير الإنساني من المرحلة اللاهوتية إلى المرحلة الفلسفية الميتافيزيقية ، ثم إلى المرحلة العلمية الوضعية .</a:t>
            </a:r>
            <a:r>
              <a:rPr lang="ar-SA"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p>
          <a:p>
            <a:pPr>
              <a:buFont typeface="Wingdings" pitchFamily="2" charset="2"/>
              <a:buChar char="v"/>
            </a:pPr>
            <a:r>
              <a:rPr lang="ar-SA" sz="3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وهذا قانون ظاهر الخطأ ومن ثم فكل ما يقوم عليه من أراء وتصورات لا يعد صحيحاً بصورة قاطعة . </a:t>
            </a:r>
          </a:p>
        </p:txBody>
      </p:sp>
    </p:spTree>
    <p:extLst>
      <p:ext uri="{BB962C8B-B14F-4D97-AF65-F5344CB8AC3E}">
        <p14:creationId xmlns:p14="http://schemas.microsoft.com/office/powerpoint/2010/main" val="20265085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bodyPr>
          <a:lstStyle/>
          <a:p>
            <a:pPr>
              <a:buFont typeface="Courier New" pitchFamily="49" charset="0"/>
              <a:buChar char="o"/>
            </a:pPr>
            <a:r>
              <a:rPr lang="ar-SA"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 هنري </a:t>
            </a:r>
            <a:r>
              <a:rPr lang="ar-SA" sz="32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مورجان</a:t>
            </a:r>
            <a:r>
              <a:rPr lang="ar-SA"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H.morgan,1877</a:t>
            </a:r>
            <a:r>
              <a:rPr lang="ar-SA"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في كتابه ( المجتمع القديم) سنة 1877 فيفترض أن مراحل التطور التكنولوجي ونظم القرابة ترتبط بمختلف المؤسسات الاجتماعية والسياسية </a:t>
            </a:r>
            <a:endParaRPr lang="ar-SA"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buFont typeface="Courier New" pitchFamily="49" charset="0"/>
              <a:buChar char="o"/>
            </a:pPr>
            <a:r>
              <a:rPr lang="ar-SA"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ar-SA"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ولقد استنتج على أساس من المعطيات التاريخية أن الثقافة تتطور في مراحل متتابعة وان ترتيب هذه المراحل هو ترتيب حتمي وان محتواها محدد لان العمليات العقلية تتشابه بين الناس في ظل ظروف متشابهة في المجتمعات المختلفة . </a:t>
            </a:r>
            <a:endPar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buFont typeface="Courier New" pitchFamily="49" charset="0"/>
              <a:buChar char="o"/>
            </a:pPr>
            <a:endParaRPr lang="ar-SA" dirty="0"/>
          </a:p>
        </p:txBody>
      </p:sp>
    </p:spTree>
    <p:extLst>
      <p:ext uri="{BB962C8B-B14F-4D97-AF65-F5344CB8AC3E}">
        <p14:creationId xmlns:p14="http://schemas.microsoft.com/office/powerpoint/2010/main" val="3078049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ولقد وصف تقدم النوع الإنساني من خلال ثلاث مراحل رئيسية للتطور: </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المرحلة البدائية </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Savagery</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endPar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والمرحلة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البربرية </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Barbarism</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endPar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ومرحلة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المدنية </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Civilization</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endPar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كما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قسم كلاً من المرحلتين البدائية والبربرية إلى ثلاثة أقسام عليا ووسطى ودنيا </a:t>
            </a:r>
          </a:p>
        </p:txBody>
      </p:sp>
    </p:spTree>
    <p:extLst>
      <p:ext uri="{BB962C8B-B14F-4D97-AF65-F5344CB8AC3E}">
        <p14:creationId xmlns:p14="http://schemas.microsoft.com/office/powerpoint/2010/main" val="1754798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buFont typeface="Wingdings" pitchFamily="2" charset="2"/>
              <a:buChar char="q"/>
            </a:pP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لقد وضع هذه المراحل في ضوء الانجازات التكنولوجية والمراحل السبع كما وصفها كانت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كالآتي</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endPar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514350" lvl="0" indent="-514350">
              <a:buAutoNum type="arabicPeriod"/>
            </a:pP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المرحلة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الدنيا من المرحلة البدائية </a:t>
            </a: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Lower Status of Savagery</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وهي تبدأ منذ نشأة الجذور الإنسانية وحتى بداية الفترة التالية. </a:t>
            </a:r>
            <a:endPar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514350" indent="-514350">
              <a:buFont typeface="Arial" pitchFamily="34" charset="0"/>
              <a:buAutoNum type="arabicPeriod"/>
            </a:pP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المرحلة الوسطى من البدائية </a:t>
            </a: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Middle Statues of Savagery</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وهي تبدأ من مرحلة صيد الأسماك للحصول على الغذاء ومعرفة استخدام النار حتى الفترة التالية. </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lvl="0" indent="0">
              <a:buNone/>
            </a:pP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indent="0">
              <a:buNone/>
            </a:pP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8213385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lvl="0" indent="0">
              <a:buNone/>
            </a:pP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3.</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المرحلة العليا من البدائية </a:t>
            </a: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Upper Status of Savagery</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وتبدأ منذ اختراع السهم والقوس وحتى المرحلة التالية</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p>
          <a:p>
            <a:pPr marL="0" lvl="0" indent="0">
              <a:buNone/>
            </a:pP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4.</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المرحلة الدنيا من البربرية </a:t>
            </a: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Lower Status of Barbarism</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وهي تبدأ منذ ابتكار صناعة الفخار إلى الفترة التالية . </a:t>
            </a:r>
            <a:endPar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lvl="0" indent="0">
              <a:buNone/>
            </a:pP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5.</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المرحلة الوسطى من البربرية </a:t>
            </a: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Middle Status of Barbarism</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وهي تبدأ منذ استئناس الحيوانات في نصف الكرة الشرقي ، وفي الغرب منذ زراعة الذرة والنباتات بواسطة الري إلى المرحلة التالية.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indent="0">
              <a:buNone/>
            </a:pPr>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7952375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buNone/>
            </a:pP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6.</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المرحلة العليا من البربرية </a:t>
            </a: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Upper Status of Barbarism</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وتبدأ منذ ابتكار عملية صهر الحديد الخام مع استخدام أدوات جديدة إلى المرحلة التالية. </a:t>
            </a:r>
            <a:endPar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lvl="0" indent="0">
              <a:buNone/>
            </a:pP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7.</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مرحلة المدنية </a:t>
            </a: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Status of Civilization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وهي تبدأ منذ اختراع الحروف الأبجدية المنطوقة واستخدام الكتابة حتى وقتنا الحاضر. </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indent="0">
              <a:buNone/>
            </a:pPr>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4964297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buFont typeface="Courier New" pitchFamily="49" charset="0"/>
              <a:buChar char="o"/>
            </a:pPr>
            <a:r>
              <a:rPr lang="ar-SA"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ويؤكد </a:t>
            </a:r>
            <a:r>
              <a:rPr lang="ar-SA" sz="3200" b="1" cap="all" dirty="0" err="1">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مورجان</a:t>
            </a:r>
            <a:r>
              <a:rPr lang="ar-SA"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أن كل مرحلة قد بدأت بابتكار تكنولوجي أساسي </a:t>
            </a:r>
            <a:endParaRPr lang="ar-SA"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pPr>
              <a:buFont typeface="Courier New" pitchFamily="49" charset="0"/>
              <a:buChar char="o"/>
            </a:pPr>
            <a:r>
              <a:rPr lang="ar-SA"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وعلى سبل المثال ، فلقد اعتبر الفخار مميزا للحال الدنيا من المرحلة البربرية </a:t>
            </a:r>
            <a:endParaRPr lang="ar-SA"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pPr>
              <a:buFont typeface="Courier New" pitchFamily="49" charset="0"/>
              <a:buChar char="o"/>
            </a:pPr>
            <a:r>
              <a:rPr lang="ar-SA"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وزراعة النباتات واستئناس الحيوانات ميزة للمرحلة الوسطى من المرحلة البربرية </a:t>
            </a:r>
            <a:endParaRPr lang="ar-SA"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pPr>
              <a:buFont typeface="Courier New" pitchFamily="49" charset="0"/>
              <a:buChar char="o"/>
            </a:pPr>
            <a:r>
              <a:rPr lang="ar-SA"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كما أن ابتكار الحروف الأبجدية المنطوقة قد بشر بالمرحلة المدنية </a:t>
            </a:r>
          </a:p>
        </p:txBody>
      </p:sp>
    </p:spTree>
    <p:extLst>
      <p:ext uri="{BB962C8B-B14F-4D97-AF65-F5344CB8AC3E}">
        <p14:creationId xmlns:p14="http://schemas.microsoft.com/office/powerpoint/2010/main" val="8175680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buFont typeface="Courier New" pitchFamily="49" charset="0"/>
              <a:buChar char="o"/>
            </a:pPr>
            <a:r>
              <a:rPr lang="ar-SA" sz="3600" b="1" dirty="0">
                <a:ln w="12700">
                  <a:solidFill>
                    <a:schemeClr val="tx2">
                      <a:satMod val="155000"/>
                    </a:schemeClr>
                  </a:solidFill>
                  <a:prstDash val="solid"/>
                </a:ln>
                <a:solidFill>
                  <a:schemeClr val="accent1">
                    <a:lumMod val="60000"/>
                    <a:lumOff val="40000"/>
                  </a:schemeClr>
                </a:solidFill>
                <a:effectLst>
                  <a:outerShdw blurRad="41275" dist="20320" dir="1800000" algn="tl" rotWithShape="0">
                    <a:srgbClr val="000000">
                      <a:alpha val="40000"/>
                    </a:srgbClr>
                  </a:outerShdw>
                </a:effectLst>
              </a:rPr>
              <a:t>كما أن تنظيم المجتمع السياسي على أساس إقليمي  كان أساس وضع الحدود حيث بدأ المجتمع المدني. </a:t>
            </a:r>
            <a:endParaRPr lang="en-US" sz="3600" b="1" dirty="0">
              <a:ln w="12700">
                <a:solidFill>
                  <a:schemeClr val="tx2">
                    <a:satMod val="155000"/>
                  </a:schemeClr>
                </a:solidFill>
                <a:prstDash val="solid"/>
              </a:ln>
              <a:solidFill>
                <a:schemeClr val="accent1">
                  <a:lumMod val="60000"/>
                  <a:lumOff val="40000"/>
                </a:schemeClr>
              </a:solidFill>
              <a:effectLst>
                <a:outerShdw blurRad="41275" dist="20320" dir="1800000" algn="tl" rotWithShape="0">
                  <a:srgbClr val="000000">
                    <a:alpha val="40000"/>
                  </a:srgbClr>
                </a:outerShdw>
              </a:effectLst>
            </a:endParaRPr>
          </a:p>
          <a:p>
            <a:pPr>
              <a:buFont typeface="Courier New" pitchFamily="49" charset="0"/>
              <a:buChar char="o"/>
            </a:pPr>
            <a:r>
              <a:rPr lang="ar-SA" sz="3600" b="1" dirty="0">
                <a:ln w="12700">
                  <a:solidFill>
                    <a:schemeClr val="tx2">
                      <a:satMod val="155000"/>
                    </a:schemeClr>
                  </a:solidFill>
                  <a:prstDash val="solid"/>
                </a:ln>
                <a:solidFill>
                  <a:schemeClr val="accent1">
                    <a:lumMod val="60000"/>
                    <a:lumOff val="40000"/>
                  </a:schemeClr>
                </a:solidFill>
                <a:effectLst>
                  <a:outerShdw blurRad="41275" dist="20320" dir="1800000" algn="tl" rotWithShape="0">
                    <a:srgbClr val="000000">
                      <a:alpha val="40000"/>
                    </a:srgbClr>
                  </a:outerShdw>
                </a:effectLst>
              </a:rPr>
              <a:t>كما يؤكد </a:t>
            </a:r>
            <a:r>
              <a:rPr lang="ar-SA" sz="3600" b="1" dirty="0" err="1">
                <a:ln w="12700">
                  <a:solidFill>
                    <a:schemeClr val="tx2">
                      <a:satMod val="155000"/>
                    </a:schemeClr>
                  </a:solidFill>
                  <a:prstDash val="solid"/>
                </a:ln>
                <a:solidFill>
                  <a:schemeClr val="accent1">
                    <a:lumMod val="60000"/>
                    <a:lumOff val="40000"/>
                  </a:schemeClr>
                </a:solidFill>
                <a:effectLst>
                  <a:outerShdw blurRad="41275" dist="20320" dir="1800000" algn="tl" rotWithShape="0">
                    <a:srgbClr val="000000">
                      <a:alpha val="40000"/>
                    </a:srgbClr>
                  </a:outerShdw>
                </a:effectLst>
              </a:rPr>
              <a:t>مورجان</a:t>
            </a:r>
            <a:r>
              <a:rPr lang="ar-SA" sz="3600" b="1" dirty="0">
                <a:ln w="12700">
                  <a:solidFill>
                    <a:schemeClr val="tx2">
                      <a:satMod val="155000"/>
                    </a:schemeClr>
                  </a:solidFill>
                  <a:prstDash val="solid"/>
                </a:ln>
                <a:solidFill>
                  <a:schemeClr val="accent1">
                    <a:lumMod val="60000"/>
                    <a:lumOff val="40000"/>
                  </a:schemeClr>
                </a:solidFill>
                <a:effectLst>
                  <a:outerShdw blurRad="41275" dist="20320" dir="1800000" algn="tl" rotWithShape="0">
                    <a:srgbClr val="000000">
                      <a:alpha val="40000"/>
                    </a:srgbClr>
                  </a:outerShdw>
                </a:effectLst>
              </a:rPr>
              <a:t> أن كل مرحلة من مراحل التطور التكنولوجي ترتبط بعلاقة متبادلة مع تطورات مميزة في الأسرة والدين والنظام السياسي وتنظيم الملكية </a:t>
            </a:r>
          </a:p>
        </p:txBody>
      </p:sp>
    </p:spTree>
    <p:extLst>
      <p:ext uri="{BB962C8B-B14F-4D97-AF65-F5344CB8AC3E}">
        <p14:creationId xmlns:p14="http://schemas.microsoft.com/office/powerpoint/2010/main" val="1049357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lvl="0"/>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ب)</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النظريات الدائرية </a:t>
            </a: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Content Placeholder 2"/>
          <p:cNvSpPr>
            <a:spLocks noGrp="1"/>
          </p:cNvSpPr>
          <p:nvPr>
            <p:ph idx="1"/>
          </p:nvPr>
        </p:nvSpPr>
        <p:spPr/>
        <p:txBody>
          <a:bodyPr>
            <a:normAutofit/>
            <a:scene3d>
              <a:camera prst="orthographicFront"/>
              <a:lightRig rig="glow" dir="tl">
                <a:rot lat="0" lon="0" rev="5400000"/>
              </a:lightRig>
            </a:scene3d>
            <a:sp3d contourW="12700">
              <a:bevelT w="25400" h="25400"/>
              <a:contourClr>
                <a:schemeClr val="accent6">
                  <a:shade val="73000"/>
                </a:schemeClr>
              </a:contourClr>
            </a:sp3d>
          </a:bodyPr>
          <a:lstStyle/>
          <a:p>
            <a:pPr>
              <a:buFont typeface="Courier New" pitchFamily="49" charset="0"/>
              <a:buChar char="o"/>
            </a:pPr>
            <a:r>
              <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يذهب أصحاب هذه النظريات إلى أن التغير يتجه صعوداً وهبوطاً في تموجات على شكل أنصاف دوائر متتابعة وبنظام مطرد ، بحيث يعود المجتمع من حيث بدأ في دوره معينة </a:t>
            </a:r>
            <a:endParaRPr lang="ar-SA"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pPr>
              <a:buFont typeface="Courier New" pitchFamily="49" charset="0"/>
              <a:buChar char="o"/>
            </a:pPr>
            <a:r>
              <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وتنقسم النظريات الدائرية إلى نوعين : </a:t>
            </a:r>
            <a:endParaRPr lang="ar-SA"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pPr>
              <a:buFont typeface="Courier New" pitchFamily="49" charset="0"/>
              <a:buChar char="o"/>
            </a:pPr>
            <a:r>
              <a:rPr lang="ar-SA"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بعضها </a:t>
            </a:r>
            <a:r>
              <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يفسر جانباً محدداً من جوانب الحياة الاجتماعية أو يشرح ظاهرة أو نظاماً اجتماعياً واحداً </a:t>
            </a:r>
            <a:r>
              <a:rPr lang="ar-SA"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
            </a:r>
          </a:p>
          <a:p>
            <a:pPr>
              <a:buFont typeface="Courier New" pitchFamily="49" charset="0"/>
              <a:buChar char="o"/>
            </a:pPr>
            <a:r>
              <a:rPr lang="ar-SA"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وبعضها الأخر يهدف إلى تفسير المجرى العام للتاريخ ، متناولاً جميع الظواهر والنظم </a:t>
            </a:r>
            <a:r>
              <a:rPr lang="ar-SA"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والانساق</a:t>
            </a:r>
            <a:r>
              <a:rPr lang="ar-SA"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الاجتماعية دون أن يركز على ظاهرة واحدة أو نظام بذاته ، </a:t>
            </a:r>
          </a:p>
        </p:txBody>
      </p:sp>
    </p:spTree>
    <p:extLst>
      <p:ext uri="{BB962C8B-B14F-4D97-AF65-F5344CB8AC3E}">
        <p14:creationId xmlns:p14="http://schemas.microsoft.com/office/powerpoint/2010/main" val="13256525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ومن أصحاب النظريات الدائرية : ابن خلدون </a:t>
            </a:r>
            <a:r>
              <a:rPr lang="ar-SA"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وفيكو</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ar-SA"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وشبنجلر</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وتوينبي</a:t>
            </a:r>
          </a:p>
          <a:p>
            <a:pPr>
              <a:buFont typeface="Wingdings" pitchFamily="2" charset="2"/>
              <a:buChar char="q"/>
            </a:pP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ابن خلدون:-</a:t>
            </a:r>
          </a:p>
          <a:p>
            <a:pPr marL="0" indent="0">
              <a:buNone/>
            </a:pP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يرى ابن خلدون أن المجتمع الإنساني كالفرد يمر بمراحل منذ ولادته حتى وفاته ، وان للدول أعماراً كالأشخاص سواء بسواء ، وعمر الدولة في العادة ثلاثة أجيال ، والجيل أربعون سنة ، فعمر الدولة إذن مائة وعشرون سنة ، وفي هذه الأجيال يمر المجتمع بمراحل ثلاث هي : </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indent="0">
              <a:buNone/>
            </a:pPr>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41918835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514350" indent="-514350">
              <a:buAutoNum type="arabicPeriod"/>
            </a:pP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مرحلة </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النشأة والتكوين: وهي مرحلة البداوة ويقتصر الأفراد فيها على الضروري من أحوالهم المعيشية ، وتتميز هذه المرحلة بخشونة العيش ، وتوحش الأفراد وبسالتهم ، كما تتميز بوجود العصبيات </a:t>
            </a:r>
            <a:endPar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pPr marL="514350" indent="-514350">
              <a:buAutoNum type="arabicPeriod"/>
            </a:pP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مرحلة النضج والاكتمال : وهي مرحلة الملك وفيها يتحول المجتمع من البداوة إلى الحضارة ، ومن الشظف إلى الثروة والخصب ومن الاشتراك في المد إلى انفراد الواحد به ، وفيها يحدث تركيز السلطة في يد شخص أو أسرة أو أمة واحدة بعد أن كانت عامة وشائعة </a:t>
            </a:r>
          </a:p>
        </p:txBody>
      </p:sp>
    </p:spTree>
    <p:extLst>
      <p:ext uri="{BB962C8B-B14F-4D97-AF65-F5344CB8AC3E}">
        <p14:creationId xmlns:p14="http://schemas.microsoft.com/office/powerpoint/2010/main" val="3343431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lvl="0" indent="0">
              <a:buNone/>
            </a:pPr>
            <a:r>
              <a:rPr lang="ar-SA"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3.</a:t>
            </a:r>
            <a:r>
              <a:rPr lang="ar-SA"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مرحلة الهرم والشيخوخة: وهي مرحلة الترف والنعيم أو الحضارة وفيها ينسى الأفراد عهد البداوة والخشونة وتسقط العصبية ، ويبلغ الترف ذروته وينسون الحماية والمدافعة ويؤدي النعيم بالدولة إلى الانقراض والزوال تسبقه حالة من الضعف والاستكانة وفساد الخلق تسمى الاضمحلال ، وينتهي الأمر بالمجتمع إلى الهرم . </a:t>
            </a:r>
            <a:endParaRPr lang="en-US"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pPr marL="0" indent="0">
              <a:buNone/>
            </a:pPr>
            <a:endPar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16074491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a:buFont typeface="Wingdings" pitchFamily="2" charset="2"/>
              <a:buChar char="q"/>
            </a:pP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فيكو:-</a:t>
            </a:r>
          </a:p>
          <a:p>
            <a:pPr marL="0" indent="0">
              <a:buNone/>
            </a:pP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ويعتبر المفكر الايطالي فيكو </a:t>
            </a:r>
            <a:r>
              <a:rPr lang="en-US"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Vico</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من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ابرز مفكري القرنين السابع عشر </a:t>
            </a: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والثامن عشر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وقد وضع نظرية دائرية في تطور المجتمعات مؤداها أن المجتمع الإنساني يمر في ثلاث مراحل هي : </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marL="514350" indent="-514350">
              <a:buAutoNum type="arabicPeriod"/>
            </a:pP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المرحلة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الدينية أو الإلهية: وفيها يرجع الناس كل شيء إلى الآلهة. </a:t>
            </a:r>
            <a:endPar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marL="514350" lvl="0" indent="-514350">
              <a:buFont typeface="Arial" pitchFamily="34" charset="0"/>
              <a:buAutoNum type="arabicPeriod"/>
            </a:pP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المرحلة البطولية : وفيها يرجعون كل شيء إلى العظماء والأبطال </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marL="514350" indent="-514350">
              <a:buAutoNum type="arabicPeriod"/>
            </a:pP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المرحلة الإنسانية : وفيها أصبحت الجماهير أو الشعوب هي المحرك الحقيقي  لكل شيء</a:t>
            </a:r>
            <a:r>
              <a:rPr lang="ar-SA" dirty="0"/>
              <a:t> </a:t>
            </a:r>
          </a:p>
        </p:txBody>
      </p:sp>
    </p:spTree>
    <p:extLst>
      <p:ext uri="{BB962C8B-B14F-4D97-AF65-F5344CB8AC3E}">
        <p14:creationId xmlns:p14="http://schemas.microsoft.com/office/powerpoint/2010/main" val="73165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ويؤدي منطق نظريته إلى أن الإنسانية لا تستقر ولكنها تسير سيراً دائرياً  </a:t>
            </a:r>
            <a:endParaRPr lang="ar-S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r>
              <a:rPr lang="ar-S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فعندما </a:t>
            </a:r>
            <a:r>
              <a:rPr lang="ar-SA"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تستقر فترة معينة في المرحلة الأخيرة فإنها سرعان ما تعود القهقري إلى المرحلة الأولى ، ولكن بشكل مغاير وبصورة أكثر رقياً </a:t>
            </a:r>
            <a:endParaRPr lang="ar-S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r>
              <a:rPr lang="ar-S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ar-SA"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أي أن أخر طور من هذه الأطوار إنما يمهد للطور الأول ولكن بشكل أرقى ولذلك أطلق على نظريته قانون النكوص. </a:t>
            </a:r>
          </a:p>
        </p:txBody>
      </p:sp>
    </p:spTree>
    <p:extLst>
      <p:ext uri="{BB962C8B-B14F-4D97-AF65-F5344CB8AC3E}">
        <p14:creationId xmlns:p14="http://schemas.microsoft.com/office/powerpoint/2010/main" val="34413762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p>
            <a:pPr>
              <a:buFont typeface="Wingdings" pitchFamily="2" charset="2"/>
              <a:buChar char="q"/>
            </a:pPr>
            <a:r>
              <a:rPr lang="ar-SA"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اوزفالد</a:t>
            </a:r>
            <a:r>
              <a:rPr lang="ar-SA"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ar-SA"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شبنجلر</a:t>
            </a:r>
            <a:r>
              <a:rPr lang="ar-SA"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
            </a:r>
          </a:p>
          <a:p>
            <a:pPr marL="0" indent="0">
              <a:buNone/>
            </a:pPr>
            <a:r>
              <a:rPr lang="en-US"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Oswald Spangler</a:t>
            </a:r>
            <a:r>
              <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الذي يعد من أشهر أصحاب النظرية الدائرية في كتاب سقوط الغرب أو انهيار </a:t>
            </a:r>
            <a:r>
              <a:rPr lang="ar-SA"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الغرب</a:t>
            </a:r>
          </a:p>
          <a:p>
            <a:pPr>
              <a:buFont typeface="Courier New" pitchFamily="49" charset="0"/>
              <a:buChar char="o"/>
            </a:pPr>
            <a:r>
              <a:rPr lang="ar-SA"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اهتم بالحضارات </a:t>
            </a:r>
            <a:r>
              <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وشبهها بحياة الكائنات الحية التي تمر بمرحلة الشباب ثم الرشد ، فالشيخوخة المحتومة </a:t>
            </a:r>
            <a:r>
              <a:rPr lang="ar-SA"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
            </a:r>
          </a:p>
          <a:p>
            <a:pPr>
              <a:buFont typeface="Courier New" pitchFamily="49" charset="0"/>
              <a:buChar char="o"/>
            </a:pPr>
            <a:r>
              <a:rPr lang="ar-SA"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وقد درس </a:t>
            </a:r>
            <a:r>
              <a:rPr lang="ar-SA"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شبنجلر</a:t>
            </a:r>
            <a:r>
              <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سبع حضارات حاول أن يستكشف عوامل صعودها وهبوطها وتبين له أنها جميعا مرت بمراحل إنشاء ونمو ، ونضج ، ثم انحدار.</a:t>
            </a:r>
          </a:p>
        </p:txBody>
      </p:sp>
    </p:spTree>
    <p:extLst>
      <p:ext uri="{BB962C8B-B14F-4D97-AF65-F5344CB8AC3E}">
        <p14:creationId xmlns:p14="http://schemas.microsoft.com/office/powerpoint/2010/main" val="14178924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buFont typeface="Wingdings" pitchFamily="2" charset="2"/>
              <a:buChar char="q"/>
            </a:pP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ارنولد توينبي:-</a:t>
            </a:r>
          </a:p>
          <a:p>
            <a:pPr marL="0" indent="0">
              <a:buNone/>
            </a:pPr>
            <a:r>
              <a:rPr lang="en-US"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A.Toynbee</a:t>
            </a:r>
            <a:r>
              <a:rPr lang="en-US"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أفضل </a:t>
            </a: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توصيف  </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لتلك النظريات الدائرية ويتضح ذلك بصورة جلية في كتابة الشهير دراسة التاريخ </a:t>
            </a:r>
            <a:r>
              <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A Study of History</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الذي حاول فيه البحث عن الأسباب العامة لارتقاء وانحدار الحضارات ، </a:t>
            </a:r>
            <a:endPar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pPr>
              <a:buFont typeface="Courier New" pitchFamily="49" charset="0"/>
              <a:buChar char="o"/>
            </a:pP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ويؤكد </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أن فكرة التحدي والاستجابة تمثل سبب نقل القوى فيرى أن الاستجابات الناجحة للتحديات تنتج عنها عناصر النمو </a:t>
            </a: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وتستمر الحضارات في النمو طالما استمرت أقليتها المختارة في استجاباتها الخلاقة المتكافئة مع التحديات الجديدة ، </a:t>
            </a:r>
          </a:p>
        </p:txBody>
      </p:sp>
    </p:spTree>
    <p:extLst>
      <p:ext uri="{BB962C8B-B14F-4D97-AF65-F5344CB8AC3E}">
        <p14:creationId xmlns:p14="http://schemas.microsoft.com/office/powerpoint/2010/main" val="22292600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a:buFont typeface="Courier New" pitchFamily="49" charset="0"/>
              <a:buChar char="o"/>
            </a:pPr>
            <a:r>
              <a:rPr lang="ar-SA"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أما عملية الانحلال فتبدأ حين تفقد هذه الأقليات ديناميكيتها ولا تستطيع أن تستجيب بشكل خلاق للتحديات الجديدة </a:t>
            </a:r>
            <a:endParaRPr lang="ar-SA"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a:p>
            <a:pPr>
              <a:buFont typeface="Courier New" pitchFamily="49" charset="0"/>
              <a:buChar char="o"/>
            </a:pP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وتقوم السوابق الحضارية بتحديد مستواها فالسوابق المنبثقة عن حضارات قديمة تكون بعد انحلالها أعلى مستوى من تلك التي جاءت من مجتمعات بدائية وذلك لاختلاف إمكاناتها الكافية من نواح كثيرة هامة </a:t>
            </a: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t>
            </a:r>
          </a:p>
          <a:p>
            <a:pPr>
              <a:buFont typeface="Courier New" pitchFamily="49" charset="0"/>
              <a:buChar char="o"/>
            </a:pP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ولذلك يذهب توينبي إلى القول بان الحركة الدائرية تنطبق على كل الحضارات وان كان يتميز بعضها بالعقم والأخر بالتوقف إلى حين . </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buFont typeface="Courier New" pitchFamily="49" charset="0"/>
              <a:buChar char="o"/>
            </a:pPr>
            <a:endParaRPr lang="ar-SA" dirty="0"/>
          </a:p>
        </p:txBody>
      </p:sp>
    </p:spTree>
    <p:extLst>
      <p:ext uri="{BB962C8B-B14F-4D97-AF65-F5344CB8AC3E}">
        <p14:creationId xmlns:p14="http://schemas.microsoft.com/office/powerpoint/2010/main" val="13438278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buFont typeface="Courier New" pitchFamily="49" charset="0"/>
              <a:buChar char="o"/>
            </a:pPr>
            <a:r>
              <a:rPr lang="ar-SA"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نستخلص من ذلك أن توينبي قد حصر نطاق التغير في ثلاث أحوال أساسية </a:t>
            </a:r>
            <a:endParaRPr lang="ar-SA"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buFont typeface="Courier New" pitchFamily="49" charset="0"/>
              <a:buChar char="o"/>
            </a:pPr>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الأولى </a:t>
            </a:r>
            <a:r>
              <a:rPr lang="ar-SA"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هي : حالة التوازن أو التكافؤ ، </a:t>
            </a:r>
            <a:endPar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buFont typeface="Courier New" pitchFamily="49" charset="0"/>
              <a:buChar char="o"/>
            </a:pPr>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والثانية </a:t>
            </a:r>
            <a:r>
              <a:rPr lang="ar-SA"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هي : الانتقال إلى حالة </a:t>
            </a:r>
            <a:r>
              <a:rPr lang="ar-SA" sz="32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اللاتوازن</a:t>
            </a:r>
            <a:endPar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buFont typeface="Courier New" pitchFamily="49" charset="0"/>
              <a:buChar char="o"/>
            </a:pPr>
            <a:r>
              <a:rPr lang="ar-S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ar-SA"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ثم أخيراً حل الأزمة أو المشكلة أي الانتقال إلى حالة جديدة. </a:t>
            </a:r>
            <a:endParaRPr lang="en-US"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buFont typeface="Courier New" pitchFamily="49" charset="0"/>
              <a:buChar char="o"/>
            </a:pPr>
            <a:endPar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42872346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ويمثل الفيلسوف بدراسة إحدى وعشرين حضارة في مختلف إنحاء العالم شرقا وغرباً وحاول أن يصل إلى معرفة القوانين العامة التي تتحكم في قيامها وتطورها وانحلالها ، وقد اجل توينبي طبيعة الانهيار الحضاري في ثلاث نقاط: </a:t>
            </a:r>
            <a:endPar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514350" indent="-514350">
              <a:buAutoNum type="arabicPeriod"/>
            </a:pP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الأولى</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إخفاق الطاقة الإبداعية في الأقلية المبدعة وعندئذ تتحول تلك الأقلية إلى أقلية مسيطرة. </a:t>
            </a:r>
            <a:endPar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514350" indent="-514350">
              <a:buAutoNum type="arabicPeriod"/>
            </a:pP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الثانية : ترد أغلبية المجتمع على طغيان الأقلية بسحب الولاء لهذه الأقلية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وعدم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محاكاتها. </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indent="0">
              <a:buNone/>
            </a:pPr>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4570520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467544" y="2204864"/>
            <a:ext cx="8229600" cy="4325112"/>
          </a:xfrm>
        </p:spPr>
        <p:txBody>
          <a:bodyPr>
            <a:normAutofit lnSpcReduction="10000"/>
          </a:bodyPr>
          <a:lstStyle/>
          <a:p>
            <a:pPr marL="0" indent="0">
              <a:buNone/>
            </a:pPr>
            <a:r>
              <a:rPr lang="ar-SA" sz="3200" dirty="0" smtClean="0">
                <a:solidFill>
                  <a:schemeClr val="accent2"/>
                </a:solidFill>
              </a:rPr>
              <a:t>3</a:t>
            </a:r>
            <a:r>
              <a:rPr lang="ar-SA"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t>
            </a:r>
            <a:r>
              <a:rPr lang="ar-SA"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الثالثة: يستتبع </a:t>
            </a:r>
            <a:r>
              <a:rPr lang="ar-SA"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عدم الثقة </a:t>
            </a:r>
            <a:r>
              <a:rPr lang="ar-SA"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بين أقلية المجتمع الحاكمة وأغلبيته المحكومة ضياع وحدة المجتمع الاجتماعية وانهياره </a:t>
            </a:r>
            <a:r>
              <a:rPr lang="ar-SA"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t>
            </a:r>
          </a:p>
          <a:p>
            <a:pPr>
              <a:buFont typeface="Wingdings" pitchFamily="2" charset="2"/>
              <a:buChar char="q"/>
            </a:pPr>
            <a:r>
              <a:rPr lang="ar-SA"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سوركين</a:t>
            </a: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p>
          <a:p>
            <a:pPr marL="0" indent="0">
              <a:buNone/>
            </a:pPr>
            <a:r>
              <a:rPr lang="ar-SA"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يرى </a:t>
            </a:r>
            <a:r>
              <a:rPr lang="ar-SA" sz="32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سوروكين</a:t>
            </a:r>
            <a:r>
              <a:rPr lang="ar-SA"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Sorokin </a:t>
            </a:r>
            <a:r>
              <a:rPr lang="ar-SA"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أن المجتمعات تتحرك جيئة وذهابا</a:t>
            </a: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Back and Forth</a:t>
            </a:r>
            <a:r>
              <a:rPr lang="ar-SA"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من نمط معين من الحضارة إلى أخر وتحتاج الكائنات الإنسانية في البداية إلى اكتساب المعرفة لكي تسيطر على اتجاه التغير . </a:t>
            </a:r>
            <a:endPar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marL="0" indent="0">
              <a:buNone/>
            </a:pPr>
            <a:r>
              <a:rPr lang="ar-SA" dirty="0" smtClean="0"/>
              <a:t> </a:t>
            </a:r>
            <a:endParaRPr lang="ar-SA" dirty="0"/>
          </a:p>
        </p:txBody>
      </p:sp>
    </p:spTree>
    <p:extLst>
      <p:ext uri="{BB962C8B-B14F-4D97-AF65-F5344CB8AC3E}">
        <p14:creationId xmlns:p14="http://schemas.microsoft.com/office/powerpoint/2010/main" val="24655167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buFont typeface="Courier New" pitchFamily="49" charset="0"/>
              <a:buChar char="o"/>
            </a:pPr>
            <a:r>
              <a:rPr lang="ar-SA"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ولكي نفهم ذبذبة التغير الاجتماعي ، يجب على دراسي علم الاجتماع ان يكونوا على إلمام تام بالنماذج المختلفة للمجتمع ويمدنا ( </a:t>
            </a:r>
            <a:r>
              <a:rPr lang="ar-SA" sz="32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سوروكين</a:t>
            </a:r>
            <a:r>
              <a:rPr lang="ar-SA"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بثلاثة انواع للحضارات هي </a:t>
            </a:r>
            <a:r>
              <a:rPr lang="ar-SA"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p>
          <a:p>
            <a:pPr>
              <a:buFont typeface="Courier New" pitchFamily="49" charset="0"/>
              <a:buChar char="o"/>
            </a:pPr>
            <a:r>
              <a:rPr lang="ar-SA"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ar-SA"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الحسية والتصورية والمثالية . </a:t>
            </a:r>
            <a:endParaRPr lang="ar-SA"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ar-SA"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وهذه الأنواع الثلاثة توجد فقط كنماذج مثالية </a:t>
            </a: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Ideal Types</a:t>
            </a:r>
            <a:r>
              <a:rPr lang="ar-SA"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ولا يوجد فيها نوع خالص . </a:t>
            </a:r>
            <a:endPar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ar-SA"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أنماط </a:t>
            </a:r>
            <a:r>
              <a:rPr lang="ar-SA"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الثقافة </a:t>
            </a:r>
            <a:r>
              <a:rPr lang="ar-SA"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buFont typeface="Courier New" pitchFamily="49" charset="0"/>
              <a:buChar char="o"/>
            </a:pPr>
            <a:endParaRPr lang="en-US" dirty="0"/>
          </a:p>
          <a:p>
            <a:pPr>
              <a:buFont typeface="Courier New" pitchFamily="49" charset="0"/>
              <a:buChar char="o"/>
            </a:pPr>
            <a:endParaRPr lang="ar-SA" dirty="0"/>
          </a:p>
        </p:txBody>
      </p:sp>
    </p:spTree>
    <p:extLst>
      <p:ext uri="{BB962C8B-B14F-4D97-AF65-F5344CB8AC3E}">
        <p14:creationId xmlns:p14="http://schemas.microsoft.com/office/powerpoint/2010/main" val="33375431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467544" y="2276872"/>
            <a:ext cx="8229600" cy="4325112"/>
          </a:xfrm>
        </p:spPr>
        <p:txBody>
          <a:bodyPr/>
          <a:lstStyle/>
          <a:p>
            <a:r>
              <a:rPr lang="ar-SA" sz="3200" b="1" dirty="0">
                <a:ln w="12700">
                  <a:solidFill>
                    <a:schemeClr val="tx2">
                      <a:satMod val="155000"/>
                    </a:schemeClr>
                  </a:solidFill>
                  <a:prstDash val="solid"/>
                </a:ln>
                <a:solidFill>
                  <a:schemeClr val="accent1">
                    <a:lumMod val="60000"/>
                    <a:lumOff val="40000"/>
                  </a:schemeClr>
                </a:solidFill>
                <a:effectLst>
                  <a:outerShdw blurRad="41275" dist="20320" dir="1800000" algn="tl" rotWithShape="0">
                    <a:srgbClr val="000000">
                      <a:alpha val="40000"/>
                    </a:srgbClr>
                  </a:outerShdw>
                </a:effectLst>
              </a:rPr>
              <a:t>أولا : الثقافة الحسية : </a:t>
            </a:r>
            <a:endParaRPr lang="ar-SA" sz="3200" b="1" dirty="0" smtClean="0">
              <a:ln w="12700">
                <a:solidFill>
                  <a:schemeClr val="tx2">
                    <a:satMod val="155000"/>
                  </a:schemeClr>
                </a:solidFill>
                <a:prstDash val="solid"/>
              </a:ln>
              <a:solidFill>
                <a:schemeClr val="accent1">
                  <a:lumMod val="60000"/>
                  <a:lumOff val="40000"/>
                </a:schemeClr>
              </a:solidFill>
              <a:effectLst>
                <a:outerShdw blurRad="41275" dist="20320" dir="1800000" algn="tl" rotWithShape="0">
                  <a:srgbClr val="000000">
                    <a:alpha val="40000"/>
                  </a:srgbClr>
                </a:outerShdw>
              </a:effectLst>
            </a:endParaRPr>
          </a:p>
          <a:p>
            <a:r>
              <a:rPr lang="ar-SA" sz="3200" b="1" dirty="0">
                <a:ln w="12700">
                  <a:solidFill>
                    <a:schemeClr val="tx2">
                      <a:satMod val="155000"/>
                    </a:schemeClr>
                  </a:solidFill>
                  <a:prstDash val="solid"/>
                </a:ln>
                <a:solidFill>
                  <a:schemeClr val="accent1">
                    <a:lumMod val="60000"/>
                    <a:lumOff val="40000"/>
                  </a:schemeClr>
                </a:solidFill>
                <a:effectLst>
                  <a:outerShdw blurRad="41275" dist="20320" dir="1800000" algn="tl" rotWithShape="0">
                    <a:srgbClr val="000000">
                      <a:alpha val="40000"/>
                    </a:srgbClr>
                  </a:outerShdw>
                </a:effectLst>
              </a:rPr>
              <a:t>وتوجد عندما تقبل عقلية الجماهير حقيقة الأشياء </a:t>
            </a:r>
            <a:r>
              <a:rPr lang="ar-SA" sz="3200" b="1" dirty="0" smtClean="0">
                <a:ln w="12700">
                  <a:solidFill>
                    <a:schemeClr val="tx2">
                      <a:satMod val="155000"/>
                    </a:schemeClr>
                  </a:solidFill>
                  <a:prstDash val="solid"/>
                </a:ln>
                <a:solidFill>
                  <a:schemeClr val="accent1">
                    <a:lumMod val="60000"/>
                    <a:lumOff val="40000"/>
                  </a:schemeClr>
                </a:solidFill>
                <a:effectLst>
                  <a:outerShdw blurRad="41275" dist="20320" dir="1800000" algn="tl" rotWithShape="0">
                    <a:srgbClr val="000000">
                      <a:alpha val="40000"/>
                    </a:srgbClr>
                  </a:outerShdw>
                </a:effectLst>
              </a:rPr>
              <a:t>وتستطيع </a:t>
            </a:r>
            <a:r>
              <a:rPr lang="ar-SA" sz="3200" b="1" dirty="0">
                <a:ln w="12700">
                  <a:solidFill>
                    <a:schemeClr val="tx2">
                      <a:satMod val="155000"/>
                    </a:schemeClr>
                  </a:solidFill>
                  <a:prstDash val="solid"/>
                </a:ln>
                <a:solidFill>
                  <a:schemeClr val="accent1">
                    <a:lumMod val="60000"/>
                    <a:lumOff val="40000"/>
                  </a:schemeClr>
                </a:solidFill>
                <a:effectLst>
                  <a:outerShdw blurRad="41275" dist="20320" dir="1800000" algn="tl" rotWithShape="0">
                    <a:srgbClr val="000000">
                      <a:alpha val="40000"/>
                    </a:srgbClr>
                  </a:outerShdw>
                </a:effectLst>
              </a:rPr>
              <a:t>ملاحظتها بالأعضاء الحسية ، ولذلك لا تهتم الحضارة الحسية بالبحث أو اكتشاف ( المعرفة المطلقة ) </a:t>
            </a:r>
            <a:r>
              <a:rPr lang="ar-SA" sz="3200" b="1" dirty="0" smtClean="0">
                <a:ln w="12700">
                  <a:solidFill>
                    <a:schemeClr val="tx2">
                      <a:satMod val="155000"/>
                    </a:schemeClr>
                  </a:solidFill>
                  <a:prstDash val="solid"/>
                </a:ln>
                <a:solidFill>
                  <a:schemeClr val="accent1">
                    <a:lumMod val="60000"/>
                    <a:lumOff val="40000"/>
                  </a:schemeClr>
                </a:solidFill>
                <a:effectLst>
                  <a:outerShdw blurRad="41275" dist="20320" dir="1800000" algn="tl" rotWithShape="0">
                    <a:srgbClr val="000000">
                      <a:alpha val="40000"/>
                    </a:srgbClr>
                  </a:outerShdw>
                </a:effectLst>
              </a:rPr>
              <a:t>وإنما </a:t>
            </a:r>
            <a:r>
              <a:rPr lang="ar-SA" sz="3200" b="1" dirty="0">
                <a:ln w="12700">
                  <a:solidFill>
                    <a:schemeClr val="tx2">
                      <a:satMod val="155000"/>
                    </a:schemeClr>
                  </a:solidFill>
                  <a:prstDash val="solid"/>
                </a:ln>
                <a:solidFill>
                  <a:schemeClr val="accent1">
                    <a:lumMod val="60000"/>
                    <a:lumOff val="40000"/>
                  </a:schemeClr>
                </a:solidFill>
                <a:effectLst>
                  <a:outerShdw blurRad="41275" dist="20320" dir="1800000" algn="tl" rotWithShape="0">
                    <a:srgbClr val="000000">
                      <a:alpha val="40000"/>
                    </a:srgbClr>
                  </a:outerShdw>
                </a:effectLst>
              </a:rPr>
              <a:t>تتجه نحو استخدام ( </a:t>
            </a:r>
            <a:r>
              <a:rPr lang="ar-SA" sz="3200" b="1" dirty="0" err="1" smtClean="0">
                <a:ln w="12700">
                  <a:solidFill>
                    <a:schemeClr val="tx2">
                      <a:satMod val="155000"/>
                    </a:schemeClr>
                  </a:solidFill>
                  <a:prstDash val="solid"/>
                </a:ln>
                <a:solidFill>
                  <a:schemeClr val="accent1">
                    <a:lumMod val="60000"/>
                    <a:lumOff val="40000"/>
                  </a:schemeClr>
                </a:solidFill>
                <a:effectLst>
                  <a:outerShdw blurRad="41275" dist="20320" dir="1800000" algn="tl" rotWithShape="0">
                    <a:srgbClr val="000000">
                      <a:alpha val="40000"/>
                    </a:srgbClr>
                  </a:outerShdw>
                </a:effectLst>
              </a:rPr>
              <a:t>الامبيريقية</a:t>
            </a:r>
            <a:r>
              <a:rPr lang="ar-SA" sz="3200" b="1" dirty="0" smtClean="0">
                <a:ln w="12700">
                  <a:solidFill>
                    <a:schemeClr val="tx2">
                      <a:satMod val="155000"/>
                    </a:schemeClr>
                  </a:solidFill>
                  <a:prstDash val="solid"/>
                </a:ln>
                <a:solidFill>
                  <a:schemeClr val="accent1">
                    <a:lumMod val="60000"/>
                    <a:lumOff val="40000"/>
                  </a:schemeClr>
                </a:solidFill>
                <a:effectLst>
                  <a:outerShdw blurRad="41275" dist="20320" dir="1800000" algn="tl" rotWithShape="0">
                    <a:srgbClr val="000000">
                      <a:alpha val="40000"/>
                    </a:srgbClr>
                  </a:outerShdw>
                </a:effectLst>
              </a:rPr>
              <a:t>)و </a:t>
            </a:r>
            <a:r>
              <a:rPr lang="ar-SA" sz="3200" b="1" dirty="0">
                <a:ln w="12700">
                  <a:solidFill>
                    <a:schemeClr val="tx2">
                      <a:satMod val="155000"/>
                    </a:schemeClr>
                  </a:solidFill>
                  <a:prstDash val="solid"/>
                </a:ln>
                <a:solidFill>
                  <a:schemeClr val="accent1">
                    <a:lumMod val="60000"/>
                    <a:lumOff val="40000"/>
                  </a:schemeClr>
                </a:solidFill>
                <a:effectLst>
                  <a:outerShdw blurRad="41275" dist="20320" dir="1800000" algn="tl" rotWithShape="0">
                    <a:srgbClr val="000000">
                      <a:alpha val="40000"/>
                    </a:srgbClr>
                  </a:outerShdw>
                </a:effectLst>
              </a:rPr>
              <a:t>( الملاحظة ) كمصدر للحقيقة. </a:t>
            </a:r>
            <a:endParaRPr lang="en-US" sz="3200" b="1" dirty="0">
              <a:ln w="12700">
                <a:solidFill>
                  <a:schemeClr val="tx2">
                    <a:satMod val="155000"/>
                  </a:schemeClr>
                </a:solidFill>
                <a:prstDash val="solid"/>
              </a:ln>
              <a:solidFill>
                <a:schemeClr val="accent1">
                  <a:lumMod val="60000"/>
                  <a:lumOff val="40000"/>
                </a:schemeClr>
              </a:solidFill>
              <a:effectLst>
                <a:outerShdw blurRad="41275" dist="20320" dir="1800000" algn="tl" rotWithShape="0">
                  <a:srgbClr val="000000">
                    <a:alpha val="40000"/>
                  </a:srgbClr>
                </a:outerShdw>
              </a:effectLst>
            </a:endParaRPr>
          </a:p>
          <a:p>
            <a:pPr marL="0" indent="0">
              <a:buNone/>
            </a:pPr>
            <a:endParaRPr lang="en-US" sz="3200" dirty="0"/>
          </a:p>
          <a:p>
            <a:endParaRPr lang="ar-SA" dirty="0"/>
          </a:p>
        </p:txBody>
      </p:sp>
    </p:spTree>
    <p:extLst>
      <p:ext uri="{BB962C8B-B14F-4D97-AF65-F5344CB8AC3E}">
        <p14:creationId xmlns:p14="http://schemas.microsoft.com/office/powerpoint/2010/main" val="4262641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ثانيا : أما وجهة نظر الثقافة الصورية </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indent="0">
              <a:buNone/>
            </a:pP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فهي عبارة عن إحساس روحي حيث تعتمد تلك الثقافة على اتجاه ديني إلى حد بعيد ، ومن ثم تعتمد على الدين والوحي كمصدر للحقيقة ولا تهتم بالجوانب </a:t>
            </a:r>
            <a:r>
              <a:rPr lang="ar-SA"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الامبريقية</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 </a:t>
            </a:r>
            <a:endPar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buFont typeface="Courier New" pitchFamily="49" charset="0"/>
              <a:buChar char="o"/>
            </a:pP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فإذا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كان الشخص الحسي يكتسب المعرفة من الظواهر التي يمكن ملاحظتها ولذلك يستطيع أن يعالجها ببراعة ، فان الشخص الصوري هو ببساطة الذي يطابق بين الأنماط وأحوالها في مجموعة كلمات، ويضع تنبؤات خيالية ، ومن ثم يكون صاحب تلك الثقافة أزليا ومطلقاً. </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indent="0">
              <a:buNone/>
            </a:pPr>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6783229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scene3d>
              <a:camera prst="orthographicFront"/>
              <a:lightRig rig="glow" dir="tl">
                <a:rot lat="0" lon="0" rev="5400000"/>
              </a:lightRig>
            </a:scene3d>
            <a:sp3d contourW="12700">
              <a:bevelT w="25400" h="25400"/>
              <a:contourClr>
                <a:schemeClr val="accent6">
                  <a:shade val="73000"/>
                </a:schemeClr>
              </a:contourClr>
            </a:sp3d>
          </a:bodyPr>
          <a:lstStyle/>
          <a:p>
            <a:r>
              <a:rPr lang="ar-SA" sz="3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ثالثا: جاءت الثقافة المثالية مزيجاً من الأنماط </a:t>
            </a:r>
            <a:r>
              <a:rPr lang="ar-SA"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الحسية والصورية:-</a:t>
            </a:r>
          </a:p>
          <a:p>
            <a:pPr marL="0" indent="0">
              <a:buNone/>
            </a:pPr>
            <a:r>
              <a:rPr lang="ar-SA"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ومع ذلك فان هذا النوع من الثقافة يرتقى </a:t>
            </a:r>
            <a:r>
              <a:rPr lang="ar-SA"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فوق </a:t>
            </a:r>
            <a:r>
              <a:rPr lang="ar-SA"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النوعين السابقين نظرا </a:t>
            </a:r>
            <a:r>
              <a:rPr lang="ar-SA"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لإضافة </a:t>
            </a:r>
            <a:r>
              <a:rPr lang="ar-SA"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السبب) كمصدر للحقيقة، ولكي توجد هذه الثقافة المثالية فيجب أن تتعايش أو تتصاحب عناصر الثقافة الحسية والصورية في نمط متناسق ، هذا الخلق يمثل مثلثا ابستمولوجيا . </a:t>
            </a:r>
            <a:endParaRPr lang="en-US"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pPr marL="0" indent="0">
              <a:buNone/>
            </a:pPr>
            <a:r>
              <a:rPr lang="ar-SA"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endParaRPr lang="en-US"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pPr marL="0" indent="0">
              <a:buNone/>
            </a:pPr>
            <a:endPar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extLst>
      <p:ext uri="{BB962C8B-B14F-4D97-AF65-F5344CB8AC3E}">
        <p14:creationId xmlns:p14="http://schemas.microsoft.com/office/powerpoint/2010/main" val="35342087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bodyPr>
          <a:lstStyle/>
          <a:p>
            <a:r>
              <a:rPr lang="ar-SA" sz="3600" b="1" dirty="0">
                <a:ln w="10541" cmpd="sng">
                  <a:solidFill>
                    <a:srgbClr val="7D7D7D">
                      <a:tint val="100000"/>
                      <a:shade val="100000"/>
                      <a:satMod val="110000"/>
                    </a:srgbClr>
                  </a:solidFill>
                  <a:prstDash val="solid"/>
                </a:ln>
                <a:solidFill>
                  <a:schemeClr val="accent1">
                    <a:lumMod val="60000"/>
                    <a:lumOff val="40000"/>
                  </a:schemeClr>
                </a:solidFill>
              </a:rPr>
              <a:t>رابعا : أما النمط الرابع للثقافة فيجب تخيله من تكامل النسق </a:t>
            </a:r>
            <a:r>
              <a:rPr lang="ar-SA" sz="3600" b="1" dirty="0" smtClean="0">
                <a:ln w="10541" cmpd="sng">
                  <a:solidFill>
                    <a:srgbClr val="7D7D7D">
                      <a:tint val="100000"/>
                      <a:shade val="100000"/>
                      <a:satMod val="110000"/>
                    </a:srgbClr>
                  </a:solidFill>
                  <a:prstDash val="solid"/>
                </a:ln>
                <a:solidFill>
                  <a:schemeClr val="accent1">
                    <a:lumMod val="60000"/>
                    <a:lumOff val="40000"/>
                  </a:schemeClr>
                </a:solidFill>
              </a:rPr>
              <a:t>الفكري( </a:t>
            </a:r>
            <a:r>
              <a:rPr lang="ar-SA" sz="3600" b="1" dirty="0" err="1">
                <a:ln w="10541" cmpd="sng">
                  <a:solidFill>
                    <a:srgbClr val="7D7D7D">
                      <a:tint val="100000"/>
                      <a:shade val="100000"/>
                      <a:satMod val="110000"/>
                    </a:srgbClr>
                  </a:solidFill>
                  <a:prstDash val="solid"/>
                </a:ln>
                <a:solidFill>
                  <a:schemeClr val="accent1">
                    <a:lumMod val="60000"/>
                    <a:lumOff val="40000"/>
                  </a:schemeClr>
                </a:solidFill>
              </a:rPr>
              <a:t>لسوروكين</a:t>
            </a:r>
            <a:r>
              <a:rPr lang="ar-SA" sz="3600" b="1" dirty="0">
                <a:ln w="10541" cmpd="sng">
                  <a:solidFill>
                    <a:srgbClr val="7D7D7D">
                      <a:tint val="100000"/>
                      <a:shade val="100000"/>
                      <a:satMod val="110000"/>
                    </a:srgbClr>
                  </a:solidFill>
                  <a:prstDash val="solid"/>
                </a:ln>
                <a:solidFill>
                  <a:schemeClr val="accent1">
                    <a:lumMod val="60000"/>
                    <a:lumOff val="40000"/>
                  </a:schemeClr>
                </a:solidFill>
              </a:rPr>
              <a:t>) والذي يطلق عليه ( الثقافة المختلطة) </a:t>
            </a:r>
            <a:r>
              <a:rPr lang="en-US" sz="3600" b="1" dirty="0">
                <a:ln w="10541" cmpd="sng">
                  <a:solidFill>
                    <a:srgbClr val="7D7D7D">
                      <a:tint val="100000"/>
                      <a:shade val="100000"/>
                      <a:satMod val="110000"/>
                    </a:srgbClr>
                  </a:solidFill>
                  <a:prstDash val="solid"/>
                </a:ln>
                <a:solidFill>
                  <a:schemeClr val="accent1">
                    <a:lumMod val="60000"/>
                    <a:lumOff val="40000"/>
                  </a:schemeClr>
                </a:solidFill>
              </a:rPr>
              <a:t>Mixed Culture</a:t>
            </a:r>
            <a:r>
              <a:rPr lang="ar-SA" sz="3600" b="1" dirty="0">
                <a:ln w="10541" cmpd="sng">
                  <a:solidFill>
                    <a:srgbClr val="7D7D7D">
                      <a:tint val="100000"/>
                      <a:shade val="100000"/>
                      <a:satMod val="110000"/>
                    </a:srgbClr>
                  </a:solidFill>
                  <a:prstDash val="solid"/>
                </a:ln>
                <a:solidFill>
                  <a:schemeClr val="accent1">
                    <a:lumMod val="60000"/>
                    <a:lumOff val="40000"/>
                  </a:schemeClr>
                </a:solidFill>
              </a:rPr>
              <a:t>  وهو مركب من الثقافة الحسية والصورية بدون ( سبب) كمصدر للحقيقة ويجب أن تعتمد هذه الثقافة إلى حد ما على </a:t>
            </a:r>
            <a:r>
              <a:rPr lang="ar-SA" sz="3600" b="1" dirty="0" err="1">
                <a:ln w="10541" cmpd="sng">
                  <a:solidFill>
                    <a:srgbClr val="7D7D7D">
                      <a:tint val="100000"/>
                      <a:shade val="100000"/>
                      <a:satMod val="110000"/>
                    </a:srgbClr>
                  </a:solidFill>
                  <a:prstDash val="solid"/>
                </a:ln>
                <a:solidFill>
                  <a:schemeClr val="accent1">
                    <a:lumMod val="60000"/>
                    <a:lumOff val="40000"/>
                  </a:schemeClr>
                </a:solidFill>
              </a:rPr>
              <a:t>الامبيريقية</a:t>
            </a:r>
            <a:r>
              <a:rPr lang="ar-SA" sz="3600" b="1" dirty="0">
                <a:ln w="10541" cmpd="sng">
                  <a:solidFill>
                    <a:srgbClr val="7D7D7D">
                      <a:tint val="100000"/>
                      <a:shade val="100000"/>
                      <a:satMod val="110000"/>
                    </a:srgbClr>
                  </a:solidFill>
                  <a:prstDash val="solid"/>
                </a:ln>
                <a:solidFill>
                  <a:schemeClr val="accent1">
                    <a:lumMod val="60000"/>
                    <a:lumOff val="40000"/>
                  </a:schemeClr>
                </a:solidFill>
              </a:rPr>
              <a:t> والزهد أو التقشف ( الولاء) كما يجب أن توضح الخط الوسط لفصل الثقافة الحسية والصورية في أساس المثلث . </a:t>
            </a:r>
            <a:endParaRPr lang="en-US" sz="3600" b="1" dirty="0">
              <a:ln w="10541" cmpd="sng">
                <a:solidFill>
                  <a:srgbClr val="7D7D7D">
                    <a:tint val="100000"/>
                    <a:shade val="100000"/>
                    <a:satMod val="110000"/>
                  </a:srgbClr>
                </a:solidFill>
                <a:prstDash val="solid"/>
              </a:ln>
              <a:solidFill>
                <a:schemeClr val="accent1">
                  <a:lumMod val="60000"/>
                  <a:lumOff val="40000"/>
                </a:schemeClr>
              </a:solidFill>
            </a:endParaRPr>
          </a:p>
          <a:p>
            <a:endParaRPr lang="ar-SA" dirty="0" smtClean="0"/>
          </a:p>
        </p:txBody>
      </p:sp>
    </p:spTree>
    <p:extLst>
      <p:ext uri="{BB962C8B-B14F-4D97-AF65-F5344CB8AC3E}">
        <p14:creationId xmlns:p14="http://schemas.microsoft.com/office/powerpoint/2010/main" val="11258573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sz="32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chemeClr val="tx2">
                    <a:lumMod val="40000"/>
                    <a:lumOff val="60000"/>
                  </a:schemeClr>
                </a:solidFill>
                <a:effectLst>
                  <a:outerShdw blurRad="41275" dist="12700" dir="12000000" algn="tl" rotWithShape="0">
                    <a:srgbClr val="000000">
                      <a:alpha val="40000"/>
                    </a:srgbClr>
                  </a:outerShdw>
                </a:effectLst>
              </a:rPr>
              <a:t>ويعتقد ( </a:t>
            </a:r>
            <a:r>
              <a:rPr lang="ar-SA" sz="3200" b="1"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chemeClr val="tx2">
                    <a:lumMod val="40000"/>
                    <a:lumOff val="60000"/>
                  </a:schemeClr>
                </a:solidFill>
                <a:effectLst>
                  <a:outerShdw blurRad="41275" dist="12700" dir="12000000" algn="tl" rotWithShape="0">
                    <a:srgbClr val="000000">
                      <a:alpha val="40000"/>
                    </a:srgbClr>
                  </a:outerShdw>
                </a:effectLst>
              </a:rPr>
              <a:t>سوروكين</a:t>
            </a:r>
            <a:r>
              <a:rPr lang="ar-SA" sz="32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chemeClr val="tx2">
                    <a:lumMod val="40000"/>
                    <a:lumOff val="60000"/>
                  </a:schemeClr>
                </a:solidFill>
                <a:effectLst>
                  <a:outerShdw blurRad="41275" dist="12700" dir="12000000" algn="tl" rotWithShape="0">
                    <a:srgbClr val="000000">
                      <a:alpha val="40000"/>
                    </a:srgbClr>
                  </a:outerShdw>
                </a:effectLst>
              </a:rPr>
              <a:t>) أن هذه المجتمعات ترتد باستمرار جيئة وذهابا ما بين الحضارة الحسية والصورية ، أحيانا ترتفع بدرجات كبيرة وتحرز تقريبا الثقافة المثالية وفي أحيان أخرى تمر بالثقافة المختلطة </a:t>
            </a:r>
            <a:endParaRPr lang="ar-SA" sz="32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chemeClr val="tx2">
                  <a:lumMod val="40000"/>
                  <a:lumOff val="60000"/>
                </a:schemeClr>
              </a:solidFill>
              <a:effectLst>
                <a:outerShdw blurRad="41275" dist="12700" dir="12000000" algn="tl" rotWithShape="0">
                  <a:srgbClr val="000000">
                    <a:alpha val="40000"/>
                  </a:srgbClr>
                </a:outerShdw>
              </a:effectLst>
            </a:endParaRPr>
          </a:p>
          <a:p>
            <a:r>
              <a:rPr lang="ar-SA" sz="32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chemeClr val="tx2">
                    <a:lumMod val="40000"/>
                    <a:lumOff val="60000"/>
                  </a:schemeClr>
                </a:solidFill>
                <a:effectLst>
                  <a:outerShdw blurRad="41275" dist="12700" dir="12000000" algn="tl" rotWithShape="0">
                    <a:srgbClr val="000000">
                      <a:alpha val="40000"/>
                    </a:srgbClr>
                  </a:outerShdw>
                </a:effectLst>
              </a:rPr>
              <a:t>ولقد لاحظ ( </a:t>
            </a:r>
            <a:r>
              <a:rPr lang="ar-SA" sz="3200" b="1"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chemeClr val="tx2">
                    <a:lumMod val="40000"/>
                    <a:lumOff val="60000"/>
                  </a:schemeClr>
                </a:solidFill>
                <a:effectLst>
                  <a:outerShdw blurRad="41275" dist="12700" dir="12000000" algn="tl" rotWithShape="0">
                    <a:srgbClr val="000000">
                      <a:alpha val="40000"/>
                    </a:srgbClr>
                  </a:outerShdw>
                </a:effectLst>
              </a:rPr>
              <a:t>سوركين</a:t>
            </a:r>
            <a:r>
              <a:rPr lang="ar-SA" sz="32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chemeClr val="tx2">
                    <a:lumMod val="40000"/>
                    <a:lumOff val="60000"/>
                  </a:schemeClr>
                </a:solidFill>
                <a:effectLst>
                  <a:outerShdw blurRad="41275" dist="12700" dir="12000000" algn="tl" rotWithShape="0">
                    <a:srgbClr val="000000">
                      <a:alpha val="40000"/>
                    </a:srgbClr>
                  </a:outerShdw>
                </a:effectLst>
              </a:rPr>
              <a:t> ) قبل وفاته في عام 1969م أن الثقافة الغربية سوف تصل تقريباً إلى أقصى درجات الثقافة الحسية ، ويجب عليها أن تبدأ بتقبل اتجاه النمط الصوري . </a:t>
            </a:r>
            <a:endParaRPr lang="en-US" sz="32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chemeClr val="tx2">
                  <a:lumMod val="40000"/>
                  <a:lumOff val="60000"/>
                </a:schemeClr>
              </a:solidFill>
              <a:effectLst>
                <a:outerShdw blurRad="41275" dist="12700" dir="12000000" algn="tl" rotWithShape="0">
                  <a:srgbClr val="000000">
                    <a:alpha val="40000"/>
                  </a:srgbClr>
                </a:outerShdw>
              </a:effectLst>
            </a:endParaRPr>
          </a:p>
          <a:p>
            <a:endParaRPr lang="ar-SA" dirty="0"/>
          </a:p>
        </p:txBody>
      </p:sp>
    </p:spTree>
    <p:extLst>
      <p:ext uri="{BB962C8B-B14F-4D97-AF65-F5344CB8AC3E}">
        <p14:creationId xmlns:p14="http://schemas.microsoft.com/office/powerpoint/2010/main" val="12738305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Autofit/>
          </a:bodyPr>
          <a:lstStyle/>
          <a:p>
            <a:r>
              <a:rPr lang="ar-SA"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ومن الواضح أن أصحاب النظريات الدائرية يتفقون على فكرة أن التاريخ يعيد نفسه ، وان الخبرات التاريخية للمجتمعات يمكن أن تتكرر ، ولكنهم – مع ذلك- يختلفون في رؤيتهم لهذه الحركة الدائرية للمجتمعات ، فبعضهم يحدد مراحل ثابتة تمر بها كل المجتمعات كما في نظرية </a:t>
            </a:r>
            <a:r>
              <a:rPr lang="ar-SA" sz="32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شبنجلر</a:t>
            </a:r>
            <a:r>
              <a:rPr lang="ar-SA"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أو نظرية </a:t>
            </a:r>
            <a:r>
              <a:rPr lang="ar-SA" sz="32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سوروكين</a:t>
            </a:r>
            <a:r>
              <a:rPr lang="ar-SA"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 بينما يميل البعض الأخر إلى الحديث عن دورات يمكن أن تتكرر هنا وهناك دون تحديد مراحل ثابتة كما هو الحال في نظرية باريتو أو نظرية </a:t>
            </a:r>
            <a:r>
              <a:rPr lang="ar-SA" sz="32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توبيني</a:t>
            </a:r>
            <a:r>
              <a:rPr lang="ar-SA"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p>
        </p:txBody>
      </p:sp>
    </p:spTree>
    <p:extLst>
      <p:ext uri="{BB962C8B-B14F-4D97-AF65-F5344CB8AC3E}">
        <p14:creationId xmlns:p14="http://schemas.microsoft.com/office/powerpoint/2010/main" val="30247720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أنها تفرض مخططا تطورياً ثابتاً على كل المجتمعات دون النظر إلى واقع هذه المجتمعات وسياق أبنيتها الداخلية. </a:t>
            </a:r>
            <a:endPar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r>
              <a:rPr lang="ar-SA"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أنها تعتبر التطور عملية حتمية أو ضرورية في كل المجتمعات . </a:t>
            </a:r>
            <a:endPar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r>
              <a:rPr lang="ar-SA"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أنها تهمل التطور متعدد الخطوط فالتطور أما أن يكون تقدميا أو رجعيا وهي بذل تمهل أشكال التطور الأخرى الوسيطة . </a:t>
            </a:r>
            <a:endPar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marL="0" indent="0">
              <a:buNone/>
            </a:pPr>
            <a:endParaRPr lang="en-US" dirty="0"/>
          </a:p>
        </p:txBody>
      </p:sp>
    </p:spTree>
    <p:extLst>
      <p:ext uri="{BB962C8B-B14F-4D97-AF65-F5344CB8AC3E}">
        <p14:creationId xmlns:p14="http://schemas.microsoft.com/office/powerpoint/2010/main" val="19333830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الصور الحديثة التطورية </a:t>
            </a: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Content Placeholder 2"/>
          <p:cNvSpPr>
            <a:spLocks noGrp="1"/>
          </p:cNvSpPr>
          <p:nvPr>
            <p:ph idx="1"/>
          </p:nvPr>
        </p:nvSpPr>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buFont typeface="Courier New" pitchFamily="49" charset="0"/>
              <a:buChar char="o"/>
            </a:pP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رغم أن الزمن قد تقادم على التطورية ومع ذلك فإنها تعاود الظهور بين الحين والأخر إلى درجة يمكن القول معها أن التاريخ لن يعدم الفكر التطوري أبدا </a:t>
            </a:r>
            <a:endPar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pPr>
              <a:buFont typeface="Courier New" pitchFamily="49" charset="0"/>
              <a:buChar char="o"/>
            </a:pP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ورغم أن البعض يؤكدون أن التطورية المحدثة قد تخلصت من كثير من مشكلات التطورية الكلاسيكية فلم يعد الفكر التطوري يركز على الحتمية التاريخية ، ولم يعد يركز على أحادية التطور ، ولم يعد يناظر بين التطور على المستوى البيولوجي ونظيره على المستوى الاجتماعي : </a:t>
            </a:r>
          </a:p>
        </p:txBody>
      </p:sp>
    </p:spTree>
    <p:extLst>
      <p:ext uri="{BB962C8B-B14F-4D97-AF65-F5344CB8AC3E}">
        <p14:creationId xmlns:p14="http://schemas.microsoft.com/office/powerpoint/2010/main" val="28758088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buFont typeface="Courier New" pitchFamily="49" charset="0"/>
              <a:buChar char="o"/>
            </a:pPr>
            <a:r>
              <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بالرغم من ذلك كله إلا أننا لا نجد خلافاً كبيراً بين الفكر التطوري القديم والفكر التطوري المحدث بل أن الفكري التطوري – قديمة وحديثة، قد نشأ لتحقيق نفس </a:t>
            </a: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الهدف</a:t>
            </a:r>
          </a:p>
          <a:p>
            <a:pPr>
              <a:buFont typeface="Courier New" pitchFamily="49" charset="0"/>
              <a:buChar char="o"/>
            </a:pP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وهو تأكيد تفوق الحضارة الغربية وتقدمها ، وإذا كانت هذه الفكرة قد ظهرت على استحياء في الفكر التطوري الكلاسيكي </a:t>
            </a: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فقد لاقت </a:t>
            </a:r>
            <a:r>
              <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اعتراضا في هذا الفكر من قبل أصحاب النظريات الدائرية في التطور ، فإنها ظهرت في الفكر التطوري الحديث على نحو أكثر اعتدادا من ذي قبل وتقدم فيما يلي نماذج سريعة لهذا الفكر التطوري .</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buFont typeface="Courier New" pitchFamily="49" charset="0"/>
              <a:buChar char="o"/>
            </a:pPr>
            <a:endPar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0030540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lgn="ctr" rtl="1">
              <a:spcBef>
                <a:spcPct val="0"/>
              </a:spcBef>
            </a:pPr>
            <a:r>
              <a:rPr lang="ar-SA" dirty="0" smtClean="0"/>
              <a:t> </a:t>
            </a:r>
            <a:r>
              <a:rPr lang="en-US" sz="1400" dirty="0"/>
              <a:t/>
            </a:r>
            <a:br>
              <a:rPr lang="en-US" sz="1400" dirty="0"/>
            </a:br>
            <a:r>
              <a:rPr lang="ar-SA" sz="4000" b="1" dirty="0" smtClean="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نظرية مراحل النمو:-</a:t>
            </a:r>
            <a:endParaRPr lang="ar-SA" dirty="0">
              <a:solidFill>
                <a:schemeClr val="tx2">
                  <a:lumMod val="40000"/>
                  <a:lumOff val="60000"/>
                </a:schemeClr>
              </a:solidFill>
            </a:endParaRPr>
          </a:p>
        </p:txBody>
      </p:sp>
      <p:sp>
        <p:nvSpPr>
          <p:cNvPr id="3" name="Content Placeholder 2"/>
          <p:cNvSpPr>
            <a:spLocks noGrp="1"/>
          </p:cNvSpPr>
          <p:nvPr>
            <p:ph idx="1"/>
          </p:nvPr>
        </p:nvSpPr>
        <p:spPr/>
        <p:txBody>
          <a:bodyPr>
            <a:normAutofit fontScale="92500"/>
          </a:bodyPr>
          <a:lstStyle/>
          <a:p>
            <a:r>
              <a:rPr lang="ar-SA" sz="3200" b="1" dirty="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وهي النظرية التي قدمها والت </a:t>
            </a:r>
            <a:r>
              <a:rPr lang="ar-SA" sz="3200" b="1" dirty="0" err="1">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روستو</a:t>
            </a:r>
            <a:r>
              <a:rPr lang="ar-SA" sz="3200" b="1" dirty="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 </a:t>
            </a:r>
            <a:r>
              <a:rPr lang="en-US" sz="3200" b="1" dirty="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w.Rostow,1961</a:t>
            </a:r>
            <a:r>
              <a:rPr lang="ar-SA" sz="3200" b="1" dirty="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 عام 1961 في كتابه بعنوان مراحل النمو </a:t>
            </a:r>
            <a:r>
              <a:rPr lang="ar-SA" sz="3200" b="1" dirty="0" smtClean="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الاقتصادي</a:t>
            </a:r>
          </a:p>
          <a:p>
            <a:r>
              <a:rPr lang="ar-SA" sz="3200" b="1" dirty="0" smtClean="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 وتقوم </a:t>
            </a:r>
            <a:r>
              <a:rPr lang="ar-SA" sz="3200" b="1" dirty="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هذه النظرية على فرضية مؤداها أن النمو الاقتصادي في المجتمعات جميعا يمر بمراحل محددة </a:t>
            </a:r>
            <a:r>
              <a:rPr lang="ar-SA" sz="3200" b="1" dirty="0" smtClean="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،وأن </a:t>
            </a:r>
            <a:r>
              <a:rPr lang="ar-SA" sz="3200" b="1" dirty="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الفرق بين مجتمع وأخر هو في الدرجة التي قطعها المجتمع عن طريق النمو الاقتصادي ، ويعني ذلك ضمنياً أن المجتمعات غير النامية سوف تمر بنفس خط التطور الذي مرت به المجتمعات المتقدمة وقد حدد </a:t>
            </a:r>
            <a:r>
              <a:rPr lang="ar-SA" sz="3200" b="1" dirty="0" err="1">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روستو</a:t>
            </a:r>
            <a:r>
              <a:rPr lang="ar-SA" sz="3200" b="1" dirty="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 مراحل النمو بخمس مراحل هي : </a:t>
            </a:r>
            <a:endParaRPr lang="en-US" sz="3200" b="1" dirty="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endParaRPr>
          </a:p>
          <a:p>
            <a:endParaRPr lang="ar-SA" dirty="0"/>
          </a:p>
        </p:txBody>
      </p:sp>
    </p:spTree>
    <p:extLst>
      <p:ext uri="{BB962C8B-B14F-4D97-AF65-F5344CB8AC3E}">
        <p14:creationId xmlns:p14="http://schemas.microsoft.com/office/powerpoint/2010/main" val="31530055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467544" y="2276872"/>
            <a:ext cx="8229600" cy="4325112"/>
          </a:xfrm>
        </p:spPr>
        <p:txBody>
          <a:bodyPr/>
          <a:lstStyle/>
          <a:p>
            <a:pPr marL="0" lvl="0" indent="0">
              <a:buNone/>
            </a:pPr>
            <a:r>
              <a:rPr lang="ar-SA" sz="3600" b="1" dirty="0" smtClean="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1.مرحلة </a:t>
            </a:r>
            <a:r>
              <a:rPr lang="ar-SA" sz="3600" b="1" dirty="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المجتمع التقليدي </a:t>
            </a:r>
            <a:endParaRPr lang="en-US" sz="3600" b="1" dirty="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endParaRPr>
          </a:p>
          <a:p>
            <a:pPr marL="0" lvl="0" indent="0">
              <a:buNone/>
            </a:pPr>
            <a:r>
              <a:rPr lang="ar-SA" sz="3600" b="1" dirty="0" smtClean="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2.مرحلة </a:t>
            </a:r>
            <a:r>
              <a:rPr lang="ar-SA" sz="3600" b="1" dirty="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شروط التهيؤ للانطلاق  </a:t>
            </a:r>
            <a:endParaRPr lang="en-US" sz="3600" b="1" dirty="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endParaRPr>
          </a:p>
          <a:p>
            <a:pPr marL="0" lvl="0" indent="0">
              <a:buNone/>
            </a:pPr>
            <a:r>
              <a:rPr lang="ar-SA" sz="3600" b="1" dirty="0" smtClean="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3.مرحلة </a:t>
            </a:r>
            <a:r>
              <a:rPr lang="ar-SA" sz="3600" b="1" dirty="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الانطلاق </a:t>
            </a:r>
            <a:endParaRPr lang="en-US" sz="3600" b="1" dirty="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endParaRPr>
          </a:p>
          <a:p>
            <a:pPr marL="0" lvl="0" indent="0">
              <a:buNone/>
            </a:pPr>
            <a:r>
              <a:rPr lang="ar-SA" sz="3600" b="1" dirty="0" smtClean="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4.مرحلة </a:t>
            </a:r>
            <a:r>
              <a:rPr lang="ar-SA" sz="3600" b="1" dirty="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الاتجاه نحو النضج </a:t>
            </a:r>
            <a:endParaRPr lang="en-US" sz="3600" b="1" dirty="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endParaRPr>
          </a:p>
          <a:p>
            <a:pPr marL="0" lvl="0" indent="0">
              <a:buNone/>
            </a:pPr>
            <a:r>
              <a:rPr lang="ar-SA" sz="3600" b="1" dirty="0" smtClean="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5.مرحلة </a:t>
            </a:r>
            <a:r>
              <a:rPr lang="ar-SA" sz="3600" b="1" dirty="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الاستهلاك الوفير </a:t>
            </a:r>
            <a:endParaRPr lang="en-US" sz="3600" b="1" dirty="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endParaRPr>
          </a:p>
          <a:p>
            <a:pPr marL="0" indent="0">
              <a:buNone/>
            </a:pPr>
            <a:endParaRPr lang="en-US" b="1" dirty="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327620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buFont typeface="Courier New" pitchFamily="49" charset="0"/>
              <a:buChar char="o"/>
            </a:pPr>
            <a:r>
              <a:rPr lang="ar-SA" sz="3600" b="1" dirty="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ويرى </a:t>
            </a:r>
            <a:r>
              <a:rPr lang="ar-SA" sz="3600" b="1" dirty="0" err="1">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رستو</a:t>
            </a:r>
            <a:r>
              <a:rPr lang="ar-SA" sz="3600" b="1" dirty="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 أن المجتمعات لابد وان تمر عبر هذه المراحل بالترتيب ، مع الأخذ بالاعتبار اختلاف المدة اللازمة لكل مرحلة ، ويربط </a:t>
            </a:r>
            <a:r>
              <a:rPr lang="ar-SA" sz="3600" b="1" dirty="0" err="1">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روستو</a:t>
            </a:r>
            <a:r>
              <a:rPr lang="ar-SA" sz="3600" b="1" dirty="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 بين البناء الاقتصادي والاجتماعي للمجتمع وان انتقال المجتمع نحو التحديث لا يتم إلا بتغيير البناءين معاً . </a:t>
            </a:r>
            <a:endParaRPr lang="en-US" sz="3600" b="1" dirty="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endParaRPr>
          </a:p>
          <a:p>
            <a:pPr>
              <a:buFont typeface="Courier New" pitchFamily="49" charset="0"/>
              <a:buChar char="o"/>
            </a:pPr>
            <a:endParaRPr lang="ar-SA" dirty="0" smtClean="0"/>
          </a:p>
          <a:p>
            <a:pPr marL="0" indent="0">
              <a:buNone/>
            </a:pPr>
            <a:endParaRPr lang="ar-SA" dirty="0"/>
          </a:p>
        </p:txBody>
      </p:sp>
    </p:spTree>
    <p:extLst>
      <p:ext uri="{BB962C8B-B14F-4D97-AF65-F5344CB8AC3E}">
        <p14:creationId xmlns:p14="http://schemas.microsoft.com/office/powerpoint/2010/main" val="32814150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نظرية الالتقاء أو التقارب </a:t>
            </a:r>
            <a:r>
              <a:rPr lang="en-US" dirty="0"/>
              <a:t/>
            </a:r>
            <a:br>
              <a:rPr lang="en-US" dirty="0"/>
            </a:br>
            <a:endParaRPr lang="ar-SA" dirty="0"/>
          </a:p>
        </p:txBody>
      </p:sp>
      <p:sp>
        <p:nvSpPr>
          <p:cNvPr id="3" name="Content Placeholder 2"/>
          <p:cNvSpPr>
            <a:spLocks noGrp="1"/>
          </p:cNvSpPr>
          <p:nvPr>
            <p:ph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buFont typeface="Courier New" pitchFamily="49" charset="0"/>
              <a:buChar char="o"/>
            </a:pP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قدم هذه النظرية كلارك كير </a:t>
            </a:r>
            <a:r>
              <a:rPr lang="en-US"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kerr</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وزملاؤه عام 1960 وقد عرفت بنظرية الالتقاء( التقارب أو الوفاق) </a:t>
            </a:r>
            <a:endPar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buFont typeface="Courier New" pitchFamily="49" charset="0"/>
              <a:buChar char="o"/>
            </a:pP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وتتأسس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هذه النظرية على فرضية أساسية ، هي أن العالم قد دخل إلى مرحلة جديدة وهي مرحلة التصنيع الكامل ، ولا شك أن هناك من الأفكار ما يقترب من هذه المرحلة ، وبعضها الأخر ما يزال بعيداً ، وللتصنيع خاصية جوهرية هي انه يجعل المجتمعات متشابهة ويخلق نظماً متشابهة ، ولقد وصلت المجتمعات الصناعية إلى هذا التشابه الذي يشكل مستقبل المجتمعات غير الصناعية ، ويقوم هذا التشابه على المظاهر الآتية : </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buFont typeface="Courier New" pitchFamily="49" charset="0"/>
              <a:buChar char="o"/>
            </a:pPr>
            <a:endPar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6109209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الإنتاج </a:t>
            </a: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الاوسع </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النطاق الذي يعتمد على المهارات والمنافسة وتقسيم العمل </a:t>
            </a:r>
            <a:endPar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الحراك الاجتماعي الراسي والأفقي </a:t>
            </a:r>
            <a:endPar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تطور التعليم وتفرعه إلى التركيز على التعليم الفني المتخصص والتعليم الإداري </a:t>
            </a:r>
            <a:endPar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التحضر وزيادة سكان المدن </a:t>
            </a:r>
            <a:endPar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تقيق درجة من الإنفاق على القيم </a:t>
            </a:r>
            <a:endPar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نمو الاعتماد المتبادل وتناقص فرص قيام الحرب . </a:t>
            </a:r>
            <a:endPar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pPr>
              <a:buFont typeface="Courier New" pitchFamily="49" charset="0"/>
              <a:buChar char="o"/>
            </a:pPr>
            <a:endPar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23566800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وتكون هذه المؤثرات نموذجا مثالياً يسعى التغير الاجتماعي في أي مجتمع إلى تحقيقه </a:t>
            </a:r>
            <a:r>
              <a:rPr lang="ar-SA"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a:t>
            </a:r>
          </a:p>
          <a:p>
            <a:r>
              <a:rPr lang="ar-SA"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ar-SA"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وإذا كانت مؤشرات هذا النموذج هي السمات العامة المشتركة للمجتمعات الصناعية فان التغيير الاجتماعي سوف يؤدي في النهاية إلى تحقيق ضرب من الالتقاء أو التقارب بين مختلف الدول ، </a:t>
            </a:r>
            <a:endParaRPr lang="ar-SA"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r>
              <a:rPr lang="ar-SA"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وبالرغم </a:t>
            </a:r>
            <a:r>
              <a:rPr lang="ar-SA"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من أن كير لم يحدد مراحل لهذا التطور إلا انه يتشابه – إلى حد كبير – مع تحليل والت </a:t>
            </a:r>
            <a:r>
              <a:rPr lang="ar-SA" sz="3200" b="1" cap="all" dirty="0" err="1">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روستو</a:t>
            </a:r>
            <a:r>
              <a:rPr lang="ar-SA"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لمراحل النمو. </a:t>
            </a:r>
            <a:endParaRPr lang="en-US"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endPar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39692016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 </a:t>
            </a:r>
            <a:r>
              <a:rPr lang="ar-SA"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نظرية نهاية التاريخ </a:t>
            </a:r>
            <a:endParaRPr lang="ar-SA" dirty="0">
              <a:solidFill>
                <a:schemeClr val="accent1"/>
              </a:solidFill>
            </a:endParaRPr>
          </a:p>
        </p:txBody>
      </p:sp>
      <p:sp>
        <p:nvSpPr>
          <p:cNvPr id="3" name="Content Placeholder 2"/>
          <p:cNvSpPr>
            <a:spLocks noGrp="1"/>
          </p:cNvSpPr>
          <p:nvPr>
            <p:ph idx="1"/>
          </p:nvPr>
        </p:nvSpPr>
        <p:spPr/>
        <p:txBody>
          <a:bodyPr>
            <a:normAutofit/>
          </a:bodyPr>
          <a:lstStyle/>
          <a:p>
            <a:pPr>
              <a:buFont typeface="Courier New" pitchFamily="49" charset="0"/>
              <a:buChar char="o"/>
            </a:pPr>
            <a:r>
              <a:rPr lang="ar-SA" sz="3200" b="1" dirty="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rPr>
              <a:t>هذه نظرية من احدث نظريات التطور وقد قدمها المفكر الأمريكي فرنسيس </a:t>
            </a:r>
            <a:r>
              <a:rPr lang="ar-SA" sz="3200" b="1" dirty="0" err="1">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rPr>
              <a:t>فوكوياما</a:t>
            </a:r>
            <a:r>
              <a:rPr lang="ar-SA" sz="3200" b="1" dirty="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rPr>
              <a:t> </a:t>
            </a:r>
            <a:r>
              <a:rPr lang="en-US" sz="3200" b="1" dirty="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rPr>
              <a:t>Fukuyama,1989</a:t>
            </a:r>
            <a:r>
              <a:rPr lang="ar-SA" sz="3200" b="1" dirty="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rPr>
              <a:t> عام 1989 بعد سقوط الاشتراكية في الاتحاد السوفيتي ودول أوروبا الشرقية ، </a:t>
            </a:r>
            <a:endParaRPr lang="ar-SA" sz="32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endParaRPr>
          </a:p>
          <a:p>
            <a:pPr>
              <a:buFont typeface="Courier New" pitchFamily="49" charset="0"/>
              <a:buChar char="o"/>
            </a:pPr>
            <a:r>
              <a:rPr lang="ar-SA" sz="32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rPr>
              <a:t>وتتأسس </a:t>
            </a:r>
            <a:r>
              <a:rPr lang="ar-SA" sz="3200" b="1" dirty="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rPr>
              <a:t>هذه النظرية على أراء هيجل التطورية التي تنظر إلى التطور على انه انطلاق نحو الكمال ، العقل الكامل ، والدولة الكاملة ، والقيم المطلقة ، انه تطور نحو المطلق يختمه قانون الجدل ويسعى به إلى أفضل الصور وأكملها </a:t>
            </a:r>
          </a:p>
        </p:txBody>
      </p:sp>
    </p:spTree>
    <p:extLst>
      <p:ext uri="{BB962C8B-B14F-4D97-AF65-F5344CB8AC3E}">
        <p14:creationId xmlns:p14="http://schemas.microsoft.com/office/powerpoint/2010/main" val="6226383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buFont typeface="Courier New" pitchFamily="49" charset="0"/>
              <a:buChar char="o"/>
            </a:pPr>
            <a:r>
              <a:rPr lang="ar-SA" sz="3200"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ولقد اعتمد </a:t>
            </a:r>
            <a:r>
              <a:rPr lang="ar-SA" sz="3200" b="1" dirty="0" err="1">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فوكومايا</a:t>
            </a:r>
            <a:r>
              <a:rPr lang="ar-SA" sz="3200"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 على فكرة هيجل حول : الرغبة في الاعتراف والتقدير والتي اعتبرها هيجل فكرة محركة للتاريخ </a:t>
            </a:r>
            <a:endParaRPr lang="ar-SA" sz="3200" b="1" dirty="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endParaRPr>
          </a:p>
          <a:p>
            <a:pPr>
              <a:buFont typeface="Courier New" pitchFamily="49" charset="0"/>
              <a:buChar char="o"/>
            </a:pPr>
            <a:r>
              <a:rPr lang="ar-SA" sz="3200" b="1" dirty="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وينظر </a:t>
            </a:r>
            <a:r>
              <a:rPr lang="ar-SA" sz="3200" b="1" dirty="0" err="1">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فوكومايا</a:t>
            </a:r>
            <a:r>
              <a:rPr lang="ar-SA" sz="3200"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 إلى الديمقراطية الليبرالية المعاصرة – والتي تمثلها أمريكا- على أنها ألغت فكرة العلاقة بين السادة والعبيد ، والتي كانت موجودة بشكل أو بأخر في النظم السياسية الأخرى </a:t>
            </a:r>
          </a:p>
        </p:txBody>
      </p:sp>
    </p:spTree>
    <p:extLst>
      <p:ext uri="{BB962C8B-B14F-4D97-AF65-F5344CB8AC3E}">
        <p14:creationId xmlns:p14="http://schemas.microsoft.com/office/powerpoint/2010/main" val="36234802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bodyPr>
          <a:lstStyle/>
          <a:p>
            <a:pPr>
              <a:buFont typeface="Courier New" pitchFamily="49" charset="0"/>
              <a:buChar char="o"/>
            </a:pPr>
            <a:r>
              <a:rPr lang="ar-SA" sz="3200"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لقد كانت كل هذه النظم تنشغل بالبحث عن الاعتراف الذي يتمثل في صورته الملموسة في النزاع بين شخصين متحاربين ، </a:t>
            </a:r>
            <a:endParaRPr lang="ar-SA" sz="3200" b="1" dirty="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endParaRPr>
          </a:p>
          <a:p>
            <a:pPr>
              <a:buFont typeface="Courier New" pitchFamily="49" charset="0"/>
              <a:buChar char="o"/>
            </a:pPr>
            <a:r>
              <a:rPr lang="ar-SA" sz="3200" b="1" dirty="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أن </a:t>
            </a:r>
            <a:r>
              <a:rPr lang="ar-SA" sz="3200"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هذه الرغبة في الاعتراف هي التي تجعل أيا منهما يموت استسلاما للأخر وهي – ومن ثم – التي تجعل النظم السياسية تتأسس على علاقات تسلطية وهي التي تجعل دولا تسيطر على دول أخرى وتقيم إمبراطوريات ولقد ظل الأمر هكذا طوال تاريخ البشرية ، طالما إن الرغبة في انتزاع الاعتراف تتأسس على أسس لا عقلانية . </a:t>
            </a:r>
            <a:endParaRPr lang="en-US" sz="3200"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endParaRPr>
          </a:p>
          <a:p>
            <a:pPr>
              <a:buFont typeface="Courier New" pitchFamily="49" charset="0"/>
              <a:buChar char="o"/>
            </a:pPr>
            <a:endParaRPr lang="ar-SA" dirty="0"/>
          </a:p>
        </p:txBody>
      </p:sp>
    </p:spTree>
    <p:extLst>
      <p:ext uri="{BB962C8B-B14F-4D97-AF65-F5344CB8AC3E}">
        <p14:creationId xmlns:p14="http://schemas.microsoft.com/office/powerpoint/2010/main" val="30275319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bodyPr>
          <a:lstStyle/>
          <a:p>
            <a:pPr>
              <a:buFont typeface="Courier New" pitchFamily="49" charset="0"/>
              <a:buChar char="o"/>
            </a:pP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أما الليبرالية الديمقراطية- التي ظهرت بعد الثورة الفرنسية والثورة الأمريكية- فقد بدلت الرغبة غير العقلانية في الاعتراف بالدولة أو الفرد ، وأحلت محلها رغبة عقلانية في الاعتراف بالدولة أو الفرد على أساس من المساواة </a:t>
            </a: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p>
          <a:p>
            <a:pPr>
              <a:buFont typeface="Courier New" pitchFamily="49" charset="0"/>
              <a:buChar char="o"/>
            </a:pP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ويعني ذلك أن الليبرالية الديمقراطية  قد حلت معضلة الصراع التاريخي من خلال قيمة المساواة ، وهي بذلك تكون قد أوقفت التاريخ عن الحركة. فهي إذن نهاية التاريخ وسوف تتطور نفس المجتمعات لتصل إلى نفس هذه النهاية ، وليس ثمة مجال أخر للتطور بعد الديمقراطية الليبرالية التي تحقق للفرد ذاته وكماله وتخلق إطارا من المساواة تختفي فيه السيطرة الامبريالية . </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buFont typeface="Courier New" pitchFamily="49" charset="0"/>
              <a:buChar char="o"/>
            </a:pPr>
            <a:endParaRPr lang="ar-SA" dirty="0"/>
          </a:p>
        </p:txBody>
      </p:sp>
    </p:spTree>
    <p:extLst>
      <p:ext uri="{BB962C8B-B14F-4D97-AF65-F5344CB8AC3E}">
        <p14:creationId xmlns:p14="http://schemas.microsoft.com/office/powerpoint/2010/main" val="35062844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sz="3200"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وإذا كانت نظرية </a:t>
            </a:r>
            <a:r>
              <a:rPr lang="ar-SA" sz="3200" b="1" dirty="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فوكو ياما </a:t>
            </a:r>
            <a:r>
              <a:rPr lang="ar-SA" sz="3200"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من احدث نظريات التطور وإذا كانت تضع للتاريخ نهاية فانه يمكن القول أن هذه النظرية قد أوقفت حرمة </a:t>
            </a:r>
            <a:r>
              <a:rPr lang="ar-SA" sz="3200" b="1" dirty="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التطور </a:t>
            </a:r>
            <a:r>
              <a:rPr lang="ar-SA" sz="3200"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أو ثبتتها عند نقطة معينة فهل ستؤثر على نظريات التطور نفسها وتوفقها هي الأخرى وتضع لها نهاية؟ </a:t>
            </a:r>
            <a:endParaRPr lang="en-US" sz="3200"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endParaRPr>
          </a:p>
          <a:p>
            <a:pPr marL="0" indent="0">
              <a:buNone/>
            </a:pPr>
            <a:endParaRPr lang="ar-SA" dirty="0"/>
          </a:p>
        </p:txBody>
      </p:sp>
    </p:spTree>
    <p:extLst>
      <p:ext uri="{BB962C8B-B14F-4D97-AF65-F5344CB8AC3E}">
        <p14:creationId xmlns:p14="http://schemas.microsoft.com/office/powerpoint/2010/main" val="26563408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r>
              <a:rPr lang="ar-SA" sz="3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نواصل الحديث عن النظريات  التي حاولت أن تفسر التغير في المحاضرة القادمة إن شاء الله </a:t>
            </a:r>
          </a:p>
          <a:p>
            <a:r>
              <a:rPr lang="ar-SA" sz="3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مع الامنيات بالتوفيق</a:t>
            </a:r>
          </a:p>
          <a:p>
            <a:r>
              <a:rPr lang="ar-SA" sz="3600" b="1"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د</a:t>
            </a:r>
            <a:r>
              <a:rPr lang="ar-SA" sz="3600" b="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حنان </a:t>
            </a:r>
            <a:r>
              <a:rPr lang="ar-SA" sz="3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مكاوي</a:t>
            </a:r>
            <a:endParaRPr lang="ar-SA" sz="3600" dirty="0"/>
          </a:p>
        </p:txBody>
      </p:sp>
    </p:spTree>
    <p:extLst>
      <p:ext uri="{BB962C8B-B14F-4D97-AF65-F5344CB8AC3E}">
        <p14:creationId xmlns:p14="http://schemas.microsoft.com/office/powerpoint/2010/main" val="9046444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675</TotalTime>
  <Words>4541</Words>
  <Application>Microsoft Office PowerPoint</Application>
  <PresentationFormat>On-screen Show (4:3)</PresentationFormat>
  <Paragraphs>233</Paragraphs>
  <Slides>79</Slides>
  <Notes>8</Notes>
  <HiddenSlides>0</HiddenSlides>
  <MMClips>0</MMClips>
  <ScaleCrop>false</ScaleCrop>
  <HeadingPairs>
    <vt:vector size="4" baseType="variant">
      <vt:variant>
        <vt:lpstr>Theme</vt:lpstr>
      </vt:variant>
      <vt:variant>
        <vt:i4>1</vt:i4>
      </vt:variant>
      <vt:variant>
        <vt:lpstr>Slide Titles</vt:lpstr>
      </vt:variant>
      <vt:variant>
        <vt:i4>79</vt:i4>
      </vt:variant>
    </vt:vector>
  </HeadingPairs>
  <TitlesOfParts>
    <vt:vector size="80" baseType="lpstr">
      <vt:lpstr>Urban</vt:lpstr>
      <vt:lpstr>التغير الاجتماعي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أولا: النظريات الحتمية </vt:lpstr>
      <vt:lpstr>PowerPoint Presentation</vt:lpstr>
      <vt:lpstr>PowerPoint Presentation</vt:lpstr>
      <vt:lpstr>PowerPoint Presentation</vt:lpstr>
      <vt:lpstr>أ) الحتمية الجغرافية  </vt:lpstr>
      <vt:lpstr>PowerPoint Presentation</vt:lpstr>
      <vt:lpstr>PowerPoint Presentation</vt:lpstr>
      <vt:lpstr>PowerPoint Presentation</vt:lpstr>
      <vt:lpstr>PowerPoint Presentation</vt:lpstr>
      <vt:lpstr>ب) الحتمية البيولوجية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ثانياً النظرية التطورية:-</vt:lpstr>
      <vt:lpstr>PowerPoint Presentation</vt:lpstr>
      <vt:lpstr>PowerPoint Presentation</vt:lpstr>
      <vt:lpstr>PowerPoint Presentation</vt:lpstr>
      <vt:lpstr>أ) النظريات الخطية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ب) النظريات الدائرية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الصور الحديثة التطورية  </vt:lpstr>
      <vt:lpstr>PowerPoint Presentation</vt:lpstr>
      <vt:lpstr>  نظرية مراحل النمو:-</vt:lpstr>
      <vt:lpstr>PowerPoint Presentation</vt:lpstr>
      <vt:lpstr>PowerPoint Presentation</vt:lpstr>
      <vt:lpstr>نظرية الالتقاء أو التقارب  </vt:lpstr>
      <vt:lpstr>PowerPoint Presentation</vt:lpstr>
      <vt:lpstr>PowerPoint Presentation</vt:lpstr>
      <vt:lpstr> نظرية نهاية التاريخ </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التغير الاجتماعي</dc:title>
  <dc:creator>Hanan ahmed makawi suliman</dc:creator>
  <cp:lastModifiedBy>Hanan ahmed makawi suliman</cp:lastModifiedBy>
  <cp:revision>42</cp:revision>
  <dcterms:created xsi:type="dcterms:W3CDTF">2015-02-26T09:22:35Z</dcterms:created>
  <dcterms:modified xsi:type="dcterms:W3CDTF">2015-03-19T21:42:29Z</dcterms:modified>
</cp:coreProperties>
</file>