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79"/>
  </p:notesMasterIdLst>
  <p:sldIdLst>
    <p:sldId id="256" r:id="rId2"/>
    <p:sldId id="325" r:id="rId3"/>
    <p:sldId id="326" r:id="rId4"/>
    <p:sldId id="327" r:id="rId5"/>
    <p:sldId id="328" r:id="rId6"/>
    <p:sldId id="329" r:id="rId7"/>
    <p:sldId id="330" r:id="rId8"/>
    <p:sldId id="331" r:id="rId9"/>
    <p:sldId id="332"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9B4B350-B882-4DFE-9F41-57D2B24B4396}" type="datetimeFigureOut">
              <a:rPr lang="ar-SA" smtClean="0"/>
              <a:t>6/3/1436</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D90E4F1-08F3-4E5C-AB81-026CA8AC182C}" type="slidenum">
              <a:rPr lang="ar-SA" smtClean="0"/>
              <a:t>‹#›</a:t>
            </a:fld>
            <a:endParaRPr lang="ar-SA"/>
          </a:p>
        </p:txBody>
      </p:sp>
    </p:spTree>
    <p:extLst>
      <p:ext uri="{BB962C8B-B14F-4D97-AF65-F5344CB8AC3E}">
        <p14:creationId xmlns:p14="http://schemas.microsoft.com/office/powerpoint/2010/main" val="210682144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1</a:t>
            </a:fld>
            <a:endParaRPr lang="ar-SA"/>
          </a:p>
        </p:txBody>
      </p:sp>
    </p:spTree>
    <p:extLst>
      <p:ext uri="{BB962C8B-B14F-4D97-AF65-F5344CB8AC3E}">
        <p14:creationId xmlns:p14="http://schemas.microsoft.com/office/powerpoint/2010/main" val="2337624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7</a:t>
            </a:fld>
            <a:endParaRPr lang="ar-SA"/>
          </a:p>
        </p:txBody>
      </p:sp>
    </p:spTree>
    <p:extLst>
      <p:ext uri="{BB962C8B-B14F-4D97-AF65-F5344CB8AC3E}">
        <p14:creationId xmlns:p14="http://schemas.microsoft.com/office/powerpoint/2010/main" val="3478326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16</a:t>
            </a:fld>
            <a:endParaRPr lang="ar-SA"/>
          </a:p>
        </p:txBody>
      </p:sp>
    </p:spTree>
    <p:extLst>
      <p:ext uri="{BB962C8B-B14F-4D97-AF65-F5344CB8AC3E}">
        <p14:creationId xmlns:p14="http://schemas.microsoft.com/office/powerpoint/2010/main" val="1325066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21</a:t>
            </a:fld>
            <a:endParaRPr lang="ar-SA"/>
          </a:p>
        </p:txBody>
      </p:sp>
    </p:spTree>
    <p:extLst>
      <p:ext uri="{BB962C8B-B14F-4D97-AF65-F5344CB8AC3E}">
        <p14:creationId xmlns:p14="http://schemas.microsoft.com/office/powerpoint/2010/main" val="288712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26</a:t>
            </a:fld>
            <a:endParaRPr lang="ar-SA"/>
          </a:p>
        </p:txBody>
      </p:sp>
    </p:spTree>
    <p:extLst>
      <p:ext uri="{BB962C8B-B14F-4D97-AF65-F5344CB8AC3E}">
        <p14:creationId xmlns:p14="http://schemas.microsoft.com/office/powerpoint/2010/main" val="417618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44</a:t>
            </a:fld>
            <a:endParaRPr lang="ar-SA"/>
          </a:p>
        </p:txBody>
      </p:sp>
    </p:spTree>
    <p:extLst>
      <p:ext uri="{BB962C8B-B14F-4D97-AF65-F5344CB8AC3E}">
        <p14:creationId xmlns:p14="http://schemas.microsoft.com/office/powerpoint/2010/main" val="3125616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55</a:t>
            </a:fld>
            <a:endParaRPr lang="ar-SA"/>
          </a:p>
        </p:txBody>
      </p:sp>
    </p:spTree>
    <p:extLst>
      <p:ext uri="{BB962C8B-B14F-4D97-AF65-F5344CB8AC3E}">
        <p14:creationId xmlns:p14="http://schemas.microsoft.com/office/powerpoint/2010/main" val="422357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69</a:t>
            </a:fld>
            <a:endParaRPr lang="ar-SA"/>
          </a:p>
        </p:txBody>
      </p:sp>
    </p:spTree>
    <p:extLst>
      <p:ext uri="{BB962C8B-B14F-4D97-AF65-F5344CB8AC3E}">
        <p14:creationId xmlns:p14="http://schemas.microsoft.com/office/powerpoint/2010/main" val="3878581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6D90E4F1-08F3-4E5C-AB81-026CA8AC182C}" type="slidenum">
              <a:rPr lang="ar-SA" smtClean="0"/>
              <a:t>70</a:t>
            </a:fld>
            <a:endParaRPr lang="ar-SA"/>
          </a:p>
        </p:txBody>
      </p:sp>
    </p:spTree>
    <p:extLst>
      <p:ext uri="{BB962C8B-B14F-4D97-AF65-F5344CB8AC3E}">
        <p14:creationId xmlns:p14="http://schemas.microsoft.com/office/powerpoint/2010/main" val="1724952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D90E4F1-08F3-4E5C-AB81-026CA8AC182C}" type="slidenum">
              <a:rPr lang="ar-SA" smtClean="0"/>
              <a:t>76</a:t>
            </a:fld>
            <a:endParaRPr lang="ar-SA"/>
          </a:p>
        </p:txBody>
      </p:sp>
    </p:spTree>
    <p:extLst>
      <p:ext uri="{BB962C8B-B14F-4D97-AF65-F5344CB8AC3E}">
        <p14:creationId xmlns:p14="http://schemas.microsoft.com/office/powerpoint/2010/main" val="566952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23A2E2EC-3207-45B0-B1F8-CECF2FA32867}" type="slidenum">
              <a:rPr lang="ar-SA" smtClean="0"/>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23A2E2EC-3207-45B0-B1F8-CECF2FA32867}"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23A2E2EC-3207-45B0-B1F8-CECF2FA32867}" type="slidenum">
              <a:rPr lang="ar-SA" smtClean="0"/>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23A2E2EC-3207-45B0-B1F8-CECF2FA32867}"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23A2E2EC-3207-45B0-B1F8-CECF2FA32867}"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23A2E2EC-3207-45B0-B1F8-CECF2FA32867}"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23A2E2EC-3207-45B0-B1F8-CECF2FA32867}" type="slidenum">
              <a:rPr lang="ar-SA" smtClean="0"/>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23A2E2EC-3207-45B0-B1F8-CECF2FA32867}"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23A2E2EC-3207-45B0-B1F8-CECF2FA32867}" type="slidenum">
              <a:rPr lang="ar-SA" smtClean="0"/>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23A2E2EC-3207-45B0-B1F8-CECF2FA32867}"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62CDBA-EF6D-4591-9292-CE497C7F8C5A}" type="datetimeFigureOut">
              <a:rPr lang="ar-SA" smtClean="0"/>
              <a:t>6/3/1436</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23A2E2EC-3207-45B0-B1F8-CECF2FA32867}"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E62CDBA-EF6D-4591-9292-CE497C7F8C5A}" type="datetimeFigureOut">
              <a:rPr lang="ar-SA" smtClean="0"/>
              <a:t>6/3/1436</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3A2E2EC-3207-45B0-B1F8-CECF2FA32867}" type="slidenum">
              <a:rPr lang="ar-SA" smtClean="0"/>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التغير الاجتماعي</a:t>
            </a:r>
            <a:endParaRPr lang="ar-SA"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ubtitle 2"/>
          <p:cNvSpPr>
            <a:spLocks noGrp="1"/>
          </p:cNvSpPr>
          <p:nvPr>
            <p:ph type="subTitle"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نظريات التغير الاجتماعي</a:t>
            </a:r>
          </a:p>
          <a:p>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(النظرية الوظيفية والتحديثية)</a:t>
            </a:r>
          </a:p>
          <a:p>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السابعة</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15936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المحاضرة السابقة كانت عن :</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p:txBody>
          <a:bodyPr/>
          <a:lstStyle/>
          <a:p>
            <a:pPr>
              <a:buFont typeface="Courier New" pitchFamily="49" charset="0"/>
              <a:buChar char="o"/>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ورغم أن نظريات التغير الاجتماعي التي ظهرت عبر التاريخ قد تطورت كثيرا وازدادت دقة وأحكاماً ، وانتقلت من مرحلة التفكير التأملي والتاريخ الظني إلى الاحتكام إلى الواقع وحشد البراهين التاريخية الدالة على صحة النظرية </a:t>
            </a:r>
          </a:p>
          <a:p>
            <a:pPr>
              <a:buFont typeface="Courier New" pitchFamily="49" charset="0"/>
              <a:buChar char="o"/>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بالرغم من هذا فإن أيا من هذه النظريات لم يتوصل إلى كلمة نهائية في رصد ظواهر التغير وتفسيرها </a:t>
            </a:r>
          </a:p>
          <a:p>
            <a:pPr>
              <a:buFont typeface="Courier New" pitchFamily="49" charset="0"/>
              <a:buChar char="o"/>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dirty="0"/>
          </a:p>
        </p:txBody>
      </p:sp>
    </p:spTree>
    <p:extLst>
      <p:ext uri="{BB962C8B-B14F-4D97-AF65-F5344CB8AC3E}">
        <p14:creationId xmlns:p14="http://schemas.microsoft.com/office/powerpoint/2010/main" val="24616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Courier New" pitchFamily="49" charset="0"/>
              <a:buChar char="o"/>
            </a:pP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ويرجع السبب في هذا إلى أن الواقع الاجتماعي- التاريخ بمعناه الواسع- يكشف دائما عن أدلة وبراهين جديدة إذا دعمت بعض النظريات فقد تؤدي إلى زيف نظريات أخرى ، بل أنها قد تدحض كل النظريات القائمة </a:t>
            </a:r>
          </a:p>
          <a:p>
            <a:pPr>
              <a:buFont typeface="Courier New" pitchFamily="49" charset="0"/>
              <a:buChar char="o"/>
            </a:pP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ولهذا فان الحديث عن نظرية للتغير الاجتماعي يجب أن يكون حديثاً محاطاً بالحذر ، في ضوء الحقيقة التي مؤداها أن التاريخ يمكن أن يزيف أي نظرية.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ar-SA" dirty="0"/>
          </a:p>
        </p:txBody>
      </p:sp>
    </p:spTree>
    <p:extLst>
      <p:ext uri="{BB962C8B-B14F-4D97-AF65-F5344CB8AC3E}">
        <p14:creationId xmlns:p14="http://schemas.microsoft.com/office/powerpoint/2010/main" val="257336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ومع ذلك فإن إدراكنا لهذه الحقيقة لا يعني التقليل من شان نظريات التغير الاجتماعي التي ظهرت حتى الآن ولكنه يفسر لنا لماذا تعددت هذه النظريات تاريخياً ، ولماذا اختلفت الآراء حول مجرى التغير الاجتماعي وأسبابه</a:t>
            </a:r>
          </a:p>
          <a:p>
            <a:endParaRPr lang="ar-SA" dirty="0"/>
          </a:p>
        </p:txBody>
      </p:sp>
    </p:spTree>
    <p:extLst>
      <p:ext uri="{BB962C8B-B14F-4D97-AF65-F5344CB8AC3E}">
        <p14:creationId xmlns:p14="http://schemas.microsoft.com/office/powerpoint/2010/main" val="389925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rPr>
              <a:t>نقصد بالنظريات الحتمية تلك النظريات التي تركز في دراستها للتغير الاجتماعي على عامل واحد فحسب وتفترض كل نظرية من هذه النظريات أن عاملا واحدا – كالاقتصاد أو المناخ أو غيرها – هو العامل الوحيد الذي يحرك العوامل الأخرى </a:t>
            </a:r>
            <a:endParaRPr lang="ar-SA" b="1"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endParaRPr>
          </a:p>
          <a:p>
            <a:pPr>
              <a:buFont typeface="Courier New" pitchFamily="49" charset="0"/>
              <a:buChar char="o"/>
            </a:pPr>
            <a:r>
              <a:rPr lang="ar-SA"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ولذلك فان هذه النظريات توصف بأنها نظريات اختزالية أي أنها تختزل كل العوامل في عامل واحد ، وتعتبر أن هذا العامل هو العامل الكافي وحده لحدوث التغير</a:t>
            </a:r>
          </a:p>
          <a:p>
            <a:pPr marL="82296" indent="0">
              <a:buNone/>
            </a:pPr>
            <a:endParaRPr lang="ar-SA" dirty="0"/>
          </a:p>
        </p:txBody>
      </p:sp>
    </p:spTree>
    <p:extLst>
      <p:ext uri="{BB962C8B-B14F-4D97-AF65-F5344CB8AC3E}">
        <p14:creationId xmlns:p14="http://schemas.microsoft.com/office/powerpoint/2010/main" val="330884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وبالرغم من أن فكرة الحتمية الجغرافية فكرة قديمة إلا أنها شاعت من خلال استخدام عدد من المفكرين لها في تفسير نشأة المجتمعات وتغييرها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تتأسس الحتمية البيولوجية على فرضية مؤداها أن الناس في العالم ينقسمون إلى أجناس وجماعات متميزة بيولوجيا وان الأجناس تختلف في قدرتها على تطوير الحياة الاجتماعية وتنميتها </a:t>
            </a:r>
          </a:p>
          <a:p>
            <a:pPr marL="82296" indent="0">
              <a:buNone/>
            </a:pPr>
            <a:endParaRPr lang="ar-SA" dirty="0"/>
          </a:p>
        </p:txBody>
      </p:sp>
    </p:spTree>
    <p:extLst>
      <p:ext uri="{BB962C8B-B14F-4D97-AF65-F5344CB8AC3E}">
        <p14:creationId xmlns:p14="http://schemas.microsoft.com/office/powerpoint/2010/main" val="391802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انتشرت النظريات التطورية في القرن التاسع عشر وكانت متوازية إلى حد ما مع النظريات الحتمية وان كانت تستمد جذورها من الفلسفات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القديمة</a:t>
            </a: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ولقد ظهرت النظريات التطورية من خلال الاعتقاد بان المجتمعات تسير في مسار واحد محدد سلفا عبر مراحل يمكن التعرف عليها</a:t>
            </a: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ويتفق التطوريون على هذه القضية ولكنهم يختلفون حول قضايا ثلاث :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dirty="0"/>
          </a:p>
        </p:txBody>
      </p:sp>
    </p:spTree>
    <p:extLst>
      <p:ext uri="{BB962C8B-B14F-4D97-AF65-F5344CB8AC3E}">
        <p14:creationId xmlns:p14="http://schemas.microsoft.com/office/powerpoint/2010/main" val="99127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Courier New" pitchFamily="49" charset="0"/>
              <a:buChar char="o"/>
            </a:pPr>
            <a:r>
              <a:rPr lang="ar-SA"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rPr>
              <a:t>الأولى : تتصل  بمراحل التطور أي عدد المراحل التي يمر بها مسلك التطور الاجتماعي . </a:t>
            </a:r>
            <a:endParaRPr lang="en-US"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endParaRPr>
          </a:p>
          <a:p>
            <a:pPr>
              <a:buFont typeface="Courier New" pitchFamily="49" charset="0"/>
              <a:buChar char="o"/>
            </a:pPr>
            <a:r>
              <a:rPr lang="ar-SA"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rPr>
              <a:t>والثانية : حول العامل الرئيسي المحرك للتطور ، هل يظهر التطور نتيجة لتغير في الأفكار والمعتقدات أم يظهر نتيجة لتغير في التكنولوجيا والعناصر المادية ؟</a:t>
            </a:r>
          </a:p>
          <a:p>
            <a:pPr>
              <a:buFont typeface="Courier New" pitchFamily="49" charset="0"/>
              <a:buChar char="o"/>
            </a:pPr>
            <a:r>
              <a:rPr lang="ar-SA"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rPr>
              <a:t>والثالثة : تتصل بوجهة التطور هل التطور يسير في مسلك خطي تقدمي أم يسير في مسلك دائري بحيث يعود من حيث بدأ؟</a:t>
            </a:r>
          </a:p>
          <a:p>
            <a:pPr marL="82296" indent="0">
              <a:buNone/>
            </a:pPr>
            <a:endParaRPr lang="ar-SA" dirty="0"/>
          </a:p>
        </p:txBody>
      </p:sp>
    </p:spTree>
    <p:extLst>
      <p:ext uri="{BB962C8B-B14F-4D97-AF65-F5344CB8AC3E}">
        <p14:creationId xmlns:p14="http://schemas.microsoft.com/office/powerpoint/2010/main" val="222438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محاضرتنا اليوم عن النظرية الوظيفية </a:t>
            </a:r>
          </a:p>
          <a:p>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وعن النظرية التحديثية</a:t>
            </a:r>
          </a:p>
          <a:p>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وكيفية تفسير ظاهرة التغير لدى المفكرين الذين ينتمون للاتجاهين النظريين</a:t>
            </a:r>
            <a:endParaRPr lang="ar-SA" sz="4000" dirty="0"/>
          </a:p>
        </p:txBody>
      </p:sp>
    </p:spTree>
    <p:extLst>
      <p:ext uri="{BB962C8B-B14F-4D97-AF65-F5344CB8AC3E}">
        <p14:creationId xmlns:p14="http://schemas.microsoft.com/office/powerpoint/2010/main" val="259740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60648"/>
            <a:ext cx="7498080" cy="1143000"/>
          </a:xfrm>
        </p:spPr>
        <p:txBody>
          <a:bodyPr/>
          <a:lstStyle/>
          <a:p>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أولاً: النظرية الوظيفية</a:t>
            </a:r>
            <a:endParaRPr lang="en-US"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تحتل الوظيفية </a:t>
            </a:r>
            <a:r>
              <a:rPr lang="en-US"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Fonctionnalisme</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أهمية مرموقة في التحليل </a:t>
            </a:r>
            <a:r>
              <a:rPr lang="ar-SA"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السوسيولوجي</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المعاصر، والاتجاه الوظيفي هو اتجاه قديم حديث. فقد ظهر في أعمال الآباء المؤسسين لعلم الاجتماع، والأنثروبولوجيا، ومازال قائماً إلى اليوم، فقد ظهر في مؤلفات علم الاجتماع، أمثال: </a:t>
            </a:r>
            <a:r>
              <a:rPr lang="ar-SA"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دوركايم</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وكولي، وتوماس، </a:t>
            </a:r>
            <a:r>
              <a:rPr lang="ar-SA"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وبوماس</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وباريتو، </a:t>
            </a:r>
            <a:r>
              <a:rPr lang="ar-SA"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وفيبر</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 وفي مؤلفات علماء الأنثروبولوجيا أمثال: راد كليف براون، ورالف </a:t>
            </a:r>
            <a:r>
              <a:rPr lang="ar-SA"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لنتون</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a:t>
            </a:r>
            <a:r>
              <a:rPr lang="ar-SA"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ومالينوفسكي</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وغيرهم</a:t>
            </a:r>
          </a:p>
        </p:txBody>
      </p:sp>
    </p:spTree>
    <p:extLst>
      <p:ext uri="{BB962C8B-B14F-4D97-AF65-F5344CB8AC3E}">
        <p14:creationId xmlns:p14="http://schemas.microsoft.com/office/powerpoint/2010/main" val="332671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ولا نكاد نجد باحثاً في علم الاجتماع والأنثروبولوجيا، إلا وظهرت في أعماله خصائص هذا الاتجاه، حتى أن بعض علماء الاجتماع يقولون إن دراسة علم الاجتماع تتجه اتجاهاً بنائياً وظيفياً بالضرورة، والجدير بالذكر أن الاتجاه الوظيفي لا يمثل مدرسة محددة تحديداً واضحاً في العلوم الاجتماعية، بل أنه يتشعب تشعبات كثيرة تجمعها خصائص عامة</a:t>
            </a:r>
          </a:p>
        </p:txBody>
      </p:sp>
    </p:spTree>
    <p:extLst>
      <p:ext uri="{BB962C8B-B14F-4D97-AF65-F5344CB8AC3E}">
        <p14:creationId xmlns:p14="http://schemas.microsoft.com/office/powerpoint/2010/main" val="233469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ولقد حقق هذا الاتجاه خلال السنوات القليلة الماضية تقدماً سريعاً، حتى أصبح منافساً للوضعية المحدثة في سيطرته على علم الاجتماع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الحديث</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ويرى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تيماشيف</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أن الوظيفية تشبه اتجاه علم الاجتماع النظري في بعض الجوانب، وهو اتجاه يميز موقف علم الاجتماع في منتصف القرن العشرين، بل إن هناك أعمالاً حديثة يمكن وصفها بأنها وظيفية ونظرية في وقت واحد</a:t>
            </a:r>
          </a:p>
        </p:txBody>
      </p:sp>
    </p:spTree>
    <p:extLst>
      <p:ext uri="{BB962C8B-B14F-4D97-AF65-F5344CB8AC3E}">
        <p14:creationId xmlns:p14="http://schemas.microsoft.com/office/powerpoint/2010/main" val="119861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ومن الجدير بالذكر أن الوظيفية تضم اتجاهات عدة، وأحياناً متناقضة حتى في معناها عند المفكر نفسه مثل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بارسونز</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كما سنرى فيما بعد. </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r>
              <a:rPr lang="ar-SA" b="1" dirty="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وتتداخل النظرية الوظيفية مع النظرية التطورية في بعض </a:t>
            </a:r>
            <a:r>
              <a:rPr lang="ar-SA" b="1" dirty="0" smtClean="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التماثل </a:t>
            </a:r>
            <a:r>
              <a:rPr lang="ar-SA" b="1" dirty="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بين الكائن العضوي ووظائفه، وبين المجتمع في التحليل الوظيفي للوحدات الاجتماعية التي تشكل النظام الاجتماعي.</a:t>
            </a:r>
            <a:endParaRPr lang="en-US" b="1" dirty="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endParaRPr>
          </a:p>
          <a:p>
            <a:r>
              <a:rPr lang="ar-SA" b="1" dirty="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t>ولكن ما هي </a:t>
            </a:r>
            <a:r>
              <a:rPr lang="ar-SA"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t>الوظيفية؟</a:t>
            </a:r>
            <a:endParaRPr lang="ar-SA" b="1" dirty="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51329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spc="50" dirty="0">
                <a:ln w="12700" cmpd="sng">
                  <a:solidFill>
                    <a:schemeClr val="accent6">
                      <a:satMod val="120000"/>
                      <a:shade val="80000"/>
                    </a:schemeClr>
                  </a:solidFill>
                  <a:prstDash val="solid"/>
                </a:ln>
                <a:solidFill>
                  <a:schemeClr val="accent6">
                    <a:lumMod val="60000"/>
                    <a:lumOff val="40000"/>
                  </a:schemeClr>
                </a:solidFill>
                <a:effectLst>
                  <a:glow rad="53100">
                    <a:schemeClr val="accent6">
                      <a:satMod val="180000"/>
                      <a:alpha val="30000"/>
                    </a:schemeClr>
                  </a:glow>
                </a:effectLst>
              </a:rPr>
              <a:t>ماهية الوظيفية: </a:t>
            </a:r>
            <a:endParaRPr lang="en-US" b="1" spc="50" dirty="0">
              <a:ln w="12700" cmpd="sng">
                <a:solidFill>
                  <a:schemeClr val="accent6">
                    <a:satMod val="120000"/>
                    <a:shade val="80000"/>
                  </a:schemeClr>
                </a:solidFill>
                <a:prstDash val="solid"/>
              </a:ln>
              <a:solidFill>
                <a:schemeClr val="accent6">
                  <a:lumMod val="60000"/>
                  <a:lumOff val="40000"/>
                </a:schemeClr>
              </a:solidFill>
              <a:effectLst>
                <a:glow rad="53100">
                  <a:schemeClr val="accent6">
                    <a:satMod val="180000"/>
                    <a:alpha val="30000"/>
                  </a:schemeClr>
                </a:glow>
              </a:effectLst>
            </a:endParaRPr>
          </a:p>
          <a:p>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لا شك أن اصطلاح "الوظيفية" من الاصطلاحات التي دار حولها الجدل بين علماء الاجتماع والأنثروبولوجيا، نتيجة لتعدد استخدامها في مواقف متباينة وفي علوم مختلفة ولعل أول استخدم هذا المصطلح الفيلسوف "</a:t>
            </a:r>
            <a:r>
              <a:rPr lang="ar-SA" b="1" dirty="0" err="1">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ليبننز</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a:t>
            </a:r>
            <a:r>
              <a:rPr lang="en-US"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Leibniz</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a:t>
            </a:r>
            <a:endParaRPr lang="en-US"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endParaRPr>
          </a:p>
          <a:p>
            <a:endParaRPr lang="ar-SA" dirty="0"/>
          </a:p>
        </p:txBody>
      </p:sp>
    </p:spTree>
    <p:extLst>
      <p:ext uri="{BB962C8B-B14F-4D97-AF65-F5344CB8AC3E}">
        <p14:creationId xmlns:p14="http://schemas.microsoft.com/office/powerpoint/2010/main" val="56205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وكان فرانز </a:t>
            </a:r>
            <a:r>
              <a:rPr lang="ar-SA" b="1" dirty="0" err="1">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بواس</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أول عالم أنثروبولوجيا استخدم المدخل الوظيفي، فقد كتب عام 1887 يقول: "إن فن أي شعب أو طريقته المميزة لا يمكن أن تفهم إلا بدراسة ما يصدر عنه ككل"  ثم جاء </a:t>
            </a:r>
            <a:r>
              <a:rPr lang="ar-SA" b="1" dirty="0" err="1">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لينتون</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ليعرفها بأنها: محصلة ما تسهم به الأجزاء من أجل استمرار الصيغة الاجتماعية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الثقافية</a:t>
            </a:r>
          </a:p>
          <a:p>
            <a:r>
              <a:rPr lang="ar-SA" b="1" cap="all" dirty="0">
                <a:ln w="9000" cmpd="sng">
                  <a:solidFill>
                    <a:schemeClr val="accent4">
                      <a:shade val="50000"/>
                      <a:satMod val="120000"/>
                    </a:schemeClr>
                  </a:solidFill>
                  <a:prstDash val="solid"/>
                </a:ln>
                <a:solidFill>
                  <a:schemeClr val="accent2"/>
                </a:solidFill>
                <a:effectLst>
                  <a:reflection blurRad="12700" stA="28000" endPos="45000" dist="1000" dir="5400000" sy="-100000" algn="bl" rotWithShape="0"/>
                </a:effectLst>
              </a:rPr>
              <a:t>أما في مجال علم الاجتماع، فيبدو أن سبنسر هو أول من أدخل مصطلح الوظيفية للإشارة إلى العمليات الاجتماعية، والأفعال وبناءات الجماعة ووظائف أخرى كبيرة من الظواهر أوسع نطاقاً بكثير من الثقافة التي تظهر في الاستخدام الأنثروبولوجي. </a:t>
            </a:r>
            <a:endParaRPr lang="en-US" b="1" cap="all" dirty="0">
              <a:ln w="9000" cmpd="sng">
                <a:solidFill>
                  <a:schemeClr val="accent4">
                    <a:shade val="50000"/>
                    <a:satMod val="120000"/>
                  </a:schemeClr>
                </a:solidFill>
                <a:prstDash val="solid"/>
              </a:ln>
              <a:solidFill>
                <a:schemeClr val="accent2"/>
              </a:soli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val="195257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وغالباً ما تشير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الوظيفية إلى </a:t>
            </a:r>
            <a:r>
              <a:rPr lang="ar-SA" b="1" dirty="0">
                <a:ln w="11430"/>
                <a:solidFill>
                  <a:schemeClr val="tx2"/>
                </a:solidFill>
                <a:effectLst>
                  <a:outerShdw blurRad="50800" dist="39000" dir="5460000" algn="tl">
                    <a:srgbClr val="000000">
                      <a:alpha val="38000"/>
                    </a:srgbClr>
                  </a:outerShdw>
                </a:effectLst>
              </a:rPr>
              <a:t>الإسهام الذي يقدمه الجزء إلى الكل،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وهذا الكل قد يكون متمثلاً في مجتمع أو ثقافة، وهي تؤكد ضرورة تكامل الأجزاء في إطار الكل، أو ما يطلق عليه في بعض الأحيان </a:t>
            </a:r>
            <a:r>
              <a:rPr lang="ar-SA" b="1" dirty="0">
                <a:ln w="11430"/>
                <a:solidFill>
                  <a:schemeClr val="tx2"/>
                </a:solidFill>
                <a:effectLst>
                  <a:outerShdw blurRad="50800" dist="39000" dir="5460000" algn="tl">
                    <a:srgbClr val="000000">
                      <a:alpha val="38000"/>
                    </a:srgbClr>
                  </a:outerShdw>
                </a:effectLst>
              </a:rPr>
              <a:t>تساند الأجزاء</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أي </a:t>
            </a:r>
            <a:r>
              <a:rPr lang="ar-SA" b="1" dirty="0">
                <a:ln w="11430"/>
                <a:solidFill>
                  <a:schemeClr val="tx2"/>
                </a:solidFill>
                <a:effectLst>
                  <a:outerShdw blurRad="50800" dist="39000" dir="5460000" algn="tl">
                    <a:srgbClr val="000000">
                      <a:alpha val="38000"/>
                    </a:srgbClr>
                  </a:outerShdw>
                </a:effectLst>
              </a:rPr>
              <a:t>أن النسق الاجتماعي تؤدي فيه أجزاؤه وظائف أساسية لتأكيد الكل</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وتثبيته وتقويته وبالتالي تصبح الأجزاء متساندة ومتكاملة. </a:t>
            </a:r>
          </a:p>
        </p:txBody>
      </p:sp>
    </p:spTree>
    <p:extLst>
      <p:ext uri="{BB962C8B-B14F-4D97-AF65-F5344CB8AC3E}">
        <p14:creationId xmlns:p14="http://schemas.microsoft.com/office/powerpoint/2010/main" val="150973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ونجد بعض الوظيفيين يستخدمون تعبير التحليل الوظيفي للإشارة إلى دراسة الظواهر الاجتماعية، باعتبارها عمليات أو آثار لبناءات اجتماعية معينة، مثل </a:t>
            </a:r>
            <a:r>
              <a:rPr lang="ar-SA"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أنساق </a:t>
            </a:r>
            <a:r>
              <a:rPr lang="ar-SA"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القرابة أو الطبقة</a:t>
            </a:r>
            <a:r>
              <a:rPr lang="ar-SA"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a:t>
            </a:r>
          </a:p>
          <a:p>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وقد تستخدم أيضاً صيغة حركية هي التحليل البنائي – الوظيفي، وهذه الصيغة نجدها مستخدمة بكثرة في أعمال </a:t>
            </a:r>
            <a:r>
              <a:rPr lang="ar-SA" b="1" dirty="0" err="1">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بارسونز</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وتلاميذه، وترجع هذه الصيغة إلى سبنسر</a:t>
            </a:r>
          </a:p>
        </p:txBody>
      </p:sp>
    </p:spTree>
    <p:extLst>
      <p:ext uri="{BB962C8B-B14F-4D97-AF65-F5344CB8AC3E}">
        <p14:creationId xmlns:p14="http://schemas.microsoft.com/office/powerpoint/2010/main" val="284988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وهناك معنى محدد لمصطلح الوظيفية في علم الاجتماع، والعبارة التالية تشير إلى الاستخدام الشائع له، حيث يقول </a:t>
            </a:r>
            <a:r>
              <a:rPr lang="ar-SA"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ميرتون</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"إن الوظيفة الاجتماعية للدين تتمثل في المحافظة على تماسك الجماعة، وتشير الوظيفية هنا على </a:t>
            </a:r>
            <a:r>
              <a:rPr lang="ar-SA" b="1" dirty="0">
                <a:ln w="11430"/>
                <a:effectLst>
                  <a:outerShdw blurRad="80000" dist="40000" dir="5040000" algn="tl">
                    <a:srgbClr val="000000">
                      <a:alpha val="30000"/>
                    </a:srgbClr>
                  </a:outerShdw>
                </a:effectLst>
              </a:rPr>
              <a:t>نتيجة موضوعية ومشخصة ترتبط بالظاهرة الاجتماعية داخل نسق واسع هي جزء منه،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وتعتبر الوظائف الظاهرة نتائج موضوعية للنسق يعترف بها المشاركون فيه، بينما لا تشير الوظائف الكامنة إلى مثل هذه النتائج".</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00633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ويرى </a:t>
            </a:r>
            <a:r>
              <a:rPr lang="ar-SA" b="1" dirty="0" err="1">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ميرتون</a:t>
            </a:r>
            <a:r>
              <a:rPr lang="ar-SA"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 أن الوظيفية هي تلك الآثار أو النتائج التي يمكن ملاحظتها والتي تؤدي إلى تحقيق التكيف، والتوافق في نسق </a:t>
            </a:r>
            <a:r>
              <a:rPr lang="ar-SA" b="1" dirty="0" smtClean="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معين</a:t>
            </a:r>
          </a:p>
          <a:p>
            <a:r>
              <a:rPr lang="ar-SA"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وقد طور نموذجاً منظماً للوظيفية من خلال عرض دقيق لجوهر التحليل الوظيفي في كتابه المعروف "النظرية الاجتماعية والبناء الاجتماعي" حيث قام بالتمييز بين الوظائف الظاهرة والوظائف الكامنة</a:t>
            </a:r>
          </a:p>
        </p:txBody>
      </p:sp>
    </p:spTree>
    <p:extLst>
      <p:ext uri="{BB962C8B-B14F-4D97-AF65-F5344CB8AC3E}">
        <p14:creationId xmlns:p14="http://schemas.microsoft.com/office/powerpoint/2010/main" val="200135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a:t>
            </a:r>
            <a:r>
              <a:rPr lang="ar-SA"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rPr>
              <a:t>فالأولى</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تشير إلى النتائج الموضوعية التي تحدثها سمة اجتماعية أو ثقافية معينة، تلك النتائج الموضوعية التي تحدثها سمة اجتماعية أو ثقافية معينة، تلك النتائج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التي تفرض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على الأفراد التكيف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معها </a:t>
            </a:r>
          </a:p>
          <a:p>
            <a:r>
              <a:rPr lang="ar-SA" b="1" dirty="0" smtClean="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rPr>
              <a:t>الثانية</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فتشير إلى النتائج غير المقصودة وغير المقررة</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a:t>
            </a:r>
          </a:p>
          <a:p>
            <a:r>
              <a:rPr lang="ar-SA" b="1" spc="50" dirty="0" smtClean="0">
                <a:ln w="12700" cmpd="sng">
                  <a:solidFill>
                    <a:schemeClr val="accent6">
                      <a:satMod val="120000"/>
                      <a:shade val="80000"/>
                    </a:schemeClr>
                  </a:solidFill>
                  <a:prstDash val="solid"/>
                </a:ln>
                <a:solidFill>
                  <a:schemeClr val="accent6">
                    <a:lumMod val="75000"/>
                  </a:schemeClr>
                </a:solidFill>
                <a:effectLst>
                  <a:glow rad="53100">
                    <a:schemeClr val="accent6">
                      <a:satMod val="180000"/>
                      <a:alpha val="30000"/>
                    </a:schemeClr>
                  </a:glow>
                </a:effectLst>
              </a:rPr>
              <a:t> </a:t>
            </a:r>
            <a:r>
              <a:rPr lang="ar-SA" b="1" spc="50" dirty="0">
                <a:ln w="12700" cmpd="sng">
                  <a:solidFill>
                    <a:schemeClr val="accent6">
                      <a:satMod val="120000"/>
                      <a:shade val="80000"/>
                    </a:schemeClr>
                  </a:solidFill>
                  <a:prstDash val="solid"/>
                </a:ln>
                <a:solidFill>
                  <a:schemeClr val="accent6">
                    <a:lumMod val="75000"/>
                  </a:schemeClr>
                </a:solidFill>
                <a:effectLst>
                  <a:glow rad="53100">
                    <a:schemeClr val="accent6">
                      <a:satMod val="180000"/>
                      <a:alpha val="30000"/>
                    </a:schemeClr>
                  </a:glow>
                </a:effectLst>
              </a:rPr>
              <a:t>ويوضح </a:t>
            </a:r>
            <a:r>
              <a:rPr lang="ar-SA" b="1" spc="50" dirty="0" err="1">
                <a:ln w="12700" cmpd="sng">
                  <a:solidFill>
                    <a:schemeClr val="accent6">
                      <a:satMod val="120000"/>
                      <a:shade val="80000"/>
                    </a:schemeClr>
                  </a:solidFill>
                  <a:prstDash val="solid"/>
                </a:ln>
                <a:solidFill>
                  <a:schemeClr val="accent6">
                    <a:lumMod val="75000"/>
                  </a:schemeClr>
                </a:solidFill>
                <a:effectLst>
                  <a:glow rad="53100">
                    <a:schemeClr val="accent6">
                      <a:satMod val="180000"/>
                      <a:alpha val="30000"/>
                    </a:schemeClr>
                  </a:glow>
                </a:effectLst>
              </a:rPr>
              <a:t>ميرتون</a:t>
            </a:r>
            <a:r>
              <a:rPr lang="ar-SA" b="1" spc="50" dirty="0">
                <a:ln w="12700" cmpd="sng">
                  <a:solidFill>
                    <a:schemeClr val="accent6">
                      <a:satMod val="120000"/>
                      <a:shade val="80000"/>
                    </a:schemeClr>
                  </a:solidFill>
                  <a:prstDash val="solid"/>
                </a:ln>
                <a:solidFill>
                  <a:schemeClr val="accent6">
                    <a:lumMod val="75000"/>
                  </a:schemeClr>
                </a:solidFill>
                <a:effectLst>
                  <a:glow rad="53100">
                    <a:schemeClr val="accent6">
                      <a:satMod val="180000"/>
                      <a:alpha val="30000"/>
                    </a:schemeClr>
                  </a:glow>
                </a:effectLst>
              </a:rPr>
              <a:t> ذلك بمثال على الوظيفتين السابقتين، بأن الوظيفة الظاهرة للاستهلاك الاقتصادي هي الانتفاع، بينما تحقيق الهيبة وتأكيدها تعتبر إحدى الوظائف الكامنة لهذا الاستهلاك</a:t>
            </a:r>
          </a:p>
        </p:txBody>
      </p:sp>
    </p:spTree>
    <p:extLst>
      <p:ext uri="{BB962C8B-B14F-4D97-AF65-F5344CB8AC3E}">
        <p14:creationId xmlns:p14="http://schemas.microsoft.com/office/powerpoint/2010/main" val="303483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وتهتم الوظيفية بدراسة مسائل ثلاث هي: دراسة بناء النسق أو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مورفولوجيته</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ودراسة وظيفة النسق أو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فسيولوجيه</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ودراسة نمو النسق أو تطوره. </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وتؤكد الوظيفية على الجانب المعياري للحياة الاجتماعية من خلال نظرتها إلى الفعل الاجتماعي كسلوك ينطوي على توجيه قيمي،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وتحدده المعايير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الثقافية، فهي تعتبر المجتمع نظاماً أخلاقياً في جوهره.</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endParaRPr lang="ar-SA" dirty="0"/>
          </a:p>
        </p:txBody>
      </p:sp>
    </p:spTree>
    <p:extLst>
      <p:ext uri="{BB962C8B-B14F-4D97-AF65-F5344CB8AC3E}">
        <p14:creationId xmlns:p14="http://schemas.microsoft.com/office/powerpoint/2010/main" val="177370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solidFill>
                  <a:schemeClr val="tx2"/>
                </a:solidFill>
                <a:effectLst>
                  <a:outerShdw blurRad="50800" dist="39000" dir="5460000" algn="tl">
                    <a:srgbClr val="000000">
                      <a:alpha val="38000"/>
                    </a:srgbClr>
                  </a:outerShdw>
                </a:effectLst>
              </a:rPr>
              <a:t>والخلاصة</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أن الوظيفية </a:t>
            </a:r>
            <a:r>
              <a:rPr lang="ar-SA" b="1" dirty="0">
                <a:ln w="11430"/>
                <a:solidFill>
                  <a:schemeClr val="tx2"/>
                </a:solidFill>
                <a:effectLst>
                  <a:outerShdw blurRad="50800" dist="39000" dir="5460000" algn="tl">
                    <a:srgbClr val="000000">
                      <a:alpha val="38000"/>
                    </a:srgbClr>
                  </a:outerShdw>
                </a:effectLst>
              </a:rPr>
              <a:t>تشير إلى التأكيد على تكامل الأجزاء في الكل والتساند والتكامل فيما بينها،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وأن كلاً من الجزء والكل يؤدي وظيفة خاصة به، بحيث لا يكون غيره قادراً على القيام بها، ويشبه ذلك إلى حد بعيد قيام أعضاء الكائن العضوي بوظائف خاصة بكل عضو، وهي متساندة وضرورية من أجل أن يقوم الكل بعمله ويحفظ استمراره، ووجوده. وكذلك المجتمع الذي يقوم الأفراد فيه بوظائف محددة وضرورية ومتساندة من أجل بناء المجتمع في نهاية الأمر</a:t>
            </a:r>
          </a:p>
        </p:txBody>
      </p:sp>
    </p:spTree>
    <p:extLst>
      <p:ext uri="{BB962C8B-B14F-4D97-AF65-F5344CB8AC3E}">
        <p14:creationId xmlns:p14="http://schemas.microsoft.com/office/powerpoint/2010/main" val="181211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الوظيفية والتغير الاجتماعي: </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normAutofit lnSpcReduction="10000"/>
          </a:bodyPr>
          <a:lstStyle/>
          <a:p>
            <a:r>
              <a:rPr lang="ar-SA"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تنظر الوظيفية إلى ظاهرة التغير الاجتماعي نظرات متباينة إلا أنها محددة</a:t>
            </a:r>
            <a:r>
              <a:rPr lang="ar-SA"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a:t>
            </a:r>
          </a:p>
          <a:p>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وهي تقول بالتغير المحدود البطيء للنسق الاجتماعي، </a:t>
            </a:r>
            <a:endPar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spc="50" dirty="0" smtClean="0">
                <a:ln w="12700" cmpd="sng">
                  <a:solidFill>
                    <a:schemeClr val="accent6">
                      <a:satMod val="120000"/>
                      <a:shade val="80000"/>
                    </a:schemeClr>
                  </a:solidFill>
                  <a:prstDash val="solid"/>
                </a:ln>
                <a:solidFill>
                  <a:schemeClr val="accent2">
                    <a:lumMod val="40000"/>
                    <a:lumOff val="60000"/>
                  </a:schemeClr>
                </a:solidFill>
                <a:effectLst>
                  <a:glow rad="53100">
                    <a:schemeClr val="accent6">
                      <a:satMod val="180000"/>
                      <a:alpha val="30000"/>
                    </a:schemeClr>
                  </a:glow>
                </a:effectLst>
              </a:rPr>
              <a:t>وقد </a:t>
            </a:r>
            <a:r>
              <a:rPr lang="ar-SA" b="1" spc="50" dirty="0">
                <a:ln w="12700" cmpd="sng">
                  <a:solidFill>
                    <a:schemeClr val="accent6">
                      <a:satMod val="120000"/>
                      <a:shade val="80000"/>
                    </a:schemeClr>
                  </a:solidFill>
                  <a:prstDash val="solid"/>
                </a:ln>
                <a:solidFill>
                  <a:schemeClr val="accent2">
                    <a:lumMod val="40000"/>
                    <a:lumOff val="60000"/>
                  </a:schemeClr>
                </a:solidFill>
                <a:effectLst>
                  <a:glow rad="53100">
                    <a:schemeClr val="accent6">
                      <a:satMod val="180000"/>
                      <a:alpha val="30000"/>
                    </a:schemeClr>
                  </a:glow>
                </a:effectLst>
              </a:rPr>
              <a:t>انشغلت في تحديد الوظائف وتساندها على حساب دراسة تغير البناء، إلا أن هناك من الوظيفيين أمثال </a:t>
            </a:r>
            <a:r>
              <a:rPr lang="ar-SA" b="1" spc="50" dirty="0" err="1">
                <a:ln w="12700" cmpd="sng">
                  <a:solidFill>
                    <a:schemeClr val="accent6">
                      <a:satMod val="120000"/>
                      <a:shade val="80000"/>
                    </a:schemeClr>
                  </a:solidFill>
                  <a:prstDash val="solid"/>
                </a:ln>
                <a:solidFill>
                  <a:schemeClr val="accent2">
                    <a:lumMod val="40000"/>
                    <a:lumOff val="60000"/>
                  </a:schemeClr>
                </a:solidFill>
                <a:effectLst>
                  <a:glow rad="53100">
                    <a:schemeClr val="accent6">
                      <a:satMod val="180000"/>
                      <a:alpha val="30000"/>
                    </a:schemeClr>
                  </a:glow>
                </a:effectLst>
              </a:rPr>
              <a:t>ميرتون</a:t>
            </a:r>
            <a:r>
              <a:rPr lang="ar-SA" b="1" spc="50" dirty="0">
                <a:ln w="12700" cmpd="sng">
                  <a:solidFill>
                    <a:schemeClr val="accent6">
                      <a:satMod val="120000"/>
                      <a:shade val="80000"/>
                    </a:schemeClr>
                  </a:solidFill>
                  <a:prstDash val="solid"/>
                </a:ln>
                <a:solidFill>
                  <a:schemeClr val="accent2">
                    <a:lumMod val="40000"/>
                    <a:lumOff val="60000"/>
                  </a:schemeClr>
                </a:solidFill>
                <a:effectLst>
                  <a:glow rad="53100">
                    <a:schemeClr val="accent6">
                      <a:satMod val="180000"/>
                      <a:alpha val="30000"/>
                    </a:schemeClr>
                  </a:glow>
                </a:effectLst>
              </a:rPr>
              <a:t> الذي يحذر من الاهتمام الشديد بالجوانب </a:t>
            </a:r>
            <a:r>
              <a:rPr lang="ar-SA" b="1" spc="50" dirty="0" err="1">
                <a:ln w="12700" cmpd="sng">
                  <a:solidFill>
                    <a:schemeClr val="accent6">
                      <a:satMod val="120000"/>
                      <a:shade val="80000"/>
                    </a:schemeClr>
                  </a:solidFill>
                  <a:prstDash val="solid"/>
                </a:ln>
                <a:solidFill>
                  <a:schemeClr val="accent2">
                    <a:lumMod val="40000"/>
                    <a:lumOff val="60000"/>
                  </a:schemeClr>
                </a:solidFill>
                <a:effectLst>
                  <a:glow rad="53100">
                    <a:schemeClr val="accent6">
                      <a:satMod val="180000"/>
                      <a:alpha val="30000"/>
                    </a:schemeClr>
                  </a:glow>
                </a:effectLst>
              </a:rPr>
              <a:t>الاستاتيكية</a:t>
            </a:r>
            <a:r>
              <a:rPr lang="ar-SA" b="1" spc="50" dirty="0">
                <a:ln w="12700" cmpd="sng">
                  <a:solidFill>
                    <a:schemeClr val="accent6">
                      <a:satMod val="120000"/>
                      <a:shade val="80000"/>
                    </a:schemeClr>
                  </a:solidFill>
                  <a:prstDash val="solid"/>
                </a:ln>
                <a:solidFill>
                  <a:schemeClr val="accent2">
                    <a:lumMod val="40000"/>
                    <a:lumOff val="60000"/>
                  </a:schemeClr>
                </a:solidFill>
                <a:effectLst>
                  <a:glow rad="53100">
                    <a:schemeClr val="accent6">
                      <a:satMod val="180000"/>
                      <a:alpha val="30000"/>
                    </a:schemeClr>
                  </a:glow>
                </a:effectLst>
              </a:rPr>
              <a:t> للبناء الاجتماعي، مشيراً  إلى أهمية دراسة المعوقات الوظيفية التي تحد من تكيف النسق أو توافقه</a:t>
            </a:r>
          </a:p>
        </p:txBody>
      </p:sp>
    </p:spTree>
    <p:extLst>
      <p:ext uri="{BB962C8B-B14F-4D97-AF65-F5344CB8AC3E}">
        <p14:creationId xmlns:p14="http://schemas.microsoft.com/office/powerpoint/2010/main" val="61947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فالتفرقة العنصرية قد تكون معوقاً وظيفياً في مجتمع يرفع شعار الحرية والمساواة</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ويؤكد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ميرتون</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أن مفهوم المعوقات الوظيفية بما يتضمنه من ضغط وتوتر على المستوى البنائي يمثل أداة تحليلية هامة لفهم، ودراسة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الديناميات</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والتغير، وإلى التأكيد على دراسة البدائل الوظيفية لأنها تلغي الحتمية الوظيفية التي ينطوي عليها بناء اجتماعي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معين</a:t>
            </a: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ويتجه الاهتمام إلى مدى التنوع الممكن في الوسائل التي تستطيع تحقيق مطلب وظيفي</a:t>
            </a:r>
          </a:p>
        </p:txBody>
      </p:sp>
    </p:spTree>
    <p:extLst>
      <p:ext uri="{BB962C8B-B14F-4D97-AF65-F5344CB8AC3E}">
        <p14:creationId xmlns:p14="http://schemas.microsoft.com/office/powerpoint/2010/main" val="388527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ويذهب أغلب الوظيفيين إلى أن هناك عوامل متعددة، ترتبط فيما بينها ارتباطاً وظيفياً تسهم في تشكيل المجتمع، وتغييره</a:t>
            </a:r>
            <a:r>
              <a:rPr lang="ar-SA" b="1" dirty="0" smtClean="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a:t>
            </a:r>
          </a:p>
          <a:p>
            <a:r>
              <a:rPr lang="ar-SA" b="1" dirty="0" smtClean="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وترى الوظيفية أن التغير الاجتماعي يطرأ على البناء الاجتماعي ثم يتبعه تغير وظيفي من أجل تحقيق وجود النسق </a:t>
            </a:r>
            <a:r>
              <a:rPr lang="ar-SA" b="1" dirty="0" smtClean="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ذاته</a:t>
            </a:r>
          </a:p>
          <a:p>
            <a:r>
              <a:rPr lang="ar-SA" b="1" dirty="0" smtClean="0">
                <a:ln w="12700">
                  <a:solidFill>
                    <a:schemeClr val="tx2">
                      <a:satMod val="155000"/>
                    </a:schemeClr>
                  </a:solidFill>
                  <a:prstDash val="solid"/>
                </a:ln>
                <a:solidFill>
                  <a:schemeClr val="accent4">
                    <a:lumMod val="60000"/>
                    <a:lumOff val="40000"/>
                  </a:schemeClr>
                </a:solidFill>
                <a:effectLst>
                  <a:outerShdw blurRad="41275" dist="20320" dir="1800000" algn="tl" rotWithShape="0">
                    <a:srgbClr val="000000">
                      <a:alpha val="40000"/>
                    </a:srgbClr>
                  </a:outerShdw>
                </a:effectLst>
              </a:rPr>
              <a:t> </a:t>
            </a:r>
            <a:r>
              <a:rPr lang="ar-SA" b="1" dirty="0">
                <a:ln w="12700">
                  <a:solidFill>
                    <a:schemeClr val="tx2">
                      <a:satMod val="155000"/>
                    </a:schemeClr>
                  </a:solidFill>
                  <a:prstDash val="solid"/>
                </a:ln>
                <a:solidFill>
                  <a:schemeClr val="accent4">
                    <a:lumMod val="60000"/>
                    <a:lumOff val="40000"/>
                  </a:schemeClr>
                </a:solidFill>
                <a:effectLst>
                  <a:outerShdw blurRad="41275" dist="20320" dir="1800000" algn="tl" rotWithShape="0">
                    <a:srgbClr val="000000">
                      <a:alpha val="40000"/>
                    </a:srgbClr>
                  </a:outerShdw>
                </a:effectLst>
              </a:rPr>
              <a:t>إلا أن الوظيفية ترى أن التغير في الوظائف لا يتبعه تغير في البناء الاجتماعي.</a:t>
            </a:r>
          </a:p>
        </p:txBody>
      </p:sp>
    </p:spTree>
    <p:extLst>
      <p:ext uri="{BB962C8B-B14F-4D97-AF65-F5344CB8AC3E}">
        <p14:creationId xmlns:p14="http://schemas.microsoft.com/office/powerpoint/2010/main" val="248439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كما وأن آلية التغير تأتي من عوامل خارجية وعوامل داخلية، والوظيفيون منقسمون حول هذه العوامل، في إطار الإشكالية التالية: هل يرجع تغير النسق الاجتماعي إلى عوامل داخلية؟ أم إلى عوامل خارجية؟ أم لكليهما معاً؟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وحينما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نعود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إلى الأدبيات الوظيفية نلاحظ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اراء شتى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حول مصدر التغير، ويبدو ذلك واضحاً في مقولات كل من </a:t>
            </a:r>
            <a:r>
              <a:rPr lang="ar-SA" b="1" cap="all" dirty="0" err="1">
                <a:ln w="0"/>
                <a:solidFill>
                  <a:schemeClr val="accent2"/>
                </a:solidFill>
                <a:effectLst>
                  <a:reflection blurRad="12700" stA="50000" endPos="50000" dist="5000" dir="5400000" sy="-100000" rotWithShape="0"/>
                </a:effectLst>
              </a:rPr>
              <a:t>مالينوفسكي</a:t>
            </a:r>
            <a:r>
              <a:rPr lang="ar-SA" b="1" cap="all" dirty="0">
                <a:ln w="0"/>
                <a:solidFill>
                  <a:schemeClr val="accent2"/>
                </a:solidFill>
                <a:effectLst>
                  <a:reflection blurRad="12700" stA="50000" endPos="50000" dist="5000" dir="5400000" sy="-100000" rotWithShape="0"/>
                </a:effectLst>
              </a:rPr>
              <a:t> ممثلاً للوظيفية </a:t>
            </a:r>
            <a:r>
              <a:rPr lang="ar-SA" b="1" cap="all" dirty="0" err="1">
                <a:ln w="0"/>
                <a:solidFill>
                  <a:schemeClr val="accent2"/>
                </a:solidFill>
                <a:effectLst>
                  <a:reflection blurRad="12700" stA="50000" endPos="50000" dist="5000" dir="5400000" sy="-100000" rotWithShape="0"/>
                </a:effectLst>
              </a:rPr>
              <a:t>الأنثروبولوجية</a:t>
            </a:r>
            <a:r>
              <a:rPr lang="ar-SA" b="1" cap="all" dirty="0">
                <a:ln w="0"/>
                <a:solidFill>
                  <a:schemeClr val="accent2"/>
                </a:solidFill>
                <a:effectLst>
                  <a:reflection blurRad="12700" stA="50000" endPos="50000" dist="5000" dir="5400000" sy="-100000" rotWithShape="0"/>
                </a:effectLst>
              </a:rPr>
              <a:t>، </a:t>
            </a:r>
            <a:r>
              <a:rPr lang="ar-SA" b="1" cap="all" dirty="0">
                <a:ln w="0"/>
                <a:effectLst>
                  <a:reflection blurRad="12700" stA="50000" endPos="50000" dist="5000" dir="5400000" sy="-100000" rotWithShape="0"/>
                </a:effectLst>
              </a:rPr>
              <a:t>ودور </a:t>
            </a:r>
            <a:r>
              <a:rPr lang="ar-SA" b="1" cap="all" dirty="0" err="1">
                <a:ln w="0"/>
                <a:effectLst>
                  <a:reflection blurRad="12700" stA="50000" endPos="50000" dist="5000" dir="5400000" sy="-100000" rotWithShape="0"/>
                </a:effectLst>
              </a:rPr>
              <a:t>كايم</a:t>
            </a:r>
            <a:r>
              <a:rPr lang="ar-SA" b="1" cap="all" dirty="0">
                <a:ln w="0"/>
                <a:effectLst>
                  <a:reflection blurRad="12700" stA="50000" endPos="50000" dist="5000" dir="5400000" sy="-100000" rotWithShape="0"/>
                </a:effectLst>
              </a:rPr>
              <a:t> ممثلاً للوظيفية </a:t>
            </a:r>
            <a:r>
              <a:rPr lang="ar-SA" b="1" cap="all" dirty="0" err="1">
                <a:ln w="0"/>
                <a:effectLst>
                  <a:reflection blurRad="12700" stA="50000" endPos="50000" dist="5000" dir="5400000" sy="-100000" rotWithShape="0"/>
                </a:effectLst>
              </a:rPr>
              <a:t>السوسيولوجية</a:t>
            </a:r>
            <a:r>
              <a:rPr lang="ar-SA" b="1" cap="all" dirty="0">
                <a:ln w="0"/>
                <a:effectLst>
                  <a:reflection blurRad="12700" stA="50000" endPos="50000" dist="5000" dir="5400000" sy="-100000" rotWithShape="0"/>
                </a:effectLst>
              </a:rPr>
              <a:t> </a:t>
            </a:r>
            <a:r>
              <a:rPr lang="ar-SA" b="1" cap="all" dirty="0" err="1">
                <a:ln w="0"/>
                <a:solidFill>
                  <a:schemeClr val="accent3">
                    <a:lumMod val="75000"/>
                  </a:schemeClr>
                </a:solidFill>
                <a:effectLst>
                  <a:reflection blurRad="12700" stA="50000" endPos="50000" dist="5000" dir="5400000" sy="-100000" rotWithShape="0"/>
                </a:effectLst>
              </a:rPr>
              <a:t>بارسونز</a:t>
            </a:r>
            <a:r>
              <a:rPr lang="ar-SA" b="1" cap="all" dirty="0">
                <a:ln w="0"/>
                <a:solidFill>
                  <a:schemeClr val="accent3">
                    <a:lumMod val="75000"/>
                  </a:schemeClr>
                </a:solidFill>
                <a:effectLst>
                  <a:reflection blurRad="12700" stA="50000" endPos="50000" dist="5000" dir="5400000" sy="-100000" rotWithShape="0"/>
                </a:effectLst>
              </a:rPr>
              <a:t> ممثلاً للوظيفية المحدثة،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ويهمنا في هذا المجال توضيح نظرية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بارسونز</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لأنها تتمثل الاتجاه الوظيفي بكل أبعاده</a:t>
            </a:r>
          </a:p>
        </p:txBody>
      </p:sp>
    </p:spTree>
    <p:extLst>
      <p:ext uri="{BB962C8B-B14F-4D97-AF65-F5344CB8AC3E}">
        <p14:creationId xmlns:p14="http://schemas.microsoft.com/office/powerpoint/2010/main" val="593587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ويرى </a:t>
            </a:r>
            <a:r>
              <a:rPr lang="ar-SA" b="1" dirty="0" err="1"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بارسونز</a:t>
            </a:r>
            <a:endPar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dirty="0" smtClean="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rPr>
              <a:t> </a:t>
            </a:r>
            <a:r>
              <a:rPr lang="ar-SA"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rPr>
              <a:t>أن كل نظام يتألف من أجزاء ترتبط ببعضها كنظام الأسرة المؤلف من وحدات تقوم بوظائف محددة، تؤدي في النهاية على تكامل النظام </a:t>
            </a:r>
            <a:r>
              <a:rPr lang="ar-SA" b="1" dirty="0" smtClean="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rPr>
              <a:t>الكلي</a:t>
            </a:r>
          </a:p>
          <a:p>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a:t>
            </a:r>
            <a:r>
              <a:rPr lang="ar-SA" b="1" dirty="0">
                <a:ln w="900" cmpd="sng">
                  <a:solidFill>
                    <a:schemeClr val="accent1">
                      <a:satMod val="190000"/>
                      <a:alpha val="55000"/>
                    </a:schemeClr>
                  </a:solidFill>
                  <a:prstDash val="solid"/>
                </a:ln>
                <a:solidFill>
                  <a:schemeClr val="accent2"/>
                </a:solidFill>
                <a:effectLst>
                  <a:innerShdw blurRad="101600" dist="76200" dir="5400000">
                    <a:schemeClr val="accent1">
                      <a:satMod val="190000"/>
                      <a:tint val="100000"/>
                      <a:alpha val="74000"/>
                    </a:schemeClr>
                  </a:innerShdw>
                </a:effectLst>
              </a:rPr>
              <a:t>فمفهوم الثابت لدى </a:t>
            </a:r>
            <a:r>
              <a:rPr lang="ar-SA" b="1" dirty="0" err="1">
                <a:ln w="900" cmpd="sng">
                  <a:solidFill>
                    <a:schemeClr val="accent1">
                      <a:satMod val="190000"/>
                      <a:alpha val="55000"/>
                    </a:schemeClr>
                  </a:solidFill>
                  <a:prstDash val="solid"/>
                </a:ln>
                <a:solidFill>
                  <a:schemeClr val="accent2"/>
                </a:solidFill>
                <a:effectLst>
                  <a:innerShdw blurRad="101600" dist="76200" dir="5400000">
                    <a:schemeClr val="accent1">
                      <a:satMod val="190000"/>
                      <a:tint val="100000"/>
                      <a:alpha val="74000"/>
                    </a:schemeClr>
                  </a:innerShdw>
                </a:effectLst>
              </a:rPr>
              <a:t>بارسونز</a:t>
            </a:r>
            <a:r>
              <a:rPr lang="ar-SA" b="1" dirty="0">
                <a:ln w="900" cmpd="sng">
                  <a:solidFill>
                    <a:schemeClr val="accent1">
                      <a:satMod val="190000"/>
                      <a:alpha val="55000"/>
                    </a:schemeClr>
                  </a:solidFill>
                  <a:prstDash val="solid"/>
                </a:ln>
                <a:solidFill>
                  <a:schemeClr val="accent2"/>
                </a:solidFill>
                <a:effectLst>
                  <a:innerShdw blurRad="101600" dist="76200" dir="5400000">
                    <a:schemeClr val="accent1">
                      <a:satMod val="190000"/>
                      <a:tint val="100000"/>
                      <a:alpha val="74000"/>
                    </a:schemeClr>
                  </a:innerShdw>
                </a:effectLst>
              </a:rPr>
              <a:t> مرادف لمفهوم التوازن المستقر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الذي يمكن أن يكون ثابتاً أو متغيراً. </a:t>
            </a:r>
            <a:r>
              <a:rPr lang="ar-SA"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واستقرار النظام يأتي من توازن العلاقة بين تركيبه والعمليات التي تجري في محيطه من أجل الإبقاء على خصائص العلاقات البنيوية فيه</a:t>
            </a:r>
          </a:p>
        </p:txBody>
      </p:sp>
    </p:spTree>
    <p:extLst>
      <p:ext uri="{BB962C8B-B14F-4D97-AF65-F5344CB8AC3E}">
        <p14:creationId xmlns:p14="http://schemas.microsoft.com/office/powerpoint/2010/main" val="144100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ويضرب مثلاً بدرجة الحرارة التي تبقى ثابتة لدى الحيوانات رغم تغير ظروف المناخ من حرارة أو برودة وذلك عن طريق الأجهزة التي تعمل بداخلها، وكذلك بالنسبة للبناء الاجتماعي حيث تعمل أجهزة كثيرة فيه ضد التغيرات الخارجية من أجل الإبقاء على حالة التوازن المستقر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لديه</a:t>
            </a: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ويؤكد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بارسونز</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على وجود عمليات هدم وبناء تحدث داخل النسق، فالأفراد حين يؤدون أدواراً نتيجة للتفاعل الاجتماعي بينهم يؤثرون ويتأثرون ببعضهم، وتكون أفعال هذه الوحدات محكومة بمعايير الأمر الذي يجعلها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على نمط</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وفق الفعل النموذجي. </a:t>
            </a:r>
          </a:p>
        </p:txBody>
      </p:sp>
    </p:spTree>
    <p:extLst>
      <p:ext uri="{BB962C8B-B14F-4D97-AF65-F5344CB8AC3E}">
        <p14:creationId xmlns:p14="http://schemas.microsoft.com/office/powerpoint/2010/main" val="390371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10000"/>
          </a:bodyPr>
          <a:lstStyle/>
          <a:p>
            <a:r>
              <a:rPr lang="ar-SA" b="1" dirty="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وتحدث عملية التغير</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حينما يعجز النظام عن تلبية أهداف ومتطلبات الوحدات فيه،</a:t>
            </a:r>
            <a:r>
              <a:rPr lang="ar-SA" b="1" dirty="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 أي حينما تكون المؤسسات غير قادرة على تلبية متطلبات وحداته، فالنظام الاقتصادي المنزلي حينما يظهر قصوره عن تلبيه الأهداف المطلوبة، يأتي نظام متمايز – مختلف – بديلاً عنه يحقق أهداف وحداته، وفي هذه الحالة يقوم الأفراد بتأدية وظائف مختلفة عن تلك الوظائف في النظام القديم، فالنظام الزراعي التقليدي المبني على العمل العائلي والتعاون والانسجام يصبح بلا جدوى مقارنة بالنظام الرأسمالي المبني على التعاون والتنافس، فتدخل متغيرات عديدة كالتغير في القيم، وأنماط السلوك الأخرى، مما يؤدي إلى إعادة البناء من جديد، أي إعادة التوازن والاستقرار إلى النظام. </a:t>
            </a:r>
            <a:endParaRPr lang="en-US" b="1" dirty="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334579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r>
              <a:rPr lang="ar-SA" b="1" dirty="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وفي هذا المعنى يقول </a:t>
            </a:r>
            <a:r>
              <a:rPr lang="ar-SA" b="1" dirty="0" err="1">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بارسونز</a:t>
            </a:r>
            <a:r>
              <a:rPr lang="ar-SA" b="1" dirty="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 "إن مبدأ التوازن المستقر يقوم على التكامل بين المتغيرات الداخلية وبنية النسق الرئيسية مع المحافظة على الانسجام بين العناصر </a:t>
            </a:r>
            <a:r>
              <a:rPr lang="ar-SA" b="1" dirty="0" smtClean="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القابلة </a:t>
            </a:r>
            <a:r>
              <a:rPr lang="ar-SA" b="1" dirty="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للتكيف والعلاقات المتغيرة بين وحدات النسق الأصغر، والعكس صحيح أيضاً أي أن العلاقة تبادلية بين النسقين</a:t>
            </a:r>
            <a:r>
              <a:rPr lang="ar-SA" b="1" dirty="0" smtClean="0">
                <a:ln w="12700">
                  <a:solidFill>
                    <a:schemeClr val="tx2">
                      <a:satMod val="155000"/>
                    </a:schemeClr>
                  </a:solidFill>
                  <a:prstDash val="solid"/>
                </a:ln>
                <a:solidFill>
                  <a:schemeClr val="tx2">
                    <a:lumMod val="20000"/>
                    <a:lumOff val="80000"/>
                  </a:schemeClr>
                </a:solidFill>
                <a:effectLst>
                  <a:outerShdw blurRad="41275" dist="20320" dir="1800000" algn="tl" rotWithShape="0">
                    <a:srgbClr val="000000">
                      <a:alpha val="40000"/>
                    </a:srgbClr>
                  </a:outerShdw>
                </a:effectLst>
              </a:rPr>
              <a:t>.</a:t>
            </a:r>
          </a:p>
          <a:p>
            <a:r>
              <a:rPr lang="ar-SA"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وتذهب الوظيفية إلى تغير النسق إنما يكون تدريجياً وليس فجائياً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وقد تؤدي العوامل المؤثرة إلى تدعيم النسق وتقويته بدلاً من تغييره، كما هو سائد حالياً بالنسبة لانتشار الأفكار العلمانية المختلفة، فإن النسق الديني أخذ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يتداعم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كردة فعل من أجل المحافظة على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بقائه </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endParaRPr lang="ar-SA" dirty="0"/>
          </a:p>
        </p:txBody>
      </p:sp>
    </p:spTree>
    <p:extLst>
      <p:ext uri="{BB962C8B-B14F-4D97-AF65-F5344CB8AC3E}">
        <p14:creationId xmlns:p14="http://schemas.microsoft.com/office/powerpoint/2010/main" val="61388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وتمشياً مع فكرة التوازن الدينامي، ترى الوظيفية في التغير السريع والجذري ظاهرة شاذة لأن الأساس عندهم أن يكون التغير بطيئاً وهي تميز بين التغير باختلاف المجتمعات من صناعية أو نامية، </a:t>
            </a:r>
            <a:r>
              <a:rPr lang="ar-SA" b="1" cap="all" dirty="0">
                <a:ln w="0"/>
                <a:solidFill>
                  <a:schemeClr val="accent2"/>
                </a:solidFill>
                <a:effectLst>
                  <a:reflection blurRad="12700" stA="50000" endPos="50000" dist="5000" dir="5400000" sy="-100000" rotWithShape="0"/>
                </a:effectLst>
              </a:rPr>
              <a:t>حيث نرى أن التغير البطيء من صفة المجتمعات النامية عموماً. </a:t>
            </a:r>
            <a:endParaRPr lang="ar-SA" b="1" cap="all" dirty="0" smtClean="0">
              <a:ln w="0"/>
              <a:solidFill>
                <a:schemeClr val="accent2"/>
              </a:soli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وخلاصة القول أن النظرية الوظيفية في عمومها تنظر إلى المجتمع باعتباره نسقاً اجتماعياً يؤدي دوره في ضوء معنى معين وهدف معين، وهو إشباع حاجات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أفراده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(وحداته). وأن هناك عوامل محددة ترتبط فيما بينها ارتباطاً وظيفياً تؤدي إلى تشكيل النسق أو تغييره، والتركيز خاصة حول أداء الأبنية ووظيفتها.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05802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نقد النظرية الوظيفية: </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لقد تعرضت الوظيفية –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وبارسونز</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على الخصوص – إلى انتقادات عدة من قبل كثير من علماء الاجتماع أمثال: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رايت</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ملز،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وولبرت</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مور،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وجولدنر</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ودارندورف</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وتيماشيف</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وغيرهم، وتتركز أهم الانتقادات حول القضايا التالية: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lvl="0" indent="0">
              <a:buNone/>
            </a:pPr>
            <a:r>
              <a:rPr lang="ar-SA" b="1" dirty="0" smtClean="0">
                <a:ln w="11430"/>
                <a:solidFill>
                  <a:schemeClr val="tx2"/>
                </a:solidFill>
                <a:effectLst>
                  <a:outerShdw blurRad="50800" dist="39000" dir="5460000" algn="tl">
                    <a:srgbClr val="000000">
                      <a:alpha val="38000"/>
                    </a:srgbClr>
                  </a:outerShdw>
                </a:effectLst>
              </a:rPr>
              <a:t>1-</a:t>
            </a:r>
            <a:r>
              <a:rPr lang="ar-SA" b="1" dirty="0">
                <a:ln w="11430"/>
                <a:solidFill>
                  <a:schemeClr val="tx2"/>
                </a:solidFill>
                <a:effectLst>
                  <a:outerShdw blurRad="50800" dist="39000" dir="5460000" algn="tl">
                    <a:srgbClr val="000000">
                      <a:alpha val="38000"/>
                    </a:srgbClr>
                  </a:outerShdw>
                </a:effectLst>
              </a:rPr>
              <a:t>يؤخذ على الوظيفية عدم استخدامها لأدوات البحث التجريبية، ذلك أن التحليل الوظيفي يوجه اهتمامه نحو المعنى، وأنه متمحور حول الإجابة عن السؤال التالي: ما هو الدور الذي تلعبه الظواهر المختلفة في تأكيد وتدعيم النظام الكلي؟ وهي تحاول كما يشير </a:t>
            </a:r>
            <a:r>
              <a:rPr lang="ar-SA" b="1" dirty="0" err="1">
                <a:ln w="11430"/>
                <a:solidFill>
                  <a:schemeClr val="tx2"/>
                </a:solidFill>
                <a:effectLst>
                  <a:outerShdw blurRad="50800" dist="39000" dir="5460000" algn="tl">
                    <a:srgbClr val="000000">
                      <a:alpha val="38000"/>
                    </a:srgbClr>
                  </a:outerShdw>
                </a:effectLst>
              </a:rPr>
              <a:t>تيماشيف</a:t>
            </a:r>
            <a:r>
              <a:rPr lang="ar-SA" b="1" dirty="0">
                <a:ln w="11430"/>
                <a:solidFill>
                  <a:schemeClr val="tx2"/>
                </a:solidFill>
                <a:effectLst>
                  <a:outerShdw blurRad="50800" dist="39000" dir="5460000" algn="tl">
                    <a:srgbClr val="000000">
                      <a:alpha val="38000"/>
                    </a:srgbClr>
                  </a:outerShdw>
                </a:effectLst>
              </a:rPr>
              <a:t> إلى الربط بين الوظيفية والغاية والهدف متخذة طابعاً شبه فلسفي. </a:t>
            </a:r>
            <a:endParaRPr lang="en-US" b="1" dirty="0">
              <a:ln w="11430"/>
              <a:solidFill>
                <a:schemeClr val="tx2"/>
              </a:soli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30858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a:t>
            </a:r>
            <a:r>
              <a:rPr lang="ar-SA" b="1" dirty="0" smtClean="0">
                <a:ln w="11430"/>
                <a:solidFill>
                  <a:schemeClr val="tx2"/>
                </a:solidFill>
                <a:effectLst>
                  <a:outerShdw blurRad="50800" dist="39000" dir="5460000" algn="tl">
                    <a:srgbClr val="000000">
                      <a:alpha val="38000"/>
                    </a:srgbClr>
                  </a:outerShdw>
                </a:effectLst>
              </a:rPr>
              <a:t>-</a:t>
            </a:r>
            <a:r>
              <a:rPr lang="ar-SA" b="1" dirty="0">
                <a:ln w="11430"/>
                <a:solidFill>
                  <a:schemeClr val="tx2"/>
                </a:solidFill>
                <a:effectLst>
                  <a:outerShdw blurRad="50800" dist="39000" dir="5460000" algn="tl">
                    <a:srgbClr val="000000">
                      <a:alpha val="38000"/>
                    </a:srgbClr>
                  </a:outerShdw>
                </a:effectLst>
              </a:rPr>
              <a:t>هناك خلط بين التحليل الوظيفي، والتحليل النفسي في الشكل والمضمون لدرجة تمكننا من القول: أن التحليل الوظيفي قد أغرق قضايا علم الاجتماع في علم النفس، ويبدو ذلك في المقولات الوظيفية المتعددة مثل: الدوافع، وموجهات الفعل، والتوجيه </a:t>
            </a:r>
            <a:r>
              <a:rPr lang="ar-SA" b="1" dirty="0" err="1">
                <a:ln w="11430"/>
                <a:solidFill>
                  <a:schemeClr val="tx2"/>
                </a:solidFill>
                <a:effectLst>
                  <a:outerShdw blurRad="50800" dist="39000" dir="5460000" algn="tl">
                    <a:srgbClr val="000000">
                      <a:alpha val="38000"/>
                    </a:srgbClr>
                  </a:outerShdw>
                </a:effectLst>
              </a:rPr>
              <a:t>الدافعي</a:t>
            </a:r>
            <a:r>
              <a:rPr lang="ar-SA" b="1" dirty="0">
                <a:ln w="11430"/>
                <a:solidFill>
                  <a:schemeClr val="tx2"/>
                </a:solidFill>
                <a:effectLst>
                  <a:outerShdw blurRad="50800" dist="39000" dir="5460000" algn="tl">
                    <a:srgbClr val="000000">
                      <a:alpha val="38000"/>
                    </a:srgbClr>
                  </a:outerShdw>
                </a:effectLst>
              </a:rPr>
              <a:t>، </a:t>
            </a:r>
            <a:r>
              <a:rPr lang="ar-SA" b="1" dirty="0" smtClean="0">
                <a:ln w="11430"/>
                <a:solidFill>
                  <a:schemeClr val="tx2"/>
                </a:solidFill>
                <a:effectLst>
                  <a:outerShdw blurRad="50800" dist="39000" dir="5460000" algn="tl">
                    <a:srgbClr val="000000">
                      <a:alpha val="38000"/>
                    </a:srgbClr>
                  </a:outerShdw>
                </a:effectLst>
              </a:rPr>
              <a:t>الى غير </a:t>
            </a:r>
            <a:r>
              <a:rPr lang="ar-SA" b="1" dirty="0">
                <a:ln w="11430"/>
                <a:solidFill>
                  <a:schemeClr val="tx2"/>
                </a:solidFill>
                <a:effectLst>
                  <a:outerShdw blurRad="50800" dist="39000" dir="5460000" algn="tl">
                    <a:srgbClr val="000000">
                      <a:alpha val="38000"/>
                    </a:srgbClr>
                  </a:outerShdw>
                </a:effectLst>
              </a:rPr>
              <a:t>ذلك، وكلها مصطلحات نفسية ذات دلالات </a:t>
            </a:r>
            <a:r>
              <a:rPr lang="ar-SA" b="1" dirty="0" smtClean="0">
                <a:ln w="11430"/>
                <a:solidFill>
                  <a:schemeClr val="tx2"/>
                </a:solidFill>
                <a:effectLst>
                  <a:outerShdw blurRad="50800" dist="39000" dir="5460000" algn="tl">
                    <a:srgbClr val="000000">
                      <a:alpha val="38000"/>
                    </a:srgbClr>
                  </a:outerShdw>
                </a:effectLst>
              </a:rPr>
              <a:t>خاصة</a:t>
            </a:r>
            <a:endParaRPr lang="ar-SA" b="1" dirty="0">
              <a:ln w="11430"/>
              <a:solidFill>
                <a:schemeClr val="tx2"/>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07193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marL="0" lvl="0" indent="0">
              <a:buNone/>
            </a:pPr>
            <a:r>
              <a:rPr lang="ar-SA" b="1" dirty="0">
                <a:ln w="11430"/>
                <a:solidFill>
                  <a:schemeClr val="tx2"/>
                </a:solidFill>
                <a:effectLst>
                  <a:outerShdw blurRad="50800" dist="39000" dir="5460000" algn="tl">
                    <a:srgbClr val="000000">
                      <a:alpha val="38000"/>
                    </a:srgbClr>
                  </a:outerShdw>
                </a:effectLst>
              </a:rPr>
              <a:t>3</a:t>
            </a:r>
            <a:r>
              <a:rPr lang="ar-SA" b="1" dirty="0" smtClean="0">
                <a:ln w="11430"/>
                <a:solidFill>
                  <a:schemeClr val="tx2"/>
                </a:solidFill>
                <a:effectLst>
                  <a:outerShdw blurRad="50800" dist="39000" dir="5460000" algn="tl">
                    <a:srgbClr val="000000">
                      <a:alpha val="38000"/>
                    </a:srgbClr>
                  </a:outerShdw>
                </a:effectLst>
              </a:rPr>
              <a:t>-تعتبر </a:t>
            </a:r>
            <a:r>
              <a:rPr lang="ar-SA" b="1" dirty="0">
                <a:ln w="11430"/>
                <a:solidFill>
                  <a:schemeClr val="tx2"/>
                </a:solidFill>
                <a:effectLst>
                  <a:outerShdw blurRad="50800" dist="39000" dir="5460000" algn="tl">
                    <a:srgbClr val="000000">
                      <a:alpha val="38000"/>
                    </a:srgbClr>
                  </a:outerShdw>
                </a:effectLst>
              </a:rPr>
              <a:t>النظرية الوظيفية غير كافية لتفسير مقولة التغير الاجتماعي طالما قيدت نفسها بالإجابة عن التساؤلات التي تدور حول وظائف الوحدات من أجل المحافظة على البناء الاجتماعي، وتأثير البناء على الأجزاء، فهي بذلك تدور في حلقة مفرغة. </a:t>
            </a:r>
            <a:endParaRPr lang="en-US" b="1" dirty="0">
              <a:ln w="11430"/>
              <a:solidFill>
                <a:schemeClr val="tx2"/>
              </a:solidFill>
              <a:effectLst>
                <a:outerShdw blurRad="50800" dist="39000" dir="5460000" algn="tl">
                  <a:srgbClr val="000000">
                    <a:alpha val="38000"/>
                  </a:srgbClr>
                </a:outerShdw>
              </a:effectLst>
            </a:endParaRPr>
          </a:p>
          <a:p>
            <a:pPr marL="0" lvl="0" indent="0">
              <a:buNone/>
            </a:pPr>
            <a:r>
              <a:rPr lang="ar-SA" b="1" dirty="0" smtClean="0">
                <a:ln w="11430"/>
                <a:solidFill>
                  <a:schemeClr val="tx2"/>
                </a:solidFill>
                <a:effectLst>
                  <a:outerShdw blurRad="50800" dist="39000" dir="5460000" algn="tl">
                    <a:srgbClr val="000000">
                      <a:alpha val="38000"/>
                    </a:srgbClr>
                  </a:outerShdw>
                </a:effectLst>
              </a:rPr>
              <a:t>4-</a:t>
            </a:r>
            <a:r>
              <a:rPr lang="ar-SA" b="1" dirty="0">
                <a:ln w="11430"/>
                <a:solidFill>
                  <a:schemeClr val="tx2"/>
                </a:solidFill>
                <a:effectLst>
                  <a:outerShdw blurRad="50800" dist="39000" dir="5460000" algn="tl">
                    <a:srgbClr val="000000">
                      <a:alpha val="38000"/>
                    </a:srgbClr>
                  </a:outerShdw>
                </a:effectLst>
              </a:rPr>
              <a:t>هناك غموض في المصطلحات المستخدمة في التحليل الوظيفي وتباين المعاني عند الوظيفيين، ويأخذ </a:t>
            </a:r>
            <a:r>
              <a:rPr lang="ar-SA" b="1" dirty="0" err="1">
                <a:ln w="11430"/>
                <a:solidFill>
                  <a:schemeClr val="tx2"/>
                </a:solidFill>
                <a:effectLst>
                  <a:outerShdw blurRad="50800" dist="39000" dir="5460000" algn="tl">
                    <a:srgbClr val="000000">
                      <a:alpha val="38000"/>
                    </a:srgbClr>
                  </a:outerShdw>
                </a:effectLst>
              </a:rPr>
              <a:t>رايت</a:t>
            </a:r>
            <a:r>
              <a:rPr lang="ar-SA" b="1" dirty="0">
                <a:ln w="11430"/>
                <a:solidFill>
                  <a:schemeClr val="tx2"/>
                </a:solidFill>
                <a:effectLst>
                  <a:outerShdw blurRad="50800" dist="39000" dir="5460000" algn="tl">
                    <a:srgbClr val="000000">
                      <a:alpha val="38000"/>
                    </a:srgbClr>
                  </a:outerShdw>
                </a:effectLst>
              </a:rPr>
              <a:t> ملز على الوظيفية </a:t>
            </a:r>
            <a:r>
              <a:rPr lang="ar-SA" b="1" dirty="0" err="1">
                <a:ln w="11430"/>
                <a:solidFill>
                  <a:schemeClr val="tx2"/>
                </a:solidFill>
                <a:effectLst>
                  <a:outerShdw blurRad="50800" dist="39000" dir="5460000" algn="tl">
                    <a:srgbClr val="000000">
                      <a:alpha val="38000"/>
                    </a:srgbClr>
                  </a:outerShdw>
                </a:effectLst>
              </a:rPr>
              <a:t>البارسونزية</a:t>
            </a:r>
            <a:r>
              <a:rPr lang="ar-SA" b="1" dirty="0">
                <a:ln w="11430"/>
                <a:solidFill>
                  <a:schemeClr val="tx2"/>
                </a:solidFill>
                <a:effectLst>
                  <a:outerShdw blurRad="50800" dist="39000" dir="5460000" algn="tl">
                    <a:srgbClr val="000000">
                      <a:alpha val="38000"/>
                    </a:srgbClr>
                  </a:outerShdw>
                </a:effectLst>
              </a:rPr>
              <a:t>، مآخذ عدة تتعلق بالشكل والمضمون، فهي خليط من الكلمات لا تؤدي إلى مفاهيم واضحة، ناهيك عن كونها معلومات مدرسية معروفة لا تضيف شيئاً إلى التحليل </a:t>
            </a:r>
            <a:r>
              <a:rPr lang="ar-SA" b="1" dirty="0" err="1">
                <a:ln w="11430"/>
                <a:solidFill>
                  <a:schemeClr val="tx2"/>
                </a:solidFill>
                <a:effectLst>
                  <a:outerShdw blurRad="50800" dist="39000" dir="5460000" algn="tl">
                    <a:srgbClr val="000000">
                      <a:alpha val="38000"/>
                    </a:srgbClr>
                  </a:outerShdw>
                </a:effectLst>
              </a:rPr>
              <a:t>السوسيولوجي</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97701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lv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5</a:t>
            </a:r>
            <a:r>
              <a:rPr lang="ar-SA" b="1" dirty="0" smtClean="0">
                <a:ln w="11430"/>
                <a:solidFill>
                  <a:schemeClr val="tx2"/>
                </a:solidFill>
                <a:effectLst>
                  <a:outerShdw blurRad="50800" dist="39000" dir="5460000" algn="tl">
                    <a:srgbClr val="000000">
                      <a:alpha val="38000"/>
                    </a:srgbClr>
                  </a:outerShdw>
                </a:effectLst>
              </a:rPr>
              <a:t>-</a:t>
            </a:r>
            <a:r>
              <a:rPr lang="ar-SA" b="1" dirty="0">
                <a:ln w="11430"/>
                <a:solidFill>
                  <a:schemeClr val="tx2"/>
                </a:solidFill>
                <a:effectLst>
                  <a:outerShdw blurRad="50800" dist="39000" dir="5460000" algn="tl">
                    <a:srgbClr val="000000">
                      <a:alpha val="38000"/>
                    </a:srgbClr>
                  </a:outerShdw>
                </a:effectLst>
              </a:rPr>
              <a:t>يؤخذ على الاتجاه الوظيفي من الناحية الأيديولوجية أنه اتجاه محافظ، يحاول الإبقاء على النظام الذي انبثق منه، من أجل تفسير التغيير الاجتماعي في الوقت الذي يفسر فيه </a:t>
            </a:r>
            <a:r>
              <a:rPr lang="ar-SA" b="1" dirty="0" err="1">
                <a:ln w="11430"/>
                <a:solidFill>
                  <a:schemeClr val="tx2"/>
                </a:solidFill>
                <a:effectLst>
                  <a:outerShdw blurRad="50800" dist="39000" dir="5460000" algn="tl">
                    <a:srgbClr val="000000">
                      <a:alpha val="38000"/>
                    </a:srgbClr>
                  </a:outerShdw>
                </a:effectLst>
              </a:rPr>
              <a:t>الاستاتيك</a:t>
            </a:r>
            <a:r>
              <a:rPr lang="ar-SA" b="1" dirty="0">
                <a:ln w="11430"/>
                <a:solidFill>
                  <a:schemeClr val="tx2"/>
                </a:solidFill>
                <a:effectLst>
                  <a:outerShdw blurRad="50800" dist="39000" dir="5460000" algn="tl">
                    <a:srgbClr val="000000">
                      <a:alpha val="38000"/>
                    </a:srgbClr>
                  </a:outerShdw>
                </a:effectLst>
              </a:rPr>
              <a:t> الاجتماعي في مقولات عن حفظ التوازن في المجتمع من خلال تدعيم نسق القيم، والتنشئة </a:t>
            </a:r>
            <a:r>
              <a:rPr lang="ar-SA" b="1" dirty="0" smtClean="0">
                <a:ln w="11430"/>
                <a:solidFill>
                  <a:schemeClr val="tx2"/>
                </a:solidFill>
                <a:effectLst>
                  <a:outerShdw blurRad="50800" dist="39000" dir="5460000" algn="tl">
                    <a:srgbClr val="000000">
                      <a:alpha val="38000"/>
                    </a:srgbClr>
                  </a:outerShdw>
                </a:effectLst>
              </a:rPr>
              <a:t>الاجتماعية</a:t>
            </a:r>
          </a:p>
          <a:p>
            <a:pPr lvl="0">
              <a:buFont typeface="Wingdings" pitchFamily="2" charset="2"/>
              <a:buChar char="q"/>
            </a:pPr>
            <a:r>
              <a:rPr lang="ar-SA" b="1" dirty="0" smtClean="0">
                <a:ln w="11430"/>
                <a:solidFill>
                  <a:schemeClr val="tx2"/>
                </a:solidFill>
                <a:effectLst>
                  <a:outerShdw blurRad="50800" dist="39000" dir="5460000" algn="tl">
                    <a:srgbClr val="000000">
                      <a:alpha val="38000"/>
                    </a:srgbClr>
                  </a:outerShdw>
                </a:effectLst>
              </a:rPr>
              <a:t>واعتبار </a:t>
            </a:r>
            <a:r>
              <a:rPr lang="ar-SA" b="1" dirty="0">
                <a:ln w="11430"/>
                <a:solidFill>
                  <a:schemeClr val="tx2"/>
                </a:solidFill>
                <a:effectLst>
                  <a:outerShdw blurRad="50800" dist="39000" dir="5460000" algn="tl">
                    <a:srgbClr val="000000">
                      <a:alpha val="38000"/>
                    </a:srgbClr>
                  </a:outerShdw>
                </a:effectLst>
              </a:rPr>
              <a:t>الخروج عن ذلك عملاً شاذاً، فالعمل الشاذ هو العمل </a:t>
            </a:r>
            <a:r>
              <a:rPr lang="ar-SA" b="1" dirty="0" err="1">
                <a:ln w="11430"/>
                <a:solidFill>
                  <a:schemeClr val="tx2"/>
                </a:solidFill>
                <a:effectLst>
                  <a:outerShdw blurRad="50800" dist="39000" dir="5460000" algn="tl">
                    <a:srgbClr val="000000">
                      <a:alpha val="38000"/>
                    </a:srgbClr>
                  </a:outerShdw>
                </a:effectLst>
              </a:rPr>
              <a:t>اللاوظيفي</a:t>
            </a:r>
            <a:r>
              <a:rPr lang="ar-SA" b="1" dirty="0">
                <a:ln w="11430"/>
                <a:solidFill>
                  <a:schemeClr val="tx2"/>
                </a:solidFill>
                <a:effectLst>
                  <a:outerShdw blurRad="50800" dist="39000" dir="5460000" algn="tl">
                    <a:srgbClr val="000000">
                      <a:alpha val="38000"/>
                    </a:srgbClr>
                  </a:outerShdw>
                </a:effectLst>
              </a:rPr>
              <a:t>، أما العمل الذي يدعم النسق الاجتماعي فهو عمل وظيفي. </a:t>
            </a:r>
            <a:endParaRPr lang="en-US" b="1" dirty="0">
              <a:ln w="11430"/>
              <a:solidFill>
                <a:schemeClr val="tx2"/>
              </a:soli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3550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أي أن الوظيفية تعتبر التغير ظاهرة مرضية، أما التوازن والاستقرار فيعتبران ظاهرة سوية، وفي ذلك خوف من التغير ينم عن نظرة تشاؤمية. </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وعلى الرغم من وجاهة هذه الانتقادات تبقى النظرية الوظيفية ذات أهمية في تحليل </a:t>
            </a:r>
            <a:r>
              <a:rPr lang="ar-SA" b="1" dirty="0" err="1">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الاستاتيك</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الاجتماعي، وهي في عمومها تبقى نظرية مفسرة للثبات الاجتماعي أكثر منها نظرية مفسرة للتغير الاجتماعي. </a:t>
            </a:r>
            <a:endParaRPr lang="en-US"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91308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ثانياً: النظريات التحديثية</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normAutofit fontScale="850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والملاحظ أن النظريات </a:t>
            </a:r>
            <a:r>
              <a:rPr lang="ar-SA" b="1" dirty="0">
                <a:ln w="11430"/>
                <a:solidFill>
                  <a:schemeClr val="tx2"/>
                </a:solidFill>
                <a:effectLst>
                  <a:outerShdw blurRad="50800" dist="39000" dir="5460000" algn="tl">
                    <a:srgbClr val="000000">
                      <a:alpha val="38000"/>
                    </a:srgbClr>
                  </a:outerShdw>
                </a:effectLst>
              </a:rPr>
              <a:t>التحديثية تعتبر المتغير التقني عاملاً رئيسياً في عملية التحديث والتغير الاجتماعي عامة</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لهذا تعتبر التطور التكنلوجي ونضجه قمة التقدم، وبوجه عام، تؤكد على أن أهم مظهر للتحديث هو التصنيع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الذي يتضمن قاعدة الإقلاع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الاقتصادي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التي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تؤدي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إلى زيادة الإنتاج على الاستهلاك، وما يتبع التصنيع من ظواهر اجتماعية كالدقة والمواظبة والانتظام، مما يؤثر على الدوافع، وعلى شخصية الأفراد، ناهيك عن الترشيد الإداري وتغير القيم والعادات والتقاليد وما إلى ذلك.</a:t>
            </a:r>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a:ln w="11430"/>
                <a:solidFill>
                  <a:schemeClr val="tx2"/>
                </a:solidFill>
                <a:effectLst>
                  <a:outerShdw blurRad="50800" dist="39000" dir="5460000" algn="tl">
                    <a:srgbClr val="000000">
                      <a:alpha val="38000"/>
                    </a:srgbClr>
                  </a:outerShdw>
                </a:effectLst>
              </a:rPr>
              <a:t>ولما كانت المجتمعات تتغير أنظمتها عن طريق التصنيع في الدرجة الأولى، لهذا فإن دراسة التصنيع تتطلب دراسة التحديث بكل أبعاده.</a:t>
            </a:r>
            <a:endParaRPr lang="en-US" b="1" dirty="0" smtClean="0">
              <a:ln w="11430"/>
              <a:solidFill>
                <a:schemeClr val="tx2"/>
              </a:soli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17573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a:buNone/>
            </a:pP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مفهوم التحديث</a:t>
            </a:r>
            <a:r>
              <a:rPr lang="ar-SA"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a:t>
            </a:r>
          </a:p>
          <a:p>
            <a:r>
              <a:rPr lang="ar-SA" b="1" dirty="0">
                <a:ln w="10541" cmpd="sng">
                  <a:solidFill>
                    <a:schemeClr val="accent1">
                      <a:shade val="88000"/>
                      <a:satMod val="110000"/>
                    </a:schemeClr>
                  </a:solidFill>
                  <a:prstDash val="solid"/>
                </a:ln>
                <a:solidFill>
                  <a:schemeClr val="tx2">
                    <a:lumMod val="60000"/>
                    <a:lumOff val="40000"/>
                  </a:schemeClr>
                </a:solidFill>
              </a:rPr>
              <a:t>لمفهوم التحديث معان متباينة لدى المفكرين الاجتماعيين في العلوم الاجتماعية، ويتضمن وجهات نظر مختلفة </a:t>
            </a:r>
            <a:r>
              <a:rPr lang="ar-SA" b="1" dirty="0" smtClean="0">
                <a:ln w="10541" cmpd="sng">
                  <a:solidFill>
                    <a:schemeClr val="accent1">
                      <a:shade val="88000"/>
                      <a:satMod val="110000"/>
                    </a:schemeClr>
                  </a:solidFill>
                  <a:prstDash val="solid"/>
                </a:ln>
                <a:solidFill>
                  <a:schemeClr val="tx2">
                    <a:lumMod val="60000"/>
                    <a:lumOff val="40000"/>
                  </a:schemeClr>
                </a:solidFill>
              </a:rPr>
              <a:t>لدى المختصين </a:t>
            </a:r>
            <a:r>
              <a:rPr lang="ar-SA" b="1" dirty="0">
                <a:ln w="10541" cmpd="sng">
                  <a:solidFill>
                    <a:schemeClr val="accent1">
                      <a:shade val="88000"/>
                      <a:satMod val="110000"/>
                    </a:schemeClr>
                  </a:solidFill>
                  <a:prstDash val="solid"/>
                </a:ln>
                <a:solidFill>
                  <a:schemeClr val="tx2">
                    <a:lumMod val="60000"/>
                    <a:lumOff val="40000"/>
                  </a:schemeClr>
                </a:solidFill>
              </a:rPr>
              <a:t>في أي علم من هذه العلوم.</a:t>
            </a:r>
            <a:endParaRPr lang="en-US" b="1" dirty="0" smtClean="0">
              <a:ln w="10541" cmpd="sng">
                <a:solidFill>
                  <a:schemeClr val="accent1">
                    <a:shade val="88000"/>
                    <a:satMod val="110000"/>
                  </a:schemeClr>
                </a:solidFill>
                <a:prstDash val="solid"/>
              </a:ln>
              <a:solidFill>
                <a:schemeClr val="tx2">
                  <a:lumMod val="60000"/>
                  <a:lumOff val="40000"/>
                </a:schemeClr>
              </a:solidFill>
            </a:endParaRPr>
          </a:p>
          <a:p>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وقد اهتم علماء الاجتماع والأنثروبولوجيا بالتحديث متخذين من عملية التمايز </a:t>
            </a:r>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نقطة </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ارتكاز في دراسة المؤثرات التي تميز المجتمعات الحديثة عن غيرها من المجتمعات الأخرى.</a:t>
            </a:r>
            <a:endParaRPr lang="en-US"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a:p>
            <a:pPr marL="0" indent="0">
              <a:buNone/>
            </a:pPr>
            <a:endParaRPr lang="en-US" dirty="0"/>
          </a:p>
          <a:p>
            <a:endParaRPr lang="ar-SA" dirty="0"/>
          </a:p>
        </p:txBody>
      </p:sp>
    </p:spTree>
    <p:extLst>
      <p:ext uri="{BB962C8B-B14F-4D97-AF65-F5344CB8AC3E}">
        <p14:creationId xmlns:p14="http://schemas.microsoft.com/office/powerpoint/2010/main" val="142909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فقاموا بدراسة الطريقة التي تظهر من خلالها البناءات الحديثة للنهوض بوظائف جديدة، أو تضطلع بوظائف كانت تؤدى عن طريق بناءات أخرى مركزين جل اهتمامهم على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التمايز الذي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ي</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حدث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في البناءات الاجتماعية، مثل ظهور مهن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جديدة</a:t>
            </a:r>
          </a:p>
          <a:p>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وقد ارتبط مفهوم التحديث بالتنمية الاقتصادية، لأن القائلين به يؤكدون على أهمية الجانب الاقتصادي في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التغير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الاجتماعي</a:t>
            </a:r>
          </a:p>
        </p:txBody>
      </p:sp>
    </p:spTree>
    <p:extLst>
      <p:ext uri="{BB962C8B-B14F-4D97-AF65-F5344CB8AC3E}">
        <p14:creationId xmlns:p14="http://schemas.microsoft.com/office/powerpoint/2010/main" val="44730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وجاءت تعريفات عديدة منها: </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أنه يعني الأخذ بالأسباب المؤدية إلى تغير المجتمع إلى حالة أفضل مما كان عليها عن طريق الوسائل التكنولوجية الحديثة،</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أي عملية تغيير مخططة ومراقبة منهجياً كما بين ذلك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دوركايم</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في تقسيم العمل.</a:t>
            </a:r>
            <a:endParaRPr lang="en-US"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وهو يشير إلى جملة الظواهر الهامة التي تؤدي إلى التماسك والتكامل الاجتماعي، وإلى التنمية العامة في المجتمع، والنهوض المستمر بمستوى الإنتاج، وتحسن الإنتاجية، والاعتماد على العلم الحديث المبني على الواقعية والتقنية.</a:t>
            </a:r>
            <a:endParaRPr lang="en-US"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a:p>
            <a:endParaRPr lang="ar-SA" dirty="0"/>
          </a:p>
        </p:txBody>
      </p:sp>
    </p:spTree>
    <p:extLst>
      <p:ext uri="{BB962C8B-B14F-4D97-AF65-F5344CB8AC3E}">
        <p14:creationId xmlns:p14="http://schemas.microsoft.com/office/powerpoint/2010/main" val="4787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وهناك علاقة تاريخية بين مفهوم التحديث، ومفهوم التشبه بالغرب أي "التغريب" الذي يعني الأخذ </a:t>
            </a:r>
            <a:r>
              <a:rPr lang="ar-SA"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بالانساق</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الاجتماعية، والسياسية والاقتصادية وغيرها من البنى التي تولدت في الغرب. فالتحديث بهذا المعنى هو اكتساب "الطابع الغربي". ويحمل هذا التعريف نوعاً من التحيز للغرب يتماشى ومفهوم النظريات التحديثية.</a:t>
            </a:r>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62046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يتصف التحديث بعدة سمات، ذات دلالات خاصة، وهي:</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lvl="0"/>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الحركية.</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lvl="0"/>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التمايز.</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lvl="0"/>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العقلانية.</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lvl="0"/>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التصنيع.</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marL="0" indent="0">
              <a:buNone/>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89985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الأسس العامة للنظريات التحديثية:</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ترتكز النظريات التحديثية على بعض المفاهيم القديمة التي جاءت في النظريات التطورية الكلاسيكية. مثل مفهوم التطور عند سبنسر، في الانتقال من التجانس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إلى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اللاتجانس</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وكذلك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في مفهوم تقسيم العمل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عند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دوركايم</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38489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وتشترك هذه النظريات في أن التغير يسير في خط مستقيم صاعد إلى أعلى التقدم.</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dirty="0">
                <a:ln w="900" cmpd="sng">
                  <a:solidFill>
                    <a:schemeClr val="accent1">
                      <a:satMod val="190000"/>
                      <a:alpha val="55000"/>
                    </a:schemeClr>
                  </a:solidFill>
                  <a:prstDash val="solid"/>
                </a:ln>
                <a:solidFill>
                  <a:schemeClr val="accent3">
                    <a:lumMod val="75000"/>
                  </a:schemeClr>
                </a:solidFill>
                <a:effectLst>
                  <a:innerShdw blurRad="101600" dist="76200" dir="5400000">
                    <a:schemeClr val="accent1">
                      <a:satMod val="190000"/>
                      <a:tint val="100000"/>
                      <a:alpha val="74000"/>
                    </a:schemeClr>
                  </a:innerShdw>
                </a:effectLst>
              </a:rPr>
              <a:t>ولا شك أن الأساس العام للنظريات التحديثية هو الاتجاه الوظيفي، إلا أنها تتميز عنه في كونها لا تهدف إلى خلق توازن وظيفي للبناء الاجتماعي بقدر ما تهدف إلى الوصول إلى نموذج مثالي، وهو نموذج المجتمع الغربي الصناعي الذي تنتهي إليه عملية التحديث</a:t>
            </a:r>
          </a:p>
        </p:txBody>
      </p:sp>
    </p:spTree>
    <p:extLst>
      <p:ext uri="{BB962C8B-B14F-4D97-AF65-F5344CB8AC3E}">
        <p14:creationId xmlns:p14="http://schemas.microsoft.com/office/powerpoint/2010/main" val="345773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وتهتم النظريات التحديثية اهتماماً خاصاً بغائية التغير الاجتماعي، متخذة من المجتمعات المتقدمة في مظهرها التكنو – اقتصادي نموذجاً ومطلباً تسعى إليه المجتمعات النامية في تقدمها. فتكون النقطة المحورية للمجتمعات النامية في تغيرها هي الوصول إلى مستوى المجتمعات المتقدمة الغربية،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في بنائها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الاقتصادي، لذا ركزت النظريات التحديثية على نموذج البناء الاقتصادي أولاً. ولما كانت المجتمعات المتقدمة تضم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تناغم بنائي متلائم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مع البناء الاقتصادي، فإن الأمر يتطلب من المجتمعات النامية بأن تستكمل هذا التناغم بتغيير الأبنية الأخرى.</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30981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وتنظر النظريات التحديثية من جوانب عدة إلى عملية التغير الاجتماعي، وإلى التنمية عموماً، ومن حيث الوسائل الموصلة للأهداف المقررة، إلا أنها تشترك في أن عملية التحديث لا تأتي إلا من خلال "تغريب" المؤسسات الاجتماعية في المجتمعات النامية.</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250676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ولا شك أن هناك بعض الاختلافات المظهرية للتحديث لدى المنظرين: أمثال </a:t>
            </a:r>
            <a:r>
              <a:rPr lang="ar-SA" b="1" dirty="0" err="1">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سملسر</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a:t>
            </a:r>
            <a:r>
              <a:rPr lang="en-US" b="1" dirty="0" err="1">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Semelser</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 </a:t>
            </a:r>
            <a:r>
              <a:rPr lang="ar-SA" b="1" dirty="0" err="1">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وروستو</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a:t>
            </a:r>
            <a:r>
              <a:rPr lang="en-US" b="1" dirty="0" err="1">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Rostow</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 ومور </a:t>
            </a:r>
            <a:r>
              <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Moore</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 وغيرهم.</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وهم يرون في التحديث عملية نقل عفوي للسياسات التنموية الأوربية يشتمل على البناءات الثقافية عامة، ونشر المركب التكنو – اقتصادي، من أجل تحقيق عملية التحديث.</a:t>
            </a:r>
          </a:p>
        </p:txBody>
      </p:sp>
    </p:spTree>
    <p:extLst>
      <p:ext uri="{BB962C8B-B14F-4D97-AF65-F5344CB8AC3E}">
        <p14:creationId xmlns:p14="http://schemas.microsoft.com/office/powerpoint/2010/main" val="375489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ومن القائلين بذلك خبراء هيئات الأمم المتحدة والبنوك العالمية، الذين كانت مهمتهم ليست في تقديم النصح والإرشاد للمسئولين في المجتمعات النامية، وإنما أيضاً لضمان الحد الأقصى من الأرباح بسبب مساهمة مؤسساتهم في المساعدات المقدمة لتلك المجتمعات.</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327783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ولا شك أن الاقتصاديين الغربيين الذين وضعوا مقولات حول تكوين رأس المال، واليات السوق، والعمل، أدركوا مدى تعقد المؤسسات الاجتماعية والاقتصادية في مجتمعاتهم. ومدى الصعوبات التي اعترضتهم حتى أصبحت متناغمة مع أوضاعهم التنموية.</a:t>
            </a:r>
            <a:endParaRPr lang="en-US"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a:p>
            <a:endParaRPr lang="ar-SA" dirty="0"/>
          </a:p>
        </p:txBody>
      </p:sp>
    </p:spTree>
    <p:extLst>
      <p:ext uri="{BB962C8B-B14F-4D97-AF65-F5344CB8AC3E}">
        <p14:creationId xmlns:p14="http://schemas.microsoft.com/office/powerpoint/2010/main" val="194739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لذا فإنهم ينصحون المجتمعات النامية بالسير على نهجهم التنموي تجنباً للمشكلات التي مروا بها أثناء عملية التحديث، ونقل النماذج الغربية للإسراع في عملية التحديث. وهم بذلك يتجاهلون الاختلافات البنيوية بين المجتمعات والخصائص الثقافية لها، مقدمين التوجيهات، والشروط العديدة من أجل تنمية سليمة. </a:t>
            </a:r>
            <a:r>
              <a:rPr lang="ar-SA"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rPr>
              <a:t>ومنها تحديث الصفوة، والتكوين للنخبة الاقتصادية والسياسية. وشروط الإنجاز الأمثل بزرع "الفيروس العقلي" والإدارة الرشيدة وغير ذلك.</a:t>
            </a:r>
            <a:endParaRPr lang="en-US"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endParaRPr>
          </a:p>
          <a:p>
            <a:endParaRPr lang="ar-SA" dirty="0"/>
          </a:p>
        </p:txBody>
      </p:sp>
    </p:spTree>
    <p:extLst>
      <p:ext uri="{BB962C8B-B14F-4D97-AF65-F5344CB8AC3E}">
        <p14:creationId xmlns:p14="http://schemas.microsoft.com/office/powerpoint/2010/main" val="69233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وتنتهي النظريات التحديثية إلى نتيجة مشتركة هي أن الدول النامية ستصل في نهاية المطاف إلى المرحلة التي وصلتها الدول المتقدمة، تلك المرحلة التي تتصف بتناغم أنماط الفعل التي تبدو في التطبيق الشمولي لمبدأ الربحية، والاستغلال الأمثل لوسائل الإنتاج المتحررة من العراقيل، والحواجز التقليدية المعوقة للتغير.</a:t>
            </a:r>
            <a:endParaRPr lang="en-US"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endParaRPr>
          </a:p>
          <a:p>
            <a:endParaRPr lang="ar-SA" dirty="0"/>
          </a:p>
        </p:txBody>
      </p:sp>
    </p:spTree>
    <p:extLst>
      <p:ext uri="{BB962C8B-B14F-4D97-AF65-F5344CB8AC3E}">
        <p14:creationId xmlns:p14="http://schemas.microsoft.com/office/powerpoint/2010/main" val="370903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وهي تنظر إلى العمل المنتج بأنه العمل الذي يحقق الزيادة في الإنتاج عن طريق إلغاء الحواجز المعوقة، وتطبيق كل الوسائل المؤدية إلى الزيادة في الربحية، والتركيز على الصناعة المؤدية إلى التحضر، وتقسيم العمل والتخصص. أي إحداث تغييرات جذرية في الأنظمة التقليدية القائمة من أجل الاتساق مع عملية التحديث. </a:t>
            </a:r>
          </a:p>
        </p:txBody>
      </p:sp>
    </p:spTree>
    <p:extLst>
      <p:ext uri="{BB962C8B-B14F-4D97-AF65-F5344CB8AC3E}">
        <p14:creationId xmlns:p14="http://schemas.microsoft.com/office/powerpoint/2010/main" val="400247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وتؤكد النظريات التحديثية أن عملية التحديث تتم وفق </a:t>
            </a:r>
            <a:r>
              <a:rPr lang="ar-SA" b="1" dirty="0" err="1">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الآيديولوجية</a:t>
            </a:r>
            <a:r>
              <a:rPr lang="ar-SA" b="1" dirty="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 الرأسمالية </a:t>
            </a:r>
            <a:r>
              <a:rPr lang="ar-SA" b="1" dirty="0" smtClean="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مستبعدة </a:t>
            </a:r>
            <a:r>
              <a:rPr lang="ar-SA" b="1" dirty="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ملكية الدولة لوسائل الإنتاج التي تسميها رأسمالية الدولة، معتبرة النماذج الاشتراكية في التنمية بعيدة عن دائرة العقلنة الاقتصادية، لأنها تتجاهل الشروط اللازمة لربحية العمل، والحد من الملكية الخاصة وغير ذلك من المقولات الأخرى.</a:t>
            </a:r>
            <a:endParaRPr lang="en-US" b="1" dirty="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384824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ومن أبرز الممثلين للنظريات التحديثية:</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نظرية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سملسر</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تركز نظرية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سملسر</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Niel</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Semelser</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بشكل خاص على التنمية الاقتصادية وعلى التمايز كركن أساسي للتحديث.</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وفي مجال تحليل العلاقات بين النمو الاقتصادي والبناء الاجتماعي يرى بأنه يمكن فصل آثار العديد من العمليات المتداخلة، سواء أكانت تقنية أم اقتصادية أم سكانية، التي تصاحب عملية التطور وهي:</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06296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0" lvl="0" indent="0">
              <a:buNone/>
            </a:pPr>
            <a:r>
              <a:rPr lang="ar-SA" dirty="0"/>
              <a:t>1</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-في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مجال التقنية (التكنولوجيا):</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يكون التغير من استعمال التقنيات البسيطة إلى تطبيق المعرفة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العلمية</a:t>
            </a:r>
          </a:p>
          <a:p>
            <a:pPr marL="0" lvl="0" indent="0">
              <a:buNone/>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2-وفي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مجال الزراعة</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0" indent="0">
              <a:buNone/>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يحدث الانتقال من الاكتفاء الذاتي من المواد الزراعية الغذائية إلى الإنتاج الزراعي التجاري من أجل تسويق المنتجات، وانتشار العمل الزراعي المأجور. وفي هذه الحالة يتجاوز الإنتاج الزراعة حاجة السكان، والانتقال إلى التسويق وتحقيق مردود نقدي.</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0" lvl="0" indent="0">
              <a:buNone/>
            </a:pPr>
            <a:endParaRPr lang="ar-SA" dirty="0" smtClean="0"/>
          </a:p>
          <a:p>
            <a:pPr marL="0" indent="0">
              <a:buNone/>
            </a:pPr>
            <a:endParaRPr lang="ar-SA" dirty="0"/>
          </a:p>
        </p:txBody>
      </p:sp>
    </p:spTree>
    <p:extLst>
      <p:ext uri="{BB962C8B-B14F-4D97-AF65-F5344CB8AC3E}">
        <p14:creationId xmlns:p14="http://schemas.microsoft.com/office/powerpoint/2010/main" val="271569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a:buNone/>
            </a:pP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3-</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وفي مجال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الصناعة</a:t>
            </a:r>
          </a:p>
          <a:p>
            <a:pPr marL="0" indent="0">
              <a:buNone/>
            </a:pP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يكون الانتقال من استعمال الطاقة البشرية والحيوانية إلى الطاقة المتولدة عن الآلات وإنتاج مواد مصنعة</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a:t>
            </a:r>
          </a:p>
          <a:p>
            <a:pPr marL="0" indent="0">
              <a:buNone/>
            </a:pPr>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4-</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وفي مجال الترتيبات </a:t>
            </a:r>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الأيكولوجي</a:t>
            </a:r>
          </a:p>
          <a:p>
            <a:pPr marL="0" indent="0">
              <a:buNone/>
            </a:pP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يكون انتقال السكان من المزرعة والقرية نحو المراكز الحضرية، والتمركز في المدن الصناعية.</a:t>
            </a:r>
            <a:endParaRPr lang="en-US"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a:p>
            <a:pPr marL="0" indent="0">
              <a:buNone/>
            </a:pPr>
            <a:endParaRPr lang="ar-SA" dirty="0"/>
          </a:p>
        </p:txBody>
      </p:sp>
    </p:spTree>
    <p:extLst>
      <p:ext uri="{BB962C8B-B14F-4D97-AF65-F5344CB8AC3E}">
        <p14:creationId xmlns:p14="http://schemas.microsoft.com/office/powerpoint/2010/main" val="66802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ويرى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سملسر</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أن العمليات السابقة – غالباً – ما تحدث في نفس الوقت، إلا أنه في بعض الأحيان قد تتخلف حالة عن أخرى، فيمكن للزراعة أن تكون تجارية دون مصاحبة التصنيع لها، كما هو الحال في كثير من الأقطار النامية التي تنفرد بسيادة محصول واحد أو اثنين للتصدير </a:t>
            </a:r>
          </a:p>
        </p:txBody>
      </p:sp>
    </p:spTree>
    <p:extLst>
      <p:ext uri="{BB962C8B-B14F-4D97-AF65-F5344CB8AC3E}">
        <p14:creationId xmlns:p14="http://schemas.microsoft.com/office/powerpoint/2010/main" val="224636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rPr>
              <a:t>وقد تنبه </a:t>
            </a:r>
            <a:r>
              <a:rPr lang="ar-SA" b="1" dirty="0" err="1">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rPr>
              <a:t>سملسر</a:t>
            </a:r>
            <a:r>
              <a:rPr lang="ar-SA" b="1" dirty="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rPr>
              <a:t> إلى حقيقة اختلاف النتائج الاجتماعية لدى المجتمعات. أي أن نتائج العمليات السابقة ليست واحدة، وإنما تختلف من ناحية إلى أخرى، ومن مجتمع إلى </a:t>
            </a:r>
            <a:r>
              <a:rPr lang="ar-SA"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rPr>
              <a:t>آخر</a:t>
            </a:r>
            <a:endParaRPr lang="ar-SA" b="1" dirty="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58687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lvl="0"/>
            <a:r>
              <a:rPr lang="ar-SA"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1</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التمايز البنائي:</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وهو يتضمن قيام وحدات اجتماعية متخصصة ومستقلة في العائلة والاقتصاد والدين والتكوين الطبقي.</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فالتمايز البنائي من الدور المتعدد الوظائف إلى الأبنية المتعددة الأكثر تخصصاً يظهر عند الانتقال من الصناعة المنزلية – العائلية – إلى الصناعة في المصانع، حيث يزداد تقسيم العمل، وتنتقل كثير من النشاطات العائلية إلى المصنع. كما أن كثيراً من أعمال التعليم التي كانت تسند إلى العائلة والمؤسسات الدينية أصبحت تقوم بها وحدة متكاملة متخصصة هي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المدرسة</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pPr marL="0" indent="0">
              <a:buNone/>
            </a:pPr>
            <a:endParaRPr lang="ar-SA" dirty="0"/>
          </a:p>
        </p:txBody>
      </p:sp>
    </p:spTree>
    <p:extLst>
      <p:ext uri="{BB962C8B-B14F-4D97-AF65-F5344CB8AC3E}">
        <p14:creationId xmlns:p14="http://schemas.microsoft.com/office/powerpoint/2010/main" val="237260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lvl="0" indent="0">
              <a:buNone/>
            </a:pPr>
            <a:r>
              <a:rPr lang="ar-SA" b="1" dirty="0" smtClean="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2-</a:t>
            </a:r>
            <a:r>
              <a:rPr lang="ar-SA"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التكامل البنائي:</a:t>
            </a:r>
            <a:endParaRPr lang="en-US"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endParaRPr>
          </a:p>
          <a:p>
            <a:pPr marL="0" indent="0">
              <a:buNone/>
            </a:pPr>
            <a:r>
              <a:rPr lang="ar-SA"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أي تكامل النشاطات المتمايزة التي جاءت نتيجة لتقسيم العمل والتخصص الدقيق، حيث تعود إلى التكامل بعد التجزئة، فالأجزاء ترتبط ببعضها في عملية تكاملية، وفي هذه المقولة يلتقي مع الوظيفيين. فالتكامل يأتي بعد التمايز، ولكن على أسس جديدة. ثم يحدث تمايز آخر، وينطبق ذلك على الدولة والقانون، والتجمعات السياسية والطوعية، وغير ذلك.</a:t>
            </a:r>
            <a:endParaRPr lang="en-US"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endParaRPr>
          </a:p>
          <a:p>
            <a:pPr marL="0" indent="0">
              <a:buNone/>
            </a:pPr>
            <a:endParaRPr lang="ar-SA" dirty="0">
              <a:solidFill>
                <a:schemeClr val="accent2">
                  <a:lumMod val="60000"/>
                  <a:lumOff val="40000"/>
                </a:schemeClr>
              </a:solidFill>
            </a:endParaRPr>
          </a:p>
        </p:txBody>
      </p:sp>
    </p:spTree>
    <p:extLst>
      <p:ext uri="{BB962C8B-B14F-4D97-AF65-F5344CB8AC3E}">
        <p14:creationId xmlns:p14="http://schemas.microsoft.com/office/powerpoint/2010/main" val="355548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lvl="0" indent="0">
              <a:buNone/>
            </a:pPr>
            <a:r>
              <a:rPr lang="ar-SA" dirty="0" smtClean="0">
                <a:solidFill>
                  <a:schemeClr val="accent1"/>
                </a:solidFill>
              </a:rPr>
              <a:t>3</a:t>
            </a:r>
            <a:r>
              <a:rPr lang="ar-SA"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الاضطرابات الاجتماعية:</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وتحدث حين ينقطع التمايز والتكامل، مثال ذلك هستيريا الجماهير، وانتشار العنف، والحركات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الينية</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والسياسية المتعصبة... وهي تعبير عن المسار غير السوي</a:t>
            </a:r>
            <a:r>
              <a:rPr lang="ar-SA" dirty="0"/>
              <a:t>.</a:t>
            </a:r>
            <a:endParaRPr lang="en-US" dirty="0"/>
          </a:p>
          <a:p>
            <a:r>
              <a:rPr lang="ar-SA"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ويرى </a:t>
            </a:r>
            <a:r>
              <a:rPr lang="ar-SA" b="1" dirty="0" err="1">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سملسر</a:t>
            </a:r>
            <a:r>
              <a:rPr lang="ar-SA"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 أن التغيرات البنائية المصاحبة للتحديث تؤدي إلى تخلخل النظام الاجتماعي للأسباب التالية</a:t>
            </a:r>
            <a:r>
              <a:rPr lang="en-US" b="1" dirty="0">
                <a:ln w="18000">
                  <a:solidFill>
                    <a:schemeClr val="accent2">
                      <a:satMod val="140000"/>
                    </a:schemeClr>
                  </a:solidFill>
                  <a:prstDash val="solid"/>
                  <a:miter lim="800000"/>
                </a:ln>
                <a:solidFill>
                  <a:schemeClr val="accent2">
                    <a:lumMod val="60000"/>
                    <a:lumOff val="40000"/>
                  </a:schemeClr>
                </a:solidFill>
                <a:effectLst>
                  <a:outerShdw blurRad="25500" dist="23000" dir="7020000" algn="tl">
                    <a:srgbClr val="000000">
                      <a:alpha val="50000"/>
                    </a:srgbClr>
                  </a:outerShdw>
                </a:effectLst>
              </a:rPr>
              <a:t>:</a:t>
            </a:r>
          </a:p>
          <a:p>
            <a:pPr marL="0" indent="0">
              <a:buNone/>
            </a:pPr>
            <a:endParaRPr lang="ar-SA" dirty="0"/>
          </a:p>
        </p:txBody>
      </p:sp>
    </p:spTree>
    <p:extLst>
      <p:ext uri="{BB962C8B-B14F-4D97-AF65-F5344CB8AC3E}">
        <p14:creationId xmlns:p14="http://schemas.microsoft.com/office/powerpoint/2010/main" val="108235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514350" indent="-514350">
              <a:buAutoNum type="arabicParenR"/>
            </a:pP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لأن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التمايز يتضمن تنوع جديد للأدوار والنشاطات عامة، مما يؤدي إلى التصارع مع أنماط العمل التقليدية التي غالباً ما تقوم بها وحدات تقليدية، فحين يزول نفوذها تقوم بمصارعة الوحدات الجديدة، مما ينتج مشكلات وعوائق أمام عملية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التحديث</a:t>
            </a:r>
          </a:p>
          <a:p>
            <a:pPr marL="514350" indent="-514350">
              <a:buAutoNum type="arabicParenR"/>
            </a:pPr>
            <a:r>
              <a:rPr lang="ar-SA" b="1" spc="50" dirty="0">
                <a:ln w="12700" cmpd="sng">
                  <a:solidFill>
                    <a:schemeClr val="accent6">
                      <a:satMod val="120000"/>
                      <a:shade val="80000"/>
                    </a:schemeClr>
                  </a:solidFill>
                  <a:prstDash val="solid"/>
                </a:ln>
                <a:solidFill>
                  <a:schemeClr val="accent6">
                    <a:lumMod val="60000"/>
                    <a:lumOff val="40000"/>
                  </a:schemeClr>
                </a:solidFill>
                <a:effectLst>
                  <a:glow rad="53100">
                    <a:schemeClr val="accent6">
                      <a:satMod val="180000"/>
                      <a:alpha val="30000"/>
                    </a:schemeClr>
                  </a:glow>
                </a:effectLst>
              </a:rPr>
              <a:t>لأن التغير البنائي لا يكون متناغماً ومتزامناً خلال فترة التحديث، فتقف أبنية اجتماعية قديمة أمام أبنية حديثة. وغالباً ما يلعب الاستعمار دوراً في تغيير بعض الأنظمة الاجتماعية، والإبقاء على أنظمة أخرى تمشياً مع مصالحه الخاصة، مما يؤدي إلى اضطرابات اجتماعية داخل المجتمع</a:t>
            </a:r>
          </a:p>
        </p:txBody>
      </p:sp>
    </p:spTree>
    <p:extLst>
      <p:ext uri="{BB962C8B-B14F-4D97-AF65-F5344CB8AC3E}">
        <p14:creationId xmlns:p14="http://schemas.microsoft.com/office/powerpoint/2010/main" val="68592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lvl="0" indent="0">
              <a:buNone/>
            </a:pPr>
            <a:r>
              <a:rPr lang="ar-SA" dirty="0" smtClean="0">
                <a:solidFill>
                  <a:schemeClr val="accent5"/>
                </a:solidFill>
              </a:rPr>
              <a:t>3</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ولأنه يحدث عدم الرضى بسبب الصراع بين الطرائق التقليدية، والتغيرات المصاحبة لعملية التحديث، مما يؤدي إلى ظهور مراكز قوى مصارعة تنتج العنف والثورة... فالحركات الاجتماعية على سبيل المثال، تستهوي بشكل خاص أولئك الذين انفكوا عن الروابط الاجتماعية القديمة، ولم يتكاملوا بعد مع النظام الاجتماعي الجديد</a:t>
            </a:r>
            <a:r>
              <a:rPr lang="ar-SA"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t>
            </a:r>
            <a:endPar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marL="0" indent="0">
              <a:buNone/>
            </a:pPr>
            <a:endParaRPr lang="ar-SA"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384435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نظرية ولبرت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مور:</a:t>
            </a:r>
          </a:p>
          <a:p>
            <a:pPr marL="0" indent="0">
              <a:buNone/>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يعتبر ولبرت مور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 Moore</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من الممثلين الرئيسيين للنظرية التحديثية وهو يربط بين التحديث والتصنيع والتلازم بينهما.</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ويعني بالتحديث التحول الشامل للمجتمع التقليدي – ما قبل التحديث – إلى المجتمع المتقدم المزدهر اقتصادياً والمعتمد على التكنولوجيا والمتمتع بالاستقرار السياسي مثل العالم الغربي</a:t>
            </a:r>
          </a:p>
        </p:txBody>
      </p:sp>
    </p:spTree>
    <p:extLst>
      <p:ext uri="{BB962C8B-B14F-4D97-AF65-F5344CB8AC3E}">
        <p14:creationId xmlns:p14="http://schemas.microsoft.com/office/powerpoint/2010/main" val="324329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ويرى أن التمايز بين بين المجتمع التقليدي والحديث يكمن في مدى امتلاك التكنولوجيا واتباع التصنيع بوجه عام. وأن المجتمعات التقليدية لن تصل إلى التحديث إلا بالأخذ بنمط الثقافة الغربية في المجالات المادية والفكرية، ويؤكد على أن فكرة التمايز قد جاءت عند التطوريين الاجتماعيين قبل وبعد أعمال دارون </a:t>
            </a:r>
            <a:r>
              <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Darwin</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ويقصد بالتمايز التخصص في العمل كظاهرة مصاحبة للنمو السكاني والتنمية من ناحية عامة</a:t>
            </a:r>
            <a:r>
              <a:rPr lang="ar-SA"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0740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ويقصد بالتحديث الأخذ بنمط الحياة الغربي – التغريب – في مجال الاقتصاد والتكنولوجيا وفي الثقافة، وأشكال ومحتوى النظم الاجتماعية، مؤكداً على العقلانية في المجالات الاقتصادية والسياسية والأسرية والدين والتربية.</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وتتم عملية التحديث في المجتمعات التقليدية عن طريق المحاكاة للمجتمعات الصناعية الغربية، وخاصة في اكتساب التصنيع الذي يؤدي إلى النمو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الاقتصاد،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على أن يسبق ذلك تحريك، وتهيئة الأفراد من الناحية الفكرية، من أجل استيعاب التكنولوجيا، والتغيرات التي ستتبعها، تلك التغيرات التي ستحل في البناء الاجتماعي بكل أبعاده.</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858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ويضيف بأن هناك عمليات إجرائية أيضاً يجب أن تتم، مثل إدماج القطاع التقليدي والحديث، وإحلال الطاقة الآلية محل الطاقة الحيوية (الإنسانية والحيوانية) من أجل تحقيق فائض من الإنتاج، وزيادة النشاط التجاري والمالي.</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412017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وقد أوضح في كتابه: التغير الاجتماعي "جملة من الشروط اللازمة لعملية التصنيع التي تبدو في</a:t>
            </a: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p>
          <a:p>
            <a:pPr lvl="0"/>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تغير القيم </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Values</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ويعتبرها مور من أهم شروط التحديث التي تؤدي إلى التصنيع.</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lvl="0"/>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تغير في المؤسسات </a:t>
            </a: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Institutions</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 أي تغير المؤسسات التجارية والمالية.</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2578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تغير التنظيم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Organisation</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الذي يعتبر من سمات الأنظمة الاقتصادية الحديثة. ويعني به تهيئة المصانع المنتجة عن طريق الإدارة الرشيدة. والتخصص الدقيق، من أجل البدء بعملية التصنيع.</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lvl="0"/>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تغير الدافعية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Motivation</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بأن تتوفر لدى أفراد المجتمع الرغبة في تحسين أوضاعهم الاقتصادية والاجتماعية، مثلما بين ماكس فيبر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 Weber</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في مقولته عن الأخلاق البروتستنتية في تكوين الرأسمالية الرشيدة. ويؤكد مور على أن تغير الدافعية، يرتبط بمسألة القيم والمعتقدات والتربية بالإضافة إلى الأيديولوجية.</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5495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إن العوامل الأربعة السابقة تلعب الدور الأساسي في دفع عجلة التصنيع نحو التحديث.</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وقد بين في كتابه أثر الصناعة </a:t>
            </a:r>
            <a:r>
              <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The Impact of Industry</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 ، بأن هناك </a:t>
            </a:r>
            <a:r>
              <a:rPr lang="ar-SA" b="1" dirty="0" smtClean="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نتائج </a:t>
            </a:r>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لعملية التصنيع لا بد أن تأتي خلالها وبعدها، رغم اختلاف الظروف بين المجتمعات وهي:</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endParaRPr lang="ar-SA" dirty="0"/>
          </a:p>
        </p:txBody>
      </p:sp>
    </p:spTree>
    <p:extLst>
      <p:ext uri="{BB962C8B-B14F-4D97-AF65-F5344CB8AC3E}">
        <p14:creationId xmlns:p14="http://schemas.microsoft.com/office/powerpoint/2010/main" val="32361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التنظيم الاقتصادي: ويشتمل على إدماج القطاع التقليدي الزراعي في اقتصاديات السوق من أجل تمكين مناطق الاقتصاد التقليدي من أن تستوعب السلع المصنعة من قبل المصانع، ومن أجل تخفيض نسبة العمال في الميدان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الزراعي ويحدث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نتيجة لذلك نشوء تنظيمات، وعلاقات صناعية خاصة، وتزداد درجة التحضر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Urbanization</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والنمو السكاني الكبير، وهما ظاهرتان مترابطتان من صافت العالم المعاصر (الحديث).</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lv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77014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lvl="0" indent="0">
              <a:buNone/>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2-</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البناء الديموغرافي والأيكولوجي: من الظواهر التي تصاحب عملية التصنيع ظاهرة الانفجار السكاني، والحراك الجغرافي الواسع، مما يتطلب معالجة دقيقة بوضع سياسة سكانية تهدف إلى الحد من التزايد السكاني، والحراك الجغرافي من أجل تحقيق قاعدة الإقلاع الاقتصادي، وفي هذه المقولة يلتقي مع نظرية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مالتوس</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Malthus</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الشهيرة. ويبين مور مدى إيجابيات تخفيض السكان من الناحية الصحية والتربوية وما إلى ذلك</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marL="0" indent="0">
              <a:buNone/>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09322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buNone/>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3-</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البناء الاجتماعي: تحدث تغيرات في البناء الاجتماعي من ناحية التماسك والتفكك الاجتماعي، وقيام علاقات وظواهر أسرية جديدة، وخاصة قيام الأسرة النواة، والتنظيم السياسي، والديمقراطي... إن تكوين هذه الظواهر المتمايزة يستدعي البحث عن تكوين مؤسسات جديدة من أجل إعادة التوازن والتماسك من جديد إلى المجتمع</a:t>
            </a:r>
          </a:p>
        </p:txBody>
      </p:sp>
    </p:spTree>
    <p:extLst>
      <p:ext uri="{BB962C8B-B14F-4D97-AF65-F5344CB8AC3E}">
        <p14:creationId xmlns:p14="http://schemas.microsoft.com/office/powerpoint/2010/main" val="91578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ويخلص مور إلى أن المجتمعات الحديثة تتميز بالطابع الديناميكي المستمر والمتصاعد نحو الأعلى. وهذه الديناميكية في التغير من سمات المجتمع الصناعي.</a:t>
            </a:r>
            <a:endParaRPr lang="en-US"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r>
              <a:rPr lang="ar-SA" b="1" dirty="0">
                <a:ln w="12700">
                  <a:solidFill>
                    <a:schemeClr val="tx2">
                      <a:satMod val="155000"/>
                    </a:schemeClr>
                  </a:solidFill>
                  <a:prstDash val="solid"/>
                </a:ln>
                <a:solidFill>
                  <a:schemeClr val="accent5">
                    <a:lumMod val="40000"/>
                    <a:lumOff val="60000"/>
                  </a:schemeClr>
                </a:solidFill>
                <a:effectLst>
                  <a:outerShdw blurRad="41275" dist="20320" dir="1800000" algn="tl" rotWithShape="0">
                    <a:srgbClr val="000000">
                      <a:alpha val="40000"/>
                    </a:srgbClr>
                  </a:outerShdw>
                </a:effectLst>
              </a:rPr>
              <a:t>كما أنه يؤكد بأن التحول الاقتصادي يكون مرحلياً، ويتم وفق ثلاث مراحل: مرحلة ما قبل التصنيع – الثبات – ومرحلة التغير وأخيراً مرحلة الثبات التي تتبع الثورة الصناعية. وأن عملية التحديث لا تتم بسهولة، وإنما يتخللها صراع بين القيم القديمة والقيم الحديثة، وفي النهاية، يتم حسم الصراع لصالح التجديد، وحينئذٍ يتم بناء النظم الملائمة لعملية التصنيع وبناء المجتمع</a:t>
            </a:r>
          </a:p>
        </p:txBody>
      </p:sp>
    </p:spTree>
    <p:extLst>
      <p:ext uri="{BB962C8B-B14F-4D97-AF65-F5344CB8AC3E}">
        <p14:creationId xmlns:p14="http://schemas.microsoft.com/office/powerpoint/2010/main" val="221072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وقد أكد في أكثر من موقف على العقلانية – كغيره من المفكرين في هذا المجال – في مجال التربية والديمقراطية والبيروقراطية.</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ورغم نظرته المتفائلة نحو المجتمعات التقليدية بقدرتها على التحديث من قبل الصفوة الحاكمة، إلا أن ذلك لن يتم كما يرى إلا عن طريق الاتصال، وبمساعدة المجتمعات الغربية الصناعية، أي عن طريق التغريب، وفي هذا مغالاة، نظراً للاختلاف الواضح بين واقع المجتمعات التقليدية – النامية – وتجاربها الخاصة من جهة، وتجارب المجتمعات الحديثة من جهة أخرى.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4700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وهو يمجد دور الاستعمار في زرع بذور التحديث لدى المستعمرات. وهذه قضية أصبحت واضحة، ومن نافلة القول بأن الاستعمار هو المسؤول الأول عن التخلف لدى المجتمعات النامية، ناهيك عن المحافظة على توازن التبعية بين "الأطراف والمراكز".</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r>
              <a:rPr lang="ar-SA"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rPr>
              <a:t>وعموماً يلتقي مع الاتجاه الوظيفي بالدعوة للمحافظة على استقرار النسق، وحفظ التوازن فيه. </a:t>
            </a:r>
            <a:endParaRPr lang="en-US" b="1" dirty="0">
              <a:ln w="900" cmpd="sng">
                <a:solidFill>
                  <a:schemeClr val="accent1">
                    <a:satMod val="190000"/>
                    <a:alpha val="55000"/>
                  </a:schemeClr>
                </a:solidFill>
                <a:prstDash val="solid"/>
              </a:ln>
              <a:solidFill>
                <a:schemeClr val="accent5"/>
              </a:solidFill>
              <a:effectLst>
                <a:innerShdw blurRad="101600" dist="76200" dir="5400000">
                  <a:schemeClr val="accent1">
                    <a:satMod val="190000"/>
                    <a:tint val="100000"/>
                    <a:alpha val="74000"/>
                  </a:schemeClr>
                </a:innerShdw>
              </a:effectLst>
            </a:endParaRPr>
          </a:p>
          <a:p>
            <a:endParaRPr lang="ar-SA" dirty="0"/>
          </a:p>
        </p:txBody>
      </p:sp>
    </p:spTree>
    <p:extLst>
      <p:ext uri="{BB962C8B-B14F-4D97-AF65-F5344CB8AC3E}">
        <p14:creationId xmlns:p14="http://schemas.microsoft.com/office/powerpoint/2010/main" val="3423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مع الامنيات لكم بالتوفيق</a:t>
            </a:r>
          </a:p>
          <a:p>
            <a:endPar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82296" indent="0">
              <a:buNone/>
            </a:pP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د .حنان مكاوي</a:t>
            </a:r>
            <a:endParaRPr lang="ar-SA" sz="4000" dirty="0"/>
          </a:p>
        </p:txBody>
      </p:sp>
    </p:spTree>
    <p:extLst>
      <p:ext uri="{BB962C8B-B14F-4D97-AF65-F5344CB8AC3E}">
        <p14:creationId xmlns:p14="http://schemas.microsoft.com/office/powerpoint/2010/main" val="354430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345</TotalTime>
  <Words>4635</Words>
  <Application>Microsoft Office PowerPoint</Application>
  <PresentationFormat>On-screen Show (4:3)</PresentationFormat>
  <Paragraphs>171</Paragraphs>
  <Slides>77</Slides>
  <Notes>10</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Solstice</vt:lpstr>
      <vt:lpstr>التغير الاجتماعي</vt:lpstr>
      <vt:lpstr>المحاضرة السابقة كانت عن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أولاً: النظرية الوظيفية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الوظيفية والتغير الاجتماعي: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نقد النظرية الوظيفية:  </vt:lpstr>
      <vt:lpstr>PowerPoint Presentation</vt:lpstr>
      <vt:lpstr>PowerPoint Presentation</vt:lpstr>
      <vt:lpstr>PowerPoint Presentation</vt:lpstr>
      <vt:lpstr>PowerPoint Presentation</vt:lpstr>
      <vt:lpstr>ثانياً: النظريات التحديثية </vt:lpstr>
      <vt:lpstr>PowerPoint Presentation</vt:lpstr>
      <vt:lpstr>PowerPoint Presentation</vt:lpstr>
      <vt:lpstr>PowerPoint Presentation</vt:lpstr>
      <vt:lpstr>PowerPoint Presentation</vt:lpstr>
      <vt:lpstr>PowerPoint Presentation</vt:lpstr>
      <vt:lpstr>الأسس العامة للنظريات التحديثية: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التغير الاجتماعي</dc:title>
  <dc:creator>Hanan ahmed makawi suliman</dc:creator>
  <cp:lastModifiedBy>Hanan ahmed makawi suliman</cp:lastModifiedBy>
  <cp:revision>30</cp:revision>
  <dcterms:created xsi:type="dcterms:W3CDTF">2015-03-05T08:54:35Z</dcterms:created>
  <dcterms:modified xsi:type="dcterms:W3CDTF">2015-03-23T10:17:48Z</dcterms:modified>
</cp:coreProperties>
</file>