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0" r:id="rId5"/>
    <p:sldId id="259" r:id="rId6"/>
    <p:sldId id="261" r:id="rId7"/>
    <p:sldId id="262" r:id="rId8"/>
    <p:sldId id="263" r:id="rId9"/>
    <p:sldId id="264" r:id="rId10"/>
    <p:sldId id="268" r:id="rId11"/>
    <p:sldId id="265" r:id="rId12"/>
    <p:sldId id="266" r:id="rId13"/>
    <p:sldId id="267" r:id="rId14"/>
    <p:sldId id="269" r:id="rId15"/>
    <p:sldId id="272" r:id="rId16"/>
    <p:sldId id="273" r:id="rId17"/>
    <p:sldId id="288" r:id="rId18"/>
    <p:sldId id="295" r:id="rId19"/>
    <p:sldId id="296" r:id="rId20"/>
    <p:sldId id="289" r:id="rId21"/>
    <p:sldId id="274" r:id="rId22"/>
    <p:sldId id="275" r:id="rId23"/>
    <p:sldId id="276" r:id="rId24"/>
    <p:sldId id="277" r:id="rId25"/>
    <p:sldId id="290" r:id="rId26"/>
    <p:sldId id="291" r:id="rId27"/>
    <p:sldId id="292" r:id="rId28"/>
    <p:sldId id="278" r:id="rId29"/>
    <p:sldId id="279" r:id="rId30"/>
    <p:sldId id="280" r:id="rId31"/>
    <p:sldId id="281" r:id="rId32"/>
    <p:sldId id="282" r:id="rId33"/>
    <p:sldId id="283" r:id="rId34"/>
    <p:sldId id="284" r:id="rId35"/>
    <p:sldId id="285" r:id="rId36"/>
    <p:sldId id="286" r:id="rId37"/>
    <p:sldId id="293" r:id="rId38"/>
    <p:sldId id="294" r:id="rId39"/>
    <p:sldId id="297" r:id="rId40"/>
    <p:sldId id="298" r:id="rId41"/>
    <p:sldId id="287" r:id="rId4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نمط متوسط 4 - تميي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نمط متوسط 4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نمط متوسط 4 - تميي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63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2130425"/>
            <a:ext cx="7772400" cy="1470025"/>
          </a:xfrm>
        </p:spPr>
        <p:txBody>
          <a:bodyPr/>
          <a:lstStyle>
            <a:lvl1pPr>
              <a:defRPr/>
            </a:lvl1pPr>
          </a:lstStyle>
          <a:p>
            <a:r>
              <a:rPr lang="ar-SA" smtClean="0"/>
              <a:t>انقر لتحرير نمط العنوان الرئيسي</a:t>
            </a:r>
            <a:endParaRPr lang="en-US"/>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ar-SA" smtClean="0"/>
              <a:t>انقر لتحرير نمط العنوان الثانوي الرئيسي</a:t>
            </a:r>
            <a:endParaRPr lang="en-US"/>
          </a:p>
        </p:txBody>
      </p:sp>
      <p:sp>
        <p:nvSpPr>
          <p:cNvPr id="5" name="Rectangle 8"/>
          <p:cNvSpPr>
            <a:spLocks noGrp="1" noChangeArrowheads="1"/>
          </p:cNvSpPr>
          <p:nvPr>
            <p:ph type="dt" sz="half" idx="10"/>
          </p:nvPr>
        </p:nvSpPr>
        <p:spPr/>
        <p:txBody>
          <a:bodyPr/>
          <a:lstStyle>
            <a:lvl1pPr>
              <a:defRPr/>
            </a:lvl1pPr>
          </a:lstStyle>
          <a:p>
            <a:fld id="{8202BF67-07D3-4794-9CBD-974EA54DC199}" type="datetimeFigureOut">
              <a:rPr lang="ar-SA" smtClean="0"/>
              <a:t>18/11/1436</a:t>
            </a:fld>
            <a:endParaRPr lang="ar-SA"/>
          </a:p>
        </p:txBody>
      </p:sp>
      <p:sp>
        <p:nvSpPr>
          <p:cNvPr id="6" name="Rectangle 9"/>
          <p:cNvSpPr>
            <a:spLocks noGrp="1" noChangeArrowheads="1"/>
          </p:cNvSpPr>
          <p:nvPr>
            <p:ph type="ftr" sz="quarter" idx="11"/>
          </p:nvPr>
        </p:nvSpPr>
        <p:spPr/>
        <p:txBody>
          <a:bodyPr/>
          <a:lstStyle>
            <a:lvl1pPr>
              <a:defRPr/>
            </a:lvl1pPr>
          </a:lstStyle>
          <a:p>
            <a:endParaRPr lang="ar-SA"/>
          </a:p>
        </p:txBody>
      </p:sp>
      <p:sp>
        <p:nvSpPr>
          <p:cNvPr id="7" name="Rectangle 10"/>
          <p:cNvSpPr>
            <a:spLocks noGrp="1" noChangeArrowheads="1"/>
          </p:cNvSpPr>
          <p:nvPr>
            <p:ph type="sldNum" sz="quarter" idx="12"/>
          </p:nvPr>
        </p:nvSpPr>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3112706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fld id="{8202BF67-07D3-4794-9CBD-974EA54DC199}" type="datetimeFigureOut">
              <a:rPr lang="ar-SA" smtClean="0"/>
              <a:t>18/11/1436</a:t>
            </a:fld>
            <a:endParaRPr lang="ar-SA"/>
          </a:p>
        </p:txBody>
      </p:sp>
      <p:sp>
        <p:nvSpPr>
          <p:cNvPr id="5" name="Rectangle 5"/>
          <p:cNvSpPr>
            <a:spLocks noGrp="1" noChangeArrowheads="1"/>
          </p:cNvSpPr>
          <p:nvPr>
            <p:ph type="ftr" sz="quarter" idx="11"/>
          </p:nvPr>
        </p:nvSpPr>
        <p:spPr>
          <a:ln/>
        </p:spPr>
        <p:txBody>
          <a:bodyPr/>
          <a:lstStyle>
            <a:lvl1pPr>
              <a:defRPr/>
            </a:lvl1pPr>
          </a:lstStyle>
          <a:p>
            <a:endParaRPr lang="ar-SA"/>
          </a:p>
        </p:txBody>
      </p:sp>
      <p:sp>
        <p:nvSpPr>
          <p:cNvPr id="6" name="Rectangle 6"/>
          <p:cNvSpPr>
            <a:spLocks noGrp="1" noChangeArrowheads="1"/>
          </p:cNvSpPr>
          <p:nvPr>
            <p:ph type="sldNum" sz="quarter" idx="12"/>
          </p:nvPr>
        </p:nvSpPr>
        <p:spPr>
          <a:ln/>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3515351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fld id="{8202BF67-07D3-4794-9CBD-974EA54DC199}" type="datetimeFigureOut">
              <a:rPr lang="ar-SA" smtClean="0"/>
              <a:t>18/11/1436</a:t>
            </a:fld>
            <a:endParaRPr lang="ar-SA"/>
          </a:p>
        </p:txBody>
      </p:sp>
      <p:sp>
        <p:nvSpPr>
          <p:cNvPr id="5" name="Rectangle 5"/>
          <p:cNvSpPr>
            <a:spLocks noGrp="1" noChangeArrowheads="1"/>
          </p:cNvSpPr>
          <p:nvPr>
            <p:ph type="ftr" sz="quarter" idx="11"/>
          </p:nvPr>
        </p:nvSpPr>
        <p:spPr>
          <a:ln/>
        </p:spPr>
        <p:txBody>
          <a:bodyPr/>
          <a:lstStyle>
            <a:lvl1pPr>
              <a:defRPr/>
            </a:lvl1pPr>
          </a:lstStyle>
          <a:p>
            <a:endParaRPr lang="ar-SA"/>
          </a:p>
        </p:txBody>
      </p:sp>
      <p:sp>
        <p:nvSpPr>
          <p:cNvPr id="6" name="Rectangle 6"/>
          <p:cNvSpPr>
            <a:spLocks noGrp="1" noChangeArrowheads="1"/>
          </p:cNvSpPr>
          <p:nvPr>
            <p:ph type="sldNum" sz="quarter" idx="12"/>
          </p:nvPr>
        </p:nvSpPr>
        <p:spPr>
          <a:ln/>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230100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685800" y="1981200"/>
            <a:ext cx="38481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86300" y="1981200"/>
            <a:ext cx="38481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fld id="{8202BF67-07D3-4794-9CBD-974EA54DC199}" type="datetimeFigureOut">
              <a:rPr lang="ar-SA" smtClean="0"/>
              <a:t>18/11/1436</a:t>
            </a:fld>
            <a:endParaRPr lang="ar-SA"/>
          </a:p>
        </p:txBody>
      </p:sp>
      <p:sp>
        <p:nvSpPr>
          <p:cNvPr id="6" name="Rectangle 5"/>
          <p:cNvSpPr>
            <a:spLocks noGrp="1" noChangeArrowheads="1"/>
          </p:cNvSpPr>
          <p:nvPr>
            <p:ph type="ftr" sz="quarter" idx="11"/>
          </p:nvPr>
        </p:nvSpPr>
        <p:spPr>
          <a:ln/>
        </p:spPr>
        <p:txBody>
          <a:bodyPr/>
          <a:lstStyle>
            <a:lvl1pPr>
              <a:defRPr/>
            </a:lvl1pPr>
          </a:lstStyle>
          <a:p>
            <a:endParaRPr lang="ar-SA"/>
          </a:p>
        </p:txBody>
      </p:sp>
      <p:sp>
        <p:nvSpPr>
          <p:cNvPr id="7" name="Rectangle 6"/>
          <p:cNvSpPr>
            <a:spLocks noGrp="1" noChangeArrowheads="1"/>
          </p:cNvSpPr>
          <p:nvPr>
            <p:ph type="sldNum" sz="quarter" idx="12"/>
          </p:nvPr>
        </p:nvSpPr>
        <p:spPr>
          <a:ln/>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400188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fld id="{8202BF67-07D3-4794-9CBD-974EA54DC199}" type="datetimeFigureOut">
              <a:rPr lang="ar-SA" smtClean="0"/>
              <a:t>18/11/1436</a:t>
            </a:fld>
            <a:endParaRPr lang="ar-SA"/>
          </a:p>
        </p:txBody>
      </p:sp>
      <p:sp>
        <p:nvSpPr>
          <p:cNvPr id="8" name="Rectangle 5"/>
          <p:cNvSpPr>
            <a:spLocks noGrp="1" noChangeArrowheads="1"/>
          </p:cNvSpPr>
          <p:nvPr>
            <p:ph type="ftr" sz="quarter" idx="11"/>
          </p:nvPr>
        </p:nvSpPr>
        <p:spPr>
          <a:ln/>
        </p:spPr>
        <p:txBody>
          <a:bodyPr/>
          <a:lstStyle>
            <a:lvl1pPr>
              <a:defRPr/>
            </a:lvl1pPr>
          </a:lstStyle>
          <a:p>
            <a:endParaRPr lang="ar-SA"/>
          </a:p>
        </p:txBody>
      </p:sp>
      <p:sp>
        <p:nvSpPr>
          <p:cNvPr id="9" name="Rectangle 6"/>
          <p:cNvSpPr>
            <a:spLocks noGrp="1" noChangeArrowheads="1"/>
          </p:cNvSpPr>
          <p:nvPr>
            <p:ph type="sldNum" sz="quarter" idx="12"/>
          </p:nvPr>
        </p:nvSpPr>
        <p:spPr>
          <a:ln/>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241854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fld id="{8202BF67-07D3-4794-9CBD-974EA54DC199}" type="datetimeFigureOut">
              <a:rPr lang="ar-SA" smtClean="0"/>
              <a:t>18/11/1436</a:t>
            </a:fld>
            <a:endParaRPr lang="ar-SA"/>
          </a:p>
        </p:txBody>
      </p:sp>
      <p:sp>
        <p:nvSpPr>
          <p:cNvPr id="4" name="Rectangle 5"/>
          <p:cNvSpPr>
            <a:spLocks noGrp="1" noChangeArrowheads="1"/>
          </p:cNvSpPr>
          <p:nvPr>
            <p:ph type="ftr" sz="quarter" idx="11"/>
          </p:nvPr>
        </p:nvSpPr>
        <p:spPr>
          <a:ln/>
        </p:spPr>
        <p:txBody>
          <a:bodyPr/>
          <a:lstStyle>
            <a:lvl1pPr>
              <a:defRPr/>
            </a:lvl1pPr>
          </a:lstStyle>
          <a:p>
            <a:endParaRPr lang="ar-SA"/>
          </a:p>
        </p:txBody>
      </p:sp>
      <p:sp>
        <p:nvSpPr>
          <p:cNvPr id="5" name="Rectangle 6"/>
          <p:cNvSpPr>
            <a:spLocks noGrp="1" noChangeArrowheads="1"/>
          </p:cNvSpPr>
          <p:nvPr>
            <p:ph type="sldNum" sz="quarter" idx="12"/>
          </p:nvPr>
        </p:nvSpPr>
        <p:spPr>
          <a:ln/>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1477649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8202BF67-07D3-4794-9CBD-974EA54DC199}" type="datetimeFigureOut">
              <a:rPr lang="ar-SA" smtClean="0"/>
              <a:t>18/11/1436</a:t>
            </a:fld>
            <a:endParaRPr lang="ar-SA"/>
          </a:p>
        </p:txBody>
      </p:sp>
      <p:sp>
        <p:nvSpPr>
          <p:cNvPr id="3" name="Rectangle 5"/>
          <p:cNvSpPr>
            <a:spLocks noGrp="1" noChangeArrowheads="1"/>
          </p:cNvSpPr>
          <p:nvPr>
            <p:ph type="ftr" sz="quarter" idx="11"/>
          </p:nvPr>
        </p:nvSpPr>
        <p:spPr>
          <a:ln/>
        </p:spPr>
        <p:txBody>
          <a:bodyPr/>
          <a:lstStyle>
            <a:lvl1pPr>
              <a:defRPr/>
            </a:lvl1pPr>
          </a:lstStyle>
          <a:p>
            <a:endParaRPr lang="ar-SA"/>
          </a:p>
        </p:txBody>
      </p:sp>
      <p:sp>
        <p:nvSpPr>
          <p:cNvPr id="4" name="Rectangle 6"/>
          <p:cNvSpPr>
            <a:spLocks noGrp="1" noChangeArrowheads="1"/>
          </p:cNvSpPr>
          <p:nvPr>
            <p:ph type="sldNum" sz="quarter" idx="12"/>
          </p:nvPr>
        </p:nvSpPr>
        <p:spPr>
          <a:ln/>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1493481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fld id="{8202BF67-07D3-4794-9CBD-974EA54DC199}" type="datetimeFigureOut">
              <a:rPr lang="ar-SA" smtClean="0"/>
              <a:t>18/11/1436</a:t>
            </a:fld>
            <a:endParaRPr lang="ar-SA"/>
          </a:p>
        </p:txBody>
      </p:sp>
      <p:sp>
        <p:nvSpPr>
          <p:cNvPr id="6" name="Rectangle 5"/>
          <p:cNvSpPr>
            <a:spLocks noGrp="1" noChangeArrowheads="1"/>
          </p:cNvSpPr>
          <p:nvPr>
            <p:ph type="ftr" sz="quarter" idx="11"/>
          </p:nvPr>
        </p:nvSpPr>
        <p:spPr>
          <a:ln/>
        </p:spPr>
        <p:txBody>
          <a:bodyPr/>
          <a:lstStyle>
            <a:lvl1pPr>
              <a:defRPr/>
            </a:lvl1pPr>
          </a:lstStyle>
          <a:p>
            <a:endParaRPr lang="ar-SA"/>
          </a:p>
        </p:txBody>
      </p:sp>
      <p:sp>
        <p:nvSpPr>
          <p:cNvPr id="7" name="Rectangle 6"/>
          <p:cNvSpPr>
            <a:spLocks noGrp="1" noChangeArrowheads="1"/>
          </p:cNvSpPr>
          <p:nvPr>
            <p:ph type="sldNum" sz="quarter" idx="12"/>
          </p:nvPr>
        </p:nvSpPr>
        <p:spPr>
          <a:ln/>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2223248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fld id="{8202BF67-07D3-4794-9CBD-974EA54DC199}" type="datetimeFigureOut">
              <a:rPr lang="ar-SA" smtClean="0"/>
              <a:t>18/11/1436</a:t>
            </a:fld>
            <a:endParaRPr lang="ar-SA"/>
          </a:p>
        </p:txBody>
      </p:sp>
      <p:sp>
        <p:nvSpPr>
          <p:cNvPr id="6" name="Rectangle 5"/>
          <p:cNvSpPr>
            <a:spLocks noGrp="1" noChangeArrowheads="1"/>
          </p:cNvSpPr>
          <p:nvPr>
            <p:ph type="ftr" sz="quarter" idx="11"/>
          </p:nvPr>
        </p:nvSpPr>
        <p:spPr>
          <a:ln/>
        </p:spPr>
        <p:txBody>
          <a:bodyPr/>
          <a:lstStyle>
            <a:lvl1pPr>
              <a:defRPr/>
            </a:lvl1pPr>
          </a:lstStyle>
          <a:p>
            <a:endParaRPr lang="ar-SA"/>
          </a:p>
        </p:txBody>
      </p:sp>
      <p:sp>
        <p:nvSpPr>
          <p:cNvPr id="7" name="Rectangle 6"/>
          <p:cNvSpPr>
            <a:spLocks noGrp="1" noChangeArrowheads="1"/>
          </p:cNvSpPr>
          <p:nvPr>
            <p:ph type="sldNum" sz="quarter" idx="12"/>
          </p:nvPr>
        </p:nvSpPr>
        <p:spPr>
          <a:ln/>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1767851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fld id="{8202BF67-07D3-4794-9CBD-974EA54DC199}" type="datetimeFigureOut">
              <a:rPr lang="ar-SA" smtClean="0"/>
              <a:t>18/11/1436</a:t>
            </a:fld>
            <a:endParaRPr lang="ar-SA"/>
          </a:p>
        </p:txBody>
      </p:sp>
      <p:sp>
        <p:nvSpPr>
          <p:cNvPr id="5" name="Rectangle 5"/>
          <p:cNvSpPr>
            <a:spLocks noGrp="1" noChangeArrowheads="1"/>
          </p:cNvSpPr>
          <p:nvPr>
            <p:ph type="ftr" sz="quarter" idx="11"/>
          </p:nvPr>
        </p:nvSpPr>
        <p:spPr>
          <a:ln/>
        </p:spPr>
        <p:txBody>
          <a:bodyPr/>
          <a:lstStyle>
            <a:lvl1pPr>
              <a:defRPr/>
            </a:lvl1pPr>
          </a:lstStyle>
          <a:p>
            <a:endParaRPr lang="ar-SA"/>
          </a:p>
        </p:txBody>
      </p:sp>
      <p:sp>
        <p:nvSpPr>
          <p:cNvPr id="6" name="Rectangle 6"/>
          <p:cNvSpPr>
            <a:spLocks noGrp="1" noChangeArrowheads="1"/>
          </p:cNvSpPr>
          <p:nvPr>
            <p:ph type="sldNum" sz="quarter" idx="12"/>
          </p:nvPr>
        </p:nvSpPr>
        <p:spPr>
          <a:ln/>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1036963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533400"/>
            <a:ext cx="2057400" cy="5592763"/>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533400"/>
            <a:ext cx="6019800" cy="5592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fld id="{8202BF67-07D3-4794-9CBD-974EA54DC199}" type="datetimeFigureOut">
              <a:rPr lang="ar-SA" smtClean="0"/>
              <a:t>18/11/1436</a:t>
            </a:fld>
            <a:endParaRPr lang="ar-SA"/>
          </a:p>
        </p:txBody>
      </p:sp>
      <p:sp>
        <p:nvSpPr>
          <p:cNvPr id="5" name="Rectangle 5"/>
          <p:cNvSpPr>
            <a:spLocks noGrp="1" noChangeArrowheads="1"/>
          </p:cNvSpPr>
          <p:nvPr>
            <p:ph type="ftr" sz="quarter" idx="11"/>
          </p:nvPr>
        </p:nvSpPr>
        <p:spPr>
          <a:ln/>
        </p:spPr>
        <p:txBody>
          <a:bodyPr/>
          <a:lstStyle>
            <a:lvl1pPr>
              <a:defRPr/>
            </a:lvl1pPr>
          </a:lstStyle>
          <a:p>
            <a:endParaRPr lang="ar-SA"/>
          </a:p>
        </p:txBody>
      </p:sp>
      <p:sp>
        <p:nvSpPr>
          <p:cNvPr id="6" name="Rectangle 6"/>
          <p:cNvSpPr>
            <a:spLocks noGrp="1" noChangeArrowheads="1"/>
          </p:cNvSpPr>
          <p:nvPr>
            <p:ph type="sldNum" sz="quarter" idx="12"/>
          </p:nvPr>
        </p:nvSpPr>
        <p:spPr>
          <a:ln/>
        </p:spPr>
        <p:txBody>
          <a:bodyPr/>
          <a:lstStyle>
            <a:lvl1pPr>
              <a:defRPr/>
            </a:lvl1pPr>
          </a:lstStyle>
          <a:p>
            <a:fld id="{BF481403-2E19-4BD4-9FA5-BB86D153D25E}" type="slidenum">
              <a:rPr lang="ar-SA" smtClean="0"/>
              <a:t>‹#›</a:t>
            </a:fld>
            <a:endParaRPr lang="ar-SA"/>
          </a:p>
        </p:txBody>
      </p:sp>
    </p:spTree>
    <p:extLst>
      <p:ext uri="{BB962C8B-B14F-4D97-AF65-F5344CB8AC3E}">
        <p14:creationId xmlns:p14="http://schemas.microsoft.com/office/powerpoint/2010/main" val="1436308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5334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SA" smtClean="0"/>
              <a:t>انقر لتحرير نمط العنوان الرئيسي</a:t>
            </a:r>
          </a:p>
        </p:txBody>
      </p:sp>
      <p:sp>
        <p:nvSpPr>
          <p:cNvPr id="1028" name="Rectangle 3"/>
          <p:cNvSpPr>
            <a:spLocks noGrp="1" noChangeArrowheads="1"/>
          </p:cNvSpPr>
          <p:nvPr>
            <p:ph type="body" idx="1"/>
          </p:nvPr>
        </p:nvSpPr>
        <p:spPr bwMode="auto">
          <a:xfrm>
            <a:off x="685800" y="1981200"/>
            <a:ext cx="7848600" cy="414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2"/>
                </a:solidFill>
                <a:latin typeface="Arial" pitchFamily="34" charset="0"/>
              </a:defRPr>
            </a:lvl1pPr>
          </a:lstStyle>
          <a:p>
            <a:fld id="{8202BF67-07D3-4794-9CBD-974EA54DC199}" type="datetimeFigureOut">
              <a:rPr lang="ar-SA" smtClean="0"/>
              <a:t>18/11/1436</a:t>
            </a:fld>
            <a:endParaRPr lang="ar-S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tx2"/>
                </a:solidFill>
                <a:latin typeface="Arial" pitchFamily="34" charset="0"/>
              </a:defRPr>
            </a:lvl1pPr>
          </a:lstStyle>
          <a:p>
            <a:endParaRPr lang="ar-S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2"/>
                </a:solidFill>
                <a:latin typeface="Arial" pitchFamily="34" charset="0"/>
              </a:defRPr>
            </a:lvl1pPr>
          </a:lstStyle>
          <a:p>
            <a:fld id="{BF481403-2E19-4BD4-9FA5-BB86D153D25E}"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1" fontAlgn="base" hangingPunct="1">
        <a:spcBef>
          <a:spcPct val="0"/>
        </a:spcBef>
        <a:spcAft>
          <a:spcPct val="0"/>
        </a:spcAft>
        <a:defRPr sz="4000">
          <a:solidFill>
            <a:schemeClr val="tx2"/>
          </a:solidFill>
          <a:latin typeface="+mj-lt"/>
          <a:ea typeface="+mj-ea"/>
          <a:cs typeface="Arial" charset="0"/>
        </a:defRPr>
      </a:lvl1pPr>
      <a:lvl2pPr algn="ctr" rtl="1" eaLnBrk="1" fontAlgn="base" hangingPunct="1">
        <a:spcBef>
          <a:spcPct val="0"/>
        </a:spcBef>
        <a:spcAft>
          <a:spcPct val="0"/>
        </a:spcAft>
        <a:defRPr sz="4000">
          <a:solidFill>
            <a:schemeClr val="tx2"/>
          </a:solidFill>
          <a:latin typeface="Tahoma" pitchFamily="34" charset="0"/>
          <a:cs typeface="Arial" charset="0"/>
        </a:defRPr>
      </a:lvl2pPr>
      <a:lvl3pPr algn="ctr" rtl="1" eaLnBrk="1" fontAlgn="base" hangingPunct="1">
        <a:spcBef>
          <a:spcPct val="0"/>
        </a:spcBef>
        <a:spcAft>
          <a:spcPct val="0"/>
        </a:spcAft>
        <a:defRPr sz="4000">
          <a:solidFill>
            <a:schemeClr val="tx2"/>
          </a:solidFill>
          <a:latin typeface="Tahoma" pitchFamily="34" charset="0"/>
          <a:cs typeface="Arial" charset="0"/>
        </a:defRPr>
      </a:lvl3pPr>
      <a:lvl4pPr algn="ctr" rtl="1" eaLnBrk="1" fontAlgn="base" hangingPunct="1">
        <a:spcBef>
          <a:spcPct val="0"/>
        </a:spcBef>
        <a:spcAft>
          <a:spcPct val="0"/>
        </a:spcAft>
        <a:defRPr sz="4000">
          <a:solidFill>
            <a:schemeClr val="tx2"/>
          </a:solidFill>
          <a:latin typeface="Tahoma" pitchFamily="34" charset="0"/>
          <a:cs typeface="Arial" charset="0"/>
        </a:defRPr>
      </a:lvl4pPr>
      <a:lvl5pPr algn="ctr" rtl="1" eaLnBrk="1" fontAlgn="base" hangingPunct="1">
        <a:spcBef>
          <a:spcPct val="0"/>
        </a:spcBef>
        <a:spcAft>
          <a:spcPct val="0"/>
        </a:spcAft>
        <a:defRPr sz="4000">
          <a:solidFill>
            <a:schemeClr val="tx2"/>
          </a:solidFill>
          <a:latin typeface="Tahoma" pitchFamily="34" charset="0"/>
          <a:cs typeface="Arial" charset="0"/>
        </a:defRPr>
      </a:lvl5pPr>
      <a:lvl6pPr marL="457200" algn="ctr" rtl="1" eaLnBrk="1" fontAlgn="base" hangingPunct="1">
        <a:spcBef>
          <a:spcPct val="0"/>
        </a:spcBef>
        <a:spcAft>
          <a:spcPct val="0"/>
        </a:spcAft>
        <a:defRPr sz="4000">
          <a:solidFill>
            <a:schemeClr val="tx2"/>
          </a:solidFill>
          <a:latin typeface="Tahoma" pitchFamily="34" charset="0"/>
        </a:defRPr>
      </a:lvl6pPr>
      <a:lvl7pPr marL="914400" algn="ctr" rtl="1" eaLnBrk="1" fontAlgn="base" hangingPunct="1">
        <a:spcBef>
          <a:spcPct val="0"/>
        </a:spcBef>
        <a:spcAft>
          <a:spcPct val="0"/>
        </a:spcAft>
        <a:defRPr sz="4000">
          <a:solidFill>
            <a:schemeClr val="tx2"/>
          </a:solidFill>
          <a:latin typeface="Tahoma" pitchFamily="34" charset="0"/>
        </a:defRPr>
      </a:lvl7pPr>
      <a:lvl8pPr marL="1371600" algn="ctr" rtl="1" eaLnBrk="1" fontAlgn="base" hangingPunct="1">
        <a:spcBef>
          <a:spcPct val="0"/>
        </a:spcBef>
        <a:spcAft>
          <a:spcPct val="0"/>
        </a:spcAft>
        <a:defRPr sz="4000">
          <a:solidFill>
            <a:schemeClr val="tx2"/>
          </a:solidFill>
          <a:latin typeface="Tahoma" pitchFamily="34" charset="0"/>
        </a:defRPr>
      </a:lvl8pPr>
      <a:lvl9pPr marL="1828800" algn="ctr" rtl="1" eaLnBrk="1" fontAlgn="base" hangingPunct="1">
        <a:spcBef>
          <a:spcPct val="0"/>
        </a:spcBef>
        <a:spcAft>
          <a:spcPct val="0"/>
        </a:spcAft>
        <a:defRPr sz="4000">
          <a:solidFill>
            <a:schemeClr val="tx2"/>
          </a:solidFill>
          <a:latin typeface="Tahoma" pitchFamily="34" charset="0"/>
        </a:defRPr>
      </a:lvl9pPr>
    </p:titleStyle>
    <p:bodyStyle>
      <a:lvl1pPr marL="342900" indent="-342900" algn="r" rtl="1" eaLnBrk="1" fontAlgn="base" hangingPunct="1">
        <a:spcBef>
          <a:spcPct val="20000"/>
        </a:spcBef>
        <a:spcAft>
          <a:spcPct val="0"/>
        </a:spcAft>
        <a:buChar char="•"/>
        <a:defRPr sz="2800">
          <a:solidFill>
            <a:schemeClr val="tx2"/>
          </a:solidFill>
          <a:latin typeface="+mn-lt"/>
          <a:ea typeface="+mn-ea"/>
          <a:cs typeface="Arial" charset="0"/>
        </a:defRPr>
      </a:lvl1pPr>
      <a:lvl2pPr marL="742950" indent="-285750" algn="r" rtl="1" eaLnBrk="1" fontAlgn="base" hangingPunct="1">
        <a:spcBef>
          <a:spcPct val="20000"/>
        </a:spcBef>
        <a:spcAft>
          <a:spcPct val="0"/>
        </a:spcAft>
        <a:buChar char="–"/>
        <a:defRPr sz="2400">
          <a:solidFill>
            <a:schemeClr val="tx2"/>
          </a:solidFill>
          <a:latin typeface="+mn-lt"/>
        </a:defRPr>
      </a:lvl2pPr>
      <a:lvl3pPr marL="1143000" indent="-228600" algn="r" rtl="1" eaLnBrk="1" fontAlgn="base" hangingPunct="1">
        <a:spcBef>
          <a:spcPct val="20000"/>
        </a:spcBef>
        <a:spcAft>
          <a:spcPct val="0"/>
        </a:spcAft>
        <a:buChar char="•"/>
        <a:defRPr sz="2000">
          <a:solidFill>
            <a:schemeClr val="tx2"/>
          </a:solidFill>
          <a:latin typeface="+mn-lt"/>
        </a:defRPr>
      </a:lvl3pPr>
      <a:lvl4pPr marL="1600200" indent="-228600" algn="r" rtl="1" eaLnBrk="1" fontAlgn="base" hangingPunct="1">
        <a:spcBef>
          <a:spcPct val="20000"/>
        </a:spcBef>
        <a:spcAft>
          <a:spcPct val="0"/>
        </a:spcAft>
        <a:buChar char="–"/>
        <a:defRPr sz="2000">
          <a:solidFill>
            <a:schemeClr val="tx2"/>
          </a:solidFill>
          <a:latin typeface="+mn-lt"/>
        </a:defRPr>
      </a:lvl4pPr>
      <a:lvl5pPr marL="2057400" indent="-228600" algn="r" rtl="1" eaLnBrk="1" fontAlgn="base" hangingPunct="1">
        <a:spcBef>
          <a:spcPct val="20000"/>
        </a:spcBef>
        <a:spcAft>
          <a:spcPct val="0"/>
        </a:spcAft>
        <a:buChar char="»"/>
        <a:defRPr sz="2000">
          <a:solidFill>
            <a:schemeClr val="tx2"/>
          </a:solidFill>
          <a:latin typeface="+mn-lt"/>
        </a:defRPr>
      </a:lvl5pPr>
      <a:lvl6pPr marL="2514600" indent="-228600" algn="r" rtl="1" eaLnBrk="1" fontAlgn="base" hangingPunct="1">
        <a:spcBef>
          <a:spcPct val="20000"/>
        </a:spcBef>
        <a:spcAft>
          <a:spcPct val="0"/>
        </a:spcAft>
        <a:buChar char="»"/>
        <a:defRPr>
          <a:solidFill>
            <a:schemeClr val="tx2"/>
          </a:solidFill>
          <a:latin typeface="+mn-lt"/>
        </a:defRPr>
      </a:lvl6pPr>
      <a:lvl7pPr marL="2971800" indent="-228600" algn="r" rtl="1" eaLnBrk="1" fontAlgn="base" hangingPunct="1">
        <a:spcBef>
          <a:spcPct val="20000"/>
        </a:spcBef>
        <a:spcAft>
          <a:spcPct val="0"/>
        </a:spcAft>
        <a:buChar char="»"/>
        <a:defRPr>
          <a:solidFill>
            <a:schemeClr val="tx2"/>
          </a:solidFill>
          <a:latin typeface="+mn-lt"/>
        </a:defRPr>
      </a:lvl7pPr>
      <a:lvl8pPr marL="3429000" indent="-228600" algn="r" rtl="1" eaLnBrk="1" fontAlgn="base" hangingPunct="1">
        <a:spcBef>
          <a:spcPct val="20000"/>
        </a:spcBef>
        <a:spcAft>
          <a:spcPct val="0"/>
        </a:spcAft>
        <a:buChar char="»"/>
        <a:defRPr>
          <a:solidFill>
            <a:schemeClr val="tx2"/>
          </a:solidFill>
          <a:latin typeface="+mn-lt"/>
        </a:defRPr>
      </a:lvl8pPr>
      <a:lvl9pPr marL="3886200" indent="-228600" algn="r" rtl="1" eaLnBrk="1" fontAlgn="base" hangingPunct="1">
        <a:spcBef>
          <a:spcPct val="20000"/>
        </a:spcBef>
        <a:spcAft>
          <a:spcPct val="0"/>
        </a:spcAft>
        <a:buChar char="»"/>
        <a:defRPr>
          <a:solidFill>
            <a:schemeClr val="tx2"/>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aljamaa.net/ar/document/66041.shtml#somm2" TargetMode="External"/><Relationship Id="rId7" Type="http://schemas.openxmlformats.org/officeDocument/2006/relationships/hyperlink" Target="http://www.aljamaa.net/ar/document/66041.shtml#somm6" TargetMode="External"/><Relationship Id="rId2" Type="http://schemas.openxmlformats.org/officeDocument/2006/relationships/hyperlink" Target="http://www.aljamaa.net/ar/document/66041.shtml#somm1" TargetMode="External"/><Relationship Id="rId1" Type="http://schemas.openxmlformats.org/officeDocument/2006/relationships/slideLayout" Target="../slideLayouts/slideLayout2.xml"/><Relationship Id="rId6" Type="http://schemas.openxmlformats.org/officeDocument/2006/relationships/hyperlink" Target="http://www.aljamaa.net/ar/document/66041.shtml#somm5" TargetMode="External"/><Relationship Id="rId5" Type="http://schemas.openxmlformats.org/officeDocument/2006/relationships/hyperlink" Target="http://www.aljamaa.net/ar/document/66041.shtml#somm4" TargetMode="External"/><Relationship Id="rId4" Type="http://schemas.openxmlformats.org/officeDocument/2006/relationships/hyperlink" Target="http://www.aljamaa.net/ar/document/66041.shtml#somm3"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sharpenSoften amount="-18000"/>
                    </a14:imgEffect>
                    <a14:imgEffect>
                      <a14:brightnessContrast bright="17000" contrast="11000"/>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pic>
        <p:nvPicPr>
          <p:cNvPr id="4" name="صورة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68" y="908720"/>
            <a:ext cx="7848872" cy="532859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6995337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620688"/>
            <a:ext cx="8229600" cy="4968552"/>
          </a:xfrm>
          <a:solidFill>
            <a:srgbClr val="FFCC66"/>
          </a:solidFill>
          <a:effectLst>
            <a:glow rad="228600">
              <a:schemeClr val="accent1">
                <a:satMod val="175000"/>
                <a:alpha val="40000"/>
              </a:schemeClr>
            </a:glow>
          </a:effectLst>
          <a:scene3d>
            <a:camera prst="perspectiveAbove"/>
            <a:lightRig rig="threePt" dir="t"/>
          </a:scene3d>
          <a:sp3d>
            <a:bevelT prst="angle"/>
          </a:sp3d>
        </p:spPr>
        <p:txBody>
          <a:bodyPr>
            <a:normAutofit/>
          </a:bodyPr>
          <a:lstStyle/>
          <a:p>
            <a:r>
              <a:rPr lang="ar-SA" sz="10700" dirty="0" smtClean="0">
                <a:ln>
                  <a:solidFill>
                    <a:srgbClr val="FFFF00"/>
                  </a:solidFill>
                </a:ln>
                <a:cs typeface="PT Bold Mirror" panose="02010400000000000000" pitchFamily="2" charset="-78"/>
              </a:rPr>
              <a:t>اسم المقرر</a:t>
            </a:r>
            <a:br>
              <a:rPr lang="ar-SA" sz="10700" dirty="0" smtClean="0">
                <a:ln>
                  <a:solidFill>
                    <a:srgbClr val="FFFF00"/>
                  </a:solidFill>
                </a:ln>
                <a:cs typeface="PT Bold Mirror" panose="02010400000000000000" pitchFamily="2" charset="-78"/>
              </a:rPr>
            </a:br>
            <a:r>
              <a:rPr lang="ar-SA" sz="10700" dirty="0" smtClean="0">
                <a:ln>
                  <a:solidFill>
                    <a:srgbClr val="FFFF00"/>
                  </a:solidFill>
                </a:ln>
                <a:cs typeface="PT Bold Mirror" panose="02010400000000000000" pitchFamily="2" charset="-78"/>
              </a:rPr>
              <a:t>العمل التطوعي</a:t>
            </a:r>
            <a:r>
              <a:rPr lang="ar-SA" dirty="0" smtClean="0">
                <a:ln>
                  <a:solidFill>
                    <a:srgbClr val="FFFF00"/>
                  </a:solidFill>
                </a:ln>
              </a:rPr>
              <a:t/>
            </a:r>
            <a:br>
              <a:rPr lang="ar-SA" dirty="0" smtClean="0">
                <a:ln>
                  <a:solidFill>
                    <a:srgbClr val="FFFF00"/>
                  </a:solidFill>
                </a:ln>
              </a:rPr>
            </a:br>
            <a:endParaRPr lang="ar-SA" dirty="0">
              <a:ln>
                <a:solidFill>
                  <a:srgbClr val="FFFF00"/>
                </a:solidFill>
              </a:ln>
            </a:endParaRPr>
          </a:p>
        </p:txBody>
      </p:sp>
    </p:spTree>
    <p:extLst>
      <p:ext uri="{BB962C8B-B14F-4D97-AF65-F5344CB8AC3E}">
        <p14:creationId xmlns:p14="http://schemas.microsoft.com/office/powerpoint/2010/main" val="36425908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692696"/>
            <a:ext cx="7632848" cy="1455440"/>
          </a:xfrm>
          <a:blipFill>
            <a:blip r:embed="rId2"/>
            <a:tile tx="0" ty="0" sx="100000" sy="100000" flip="none" algn="tl"/>
          </a:blipFill>
          <a:scene3d>
            <a:camera prst="perspectiveAbove"/>
            <a:lightRig rig="threePt" dir="t"/>
          </a:scene3d>
          <a:sp3d>
            <a:bevelT prst="angle"/>
          </a:sp3d>
        </p:spPr>
        <p:txBody>
          <a:bodyPr/>
          <a:lstStyle/>
          <a:p>
            <a:r>
              <a:rPr lang="ar-SA" sz="9600" dirty="0" smtClean="0">
                <a:ln>
                  <a:solidFill>
                    <a:srgbClr val="92D050"/>
                  </a:solidFill>
                </a:ln>
                <a:solidFill>
                  <a:srgbClr val="002060"/>
                </a:solidFill>
                <a:cs typeface="PT Bold Broken" panose="02010400000000000000" pitchFamily="2" charset="-78"/>
              </a:rPr>
              <a:t>استاذة المقرر</a:t>
            </a:r>
            <a:endParaRPr lang="ar-SA" sz="9600" dirty="0">
              <a:ln>
                <a:solidFill>
                  <a:srgbClr val="92D050"/>
                </a:solidFill>
              </a:ln>
              <a:solidFill>
                <a:srgbClr val="002060"/>
              </a:solidFill>
              <a:cs typeface="PT Bold Broken" panose="02010400000000000000" pitchFamily="2" charset="-78"/>
            </a:endParaRPr>
          </a:p>
        </p:txBody>
      </p:sp>
      <p:sp>
        <p:nvSpPr>
          <p:cNvPr id="3" name="عنصر نائب للمحتوى 2"/>
          <p:cNvSpPr>
            <a:spLocks noGrp="1"/>
          </p:cNvSpPr>
          <p:nvPr>
            <p:ph idx="1"/>
          </p:nvPr>
        </p:nvSpPr>
        <p:spPr>
          <a:xfrm>
            <a:off x="685800" y="1981200"/>
            <a:ext cx="7848600" cy="4688160"/>
          </a:xfrm>
          <a:blipFill>
            <a:blip r:embed="rId2"/>
            <a:tile tx="0" ty="0" sx="100000" sy="100000" flip="none" algn="tl"/>
          </a:blipFill>
          <a:scene3d>
            <a:camera prst="perspectiveAbove"/>
            <a:lightRig rig="threePt" dir="t"/>
          </a:scene3d>
          <a:sp3d>
            <a:bevelT prst="angle"/>
          </a:sp3d>
        </p:spPr>
        <p:txBody>
          <a:bodyPr/>
          <a:lstStyle/>
          <a:p>
            <a:pPr marL="0" indent="0" algn="ctr">
              <a:buNone/>
            </a:pPr>
            <a:r>
              <a:rPr lang="ar-SA" sz="4400" dirty="0" smtClean="0">
                <a:ln>
                  <a:solidFill>
                    <a:srgbClr val="92D050"/>
                  </a:solidFill>
                </a:ln>
                <a:solidFill>
                  <a:srgbClr val="002060"/>
                </a:solidFill>
                <a:cs typeface="PT Bold Broken" panose="02010400000000000000" pitchFamily="2" charset="-78"/>
              </a:rPr>
              <a:t>أ . د / اسماء ابو بكر عبد القادر </a:t>
            </a:r>
          </a:p>
          <a:p>
            <a:pPr marL="0" indent="0" algn="ctr">
              <a:buNone/>
            </a:pPr>
            <a:r>
              <a:rPr lang="ar-SA" sz="4400" dirty="0" smtClean="0">
                <a:ln>
                  <a:solidFill>
                    <a:srgbClr val="92D050"/>
                  </a:solidFill>
                </a:ln>
                <a:solidFill>
                  <a:srgbClr val="002060"/>
                </a:solidFill>
                <a:cs typeface="PT Bold Broken" panose="02010400000000000000" pitchFamily="2" charset="-78"/>
              </a:rPr>
              <a:t>استاذ الخدمة الاجتماعية </a:t>
            </a:r>
          </a:p>
          <a:p>
            <a:pPr marL="0" indent="0" algn="ctr">
              <a:buNone/>
            </a:pPr>
            <a:r>
              <a:rPr lang="ar-SA" sz="4400" dirty="0" smtClean="0">
                <a:ln>
                  <a:solidFill>
                    <a:srgbClr val="92D050"/>
                  </a:solidFill>
                </a:ln>
                <a:solidFill>
                  <a:srgbClr val="002060"/>
                </a:solidFill>
                <a:cs typeface="PT Bold Broken" panose="02010400000000000000" pitchFamily="2" charset="-78"/>
              </a:rPr>
              <a:t>بقسم علم الاجتماع والخدمة الاجتماعية </a:t>
            </a:r>
          </a:p>
          <a:p>
            <a:pPr marL="0" indent="0" algn="ctr">
              <a:buNone/>
            </a:pPr>
            <a:r>
              <a:rPr lang="ar-SA" sz="4400" dirty="0" smtClean="0">
                <a:ln>
                  <a:solidFill>
                    <a:srgbClr val="92D050"/>
                  </a:solidFill>
                </a:ln>
                <a:solidFill>
                  <a:srgbClr val="002060"/>
                </a:solidFill>
                <a:cs typeface="PT Bold Broken" panose="02010400000000000000" pitchFamily="2" charset="-78"/>
              </a:rPr>
              <a:t>كلية الآداب </a:t>
            </a:r>
          </a:p>
          <a:p>
            <a:pPr marL="0" indent="0" algn="ctr">
              <a:buNone/>
            </a:pPr>
            <a:r>
              <a:rPr lang="ar-SA" sz="4400" dirty="0" smtClean="0">
                <a:ln>
                  <a:solidFill>
                    <a:srgbClr val="92D050"/>
                  </a:solidFill>
                </a:ln>
                <a:solidFill>
                  <a:srgbClr val="002060"/>
                </a:solidFill>
                <a:cs typeface="PT Bold Broken" panose="02010400000000000000" pitchFamily="2" charset="-78"/>
              </a:rPr>
              <a:t>جامعة الدمام</a:t>
            </a:r>
            <a:r>
              <a:rPr lang="ar-SA" sz="4400" dirty="0" smtClean="0">
                <a:ln>
                  <a:solidFill>
                    <a:srgbClr val="FFFF00"/>
                  </a:solidFill>
                </a:ln>
                <a:solidFill>
                  <a:srgbClr val="002060"/>
                </a:solidFill>
                <a:cs typeface="PT Bold Broken" panose="02010400000000000000" pitchFamily="2" charset="-78"/>
              </a:rPr>
              <a:t> </a:t>
            </a:r>
            <a:endParaRPr lang="ar-SA" sz="4400" dirty="0">
              <a:ln>
                <a:solidFill>
                  <a:srgbClr val="FFFF00"/>
                </a:solidFill>
              </a:ln>
              <a:solidFill>
                <a:srgbClr val="002060"/>
              </a:solidFill>
              <a:cs typeface="PT Bold Broken" panose="02010400000000000000" pitchFamily="2" charset="-78"/>
            </a:endParaRPr>
          </a:p>
        </p:txBody>
      </p:sp>
    </p:spTree>
    <p:extLst>
      <p:ext uri="{BB962C8B-B14F-4D97-AF65-F5344CB8AC3E}">
        <p14:creationId xmlns:p14="http://schemas.microsoft.com/office/powerpoint/2010/main" val="2573781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ln>
            <a:solidFill>
              <a:schemeClr val="accent6">
                <a:lumMod val="50000"/>
              </a:schemeClr>
            </a:solidFill>
          </a:ln>
          <a:effectLst>
            <a:glow rad="63500">
              <a:schemeClr val="accent4">
                <a:satMod val="175000"/>
                <a:alpha val="40000"/>
              </a:schemeClr>
            </a:glow>
          </a:effectLst>
          <a:scene3d>
            <a:camera prst="perspectiveAbove"/>
            <a:lightRig rig="threePt" dir="t"/>
          </a:scene3d>
          <a:sp3d>
            <a:bevelT prst="angle"/>
          </a:sp3d>
        </p:spPr>
        <p:txBody>
          <a:bodyPr/>
          <a:lstStyle/>
          <a:p>
            <a:r>
              <a:rPr lang="ar-SA" sz="9600" b="1" dirty="0" smtClean="0">
                <a:ln>
                  <a:solidFill>
                    <a:schemeClr val="accent4"/>
                  </a:solidFill>
                </a:ln>
              </a:rPr>
              <a:t>المرجع</a:t>
            </a:r>
            <a:r>
              <a:rPr lang="ar-SA" sz="9600" b="1" dirty="0" smtClean="0"/>
              <a:t> </a:t>
            </a:r>
            <a:r>
              <a:rPr lang="ar-SA" sz="9600" b="1" dirty="0" smtClean="0">
                <a:ln>
                  <a:solidFill>
                    <a:schemeClr val="accent4"/>
                  </a:solidFill>
                </a:ln>
              </a:rPr>
              <a:t>الرئيسي</a:t>
            </a:r>
            <a:endParaRPr lang="ar-SA" sz="9600" b="1" dirty="0">
              <a:ln>
                <a:solidFill>
                  <a:schemeClr val="accent4"/>
                </a:solidFill>
              </a:ln>
            </a:endParaRPr>
          </a:p>
        </p:txBody>
      </p:sp>
      <p:sp>
        <p:nvSpPr>
          <p:cNvPr id="3" name="عنصر نائب للمحتوى 2"/>
          <p:cNvSpPr>
            <a:spLocks noGrp="1"/>
          </p:cNvSpPr>
          <p:nvPr>
            <p:ph idx="1"/>
          </p:nvPr>
        </p:nvSpPr>
        <p:spPr>
          <a:ln>
            <a:solidFill>
              <a:schemeClr val="accent6">
                <a:lumMod val="50000"/>
              </a:schemeClr>
            </a:solidFill>
          </a:ln>
          <a:effectLst>
            <a:glow rad="101600">
              <a:schemeClr val="accent4">
                <a:satMod val="175000"/>
                <a:alpha val="40000"/>
              </a:schemeClr>
            </a:glow>
          </a:effectLst>
          <a:scene3d>
            <a:camera prst="perspectiveBelow"/>
            <a:lightRig rig="threePt" dir="t"/>
          </a:scene3d>
          <a:sp3d>
            <a:bevelT prst="angle"/>
          </a:sp3d>
        </p:spPr>
        <p:txBody>
          <a:bodyPr/>
          <a:lstStyle/>
          <a:p>
            <a:r>
              <a:rPr lang="ar-SA" sz="5400" dirty="0">
                <a:ln>
                  <a:solidFill>
                    <a:schemeClr val="accent4"/>
                  </a:solidFill>
                </a:ln>
              </a:rPr>
              <a:t>هدى حمد السرحان، ونبيلة عبد الرحمن </a:t>
            </a:r>
            <a:r>
              <a:rPr lang="ar-SA" sz="5400" dirty="0" err="1">
                <a:ln>
                  <a:solidFill>
                    <a:schemeClr val="accent4"/>
                  </a:solidFill>
                </a:ln>
              </a:rPr>
              <a:t>الجرايدة</a:t>
            </a:r>
            <a:r>
              <a:rPr lang="ar-SA" sz="5400" dirty="0">
                <a:ln>
                  <a:solidFill>
                    <a:schemeClr val="accent4"/>
                  </a:solidFill>
                </a:ln>
              </a:rPr>
              <a:t>، </a:t>
            </a:r>
            <a:r>
              <a:rPr lang="ar-SA" sz="5400" dirty="0" smtClean="0">
                <a:ln>
                  <a:solidFill>
                    <a:schemeClr val="accent4"/>
                  </a:solidFill>
                </a:ln>
              </a:rPr>
              <a:t>العمل التطوعي بين النظرية والتطبيق، مكتبة ابن </a:t>
            </a:r>
            <a:r>
              <a:rPr lang="ar-SA" sz="5400" dirty="0">
                <a:ln>
                  <a:solidFill>
                    <a:schemeClr val="accent4"/>
                  </a:solidFill>
                </a:ln>
              </a:rPr>
              <a:t>رشد، الطبعة الأولى ، الرياض 1434 </a:t>
            </a:r>
            <a:r>
              <a:rPr lang="ar-SA" sz="5400" dirty="0" smtClean="0">
                <a:ln>
                  <a:solidFill>
                    <a:schemeClr val="accent4"/>
                  </a:solidFill>
                </a:ln>
              </a:rPr>
              <a:t>هـ (246 صفحة)</a:t>
            </a:r>
            <a:endParaRPr lang="ar-SA" sz="5400" dirty="0">
              <a:ln>
                <a:solidFill>
                  <a:schemeClr val="accent4"/>
                </a:solidFill>
              </a:ln>
            </a:endParaRPr>
          </a:p>
        </p:txBody>
      </p:sp>
    </p:spTree>
    <p:extLst>
      <p:ext uri="{BB962C8B-B14F-4D97-AF65-F5344CB8AC3E}">
        <p14:creationId xmlns:p14="http://schemas.microsoft.com/office/powerpoint/2010/main" val="25998120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404664"/>
            <a:ext cx="7632848" cy="5256584"/>
          </a:xfrm>
          <a:prstGeom prst="rect">
            <a:avLst/>
          </a:prstGeom>
          <a:ln w="88900" cap="sq" cmpd="thickThin">
            <a:solidFill>
              <a:schemeClr val="bg2">
                <a:lumMod val="50000"/>
              </a:schemeClr>
            </a:solidFill>
            <a:prstDash val="solid"/>
            <a:miter lim="800000"/>
          </a:ln>
          <a:effectLst>
            <a:innerShdw blurRad="76200">
              <a:srgbClr val="000000"/>
            </a:innerShdw>
          </a:effectLst>
          <a:scene3d>
            <a:camera prst="perspectiveRelaxedModerately"/>
            <a:lightRig rig="threePt" dir="t"/>
          </a:scene3d>
        </p:spPr>
      </p:pic>
    </p:spTree>
    <p:extLst>
      <p:ext uri="{BB962C8B-B14F-4D97-AF65-F5344CB8AC3E}">
        <p14:creationId xmlns:p14="http://schemas.microsoft.com/office/powerpoint/2010/main" val="1988974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ln>
            <a:solidFill>
              <a:schemeClr val="accent6">
                <a:lumMod val="50000"/>
              </a:schemeClr>
            </a:solidFill>
          </a:ln>
          <a:effectLst>
            <a:glow rad="139700">
              <a:schemeClr val="accent4">
                <a:satMod val="175000"/>
                <a:alpha val="40000"/>
              </a:schemeClr>
            </a:glow>
          </a:effectLst>
          <a:scene3d>
            <a:camera prst="perspectiveAbove"/>
            <a:lightRig rig="threePt" dir="t"/>
          </a:scene3d>
          <a:sp3d>
            <a:bevelT prst="angle"/>
          </a:sp3d>
        </p:spPr>
        <p:txBody>
          <a:bodyPr/>
          <a:lstStyle/>
          <a:p>
            <a:r>
              <a:rPr lang="ar-SA" sz="9600" b="1" dirty="0" smtClean="0">
                <a:ln>
                  <a:solidFill>
                    <a:schemeClr val="accent4"/>
                  </a:solidFill>
                </a:ln>
              </a:rPr>
              <a:t>المرجع المساعد</a:t>
            </a:r>
            <a:endParaRPr lang="ar-SA" sz="9600" b="1" dirty="0">
              <a:ln>
                <a:solidFill>
                  <a:schemeClr val="accent4"/>
                </a:solidFill>
              </a:ln>
            </a:endParaRPr>
          </a:p>
        </p:txBody>
      </p:sp>
      <p:sp>
        <p:nvSpPr>
          <p:cNvPr id="3" name="عنصر نائب للمحتوى 2"/>
          <p:cNvSpPr>
            <a:spLocks noGrp="1"/>
          </p:cNvSpPr>
          <p:nvPr>
            <p:ph idx="1"/>
          </p:nvPr>
        </p:nvSpPr>
        <p:spPr>
          <a:ln>
            <a:solidFill>
              <a:schemeClr val="accent6">
                <a:lumMod val="50000"/>
              </a:schemeClr>
            </a:solidFill>
          </a:ln>
          <a:effectLst>
            <a:glow rad="139700">
              <a:schemeClr val="accent4">
                <a:satMod val="175000"/>
                <a:alpha val="40000"/>
              </a:schemeClr>
            </a:glow>
          </a:effectLst>
          <a:scene3d>
            <a:camera prst="perspectiveBelow"/>
            <a:lightRig rig="threePt" dir="t"/>
          </a:scene3d>
          <a:sp3d>
            <a:bevelT prst="angle"/>
          </a:sp3d>
        </p:spPr>
        <p:txBody>
          <a:bodyPr/>
          <a:lstStyle/>
          <a:p>
            <a:r>
              <a:rPr lang="ar-SA" sz="4800" b="1" dirty="0">
                <a:ln>
                  <a:solidFill>
                    <a:schemeClr val="accent4"/>
                  </a:solidFill>
                </a:ln>
              </a:rPr>
              <a:t>محمد بن عمر، واقع العمل التطوعي في المملكة العربية السعودية، مجلة جامعة طيبة، العلوم التربوية، سنة </a:t>
            </a:r>
            <a:r>
              <a:rPr lang="ar-SA" sz="4800" dirty="0">
                <a:ln>
                  <a:solidFill>
                    <a:schemeClr val="accent4"/>
                  </a:solidFill>
                </a:ln>
              </a:rPr>
              <a:t>- </a:t>
            </a:r>
            <a:r>
              <a:rPr lang="ar-SA" sz="4800" b="1" dirty="0">
                <a:ln>
                  <a:solidFill>
                    <a:schemeClr val="accent4"/>
                  </a:solidFill>
                </a:ln>
              </a:rPr>
              <a:t>2 </a:t>
            </a:r>
            <a:r>
              <a:rPr lang="ar-SA" sz="4800" b="1" dirty="0" smtClean="0">
                <a:ln>
                  <a:solidFill>
                    <a:schemeClr val="accent4"/>
                  </a:solidFill>
                </a:ln>
              </a:rPr>
              <a:t>،عدد </a:t>
            </a:r>
            <a:r>
              <a:rPr lang="ar-SA" sz="4800" b="1" dirty="0">
                <a:ln>
                  <a:solidFill>
                    <a:schemeClr val="accent4"/>
                  </a:solidFill>
                </a:ln>
              </a:rPr>
              <a:t>4 ، 1428 </a:t>
            </a:r>
            <a:r>
              <a:rPr lang="ar-SA" sz="4800" b="1" dirty="0" smtClean="0">
                <a:ln>
                  <a:solidFill>
                    <a:schemeClr val="accent4"/>
                  </a:solidFill>
                </a:ln>
              </a:rPr>
              <a:t>هـ</a:t>
            </a:r>
            <a:endParaRPr lang="ar-SA" sz="4800" b="1" dirty="0">
              <a:ln>
                <a:solidFill>
                  <a:schemeClr val="accent4"/>
                </a:solidFill>
              </a:ln>
            </a:endParaRPr>
          </a:p>
          <a:p>
            <a:endParaRPr lang="ar-SA" dirty="0"/>
          </a:p>
        </p:txBody>
      </p:sp>
    </p:spTree>
    <p:extLst>
      <p:ext uri="{BB962C8B-B14F-4D97-AF65-F5344CB8AC3E}">
        <p14:creationId xmlns:p14="http://schemas.microsoft.com/office/powerpoint/2010/main" val="39150099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ln>
            <a:solidFill>
              <a:schemeClr val="bg2">
                <a:lumMod val="50000"/>
              </a:schemeClr>
            </a:solidFill>
          </a:ln>
          <a:effectLst>
            <a:glow rad="101600">
              <a:schemeClr val="accent4">
                <a:satMod val="175000"/>
                <a:alpha val="40000"/>
              </a:schemeClr>
            </a:glow>
          </a:effectLst>
          <a:scene3d>
            <a:camera prst="perspectiveBelow"/>
            <a:lightRig rig="threePt" dir="t"/>
          </a:scene3d>
          <a:sp3d>
            <a:bevelT prst="angle"/>
          </a:sp3d>
        </p:spPr>
        <p:txBody>
          <a:bodyPr/>
          <a:lstStyle/>
          <a:p>
            <a:r>
              <a:rPr lang="ar-SA" sz="13800" b="1" dirty="0" smtClean="0">
                <a:ln>
                  <a:solidFill>
                    <a:schemeClr val="accent4"/>
                  </a:solidFill>
                </a:ln>
              </a:rPr>
              <a:t>أهداف المقرر</a:t>
            </a:r>
            <a:endParaRPr lang="ar-SA" sz="13800" b="1" dirty="0">
              <a:ln>
                <a:solidFill>
                  <a:schemeClr val="accent4"/>
                </a:solidFill>
              </a:ln>
            </a:endParaRPr>
          </a:p>
        </p:txBody>
      </p:sp>
      <p:sp>
        <p:nvSpPr>
          <p:cNvPr id="3" name="عنصر نائب للمحتوى 2"/>
          <p:cNvSpPr>
            <a:spLocks noGrp="1"/>
          </p:cNvSpPr>
          <p:nvPr>
            <p:ph idx="1"/>
          </p:nvPr>
        </p:nvSpPr>
        <p:spPr>
          <a:ln>
            <a:solidFill>
              <a:schemeClr val="bg2">
                <a:lumMod val="50000"/>
              </a:schemeClr>
            </a:solidFill>
          </a:ln>
          <a:effectLst>
            <a:glow rad="139700">
              <a:schemeClr val="accent4">
                <a:satMod val="175000"/>
                <a:alpha val="40000"/>
              </a:schemeClr>
            </a:glow>
          </a:effectLst>
          <a:scene3d>
            <a:camera prst="perspectiveAbove"/>
            <a:lightRig rig="threePt" dir="t"/>
          </a:scene3d>
          <a:sp3d>
            <a:bevelT prst="angle"/>
          </a:sp3d>
        </p:spPr>
        <p:txBody>
          <a:bodyPr/>
          <a:lstStyle/>
          <a:p>
            <a:r>
              <a:rPr lang="ar-SA" sz="3200" b="1" dirty="0" smtClean="0">
                <a:ln>
                  <a:solidFill>
                    <a:schemeClr val="accent4"/>
                  </a:solidFill>
                </a:ln>
              </a:rPr>
              <a:t>أن </a:t>
            </a:r>
            <a:r>
              <a:rPr lang="ar-SA" sz="3200" b="1" dirty="0">
                <a:ln>
                  <a:solidFill>
                    <a:schemeClr val="accent4"/>
                  </a:solidFill>
                </a:ln>
              </a:rPr>
              <a:t>ت</a:t>
            </a:r>
            <a:r>
              <a:rPr lang="ar-SA" sz="3200" b="1" dirty="0" smtClean="0">
                <a:ln>
                  <a:solidFill>
                    <a:schemeClr val="accent4"/>
                  </a:solidFill>
                </a:ln>
              </a:rPr>
              <a:t>تعرف الطالبة </a:t>
            </a:r>
            <a:r>
              <a:rPr lang="ar-SA" sz="3200" b="1" dirty="0">
                <a:ln>
                  <a:solidFill>
                    <a:schemeClr val="accent4"/>
                  </a:solidFill>
                </a:ln>
              </a:rPr>
              <a:t>على مفهوم العمل التطوعي</a:t>
            </a:r>
            <a:endParaRPr lang="en-US" sz="3200" b="1" dirty="0">
              <a:ln>
                <a:solidFill>
                  <a:schemeClr val="accent4"/>
                </a:solidFill>
              </a:ln>
            </a:endParaRPr>
          </a:p>
          <a:p>
            <a:r>
              <a:rPr lang="ar-SA" sz="3200" b="1" dirty="0" smtClean="0">
                <a:ln>
                  <a:solidFill>
                    <a:schemeClr val="accent4"/>
                  </a:solidFill>
                </a:ln>
              </a:rPr>
              <a:t>أن </a:t>
            </a:r>
            <a:r>
              <a:rPr lang="ar-SA" sz="3200" b="1" dirty="0">
                <a:ln>
                  <a:solidFill>
                    <a:schemeClr val="accent4"/>
                  </a:solidFill>
                </a:ln>
              </a:rPr>
              <a:t>ت</a:t>
            </a:r>
            <a:r>
              <a:rPr lang="ar-SA" sz="3200" b="1" dirty="0" smtClean="0">
                <a:ln>
                  <a:solidFill>
                    <a:schemeClr val="accent4"/>
                  </a:solidFill>
                </a:ln>
              </a:rPr>
              <a:t>تعرف الطالبة </a:t>
            </a:r>
            <a:r>
              <a:rPr lang="ar-SA" sz="3200" b="1" dirty="0">
                <a:ln>
                  <a:solidFill>
                    <a:schemeClr val="accent4"/>
                  </a:solidFill>
                </a:ln>
              </a:rPr>
              <a:t>على أخلاقيات العمل التطوعي ومجالاته</a:t>
            </a:r>
            <a:endParaRPr lang="en-US" sz="3200" b="1" dirty="0">
              <a:ln>
                <a:solidFill>
                  <a:schemeClr val="accent4"/>
                </a:solidFill>
              </a:ln>
            </a:endParaRPr>
          </a:p>
          <a:p>
            <a:r>
              <a:rPr lang="ar-SA" sz="3200" b="1" dirty="0" smtClean="0">
                <a:ln>
                  <a:solidFill>
                    <a:schemeClr val="accent4"/>
                  </a:solidFill>
                </a:ln>
              </a:rPr>
              <a:t>أن </a:t>
            </a:r>
            <a:r>
              <a:rPr lang="ar-SA" sz="3200" b="1" dirty="0">
                <a:ln>
                  <a:solidFill>
                    <a:schemeClr val="accent4"/>
                  </a:solidFill>
                </a:ln>
              </a:rPr>
              <a:t>ت</a:t>
            </a:r>
            <a:r>
              <a:rPr lang="ar-SA" sz="3200" b="1" dirty="0" smtClean="0">
                <a:ln>
                  <a:solidFill>
                    <a:schemeClr val="accent4"/>
                  </a:solidFill>
                </a:ln>
              </a:rPr>
              <a:t>لمّ الطالبة </a:t>
            </a:r>
            <a:r>
              <a:rPr lang="ar-SA" sz="3200" b="1" dirty="0">
                <a:ln>
                  <a:solidFill>
                    <a:schemeClr val="accent4"/>
                  </a:solidFill>
                </a:ln>
              </a:rPr>
              <a:t>بنظريات العمل التطوعي</a:t>
            </a:r>
            <a:endParaRPr lang="en-US" sz="3200" b="1" dirty="0">
              <a:ln>
                <a:solidFill>
                  <a:schemeClr val="accent4"/>
                </a:solidFill>
              </a:ln>
            </a:endParaRPr>
          </a:p>
          <a:p>
            <a:r>
              <a:rPr lang="ar-SA" sz="3200" b="1" dirty="0" smtClean="0">
                <a:ln>
                  <a:solidFill>
                    <a:schemeClr val="accent4"/>
                  </a:solidFill>
                </a:ln>
              </a:rPr>
              <a:t>التعرف </a:t>
            </a:r>
            <a:r>
              <a:rPr lang="ar-SA" sz="3200" b="1" dirty="0">
                <a:ln>
                  <a:solidFill>
                    <a:schemeClr val="accent4"/>
                  </a:solidFill>
                </a:ln>
              </a:rPr>
              <a:t>على أطر العمل الاجتماعي التطوعي</a:t>
            </a:r>
            <a:endParaRPr lang="en-US" sz="3200" b="1" dirty="0">
              <a:ln>
                <a:solidFill>
                  <a:schemeClr val="accent4"/>
                </a:solidFill>
              </a:ln>
            </a:endParaRPr>
          </a:p>
          <a:p>
            <a:r>
              <a:rPr lang="ar-SA" sz="3200" b="1" dirty="0" smtClean="0">
                <a:ln>
                  <a:solidFill>
                    <a:schemeClr val="accent4"/>
                  </a:solidFill>
                </a:ln>
              </a:rPr>
              <a:t>أن </a:t>
            </a:r>
            <a:r>
              <a:rPr lang="ar-SA" sz="3200" b="1" dirty="0">
                <a:ln>
                  <a:solidFill>
                    <a:schemeClr val="accent4"/>
                  </a:solidFill>
                </a:ln>
              </a:rPr>
              <a:t>ت</a:t>
            </a:r>
            <a:r>
              <a:rPr lang="ar-SA" sz="3200" b="1" dirty="0" smtClean="0">
                <a:ln>
                  <a:solidFill>
                    <a:schemeClr val="accent4"/>
                  </a:solidFill>
                </a:ln>
              </a:rPr>
              <a:t>تعرف الطالبة </a:t>
            </a:r>
            <a:r>
              <a:rPr lang="ar-SA" sz="3200" b="1" dirty="0">
                <a:ln>
                  <a:solidFill>
                    <a:schemeClr val="accent4"/>
                  </a:solidFill>
                </a:ln>
              </a:rPr>
              <a:t>على العمل التطوعي في </a:t>
            </a:r>
            <a:r>
              <a:rPr lang="ar-SA" sz="3200" b="1" dirty="0" smtClean="0">
                <a:ln>
                  <a:solidFill>
                    <a:schemeClr val="accent4"/>
                  </a:solidFill>
                </a:ln>
              </a:rPr>
              <a:t>الاسلام</a:t>
            </a:r>
          </a:p>
          <a:p>
            <a:r>
              <a:rPr lang="ar-SA" sz="3200" b="1" dirty="0" smtClean="0">
                <a:ln>
                  <a:solidFill>
                    <a:schemeClr val="accent4"/>
                  </a:solidFill>
                </a:ln>
              </a:rPr>
              <a:t>التعرف على العمل التطوعي بالمملكة العربية السعودية</a:t>
            </a:r>
            <a:endParaRPr lang="en-US" sz="3200" b="1" dirty="0">
              <a:ln>
                <a:solidFill>
                  <a:schemeClr val="accent4"/>
                </a:solidFill>
              </a:ln>
            </a:endParaRPr>
          </a:p>
          <a:p>
            <a:endParaRPr lang="ar-SA" dirty="0"/>
          </a:p>
        </p:txBody>
      </p:sp>
    </p:spTree>
    <p:extLst>
      <p:ext uri="{BB962C8B-B14F-4D97-AF65-F5344CB8AC3E}">
        <p14:creationId xmlns:p14="http://schemas.microsoft.com/office/powerpoint/2010/main" val="1962731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7200" b="1" dirty="0" smtClean="0">
                <a:ln>
                  <a:solidFill>
                    <a:sysClr val="windowText" lastClr="000000"/>
                  </a:solidFill>
                </a:ln>
              </a:rPr>
              <a:t>قائمة الموضوعات</a:t>
            </a:r>
            <a:endParaRPr lang="ar-SA" sz="7200" b="1" dirty="0">
              <a:ln>
                <a:solidFill>
                  <a:sysClr val="windowText" lastClr="000000"/>
                </a:solidFill>
              </a:ln>
            </a:endParaRPr>
          </a:p>
        </p:txBody>
      </p:sp>
      <p:sp>
        <p:nvSpPr>
          <p:cNvPr id="3" name="عنصر نائب للمحتوى 2"/>
          <p:cNvSpPr>
            <a:spLocks noGrp="1"/>
          </p:cNvSpPr>
          <p:nvPr>
            <p:ph idx="1"/>
          </p:nvPr>
        </p:nvSpPr>
        <p:spPr/>
        <p:txBody>
          <a:bodyPr/>
          <a:lstStyle/>
          <a:p>
            <a:r>
              <a:rPr lang="ar-SA" sz="3200" b="1" dirty="0">
                <a:ln>
                  <a:solidFill>
                    <a:sysClr val="windowText" lastClr="000000"/>
                  </a:solidFill>
                </a:ln>
              </a:rPr>
              <a:t>مناقشة الخطة التنفيذية وتوزيعها على الطلاب والطالبات، التقديم العام</a:t>
            </a:r>
            <a:endParaRPr lang="en-US" sz="3200" dirty="0">
              <a:ln>
                <a:solidFill>
                  <a:sysClr val="windowText" lastClr="000000"/>
                </a:solidFill>
              </a:ln>
            </a:endParaRPr>
          </a:p>
          <a:p>
            <a:r>
              <a:rPr lang="ar-SA" sz="3200" b="1" dirty="0">
                <a:ln>
                  <a:solidFill>
                    <a:sysClr val="windowText" lastClr="000000"/>
                  </a:solidFill>
                </a:ln>
              </a:rPr>
              <a:t>لمحتوى المقرر وعرضه للطلاب</a:t>
            </a:r>
            <a:endParaRPr lang="en-US" sz="3200" dirty="0">
              <a:ln>
                <a:solidFill>
                  <a:sysClr val="windowText" lastClr="000000"/>
                </a:solidFill>
              </a:ln>
            </a:endParaRPr>
          </a:p>
          <a:p>
            <a:r>
              <a:rPr lang="ar-SA" sz="3200" b="1" dirty="0">
                <a:ln>
                  <a:solidFill>
                    <a:sysClr val="windowText" lastClr="000000"/>
                  </a:solidFill>
                </a:ln>
              </a:rPr>
              <a:t>الفصل الاول</a:t>
            </a:r>
            <a:r>
              <a:rPr lang="en-US" sz="3200" b="1" dirty="0">
                <a:ln>
                  <a:solidFill>
                    <a:sysClr val="windowText" lastClr="000000"/>
                  </a:solidFill>
                </a:ln>
              </a:rPr>
              <a:t>: </a:t>
            </a:r>
            <a:r>
              <a:rPr lang="ar-SA" sz="3200" b="1" dirty="0" smtClean="0">
                <a:ln>
                  <a:solidFill>
                    <a:sysClr val="windowText" lastClr="000000"/>
                  </a:solidFill>
                </a:ln>
              </a:rPr>
              <a:t>مفهوم </a:t>
            </a:r>
            <a:r>
              <a:rPr lang="ar-SA" sz="3200" b="1" dirty="0">
                <a:ln>
                  <a:solidFill>
                    <a:sysClr val="windowText" lastClr="000000"/>
                  </a:solidFill>
                </a:ln>
              </a:rPr>
              <a:t>العمل التطوعي</a:t>
            </a:r>
            <a:endParaRPr lang="en-US" sz="3200" dirty="0">
              <a:ln>
                <a:solidFill>
                  <a:sysClr val="windowText" lastClr="000000"/>
                </a:solidFill>
              </a:ln>
            </a:endParaRPr>
          </a:p>
          <a:p>
            <a:r>
              <a:rPr lang="ar-SA" sz="3200" b="1" dirty="0">
                <a:ln>
                  <a:solidFill>
                    <a:sysClr val="windowText" lastClr="000000"/>
                  </a:solidFill>
                </a:ln>
              </a:rPr>
              <a:t>الفصل الثاني</a:t>
            </a:r>
            <a:r>
              <a:rPr lang="en-US" sz="3200" b="1" dirty="0">
                <a:ln>
                  <a:solidFill>
                    <a:sysClr val="windowText" lastClr="000000"/>
                  </a:solidFill>
                </a:ln>
              </a:rPr>
              <a:t>: </a:t>
            </a:r>
            <a:r>
              <a:rPr lang="ar-SA" sz="3200" b="1" dirty="0">
                <a:ln>
                  <a:solidFill>
                    <a:sysClr val="windowText" lastClr="000000"/>
                  </a:solidFill>
                </a:ln>
              </a:rPr>
              <a:t>أخلاقيات العمل التطوعي ومجالاته</a:t>
            </a:r>
            <a:endParaRPr lang="en-US" sz="3200" dirty="0">
              <a:ln>
                <a:solidFill>
                  <a:sysClr val="windowText" lastClr="000000"/>
                </a:solidFill>
              </a:ln>
            </a:endParaRPr>
          </a:p>
          <a:p>
            <a:r>
              <a:rPr lang="ar-SA" sz="3200" b="1" dirty="0">
                <a:ln>
                  <a:solidFill>
                    <a:sysClr val="windowText" lastClr="000000"/>
                  </a:solidFill>
                </a:ln>
              </a:rPr>
              <a:t>الفصل الثالث</a:t>
            </a:r>
            <a:r>
              <a:rPr lang="en-US" sz="3200" b="1" dirty="0">
                <a:ln>
                  <a:solidFill>
                    <a:sysClr val="windowText" lastClr="000000"/>
                  </a:solidFill>
                </a:ln>
              </a:rPr>
              <a:t>: </a:t>
            </a:r>
            <a:r>
              <a:rPr lang="ar-SA" sz="3200" b="1" dirty="0">
                <a:ln>
                  <a:solidFill>
                    <a:sysClr val="windowText" lastClr="000000"/>
                  </a:solidFill>
                </a:ln>
              </a:rPr>
              <a:t>حقوق المتطوعين وواجباتهم وتصنيفاتهم</a:t>
            </a:r>
            <a:endParaRPr lang="en-US" sz="3200" dirty="0">
              <a:ln>
                <a:solidFill>
                  <a:sysClr val="windowText" lastClr="000000"/>
                </a:solidFill>
              </a:ln>
            </a:endParaRPr>
          </a:p>
          <a:p>
            <a:endParaRPr lang="ar-SA" dirty="0"/>
          </a:p>
        </p:txBody>
      </p:sp>
    </p:spTree>
    <p:extLst>
      <p:ext uri="{BB962C8B-B14F-4D97-AF65-F5344CB8AC3E}">
        <p14:creationId xmlns:p14="http://schemas.microsoft.com/office/powerpoint/2010/main" val="1744385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0" dirty="0" smtClean="0">
                <a:ln>
                  <a:solidFill>
                    <a:sysClr val="windowText" lastClr="000000"/>
                  </a:solidFill>
                </a:ln>
              </a:rPr>
              <a:t>تابع الموضوعات</a:t>
            </a:r>
            <a:endParaRPr lang="ar-SA" sz="8000" dirty="0">
              <a:ln>
                <a:solidFill>
                  <a:sysClr val="windowText" lastClr="000000"/>
                </a:solidFill>
              </a:ln>
            </a:endParaRPr>
          </a:p>
        </p:txBody>
      </p:sp>
      <p:sp>
        <p:nvSpPr>
          <p:cNvPr id="3" name="عنصر نائب للمحتوى 2"/>
          <p:cNvSpPr>
            <a:spLocks noGrp="1"/>
          </p:cNvSpPr>
          <p:nvPr>
            <p:ph idx="1"/>
          </p:nvPr>
        </p:nvSpPr>
        <p:spPr>
          <a:xfrm>
            <a:off x="683568" y="1916832"/>
            <a:ext cx="7848600" cy="4425355"/>
          </a:xfrm>
        </p:spPr>
        <p:txBody>
          <a:bodyPr/>
          <a:lstStyle/>
          <a:p>
            <a:r>
              <a:rPr lang="ar-SA" sz="3600" b="1" dirty="0">
                <a:ln>
                  <a:solidFill>
                    <a:sysClr val="windowText" lastClr="000000"/>
                  </a:solidFill>
                </a:ln>
              </a:rPr>
              <a:t>الفصل الرابع</a:t>
            </a:r>
            <a:r>
              <a:rPr lang="en-US" sz="3600" b="1" dirty="0">
                <a:ln>
                  <a:solidFill>
                    <a:sysClr val="windowText" lastClr="000000"/>
                  </a:solidFill>
                </a:ln>
              </a:rPr>
              <a:t>: </a:t>
            </a:r>
            <a:r>
              <a:rPr lang="ar-SA" sz="3600" b="1" dirty="0">
                <a:ln>
                  <a:solidFill>
                    <a:sysClr val="windowText" lastClr="000000"/>
                  </a:solidFill>
                </a:ln>
              </a:rPr>
              <a:t>نظريات العمل التطوعي</a:t>
            </a:r>
            <a:endParaRPr lang="en-US" sz="3600" dirty="0">
              <a:ln>
                <a:solidFill>
                  <a:sysClr val="windowText" lastClr="000000"/>
                </a:solidFill>
              </a:ln>
            </a:endParaRPr>
          </a:p>
          <a:p>
            <a:r>
              <a:rPr lang="ar-SA" sz="3600" b="1" dirty="0">
                <a:ln>
                  <a:solidFill>
                    <a:sysClr val="windowText" lastClr="000000"/>
                  </a:solidFill>
                </a:ln>
              </a:rPr>
              <a:t>الفصل الخامس</a:t>
            </a:r>
            <a:r>
              <a:rPr lang="en-US" sz="3600" b="1" dirty="0">
                <a:ln>
                  <a:solidFill>
                    <a:sysClr val="windowText" lastClr="000000"/>
                  </a:solidFill>
                </a:ln>
              </a:rPr>
              <a:t>: </a:t>
            </a:r>
            <a:r>
              <a:rPr lang="ar-SA" sz="3600" b="1" dirty="0">
                <a:ln>
                  <a:solidFill>
                    <a:sysClr val="windowText" lastClr="000000"/>
                  </a:solidFill>
                </a:ln>
              </a:rPr>
              <a:t>مفهوم منظمات العمل التطوعي والخصائص العامة لها</a:t>
            </a:r>
            <a:endParaRPr lang="en-US" sz="3600" dirty="0">
              <a:ln>
                <a:solidFill>
                  <a:sysClr val="windowText" lastClr="000000"/>
                </a:solidFill>
              </a:ln>
            </a:endParaRPr>
          </a:p>
          <a:p>
            <a:r>
              <a:rPr lang="ar-SA" sz="3600" b="1" dirty="0">
                <a:ln>
                  <a:solidFill>
                    <a:sysClr val="windowText" lastClr="000000"/>
                  </a:solidFill>
                </a:ln>
              </a:rPr>
              <a:t>الفصل السادس</a:t>
            </a:r>
            <a:r>
              <a:rPr lang="en-US" sz="3600" b="1" dirty="0">
                <a:ln>
                  <a:solidFill>
                    <a:sysClr val="windowText" lastClr="000000"/>
                  </a:solidFill>
                </a:ln>
              </a:rPr>
              <a:t>: </a:t>
            </a:r>
            <a:r>
              <a:rPr lang="ar-SA" sz="3600" b="1" dirty="0">
                <a:ln>
                  <a:solidFill>
                    <a:sysClr val="windowText" lastClr="000000"/>
                  </a:solidFill>
                </a:ln>
              </a:rPr>
              <a:t>برنامج العمل التطوعي</a:t>
            </a:r>
            <a:endParaRPr lang="en-US" sz="3600" dirty="0">
              <a:ln>
                <a:solidFill>
                  <a:sysClr val="windowText" lastClr="000000"/>
                </a:solidFill>
              </a:ln>
            </a:endParaRPr>
          </a:p>
          <a:p>
            <a:r>
              <a:rPr lang="ar-SA" sz="3600" b="1" dirty="0">
                <a:ln>
                  <a:solidFill>
                    <a:sysClr val="windowText" lastClr="000000"/>
                  </a:solidFill>
                </a:ln>
              </a:rPr>
              <a:t>الفصل السابع</a:t>
            </a:r>
            <a:r>
              <a:rPr lang="en-US" sz="3600" b="1" dirty="0">
                <a:ln>
                  <a:solidFill>
                    <a:sysClr val="windowText" lastClr="000000"/>
                  </a:solidFill>
                </a:ln>
              </a:rPr>
              <a:t>: </a:t>
            </a:r>
            <a:r>
              <a:rPr lang="ar-SA" sz="3600" b="1" dirty="0">
                <a:ln>
                  <a:solidFill>
                    <a:sysClr val="windowText" lastClr="000000"/>
                  </a:solidFill>
                </a:ln>
              </a:rPr>
              <a:t>العمل التطوعي في المملكة العربية </a:t>
            </a:r>
            <a:r>
              <a:rPr lang="ar-SA" sz="3600" b="1" dirty="0" smtClean="0">
                <a:ln>
                  <a:solidFill>
                    <a:sysClr val="windowText" lastClr="000000"/>
                  </a:solidFill>
                </a:ln>
              </a:rPr>
              <a:t>السعودية</a:t>
            </a:r>
          </a:p>
          <a:p>
            <a:endParaRPr lang="en-US" dirty="0"/>
          </a:p>
          <a:p>
            <a:endParaRPr lang="ar-SA" dirty="0"/>
          </a:p>
        </p:txBody>
      </p:sp>
    </p:spTree>
    <p:extLst>
      <p:ext uri="{BB962C8B-B14F-4D97-AF65-F5344CB8AC3E}">
        <p14:creationId xmlns:p14="http://schemas.microsoft.com/office/powerpoint/2010/main" val="38251705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7200" b="1" dirty="0" smtClean="0">
                <a:ln>
                  <a:solidFill>
                    <a:sysClr val="windowText" lastClr="000000"/>
                  </a:solidFill>
                </a:ln>
              </a:rPr>
              <a:t>تابع الموضوعات</a:t>
            </a:r>
            <a:endParaRPr lang="ar-SA" sz="7200" b="1" dirty="0">
              <a:ln>
                <a:solidFill>
                  <a:sysClr val="windowText" lastClr="000000"/>
                </a:solidFill>
              </a:ln>
            </a:endParaRPr>
          </a:p>
        </p:txBody>
      </p:sp>
      <p:sp>
        <p:nvSpPr>
          <p:cNvPr id="3" name="عنصر نائب للمحتوى 2"/>
          <p:cNvSpPr>
            <a:spLocks noGrp="1"/>
          </p:cNvSpPr>
          <p:nvPr>
            <p:ph idx="1"/>
          </p:nvPr>
        </p:nvSpPr>
        <p:spPr/>
        <p:txBody>
          <a:bodyPr/>
          <a:lstStyle/>
          <a:p>
            <a:r>
              <a:rPr lang="ar-SA" sz="4000" b="1" dirty="0">
                <a:ln>
                  <a:solidFill>
                    <a:sysClr val="windowText" lastClr="000000"/>
                  </a:solidFill>
                </a:ln>
              </a:rPr>
              <a:t>الفصل الثامن</a:t>
            </a:r>
            <a:r>
              <a:rPr lang="en-US" sz="4000" b="1" dirty="0">
                <a:ln>
                  <a:solidFill>
                    <a:sysClr val="windowText" lastClr="000000"/>
                  </a:solidFill>
                </a:ln>
              </a:rPr>
              <a:t>: </a:t>
            </a:r>
            <a:r>
              <a:rPr lang="ar-SA" sz="4000" b="1" dirty="0">
                <a:ln>
                  <a:solidFill>
                    <a:sysClr val="windowText" lastClr="000000"/>
                  </a:solidFill>
                </a:ln>
              </a:rPr>
              <a:t>العمل التطوعي في بعض دول العالم</a:t>
            </a:r>
            <a:endParaRPr lang="en-US" sz="4000" dirty="0">
              <a:ln>
                <a:solidFill>
                  <a:sysClr val="windowText" lastClr="000000"/>
                </a:solidFill>
              </a:ln>
            </a:endParaRPr>
          </a:p>
          <a:p>
            <a:r>
              <a:rPr lang="ar-SA" sz="4000" b="1" dirty="0">
                <a:ln>
                  <a:solidFill>
                    <a:sysClr val="windowText" lastClr="000000"/>
                  </a:solidFill>
                </a:ln>
              </a:rPr>
              <a:t>مراجعة شاملة لفصول المقرر ،و الإجابة عن الاستفسارات والقضايا المطروحة</a:t>
            </a:r>
            <a:endParaRPr lang="en-US" sz="4000" dirty="0">
              <a:ln>
                <a:solidFill>
                  <a:sysClr val="windowText" lastClr="000000"/>
                </a:solidFill>
              </a:ln>
            </a:endParaRPr>
          </a:p>
          <a:p>
            <a:endParaRPr lang="ar-SA" dirty="0"/>
          </a:p>
        </p:txBody>
      </p:sp>
    </p:spTree>
    <p:extLst>
      <p:ext uri="{BB962C8B-B14F-4D97-AF65-F5344CB8AC3E}">
        <p14:creationId xmlns:p14="http://schemas.microsoft.com/office/powerpoint/2010/main" val="32462317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600" b="1" dirty="0" smtClean="0">
                <a:ln>
                  <a:solidFill>
                    <a:sysClr val="windowText" lastClr="000000"/>
                  </a:solidFill>
                </a:ln>
              </a:rPr>
              <a:t>استراتيجية التدريس للمقرر</a:t>
            </a:r>
            <a:endParaRPr lang="ar-SA" sz="6600" b="1" dirty="0">
              <a:ln>
                <a:solidFill>
                  <a:sysClr val="windowText" lastClr="000000"/>
                </a:solidFill>
              </a:ln>
            </a:endParaRPr>
          </a:p>
        </p:txBody>
      </p:sp>
      <p:sp>
        <p:nvSpPr>
          <p:cNvPr id="3" name="عنصر نائب للمحتوى 2"/>
          <p:cNvSpPr>
            <a:spLocks noGrp="1"/>
          </p:cNvSpPr>
          <p:nvPr>
            <p:ph idx="1"/>
          </p:nvPr>
        </p:nvSpPr>
        <p:spPr/>
        <p:txBody>
          <a:bodyPr/>
          <a:lstStyle/>
          <a:p>
            <a:pPr algn="ctr"/>
            <a:r>
              <a:rPr lang="ar-SA" sz="3600" b="1" dirty="0" smtClean="0">
                <a:ln>
                  <a:solidFill>
                    <a:sysClr val="windowText" lastClr="000000"/>
                  </a:solidFill>
                </a:ln>
              </a:rPr>
              <a:t>المحاضرات .</a:t>
            </a:r>
            <a:endParaRPr lang="en-US" sz="3600" dirty="0">
              <a:ln>
                <a:solidFill>
                  <a:sysClr val="windowText" lastClr="000000"/>
                </a:solidFill>
              </a:ln>
            </a:endParaRPr>
          </a:p>
          <a:p>
            <a:pPr algn="ctr"/>
            <a:r>
              <a:rPr lang="ar-SA" sz="3600" b="1" dirty="0">
                <a:ln>
                  <a:solidFill>
                    <a:sysClr val="windowText" lastClr="000000"/>
                  </a:solidFill>
                </a:ln>
              </a:rPr>
              <a:t>التعليم التعاوني</a:t>
            </a:r>
            <a:r>
              <a:rPr lang="en-US" sz="3600" b="1" dirty="0" smtClean="0">
                <a:ln>
                  <a:solidFill>
                    <a:sysClr val="windowText" lastClr="000000"/>
                  </a:solidFill>
                </a:ln>
              </a:rPr>
              <a:t>. </a:t>
            </a:r>
            <a:endParaRPr lang="en-US" sz="3600" dirty="0">
              <a:ln>
                <a:solidFill>
                  <a:sysClr val="windowText" lastClr="000000"/>
                </a:solidFill>
              </a:ln>
            </a:endParaRPr>
          </a:p>
          <a:p>
            <a:pPr algn="ctr"/>
            <a:r>
              <a:rPr lang="ar-SA" sz="3600" b="1" dirty="0">
                <a:ln>
                  <a:solidFill>
                    <a:sysClr val="windowText" lastClr="000000"/>
                  </a:solidFill>
                </a:ln>
              </a:rPr>
              <a:t>العصف الذهني</a:t>
            </a:r>
            <a:r>
              <a:rPr lang="en-US" sz="3600" b="1" dirty="0" smtClean="0">
                <a:ln>
                  <a:solidFill>
                    <a:sysClr val="windowText" lastClr="000000"/>
                  </a:solidFill>
                </a:ln>
              </a:rPr>
              <a:t>. </a:t>
            </a:r>
            <a:endParaRPr lang="en-US" sz="3600" dirty="0">
              <a:ln>
                <a:solidFill>
                  <a:sysClr val="windowText" lastClr="000000"/>
                </a:solidFill>
              </a:ln>
            </a:endParaRPr>
          </a:p>
          <a:p>
            <a:pPr algn="ctr"/>
            <a:r>
              <a:rPr lang="ar-SA" sz="3600" b="1" dirty="0">
                <a:ln>
                  <a:solidFill>
                    <a:sysClr val="windowText" lastClr="000000"/>
                  </a:solidFill>
                </a:ln>
              </a:rPr>
              <a:t>التعلم </a:t>
            </a:r>
            <a:r>
              <a:rPr lang="ar-SA" sz="3600" b="1" dirty="0" smtClean="0">
                <a:ln>
                  <a:solidFill>
                    <a:sysClr val="windowText" lastClr="000000"/>
                  </a:solidFill>
                </a:ln>
              </a:rPr>
              <a:t>الذاتي .</a:t>
            </a:r>
            <a:endParaRPr lang="en-US" sz="3600" dirty="0">
              <a:ln>
                <a:solidFill>
                  <a:sysClr val="windowText" lastClr="000000"/>
                </a:solidFill>
              </a:ln>
            </a:endParaRPr>
          </a:p>
          <a:p>
            <a:pPr algn="ctr"/>
            <a:r>
              <a:rPr lang="ar-SA" sz="3600" b="1" dirty="0">
                <a:ln>
                  <a:solidFill>
                    <a:sysClr val="windowText" lastClr="000000"/>
                  </a:solidFill>
                </a:ln>
              </a:rPr>
              <a:t>الاختبارات </a:t>
            </a:r>
            <a:r>
              <a:rPr lang="ar-SA" sz="3600" b="1" dirty="0" smtClean="0">
                <a:ln>
                  <a:solidFill>
                    <a:sysClr val="windowText" lastClr="000000"/>
                  </a:solidFill>
                </a:ln>
              </a:rPr>
              <a:t>القصيرة .</a:t>
            </a:r>
            <a:endParaRPr lang="en-US" sz="3600" dirty="0">
              <a:ln>
                <a:solidFill>
                  <a:sysClr val="windowText" lastClr="000000"/>
                </a:solidFill>
              </a:ln>
            </a:endParaRPr>
          </a:p>
          <a:p>
            <a:pPr algn="ctr"/>
            <a:r>
              <a:rPr lang="ar-SA" sz="3600" b="1" dirty="0">
                <a:ln>
                  <a:solidFill>
                    <a:sysClr val="windowText" lastClr="000000"/>
                  </a:solidFill>
                </a:ln>
              </a:rPr>
              <a:t>المناقشات </a:t>
            </a:r>
            <a:r>
              <a:rPr lang="ar-SA" sz="3600" b="1" dirty="0" smtClean="0">
                <a:ln>
                  <a:solidFill>
                    <a:sysClr val="windowText" lastClr="000000"/>
                  </a:solidFill>
                </a:ln>
              </a:rPr>
              <a:t>العامة .</a:t>
            </a:r>
            <a:endParaRPr lang="ar-SA" sz="3600" dirty="0">
              <a:ln>
                <a:solidFill>
                  <a:sysClr val="windowText" lastClr="000000"/>
                </a:solidFill>
              </a:ln>
            </a:endParaRPr>
          </a:p>
        </p:txBody>
      </p:sp>
    </p:spTree>
    <p:extLst>
      <p:ext uri="{BB962C8B-B14F-4D97-AF65-F5344CB8AC3E}">
        <p14:creationId xmlns:p14="http://schemas.microsoft.com/office/powerpoint/2010/main" val="37934563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0" b="1" dirty="0" smtClean="0">
                <a:ln>
                  <a:solidFill>
                    <a:sysClr val="windowText" lastClr="000000"/>
                  </a:solidFill>
                </a:ln>
              </a:rPr>
              <a:t>تابع الاستراتيجية</a:t>
            </a:r>
            <a:endParaRPr lang="ar-SA" sz="8000" b="1" dirty="0">
              <a:ln>
                <a:solidFill>
                  <a:sysClr val="windowText" lastClr="000000"/>
                </a:solidFill>
              </a:ln>
            </a:endParaRPr>
          </a:p>
        </p:txBody>
      </p:sp>
      <p:sp>
        <p:nvSpPr>
          <p:cNvPr id="3" name="عنصر نائب للمحتوى 2"/>
          <p:cNvSpPr>
            <a:spLocks noGrp="1"/>
          </p:cNvSpPr>
          <p:nvPr>
            <p:ph idx="1"/>
          </p:nvPr>
        </p:nvSpPr>
        <p:spPr/>
        <p:txBody>
          <a:bodyPr/>
          <a:lstStyle/>
          <a:p>
            <a:r>
              <a:rPr lang="ar-SA" sz="3600" b="1" dirty="0">
                <a:ln>
                  <a:solidFill>
                    <a:sysClr val="windowText" lastClr="000000"/>
                  </a:solidFill>
                </a:ln>
              </a:rPr>
              <a:t>مناقشة نماذج وأمثلة واقعية </a:t>
            </a:r>
            <a:r>
              <a:rPr lang="en-US" sz="3600" b="1" dirty="0" smtClean="0">
                <a:ln>
                  <a:solidFill>
                    <a:sysClr val="windowText" lastClr="000000"/>
                  </a:solidFill>
                </a:ln>
              </a:rPr>
              <a:t> </a:t>
            </a:r>
            <a:r>
              <a:rPr lang="en-US" sz="3600" dirty="0" smtClean="0">
                <a:ln>
                  <a:solidFill>
                    <a:sysClr val="windowText" lastClr="000000"/>
                  </a:solidFill>
                </a:ln>
              </a:rPr>
              <a:t>-</a:t>
            </a:r>
            <a:r>
              <a:rPr lang="ar-SA" sz="3600" b="1" dirty="0">
                <a:ln>
                  <a:solidFill>
                    <a:sysClr val="windowText" lastClr="000000"/>
                  </a:solidFill>
                </a:ln>
              </a:rPr>
              <a:t>قريبة من بيئة الطالبة</a:t>
            </a:r>
            <a:endParaRPr lang="en-US" sz="3600" dirty="0">
              <a:ln>
                <a:solidFill>
                  <a:sysClr val="windowText" lastClr="000000"/>
                </a:solidFill>
              </a:ln>
            </a:endParaRPr>
          </a:p>
          <a:p>
            <a:r>
              <a:rPr lang="ar-SA" sz="3600" b="1" dirty="0" smtClean="0">
                <a:ln>
                  <a:solidFill>
                    <a:sysClr val="windowText" lastClr="000000"/>
                  </a:solidFill>
                </a:ln>
              </a:rPr>
              <a:t>تقديم </a:t>
            </a:r>
            <a:r>
              <a:rPr lang="ar-SA" sz="3600" b="1" dirty="0">
                <a:ln>
                  <a:solidFill>
                    <a:sysClr val="windowText" lastClr="000000"/>
                  </a:solidFill>
                </a:ln>
              </a:rPr>
              <a:t>عروض البوربوينت لشرح </a:t>
            </a:r>
            <a:r>
              <a:rPr lang="en-US" sz="3600" dirty="0">
                <a:ln>
                  <a:solidFill>
                    <a:sysClr val="windowText" lastClr="000000"/>
                  </a:solidFill>
                </a:ln>
              </a:rPr>
              <a:t>-</a:t>
            </a:r>
            <a:r>
              <a:rPr lang="ar-SA" sz="3600" b="1" dirty="0">
                <a:ln>
                  <a:solidFill>
                    <a:sysClr val="windowText" lastClr="000000"/>
                  </a:solidFill>
                </a:ln>
              </a:rPr>
              <a:t>المقرر</a:t>
            </a:r>
            <a:endParaRPr lang="en-US" sz="3600" dirty="0">
              <a:ln>
                <a:solidFill>
                  <a:sysClr val="windowText" lastClr="000000"/>
                </a:solidFill>
              </a:ln>
            </a:endParaRPr>
          </a:p>
          <a:p>
            <a:r>
              <a:rPr lang="ar-SA" sz="3600" b="1" dirty="0">
                <a:ln>
                  <a:solidFill>
                    <a:sysClr val="windowText" lastClr="000000"/>
                  </a:solidFill>
                </a:ln>
              </a:rPr>
              <a:t>استخدام برامج الحاسوب </a:t>
            </a:r>
            <a:r>
              <a:rPr lang="en-US" sz="3600" dirty="0" smtClean="0">
                <a:ln>
                  <a:solidFill>
                    <a:sysClr val="windowText" lastClr="000000"/>
                  </a:solidFill>
                </a:ln>
              </a:rPr>
              <a:t>–</a:t>
            </a:r>
            <a:r>
              <a:rPr lang="ar-SA" sz="3600" dirty="0" smtClean="0">
                <a:ln>
                  <a:solidFill>
                    <a:sysClr val="windowText" lastClr="000000"/>
                  </a:solidFill>
                </a:ln>
              </a:rPr>
              <a:t> </a:t>
            </a:r>
            <a:r>
              <a:rPr lang="ar-SA" sz="3600" b="1" dirty="0" smtClean="0">
                <a:ln>
                  <a:solidFill>
                    <a:sysClr val="windowText" lastClr="000000"/>
                  </a:solidFill>
                </a:ln>
              </a:rPr>
              <a:t>البلاك بورد</a:t>
            </a:r>
            <a:endParaRPr lang="en-US" sz="3600" b="1" dirty="0">
              <a:ln>
                <a:solidFill>
                  <a:sysClr val="windowText" lastClr="000000"/>
                </a:solidFill>
              </a:ln>
            </a:endParaRPr>
          </a:p>
          <a:p>
            <a:endParaRPr lang="ar-SA" dirty="0"/>
          </a:p>
        </p:txBody>
      </p:sp>
    </p:spTree>
    <p:extLst>
      <p:ext uri="{BB962C8B-B14F-4D97-AF65-F5344CB8AC3E}">
        <p14:creationId xmlns:p14="http://schemas.microsoft.com/office/powerpoint/2010/main" val="31244193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1124744"/>
            <a:ext cx="7848872" cy="4104456"/>
          </a:xfrm>
        </p:spPr>
        <p:txBody>
          <a:bodyPr>
            <a:prstTxWarp prst="textChevron">
              <a:avLst/>
            </a:prstTxWarp>
          </a:bodyPr>
          <a:lstStyle/>
          <a:p>
            <a:r>
              <a:rPr lang="ar-SA" sz="5400" b="1" dirty="0" smtClean="0">
                <a:ln>
                  <a:solidFill>
                    <a:schemeClr val="accent4"/>
                  </a:solidFill>
                </a:ln>
              </a:rPr>
              <a:t>تقييم الطلاب خلال الفصل الدراسي</a:t>
            </a:r>
            <a:endParaRPr lang="ar-SA" sz="5400" b="1" dirty="0">
              <a:ln>
                <a:solidFill>
                  <a:schemeClr val="accent4"/>
                </a:solidFill>
              </a:ln>
            </a:endParaRPr>
          </a:p>
        </p:txBody>
      </p:sp>
    </p:spTree>
    <p:extLst>
      <p:ext uri="{BB962C8B-B14F-4D97-AF65-F5344CB8AC3E}">
        <p14:creationId xmlns:p14="http://schemas.microsoft.com/office/powerpoint/2010/main" val="24526024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800" b="1" dirty="0" smtClean="0">
                <a:ln>
                  <a:solidFill>
                    <a:schemeClr val="accent5">
                      <a:lumMod val="25000"/>
                    </a:schemeClr>
                  </a:solidFill>
                </a:ln>
              </a:rPr>
              <a:t>توزيع درجات المقرر</a:t>
            </a:r>
            <a:endParaRPr lang="ar-SA" sz="8800" b="1" dirty="0">
              <a:ln>
                <a:solidFill>
                  <a:schemeClr val="accent5">
                    <a:lumMod val="25000"/>
                  </a:schemeClr>
                </a:solidFill>
              </a:ln>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028932172"/>
              </p:ext>
            </p:extLst>
          </p:nvPr>
        </p:nvGraphicFramePr>
        <p:xfrm>
          <a:off x="1475656" y="1988839"/>
          <a:ext cx="6552727" cy="4057794"/>
        </p:xfrm>
        <a:graphic>
          <a:graphicData uri="http://schemas.openxmlformats.org/drawingml/2006/table">
            <a:tbl>
              <a:tblPr rtl="1" firstRow="1" firstCol="1" bandRow="1">
                <a:effectLst>
                  <a:outerShdw blurRad="50800" dist="38100" dir="10800000" algn="r" rotWithShape="0">
                    <a:prstClr val="black">
                      <a:alpha val="40000"/>
                    </a:prstClr>
                  </a:outerShdw>
                </a:effectLst>
                <a:tableStyleId>{C4B1156A-380E-4F78-BDF5-A606A8083BF9}</a:tableStyleId>
              </a:tblPr>
              <a:tblGrid>
                <a:gridCol w="577332"/>
                <a:gridCol w="4794487"/>
                <a:gridCol w="1180908"/>
              </a:tblGrid>
              <a:tr h="534718">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م</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النشاط</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c>
                  <a:txBody>
                    <a:bodyPr/>
                    <a:lstStyle/>
                    <a:p>
                      <a:pPr marL="0" marR="0" algn="ctr" rtl="1">
                        <a:lnSpc>
                          <a:spcPct val="115000"/>
                        </a:lnSpc>
                        <a:spcBef>
                          <a:spcPts val="0"/>
                        </a:spcBef>
                        <a:spcAft>
                          <a:spcPts val="0"/>
                        </a:spcAft>
                      </a:pPr>
                      <a:r>
                        <a:rPr lang="ar-SA" sz="2800">
                          <a:ln>
                            <a:solidFill>
                              <a:schemeClr val="accent5">
                                <a:lumMod val="25000"/>
                              </a:schemeClr>
                            </a:solidFill>
                          </a:ln>
                          <a:effectLst>
                            <a:glow rad="139700">
                              <a:schemeClr val="accent2">
                                <a:satMod val="175000"/>
                                <a:alpha val="40000"/>
                              </a:schemeClr>
                            </a:glow>
                          </a:effectLst>
                        </a:rPr>
                        <a:t>الدرجة</a:t>
                      </a:r>
                      <a:endParaRPr lang="en-US" sz="2800" b="1">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r>
              <a:tr h="473395">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1</a:t>
                      </a:r>
                    </a:p>
                    <a:p>
                      <a:pPr marL="0" marR="0" algn="ctr" rtl="1">
                        <a:lnSpc>
                          <a:spcPct val="115000"/>
                        </a:lnSpc>
                        <a:spcBef>
                          <a:spcPts val="0"/>
                        </a:spcBef>
                        <a:spcAft>
                          <a:spcPts val="0"/>
                        </a:spcAft>
                      </a:pPr>
                      <a:endParaRPr lang="ar-SA" sz="2800" b="1" dirty="0" smtClean="0">
                        <a:ln>
                          <a:solidFill>
                            <a:schemeClr val="accent5">
                              <a:lumMod val="25000"/>
                            </a:schemeClr>
                          </a:solidFill>
                        </a:ln>
                        <a:effectLst>
                          <a:glow rad="139700">
                            <a:schemeClr val="accent2">
                              <a:satMod val="175000"/>
                              <a:alpha val="40000"/>
                            </a:schemeClr>
                          </a:glow>
                        </a:effectLst>
                        <a:latin typeface="Calibri"/>
                        <a:ea typeface="Calibri"/>
                        <a:cs typeface="Arial"/>
                      </a:endParaRPr>
                    </a:p>
                    <a:p>
                      <a:pPr marL="0" marR="0" algn="ctr" rtl="1">
                        <a:lnSpc>
                          <a:spcPct val="115000"/>
                        </a:lnSpc>
                        <a:spcBef>
                          <a:spcPts val="0"/>
                        </a:spcBef>
                        <a:spcAft>
                          <a:spcPts val="0"/>
                        </a:spcAft>
                      </a:pPr>
                      <a:r>
                        <a:rPr lang="ar-SA" sz="2800" b="1" dirty="0" smtClean="0">
                          <a:ln>
                            <a:solidFill>
                              <a:schemeClr val="accent5">
                                <a:lumMod val="25000"/>
                              </a:schemeClr>
                            </a:solidFill>
                          </a:ln>
                          <a:effectLst>
                            <a:glow rad="139700">
                              <a:schemeClr val="accent2">
                                <a:satMod val="175000"/>
                                <a:alpha val="40000"/>
                              </a:schemeClr>
                            </a:glow>
                          </a:effectLst>
                          <a:latin typeface="Calibri"/>
                          <a:ea typeface="Calibri"/>
                          <a:cs typeface="Arial"/>
                        </a:rPr>
                        <a:t>2</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c>
                  <a:txBody>
                    <a:bodyPr/>
                    <a:lstStyle/>
                    <a:p>
                      <a:pPr marL="0" marR="0" algn="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اعمال فصلية مكونة من ( عروض </a:t>
                      </a:r>
                      <a:r>
                        <a:rPr lang="ar-SA" sz="2800" dirty="0" smtClean="0">
                          <a:ln>
                            <a:solidFill>
                              <a:schemeClr val="accent5">
                                <a:lumMod val="25000"/>
                              </a:schemeClr>
                            </a:solidFill>
                          </a:ln>
                          <a:effectLst>
                            <a:glow rad="139700">
                              <a:schemeClr val="accent2">
                                <a:satMod val="175000"/>
                                <a:alpha val="40000"/>
                              </a:schemeClr>
                            </a:glow>
                          </a:effectLst>
                        </a:rPr>
                        <a:t>+ مقال او ورقة عمل </a:t>
                      </a:r>
                    </a:p>
                    <a:p>
                      <a:pPr marL="0" marR="0" algn="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 مشروع تطوعي جماعي</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10</a:t>
                      </a:r>
                    </a:p>
                    <a:p>
                      <a:pPr marL="0" marR="0" algn="ctr" rtl="1">
                        <a:lnSpc>
                          <a:spcPct val="115000"/>
                        </a:lnSpc>
                        <a:spcBef>
                          <a:spcPts val="0"/>
                        </a:spcBef>
                        <a:spcAft>
                          <a:spcPts val="0"/>
                        </a:spcAft>
                      </a:pPr>
                      <a:endParaRPr lang="ar-SA" sz="2800" b="1" dirty="0" smtClean="0">
                        <a:ln>
                          <a:solidFill>
                            <a:schemeClr val="accent5">
                              <a:lumMod val="25000"/>
                            </a:schemeClr>
                          </a:solidFill>
                        </a:ln>
                        <a:effectLst>
                          <a:glow rad="139700">
                            <a:schemeClr val="accent2">
                              <a:satMod val="175000"/>
                              <a:alpha val="40000"/>
                            </a:schemeClr>
                          </a:glow>
                        </a:effectLst>
                        <a:latin typeface="Calibri"/>
                        <a:ea typeface="Calibri"/>
                        <a:cs typeface="Arial"/>
                      </a:endParaRPr>
                    </a:p>
                    <a:p>
                      <a:pPr marL="0" marR="0" algn="ctr" rtl="1">
                        <a:lnSpc>
                          <a:spcPct val="115000"/>
                        </a:lnSpc>
                        <a:spcBef>
                          <a:spcPts val="0"/>
                        </a:spcBef>
                        <a:spcAft>
                          <a:spcPts val="0"/>
                        </a:spcAft>
                      </a:pPr>
                      <a:r>
                        <a:rPr lang="ar-SA" sz="2800" b="1" dirty="0" smtClean="0">
                          <a:ln>
                            <a:solidFill>
                              <a:schemeClr val="accent5">
                                <a:lumMod val="25000"/>
                              </a:schemeClr>
                            </a:solidFill>
                          </a:ln>
                          <a:effectLst>
                            <a:glow rad="139700">
                              <a:schemeClr val="accent2">
                                <a:satMod val="175000"/>
                                <a:alpha val="40000"/>
                              </a:schemeClr>
                            </a:glow>
                          </a:effectLst>
                          <a:latin typeface="Calibri"/>
                          <a:ea typeface="Calibri"/>
                          <a:cs typeface="Arial"/>
                        </a:rPr>
                        <a:t>10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r>
              <a:tr h="375371">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3</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c>
                  <a:txBody>
                    <a:bodyPr/>
                    <a:lstStyle/>
                    <a:p>
                      <a:pPr marL="0" marR="0" algn="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اختبار نصفي </a:t>
                      </a:r>
                      <a:r>
                        <a:rPr lang="ar-SA" sz="2800" dirty="0" smtClean="0">
                          <a:ln>
                            <a:solidFill>
                              <a:schemeClr val="accent5">
                                <a:lumMod val="25000"/>
                              </a:schemeClr>
                            </a:solidFill>
                          </a:ln>
                          <a:effectLst>
                            <a:glow rad="139700">
                              <a:schemeClr val="accent2">
                                <a:satMod val="175000"/>
                                <a:alpha val="40000"/>
                              </a:schemeClr>
                            </a:glow>
                          </a:effectLst>
                        </a:rPr>
                        <a:t>اما ان يكون اختبار واحد </a:t>
                      </a:r>
                      <a:r>
                        <a:rPr lang="ar-SA" sz="2800" u="sng" dirty="0" smtClean="0">
                          <a:ln>
                            <a:solidFill>
                              <a:schemeClr val="accent5">
                                <a:lumMod val="25000"/>
                              </a:schemeClr>
                            </a:solidFill>
                          </a:ln>
                          <a:solidFill>
                            <a:srgbClr val="FF0000"/>
                          </a:solidFill>
                          <a:effectLst>
                            <a:glow rad="139700">
                              <a:schemeClr val="accent2">
                                <a:satMod val="175000"/>
                                <a:alpha val="40000"/>
                              </a:schemeClr>
                            </a:glow>
                          </a:effectLst>
                        </a:rPr>
                        <a:t>او </a:t>
                      </a:r>
                      <a:r>
                        <a:rPr lang="ar-SA" sz="2800" dirty="0" smtClean="0">
                          <a:ln>
                            <a:solidFill>
                              <a:schemeClr val="accent5">
                                <a:lumMod val="25000"/>
                              </a:schemeClr>
                            </a:solidFill>
                          </a:ln>
                          <a:effectLst>
                            <a:glow rad="139700">
                              <a:schemeClr val="accent2">
                                <a:satMod val="175000"/>
                                <a:alpha val="40000"/>
                              </a:schemeClr>
                            </a:glow>
                          </a:effectLst>
                        </a:rPr>
                        <a:t>ثلاثة </a:t>
                      </a:r>
                      <a:r>
                        <a:rPr lang="ar-SA" sz="2800" dirty="0">
                          <a:ln>
                            <a:solidFill>
                              <a:schemeClr val="accent5">
                                <a:lumMod val="25000"/>
                              </a:schemeClr>
                            </a:solidFill>
                          </a:ln>
                          <a:effectLst>
                            <a:glow rad="139700">
                              <a:schemeClr val="accent2">
                                <a:satMod val="175000"/>
                                <a:alpha val="40000"/>
                              </a:schemeClr>
                            </a:glow>
                          </a:effectLst>
                        </a:rPr>
                        <a:t>من الاختبارات القصيرة )</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30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r>
              <a:tr h="534718">
                <a:tc>
                  <a:txBody>
                    <a:bodyPr/>
                    <a:lstStyle/>
                    <a:p>
                      <a:pPr marL="0" marR="0" algn="ctr" rtl="1">
                        <a:lnSpc>
                          <a:spcPct val="115000"/>
                        </a:lnSpc>
                        <a:spcBef>
                          <a:spcPts val="0"/>
                        </a:spcBef>
                        <a:spcAft>
                          <a:spcPts val="0"/>
                        </a:spcAft>
                      </a:pPr>
                      <a:r>
                        <a:rPr lang="ar-SA" sz="2800">
                          <a:ln>
                            <a:solidFill>
                              <a:schemeClr val="accent5">
                                <a:lumMod val="25000"/>
                              </a:schemeClr>
                            </a:solidFill>
                          </a:ln>
                          <a:effectLst>
                            <a:glow rad="139700">
                              <a:schemeClr val="accent2">
                                <a:satMod val="175000"/>
                                <a:alpha val="40000"/>
                              </a:schemeClr>
                            </a:glow>
                          </a:effectLst>
                        </a:rPr>
                        <a:t>3</a:t>
                      </a:r>
                      <a:endParaRPr lang="en-US" sz="2800" b="1">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c>
                  <a:txBody>
                    <a:bodyPr/>
                    <a:lstStyle/>
                    <a:p>
                      <a:pPr marL="0" marR="0" algn="r" rtl="1">
                        <a:lnSpc>
                          <a:spcPct val="115000"/>
                        </a:lnSpc>
                        <a:spcBef>
                          <a:spcPts val="0"/>
                        </a:spcBef>
                        <a:spcAft>
                          <a:spcPts val="0"/>
                        </a:spcAft>
                      </a:pPr>
                      <a:r>
                        <a:rPr lang="ar-SA" sz="2800">
                          <a:ln>
                            <a:solidFill>
                              <a:schemeClr val="accent5">
                                <a:lumMod val="25000"/>
                              </a:schemeClr>
                            </a:solidFill>
                          </a:ln>
                          <a:effectLst>
                            <a:glow rad="139700">
                              <a:schemeClr val="accent2">
                                <a:satMod val="175000"/>
                                <a:alpha val="40000"/>
                              </a:schemeClr>
                            </a:glow>
                          </a:effectLst>
                        </a:rPr>
                        <a:t>اختبار نهائي</a:t>
                      </a:r>
                      <a:endParaRPr lang="en-US" sz="2800" b="1">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50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r>
              <a:tr h="534718">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4</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c>
                  <a:txBody>
                    <a:bodyPr/>
                    <a:lstStyle/>
                    <a:p>
                      <a:pPr marL="0" marR="0" algn="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المجموع</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100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cell3D prstMaterial="dkEdge">
                      <a:bevel w="25400" h="25400" prst="angle"/>
                      <a:lightRig rig="flood" dir="t"/>
                    </a:cell3D>
                  </a:tcPr>
                </a:tc>
              </a:tr>
            </a:tbl>
          </a:graphicData>
        </a:graphic>
      </p:graphicFrame>
    </p:spTree>
    <p:extLst>
      <p:ext uri="{BB962C8B-B14F-4D97-AF65-F5344CB8AC3E}">
        <p14:creationId xmlns:p14="http://schemas.microsoft.com/office/powerpoint/2010/main" val="17043402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5400" b="1" dirty="0" smtClean="0"/>
              <a:t>ما المقصود بالعمل التطوعي ؟</a:t>
            </a:r>
            <a:endParaRPr lang="ar-SA" sz="5400" b="1" dirty="0"/>
          </a:p>
        </p:txBody>
      </p:sp>
      <p:sp>
        <p:nvSpPr>
          <p:cNvPr id="3" name="عنصر نائب للمحتوى 2"/>
          <p:cNvSpPr>
            <a:spLocks noGrp="1"/>
          </p:cNvSpPr>
          <p:nvPr>
            <p:ph idx="1"/>
          </p:nvPr>
        </p:nvSpPr>
        <p:spPr/>
        <p:txBody>
          <a:bodyPr/>
          <a:lstStyle/>
          <a:p>
            <a:r>
              <a:rPr lang="ar-SA" sz="3200" b="1" dirty="0" smtClean="0">
                <a:effectLst>
                  <a:outerShdw blurRad="38100" dist="38100" dir="2700000" algn="tl">
                    <a:srgbClr val="000000">
                      <a:alpha val="43137"/>
                    </a:srgbClr>
                  </a:outerShdw>
                </a:effectLst>
                <a:hlinkClick r:id="rId2"/>
              </a:rPr>
              <a:t>هل التطوع </a:t>
            </a:r>
            <a:r>
              <a:rPr lang="ar-SA" sz="3200" b="1" dirty="0">
                <a:effectLst>
                  <a:outerShdw blurRad="38100" dist="38100" dir="2700000" algn="tl">
                    <a:srgbClr val="000000">
                      <a:alpha val="43137"/>
                    </a:srgbClr>
                  </a:outerShdw>
                </a:effectLst>
                <a:hlinkClick r:id="rId2"/>
              </a:rPr>
              <a:t>مفهوم </a:t>
            </a:r>
            <a:r>
              <a:rPr lang="ar-SA" sz="3200" b="1" dirty="0" smtClean="0">
                <a:effectLst>
                  <a:outerShdw blurRad="38100" dist="38100" dir="2700000" algn="tl">
                    <a:srgbClr val="000000">
                      <a:alpha val="43137"/>
                    </a:srgbClr>
                  </a:outerShdw>
                </a:effectLst>
                <a:hlinkClick r:id="rId2"/>
              </a:rPr>
              <a:t>غربي</a:t>
            </a:r>
            <a:r>
              <a:rPr lang="ar-SA" sz="3200" b="1" dirty="0" smtClean="0">
                <a:effectLst>
                  <a:outerShdw blurRad="38100" dist="38100" dir="2700000" algn="tl">
                    <a:srgbClr val="000000">
                      <a:alpha val="43137"/>
                    </a:srgbClr>
                  </a:outerShdw>
                </a:effectLst>
              </a:rPr>
              <a:t>؟</a:t>
            </a:r>
            <a:endParaRPr lang="ar-SA" sz="3200" b="1" dirty="0">
              <a:effectLst>
                <a:outerShdw blurRad="38100" dist="38100" dir="2700000" algn="tl">
                  <a:srgbClr val="000000">
                    <a:alpha val="43137"/>
                  </a:srgbClr>
                </a:outerShdw>
              </a:effectLst>
            </a:endParaRPr>
          </a:p>
          <a:p>
            <a:r>
              <a:rPr lang="ar-SA" sz="3200" b="1" dirty="0">
                <a:effectLst>
                  <a:outerShdw blurRad="38100" dist="38100" dir="2700000" algn="tl">
                    <a:srgbClr val="000000">
                      <a:alpha val="43137"/>
                    </a:srgbClr>
                  </a:outerShdw>
                </a:effectLst>
                <a:hlinkClick r:id="rId3"/>
              </a:rPr>
              <a:t>التطوع للأغنياء وبالمال فقط</a:t>
            </a:r>
            <a:endParaRPr lang="ar-SA" sz="3200" b="1" dirty="0">
              <a:effectLst>
                <a:outerShdw blurRad="38100" dist="38100" dir="2700000" algn="tl">
                  <a:srgbClr val="000000">
                    <a:alpha val="43137"/>
                  </a:srgbClr>
                </a:outerShdw>
              </a:effectLst>
            </a:endParaRPr>
          </a:p>
          <a:p>
            <a:r>
              <a:rPr lang="ar-SA" sz="3200" b="1" dirty="0">
                <a:effectLst>
                  <a:outerShdw blurRad="38100" dist="38100" dir="2700000" algn="tl">
                    <a:srgbClr val="000000">
                      <a:alpha val="43137"/>
                    </a:srgbClr>
                  </a:outerShdw>
                </a:effectLst>
                <a:hlinkClick r:id="rId4"/>
              </a:rPr>
              <a:t>التطوع تنافس وصراع مع دور الحكومة</a:t>
            </a:r>
            <a:endParaRPr lang="ar-SA" sz="3200" b="1" dirty="0">
              <a:effectLst>
                <a:outerShdw blurRad="38100" dist="38100" dir="2700000" algn="tl">
                  <a:srgbClr val="000000">
                    <a:alpha val="43137"/>
                  </a:srgbClr>
                </a:outerShdw>
              </a:effectLst>
            </a:endParaRPr>
          </a:p>
          <a:p>
            <a:r>
              <a:rPr lang="ar-SA" sz="3200" b="1" dirty="0">
                <a:effectLst>
                  <a:outerShdw blurRad="38100" dist="38100" dir="2700000" algn="tl">
                    <a:srgbClr val="000000">
                      <a:alpha val="43137"/>
                    </a:srgbClr>
                  </a:outerShdw>
                </a:effectLst>
                <a:hlinkClick r:id="rId5"/>
              </a:rPr>
              <a:t>المتطوع شخص باحث عن السلطة والزعامة</a:t>
            </a:r>
            <a:endParaRPr lang="ar-SA" sz="3200" b="1" dirty="0">
              <a:effectLst>
                <a:outerShdw blurRad="38100" dist="38100" dir="2700000" algn="tl">
                  <a:srgbClr val="000000">
                    <a:alpha val="43137"/>
                  </a:srgbClr>
                </a:outerShdw>
              </a:effectLst>
            </a:endParaRPr>
          </a:p>
          <a:p>
            <a:r>
              <a:rPr lang="ar-SA" sz="3200" b="1" dirty="0">
                <a:effectLst>
                  <a:outerShdw blurRad="38100" dist="38100" dir="2700000" algn="tl">
                    <a:srgbClr val="000000">
                      <a:alpha val="43137"/>
                    </a:srgbClr>
                  </a:outerShdw>
                </a:effectLst>
                <a:hlinkClick r:id="rId6"/>
              </a:rPr>
              <a:t>التطوع في وقت الأزمات فقط</a:t>
            </a:r>
            <a:endParaRPr lang="ar-SA" sz="3200" b="1" dirty="0">
              <a:effectLst>
                <a:outerShdw blurRad="38100" dist="38100" dir="2700000" algn="tl">
                  <a:srgbClr val="000000">
                    <a:alpha val="43137"/>
                  </a:srgbClr>
                </a:outerShdw>
              </a:effectLst>
            </a:endParaRPr>
          </a:p>
          <a:p>
            <a:r>
              <a:rPr lang="ar-SA" sz="3200" b="1" dirty="0">
                <a:effectLst>
                  <a:outerShdw blurRad="38100" dist="38100" dir="2700000" algn="tl">
                    <a:srgbClr val="000000">
                      <a:alpha val="43137"/>
                    </a:srgbClr>
                  </a:outerShdw>
                </a:effectLst>
                <a:hlinkClick r:id="rId7"/>
              </a:rPr>
              <a:t>يمارس التطوع في أوقات الفراغ</a:t>
            </a:r>
            <a:endParaRPr lang="ar-SA" sz="3200" b="1" dirty="0">
              <a:effectLst>
                <a:outerShdw blurRad="38100" dist="38100" dir="2700000" algn="tl">
                  <a:srgbClr val="000000">
                    <a:alpha val="43137"/>
                  </a:srgbClr>
                </a:outerShdw>
              </a:effectLst>
            </a:endParaRPr>
          </a:p>
          <a:p>
            <a:endParaRPr lang="ar-SA" dirty="0"/>
          </a:p>
        </p:txBody>
      </p:sp>
    </p:spTree>
    <p:extLst>
      <p:ext uri="{BB962C8B-B14F-4D97-AF65-F5344CB8AC3E}">
        <p14:creationId xmlns:p14="http://schemas.microsoft.com/office/powerpoint/2010/main" val="20029785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800" b="1" dirty="0" smtClean="0"/>
              <a:t>لماذا ندرس العمل التطوعي؟</a:t>
            </a:r>
            <a:endParaRPr lang="ar-SA" sz="4800" b="1" dirty="0"/>
          </a:p>
        </p:txBody>
      </p:sp>
      <p:sp>
        <p:nvSpPr>
          <p:cNvPr id="4" name="مستطيل 3"/>
          <p:cNvSpPr/>
          <p:nvPr/>
        </p:nvSpPr>
        <p:spPr>
          <a:xfrm>
            <a:off x="755576" y="1988840"/>
            <a:ext cx="7560840" cy="3539430"/>
          </a:xfrm>
          <a:prstGeom prst="rect">
            <a:avLst/>
          </a:prstGeom>
        </p:spPr>
        <p:txBody>
          <a:bodyPr wrap="square">
            <a:spAutoFit/>
          </a:bodyPr>
          <a:lstStyle/>
          <a:p>
            <a:r>
              <a:rPr lang="en-GB" sz="2800" b="1" dirty="0"/>
              <a:t> </a:t>
            </a:r>
            <a:r>
              <a:rPr lang="ar-BH" sz="3200" b="1" dirty="0"/>
              <a:t>لقد أصبح العمل التطوعي في عالمنا المعاصر منهجاً يتطلب قدرات ومهارات يتعين على المتطوعين اكتسابها والإلمام بتطبيقاتها العملية ، فلقد أصبحت ثقافة التطوع جزء لا يتجزأ من ثقافة المجتمعات المتطورة بما تمثله من منظومة القيم والمبادئ والأخلاقيات والمعايير والرموز والممارسات التي تحث على المبادرة والعمل الإيجابي الذي يعود بالنفع على الآخرين ، </a:t>
            </a:r>
            <a:endParaRPr lang="ar-SA" sz="2800" dirty="0"/>
          </a:p>
        </p:txBody>
      </p:sp>
    </p:spTree>
    <p:extLst>
      <p:ext uri="{BB962C8B-B14F-4D97-AF65-F5344CB8AC3E}">
        <p14:creationId xmlns:p14="http://schemas.microsoft.com/office/powerpoint/2010/main" val="114913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980728"/>
            <a:ext cx="7128792" cy="4464496"/>
          </a:xfrm>
          <a:effectLst>
            <a:glow rad="228600">
              <a:schemeClr val="accent2">
                <a:satMod val="175000"/>
                <a:alpha val="40000"/>
              </a:schemeClr>
            </a:glow>
            <a:outerShdw blurRad="40000" dist="20000" dir="5400000" rotWithShape="0">
              <a:srgbClr val="000000">
                <a:alpha val="38000"/>
              </a:srgbClr>
            </a:outerShdw>
          </a:effectLst>
          <a:scene3d>
            <a:camera prst="orthographicFront"/>
            <a:lightRig rig="threePt" dir="t"/>
          </a:scene3d>
          <a:sp3d>
            <a:bevelT prst="angle"/>
          </a:sp3d>
        </p:spPr>
        <p:style>
          <a:lnRef idx="1">
            <a:schemeClr val="accent2"/>
          </a:lnRef>
          <a:fillRef idx="2">
            <a:schemeClr val="accent2"/>
          </a:fillRef>
          <a:effectRef idx="1">
            <a:schemeClr val="accent2"/>
          </a:effectRef>
          <a:fontRef idx="minor">
            <a:schemeClr val="dk1"/>
          </a:fontRef>
        </p:style>
        <p:txBody>
          <a:bodyPr/>
          <a:lstStyle/>
          <a:p>
            <a:r>
              <a:rPr lang="ar-BH" sz="3200" b="1" dirty="0"/>
              <a:t>فالعمل التطوعي هو استجابة لنداء الواجب والضمير ويأتي في مقدمة أولويات جهود التنمية ، حيث أن أدبيات التنمية الحديثة تصف المشاركة الاجتماعية بأنها رأس مال الحكومات الذي تستند إليه لمواكبة الطموحات وتحقيق الإصلاحات والإنجازات ، فهو ضرورة من ضرورات الحياة لما له من رسالة اجتماعية هدفها المشاركة في البناء والتنمية وتقوية دعائم المجتمع جنباً إلى جنب مع جهود الدولة . </a:t>
            </a:r>
            <a:endParaRPr lang="ar-SA" sz="3200" dirty="0"/>
          </a:p>
          <a:p>
            <a:endParaRPr lang="ar-SA" dirty="0"/>
          </a:p>
        </p:txBody>
      </p:sp>
    </p:spTree>
    <p:extLst>
      <p:ext uri="{BB962C8B-B14F-4D97-AF65-F5344CB8AC3E}">
        <p14:creationId xmlns:p14="http://schemas.microsoft.com/office/powerpoint/2010/main" val="25510147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AutoShape 4"/>
          <p:cNvSpPr>
            <a:spLocks noChangeArrowheads="1"/>
          </p:cNvSpPr>
          <p:nvPr/>
        </p:nvSpPr>
        <p:spPr bwMode="auto">
          <a:xfrm>
            <a:off x="1219200" y="2057400"/>
            <a:ext cx="2819400" cy="2286000"/>
          </a:xfrm>
          <a:prstGeom prst="flowChartMultidocument">
            <a:avLst/>
          </a:prstGeom>
          <a:solidFill>
            <a:srgbClr val="FFCCFF"/>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4000">
                <a:cs typeface="Arabic Transparent" pitchFamily="2" charset="0"/>
              </a:rPr>
              <a:t>سلوك</a:t>
            </a:r>
          </a:p>
          <a:p>
            <a:pPr algn="ctr" eaLnBrk="1" hangingPunct="1">
              <a:spcBef>
                <a:spcPct val="0"/>
              </a:spcBef>
              <a:buFontTx/>
              <a:buNone/>
            </a:pPr>
            <a:r>
              <a:rPr lang="ar-SA" altLang="ar-SA" sz="2400">
                <a:cs typeface="Arabic Transparent" pitchFamily="2" charset="0"/>
              </a:rPr>
              <a:t>يأتي إستجابة </a:t>
            </a:r>
          </a:p>
          <a:p>
            <a:pPr algn="ctr" eaLnBrk="1" hangingPunct="1">
              <a:spcBef>
                <a:spcPct val="0"/>
              </a:spcBef>
              <a:buFontTx/>
              <a:buNone/>
            </a:pPr>
            <a:r>
              <a:rPr lang="ar-SA" altLang="ar-SA" sz="2400">
                <a:cs typeface="Arabic Transparent" pitchFamily="2" charset="0"/>
              </a:rPr>
              <a:t>لظرف طاريء</a:t>
            </a:r>
            <a:endParaRPr lang="en-US" altLang="ar-SA" sz="2400">
              <a:cs typeface="Arabic Transparent" pitchFamily="2" charset="0"/>
            </a:endParaRPr>
          </a:p>
        </p:txBody>
      </p:sp>
      <p:sp>
        <p:nvSpPr>
          <p:cNvPr id="44038" name="AutoShape 6"/>
          <p:cNvSpPr>
            <a:spLocks noChangeArrowheads="1"/>
          </p:cNvSpPr>
          <p:nvPr/>
        </p:nvSpPr>
        <p:spPr bwMode="auto">
          <a:xfrm>
            <a:off x="5181600" y="2057400"/>
            <a:ext cx="2819400" cy="2286000"/>
          </a:xfrm>
          <a:prstGeom prst="flowChartMultidocument">
            <a:avLst/>
          </a:prstGeom>
          <a:solidFill>
            <a:srgbClr val="FFCCFF"/>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4000">
                <a:cs typeface="Arabic Transparent" pitchFamily="2" charset="0"/>
              </a:rPr>
              <a:t>عمل</a:t>
            </a:r>
          </a:p>
          <a:p>
            <a:pPr algn="ctr" rtl="1" eaLnBrk="1" hangingPunct="1">
              <a:spcBef>
                <a:spcPct val="0"/>
              </a:spcBef>
              <a:buFontTx/>
              <a:buNone/>
            </a:pPr>
            <a:r>
              <a:rPr lang="ar-SA" altLang="ar-SA" sz="2400">
                <a:cs typeface="Arabic Transparent" pitchFamily="2" charset="0"/>
              </a:rPr>
              <a:t>يأتي نتيجة </a:t>
            </a:r>
          </a:p>
          <a:p>
            <a:pPr algn="ctr" rtl="1" eaLnBrk="1" hangingPunct="1">
              <a:spcBef>
                <a:spcPct val="0"/>
              </a:spcBef>
              <a:buFontTx/>
              <a:buNone/>
            </a:pPr>
            <a:r>
              <a:rPr lang="ar-SA" altLang="ar-SA" sz="2400">
                <a:cs typeface="Arabic Transparent" pitchFamily="2" charset="0"/>
              </a:rPr>
              <a:t>تخطيط وإرادة</a:t>
            </a:r>
            <a:endParaRPr lang="en-US" altLang="ar-SA" sz="2400">
              <a:cs typeface="Arabic Transparent" pitchFamily="2" charset="0"/>
            </a:endParaRPr>
          </a:p>
        </p:txBody>
      </p:sp>
      <p:sp>
        <p:nvSpPr>
          <p:cNvPr id="44040" name="AutoShape 8"/>
          <p:cNvSpPr>
            <a:spLocks noChangeArrowheads="1"/>
          </p:cNvSpPr>
          <p:nvPr/>
        </p:nvSpPr>
        <p:spPr bwMode="auto">
          <a:xfrm>
            <a:off x="4495800" y="5257800"/>
            <a:ext cx="1600200" cy="1143000"/>
          </a:xfrm>
          <a:prstGeom prst="flowChartDocument">
            <a:avLst/>
          </a:prstGeom>
          <a:solidFill>
            <a:srgbClr val="CCFF99"/>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4000">
                <a:cs typeface="Arabic Transparent" pitchFamily="2" charset="0"/>
              </a:rPr>
              <a:t>فردي</a:t>
            </a:r>
            <a:endParaRPr lang="en-US" altLang="ar-SA" sz="4000">
              <a:cs typeface="Arabic Transparent" pitchFamily="2" charset="0"/>
            </a:endParaRPr>
          </a:p>
        </p:txBody>
      </p:sp>
      <p:sp>
        <p:nvSpPr>
          <p:cNvPr id="44041" name="AutoShape 9"/>
          <p:cNvSpPr>
            <a:spLocks noChangeArrowheads="1"/>
          </p:cNvSpPr>
          <p:nvPr/>
        </p:nvSpPr>
        <p:spPr bwMode="auto">
          <a:xfrm>
            <a:off x="6858000" y="5257800"/>
            <a:ext cx="1600200" cy="1143000"/>
          </a:xfrm>
          <a:prstGeom prst="flowChartDocument">
            <a:avLst/>
          </a:prstGeom>
          <a:solidFill>
            <a:srgbClr val="CCFF99"/>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4000">
                <a:cs typeface="Arabic Transparent" pitchFamily="2" charset="0"/>
              </a:rPr>
              <a:t>مؤسسي</a:t>
            </a:r>
            <a:endParaRPr lang="en-US" altLang="ar-SA" sz="4000">
              <a:cs typeface="Arabic Transparent" pitchFamily="2" charset="0"/>
            </a:endParaRPr>
          </a:p>
        </p:txBody>
      </p:sp>
      <p:sp>
        <p:nvSpPr>
          <p:cNvPr id="44042" name="AutoShape 10"/>
          <p:cNvSpPr>
            <a:spLocks noChangeArrowheads="1"/>
          </p:cNvSpPr>
          <p:nvPr/>
        </p:nvSpPr>
        <p:spPr bwMode="auto">
          <a:xfrm>
            <a:off x="5181600" y="4419600"/>
            <a:ext cx="609600" cy="762000"/>
          </a:xfrm>
          <a:prstGeom prst="downArrow">
            <a:avLst>
              <a:gd name="adj1" fmla="val 50000"/>
              <a:gd name="adj2" fmla="val 31250"/>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eaLnBrk="1" hangingPunct="1">
              <a:spcBef>
                <a:spcPct val="0"/>
              </a:spcBef>
              <a:buFontTx/>
              <a:buNone/>
            </a:pPr>
            <a:endParaRPr lang="ar-SA" altLang="ar-SA" sz="1800"/>
          </a:p>
        </p:txBody>
      </p:sp>
      <p:sp>
        <p:nvSpPr>
          <p:cNvPr id="44043" name="AutoShape 11"/>
          <p:cNvSpPr>
            <a:spLocks noChangeArrowheads="1"/>
          </p:cNvSpPr>
          <p:nvPr/>
        </p:nvSpPr>
        <p:spPr bwMode="auto">
          <a:xfrm>
            <a:off x="7162800" y="4419600"/>
            <a:ext cx="609600" cy="762000"/>
          </a:xfrm>
          <a:prstGeom prst="downArrow">
            <a:avLst>
              <a:gd name="adj1" fmla="val 50000"/>
              <a:gd name="adj2" fmla="val 31250"/>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eaLnBrk="1" hangingPunct="1">
              <a:spcBef>
                <a:spcPct val="0"/>
              </a:spcBef>
              <a:buFontTx/>
              <a:buNone/>
            </a:pPr>
            <a:endParaRPr lang="ar-SA" altLang="ar-SA" sz="1800"/>
          </a:p>
        </p:txBody>
      </p:sp>
      <p:sp>
        <p:nvSpPr>
          <p:cNvPr id="44044" name="Freeform 12"/>
          <p:cNvSpPr>
            <a:spLocks/>
          </p:cNvSpPr>
          <p:nvPr/>
        </p:nvSpPr>
        <p:spPr bwMode="auto">
          <a:xfrm rot="956723">
            <a:off x="5562600" y="990600"/>
            <a:ext cx="1219200" cy="762000"/>
          </a:xfrm>
          <a:custGeom>
            <a:avLst/>
            <a:gdLst>
              <a:gd name="T0" fmla="*/ 0 w 816"/>
              <a:gd name="T1" fmla="*/ 71990218 h 568"/>
              <a:gd name="T2" fmla="*/ 1071545318 w 816"/>
              <a:gd name="T3" fmla="*/ 158377944 h 568"/>
              <a:gd name="T4" fmla="*/ 1821628235 w 816"/>
              <a:gd name="T5" fmla="*/ 1022260563 h 568"/>
              <a:gd name="T6" fmla="*/ 0 60000 65536"/>
              <a:gd name="T7" fmla="*/ 0 60000 65536"/>
              <a:gd name="T8" fmla="*/ 0 60000 65536"/>
              <a:gd name="T9" fmla="*/ 0 w 816"/>
              <a:gd name="T10" fmla="*/ 0 h 568"/>
              <a:gd name="T11" fmla="*/ 816 w 816"/>
              <a:gd name="T12" fmla="*/ 568 h 568"/>
            </a:gdLst>
            <a:ahLst/>
            <a:cxnLst>
              <a:cxn ang="T6">
                <a:pos x="T0" y="T1"/>
              </a:cxn>
              <a:cxn ang="T7">
                <a:pos x="T2" y="T3"/>
              </a:cxn>
              <a:cxn ang="T8">
                <a:pos x="T4" y="T5"/>
              </a:cxn>
            </a:cxnLst>
            <a:rect l="T9" t="T10" r="T11" b="T12"/>
            <a:pathLst>
              <a:path w="816" h="568">
                <a:moveTo>
                  <a:pt x="0" y="40"/>
                </a:moveTo>
                <a:cubicBezTo>
                  <a:pt x="172" y="20"/>
                  <a:pt x="344" y="0"/>
                  <a:pt x="480" y="88"/>
                </a:cubicBezTo>
                <a:cubicBezTo>
                  <a:pt x="616" y="176"/>
                  <a:pt x="760" y="488"/>
                  <a:pt x="816" y="568"/>
                </a:cubicBezTo>
              </a:path>
            </a:pathLst>
          </a:custGeom>
          <a:noFill/>
          <a:ln w="127000">
            <a:solidFill>
              <a:srgbClr val="993366"/>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4045" name="Freeform 13"/>
          <p:cNvSpPr>
            <a:spLocks/>
          </p:cNvSpPr>
          <p:nvPr/>
        </p:nvSpPr>
        <p:spPr bwMode="auto">
          <a:xfrm rot="21173472" flipH="1">
            <a:off x="2519363" y="927100"/>
            <a:ext cx="1447800" cy="838200"/>
          </a:xfrm>
          <a:custGeom>
            <a:avLst/>
            <a:gdLst>
              <a:gd name="T0" fmla="*/ 0 w 816"/>
              <a:gd name="T1" fmla="*/ 87107869 h 568"/>
              <a:gd name="T2" fmla="*/ 1511047214 w 816"/>
              <a:gd name="T3" fmla="*/ 191637902 h 568"/>
              <a:gd name="T4" fmla="*/ 2147483647 w 816"/>
              <a:gd name="T5" fmla="*/ 1236935282 h 568"/>
              <a:gd name="T6" fmla="*/ 0 60000 65536"/>
              <a:gd name="T7" fmla="*/ 0 60000 65536"/>
              <a:gd name="T8" fmla="*/ 0 60000 65536"/>
              <a:gd name="T9" fmla="*/ 0 w 816"/>
              <a:gd name="T10" fmla="*/ 0 h 568"/>
              <a:gd name="T11" fmla="*/ 816 w 816"/>
              <a:gd name="T12" fmla="*/ 568 h 568"/>
            </a:gdLst>
            <a:ahLst/>
            <a:cxnLst>
              <a:cxn ang="T6">
                <a:pos x="T0" y="T1"/>
              </a:cxn>
              <a:cxn ang="T7">
                <a:pos x="T2" y="T3"/>
              </a:cxn>
              <a:cxn ang="T8">
                <a:pos x="T4" y="T5"/>
              </a:cxn>
            </a:cxnLst>
            <a:rect l="T9" t="T10" r="T11" b="T12"/>
            <a:pathLst>
              <a:path w="816" h="568">
                <a:moveTo>
                  <a:pt x="0" y="40"/>
                </a:moveTo>
                <a:cubicBezTo>
                  <a:pt x="172" y="20"/>
                  <a:pt x="344" y="0"/>
                  <a:pt x="480" y="88"/>
                </a:cubicBezTo>
                <a:cubicBezTo>
                  <a:pt x="616" y="176"/>
                  <a:pt x="760" y="488"/>
                  <a:pt x="816" y="568"/>
                </a:cubicBezTo>
              </a:path>
            </a:pathLst>
          </a:custGeom>
          <a:noFill/>
          <a:ln w="127000">
            <a:solidFill>
              <a:srgbClr val="993366"/>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4035" name="AutoShape 3"/>
          <p:cNvSpPr>
            <a:spLocks noChangeArrowheads="1"/>
          </p:cNvSpPr>
          <p:nvPr/>
        </p:nvSpPr>
        <p:spPr bwMode="auto">
          <a:xfrm>
            <a:off x="3657600" y="304800"/>
            <a:ext cx="2209800" cy="1295400"/>
          </a:xfrm>
          <a:prstGeom prst="flowChartDocument">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4800">
                <a:cs typeface="Arabic Transparent" pitchFamily="2" charset="0"/>
              </a:rPr>
              <a:t>التطوع</a:t>
            </a:r>
            <a:endParaRPr lang="en-US" altLang="ar-SA" sz="4800">
              <a:cs typeface="Arabic Transparent" pitchFamily="2" charset="0"/>
            </a:endParaRPr>
          </a:p>
        </p:txBody>
      </p:sp>
    </p:spTree>
    <p:extLst>
      <p:ext uri="{BB962C8B-B14F-4D97-AF65-F5344CB8AC3E}">
        <p14:creationId xmlns:p14="http://schemas.microsoft.com/office/powerpoint/2010/main" val="32183829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0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03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0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03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0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04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0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0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p:bldP spid="44038" grpId="0" animBg="1"/>
      <p:bldP spid="44040" grpId="0" animBg="1"/>
      <p:bldP spid="44041" grpId="0" animBg="1"/>
      <p:bldP spid="44042" grpId="0" animBg="1"/>
      <p:bldP spid="44043" grpId="0" animBg="1"/>
      <p:bldP spid="44044" grpId="0" animBg="1"/>
      <p:bldP spid="44045" grpId="0" animBg="1"/>
      <p:bldP spid="4403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eaLnBrk="1" hangingPunct="1"/>
            <a:r>
              <a:rPr lang="ar-SA" altLang="ar-SA" sz="6000" b="1" dirty="0" smtClean="0"/>
              <a:t>فضائل التطوع وفعل الخير</a:t>
            </a:r>
            <a:r>
              <a:rPr lang="en-US" altLang="ar-SA" sz="6000" b="1" dirty="0" smtClean="0"/>
              <a:t> </a:t>
            </a:r>
          </a:p>
        </p:txBody>
      </p:sp>
      <p:sp>
        <p:nvSpPr>
          <p:cNvPr id="9220" name="Rectangle 4"/>
          <p:cNvSpPr>
            <a:spLocks noChangeArrowheads="1"/>
          </p:cNvSpPr>
          <p:nvPr/>
        </p:nvSpPr>
        <p:spPr bwMode="auto">
          <a:xfrm>
            <a:off x="687760" y="1844824"/>
            <a:ext cx="7920880"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288925" indent="-228600"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r" rtl="1" eaLnBrk="1" hangingPunct="1">
              <a:spcBef>
                <a:spcPct val="0"/>
              </a:spcBef>
            </a:pPr>
            <a:r>
              <a:rPr lang="ar-SA" altLang="ar-SA" sz="4400" dirty="0">
                <a:cs typeface="Arabic Transparent" pitchFamily="2" charset="0"/>
              </a:rPr>
              <a:t>{ وَجَعَلْنَاهُمْ أَئِمَّةً يَهْدُونَ بِأَمْرِنَا وَأَوْحَيْنَا إِلَيْهِمْ </a:t>
            </a:r>
            <a:r>
              <a:rPr lang="ar-SA" altLang="ar-SA" sz="4400" u="sng" dirty="0">
                <a:solidFill>
                  <a:srgbClr val="CC3300"/>
                </a:solidFill>
                <a:cs typeface="Arabic Transparent" pitchFamily="2" charset="0"/>
              </a:rPr>
              <a:t>فِعْلَ الْخَيْرَاتِ</a:t>
            </a:r>
            <a:r>
              <a:rPr lang="ar-SA" altLang="ar-SA" sz="4400" dirty="0">
                <a:cs typeface="Arabic Transparent" pitchFamily="2" charset="0"/>
              </a:rPr>
              <a:t> وَإِقَامَ الصَّلاةِ وَإِيتَاء الزَّكَاةِ وَكَانُوا لَنَا عَابِدِينَ} </a:t>
            </a:r>
            <a:r>
              <a:rPr lang="ar-SA" altLang="ar-SA" sz="2000" dirty="0">
                <a:cs typeface="Arabic Transparent" pitchFamily="2" charset="0"/>
              </a:rPr>
              <a:t>(73) سورة الأنبياء</a:t>
            </a:r>
          </a:p>
          <a:p>
            <a:pPr algn="r" rtl="1" eaLnBrk="1" hangingPunct="1">
              <a:spcBef>
                <a:spcPct val="0"/>
              </a:spcBef>
            </a:pPr>
            <a:endParaRPr lang="ar-SA" altLang="ar-SA" sz="2000" dirty="0">
              <a:cs typeface="Arabic Transparent" pitchFamily="2" charset="0"/>
            </a:endParaRPr>
          </a:p>
          <a:p>
            <a:pPr algn="r" rtl="1" eaLnBrk="1" hangingPunct="1">
              <a:spcBef>
                <a:spcPct val="0"/>
              </a:spcBef>
            </a:pPr>
            <a:r>
              <a:rPr lang="ar-SA" altLang="ar-SA" sz="4400" dirty="0">
                <a:solidFill>
                  <a:srgbClr val="CC3300"/>
                </a:solidFill>
                <a:cs typeface="Arabic Transparent" pitchFamily="2" charset="0"/>
              </a:rPr>
              <a:t>{ يَا أَيُّهَا الَّذِينَ آمَنُوا ارْكَعُوا وَاسْجُدُوا وَاعْبُدُوا رَبَّكُمْ </a:t>
            </a:r>
            <a:r>
              <a:rPr lang="ar-SA" altLang="ar-SA" sz="4400" u="sng" dirty="0">
                <a:solidFill>
                  <a:schemeClr val="accent2"/>
                </a:solidFill>
                <a:cs typeface="Arabic Transparent" pitchFamily="2" charset="0"/>
              </a:rPr>
              <a:t>وَافْعَلُوا الْخَيْرَ</a:t>
            </a:r>
            <a:r>
              <a:rPr lang="ar-SA" altLang="ar-SA" sz="4400" dirty="0">
                <a:solidFill>
                  <a:srgbClr val="CC3300"/>
                </a:solidFill>
                <a:cs typeface="Arabic Transparent" pitchFamily="2" charset="0"/>
              </a:rPr>
              <a:t> لَعَلَّكُمْ تُفْلِحُونَ} </a:t>
            </a:r>
            <a:r>
              <a:rPr lang="ar-SA" altLang="ar-SA" sz="2000" dirty="0">
                <a:solidFill>
                  <a:srgbClr val="CC3300"/>
                </a:solidFill>
                <a:cs typeface="Arabic Transparent" pitchFamily="2" charset="0"/>
              </a:rPr>
              <a:t>(الحج:77).</a:t>
            </a:r>
          </a:p>
          <a:p>
            <a:pPr algn="r" rtl="1" eaLnBrk="1" hangingPunct="1">
              <a:spcBef>
                <a:spcPct val="0"/>
              </a:spcBef>
            </a:pPr>
            <a:endParaRPr lang="ar-SA" altLang="ar-SA" sz="1400" dirty="0">
              <a:solidFill>
                <a:srgbClr val="CC3300"/>
              </a:solidFill>
              <a:cs typeface="Arabic Transparent" pitchFamily="2" charset="0"/>
            </a:endParaRPr>
          </a:p>
          <a:p>
            <a:pPr marL="60325" indent="0" algn="r" rtl="1" eaLnBrk="1" hangingPunct="1">
              <a:spcBef>
                <a:spcPct val="0"/>
              </a:spcBef>
              <a:buNone/>
            </a:pPr>
            <a:r>
              <a:rPr lang="en-US" altLang="ar-SA" sz="3200" dirty="0" smtClean="0">
                <a:cs typeface="Arabic Transparent" pitchFamily="2" charset="0"/>
              </a:rPr>
              <a:t> </a:t>
            </a:r>
            <a:endParaRPr lang="en-US" altLang="ar-SA" sz="3200" dirty="0">
              <a:cs typeface="Arabic Transparent" pitchFamily="2" charset="0"/>
            </a:endParaRPr>
          </a:p>
        </p:txBody>
      </p:sp>
    </p:spTree>
    <p:extLst>
      <p:ext uri="{BB962C8B-B14F-4D97-AF65-F5344CB8AC3E}">
        <p14:creationId xmlns:p14="http://schemas.microsoft.com/office/powerpoint/2010/main" val="30726019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90600" y="764705"/>
            <a:ext cx="7181800" cy="4680520"/>
          </a:xfrm>
          <a:ln>
            <a:solidFill>
              <a:schemeClr val="accent1"/>
            </a:solidFill>
          </a:ln>
          <a:effectLst>
            <a:glow rad="228600">
              <a:schemeClr val="accent2">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a:lstStyle/>
          <a:p>
            <a:pPr>
              <a:spcBef>
                <a:spcPct val="0"/>
              </a:spcBef>
            </a:pPr>
            <a:r>
              <a:rPr lang="ar-SA" altLang="ar-SA" sz="4400" dirty="0">
                <a:cs typeface="Arabic Transparent" pitchFamily="2" charset="0"/>
              </a:rPr>
              <a:t>{ وَلِكُلٍّ وِجْهَةٌ هُوَ مُوَلِّيهَا </a:t>
            </a:r>
            <a:r>
              <a:rPr lang="ar-SA" altLang="ar-SA" sz="4400" u="sng" dirty="0">
                <a:solidFill>
                  <a:srgbClr val="CC3300"/>
                </a:solidFill>
                <a:cs typeface="Arabic Transparent" pitchFamily="2" charset="0"/>
              </a:rPr>
              <a:t>فَاسْتَبِقُوا الْخَيْرَاتِ</a:t>
            </a:r>
            <a:r>
              <a:rPr lang="ar-SA" altLang="ar-SA" sz="4400" dirty="0">
                <a:cs typeface="Arabic Transparent" pitchFamily="2" charset="0"/>
              </a:rPr>
              <a:t> أَيْنَ مَا تَكُونُوا يَأْتِ بِكُمُ اللَّهُ جَمِيعاً إِنَّ اللَّهَ عَلَى كُلِّ شَيْءٍ قَدِيرٌ} </a:t>
            </a:r>
            <a:r>
              <a:rPr lang="ar-SA" altLang="ar-SA" sz="2000" dirty="0">
                <a:cs typeface="Arabic Transparent" pitchFamily="2" charset="0"/>
              </a:rPr>
              <a:t>(البقرة:148).</a:t>
            </a:r>
          </a:p>
          <a:p>
            <a:pPr>
              <a:spcBef>
                <a:spcPct val="0"/>
              </a:spcBef>
            </a:pPr>
            <a:endParaRPr lang="ar-SA" altLang="ar-SA" sz="2000" dirty="0">
              <a:cs typeface="Arabic Transparent" pitchFamily="2" charset="0"/>
            </a:endParaRPr>
          </a:p>
          <a:p>
            <a:pPr>
              <a:spcBef>
                <a:spcPct val="0"/>
              </a:spcBef>
            </a:pPr>
            <a:r>
              <a:rPr lang="en-US" altLang="ar-SA" sz="4400" dirty="0">
                <a:solidFill>
                  <a:srgbClr val="CC3300"/>
                </a:solidFill>
                <a:cs typeface="Arabic Transparent" pitchFamily="2" charset="0"/>
              </a:rPr>
              <a:t> </a:t>
            </a:r>
            <a:r>
              <a:rPr lang="ar-SA" altLang="ar-SA" sz="4400" dirty="0">
                <a:solidFill>
                  <a:srgbClr val="CC3300"/>
                </a:solidFill>
                <a:cs typeface="Arabic Transparent" pitchFamily="2" charset="0"/>
              </a:rPr>
              <a:t>{ </a:t>
            </a:r>
            <a:r>
              <a:rPr lang="ar-SA" altLang="ar-SA" sz="4400" u="sng" dirty="0">
                <a:solidFill>
                  <a:schemeClr val="accent2"/>
                </a:solidFill>
                <a:cs typeface="Arabic Transparent" pitchFamily="2" charset="0"/>
              </a:rPr>
              <a:t>فَاسْتَبِقُوا الْخَيْرَاتِ</a:t>
            </a:r>
            <a:r>
              <a:rPr lang="ar-SA" altLang="ar-SA" sz="4400" dirty="0">
                <a:solidFill>
                  <a:srgbClr val="CC3300"/>
                </a:solidFill>
                <a:cs typeface="Arabic Transparent" pitchFamily="2" charset="0"/>
              </a:rPr>
              <a:t> إِلَى اللَّهِ مَرْجِعُكُمْ جَمِيعاً فَيُنَبِّئُكُمْ بِمَا كُنْتُمْ فِيهِ تَخْتَلِفُونَ</a:t>
            </a:r>
            <a:r>
              <a:rPr lang="en-US" altLang="ar-SA" sz="4400" dirty="0">
                <a:solidFill>
                  <a:srgbClr val="CC3300"/>
                </a:solidFill>
                <a:cs typeface="Arabic Transparent" pitchFamily="2" charset="0"/>
              </a:rPr>
              <a:t>}</a:t>
            </a:r>
            <a:r>
              <a:rPr lang="ar-SA" altLang="ar-SA" sz="4400" dirty="0">
                <a:solidFill>
                  <a:srgbClr val="CC3300"/>
                </a:solidFill>
                <a:cs typeface="Arabic Transparent" pitchFamily="2" charset="0"/>
              </a:rPr>
              <a:t> </a:t>
            </a:r>
            <a:r>
              <a:rPr lang="ar-SA" altLang="ar-SA" sz="2000" dirty="0">
                <a:solidFill>
                  <a:srgbClr val="CC3300"/>
                </a:solidFill>
                <a:cs typeface="Arabic Transparent" pitchFamily="2" charset="0"/>
              </a:rPr>
              <a:t>(المائدة: الآية48)</a:t>
            </a:r>
            <a:endParaRPr lang="ar-SA" sz="4400" dirty="0"/>
          </a:p>
        </p:txBody>
      </p:sp>
    </p:spTree>
    <p:extLst>
      <p:ext uri="{BB962C8B-B14F-4D97-AF65-F5344CB8AC3E}">
        <p14:creationId xmlns:p14="http://schemas.microsoft.com/office/powerpoint/2010/main" val="16426616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400" b="1" dirty="0" smtClean="0"/>
              <a:t>هل المقصود بالعمل التطوعي تقديم المال للآخرين ؟</a:t>
            </a:r>
            <a:endParaRPr lang="ar-SA" sz="4400" b="1" dirty="0"/>
          </a:p>
        </p:txBody>
      </p:sp>
      <p:sp>
        <p:nvSpPr>
          <p:cNvPr id="3" name="عنصر نائب للمحتوى 2"/>
          <p:cNvSpPr>
            <a:spLocks noGrp="1"/>
          </p:cNvSpPr>
          <p:nvPr>
            <p:ph idx="1"/>
          </p:nvPr>
        </p:nvSpPr>
        <p:spPr/>
        <p:txBody>
          <a:bodyPr/>
          <a:lstStyle/>
          <a:p>
            <a:r>
              <a:rPr lang="ar-BH" sz="3200" dirty="0" smtClean="0"/>
              <a:t>العمل </a:t>
            </a:r>
            <a:r>
              <a:rPr lang="ar-BH" sz="3200" dirty="0"/>
              <a:t>الخيري التطوعي بأسمائه وأشكاله الكثيرة له جذور عميقة في تقاليد عريقة وقديمة من المشاركة في معظم الثقافات ، وسواء فهم بمعنى المعونة المتبادلة ومساعدة الناس الأقل حظاً وتقديم الرعاية والخدمات على المستويات المجتمعية المختلفة ، فهو يأخذ أشكال متعددة ابتداء من الأعراف التقليدية للمساعدة الذاتية ، إلى التجاوب الاجتماعي في أوقات الشدة والكوارث من خلال مجهودات الإغاثة وتخفيف آثار الفقر </a:t>
            </a:r>
            <a:endParaRPr lang="ar-SA" sz="3200" dirty="0"/>
          </a:p>
        </p:txBody>
      </p:sp>
    </p:spTree>
    <p:extLst>
      <p:ext uri="{BB962C8B-B14F-4D97-AF65-F5344CB8AC3E}">
        <p14:creationId xmlns:p14="http://schemas.microsoft.com/office/powerpoint/2010/main" val="345431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908720"/>
            <a:ext cx="7848600" cy="5217443"/>
          </a:xfrm>
        </p:spPr>
        <p:txBody>
          <a:bodyPr/>
          <a:lstStyle/>
          <a:p>
            <a:r>
              <a:rPr lang="ar-SA" sz="3600" b="1" dirty="0"/>
              <a:t>فنقول في تحديد مفهوم العمل التطوعي وتعريفه:</a:t>
            </a:r>
            <a:br>
              <a:rPr lang="ar-SA" sz="3600" b="1" dirty="0"/>
            </a:br>
            <a:r>
              <a:rPr lang="ar-SA" dirty="0"/>
              <a:t/>
            </a:r>
            <a:br>
              <a:rPr lang="ar-SA" dirty="0"/>
            </a:br>
            <a:r>
              <a:rPr lang="ar-SA" sz="3200" b="1" u="sng" dirty="0"/>
              <a:t>(1) كلمة عمل</a:t>
            </a:r>
            <a:r>
              <a:rPr lang="ar-SA" sz="3200" u="sng" dirty="0"/>
              <a:t>: </a:t>
            </a:r>
            <a:r>
              <a:rPr lang="ar-SA" sz="3200" dirty="0"/>
              <a:t>إننا لا نقصد بالعمل التطوعي تقديم المال أي العمل المالي المحض أو ما كان مشتركاً بين العبادة المالية والبدنية وإنما نقصد تقديم الفعل  والقول، والفعل أحياناً يكون بالترك. </a:t>
            </a:r>
            <a:br>
              <a:rPr lang="ar-SA" sz="3200" dirty="0"/>
            </a:br>
            <a:r>
              <a:rPr lang="ar-SA" sz="3200" dirty="0"/>
              <a:t/>
            </a:r>
            <a:br>
              <a:rPr lang="ar-SA" sz="3200" dirty="0"/>
            </a:br>
            <a:r>
              <a:rPr lang="ar-SA" sz="3200" b="1" u="sng" dirty="0"/>
              <a:t>(2) </a:t>
            </a:r>
            <a:r>
              <a:rPr lang="ar-SA" sz="3200" b="1" u="sng" dirty="0" smtClean="0"/>
              <a:t>كلمة </a:t>
            </a:r>
            <a:r>
              <a:rPr lang="ar-SA" sz="3200" b="1" u="sng" dirty="0"/>
              <a:t>تقديم المال </a:t>
            </a:r>
            <a:r>
              <a:rPr lang="ar-SA" sz="3200" dirty="0"/>
              <a:t>في العمل الخيري سواء كان زكاة أو صدقة أو هبة أو عطية أو قرضاً</a:t>
            </a:r>
            <a:r>
              <a:rPr lang="ar-SA" dirty="0"/>
              <a:t>. </a:t>
            </a:r>
            <a:br>
              <a:rPr lang="ar-SA" dirty="0"/>
            </a:br>
            <a:endParaRPr lang="ar-SA" dirty="0"/>
          </a:p>
        </p:txBody>
      </p:sp>
    </p:spTree>
    <p:extLst>
      <p:ext uri="{BB962C8B-B14F-4D97-AF65-F5344CB8AC3E}">
        <p14:creationId xmlns:p14="http://schemas.microsoft.com/office/powerpoint/2010/main" val="41683963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9632" y="908720"/>
            <a:ext cx="6912768" cy="5217443"/>
          </a:xfrm>
        </p:spPr>
        <p:txBody>
          <a:bodyPr/>
          <a:lstStyle/>
          <a:p>
            <a:pPr marL="0" indent="0">
              <a:buNone/>
            </a:pPr>
            <a:r>
              <a:rPr lang="ar-SA" sz="3200" b="1" dirty="0" smtClean="0">
                <a:effectLst>
                  <a:outerShdw blurRad="38100" dist="38100" dir="2700000" algn="tl">
                    <a:srgbClr val="000000">
                      <a:alpha val="43137"/>
                    </a:srgbClr>
                  </a:outerShdw>
                </a:effectLst>
              </a:rPr>
              <a:t>(</a:t>
            </a:r>
            <a:r>
              <a:rPr lang="ar-SA" sz="3200" b="1" dirty="0">
                <a:effectLst>
                  <a:outerShdw blurRad="38100" dist="38100" dir="2700000" algn="tl">
                    <a:srgbClr val="000000">
                      <a:alpha val="43137"/>
                    </a:srgbClr>
                  </a:outerShdw>
                </a:effectLst>
              </a:rPr>
              <a:t>2) كلمة تطوع </a:t>
            </a:r>
            <a:r>
              <a:rPr lang="ar-SA" sz="3200" dirty="0"/>
              <a:t>: ولا يدخل في العمل التطوعي الفروض والواجبات سواء كانت عينية أو كفائية، معينة أو مبهمة مضيقة أو موسعة، أداء أو قضاء أو نذراً. </a:t>
            </a:r>
            <a:br>
              <a:rPr lang="ar-SA" sz="3200" dirty="0"/>
            </a:br>
            <a:r>
              <a:rPr lang="ar-SA" sz="3200" dirty="0"/>
              <a:t>وإنما ما ترد تسميته بالمستحب، والمندوب، والأدب، والفضيلة والنفل والتطوع. </a:t>
            </a:r>
            <a:br>
              <a:rPr lang="ar-SA" sz="3200" dirty="0"/>
            </a:br>
            <a:r>
              <a:rPr lang="ar-SA" sz="3200" b="1" dirty="0"/>
              <a:t>والمستحب</a:t>
            </a:r>
            <a:r>
              <a:rPr lang="ar-SA" sz="3200" dirty="0"/>
              <a:t> في الشريعة: ما طلب الشرع فعله لا على سبيل </a:t>
            </a:r>
            <a:r>
              <a:rPr lang="ar-SA" sz="3200" dirty="0" smtClean="0"/>
              <a:t>الإلزام </a:t>
            </a:r>
            <a:r>
              <a:rPr lang="ar-SA" sz="3200" dirty="0"/>
              <a:t>وهو ما يثاب فاعله ولا يعاقب تاركه. </a:t>
            </a:r>
            <a:br>
              <a:rPr lang="ar-SA" sz="3200" dirty="0"/>
            </a:br>
            <a:r>
              <a:rPr lang="ar-SA" sz="3200" dirty="0"/>
              <a:t>فهو مستحب: من حيث أن المشرع يحبه ويؤثره.</a:t>
            </a:r>
          </a:p>
        </p:txBody>
      </p:sp>
    </p:spTree>
    <p:extLst>
      <p:ext uri="{BB962C8B-B14F-4D97-AF65-F5344CB8AC3E}">
        <p14:creationId xmlns:p14="http://schemas.microsoft.com/office/powerpoint/2010/main" val="15387828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908720"/>
            <a:ext cx="7848600" cy="4536504"/>
          </a:xfrm>
        </p:spPr>
        <p:txBody>
          <a:bodyPr/>
          <a:lstStyle/>
          <a:p>
            <a:r>
              <a:rPr lang="ar-SA" sz="3600" b="1" dirty="0" smtClean="0">
                <a:effectLst>
                  <a:outerShdw blurRad="38100" dist="38100" dir="2700000" algn="tl">
                    <a:srgbClr val="000000">
                      <a:alpha val="43137"/>
                    </a:srgbClr>
                  </a:outerShdw>
                </a:effectLst>
              </a:rPr>
              <a:t>يمكن وصف العمل </a:t>
            </a:r>
            <a:r>
              <a:rPr lang="ar-SA" sz="3600" b="1" dirty="0">
                <a:effectLst>
                  <a:outerShdw blurRad="38100" dist="38100" dir="2700000" algn="tl">
                    <a:srgbClr val="000000">
                      <a:alpha val="43137"/>
                    </a:srgbClr>
                  </a:outerShdw>
                </a:effectLst>
              </a:rPr>
              <a:t>التطوعي بأنه: </a:t>
            </a:r>
            <a:r>
              <a:rPr lang="ar-SA" dirty="0"/>
              <a:t/>
            </a:r>
            <a:br>
              <a:rPr lang="ar-SA" dirty="0"/>
            </a:br>
            <a:r>
              <a:rPr lang="ar-SA" dirty="0"/>
              <a:t>كل جهد بدني أو فكري أو عقلي أو قلبي يأتي به الإنسان أو يتركه تطوعاً دون أن يكون ملزماً به لا من جهة المشرع ولا من غيره.</a:t>
            </a:r>
            <a:br>
              <a:rPr lang="ar-SA" dirty="0"/>
            </a:br>
            <a:r>
              <a:rPr lang="ar-SA" dirty="0"/>
              <a:t/>
            </a:r>
            <a:br>
              <a:rPr lang="ar-SA" dirty="0"/>
            </a:br>
            <a:r>
              <a:rPr lang="ar-SA" sz="3600" b="1" dirty="0">
                <a:effectLst>
                  <a:outerShdw blurRad="38100" dist="38100" dir="2700000" algn="tl">
                    <a:srgbClr val="000000">
                      <a:alpha val="43137"/>
                    </a:srgbClr>
                  </a:outerShdw>
                </a:effectLst>
              </a:rPr>
              <a:t>مثال ذلك</a:t>
            </a:r>
            <a:r>
              <a:rPr lang="ar-SA" dirty="0"/>
              <a:t>: كتابة العقود، وتغسيل الموتى، إماطة الأذى عن الطريق، إعانة الرجل على دابته ورفع متاعه عليها، أن تفرغ من دلوك في إناء المستسقي، أن تعين ضائعاً، إنقاذ الغرقى والهدمى والحرقى، إعانة في مهم كموت وعرس وسفر، كف أذاك عن الناس.</a:t>
            </a:r>
          </a:p>
        </p:txBody>
      </p:sp>
    </p:spTree>
    <p:extLst>
      <p:ext uri="{BB962C8B-B14F-4D97-AF65-F5344CB8AC3E}">
        <p14:creationId xmlns:p14="http://schemas.microsoft.com/office/powerpoint/2010/main" val="4633086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48680"/>
            <a:ext cx="7848600" cy="5577483"/>
          </a:xfrm>
        </p:spPr>
        <p:txBody>
          <a:bodyPr/>
          <a:lstStyle/>
          <a:p>
            <a:r>
              <a:rPr lang="ar-SA" sz="3200" b="1" u="sng" dirty="0"/>
              <a:t>ويمكن أن نميز بين شكلين من أشكال العمل التطوعي</a:t>
            </a:r>
            <a:r>
              <a:rPr lang="ar-SA" sz="3200" b="1" dirty="0"/>
              <a:t>؛ </a:t>
            </a:r>
            <a:r>
              <a:rPr lang="ar-SA" sz="3200" b="1" dirty="0" smtClean="0">
                <a:solidFill>
                  <a:srgbClr val="0070C0"/>
                </a:solidFill>
              </a:rPr>
              <a:t>السلوك التطوعي ، الفعل التطوعي: </a:t>
            </a:r>
          </a:p>
          <a:p>
            <a:r>
              <a:rPr lang="ar-SA" sz="3200" b="1" u="sng" dirty="0">
                <a:solidFill>
                  <a:srgbClr val="FF0000"/>
                </a:solidFill>
                <a:effectLst>
                  <a:outerShdw blurRad="38100" dist="38100" dir="2700000" algn="tl">
                    <a:srgbClr val="000000">
                      <a:alpha val="43137"/>
                    </a:srgbClr>
                  </a:outerShdw>
                </a:effectLst>
              </a:rPr>
              <a:t>الشكل </a:t>
            </a:r>
            <a:r>
              <a:rPr lang="ar-SA" sz="3200" b="1" u="sng" dirty="0" err="1" smtClean="0">
                <a:solidFill>
                  <a:srgbClr val="FF0000"/>
                </a:solidFill>
                <a:effectLst>
                  <a:outerShdw blurRad="38100" dist="38100" dir="2700000" algn="tl">
                    <a:srgbClr val="000000">
                      <a:alpha val="43137"/>
                    </a:srgbClr>
                  </a:outerShdw>
                </a:effectLst>
              </a:rPr>
              <a:t>الأول:</a:t>
            </a:r>
            <a:r>
              <a:rPr lang="ar-SA" sz="3200" b="1" dirty="0" err="1" smtClean="0"/>
              <a:t>ويقصد</a:t>
            </a:r>
            <a:r>
              <a:rPr lang="ar-SA" sz="3200" b="1" dirty="0" smtClean="0"/>
              <a:t> </a:t>
            </a:r>
            <a:r>
              <a:rPr lang="ar-SA" sz="3200" b="1" dirty="0"/>
              <a:t>به مجموعة التصرفات التي يمارسها الفرد وتنطبق عليها شروط العمل التطوعي ولكنها تأتي استجابة لظرف طارئ، أو لموقف إنساني أو أخلاقي محدد، مثال ذلك أن يندفع المرء لإنقاذ غريق يشرف على الهلاك، أو إسعاف جريح بحالة خطر إثر حادث ألمّ به - وهذا عمل نبيل لا يقوم به للأسف إلا القلة اليوم - في هذه الظروف يقدم المرء على ممارسات وتصرفات لغايات إنسانية صرفة أو أخلاقية أو دينية أو اجتماعية، ولا يتوقع الفاعل منها أي مردود مادي.</a:t>
            </a:r>
            <a:endParaRPr lang="en-US" sz="3200" dirty="0"/>
          </a:p>
        </p:txBody>
      </p:sp>
    </p:spTree>
    <p:extLst>
      <p:ext uri="{BB962C8B-B14F-4D97-AF65-F5344CB8AC3E}">
        <p14:creationId xmlns:p14="http://schemas.microsoft.com/office/powerpoint/2010/main" val="334349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48680"/>
            <a:ext cx="7848600" cy="5577483"/>
          </a:xfrm>
        </p:spPr>
        <p:txBody>
          <a:bodyPr/>
          <a:lstStyle/>
          <a:p>
            <a:r>
              <a:rPr lang="ar-SA" sz="3600" b="1" u="sng" dirty="0">
                <a:solidFill>
                  <a:srgbClr val="0070C0"/>
                </a:solidFill>
                <a:effectLst>
                  <a:outerShdw blurRad="38100" dist="38100" dir="2700000" algn="tl">
                    <a:srgbClr val="000000">
                      <a:alpha val="43137"/>
                    </a:srgbClr>
                  </a:outerShdw>
                </a:effectLst>
              </a:rPr>
              <a:t>أما الشكل الثاني </a:t>
            </a:r>
            <a:r>
              <a:rPr lang="ar-SA" sz="3600" b="1" dirty="0"/>
              <a:t>من أشكال العمل التطوعي </a:t>
            </a:r>
            <a:r>
              <a:rPr lang="ar-SA" sz="3600" b="1" dirty="0">
                <a:solidFill>
                  <a:srgbClr val="FF0000"/>
                </a:solidFill>
                <a:effectLst>
                  <a:outerShdw blurRad="38100" dist="38100" dir="2700000" algn="tl">
                    <a:srgbClr val="000000">
                      <a:alpha val="43137"/>
                    </a:srgbClr>
                  </a:outerShdw>
                </a:effectLst>
              </a:rPr>
              <a:t>فيتمثل بالفعل التطوعي ا</a:t>
            </a:r>
            <a:r>
              <a:rPr lang="ar-SA" sz="3600" b="1" dirty="0"/>
              <a:t>لذي لا يأتي استجابة لظرف طارئ بل يأتي نتيجة تدبر وتفكر مثاله الإيمان بفكرة تنظيم الأسرة وحقوق الأطفال بأسرة مستقرة وآمنة؛ فهذا الشخص يتطوع للحديث عن فكرته في كل مجال وكل جلسة ولا ينتظر إعلان محاضرة ليقول رأيه بذلك، ويطبق ذلك على عائلته ومحيطه، ويوصف العمل التطوعي بصفتين أساسيتين تجعلان من تأثيره قوياً في المجتمع وفي عملية التغيير الاجتماعي، وهما:</a:t>
            </a:r>
            <a:endParaRPr lang="en-US" sz="3600" dirty="0"/>
          </a:p>
        </p:txBody>
      </p:sp>
    </p:spTree>
    <p:extLst>
      <p:ext uri="{BB962C8B-B14F-4D97-AF65-F5344CB8AC3E}">
        <p14:creationId xmlns:p14="http://schemas.microsoft.com/office/powerpoint/2010/main" val="70407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476672"/>
            <a:ext cx="7848600" cy="5649491"/>
          </a:xfrm>
        </p:spPr>
        <p:txBody>
          <a:bodyPr/>
          <a:lstStyle/>
          <a:p>
            <a:r>
              <a:rPr lang="ar-SA" sz="3200" b="1" dirty="0"/>
              <a:t>1- قيامه على أساس المردود المعنوي أو الاجتماعي المتوقع منه، مع نفي أي مردود مادي يمكن أن يعود على الفاعل.</a:t>
            </a:r>
            <a:endParaRPr lang="en-US" sz="3200" dirty="0"/>
          </a:p>
          <a:p>
            <a:r>
              <a:rPr lang="ar-SA" sz="3200" b="1" dirty="0"/>
              <a:t>2- ارتباط قيمة العمل بغاياته المعنوية والإنسانية.</a:t>
            </a:r>
            <a:endParaRPr lang="en-US" sz="3200" dirty="0"/>
          </a:p>
          <a:p>
            <a:r>
              <a:rPr lang="ar-SA" sz="3200" b="1" dirty="0"/>
              <a:t>لهذا السبب يلاحظ أن وتيرة العمل التطوعي لا تتراجع مع انخفاض المردود المادي له، إنما بتراجع القيم والحوافز التي تكمن وراءه، وهي القيم والحوافز الدينية والأخلاقية والاجتماعية والإنسانية.</a:t>
            </a:r>
            <a:endParaRPr lang="en-US" sz="3200" dirty="0"/>
          </a:p>
          <a:p>
            <a:endParaRPr lang="ar-SA" dirty="0"/>
          </a:p>
        </p:txBody>
      </p:sp>
    </p:spTree>
    <p:extLst>
      <p:ext uri="{BB962C8B-B14F-4D97-AF65-F5344CB8AC3E}">
        <p14:creationId xmlns:p14="http://schemas.microsoft.com/office/powerpoint/2010/main" val="5032643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5400" b="1" dirty="0" smtClean="0">
                <a:effectLst>
                  <a:outerShdw blurRad="38100" dist="38100" dir="2700000" algn="tl">
                    <a:srgbClr val="000000">
                      <a:alpha val="43137"/>
                    </a:srgbClr>
                  </a:outerShdw>
                </a:effectLst>
              </a:rPr>
              <a:t>خلاصة القول</a:t>
            </a:r>
            <a:endParaRPr lang="ar-SA" sz="5400" b="1"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r>
              <a:rPr lang="ar-SA" dirty="0"/>
              <a:t>لا خير في كثير من نجواهم إلا من أمر بصدقة أو معروف أو إصلاح بين الناس ومن يفعل ذلك ابتغاء مرضات الله فسوف نؤتيه أجراً عظيماً " سورة النساء آية 114 </a:t>
            </a:r>
          </a:p>
        </p:txBody>
      </p:sp>
    </p:spTree>
    <p:extLst>
      <p:ext uri="{BB962C8B-B14F-4D97-AF65-F5344CB8AC3E}">
        <p14:creationId xmlns:p14="http://schemas.microsoft.com/office/powerpoint/2010/main" val="19749245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000" b="1" dirty="0" smtClean="0">
                <a:effectLst>
                  <a:outerShdw blurRad="38100" dist="38100" dir="2700000" algn="tl">
                    <a:srgbClr val="000000">
                      <a:alpha val="43137"/>
                    </a:srgbClr>
                  </a:outerShdw>
                </a:effectLst>
              </a:rPr>
              <a:t>تفسير الآية</a:t>
            </a:r>
            <a:endParaRPr lang="ar-SA" sz="6000" b="1"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r>
              <a:rPr lang="ar-SA" dirty="0"/>
              <a:t>يقول تعالى: </a:t>
            </a:r>
            <a:br>
              <a:rPr lang="ar-SA" dirty="0"/>
            </a:br>
            <a:r>
              <a:rPr lang="ar-SA" dirty="0"/>
              <a:t>" لا خير في كثير من نجواهم " يعني لا خير في كثير من كلام الناس وأحاديثهم ومحاوراتهم. </a:t>
            </a:r>
            <a:br>
              <a:rPr lang="ar-SA" dirty="0"/>
            </a:br>
            <a:r>
              <a:rPr lang="ar-SA" dirty="0"/>
              <a:t>" إلا من أمر بصدقة أو معروف أو إصلاح بين الناس "</a:t>
            </a:r>
            <a:br>
              <a:rPr lang="ar-SA" dirty="0"/>
            </a:br>
            <a:r>
              <a:rPr lang="ar-SA" dirty="0"/>
              <a:t/>
            </a:r>
            <a:br>
              <a:rPr lang="ar-SA" dirty="0"/>
            </a:br>
            <a:endParaRPr lang="ar-SA" dirty="0"/>
          </a:p>
        </p:txBody>
      </p:sp>
    </p:spTree>
    <p:extLst>
      <p:ext uri="{BB962C8B-B14F-4D97-AF65-F5344CB8AC3E}">
        <p14:creationId xmlns:p14="http://schemas.microsoft.com/office/powerpoint/2010/main" val="10713314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764704"/>
            <a:ext cx="7848600" cy="5361459"/>
          </a:xfrm>
        </p:spPr>
        <p:txBody>
          <a:bodyPr/>
          <a:lstStyle/>
          <a:p>
            <a:r>
              <a:rPr lang="ar-SA" sz="4000" dirty="0"/>
              <a:t>تفسير للآية بالسنة ( الحديث )</a:t>
            </a:r>
            <a:br>
              <a:rPr lang="ar-SA" sz="4000" dirty="0"/>
            </a:br>
            <a:r>
              <a:rPr lang="ar-SA" sz="4000" dirty="0"/>
              <a:t>عن أبي الدرداء قال </a:t>
            </a:r>
            <a:r>
              <a:rPr lang="ar-SA" sz="4000" dirty="0" err="1"/>
              <a:t>قال</a:t>
            </a:r>
            <a:r>
              <a:rPr lang="ar-SA" sz="4000" dirty="0"/>
              <a:t> رسول الله صلى الله عليه وسلم: } ألا أخبركم بأفضل من درجة الصيام والصلاة والصدقة قالوا: بلى يا رسول الله، قال: إصلاح ذات البين } </a:t>
            </a:r>
            <a:br>
              <a:rPr lang="ar-SA" sz="4000" dirty="0"/>
            </a:br>
            <a:r>
              <a:rPr lang="ar-SA" sz="4000" dirty="0"/>
              <a:t>رواه أحمد وأبو داود والترمذي وقال حسن صحيح </a:t>
            </a:r>
            <a:br>
              <a:rPr lang="ar-SA" sz="4000" dirty="0"/>
            </a:br>
            <a:r>
              <a:rPr lang="ar-SA" dirty="0"/>
              <a:t/>
            </a:r>
            <a:br>
              <a:rPr lang="ar-SA" dirty="0"/>
            </a:br>
            <a:r>
              <a:rPr lang="ar-SA" dirty="0" smtClean="0"/>
              <a:t>.</a:t>
            </a:r>
            <a:r>
              <a:rPr lang="ar-SA" dirty="0"/>
              <a:t/>
            </a:r>
            <a:br>
              <a:rPr lang="ar-SA" dirty="0"/>
            </a:br>
            <a:endParaRPr lang="ar-SA" dirty="0"/>
          </a:p>
          <a:p>
            <a:endParaRPr lang="ar-SA" dirty="0"/>
          </a:p>
        </p:txBody>
      </p:sp>
    </p:spTree>
    <p:extLst>
      <p:ext uri="{BB962C8B-B14F-4D97-AF65-F5344CB8AC3E}">
        <p14:creationId xmlns:p14="http://schemas.microsoft.com/office/powerpoint/2010/main" val="35850511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9632" y="764705"/>
            <a:ext cx="6840760" cy="4752528"/>
          </a:xfrm>
        </p:spPr>
        <p:txBody>
          <a:bodyPr/>
          <a:lstStyle/>
          <a:p>
            <a:r>
              <a:rPr lang="ar-SA" sz="3600" dirty="0"/>
              <a:t>وبلا شك أن منزلة الصيام والصلاة عظيمة فهما ركنان من أركان الإسلام والمراد هنا بالصلاة التي إصلاح ذات البين خير منها صلاة النوافل وليس الفرائض ولكنهما عمل محصور أجره وثوابه على صاحبه بينما إصلاح ذات البين: نفع متعدي إلى الآخرين وقاعدة الشريعة: أن النفع المتعدي أولى من النفع القاصر</a:t>
            </a:r>
          </a:p>
        </p:txBody>
      </p:sp>
    </p:spTree>
    <p:extLst>
      <p:ext uri="{BB962C8B-B14F-4D97-AF65-F5344CB8AC3E}">
        <p14:creationId xmlns:p14="http://schemas.microsoft.com/office/powerpoint/2010/main" val="22123215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332656"/>
            <a:ext cx="8229600" cy="1143000"/>
          </a:xfrm>
        </p:spPr>
        <p:txBody>
          <a:bodyPr/>
          <a:lstStyle/>
          <a:p>
            <a:r>
              <a:rPr lang="ar-SA" sz="5400" b="1" dirty="0" smtClean="0">
                <a:ln>
                  <a:solidFill>
                    <a:srgbClr val="FFC000"/>
                  </a:solidFill>
                </a:ln>
                <a:effectLst>
                  <a:outerShdw blurRad="38100" dist="38100" dir="2700000" algn="tl">
                    <a:srgbClr val="000000">
                      <a:alpha val="43137"/>
                    </a:srgbClr>
                  </a:outerShdw>
                </a:effectLst>
              </a:rPr>
              <a:t>مثال للتطوع</a:t>
            </a:r>
            <a:endParaRPr lang="ar-SA" sz="5400" b="1" dirty="0">
              <a:ln>
                <a:solidFill>
                  <a:srgbClr val="FFC000"/>
                </a:solidFill>
              </a:ln>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539552" y="1268760"/>
            <a:ext cx="8136904" cy="4569371"/>
          </a:xfrm>
        </p:spPr>
        <p:txBody>
          <a:bodyPr/>
          <a:lstStyle/>
          <a:p>
            <a:r>
              <a:rPr lang="ar-SA" sz="3200" b="1" u="sng" dirty="0">
                <a:ln>
                  <a:solidFill>
                    <a:srgbClr val="FFFF99"/>
                  </a:solidFill>
                </a:ln>
                <a:effectLst>
                  <a:outerShdw blurRad="38100" dist="38100" dir="2700000" algn="tl">
                    <a:srgbClr val="000000">
                      <a:alpha val="43137"/>
                    </a:srgbClr>
                  </a:outerShdw>
                </a:effectLst>
              </a:rPr>
              <a:t>تطوع ذو القرنين ببناء </a:t>
            </a:r>
            <a:r>
              <a:rPr lang="ar-SA" sz="3200" b="1" u="sng" dirty="0" smtClean="0">
                <a:ln>
                  <a:solidFill>
                    <a:srgbClr val="FFFF99"/>
                  </a:solidFill>
                </a:ln>
                <a:effectLst>
                  <a:outerShdw blurRad="38100" dist="38100" dir="2700000" algn="tl">
                    <a:srgbClr val="000000">
                      <a:alpha val="43137"/>
                    </a:srgbClr>
                  </a:outerShdw>
                </a:effectLst>
              </a:rPr>
              <a:t>السد</a:t>
            </a:r>
            <a:r>
              <a:rPr lang="ar-SA" sz="3200" dirty="0">
                <a:ln>
                  <a:solidFill>
                    <a:srgbClr val="FFFF99"/>
                  </a:solidFill>
                </a:ln>
              </a:rPr>
              <a:t> </a:t>
            </a:r>
            <a:r>
              <a:rPr lang="ar-SA" sz="3200" dirty="0" smtClean="0"/>
              <a:t>: " </a:t>
            </a:r>
            <a:r>
              <a:rPr lang="ar-SA" sz="3200" dirty="0"/>
              <a:t>حتى إذا بلغ بين السدين وجد من دونهما قوماً لا يكادون يفقهون قولا. قالوا يا ذا القرنين إن يأجوج ومأجوج مفسدون في الأرض فهل نجعل لك خرجاً على أن تجعل بيننا وبينهم سدا. قال ما مكني فيه ربي خير فأعينوني بقوة أجعل بينكم وبينهم ردما. آتوني زبر الحديد حتى إذا ساوى بين الصدفين قال انفخوا حتى إذا جعله نارا قال آتوني أفرغ عليه قطرا. فما اسطاعوا أن يظهروه وما استطاعوا له نقبا. قال هذا رحمة من ربي فإذا جاء وعد ربي جعله دكاء وكان وعد ربي حقاً " سورة الكهف</a:t>
            </a:r>
          </a:p>
        </p:txBody>
      </p:sp>
    </p:spTree>
    <p:extLst>
      <p:ext uri="{BB962C8B-B14F-4D97-AF65-F5344CB8AC3E}">
        <p14:creationId xmlns:p14="http://schemas.microsoft.com/office/powerpoint/2010/main" val="14264680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836712"/>
            <a:ext cx="6984776" cy="5289451"/>
          </a:xfrm>
        </p:spPr>
        <p:txBody>
          <a:bodyPr/>
          <a:lstStyle/>
          <a:p>
            <a:r>
              <a:rPr lang="ar-SA" sz="3600" dirty="0"/>
              <a:t>كان بناء السد نعمة عظمى للبشرية وسبباً من أسباب هناء العيش على الأرض </a:t>
            </a:r>
            <a:br>
              <a:rPr lang="ar-SA" sz="3600" dirty="0"/>
            </a:br>
            <a:r>
              <a:rPr lang="ar-SA" sz="3600" dirty="0"/>
              <a:t>" قالوا يا ذا القرنين إن يأجوج ومأجوج مفسدون في الأرض فهل نجعل لك خرجا </a:t>
            </a:r>
            <a:r>
              <a:rPr lang="ar-SA" sz="3600" dirty="0" smtClean="0"/>
              <a:t>"</a:t>
            </a:r>
            <a:r>
              <a:rPr lang="ar-SA" sz="3600" dirty="0"/>
              <a:t/>
            </a:r>
            <a:br>
              <a:rPr lang="ar-SA" sz="3600" dirty="0"/>
            </a:br>
            <a:r>
              <a:rPr lang="ar-SA" sz="3600" dirty="0"/>
              <a:t>قال ابن جريج عن عطاء عن ابن عباس: " خرجاً ": أي أجراً عظيماً يعني أنهم أرادوا أن يجمعوا له من بينهم مالاً يعطونه إياه حتى يجعل بينه وبينهم سدا.</a:t>
            </a:r>
            <a:r>
              <a:rPr lang="ar-SA" dirty="0"/>
              <a:t/>
            </a:r>
            <a:br>
              <a:rPr lang="ar-SA" dirty="0"/>
            </a:br>
            <a:endParaRPr lang="ar-SA" dirty="0"/>
          </a:p>
        </p:txBody>
      </p:sp>
    </p:spTree>
    <p:extLst>
      <p:ext uri="{BB962C8B-B14F-4D97-AF65-F5344CB8AC3E}">
        <p14:creationId xmlns:p14="http://schemas.microsoft.com/office/powerpoint/2010/main" val="18829002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980729"/>
            <a:ext cx="6912768" cy="4608512"/>
          </a:xfrm>
        </p:spPr>
        <p:txBody>
          <a:bodyPr/>
          <a:lstStyle/>
          <a:p>
            <a:r>
              <a:rPr lang="ar-SA" sz="3200" dirty="0"/>
              <a:t>فقال ذو </a:t>
            </a:r>
            <a:r>
              <a:rPr lang="ar-SA" sz="3200" dirty="0" smtClean="0"/>
              <a:t>القرنين    </a:t>
            </a:r>
            <a:r>
              <a:rPr lang="ar-SA" sz="3200" b="1" dirty="0">
                <a:ln>
                  <a:solidFill>
                    <a:srgbClr val="FFC000"/>
                  </a:solidFill>
                </a:ln>
                <a:effectLst>
                  <a:outerShdw blurRad="38100" dist="38100" dir="2700000" algn="tl">
                    <a:srgbClr val="000000">
                      <a:alpha val="43137"/>
                    </a:srgbClr>
                  </a:outerShdw>
                </a:effectLst>
              </a:rPr>
              <a:t>بعفة وديانة وصلاح وقصد للخير: </a:t>
            </a:r>
            <a:r>
              <a:rPr lang="ar-SA" sz="3200" b="1" dirty="0" smtClean="0">
                <a:ln>
                  <a:solidFill>
                    <a:srgbClr val="FFC000"/>
                  </a:solidFill>
                </a:ln>
                <a:effectLst>
                  <a:outerShdw blurRad="38100" dist="38100" dir="2700000" algn="tl">
                    <a:srgbClr val="000000">
                      <a:alpha val="43137"/>
                    </a:srgbClr>
                  </a:outerShdw>
                </a:effectLst>
              </a:rPr>
              <a:t>   " </a:t>
            </a:r>
            <a:r>
              <a:rPr lang="ar-SA" sz="3200" b="1" dirty="0">
                <a:ln>
                  <a:solidFill>
                    <a:srgbClr val="FFC000"/>
                  </a:solidFill>
                </a:ln>
                <a:effectLst>
                  <a:outerShdw blurRad="38100" dist="38100" dir="2700000" algn="tl">
                    <a:srgbClr val="000000">
                      <a:alpha val="43137"/>
                    </a:srgbClr>
                  </a:outerShdw>
                </a:effectLst>
              </a:rPr>
              <a:t>ما مكّني فيه ربي خير " </a:t>
            </a:r>
            <a:endParaRPr lang="ar-SA" sz="3200" b="1" dirty="0" smtClean="0">
              <a:ln>
                <a:solidFill>
                  <a:srgbClr val="FFC000"/>
                </a:solidFill>
              </a:ln>
              <a:effectLst>
                <a:outerShdw blurRad="38100" dist="38100" dir="2700000" algn="tl">
                  <a:srgbClr val="000000">
                    <a:alpha val="43137"/>
                  </a:srgbClr>
                </a:outerShdw>
              </a:effectLst>
            </a:endParaRPr>
          </a:p>
          <a:p>
            <a:r>
              <a:rPr lang="ar-SA" sz="3200" dirty="0" smtClean="0"/>
              <a:t>أي </a:t>
            </a:r>
            <a:r>
              <a:rPr lang="ar-SA" sz="3200" dirty="0"/>
              <a:t>إن الذي أعطاني الله من الملك والتمكين خير لي من الذي تجمعونه كما قال سليمان عليه السلام: " أتمدونن بمال فما آتاني الله خير مما آتاكم "</a:t>
            </a:r>
            <a:br>
              <a:rPr lang="ar-SA" sz="3200" dirty="0"/>
            </a:br>
            <a:r>
              <a:rPr lang="ar-SA" sz="3200" dirty="0"/>
              <a:t>وهكذا قال ذو القرنين الذي أنا فيه خير من الذي تبذلونه ولكن ساعدوني بقوة أي بعملكم وآلات البناء " أجعل بينكم وبينهم ردما</a:t>
            </a:r>
            <a:r>
              <a:rPr lang="ar-SA" dirty="0"/>
              <a:t> </a:t>
            </a:r>
          </a:p>
          <a:p>
            <a:endParaRPr lang="ar-SA" dirty="0"/>
          </a:p>
        </p:txBody>
      </p:sp>
    </p:spTree>
    <p:extLst>
      <p:ext uri="{BB962C8B-B14F-4D97-AF65-F5344CB8AC3E}">
        <p14:creationId xmlns:p14="http://schemas.microsoft.com/office/powerpoint/2010/main" val="39964076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836712"/>
            <a:ext cx="7848600" cy="5289451"/>
          </a:xfrm>
        </p:spPr>
        <p:txBody>
          <a:bodyPr/>
          <a:lstStyle/>
          <a:p>
            <a:r>
              <a:rPr lang="ar-SA" sz="3200" dirty="0" smtClean="0"/>
              <a:t>شكر النعم التي منحنا الله اياها يكون من خلال العمل وبذل الجهد</a:t>
            </a:r>
          </a:p>
          <a:p>
            <a:r>
              <a:rPr lang="ar-SA" sz="3200" dirty="0"/>
              <a:t>وفي صحيح مسلم: من حديث عائشة عن النبي صلى الله عليه وسلم: كتاب الزكاة</a:t>
            </a:r>
            <a:br>
              <a:rPr lang="ar-SA" sz="3200" dirty="0"/>
            </a:br>
            <a:r>
              <a:rPr lang="ar-SA" sz="3200" dirty="0" smtClean="0"/>
              <a:t>{ </a:t>
            </a:r>
            <a:r>
              <a:rPr lang="ar-SA" sz="3200" dirty="0"/>
              <a:t>إنه خلق كل إنسان من بني آدم على ستين وثلاثمائة مفصل فمن كبر وحمد الله وهلل الله وسبح الله واستغفر الله ]9[ وعزل حجراً عن طريق الناس ، ]10[ أو شوكة ، ]11[ أو عظماً عن طريق الناس وأمر بمعروف ونهى عن منكر عدد تلك الستين والثلاثمائة السلامى فإنه يمشى يومئذ وقد زحزح نفسه عن النار </a:t>
            </a:r>
            <a:r>
              <a:rPr lang="ar-SA" sz="3200" dirty="0" smtClean="0"/>
              <a:t>}</a:t>
            </a:r>
            <a:endParaRPr lang="ar-SA" sz="3200" dirty="0"/>
          </a:p>
        </p:txBody>
      </p:sp>
    </p:spTree>
    <p:extLst>
      <p:ext uri="{BB962C8B-B14F-4D97-AF65-F5344CB8AC3E}">
        <p14:creationId xmlns:p14="http://schemas.microsoft.com/office/powerpoint/2010/main" val="21794514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5400" b="1" dirty="0" smtClean="0">
                <a:effectLst>
                  <a:outerShdw blurRad="38100" dist="38100" dir="2700000" algn="tl">
                    <a:srgbClr val="000000">
                      <a:alpha val="43137"/>
                    </a:srgbClr>
                  </a:outerShdw>
                </a:effectLst>
              </a:rPr>
              <a:t>مناقشة</a:t>
            </a:r>
            <a:endParaRPr lang="ar-SA" sz="5400" b="1"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ctr"/>
            <a:r>
              <a:rPr lang="ar-SA" sz="4000" dirty="0"/>
              <a:t>ما الفرق بين ....</a:t>
            </a:r>
            <a:endParaRPr lang="ar-SA" sz="4000" dirty="0" smtClean="0"/>
          </a:p>
          <a:p>
            <a:pPr algn="ctr"/>
            <a:r>
              <a:rPr lang="ar-SA" sz="4000" dirty="0" smtClean="0"/>
              <a:t>العمل </a:t>
            </a:r>
            <a:r>
              <a:rPr lang="ar-SA" sz="4000" dirty="0"/>
              <a:t>التطوعي الفردي.</a:t>
            </a:r>
          </a:p>
          <a:p>
            <a:pPr algn="ctr"/>
            <a:r>
              <a:rPr lang="ar-SA" sz="4000" dirty="0"/>
              <a:t>العمل التطوعي الجماعي.</a:t>
            </a:r>
          </a:p>
          <a:p>
            <a:pPr algn="ctr"/>
            <a:r>
              <a:rPr lang="ar-SA" sz="4000" dirty="0"/>
              <a:t>العمل التطوعي المؤسسي</a:t>
            </a:r>
            <a:r>
              <a:rPr lang="ar-SA" dirty="0" smtClean="0"/>
              <a:t>.</a:t>
            </a:r>
          </a:p>
          <a:p>
            <a:pPr algn="ctr"/>
            <a:endParaRPr lang="ar-SA" dirty="0"/>
          </a:p>
          <a:p>
            <a:endParaRPr lang="ar-SA" dirty="0"/>
          </a:p>
        </p:txBody>
      </p:sp>
    </p:spTree>
    <p:extLst>
      <p:ext uri="{BB962C8B-B14F-4D97-AF65-F5344CB8AC3E}">
        <p14:creationId xmlns:p14="http://schemas.microsoft.com/office/powerpoint/2010/main" val="2455464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48680"/>
            <a:ext cx="7848600" cy="5577483"/>
          </a:xfrm>
        </p:spPr>
        <p:txBody>
          <a:bodyPr/>
          <a:lstStyle/>
          <a:p>
            <a:r>
              <a:rPr lang="ar-SA" sz="3200" b="1" dirty="0">
                <a:solidFill>
                  <a:srgbClr val="FF0000"/>
                </a:solidFill>
                <a:effectLst>
                  <a:outerShdw blurRad="38100" dist="38100" dir="2700000" algn="tl">
                    <a:srgbClr val="000000">
                      <a:alpha val="43137"/>
                    </a:srgbClr>
                  </a:outerShdw>
                </a:effectLst>
              </a:rPr>
              <a:t>ويمكن التمييز بين شكلين أساسيين من أشكال العمل </a:t>
            </a:r>
            <a:r>
              <a:rPr lang="ar-SA" sz="3200" b="1" dirty="0" smtClean="0">
                <a:solidFill>
                  <a:srgbClr val="FF0000"/>
                </a:solidFill>
                <a:effectLst>
                  <a:outerShdw blurRad="38100" dist="38100" dir="2700000" algn="tl">
                    <a:srgbClr val="000000">
                      <a:alpha val="43137"/>
                    </a:srgbClr>
                  </a:outerShdw>
                </a:effectLst>
              </a:rPr>
              <a:t>التطوعي كما يلي :</a:t>
            </a:r>
          </a:p>
          <a:p>
            <a:r>
              <a:rPr lang="ar-SA" sz="3600" b="1" u="sng" dirty="0" smtClean="0">
                <a:solidFill>
                  <a:srgbClr val="7030A0"/>
                </a:solidFill>
                <a:effectLst>
                  <a:outerShdw blurRad="38100" dist="38100" dir="2700000" algn="tl">
                    <a:srgbClr val="000000">
                      <a:alpha val="43137"/>
                    </a:srgbClr>
                  </a:outerShdw>
                </a:effectLst>
              </a:rPr>
              <a:t>1- </a:t>
            </a:r>
            <a:r>
              <a:rPr lang="ar-SA" sz="3600" b="1" u="sng" dirty="0">
                <a:solidFill>
                  <a:srgbClr val="7030A0"/>
                </a:solidFill>
                <a:effectLst>
                  <a:outerShdw blurRad="38100" dist="38100" dir="2700000" algn="tl">
                    <a:srgbClr val="000000">
                      <a:alpha val="43137"/>
                    </a:srgbClr>
                  </a:outerShdw>
                </a:effectLst>
              </a:rPr>
              <a:t>العمل التطوعي الفردي:</a:t>
            </a:r>
            <a:r>
              <a:rPr lang="ar-SA" sz="3600" b="1" dirty="0">
                <a:solidFill>
                  <a:srgbClr val="7030A0"/>
                </a:solidFill>
                <a:effectLst>
                  <a:outerShdw blurRad="38100" dist="38100" dir="2700000" algn="tl">
                    <a:srgbClr val="000000">
                      <a:alpha val="43137"/>
                    </a:srgbClr>
                  </a:outerShdw>
                </a:effectLst>
              </a:rPr>
              <a:t> </a:t>
            </a:r>
            <a:endParaRPr lang="ar-SA" sz="3600" b="1" dirty="0" smtClean="0">
              <a:solidFill>
                <a:srgbClr val="7030A0"/>
              </a:solidFill>
              <a:effectLst>
                <a:outerShdw blurRad="38100" dist="38100" dir="2700000" algn="tl">
                  <a:srgbClr val="000000">
                    <a:alpha val="43137"/>
                  </a:srgbClr>
                </a:outerShdw>
              </a:effectLst>
            </a:endParaRPr>
          </a:p>
          <a:p>
            <a:r>
              <a:rPr lang="ar-SA" sz="3200" b="1" dirty="0" smtClean="0"/>
              <a:t>وهو </a:t>
            </a:r>
            <a:r>
              <a:rPr lang="ar-SA" sz="3200" b="1" dirty="0"/>
              <a:t>عمل أو سلوك اجتماعي يمارسه الفرد من تلقاء نفسه وبرغبة منه وإرادة ولا يبغي منه أي مردود مادي، ويقوم على اعتبارات أخلاقية أو اجتماعية أو إنسانية أو دينية. في مجال محو الأمية - مثلاً - قد يقوم فرد بتعليم مجموعة من الأفراد القراءة والكتابة ممن يعرفهم، أو يتبرع بالمال لجمعية تعنى بتعليم الأميين.</a:t>
            </a:r>
            <a:endParaRPr lang="en-US" sz="3200" dirty="0"/>
          </a:p>
          <a:p>
            <a:endParaRPr lang="ar-SA" dirty="0"/>
          </a:p>
        </p:txBody>
      </p:sp>
    </p:spTree>
    <p:extLst>
      <p:ext uri="{BB962C8B-B14F-4D97-AF65-F5344CB8AC3E}">
        <p14:creationId xmlns:p14="http://schemas.microsoft.com/office/powerpoint/2010/main" val="34177601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48680"/>
            <a:ext cx="7848600" cy="5577483"/>
          </a:xfrm>
        </p:spPr>
        <p:txBody>
          <a:bodyPr/>
          <a:lstStyle/>
          <a:p>
            <a:r>
              <a:rPr lang="ar-SA" sz="3600" b="1" u="sng" dirty="0">
                <a:solidFill>
                  <a:srgbClr val="7030A0"/>
                </a:solidFill>
                <a:effectLst>
                  <a:outerShdw blurRad="38100" dist="38100" dir="2700000" algn="tl">
                    <a:srgbClr val="000000">
                      <a:alpha val="43137"/>
                    </a:srgbClr>
                  </a:outerShdw>
                </a:effectLst>
              </a:rPr>
              <a:t>2- العمل التطوعي المؤسسي:</a:t>
            </a:r>
            <a:r>
              <a:rPr lang="ar-SA" sz="3600" b="1" dirty="0">
                <a:solidFill>
                  <a:srgbClr val="7030A0"/>
                </a:solidFill>
                <a:effectLst>
                  <a:outerShdw blurRad="38100" dist="38100" dir="2700000" algn="tl">
                    <a:srgbClr val="000000">
                      <a:alpha val="43137"/>
                    </a:srgbClr>
                  </a:outerShdw>
                </a:effectLst>
              </a:rPr>
              <a:t> </a:t>
            </a:r>
            <a:endParaRPr lang="ar-SA" sz="3600" b="1" dirty="0" smtClean="0">
              <a:solidFill>
                <a:srgbClr val="7030A0"/>
              </a:solidFill>
              <a:effectLst>
                <a:outerShdw blurRad="38100" dist="38100" dir="2700000" algn="tl">
                  <a:srgbClr val="000000">
                    <a:alpha val="43137"/>
                  </a:srgbClr>
                </a:outerShdw>
              </a:effectLst>
            </a:endParaRPr>
          </a:p>
          <a:p>
            <a:r>
              <a:rPr lang="ar-SA" sz="3200" b="1" dirty="0" smtClean="0"/>
              <a:t>وهو </a:t>
            </a:r>
            <a:r>
              <a:rPr lang="ar-SA" sz="3200" b="1" dirty="0"/>
              <a:t>أكثر تقدماً من العمل التطوعي الفردي وأكثر تنظيماً وأوسع تأثيراً في المجتمع، في الوطن العربي توجد مؤسسات متعددة وجمعيات أهلية تساهم في أعمال تطوعية كبيرة لخدمة المجتمع</a:t>
            </a:r>
            <a:r>
              <a:rPr lang="ar-SA" b="1" dirty="0"/>
              <a:t>.</a:t>
            </a:r>
            <a:endParaRPr lang="en-US" dirty="0"/>
          </a:p>
          <a:p>
            <a:r>
              <a:rPr lang="ar-SA" sz="3200" b="1" dirty="0">
                <a:solidFill>
                  <a:srgbClr val="00B0F0"/>
                </a:solidFill>
              </a:rPr>
              <a:t>فقد لا يستطيع الفرد أن يقدم عملاً محدداً في سياق عمليات محو الأمية، ولكنه يتبرع بالمال؛ فتستطيع المؤسسات الاجتماعية المختلفة أن تجعل من الجهود المبعثرة متآزرة ذات أثر كبير وفعال إذا ما اجتمعت وتم التنسيق بينها.</a:t>
            </a:r>
            <a:endParaRPr lang="ar-SA" sz="3200" dirty="0">
              <a:solidFill>
                <a:srgbClr val="00B0F0"/>
              </a:solidFill>
            </a:endParaRPr>
          </a:p>
        </p:txBody>
      </p:sp>
    </p:spTree>
    <p:extLst>
      <p:ext uri="{BB962C8B-B14F-4D97-AF65-F5344CB8AC3E}">
        <p14:creationId xmlns:p14="http://schemas.microsoft.com/office/powerpoint/2010/main" val="34628297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rtl="1" eaLnBrk="1" hangingPunct="1"/>
            <a:r>
              <a:rPr lang="ar-SA" altLang="ar-SA" smtClean="0"/>
              <a:t>بعض فوائد العمل التطوعي</a:t>
            </a:r>
            <a:endParaRPr lang="en-US" altLang="ar-SA" smtClean="0"/>
          </a:p>
        </p:txBody>
      </p:sp>
      <p:sp>
        <p:nvSpPr>
          <p:cNvPr id="22531" name="AutoShape 20"/>
          <p:cNvSpPr>
            <a:spLocks noChangeArrowheads="1"/>
          </p:cNvSpPr>
          <p:nvPr/>
        </p:nvSpPr>
        <p:spPr bwMode="auto">
          <a:xfrm>
            <a:off x="6400800" y="1524000"/>
            <a:ext cx="2133600" cy="838200"/>
          </a:xfrm>
          <a:prstGeom prst="flowChartAlternateProcess">
            <a:avLst/>
          </a:prstGeom>
          <a:solidFill>
            <a:srgbClr val="FFCC00"/>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2400"/>
              <a:t>مستوى الفرد</a:t>
            </a:r>
            <a:endParaRPr lang="en-US" altLang="ar-SA" sz="2400"/>
          </a:p>
        </p:txBody>
      </p:sp>
      <p:sp>
        <p:nvSpPr>
          <p:cNvPr id="75797" name="AutoShape 21"/>
          <p:cNvSpPr>
            <a:spLocks noChangeArrowheads="1"/>
          </p:cNvSpPr>
          <p:nvPr/>
        </p:nvSpPr>
        <p:spPr bwMode="auto">
          <a:xfrm>
            <a:off x="609600" y="1676400"/>
            <a:ext cx="5181600" cy="4648200"/>
          </a:xfrm>
          <a:prstGeom prst="flowChartDocument">
            <a:avLst/>
          </a:prstGeom>
          <a:solidFill>
            <a:srgbClr val="FFFF99"/>
          </a:solidFill>
          <a:ln w="9525">
            <a:solidFill>
              <a:schemeClr val="tx1"/>
            </a:solidFill>
            <a:miter lim="800000"/>
            <a:headEnd/>
            <a:tailEnd/>
          </a:ln>
        </p:spPr>
        <p:txBody>
          <a:bodyPr wrap="none" anchor="ctr"/>
          <a:lstStyle>
            <a:lvl1pPr indent="288925"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r" rtl="1" eaLnBrk="1" hangingPunct="1">
              <a:spcBef>
                <a:spcPct val="0"/>
              </a:spcBef>
            </a:pPr>
            <a:r>
              <a:rPr lang="ar-SA" altLang="ar-SA" sz="2400">
                <a:cs typeface="Arabic Transparent" pitchFamily="2" charset="0"/>
              </a:rPr>
              <a:t>الاجر والثواب</a:t>
            </a:r>
          </a:p>
          <a:p>
            <a:pPr algn="r" rtl="1" eaLnBrk="1" hangingPunct="1">
              <a:spcBef>
                <a:spcPct val="0"/>
              </a:spcBef>
            </a:pPr>
            <a:r>
              <a:rPr lang="ar-SA" altLang="ar-SA" sz="2400">
                <a:cs typeface="Arabic Transparent" pitchFamily="2" charset="0"/>
              </a:rPr>
              <a:t>إستغلال الطاقات</a:t>
            </a:r>
          </a:p>
          <a:p>
            <a:pPr algn="r" rtl="1" eaLnBrk="1" hangingPunct="1">
              <a:spcBef>
                <a:spcPct val="0"/>
              </a:spcBef>
            </a:pPr>
            <a:r>
              <a:rPr lang="ar-SA" altLang="ar-SA" sz="2400">
                <a:cs typeface="Arabic Transparent" pitchFamily="2" charset="0"/>
              </a:rPr>
              <a:t>تحويل الهوايات الى عمل تطوعي</a:t>
            </a:r>
          </a:p>
          <a:p>
            <a:pPr algn="r" rtl="1" eaLnBrk="1" hangingPunct="1">
              <a:spcBef>
                <a:spcPct val="0"/>
              </a:spcBef>
            </a:pPr>
            <a:r>
              <a:rPr lang="ar-SA" altLang="ar-SA" sz="2400">
                <a:cs typeface="Arabic Transparent" pitchFamily="2" charset="0"/>
              </a:rPr>
              <a:t>تنمية المهارات الفردية والاجتماعية</a:t>
            </a:r>
          </a:p>
          <a:p>
            <a:pPr algn="r" rtl="1" eaLnBrk="1" hangingPunct="1">
              <a:spcBef>
                <a:spcPct val="0"/>
              </a:spcBef>
            </a:pPr>
            <a:r>
              <a:rPr lang="ar-SA" altLang="ar-SA" sz="2400">
                <a:cs typeface="Arabic Transparent" pitchFamily="2" charset="0"/>
              </a:rPr>
              <a:t>علاج المشاكل النفسية لدى المراهقين</a:t>
            </a:r>
          </a:p>
          <a:p>
            <a:pPr algn="r" rtl="1" eaLnBrk="1" hangingPunct="1">
              <a:spcBef>
                <a:spcPct val="0"/>
              </a:spcBef>
            </a:pPr>
            <a:r>
              <a:rPr lang="ar-SA" altLang="ar-SA" sz="2400">
                <a:cs typeface="Arabic Transparent" pitchFamily="2" charset="0"/>
              </a:rPr>
              <a:t>علاج المشاكل الاجتماعية</a:t>
            </a:r>
          </a:p>
          <a:p>
            <a:pPr algn="r" rtl="1" eaLnBrk="1" hangingPunct="1">
              <a:spcBef>
                <a:spcPct val="0"/>
              </a:spcBef>
            </a:pPr>
            <a:r>
              <a:rPr lang="ar-SA" altLang="ar-SA" sz="2400">
                <a:cs typeface="Arabic Transparent" pitchFamily="2" charset="0"/>
              </a:rPr>
              <a:t>تصحيح السلوك العام في المجتمع</a:t>
            </a:r>
          </a:p>
          <a:p>
            <a:pPr algn="r" rtl="1" eaLnBrk="1" hangingPunct="1">
              <a:spcBef>
                <a:spcPct val="0"/>
              </a:spcBef>
            </a:pPr>
            <a:r>
              <a:rPr lang="ar-SA" altLang="ar-SA" sz="2400">
                <a:cs typeface="Arabic Transparent" pitchFamily="2" charset="0"/>
              </a:rPr>
              <a:t>ترسيخ مفهوم التكافل والمسؤولية الاجتماعية</a:t>
            </a:r>
          </a:p>
          <a:p>
            <a:pPr algn="r" rtl="1" eaLnBrk="1" hangingPunct="1">
              <a:spcBef>
                <a:spcPct val="0"/>
              </a:spcBef>
            </a:pPr>
            <a:r>
              <a:rPr lang="ar-SA" altLang="ar-SA" sz="2400">
                <a:cs typeface="Arabic Transparent" pitchFamily="2" charset="0"/>
              </a:rPr>
              <a:t>تنمية الاواصر الاجتماعية</a:t>
            </a:r>
          </a:p>
          <a:p>
            <a:pPr algn="r" rtl="1" eaLnBrk="1" hangingPunct="1">
              <a:spcBef>
                <a:spcPct val="0"/>
              </a:spcBef>
            </a:pPr>
            <a:r>
              <a:rPr lang="ar-SA" altLang="ar-SA" sz="2400">
                <a:cs typeface="Arabic Transparent" pitchFamily="2" charset="0"/>
              </a:rPr>
              <a:t>تنمية حب الوطن والانتماء</a:t>
            </a:r>
            <a:endParaRPr lang="en-US" altLang="ar-SA" sz="2400">
              <a:cs typeface="Arabic Transparent" pitchFamily="2" charset="0"/>
            </a:endParaRPr>
          </a:p>
        </p:txBody>
      </p:sp>
      <p:sp>
        <p:nvSpPr>
          <p:cNvPr id="22533" name="AutoShape 22"/>
          <p:cNvSpPr>
            <a:spLocks noChangeArrowheads="1"/>
          </p:cNvSpPr>
          <p:nvPr/>
        </p:nvSpPr>
        <p:spPr bwMode="auto">
          <a:xfrm>
            <a:off x="6400800" y="2514600"/>
            <a:ext cx="2133600" cy="838200"/>
          </a:xfrm>
          <a:prstGeom prst="flowChartAlternateProcess">
            <a:avLst/>
          </a:prstGeom>
          <a:solidFill>
            <a:srgbClr val="FFCC00"/>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2400"/>
              <a:t>مستوى الاسرة</a:t>
            </a:r>
            <a:endParaRPr lang="en-US" altLang="ar-SA" sz="2400"/>
          </a:p>
        </p:txBody>
      </p:sp>
      <p:sp>
        <p:nvSpPr>
          <p:cNvPr id="22534" name="AutoShape 23"/>
          <p:cNvSpPr>
            <a:spLocks noChangeArrowheads="1"/>
          </p:cNvSpPr>
          <p:nvPr/>
        </p:nvSpPr>
        <p:spPr bwMode="auto">
          <a:xfrm>
            <a:off x="6400800" y="3505200"/>
            <a:ext cx="2133600" cy="838200"/>
          </a:xfrm>
          <a:prstGeom prst="flowChartAlternateProcess">
            <a:avLst/>
          </a:prstGeom>
          <a:solidFill>
            <a:srgbClr val="FFCC00"/>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2400"/>
              <a:t>مستوى المجتمع</a:t>
            </a:r>
            <a:endParaRPr lang="en-US" altLang="ar-SA" sz="2400"/>
          </a:p>
        </p:txBody>
      </p:sp>
      <p:sp>
        <p:nvSpPr>
          <p:cNvPr id="22535" name="AutoShape 24"/>
          <p:cNvSpPr>
            <a:spLocks noChangeArrowheads="1"/>
          </p:cNvSpPr>
          <p:nvPr/>
        </p:nvSpPr>
        <p:spPr bwMode="auto">
          <a:xfrm>
            <a:off x="6400800" y="4495800"/>
            <a:ext cx="2133600" cy="838200"/>
          </a:xfrm>
          <a:prstGeom prst="flowChartAlternateProcess">
            <a:avLst/>
          </a:prstGeom>
          <a:solidFill>
            <a:srgbClr val="FFCC00"/>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2400"/>
              <a:t>القطاع الخاص</a:t>
            </a:r>
            <a:endParaRPr lang="en-US" altLang="ar-SA" sz="2400"/>
          </a:p>
        </p:txBody>
      </p:sp>
      <p:sp>
        <p:nvSpPr>
          <p:cNvPr id="22536" name="AutoShape 26"/>
          <p:cNvSpPr>
            <a:spLocks noChangeArrowheads="1"/>
          </p:cNvSpPr>
          <p:nvPr/>
        </p:nvSpPr>
        <p:spPr bwMode="auto">
          <a:xfrm>
            <a:off x="6400800" y="5486400"/>
            <a:ext cx="2133600" cy="838200"/>
          </a:xfrm>
          <a:prstGeom prst="flowChartAlternateProcess">
            <a:avLst/>
          </a:prstGeom>
          <a:solidFill>
            <a:srgbClr val="FFCC00"/>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2400"/>
              <a:t>مستوى الدولة</a:t>
            </a:r>
            <a:endParaRPr lang="en-US" altLang="ar-SA" sz="2400"/>
          </a:p>
        </p:txBody>
      </p:sp>
    </p:spTree>
    <p:extLst>
      <p:ext uri="{BB962C8B-B14F-4D97-AF65-F5344CB8AC3E}">
        <p14:creationId xmlns:p14="http://schemas.microsoft.com/office/powerpoint/2010/main" val="4133918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7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9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971600" y="980728"/>
            <a:ext cx="7200800" cy="4647426"/>
          </a:xfrm>
          <a:prstGeom prst="rect">
            <a:avLst/>
          </a:prstGeom>
        </p:spPr>
        <p:txBody>
          <a:bodyPr wrap="square">
            <a:spAutoFit/>
          </a:bodyPr>
          <a:lstStyle/>
          <a:p>
            <a:pPr algn="ctr"/>
            <a:r>
              <a:rPr lang="ar-SA" sz="4400" b="1" u="sng" dirty="0">
                <a:effectLst>
                  <a:outerShdw blurRad="38100" dist="38100" dir="2700000" algn="tl">
                    <a:srgbClr val="000000">
                      <a:alpha val="43137"/>
                    </a:srgbClr>
                  </a:outerShdw>
                </a:effectLst>
              </a:rPr>
              <a:t>رأي الطالبة </a:t>
            </a:r>
            <a:endParaRPr lang="en-US" sz="4400" u="sng" dirty="0">
              <a:effectLst>
                <a:outerShdw blurRad="38100" dist="38100" dir="2700000" algn="tl">
                  <a:srgbClr val="000000">
                    <a:alpha val="43137"/>
                  </a:srgbClr>
                </a:outerShdw>
              </a:effectLst>
            </a:endParaRPr>
          </a:p>
          <a:p>
            <a:r>
              <a:rPr lang="ar-SA" sz="2800" dirty="0"/>
              <a:t> - </a:t>
            </a:r>
            <a:r>
              <a:rPr lang="ar-SA" sz="3600" dirty="0"/>
              <a:t>هل اضافة المحاضرة جديد بالنسبة لكي </a:t>
            </a:r>
            <a:endParaRPr lang="en-US" sz="3600" dirty="0"/>
          </a:p>
          <a:p>
            <a:r>
              <a:rPr lang="ar-SA" sz="3600" dirty="0"/>
              <a:t>( اذكريها ) ؟ </a:t>
            </a:r>
            <a:endParaRPr lang="en-US" sz="3600" dirty="0"/>
          </a:p>
          <a:p>
            <a:pPr lvl="0"/>
            <a:r>
              <a:rPr lang="ar-SA" sz="3600" dirty="0"/>
              <a:t>ما جوانب الصعوبة التي واجهتك لفهم المحاضرة وكيف تغلبتي عليها ؟</a:t>
            </a:r>
            <a:endParaRPr lang="en-US" sz="3600" dirty="0"/>
          </a:p>
          <a:p>
            <a:pPr lvl="0"/>
            <a:r>
              <a:rPr lang="ar-SA" sz="3600" dirty="0"/>
              <a:t>ما الايجابيات التي ترينها في المحاضرة ؟</a:t>
            </a:r>
            <a:endParaRPr lang="en-US" sz="3600" dirty="0"/>
          </a:p>
          <a:p>
            <a:r>
              <a:rPr lang="ar-SA" sz="3600" dirty="0"/>
              <a:t>- ما هو دورك في المحاضرة ؟ </a:t>
            </a:r>
            <a:endParaRPr lang="en-US" sz="3600" dirty="0"/>
          </a:p>
          <a:p>
            <a:r>
              <a:rPr lang="ar-SA" sz="3600" dirty="0"/>
              <a:t>- مقترحاتك لزيادة فاعلية المحاضرة </a:t>
            </a:r>
            <a:endParaRPr lang="en-US" sz="3600" dirty="0"/>
          </a:p>
        </p:txBody>
      </p:sp>
    </p:spTree>
    <p:extLst>
      <p:ext uri="{BB962C8B-B14F-4D97-AF65-F5344CB8AC3E}">
        <p14:creationId xmlns:p14="http://schemas.microsoft.com/office/powerpoint/2010/main" val="17930419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600" b="1" dirty="0" smtClean="0">
                <a:ln>
                  <a:solidFill>
                    <a:srgbClr val="FFC000"/>
                  </a:solidFill>
                </a:ln>
                <a:effectLst>
                  <a:outerShdw blurRad="38100" dist="38100" dir="2700000" algn="tl">
                    <a:srgbClr val="000000">
                      <a:alpha val="43137"/>
                    </a:srgbClr>
                  </a:outerShdw>
                </a:effectLst>
              </a:rPr>
              <a:t>المحاضرة القادمة </a:t>
            </a:r>
            <a:endParaRPr lang="ar-SA" sz="6600" b="1" dirty="0">
              <a:ln>
                <a:solidFill>
                  <a:srgbClr val="FFC000"/>
                </a:solidFill>
              </a:ln>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ctr"/>
            <a:r>
              <a:rPr lang="ar-SA" sz="3600" dirty="0" smtClean="0"/>
              <a:t>مناقشة مفهوم العمل التطوعي والمفاهيم المرتبطة </a:t>
            </a:r>
          </a:p>
          <a:p>
            <a:pPr algn="ctr"/>
            <a:r>
              <a:rPr lang="ar-SA" sz="3600" dirty="0" smtClean="0"/>
              <a:t>توزيع التكليفات لتحقيق مشاركة من الطالبات </a:t>
            </a:r>
          </a:p>
          <a:p>
            <a:pPr algn="ctr"/>
            <a:r>
              <a:rPr lang="ar-SA" sz="3600" dirty="0" smtClean="0"/>
              <a:t>البدا في التجهيز لليوم العالمي للتطوع</a:t>
            </a:r>
          </a:p>
          <a:p>
            <a:pPr algn="ctr"/>
            <a:r>
              <a:rPr lang="ar-SA" sz="3600" dirty="0"/>
              <a:t> 5 كانون الأول/ديسمبر، باليوم الدولي للمتطوعين من أجل التنمية الاقتصادية والاجتماعية</a:t>
            </a:r>
            <a:r>
              <a:rPr lang="ar-SA" sz="3600" dirty="0" smtClean="0"/>
              <a:t>،</a:t>
            </a:r>
          </a:p>
          <a:p>
            <a:pPr algn="ctr"/>
            <a:r>
              <a:rPr lang="ar-SA" sz="3600" dirty="0" smtClean="0"/>
              <a:t>وتوزيع المهام</a:t>
            </a:r>
            <a:endParaRPr lang="ar-SA" sz="3600" dirty="0"/>
          </a:p>
        </p:txBody>
      </p:sp>
    </p:spTree>
    <p:extLst>
      <p:ext uri="{BB962C8B-B14F-4D97-AF65-F5344CB8AC3E}">
        <p14:creationId xmlns:p14="http://schemas.microsoft.com/office/powerpoint/2010/main" val="65818343"/>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ypen_TP10069046">
  <a:themeElements>
    <a:clrScheme name="Default Design 4">
      <a:dk1>
        <a:srgbClr val="000000"/>
      </a:dk1>
      <a:lt1>
        <a:srgbClr val="FFFFFF"/>
      </a:lt1>
      <a:dk2>
        <a:srgbClr val="5A867B"/>
      </a:dk2>
      <a:lt2>
        <a:srgbClr val="B7D760"/>
      </a:lt2>
      <a:accent1>
        <a:srgbClr val="F1F3CF"/>
      </a:accent1>
      <a:accent2>
        <a:srgbClr val="E9CC7A"/>
      </a:accent2>
      <a:accent3>
        <a:srgbClr val="FFFFFF"/>
      </a:accent3>
      <a:accent4>
        <a:srgbClr val="000000"/>
      </a:accent4>
      <a:accent5>
        <a:srgbClr val="F7F8E4"/>
      </a:accent5>
      <a:accent6>
        <a:srgbClr val="D3B96E"/>
      </a:accent6>
      <a:hlink>
        <a:srgbClr val="D1B4C8"/>
      </a:hlink>
      <a:folHlink>
        <a:srgbClr val="96C8D1"/>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5A867B"/>
        </a:dk2>
        <a:lt2>
          <a:srgbClr val="B7D760"/>
        </a:lt2>
        <a:accent1>
          <a:srgbClr val="F1F3CF"/>
        </a:accent1>
        <a:accent2>
          <a:srgbClr val="E9CC7A"/>
        </a:accent2>
        <a:accent3>
          <a:srgbClr val="FFFFFF"/>
        </a:accent3>
        <a:accent4>
          <a:srgbClr val="000000"/>
        </a:accent4>
        <a:accent5>
          <a:srgbClr val="F7F8E4"/>
        </a:accent5>
        <a:accent6>
          <a:srgbClr val="D3B96E"/>
        </a:accent6>
        <a:hlink>
          <a:srgbClr val="D1B4C8"/>
        </a:hlink>
        <a:folHlink>
          <a:srgbClr val="96C8D1"/>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قالب بتصميم على شكل روضة أطفال</Template>
  <TotalTime>495</TotalTime>
  <Words>1468</Words>
  <Application>Microsoft Office PowerPoint</Application>
  <PresentationFormat>عرض على الشاشة (3:4)‏</PresentationFormat>
  <Paragraphs>157</Paragraphs>
  <Slides>41</Slides>
  <Notes>0</Notes>
  <HiddenSlides>0</HiddenSlides>
  <MMClips>0</MMClips>
  <ScaleCrop>false</ScaleCrop>
  <HeadingPairs>
    <vt:vector size="4" baseType="variant">
      <vt:variant>
        <vt:lpstr>نسق</vt:lpstr>
      </vt:variant>
      <vt:variant>
        <vt:i4>1</vt:i4>
      </vt:variant>
      <vt:variant>
        <vt:lpstr>عناوين الشرائح</vt:lpstr>
      </vt:variant>
      <vt:variant>
        <vt:i4>41</vt:i4>
      </vt:variant>
    </vt:vector>
  </HeadingPairs>
  <TitlesOfParts>
    <vt:vector size="42" baseType="lpstr">
      <vt:lpstr>Playpen_TP10069046</vt:lpstr>
      <vt:lpstr>عرض تقديمي في PowerPoint</vt:lpstr>
      <vt:lpstr>اسم المقرر العمل التطوعي </vt:lpstr>
      <vt:lpstr>استاذة المقرر</vt:lpstr>
      <vt:lpstr>المرجع الرئيسي</vt:lpstr>
      <vt:lpstr>عرض تقديمي في PowerPoint</vt:lpstr>
      <vt:lpstr>المرجع المساعد</vt:lpstr>
      <vt:lpstr>أهداف المقرر</vt:lpstr>
      <vt:lpstr>قائمة الموضوعات</vt:lpstr>
      <vt:lpstr>تابع الموضوعات</vt:lpstr>
      <vt:lpstr>تابع الموضوعات</vt:lpstr>
      <vt:lpstr>استراتيجية التدريس للمقرر</vt:lpstr>
      <vt:lpstr>تابع الاستراتيجية</vt:lpstr>
      <vt:lpstr>تقييم الطلاب خلال الفصل الدراسي</vt:lpstr>
      <vt:lpstr>توزيع درجات المقرر</vt:lpstr>
      <vt:lpstr>ما المقصود بالعمل التطوعي ؟</vt:lpstr>
      <vt:lpstr>لماذا ندرس العمل التطوعي؟</vt:lpstr>
      <vt:lpstr>عرض تقديمي في PowerPoint</vt:lpstr>
      <vt:lpstr>عرض تقديمي في PowerPoint</vt:lpstr>
      <vt:lpstr>فضائل التطوع وفعل الخير </vt:lpstr>
      <vt:lpstr>عرض تقديمي في PowerPoint</vt:lpstr>
      <vt:lpstr>هل المقصود بالعمل التطوعي تقديم المال للآخرين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خلاصة القول</vt:lpstr>
      <vt:lpstr>تفسير الآية</vt:lpstr>
      <vt:lpstr>عرض تقديمي في PowerPoint</vt:lpstr>
      <vt:lpstr>عرض تقديمي في PowerPoint</vt:lpstr>
      <vt:lpstr>مثال للتطوع</vt:lpstr>
      <vt:lpstr>عرض تقديمي في PowerPoint</vt:lpstr>
      <vt:lpstr>عرض تقديمي في PowerPoint</vt:lpstr>
      <vt:lpstr>عرض تقديمي في PowerPoint</vt:lpstr>
      <vt:lpstr>مناقشة</vt:lpstr>
      <vt:lpstr>عرض تقديمي في PowerPoint</vt:lpstr>
      <vt:lpstr>عرض تقديمي في PowerPoint</vt:lpstr>
      <vt:lpstr>بعض فوائد العمل التطوعي</vt:lpstr>
      <vt:lpstr>عرض تقديمي في PowerPoint</vt:lpstr>
      <vt:lpstr>المحاضرة القادمة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Asmaa A. Saleh</dc:creator>
  <cp:lastModifiedBy>Asmaa A. Saleh</cp:lastModifiedBy>
  <cp:revision>32</cp:revision>
  <dcterms:created xsi:type="dcterms:W3CDTF">2015-07-06T13:39:03Z</dcterms:created>
  <dcterms:modified xsi:type="dcterms:W3CDTF">2015-09-01T06:45:27Z</dcterms:modified>
</cp:coreProperties>
</file>