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93" r:id="rId2"/>
    <p:sldId id="256" r:id="rId3"/>
    <p:sldId id="276" r:id="rId4"/>
    <p:sldId id="298" r:id="rId5"/>
    <p:sldId id="290" r:id="rId6"/>
    <p:sldId id="312" r:id="rId7"/>
    <p:sldId id="299" r:id="rId8"/>
    <p:sldId id="301" r:id="rId9"/>
    <p:sldId id="302" r:id="rId10"/>
    <p:sldId id="303" r:id="rId11"/>
    <p:sldId id="304" r:id="rId12"/>
    <p:sldId id="305" r:id="rId13"/>
    <p:sldId id="306" r:id="rId14"/>
    <p:sldId id="292" r:id="rId15"/>
    <p:sldId id="307" r:id="rId16"/>
    <p:sldId id="257" r:id="rId17"/>
    <p:sldId id="297" r:id="rId18"/>
    <p:sldId id="258" r:id="rId19"/>
    <p:sldId id="259" r:id="rId20"/>
    <p:sldId id="308" r:id="rId21"/>
    <p:sldId id="260" r:id="rId22"/>
    <p:sldId id="261" r:id="rId23"/>
    <p:sldId id="262" r:id="rId24"/>
    <p:sldId id="309" r:id="rId25"/>
    <p:sldId id="263" r:id="rId26"/>
    <p:sldId id="264" r:id="rId27"/>
    <p:sldId id="310" r:id="rId28"/>
    <p:sldId id="265" r:id="rId29"/>
    <p:sldId id="266" r:id="rId30"/>
    <p:sldId id="267" r:id="rId31"/>
    <p:sldId id="268" r:id="rId32"/>
    <p:sldId id="269" r:id="rId33"/>
    <p:sldId id="270" r:id="rId34"/>
    <p:sldId id="274" r:id="rId35"/>
    <p:sldId id="271" r:id="rId36"/>
    <p:sldId id="272" r:id="rId37"/>
    <p:sldId id="273" r:id="rId38"/>
    <p:sldId id="275" r:id="rId39"/>
    <p:sldId id="277" r:id="rId40"/>
    <p:sldId id="278" r:id="rId41"/>
    <p:sldId id="289" r:id="rId42"/>
    <p:sldId id="283" r:id="rId43"/>
    <p:sldId id="284" r:id="rId44"/>
    <p:sldId id="296" r:id="rId45"/>
    <p:sldId id="285" r:id="rId46"/>
    <p:sldId id="286" r:id="rId47"/>
    <p:sldId id="280" r:id="rId48"/>
    <p:sldId id="281" r:id="rId49"/>
    <p:sldId id="282" r:id="rId50"/>
    <p:sldId id="294" r:id="rId51"/>
    <p:sldId id="287" r:id="rId52"/>
    <p:sldId id="295" r:id="rId53"/>
    <p:sldId id="279" r:id="rId54"/>
    <p:sldId id="291" r:id="rId55"/>
    <p:sldId id="313" r:id="rId56"/>
    <p:sldId id="314" r:id="rId57"/>
    <p:sldId id="315" r:id="rId58"/>
    <p:sldId id="316" r:id="rId59"/>
    <p:sldId id="319" r:id="rId60"/>
    <p:sldId id="317" r:id="rId61"/>
    <p:sldId id="318" r:id="rId62"/>
    <p:sldId id="320" r:id="rId63"/>
    <p:sldId id="311" r:id="rId6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D6009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987D6F6C-D90C-4E86-9DAD-E717CEB70CBE}" type="datetimeFigureOut">
              <a:rPr lang="ar-SA" smtClean="0"/>
              <a:t>26/02/1437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987D6F6C-D90C-4E86-9DAD-E717CEB70CBE}" type="datetimeFigureOut">
              <a:rPr lang="ar-SA" smtClean="0"/>
              <a:t>26/02/1437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87D6F6C-D90C-4E86-9DAD-E717CEB70CBE}" type="datetimeFigureOut">
              <a:rPr lang="ar-SA" smtClean="0"/>
              <a:t>26/02/1437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87D6F6C-D90C-4E86-9DAD-E717CEB70CBE}" type="datetimeFigureOut">
              <a:rPr lang="ar-SA" smtClean="0"/>
              <a:t>26/02/1437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987D6F6C-D90C-4E86-9DAD-E717CEB70CBE}" type="datetimeFigureOut">
              <a:rPr lang="ar-SA" smtClean="0"/>
              <a:t>26/02/1437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987D6F6C-D90C-4E86-9DAD-E717CEB70CBE}" type="datetimeFigureOut">
              <a:rPr lang="ar-SA" smtClean="0"/>
              <a:t>26/02/1437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D6F6C-D90C-4E86-9DAD-E717CEB70CBE}" type="datetimeFigureOut">
              <a:rPr lang="ar-SA" smtClean="0"/>
              <a:t>26/02/1437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87D6F6C-D90C-4E86-9DAD-E717CEB70CBE}" type="datetimeFigureOut">
              <a:rPr lang="ar-SA" smtClean="0"/>
              <a:t>26/02/1437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87D6F6C-D90C-4E86-9DAD-E717CEB70CBE}" type="datetimeFigureOut">
              <a:rPr lang="ar-SA" smtClean="0"/>
              <a:t>26/02/1437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3DDA59A-530C-43BC-93D7-2F47D51E643A}" type="slidenum">
              <a:rPr lang="ar-SA" smtClean="0"/>
              <a:t>‹#›</a:t>
            </a:fld>
            <a:endParaRPr lang="ar-SA"/>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ar-SA" smtClean="0"/>
              <a:t>انقر فوق الأيقونة لإضافة صورة</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987D6F6C-D90C-4E86-9DAD-E717CEB70CBE}" type="datetimeFigureOut">
              <a:rPr lang="ar-SA" smtClean="0"/>
              <a:t>26/02/1437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987D6F6C-D90C-4E86-9DAD-E717CEB70CBE}" type="datetimeFigureOut">
              <a:rPr lang="ar-SA" smtClean="0"/>
              <a:t>26/02/1437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3DDA59A-530C-43BC-93D7-2F47D51E643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987D6F6C-D90C-4E86-9DAD-E717CEB70CBE}" type="datetimeFigureOut">
              <a:rPr lang="ar-SA" smtClean="0"/>
              <a:t>26/02/1437</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F3DDA59A-530C-43BC-93D7-2F47D51E643A}" type="slidenum">
              <a:rPr lang="ar-SA" smtClean="0"/>
              <a:t>‹#›</a:t>
            </a:fld>
            <a:endParaRPr lang="ar-SA"/>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457200" rtl="1" eaLnBrk="1" latinLnBrk="0" hangingPunct="1">
        <a:spcBef>
          <a:spcPct val="0"/>
        </a:spcBef>
        <a:buNone/>
        <a:defRPr sz="3200" kern="1200">
          <a:solidFill>
            <a:schemeClr val="tx1"/>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gif"/><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kenanaonline.com/users/ahmedkordy/users/ahmedkordy/tags/8886/post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kenanaonline.com/users/ahmedkordy/users/ahmedkordy/tags/8886/posts"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asaleh\Desktop\2013_08-thumb2013_08relfq.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2204864"/>
            <a:ext cx="8208912"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aasaleh\Pictures\girls-top.net_1372783995_734.gif"/>
          <p:cNvPicPr>
            <a:picLocks noChangeAspect="1" noChangeArrowheads="1" noCrop="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67544" y="260648"/>
            <a:ext cx="8208912" cy="2010147"/>
          </a:xfrm>
          <a:prstGeom prst="rect">
            <a:avLst/>
          </a:prstGeom>
          <a:noFill/>
          <a:scene3d>
            <a:camera prst="perspectiveBelow"/>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1028" name="Picture 4" descr="C:\Users\aasaleh\Pictures\girls-top.net_1372783995_734.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7544" y="404664"/>
            <a:ext cx="8208912" cy="2076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3114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065606" y="404664"/>
            <a:ext cx="7211148" cy="5760640"/>
          </a:xfr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a:normAutofit fontScale="85000" lnSpcReduction="20000"/>
          </a:bodyPr>
          <a:lstStyle/>
          <a:p>
            <a:pPr marL="457200" indent="-457200" algn="ctr">
              <a:buFont typeface="Arial" panose="020B0604020202020204" pitchFamily="34" charset="0"/>
              <a:buChar char="•"/>
            </a:pPr>
            <a:r>
              <a:rPr lang="ar-SA" sz="8700" b="1" u="sng" dirty="0">
                <a:ln>
                  <a:solidFill>
                    <a:sysClr val="windowText" lastClr="000000"/>
                  </a:solidFill>
                </a:ln>
                <a:solidFill>
                  <a:srgbClr val="FF0000"/>
                </a:solidFill>
              </a:rPr>
              <a:t>المحاضرة الثالثة </a:t>
            </a:r>
            <a:endParaRPr lang="ar-SA" sz="8700" b="1" u="sng" dirty="0" smtClean="0">
              <a:ln>
                <a:solidFill>
                  <a:sysClr val="windowText" lastClr="000000"/>
                </a:solidFill>
              </a:ln>
              <a:solidFill>
                <a:srgbClr val="FF0000"/>
              </a:solidFill>
            </a:endParaRPr>
          </a:p>
          <a:p>
            <a:pPr marL="457200" indent="-457200" algn="ctr">
              <a:buFont typeface="Arial" panose="020B0604020202020204" pitchFamily="34" charset="0"/>
              <a:buChar char="•"/>
            </a:pPr>
            <a:endParaRPr lang="ar-SA" sz="3500" b="1" dirty="0" smtClean="0">
              <a:ln>
                <a:solidFill>
                  <a:schemeClr val="accent3">
                    <a:lumMod val="60000"/>
                    <a:lumOff val="40000"/>
                  </a:schemeClr>
                </a:solidFill>
              </a:ln>
              <a:solidFill>
                <a:sysClr val="windowText" lastClr="000000"/>
              </a:solidFill>
            </a:endParaRP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اولويات العمل التطوعي</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اهداف العمل التطوعي </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شروط العمل </a:t>
            </a:r>
            <a:r>
              <a:rPr lang="ar-SA" sz="4400" b="1" dirty="0" smtClean="0">
                <a:ln>
                  <a:solidFill>
                    <a:schemeClr val="accent3">
                      <a:lumMod val="60000"/>
                      <a:lumOff val="40000"/>
                    </a:schemeClr>
                  </a:solidFill>
                </a:ln>
                <a:solidFill>
                  <a:schemeClr val="tx1"/>
                </a:solidFill>
              </a:rPr>
              <a:t>التطوعي</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chemeClr val="tx1"/>
                </a:solidFill>
              </a:rPr>
              <a:t>مكانة العمل التطوعي في الاسلام</a:t>
            </a:r>
          </a:p>
          <a:p>
            <a:endParaRPr lang="ar-SA" dirty="0"/>
          </a:p>
        </p:txBody>
      </p:sp>
      <p:pic>
        <p:nvPicPr>
          <p:cNvPr id="3074"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929682">
            <a:off x="8339394" y="5913297"/>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758510">
            <a:off x="155291" y="5913295"/>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5699147">
            <a:off x="134907" y="-255928"/>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62714">
            <a:off x="8368275" y="-82853"/>
            <a:ext cx="665024" cy="911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512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58971">
            <a:off x="-5987" y="49015"/>
            <a:ext cx="1460668" cy="11285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2751" y="5373216"/>
            <a:ext cx="1911893" cy="14771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82560">
            <a:off x="7184631" y="5386788"/>
            <a:ext cx="1927670" cy="14893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680" y="47695"/>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331640" y="1484784"/>
            <a:ext cx="6408712" cy="3662541"/>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u="sng" dirty="0"/>
              <a:t>أهداف المحاضرة </a:t>
            </a:r>
            <a:r>
              <a:rPr lang="ar-SA" sz="2800" b="1" u="sng" dirty="0" smtClean="0"/>
              <a:t>:</a:t>
            </a:r>
          </a:p>
          <a:p>
            <a:endParaRPr lang="en-US" dirty="0"/>
          </a:p>
          <a:p>
            <a:pPr marL="285750" indent="-285750">
              <a:buFont typeface="Wingdings" panose="05000000000000000000" pitchFamily="2" charset="2"/>
              <a:buChar char="q"/>
            </a:pPr>
            <a:r>
              <a:rPr lang="ar-SA" sz="2800" b="1" dirty="0"/>
              <a:t>تتعرف الطالبة على العمل التطوعي </a:t>
            </a:r>
            <a:endParaRPr lang="en-US" sz="2800" dirty="0"/>
          </a:p>
          <a:p>
            <a:pPr marL="285750" indent="-285750">
              <a:buFont typeface="Wingdings" panose="05000000000000000000" pitchFamily="2" charset="2"/>
              <a:buChar char="q"/>
            </a:pPr>
            <a:r>
              <a:rPr lang="ar-SA" sz="2800" b="1" dirty="0" smtClean="0"/>
              <a:t>تحدد </a:t>
            </a:r>
            <a:r>
              <a:rPr lang="ar-SA" sz="2800" b="1" dirty="0"/>
              <a:t>أهداف العمل التطوعي </a:t>
            </a:r>
            <a:endParaRPr lang="en-US" sz="2800" dirty="0"/>
          </a:p>
          <a:p>
            <a:pPr marL="285750" indent="-285750">
              <a:buFont typeface="Wingdings" panose="05000000000000000000" pitchFamily="2" charset="2"/>
              <a:buChar char="q"/>
            </a:pPr>
            <a:r>
              <a:rPr lang="ar-SA" sz="2800" b="1" dirty="0"/>
              <a:t>تتعرف على العمل التطوعي في الأديان السماوية </a:t>
            </a:r>
            <a:endParaRPr lang="ar-SA" sz="2800" b="1" dirty="0" smtClean="0"/>
          </a:p>
          <a:p>
            <a:pPr marL="285750" indent="-285750">
              <a:buFont typeface="Wingdings" panose="05000000000000000000" pitchFamily="2" charset="2"/>
              <a:buChar char="q"/>
            </a:pPr>
            <a:r>
              <a:rPr lang="ar-SA" sz="2800" b="1" dirty="0"/>
              <a:t>تفسر دور الدين الإسلامي وحثه على التطوع </a:t>
            </a:r>
            <a:endParaRPr lang="en-US" sz="2800" dirty="0"/>
          </a:p>
          <a:p>
            <a:endParaRPr lang="en-US" dirty="0"/>
          </a:p>
        </p:txBody>
      </p:sp>
    </p:spTree>
    <p:extLst>
      <p:ext uri="{BB962C8B-B14F-4D97-AF65-F5344CB8AC3E}">
        <p14:creationId xmlns:p14="http://schemas.microsoft.com/office/powerpoint/2010/main" val="3762039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332656"/>
            <a:ext cx="7485153" cy="6120680"/>
          </a:xfrm>
          <a:solidFill>
            <a:schemeClr val="bg1"/>
          </a:solidFill>
        </p:spPr>
        <p:txBody>
          <a:bodyPr/>
          <a:lstStyle/>
          <a:p>
            <a:pPr algn="ctr"/>
            <a:r>
              <a:rPr lang="ar-SA" dirty="0" smtClean="0"/>
              <a:t/>
            </a:r>
            <a:br>
              <a:rPr lang="ar-SA" dirty="0" smtClean="0"/>
            </a:br>
            <a:r>
              <a:rPr lang="ar-SA" dirty="0"/>
              <a:t/>
            </a:r>
            <a:br>
              <a:rPr lang="ar-SA" dirty="0"/>
            </a:br>
            <a:r>
              <a:rPr lang="ar-SA" b="1" u="sng" dirty="0" smtClean="0">
                <a:effectLst>
                  <a:outerShdw blurRad="38100" dist="38100" dir="2700000" algn="tl">
                    <a:srgbClr val="000000">
                      <a:alpha val="43137"/>
                    </a:srgbClr>
                  </a:outerShdw>
                </a:effectLst>
              </a:rPr>
              <a:t>عناصر المحاضرة </a:t>
            </a:r>
            <a:r>
              <a:rPr lang="ar-SA" dirty="0" smtClean="0"/>
              <a:t/>
            </a:r>
            <a:br>
              <a:rPr lang="ar-SA" dirty="0" smtClean="0"/>
            </a:br>
            <a:r>
              <a:rPr lang="ar-SA" dirty="0" smtClean="0"/>
              <a:t>مقدمة </a:t>
            </a:r>
            <a:br>
              <a:rPr lang="ar-SA" dirty="0" smtClean="0"/>
            </a:br>
            <a:r>
              <a:rPr lang="ar-SA" dirty="0" smtClean="0"/>
              <a:t>مراجعة </a:t>
            </a:r>
            <a:br>
              <a:rPr lang="ar-SA" dirty="0" smtClean="0"/>
            </a:br>
            <a:r>
              <a:rPr lang="ar-SA" dirty="0"/>
              <a:t>اولويات العمل </a:t>
            </a:r>
            <a:r>
              <a:rPr lang="ar-SA" dirty="0" smtClean="0"/>
              <a:t>التطوعي</a:t>
            </a:r>
            <a:r>
              <a:rPr lang="en-US" dirty="0"/>
              <a:t/>
            </a:r>
            <a:br>
              <a:rPr lang="en-US" dirty="0"/>
            </a:br>
            <a:r>
              <a:rPr lang="ar-SA" dirty="0"/>
              <a:t>ادوار العمل التطوعي</a:t>
            </a:r>
            <a:r>
              <a:rPr lang="en-US" dirty="0"/>
              <a:t/>
            </a:r>
            <a:br>
              <a:rPr lang="en-US" dirty="0"/>
            </a:br>
            <a:r>
              <a:rPr lang="ar-SA" dirty="0"/>
              <a:t>دور التطوع في المؤسسات الاهلية</a:t>
            </a:r>
            <a:r>
              <a:rPr lang="en-US" dirty="0"/>
              <a:t/>
            </a:r>
            <a:br>
              <a:rPr lang="en-US" dirty="0"/>
            </a:br>
            <a:r>
              <a:rPr lang="ar-SA" dirty="0"/>
              <a:t>أهداف العمل التطوعي</a:t>
            </a:r>
            <a:r>
              <a:rPr lang="en-US" dirty="0"/>
              <a:t/>
            </a:r>
            <a:br>
              <a:rPr lang="en-US" dirty="0"/>
            </a:br>
            <a:r>
              <a:rPr lang="ar-SA" dirty="0"/>
              <a:t>شروط العمل التطوعي </a:t>
            </a:r>
            <a:r>
              <a:rPr lang="en-US" dirty="0"/>
              <a:t/>
            </a:r>
            <a:br>
              <a:rPr lang="en-US" dirty="0"/>
            </a:br>
            <a:r>
              <a:rPr lang="ar-SA" dirty="0"/>
              <a:t>العمل التطوعي في الإسلام</a:t>
            </a:r>
            <a:r>
              <a:rPr lang="en-US" dirty="0"/>
              <a:t/>
            </a:r>
            <a:br>
              <a:rPr lang="en-US" dirty="0"/>
            </a:br>
            <a:r>
              <a:rPr lang="ar-SA" dirty="0"/>
              <a:t>مكانة العمل التطوعي في الإسلام</a:t>
            </a:r>
            <a:r>
              <a:rPr lang="en-US" dirty="0"/>
              <a:t/>
            </a:r>
            <a:br>
              <a:rPr lang="en-US" dirty="0"/>
            </a:br>
            <a:r>
              <a:rPr lang="ar-SA" dirty="0"/>
              <a:t>أمثلة وقدوات في العمل التطوعي</a:t>
            </a:r>
            <a:r>
              <a:rPr lang="en-US" dirty="0"/>
              <a:t/>
            </a:r>
            <a:br>
              <a:rPr lang="en-US" dirty="0"/>
            </a:br>
            <a:r>
              <a:rPr lang="ar-SA" dirty="0" smtClean="0"/>
              <a:t/>
            </a:r>
            <a:br>
              <a:rPr lang="ar-SA" dirty="0" smtClean="0"/>
            </a:br>
            <a:r>
              <a:rPr lang="ar-SA" dirty="0" smtClean="0"/>
              <a:t/>
            </a:r>
            <a:br>
              <a:rPr lang="ar-SA" dirty="0" smtClean="0"/>
            </a:br>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748" y="-34677"/>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410660">
            <a:off x="-149500" y="5441368"/>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264649">
            <a:off x="-149500" y="192639"/>
            <a:ext cx="1510124" cy="7357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25114">
            <a:off x="7646749" y="5759762"/>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2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374304" y="548680"/>
            <a:ext cx="6408712" cy="606319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800" b="1" dirty="0" smtClean="0">
                <a:ln>
                  <a:solidFill>
                    <a:schemeClr val="accent1">
                      <a:lumMod val="60000"/>
                      <a:lumOff val="40000"/>
                    </a:schemeClr>
                  </a:solidFill>
                </a:ln>
              </a:rPr>
              <a:t>مقدمة</a:t>
            </a:r>
          </a:p>
          <a:p>
            <a:r>
              <a:rPr lang="ar-SA" sz="2400" dirty="0" smtClean="0"/>
              <a:t>ولا </a:t>
            </a:r>
            <a:r>
              <a:rPr lang="ar-SA" sz="2400" dirty="0"/>
              <a:t>شك ان العمل التطوعي الذي فيه نفع الناس والإحسان إليهم بما هو جائز في شرعنا من العمل الصالح ويدخل في عموم العمل الصالح المثاب عليه والممدوح في مثل قول الله تعالى:</a:t>
            </a:r>
            <a:br>
              <a:rPr lang="ar-SA" sz="2400" dirty="0"/>
            </a:br>
            <a:r>
              <a:rPr lang="ar-SA" sz="2400" dirty="0">
                <a:solidFill>
                  <a:srgbClr val="C00000"/>
                </a:solidFill>
              </a:rPr>
              <a:t>" والتين والزيتون. وطور سنين. وهذا البلد الأمين. لقد خلقنا الإنسان في أحسن تقويم ثم رددناه أسفل سافلين. إلا الذين آمنوا وعملوا الصالحات فلهم أجر غير ممنون. فما يكذبك بعد بالدين أليس الله بأحكم الحاكمين "</a:t>
            </a:r>
            <a:br>
              <a:rPr lang="ar-SA" sz="2400" dirty="0">
                <a:solidFill>
                  <a:srgbClr val="C00000"/>
                </a:solidFill>
              </a:rPr>
            </a:br>
            <a:r>
              <a:rPr lang="ar-SA" sz="2400" dirty="0" smtClean="0">
                <a:solidFill>
                  <a:srgbClr val="C00000"/>
                </a:solidFill>
              </a:rPr>
              <a:t>و</a:t>
            </a:r>
            <a:r>
              <a:rPr lang="ar-SA" altLang="ar-SA" sz="2400" dirty="0" smtClean="0"/>
              <a:t>العمل </a:t>
            </a:r>
            <a:r>
              <a:rPr lang="ar-SA" altLang="ar-SA" sz="2400" dirty="0"/>
              <a:t>التطوعي عبادة عظمى اسمها الشكر لنعم الله على عبده من صحة وعافية وحواس سليمة وبدن معافى والإيمان نصفان نصف شكر ونصف صبر ، والشكر الحقيقي هو ما اجتمع فيه قول اللسان وعمل الجوارح بكفها عن معصية الله وبذلها في طاعته</a:t>
            </a:r>
            <a:endParaRPr lang="ar-SA" sz="2400" dirty="0"/>
          </a:p>
        </p:txBody>
      </p:sp>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748" y="-34677"/>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691287"/>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67023">
            <a:off x="-29756" y="-16734"/>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60398">
            <a:off x="7653184" y="5663576"/>
            <a:ext cx="1510124" cy="116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694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836712"/>
            <a:ext cx="7125112" cy="5400599"/>
          </a:xfrm>
          <a:solidFill>
            <a:schemeClr val="bg1"/>
          </a:solidFill>
          <a:ln w="28575">
            <a:solidFill>
              <a:schemeClr val="accent1"/>
            </a:solidFill>
          </a:ln>
          <a:scene3d>
            <a:camera prst="orthographicFront"/>
            <a:lightRig rig="threePt" dir="t"/>
          </a:scene3d>
          <a:sp3d>
            <a:bevelT prst="angle"/>
          </a:sp3d>
        </p:spPr>
        <p:txBody>
          <a:bodyPr>
            <a:normAutofit fontScale="92500"/>
          </a:bodyPr>
          <a:lstStyle/>
          <a:p>
            <a:r>
              <a:rPr lang="ar-SA" sz="2800" b="1" u="sng" dirty="0" smtClean="0">
                <a:ln>
                  <a:solidFill>
                    <a:sysClr val="windowText" lastClr="000000"/>
                  </a:solidFill>
                </a:ln>
                <a:solidFill>
                  <a:srgbClr val="7030A0"/>
                </a:solidFill>
              </a:rPr>
              <a:t>ومن </a:t>
            </a:r>
            <a:r>
              <a:rPr lang="ar-SA" sz="2800" b="1" u="sng" dirty="0">
                <a:ln>
                  <a:solidFill>
                    <a:sysClr val="windowText" lastClr="000000"/>
                  </a:solidFill>
                </a:ln>
                <a:solidFill>
                  <a:srgbClr val="7030A0"/>
                </a:solidFill>
              </a:rPr>
              <a:t>أجل تطوير العمل التطوعي، نحتاج </a:t>
            </a:r>
            <a:r>
              <a:rPr lang="ar-SA" sz="2800" b="1" u="sng" dirty="0" smtClean="0">
                <a:ln>
                  <a:solidFill>
                    <a:sysClr val="windowText" lastClr="000000"/>
                  </a:solidFill>
                </a:ln>
                <a:solidFill>
                  <a:srgbClr val="7030A0"/>
                </a:solidFill>
              </a:rPr>
              <a:t>إلى</a:t>
            </a:r>
          </a:p>
          <a:p>
            <a:r>
              <a:rPr lang="ar-SA" sz="2800" b="1" u="sng" dirty="0" smtClean="0">
                <a:ln>
                  <a:solidFill>
                    <a:sysClr val="windowText" lastClr="000000"/>
                  </a:solidFill>
                </a:ln>
                <a:solidFill>
                  <a:srgbClr val="7030A0"/>
                </a:solidFill>
              </a:rPr>
              <a:t> </a:t>
            </a:r>
            <a:r>
              <a:rPr lang="ar-SA" sz="2800" dirty="0"/>
              <a:t>ضرورة ترتيب الأولويات في العمل التطوعي، وبناء مشاريع استراتيجية وذات قيمة اجتماعية وتنموية كبيرة.</a:t>
            </a:r>
          </a:p>
          <a:p>
            <a:r>
              <a:rPr lang="ar-SA" sz="2800" dirty="0"/>
              <a:t> </a:t>
            </a:r>
            <a:r>
              <a:rPr lang="ar-SA" sz="2800" dirty="0" smtClean="0"/>
              <a:t>و نشر </a:t>
            </a:r>
            <a:r>
              <a:rPr lang="ar-SA" sz="2800" dirty="0"/>
              <a:t>ثقافة العمل التطوعي والإنساني في المجتمع، واستقطاب كوادر جديدة من الشباب للعمل التطوعي لإعطاء روح جديدة وإبداعية للحركة التطوعية، والاهتمام بالمجالات الجديدة في العمل التطوعي </a:t>
            </a:r>
            <a:endParaRPr lang="ar-SA" sz="2800" dirty="0" smtClean="0"/>
          </a:p>
          <a:p>
            <a:pPr algn="ctr"/>
            <a:r>
              <a:rPr lang="ar-SA" sz="2800" b="1" dirty="0" smtClean="0">
                <a:ln>
                  <a:solidFill>
                    <a:sysClr val="windowText" lastClr="000000"/>
                  </a:solidFill>
                </a:ln>
                <a:solidFill>
                  <a:srgbClr val="FF0000"/>
                </a:solidFill>
                <a:effectLst>
                  <a:outerShdw blurRad="38100" dist="38100" dir="2700000" algn="tl">
                    <a:srgbClr val="000000">
                      <a:alpha val="43137"/>
                    </a:srgbClr>
                  </a:outerShdw>
                </a:effectLst>
              </a:rPr>
              <a:t>( كالحفاظ </a:t>
            </a:r>
            <a:r>
              <a:rPr lang="ar-SA" sz="2800" b="1" dirty="0">
                <a:ln>
                  <a:solidFill>
                    <a:sysClr val="windowText" lastClr="000000"/>
                  </a:solidFill>
                </a:ln>
                <a:solidFill>
                  <a:srgbClr val="FF0000"/>
                </a:solidFill>
                <a:effectLst>
                  <a:outerShdw blurRad="38100" dist="38100" dir="2700000" algn="tl">
                    <a:srgbClr val="000000">
                      <a:alpha val="43137"/>
                    </a:srgbClr>
                  </a:outerShdw>
                </a:effectLst>
              </a:rPr>
              <a:t>على البيئة، وإبراز التراث العلمي والثقافي المحلي، ودعم المتفوقين دراسياً لإكمال مسيرتهم العلمية</a:t>
            </a:r>
            <a:r>
              <a:rPr lang="ar-SA" sz="2800" b="1" dirty="0" smtClean="0">
                <a:ln>
                  <a:solidFill>
                    <a:sysClr val="windowText" lastClr="000000"/>
                  </a:solidFill>
                </a:ln>
                <a:solidFill>
                  <a:srgbClr val="FF0000"/>
                </a:solidFill>
                <a:effectLst>
                  <a:outerShdw blurRad="38100" dist="38100" dir="2700000" algn="tl">
                    <a:srgbClr val="000000">
                      <a:alpha val="43137"/>
                    </a:srgbClr>
                  </a:outerShdw>
                </a:effectLst>
              </a:rPr>
              <a:t>.)</a:t>
            </a:r>
            <a:endParaRPr lang="ar-SA" sz="2800" b="1" dirty="0">
              <a:ln>
                <a:solidFill>
                  <a:sysClr val="windowText" lastClr="000000"/>
                </a:solidFill>
              </a:ln>
              <a:solidFill>
                <a:srgbClr val="FF0000"/>
              </a:solidFill>
              <a:effectLst>
                <a:outerShdw blurRad="38100" dist="38100" dir="2700000" algn="tl">
                  <a:srgbClr val="000000">
                    <a:alpha val="43137"/>
                  </a:srgbClr>
                </a:outerShdw>
              </a:effectLst>
            </a:endParaRPr>
          </a:p>
          <a:p>
            <a:endParaRPr lang="ar-SA" b="1" dirty="0">
              <a:ln>
                <a:solidFill>
                  <a:sysClr val="windowText" lastClr="000000"/>
                </a:solidFill>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2806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9807323">
            <a:off x="954264" y="2256579"/>
            <a:ext cx="7125113" cy="2840291"/>
          </a:xfrm>
          <a:solidFill>
            <a:srgbClr val="FFFFCC"/>
          </a:solidFill>
          <a:ln>
            <a:solidFill>
              <a:srgbClr val="C00000"/>
            </a:solidFill>
          </a:ln>
          <a:scene3d>
            <a:camera prst="orthographicFront"/>
            <a:lightRig rig="threePt" dir="t"/>
          </a:scene3d>
          <a:sp3d>
            <a:bevelT prst="angle"/>
          </a:sp3d>
        </p:spPr>
        <p:txBody>
          <a:bodyPr>
            <a:prstTxWarp prst="textWave1">
              <a:avLst/>
            </a:prstTxWarp>
          </a:bodyPr>
          <a:lstStyle/>
          <a:p>
            <a:pPr algn="ctr"/>
            <a:r>
              <a:rPr lang="ar-SA" sz="6600" b="1" dirty="0" smtClean="0">
                <a:ln>
                  <a:solidFill>
                    <a:schemeClr val="accent1">
                      <a:lumMod val="75000"/>
                    </a:schemeClr>
                  </a:solidFill>
                </a:ln>
                <a:effectLst>
                  <a:glow rad="101600">
                    <a:schemeClr val="accent1">
                      <a:satMod val="175000"/>
                      <a:alpha val="40000"/>
                    </a:schemeClr>
                  </a:glow>
                  <a:outerShdw blurRad="38100" dist="38100" dir="2700000" algn="tl">
                    <a:srgbClr val="000000">
                      <a:alpha val="43137"/>
                    </a:srgbClr>
                  </a:outerShdw>
                </a:effectLst>
              </a:rPr>
              <a:t>اولا : مراجعة</a:t>
            </a:r>
            <a:endParaRPr lang="ar-SA" sz="6600" b="1" dirty="0">
              <a:ln>
                <a:solidFill>
                  <a:schemeClr val="accent1">
                    <a:lumMod val="75000"/>
                  </a:schemeClr>
                </a:solidFill>
              </a:ln>
              <a:effectLst>
                <a:glow rad="101600">
                  <a:schemeClr val="accent1">
                    <a:satMod val="175000"/>
                    <a:alpha val="40000"/>
                  </a:schemeClr>
                </a:glow>
                <a:outerShdw blurRad="38100" dist="38100" dir="2700000" algn="tl">
                  <a:srgbClr val="000000">
                    <a:alpha val="43137"/>
                  </a:srgbClr>
                </a:outerShdw>
              </a:effectLst>
            </a:endParaRPr>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019573" y="5273973"/>
            <a:ext cx="2288582" cy="879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41055">
            <a:off x="4660156" y="5028984"/>
            <a:ext cx="2649473" cy="1162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012734">
            <a:off x="2406252" y="608223"/>
            <a:ext cx="2189445" cy="16915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7136151">
            <a:off x="2198830" y="778033"/>
            <a:ext cx="1874555" cy="1448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769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88640"/>
            <a:ext cx="8064896" cy="6336704"/>
          </a:xfrm>
        </p:spPr>
      </p:pic>
      <p:sp>
        <p:nvSpPr>
          <p:cNvPr id="3" name="مستطيل 2"/>
          <p:cNvSpPr/>
          <p:nvPr/>
        </p:nvSpPr>
        <p:spPr>
          <a:xfrm>
            <a:off x="2771800" y="382013"/>
            <a:ext cx="5868144" cy="6463308"/>
          </a:xfrm>
          <a:prstGeom prst="rect">
            <a:avLst/>
          </a:prstGeom>
        </p:spPr>
        <p:txBody>
          <a:bodyPr wrap="square">
            <a:spAutoFit/>
          </a:bodyPr>
          <a:lstStyle/>
          <a:p>
            <a:r>
              <a:rPr lang="ar-SA" sz="2000" b="1" u="sng" dirty="0"/>
              <a:t>خصائص العمل التطوعي </a:t>
            </a:r>
            <a:r>
              <a:rPr lang="ar-SA" b="1" dirty="0"/>
              <a:t>:  </a:t>
            </a:r>
            <a:r>
              <a:rPr lang="ar-SA" b="1" dirty="0" smtClean="0"/>
              <a:t>و </a:t>
            </a:r>
            <a:r>
              <a:rPr lang="ar-SA" b="1" dirty="0"/>
              <a:t>منها </a:t>
            </a:r>
            <a:endParaRPr lang="en-US" b="1" dirty="0"/>
          </a:p>
          <a:p>
            <a:pPr marL="285750" lvl="0" indent="-285750">
              <a:buFont typeface="Wingdings" panose="05000000000000000000" pitchFamily="2" charset="2"/>
              <a:buChar char="v"/>
            </a:pPr>
            <a:r>
              <a:rPr lang="ar-SA" sz="2400" dirty="0"/>
              <a:t>انه جهد و عمل يلتزم به الانسان طواعية و من الجانب التنظيمي هو تنظيم اهلي اختياري غير مفروض على الفرض ان يقوم به </a:t>
            </a:r>
            <a:endParaRPr lang="en-US" sz="2400" dirty="0"/>
          </a:p>
          <a:p>
            <a:pPr marL="285750" lvl="0" indent="-285750">
              <a:buFont typeface="Wingdings" panose="05000000000000000000" pitchFamily="2" charset="2"/>
              <a:buChar char="v"/>
            </a:pPr>
            <a:r>
              <a:rPr lang="ar-SA" sz="2400" dirty="0"/>
              <a:t>عمل غير مأجور بمعنى ان الذي يقوم به لا يتنظر اجرا مقابل عمله </a:t>
            </a:r>
            <a:endParaRPr lang="ar-SA" sz="2400" dirty="0" smtClean="0"/>
          </a:p>
          <a:p>
            <a:pPr marL="285750" lvl="0" indent="-285750">
              <a:buFont typeface="Wingdings" panose="05000000000000000000" pitchFamily="2" charset="2"/>
              <a:buChar char="v"/>
            </a:pPr>
            <a:r>
              <a:rPr lang="ar-SA" sz="2400" dirty="0"/>
              <a:t>يستهدف في نهائية المطاف هدفا معنيا يقع تحت مفهوم تحسين نوعية الحياة بالنسبة لما يتصدى له من اهداف و خاصة الحياة الاجتماعية </a:t>
            </a:r>
            <a:endParaRPr lang="en-US" sz="2400" dirty="0"/>
          </a:p>
          <a:p>
            <a:pPr marL="285750" lvl="0" indent="-285750">
              <a:buFont typeface="Wingdings" panose="05000000000000000000" pitchFamily="2" charset="2"/>
              <a:buChar char="v"/>
            </a:pPr>
            <a:r>
              <a:rPr lang="ar-SA" sz="2400" dirty="0"/>
              <a:t>يستهدف سد ثغرات الخدمات الاجتماعية </a:t>
            </a:r>
            <a:r>
              <a:rPr lang="ar-SA" sz="2400" dirty="0" smtClean="0"/>
              <a:t>التي </a:t>
            </a:r>
            <a:r>
              <a:rPr lang="ar-SA" sz="2400" dirty="0"/>
              <a:t>لا تقوم المؤسسات الرسمية بتغطيتها </a:t>
            </a:r>
            <a:endParaRPr lang="en-US" sz="2400" dirty="0"/>
          </a:p>
          <a:p>
            <a:pPr marL="285750" lvl="0" indent="-285750">
              <a:buFont typeface="Wingdings" panose="05000000000000000000" pitchFamily="2" charset="2"/>
              <a:buChar char="v"/>
            </a:pPr>
            <a:r>
              <a:rPr lang="ar-SA" sz="2400" dirty="0"/>
              <a:t>تنظيم تحكمه تشريعات محددة تنظم كافة اعماله يعتمد على الشفافية و المساءلة القانونية و الاخلاقية </a:t>
            </a:r>
            <a:endParaRPr lang="en-US" sz="2400" dirty="0"/>
          </a:p>
          <a:p>
            <a:pPr marL="285750" lvl="0" indent="-285750">
              <a:buFont typeface="Wingdings" panose="05000000000000000000" pitchFamily="2" charset="2"/>
              <a:buChar char="v"/>
            </a:pPr>
            <a:endParaRPr lang="ar-SA" dirty="0" smtClean="0"/>
          </a:p>
          <a:p>
            <a:pPr marL="285750" lvl="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601114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57113"/>
            <a:ext cx="8568952" cy="6408712"/>
          </a:xfrm>
        </p:spPr>
      </p:pic>
      <p:sp>
        <p:nvSpPr>
          <p:cNvPr id="3" name="مستطيل 2"/>
          <p:cNvSpPr/>
          <p:nvPr/>
        </p:nvSpPr>
        <p:spPr>
          <a:xfrm>
            <a:off x="2339752" y="260648"/>
            <a:ext cx="6372200" cy="6370975"/>
          </a:xfrm>
          <a:prstGeom prst="rect">
            <a:avLst/>
          </a:prstGeom>
        </p:spPr>
        <p:txBody>
          <a:bodyPr wrap="square">
            <a:spAutoFit/>
          </a:bodyPr>
          <a:lstStyle/>
          <a:p>
            <a:r>
              <a:rPr lang="ar-SA" sz="2400" b="1" dirty="0"/>
              <a:t>و من خصائصه ايضا : </a:t>
            </a:r>
            <a:endParaRPr lang="en-US" sz="2400" b="1" dirty="0"/>
          </a:p>
          <a:p>
            <a:r>
              <a:rPr lang="ar-SA" sz="2400" dirty="0"/>
              <a:t>انه عمل تطوعي يعمل على النهضة الشاملة في شتى جوانب الحياة و من الجدير بالذكر انه ظاهرة اجتماعية صحية تحكك الترابط و التآلف و التآخي بين افراد المجتمع حتى يكون كما وصفه الرسول (ص) كالجسد الواحد موضحا ان كل انسان مطالب بعمل الخير بما يتناسب مع قدراته فهناك من الطاقات و الجهود و الاوقات المهدرة </a:t>
            </a:r>
            <a:r>
              <a:rPr lang="ar-SA" sz="2400" dirty="0" smtClean="0"/>
              <a:t>التي </a:t>
            </a:r>
            <a:r>
              <a:rPr lang="ar-SA" sz="2400" dirty="0"/>
              <a:t>يمكن من خلالها ان نبني امه </a:t>
            </a:r>
            <a:endParaRPr lang="ar-SA" sz="2400" dirty="0" smtClean="0"/>
          </a:p>
          <a:p>
            <a:r>
              <a:rPr lang="ar-SA" sz="2400" b="1" dirty="0"/>
              <a:t>و ما يميز العمل التطوعي </a:t>
            </a:r>
            <a:endParaRPr lang="ar-SA" sz="2400" b="1" dirty="0" smtClean="0"/>
          </a:p>
          <a:p>
            <a:r>
              <a:rPr lang="ar-SA" sz="2400" dirty="0" smtClean="0"/>
              <a:t>انه </a:t>
            </a:r>
            <a:r>
              <a:rPr lang="ar-SA" sz="2400" dirty="0"/>
              <a:t>عمل غير وظيفي اذ ان المتطوع  لا تكون له حقوق مثل الموظفون من راتب شهري و معاشات و اجازات لان عمله دائما يكون في مؤسسات اهلية غير حكومية و من التعريفات السابقة يمكن استخلاص بعض من خصائص العمل الاجتماعي التطوعي </a:t>
            </a:r>
            <a:r>
              <a:rPr lang="ar-SA" sz="2400" b="1" dirty="0"/>
              <a:t>و هي </a:t>
            </a:r>
            <a:r>
              <a:rPr lang="ar-SA" sz="2400" b="1" dirty="0" smtClean="0"/>
              <a:t>: </a:t>
            </a:r>
            <a:endParaRPr lang="en-US" sz="2400" b="1" dirty="0"/>
          </a:p>
          <a:p>
            <a:endParaRPr lang="en-US" sz="2400" dirty="0"/>
          </a:p>
        </p:txBody>
      </p:sp>
      <p:sp>
        <p:nvSpPr>
          <p:cNvPr id="5" name="سهم إلى اليسار 4"/>
          <p:cNvSpPr/>
          <p:nvPr/>
        </p:nvSpPr>
        <p:spPr>
          <a:xfrm>
            <a:off x="4889736" y="5922988"/>
            <a:ext cx="978408" cy="484632"/>
          </a:xfrm>
          <a:prstGeom prst="leftArrow">
            <a:avLst/>
          </a:prstGeom>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ysClr val="windowText" lastClr="000000"/>
                </a:solidFill>
              </a:ln>
            </a:endParaRPr>
          </a:p>
        </p:txBody>
      </p:sp>
    </p:spTree>
    <p:extLst>
      <p:ext uri="{BB962C8B-B14F-4D97-AF65-F5344CB8AC3E}">
        <p14:creationId xmlns:p14="http://schemas.microsoft.com/office/powerpoint/2010/main" val="32525950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8640"/>
            <a:ext cx="8424936" cy="6480720"/>
          </a:xfrm>
        </p:spPr>
      </p:pic>
      <p:sp>
        <p:nvSpPr>
          <p:cNvPr id="3" name="مستطيل 2"/>
          <p:cNvSpPr/>
          <p:nvPr/>
        </p:nvSpPr>
        <p:spPr>
          <a:xfrm>
            <a:off x="2195736" y="332656"/>
            <a:ext cx="6516216" cy="4832092"/>
          </a:xfrm>
          <a:prstGeom prst="rect">
            <a:avLst/>
          </a:prstGeom>
        </p:spPr>
        <p:txBody>
          <a:bodyPr wrap="square">
            <a:spAutoFit/>
          </a:bodyPr>
          <a:lstStyle/>
          <a:p>
            <a:pPr marL="285750" lvl="0" indent="-285750">
              <a:buFont typeface="Courier New" panose="02070309020205020404" pitchFamily="49" charset="0"/>
              <a:buChar char="o"/>
            </a:pPr>
            <a:r>
              <a:rPr lang="ar-SA" sz="2800" dirty="0"/>
              <a:t>انه يعتمد على تعاون الافراد بعضهم مع بعض في سبيل تلبية احتياجات </a:t>
            </a:r>
            <a:r>
              <a:rPr lang="ar-SA" sz="2800" dirty="0" smtClean="0"/>
              <a:t>مجتمعه </a:t>
            </a:r>
            <a:r>
              <a:rPr lang="ar-SA" sz="2800" dirty="0"/>
              <a:t>و هذا يقود الى نقطة جوهرية ان العمل الاجتماعي يأتي </a:t>
            </a:r>
            <a:r>
              <a:rPr lang="ar-SA" sz="2800" dirty="0" smtClean="0"/>
              <a:t>بناء </a:t>
            </a:r>
            <a:r>
              <a:rPr lang="ar-SA" sz="2800" dirty="0"/>
              <a:t>على فهم لاحتياجات المجتمع </a:t>
            </a:r>
            <a:endParaRPr lang="en-US" sz="2800" dirty="0"/>
          </a:p>
          <a:p>
            <a:pPr marL="285750" lvl="0" indent="-285750">
              <a:buFont typeface="Courier New" panose="02070309020205020404" pitchFamily="49" charset="0"/>
              <a:buChar char="o"/>
            </a:pPr>
            <a:r>
              <a:rPr lang="ar-SA" sz="2800" dirty="0"/>
              <a:t>انه جهد انساني فردي او جماعي </a:t>
            </a:r>
            <a:endParaRPr lang="en-US" sz="2800" dirty="0"/>
          </a:p>
          <a:p>
            <a:pPr marL="285750" lvl="0" indent="-285750">
              <a:buFont typeface="Courier New" panose="02070309020205020404" pitchFamily="49" charset="0"/>
              <a:buChar char="o"/>
            </a:pPr>
            <a:r>
              <a:rPr lang="ar-SA" sz="2800" dirty="0"/>
              <a:t>الرغبة و الدافع الذاتي من العوامل التي تؤثر في فعاليته و عدم انتظار عائد مادي مقابل التطوع </a:t>
            </a:r>
            <a:endParaRPr lang="en-US" sz="2800" dirty="0"/>
          </a:p>
          <a:p>
            <a:pPr marL="285750" lvl="0" indent="-285750">
              <a:buFont typeface="Courier New" panose="02070309020205020404" pitchFamily="49" charset="0"/>
              <a:buChar char="o"/>
            </a:pPr>
            <a:r>
              <a:rPr lang="ar-SA" sz="2800" dirty="0"/>
              <a:t>يتعمد على الخبرة والمهارة التي قد يتمتع بها المتطوع </a:t>
            </a:r>
            <a:endParaRPr lang="en-US" sz="2800" dirty="0"/>
          </a:p>
        </p:txBody>
      </p:sp>
    </p:spTree>
    <p:extLst>
      <p:ext uri="{BB962C8B-B14F-4D97-AF65-F5344CB8AC3E}">
        <p14:creationId xmlns:p14="http://schemas.microsoft.com/office/powerpoint/2010/main" val="3089953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8568952" cy="6408712"/>
          </a:xfrm>
        </p:spPr>
      </p:pic>
      <p:sp>
        <p:nvSpPr>
          <p:cNvPr id="3" name="مستطيل 2"/>
          <p:cNvSpPr/>
          <p:nvPr/>
        </p:nvSpPr>
        <p:spPr>
          <a:xfrm>
            <a:off x="2195736" y="404664"/>
            <a:ext cx="6624736" cy="5262979"/>
          </a:xfrm>
          <a:prstGeom prst="rect">
            <a:avLst/>
          </a:prstGeom>
        </p:spPr>
        <p:txBody>
          <a:bodyPr wrap="square">
            <a:spAutoFit/>
          </a:bodyPr>
          <a:lstStyle/>
          <a:p>
            <a:r>
              <a:rPr lang="ar-SA" sz="2400" b="1" dirty="0"/>
              <a:t>أهمية العمل التطوعي</a:t>
            </a:r>
            <a:r>
              <a:rPr lang="ar-SA" b="1" dirty="0"/>
              <a:t>: </a:t>
            </a:r>
            <a:endParaRPr lang="en-US" b="1" dirty="0"/>
          </a:p>
          <a:p>
            <a:r>
              <a:rPr lang="ar-SA" sz="2400" dirty="0"/>
              <a:t>يمثل الثراء الفكري الذى يشهده مفهوم التطوع في ادبيات العلوم الانسانية مرآة تعكس مدى اهمية العمل التطوعي بالنسبة للفرد و المجتمع حيث استقر في يقين الفكر الانساني اهمية التطوع كوسيلة فعالة للنهوض بالمجتمع و المشاركة في الجهود التي تبذل لتنميته و تقدمه و رخاءه و كسبيل امثل للتواصل مع المجتمعات الخارجية ضمن دائرة اوسع لمفهوم التكافل الاجتماعي و من هنا تنامت حركة انشاء و تطوير المؤسسات الخيرية التطوعية و العمل الاهلي التطوعي و هو ممارسة انسانية و سلوك اجتماعي يمارسه الفرد من تلقاء نفسه و برغبة منه و ارادة و لا يبقى منه أي مردود مادي و يقوم على اعتبارات اخلاقية و اجتماعية و </a:t>
            </a:r>
            <a:r>
              <a:rPr lang="ar-SA" sz="2400" dirty="0" smtClean="0"/>
              <a:t>انسانية</a:t>
            </a:r>
            <a:endParaRPr lang="ar-SA" sz="2400" dirty="0"/>
          </a:p>
        </p:txBody>
      </p:sp>
    </p:spTree>
    <p:extLst>
      <p:ext uri="{BB962C8B-B14F-4D97-AF65-F5344CB8AC3E}">
        <p14:creationId xmlns:p14="http://schemas.microsoft.com/office/powerpoint/2010/main" val="1995944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82957"/>
            <a:ext cx="8784976" cy="6624736"/>
          </a:xfrm>
        </p:spPr>
      </p:pic>
      <p:sp>
        <p:nvSpPr>
          <p:cNvPr id="5" name="مستطيل 4"/>
          <p:cNvSpPr/>
          <p:nvPr/>
        </p:nvSpPr>
        <p:spPr>
          <a:xfrm>
            <a:off x="2195736" y="260648"/>
            <a:ext cx="6588224" cy="5016758"/>
          </a:xfrm>
          <a:prstGeom prst="rect">
            <a:avLst/>
          </a:prstGeom>
        </p:spPr>
        <p:txBody>
          <a:bodyPr wrap="square">
            <a:spAutoFit/>
          </a:bodyPr>
          <a:lstStyle/>
          <a:p>
            <a:r>
              <a:rPr lang="ar-SA" sz="2000" dirty="0"/>
              <a:t>و غايته لا تقتصر فقط على المساعدة المادية و جمع التبرعات و توزيعها بل يتعدى الامر الى ابعد من ذلك </a:t>
            </a:r>
            <a:r>
              <a:rPr lang="ar-SA" sz="2000" dirty="0" smtClean="0"/>
              <a:t>للأمور </a:t>
            </a:r>
            <a:r>
              <a:rPr lang="ar-SA" sz="2000" dirty="0"/>
              <a:t>الاجتماعية </a:t>
            </a:r>
            <a:r>
              <a:rPr lang="ar-SA" sz="2000" dirty="0" smtClean="0"/>
              <a:t>التي </a:t>
            </a:r>
            <a:r>
              <a:rPr lang="ar-SA" sz="2000" dirty="0"/>
              <a:t>تهم الانسان بصورة </a:t>
            </a:r>
            <a:r>
              <a:rPr lang="ar-SA" sz="2000" dirty="0" smtClean="0"/>
              <a:t>عامة :</a:t>
            </a:r>
          </a:p>
          <a:p>
            <a:r>
              <a:rPr lang="ar-SA" sz="2000" dirty="0" smtClean="0"/>
              <a:t>كالحفاظ </a:t>
            </a:r>
            <a:r>
              <a:rPr lang="ar-SA" sz="2000" dirty="0"/>
              <a:t>على  البيئة و الاهتم بالثقافة و التعليم و الصحة و رفع مستوى المواطن ماديا و معنويا و رعاية ذوي الاحتياجات الخاصة و يأتي الحرص على توسيع دائرة العمل التطوعي و تطوير اداراتها و تفعيل </a:t>
            </a:r>
            <a:r>
              <a:rPr lang="ar-SA" sz="2000" dirty="0" smtClean="0"/>
              <a:t>اشتطها </a:t>
            </a:r>
            <a:r>
              <a:rPr lang="ar-SA" sz="2000" dirty="0"/>
              <a:t>ومشاريعها من منطلق اهميته </a:t>
            </a:r>
            <a:r>
              <a:rPr lang="ar-SA" sz="2000" dirty="0" smtClean="0"/>
              <a:t>التي </a:t>
            </a:r>
            <a:r>
              <a:rPr lang="ar-SA" sz="2000" dirty="0"/>
              <a:t>تتمثل </a:t>
            </a:r>
            <a:r>
              <a:rPr lang="ar-SA" sz="2000" b="1" dirty="0"/>
              <a:t>في الاتي</a:t>
            </a:r>
            <a:r>
              <a:rPr lang="ar-SA" sz="2000" b="1" dirty="0" smtClean="0"/>
              <a:t>:</a:t>
            </a:r>
          </a:p>
          <a:p>
            <a:pPr marL="285750" lvl="0" indent="-285750">
              <a:buFont typeface="Wingdings" panose="05000000000000000000" pitchFamily="2" charset="2"/>
              <a:buChar char="q"/>
            </a:pPr>
            <a:r>
              <a:rPr lang="ar-SA" sz="2000" dirty="0"/>
              <a:t>لم تعد الحكومات و بخاصة في الدول المتقدمة قادرة بمفردها على تحقيق التنمية المستدامة </a:t>
            </a:r>
            <a:endParaRPr lang="en-US" sz="2000" dirty="0"/>
          </a:p>
          <a:p>
            <a:pPr marL="285750" lvl="0" indent="-285750">
              <a:buFont typeface="Wingdings" panose="05000000000000000000" pitchFamily="2" charset="2"/>
              <a:buChar char="q"/>
            </a:pPr>
            <a:r>
              <a:rPr lang="ar-SA" sz="2000" dirty="0"/>
              <a:t>تقديم كافة المساعدات و الاحتياجات و عليه تبرز اهمية مشاركة المتطوعين لمساندة الانفاق الحكومي من جانب و توفير الجهود الحكومية للمسؤوليات الكبرى من جانب اخر </a:t>
            </a:r>
            <a:endParaRPr lang="en-US" sz="2000" dirty="0"/>
          </a:p>
          <a:p>
            <a:pPr marL="285750" lvl="0" indent="-285750">
              <a:buFont typeface="Wingdings" panose="05000000000000000000" pitchFamily="2" charset="2"/>
              <a:buChar char="q"/>
            </a:pPr>
            <a:r>
              <a:rPr lang="ar-SA" sz="2000" dirty="0"/>
              <a:t>يؤثر التطوع في النسق القيمي لدى الفرد و احد المؤشرات الدالة على مستوى نضج الشعور بالمواطنة و يمثل التطوع تعبيرا صادقا عن قدرة الافراد على التعاون و </a:t>
            </a:r>
            <a:r>
              <a:rPr lang="ar-SA" sz="2000" dirty="0" smtClean="0"/>
              <a:t>التشارك</a:t>
            </a:r>
            <a:endParaRPr lang="ar-SA" sz="2000" dirty="0"/>
          </a:p>
        </p:txBody>
      </p:sp>
    </p:spTree>
    <p:extLst>
      <p:ext uri="{BB962C8B-B14F-4D97-AF65-F5344CB8AC3E}">
        <p14:creationId xmlns:p14="http://schemas.microsoft.com/office/powerpoint/2010/main" val="263655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260648"/>
            <a:ext cx="8568952" cy="6408712"/>
          </a:xfrm>
        </p:spPr>
      </p:pic>
      <p:sp>
        <p:nvSpPr>
          <p:cNvPr id="3" name="مستطيل 2"/>
          <p:cNvSpPr/>
          <p:nvPr/>
        </p:nvSpPr>
        <p:spPr>
          <a:xfrm>
            <a:off x="2483768" y="476672"/>
            <a:ext cx="6192688" cy="6001643"/>
          </a:xfrm>
          <a:prstGeom prst="rect">
            <a:avLst/>
          </a:prstGeom>
        </p:spPr>
        <p:txBody>
          <a:bodyPr wrap="square">
            <a:spAutoFit/>
          </a:bodyPr>
          <a:lstStyle/>
          <a:p>
            <a:r>
              <a:rPr lang="ar-SA" sz="2400" b="1" dirty="0"/>
              <a:t>و تكمن اهمية العمل التطوعي في ثلاث مهمات </a:t>
            </a:r>
            <a:r>
              <a:rPr lang="ar-SA" sz="2400" dirty="0"/>
              <a:t>اساسية في نطاق دفع المجتمع على طريق التطور : </a:t>
            </a:r>
            <a:endParaRPr lang="en-US" sz="2400" dirty="0"/>
          </a:p>
          <a:p>
            <a:r>
              <a:rPr lang="ar-SA" sz="2400" dirty="0"/>
              <a:t>تتمثل </a:t>
            </a:r>
            <a:r>
              <a:rPr lang="ar-SA" sz="2400" b="1" u="sng" dirty="0"/>
              <a:t>اولى</a:t>
            </a:r>
            <a:r>
              <a:rPr lang="ar-SA" sz="2400" dirty="0"/>
              <a:t> هذه المهام في كونها تشكل اطار ينظم  البشر من اجل المشاركة الفعالة داخل المجتمع </a:t>
            </a:r>
            <a:endParaRPr lang="en-US" sz="2400" dirty="0"/>
          </a:p>
          <a:p>
            <a:r>
              <a:rPr lang="ar-SA" sz="2400" dirty="0"/>
              <a:t>و تتمثل المهمة </a:t>
            </a:r>
            <a:r>
              <a:rPr lang="ar-SA" sz="2400" b="1" u="sng" dirty="0"/>
              <a:t>الثانية</a:t>
            </a:r>
            <a:r>
              <a:rPr lang="ar-SA" sz="2400" dirty="0"/>
              <a:t> في ان الخدمات التطوعية تعمل على تطوير اوضاع الافراد و المجتمع مما يجعلهم قادرين على المشاركة الفعالة الواعية </a:t>
            </a:r>
            <a:r>
              <a:rPr lang="ar-SA" sz="2400" dirty="0" smtClean="0"/>
              <a:t>فهي </a:t>
            </a:r>
            <a:r>
              <a:rPr lang="ar-SA" sz="2400" dirty="0"/>
              <a:t>الحافز لديهم للمشاركة او لتأهيلهم </a:t>
            </a:r>
            <a:r>
              <a:rPr lang="ar-SA" sz="2400" b="1" u="sng" dirty="0" smtClean="0"/>
              <a:t>والثالثة</a:t>
            </a:r>
            <a:r>
              <a:rPr lang="ar-SA" sz="2400" dirty="0" smtClean="0"/>
              <a:t> تتمثل </a:t>
            </a:r>
            <a:r>
              <a:rPr lang="ar-SA" sz="2400" dirty="0"/>
              <a:t>في ان الخدمات التطوعية تعمل على </a:t>
            </a:r>
            <a:r>
              <a:rPr lang="ar-SA" sz="2400" b="1" dirty="0" smtClean="0">
                <a:solidFill>
                  <a:srgbClr val="C00000"/>
                </a:solidFill>
              </a:rPr>
              <a:t>مجالات </a:t>
            </a:r>
            <a:r>
              <a:rPr lang="ar-SA" sz="2400" b="1" dirty="0">
                <a:solidFill>
                  <a:srgbClr val="C00000"/>
                </a:solidFill>
              </a:rPr>
              <a:t>عديدة </a:t>
            </a:r>
            <a:r>
              <a:rPr lang="ar-SA" sz="2400" dirty="0"/>
              <a:t>من ضمنها النواحي التربوية و الاجتماعية و الثقافية و </a:t>
            </a:r>
            <a:r>
              <a:rPr lang="ar-SA" sz="2400" dirty="0" smtClean="0"/>
              <a:t>الأمنية </a:t>
            </a:r>
            <a:r>
              <a:rPr lang="ar-SA" sz="2400" b="1" dirty="0"/>
              <a:t>و في اطار ذلك تتحقق نجاحات لا تقل اهميتها عن الخدمات </a:t>
            </a:r>
            <a:r>
              <a:rPr lang="ar-SA" sz="2400" b="1" dirty="0" smtClean="0"/>
              <a:t>التي </a:t>
            </a:r>
            <a:r>
              <a:rPr lang="ar-SA" sz="2400" b="1" dirty="0"/>
              <a:t>تقدم من قبل الجهات الحكومية </a:t>
            </a:r>
            <a:endParaRPr lang="en-US" sz="2400" b="1" dirty="0"/>
          </a:p>
        </p:txBody>
      </p:sp>
    </p:spTree>
    <p:extLst>
      <p:ext uri="{BB962C8B-B14F-4D97-AF65-F5344CB8AC3E}">
        <p14:creationId xmlns:p14="http://schemas.microsoft.com/office/powerpoint/2010/main" val="3617065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58971">
            <a:off x="-8189" y="51834"/>
            <a:ext cx="1997788" cy="1543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2750" y="5085184"/>
            <a:ext cx="1911893" cy="1765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82560">
            <a:off x="6969326" y="5232144"/>
            <a:ext cx="2254049" cy="14893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7518" y="47694"/>
            <a:ext cx="1953286" cy="1509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475656" y="1052736"/>
            <a:ext cx="6048672" cy="4524315"/>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dirty="0"/>
              <a:t>و كان </a:t>
            </a:r>
            <a:r>
              <a:rPr lang="ar-SA" sz="2800" dirty="0" smtClean="0"/>
              <a:t>العمل </a:t>
            </a:r>
            <a:r>
              <a:rPr lang="ar-SA" sz="2800" dirty="0"/>
              <a:t>الاجتماعي التطوعي في السابق </a:t>
            </a:r>
            <a:r>
              <a:rPr lang="ar-SA" sz="2800" dirty="0" smtClean="0"/>
              <a:t>ارتجالي </a:t>
            </a:r>
            <a:r>
              <a:rPr lang="ar-SA" sz="2800" dirty="0"/>
              <a:t>و غير منظم و في السنوات الخمسين الماضية أخذ شكل منظم و مؤسساتي تطبق فيه كل أنظمة و قوانين علم الإدارة و أكتسب سمعة طيبة لدى طبقات المجتمع و أنخرط المتخصصون و ذوي الخبرة حتى يقدموا خدمات تتسم بالتخطيط و الأعداد و تطبيق العدالة الاجتماعية على الكل</a:t>
            </a:r>
            <a:r>
              <a:rPr lang="en-US" sz="2800" dirty="0"/>
              <a:t> </a:t>
            </a:r>
            <a:r>
              <a:rPr lang="en-US" b="1" dirty="0"/>
              <a:t>.</a:t>
            </a:r>
            <a:br>
              <a:rPr lang="en-US" b="1" dirty="0"/>
            </a:br>
            <a:r>
              <a:rPr lang="en-US" b="1" dirty="0"/>
              <a:t/>
            </a:r>
            <a:br>
              <a:rPr lang="en-US" b="1" dirty="0"/>
            </a:br>
            <a:endParaRPr lang="en-US" dirty="0"/>
          </a:p>
        </p:txBody>
      </p:sp>
    </p:spTree>
    <p:extLst>
      <p:ext uri="{BB962C8B-B14F-4D97-AF65-F5344CB8AC3E}">
        <p14:creationId xmlns:p14="http://schemas.microsoft.com/office/powerpoint/2010/main" val="4157819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908720"/>
            <a:ext cx="7125112" cy="4051437"/>
          </a:xfrm>
        </p:spPr>
        <p:txBody>
          <a:bodyPr>
            <a:prstTxWarp prst="textCurveDown">
              <a:avLst/>
            </a:prstTxWarp>
          </a:bodyPr>
          <a:lstStyle/>
          <a:p>
            <a:r>
              <a:rPr lang="ar-SA" sz="3600" b="1" dirty="0" smtClean="0">
                <a:ln>
                  <a:solidFill>
                    <a:srgbClr val="FFC000"/>
                  </a:solidFill>
                </a:ln>
                <a:effectLst>
                  <a:outerShdw blurRad="38100" dist="38100" dir="2700000" algn="tl">
                    <a:srgbClr val="000000">
                      <a:alpha val="43137"/>
                    </a:srgbClr>
                  </a:outerShdw>
                </a:effectLst>
              </a:rPr>
              <a:t>ثانيا : </a:t>
            </a:r>
            <a:r>
              <a:rPr lang="ar-SA" sz="3600" b="1" u="sng" dirty="0">
                <a:ln>
                  <a:solidFill>
                    <a:srgbClr val="FFC000"/>
                  </a:solidFill>
                </a:ln>
                <a:effectLst>
                  <a:outerShdw blurRad="38100" dist="38100" dir="2700000" algn="tl">
                    <a:srgbClr val="000000">
                      <a:alpha val="43137"/>
                    </a:srgbClr>
                  </a:outerShdw>
                </a:effectLst>
              </a:rPr>
              <a:t>اولويات العمل التطوعي </a:t>
            </a:r>
            <a:r>
              <a:rPr lang="ar-SA" sz="3600" b="1" u="sng" dirty="0">
                <a:effectLst>
                  <a:outerShdw blurRad="38100" dist="38100" dir="2700000" algn="tl">
                    <a:srgbClr val="000000">
                      <a:alpha val="43137"/>
                    </a:srgbClr>
                  </a:outerShdw>
                </a:effectLst>
              </a:rPr>
              <a:t>:</a:t>
            </a:r>
            <a:endParaRPr lang="en-US" sz="3600" b="1" u="sng" dirty="0">
              <a:effectLst>
                <a:outerShdw blurRad="38100" dist="38100" dir="2700000" algn="tl">
                  <a:srgbClr val="000000">
                    <a:alpha val="43137"/>
                  </a:srgbClr>
                </a:outerShdw>
              </a:effectLst>
            </a:endParaRPr>
          </a:p>
          <a:p>
            <a:endParaRPr lang="ar-SA" dirty="0"/>
          </a:p>
        </p:txBody>
      </p:sp>
      <p:pic>
        <p:nvPicPr>
          <p:cNvPr id="1026" name="Picture 2" descr="C:\Users\aasaleh\Desktop\20971641774d9abe95246ee.jp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48227">
            <a:off x="742256" y="3916380"/>
            <a:ext cx="6048672" cy="1930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485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39600">
              <a:srgbClr val="C6DAE4"/>
            </a:gs>
            <a:gs pos="0">
              <a:schemeClr val="bg2">
                <a:tint val="98000"/>
                <a:shade val="100000"/>
                <a:hueMod val="100000"/>
                <a:satMod val="130000"/>
                <a:lumMod val="112000"/>
              </a:schemeClr>
            </a:gs>
            <a:gs pos="100000">
              <a:schemeClr val="bg2">
                <a:shade val="84000"/>
                <a:hueMod val="96000"/>
                <a:satMod val="120000"/>
                <a:lumMod val="80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1026" name="Picture 2" descr="C:\Users\aasaleh\AppData\Local\Microsoft\Windows\Temporary Internet Files\Content.IE5\AJRQJL4D\11949839802000278259crayon.svg.med[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696051">
            <a:off x="32774" y="40959"/>
            <a:ext cx="919732" cy="9968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127990">
            <a:off x="-183856" y="5677650"/>
            <a:ext cx="1237211" cy="980728"/>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1010424" y="920441"/>
            <a:ext cx="6840760" cy="5201424"/>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400" b="1" u="sng" dirty="0"/>
              <a:t>اولويات العمل التطوعي :</a:t>
            </a:r>
            <a:endParaRPr lang="en-US" sz="2400" b="1" u="sng" dirty="0"/>
          </a:p>
          <a:p>
            <a:pPr marL="285750" indent="-285750">
              <a:buFont typeface="Wingdings" panose="05000000000000000000" pitchFamily="2" charset="2"/>
              <a:buChar char="Ø"/>
            </a:pPr>
            <a:r>
              <a:rPr lang="ar-SA" sz="2400" b="1" dirty="0"/>
              <a:t>تحديد اولويات التنمية </a:t>
            </a:r>
            <a:r>
              <a:rPr lang="ar-SA" sz="2400" dirty="0"/>
              <a:t>: تعمل الجمعيات والهيئات والمؤسسات الخيرية بالتعاون مع المؤسسات الحكومية لكي تؤدي دورا هاما واساسيا في تحديد الاولويات والتحديات في المشاريع التنموية لما تتمتع به هذه المؤسسات من </a:t>
            </a:r>
            <a:r>
              <a:rPr lang="ar-SA" sz="2400" dirty="0" smtClean="0"/>
              <a:t> </a:t>
            </a:r>
            <a:r>
              <a:rPr lang="ar-SA" sz="2400" dirty="0"/>
              <a:t>خصوصية تتمثل في علاقاتها بالفئات المستهدفة وقربها بل واندماجها في بعض الاحيان مع تلك الفئات و تتيح تلك العلاقة بين المؤسسات الخيرية و مختلف فئات المجتمع رؤية واضحة للاحتياجات الملحة و المشاكل و المعوقات </a:t>
            </a:r>
            <a:r>
              <a:rPr lang="ar-SA" sz="2400" dirty="0" smtClean="0"/>
              <a:t>التي </a:t>
            </a:r>
            <a:r>
              <a:rPr lang="ar-SA" sz="2400" dirty="0"/>
              <a:t>يمكن ان تصادف المشاريع التنموية و يمكنها نقل صورة اكثر وضوحا و مصداقية الى الجهات المسؤولة عن صنع </a:t>
            </a:r>
            <a:r>
              <a:rPr lang="ar-SA" sz="2400" dirty="0" smtClean="0"/>
              <a:t>القرار</a:t>
            </a:r>
          </a:p>
          <a:p>
            <a:pPr marL="285750" indent="-285750">
              <a:buFont typeface="Wingdings" panose="05000000000000000000" pitchFamily="2" charset="2"/>
              <a:buChar char="Ø"/>
            </a:pPr>
            <a:endParaRPr lang="ar-SA" sz="2000" dirty="0"/>
          </a:p>
        </p:txBody>
      </p:sp>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72958">
            <a:off x="7883495" y="598892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864" y="0"/>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0810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836713"/>
            <a:ext cx="7125112" cy="5022086"/>
          </a:xfrm>
          <a:solidFill>
            <a:schemeClr val="bg1"/>
          </a:solidFill>
        </p:spPr>
        <p:txBody>
          <a:bodyPr>
            <a:normAutofit/>
          </a:bodyPr>
          <a:lstStyle/>
          <a:p>
            <a:pPr lvl="0"/>
            <a:r>
              <a:rPr lang="ar-SA" sz="2800" b="1" dirty="0"/>
              <a:t>تخفيض كلفة الانتاج و تخفيض النفقات الحكومية </a:t>
            </a:r>
            <a:r>
              <a:rPr lang="ar-SA" sz="2800" dirty="0"/>
              <a:t>كما يسهم العمل التطوعي من جهة اخرى في الاقتصاد و الناتج الاقتصادي للدولة حيث تعمل المؤسسات الخيرية من خلال برامجها و انشطتها في مجالات خدمة المجتمع على المساهمة في تخفيض تكاليف انتاج السلع و الخدمات فإذا ما تم الاعتماد في تنفيذ عدد من البرامج و خاصة الخدمية منها خاصة التنظيم او الإدارة او القوى العاملة او العمل الخيري فان ذلك بلا شك سوف يؤدي الى خفض التكاليف</a:t>
            </a:r>
            <a:endParaRPr lang="en-US" sz="2800" dirty="0"/>
          </a:p>
          <a:p>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72958">
            <a:off x="7883495" y="598892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23757">
            <a:off x="16897" y="5811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37052">
            <a:off x="21451" y="589576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281" y="34447"/>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683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4368" y="0"/>
            <a:ext cx="1245096" cy="5740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503015">
            <a:off x="-115204" y="6123318"/>
            <a:ext cx="946076" cy="574073"/>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827584" y="480312"/>
            <a:ext cx="7056784" cy="5632311"/>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Ø"/>
            </a:pPr>
            <a:r>
              <a:rPr lang="ar-SA" sz="2400" dirty="0"/>
              <a:t>تحقيق فوائد لأفراد المجتمع بتحقيق انخفاض اسعار تقليص للأنفاق الحكومي مما يساعد الحكومات على توسيع الخدمات التي تقدمها لأفراد المجتمع خاصة في اتجاه خصخصة الدولة للخدمات </a:t>
            </a:r>
            <a:endParaRPr lang="en-US" sz="2400" dirty="0"/>
          </a:p>
          <a:p>
            <a:pPr marL="285750" indent="-285750">
              <a:buFont typeface="Wingdings" panose="05000000000000000000" pitchFamily="2" charset="2"/>
              <a:buChar char="Ø"/>
            </a:pPr>
            <a:r>
              <a:rPr lang="ar-SA" sz="2400" dirty="0"/>
              <a:t>المساهمة في زيادة الناتج القوي من اسهامات المؤسسات التطوعية في تأهيل الاسر و الافراد و نقلهم الى دائرة الإنتاج و المقدرة على العطاء تعمل على اتاحة الفرصة لهم للدخول الى دورة الاقتصاد القومي للتمكن من المساهمة في اقتصاد الدولة و المجتمع بشراء و بيع و استخدام السلع و الخدمات مما يساهم في تنشيط الاقتصاد الوطني و يغطي احتياجات فئة كبيرة من المهمشين </a:t>
            </a:r>
            <a:r>
              <a:rPr lang="ar-SA" sz="2400" dirty="0" smtClean="0"/>
              <a:t> في مجتمعيا الذين </a:t>
            </a:r>
            <a:r>
              <a:rPr lang="ar-SA" sz="2400" dirty="0"/>
              <a:t>غابت رعاية الدولة عنهم و باتت المساعدات </a:t>
            </a:r>
            <a:r>
              <a:rPr lang="ar-SA" sz="2400" dirty="0" smtClean="0"/>
              <a:t>التي </a:t>
            </a:r>
            <a:r>
              <a:rPr lang="ar-SA" sz="2400" dirty="0"/>
              <a:t>تقدم لهم من الجمعيات </a:t>
            </a:r>
            <a:r>
              <a:rPr lang="ar-SA" sz="2400" dirty="0" smtClean="0"/>
              <a:t>هي </a:t>
            </a:r>
            <a:r>
              <a:rPr lang="ar-SA" sz="2400" dirty="0"/>
              <a:t>كل ما يقدمه المجتمع لهم </a:t>
            </a:r>
          </a:p>
        </p:txBody>
      </p:sp>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652288">
            <a:off x="-65409" y="96748"/>
            <a:ext cx="986262" cy="7619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70409">
            <a:off x="7941019" y="5783853"/>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067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00191">
            <a:off x="24094" y="6086055"/>
            <a:ext cx="963742" cy="7445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08101">
            <a:off x="1007" y="29761"/>
            <a:ext cx="990140" cy="7649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80353">
            <a:off x="8125259" y="6122866"/>
            <a:ext cx="1026448" cy="793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0" y="32456"/>
            <a:ext cx="1015174" cy="784318"/>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008649" y="620688"/>
            <a:ext cx="7128791" cy="5693866"/>
          </a:xfrm>
          <a:prstGeom prst="rect">
            <a:avLst/>
          </a:prstGeom>
          <a:effectLst>
            <a:glow rad="1397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Ø"/>
            </a:pPr>
            <a:r>
              <a:rPr lang="ar-SA" sz="2800" u="sng" dirty="0">
                <a:solidFill>
                  <a:schemeClr val="accent2">
                    <a:lumMod val="60000"/>
                    <a:lumOff val="40000"/>
                  </a:schemeClr>
                </a:solidFill>
                <a:effectLst>
                  <a:outerShdw blurRad="38100" dist="38100" dir="2700000" algn="tl">
                    <a:srgbClr val="000000">
                      <a:alpha val="43137"/>
                    </a:srgbClr>
                  </a:outerShdw>
                </a:effectLst>
              </a:rPr>
              <a:t>ان بعض رجال الاعمال و التجار وجدوا </a:t>
            </a:r>
            <a:r>
              <a:rPr lang="ar-SA" sz="2800" dirty="0"/>
              <a:t>في الجمعيات التطوعية ضالتهم المنشودة من اجل انفاق و صرف زكاة اموالهم نظرا لعدم ثقتهم في من يذهبون اليهم للسؤال و ضمانا لوصولها لمستحقيها و قد ضمت تلك الجمعيات مجموعات من الشباب الواعد من الجنسين المحبين لوطنهم هدفهم اسعاد الاخرين و رسم السعادة على شفاه المحتاجين </a:t>
            </a:r>
            <a:endParaRPr lang="en-US" sz="2800" dirty="0"/>
          </a:p>
          <a:p>
            <a:pPr marL="285750" lvl="0" indent="-285750">
              <a:buFont typeface="Wingdings" panose="05000000000000000000" pitchFamily="2" charset="2"/>
              <a:buChar char="Ø"/>
            </a:pPr>
            <a:r>
              <a:rPr lang="ar-SA" sz="2800" u="sng" dirty="0">
                <a:solidFill>
                  <a:schemeClr val="accent2">
                    <a:lumMod val="60000"/>
                    <a:lumOff val="40000"/>
                  </a:schemeClr>
                </a:solidFill>
                <a:effectLst>
                  <a:outerShdw blurRad="38100" dist="38100" dir="2700000" algn="tl">
                    <a:srgbClr val="000000">
                      <a:alpha val="43137"/>
                    </a:srgbClr>
                  </a:outerShdw>
                </a:effectLst>
              </a:rPr>
              <a:t>يسهم العمل التطوعي بتنمية الاحساس </a:t>
            </a:r>
            <a:r>
              <a:rPr lang="ar-SA" sz="2800" dirty="0"/>
              <a:t>لدى المتطوع و من يستفيد من خدماته بالانتماء و تقوية الرابط الاجتماعي بين فئات المجتمع و </a:t>
            </a:r>
            <a:r>
              <a:rPr lang="ar-SA" sz="2800" dirty="0" smtClean="0"/>
              <a:t>التي </a:t>
            </a:r>
            <a:r>
              <a:rPr lang="ar-SA" sz="2800" dirty="0"/>
              <a:t>تأثرت تأثرا سلبيا بعوامل التغير الاجتماعي و </a:t>
            </a:r>
            <a:r>
              <a:rPr lang="ar-SA" sz="2800" dirty="0" smtClean="0"/>
              <a:t>الحضاري</a:t>
            </a:r>
            <a:endParaRPr lang="en-US" sz="2800" dirty="0"/>
          </a:p>
        </p:txBody>
      </p:sp>
    </p:spTree>
    <p:extLst>
      <p:ext uri="{BB962C8B-B14F-4D97-AF65-F5344CB8AC3E}">
        <p14:creationId xmlns:p14="http://schemas.microsoft.com/office/powerpoint/2010/main" val="1897018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1124744"/>
            <a:ext cx="6336704" cy="5040559"/>
          </a:xfrm>
          <a:solidFill>
            <a:schemeClr val="bg1"/>
          </a:solidFill>
        </p:spPr>
        <p:txBody>
          <a:bodyPr>
            <a:normAutofit/>
          </a:bodyPr>
          <a:lstStyle/>
          <a:p>
            <a:pPr lvl="0"/>
            <a:r>
              <a:rPr lang="ar-SA" sz="2800" dirty="0"/>
              <a:t>كما ان الاعمال التطوعية </a:t>
            </a:r>
            <a:r>
              <a:rPr lang="ar-SA" sz="2800" b="1" dirty="0">
                <a:solidFill>
                  <a:srgbClr val="FF0000"/>
                </a:solidFill>
              </a:rPr>
              <a:t>تكون لونا من الوان المشاركة الايجابية</a:t>
            </a:r>
            <a:r>
              <a:rPr lang="ar-SA" sz="2800" dirty="0"/>
              <a:t> ليس في </a:t>
            </a:r>
            <a:r>
              <a:rPr lang="ar-SA" sz="2800" dirty="0">
                <a:solidFill>
                  <a:schemeClr val="accent1">
                    <a:lumMod val="75000"/>
                  </a:schemeClr>
                </a:solidFill>
                <a:effectLst>
                  <a:outerShdw blurRad="38100" dist="38100" dir="2700000" algn="tl">
                    <a:srgbClr val="000000">
                      <a:alpha val="43137"/>
                    </a:srgbClr>
                  </a:outerShdw>
                </a:effectLst>
              </a:rPr>
              <a:t>تقديم الخدمة </a:t>
            </a:r>
            <a:r>
              <a:rPr lang="ar-SA" sz="2800" dirty="0"/>
              <a:t>فحسب بل </a:t>
            </a:r>
            <a:r>
              <a:rPr lang="ar-SA" sz="2800" dirty="0">
                <a:solidFill>
                  <a:srgbClr val="00B0F0"/>
                </a:solidFill>
                <a:effectLst>
                  <a:outerShdw blurRad="38100" dist="38100" dir="2700000" algn="tl">
                    <a:srgbClr val="000000">
                      <a:alpha val="43137"/>
                    </a:srgbClr>
                  </a:outerShdw>
                </a:effectLst>
              </a:rPr>
              <a:t>في توجيه و </a:t>
            </a:r>
            <a:r>
              <a:rPr lang="ar-SA" sz="2800" dirty="0" smtClean="0">
                <a:solidFill>
                  <a:srgbClr val="00B0F0"/>
                </a:solidFill>
                <a:effectLst>
                  <a:outerShdw blurRad="38100" dist="38100" dir="2700000" algn="tl">
                    <a:srgbClr val="000000">
                      <a:alpha val="43137"/>
                    </a:srgbClr>
                  </a:outerShdw>
                </a:effectLst>
              </a:rPr>
              <a:t>رسم </a:t>
            </a:r>
            <a:r>
              <a:rPr lang="ar-SA" sz="2800" dirty="0">
                <a:solidFill>
                  <a:srgbClr val="00B0F0"/>
                </a:solidFill>
                <a:effectLst>
                  <a:outerShdw blurRad="38100" dist="38100" dir="2700000" algn="tl">
                    <a:srgbClr val="000000">
                      <a:alpha val="43137"/>
                    </a:srgbClr>
                  </a:outerShdw>
                </a:effectLst>
              </a:rPr>
              <a:t>السياسات </a:t>
            </a:r>
            <a:r>
              <a:rPr lang="ar-SA" sz="2800" dirty="0" smtClean="0">
                <a:solidFill>
                  <a:srgbClr val="00B0F0"/>
                </a:solidFill>
                <a:effectLst>
                  <a:outerShdw blurRad="38100" dist="38100" dir="2700000" algn="tl">
                    <a:srgbClr val="000000">
                      <a:alpha val="43137"/>
                    </a:srgbClr>
                  </a:outerShdw>
                </a:effectLst>
              </a:rPr>
              <a:t>التي</a:t>
            </a:r>
            <a:r>
              <a:rPr lang="ar-SA" sz="2800" dirty="0" smtClean="0"/>
              <a:t> </a:t>
            </a:r>
            <a:r>
              <a:rPr lang="ar-SA" sz="2800" dirty="0"/>
              <a:t>تقوم عليها تلك المؤسسات الاجتماعية </a:t>
            </a:r>
            <a:r>
              <a:rPr lang="ar-SA" sz="2800" b="1" dirty="0"/>
              <a:t>و متابعة </a:t>
            </a:r>
            <a:r>
              <a:rPr lang="ar-SA" sz="2800" dirty="0"/>
              <a:t>تنفيذ برامجها و تقويمها بما يعود على </a:t>
            </a:r>
            <a:r>
              <a:rPr lang="ar-SA" sz="2800" u="sng" dirty="0">
                <a:effectLst>
                  <a:outerShdw blurRad="38100" dist="38100" dir="2700000" algn="tl">
                    <a:srgbClr val="000000">
                      <a:alpha val="43137"/>
                    </a:srgbClr>
                  </a:outerShdw>
                </a:effectLst>
              </a:rPr>
              <a:t>المجتمع ككل بالنفع العام </a:t>
            </a:r>
            <a:r>
              <a:rPr lang="ar-SA" sz="2800" dirty="0"/>
              <a:t>و كلما كثر عدد المتطوعين كلما دل على وعي الافراد و حسن تجاوبهم مع هيئات و منظمات المجتمع </a:t>
            </a:r>
            <a:endParaRPr lang="en-US" sz="2800" dirty="0"/>
          </a:p>
          <a:p>
            <a:endParaRPr lang="ar-SA" dirty="0"/>
          </a:p>
        </p:txBody>
      </p:sp>
    </p:spTree>
    <p:extLst>
      <p:ext uri="{BB962C8B-B14F-4D97-AF65-F5344CB8AC3E}">
        <p14:creationId xmlns:p14="http://schemas.microsoft.com/office/powerpoint/2010/main" val="1428428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056" y="5923887"/>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5854" y="48606"/>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91216">
            <a:off x="7937797" y="5923886"/>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16768">
            <a:off x="14107" y="29797"/>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37275" y="981219"/>
            <a:ext cx="6659849" cy="4893647"/>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Ø"/>
            </a:pPr>
            <a:r>
              <a:rPr lang="ar-SA" sz="2400" u="sng" dirty="0">
                <a:ln>
                  <a:solidFill>
                    <a:sysClr val="windowText" lastClr="000000"/>
                  </a:solidFill>
                </a:ln>
                <a:solidFill>
                  <a:schemeClr val="accent1">
                    <a:lumMod val="60000"/>
                    <a:lumOff val="40000"/>
                  </a:schemeClr>
                </a:solidFill>
                <a:effectLst>
                  <a:outerShdw blurRad="38100" dist="38100" dir="2700000" algn="tl">
                    <a:srgbClr val="000000">
                      <a:alpha val="43137"/>
                    </a:srgbClr>
                  </a:outerShdw>
                </a:effectLst>
              </a:rPr>
              <a:t>الانشطة التطوعية من اهم معالم التنمية </a:t>
            </a:r>
            <a:r>
              <a:rPr lang="ar-SA" sz="2400" dirty="0"/>
              <a:t>الاجتماعية لان نمو حركتها واتساع قاعدتها واشتراك اعداد كبيرة من الافراد فيها يعتبر دلالة اكيدة على ان المجتمع استطاع ان يبني طاقة ذاتية قادرة على النهوض به وصنع التقدم فوق ارضة وقادر على دفع المخاطر التي قد يتعرض لها </a:t>
            </a:r>
            <a:endParaRPr lang="en-US" sz="2400" dirty="0"/>
          </a:p>
          <a:p>
            <a:pPr marL="285750" lvl="0" indent="-285750">
              <a:buFont typeface="Wingdings" panose="05000000000000000000" pitchFamily="2" charset="2"/>
              <a:buChar char="Ø"/>
            </a:pPr>
            <a:r>
              <a:rPr lang="ar-SA" sz="2400" u="sng" dirty="0">
                <a:ln>
                  <a:solidFill>
                    <a:sysClr val="windowText" lastClr="000000"/>
                  </a:solidFill>
                </a:ln>
                <a:solidFill>
                  <a:schemeClr val="accent1">
                    <a:lumMod val="60000"/>
                    <a:lumOff val="40000"/>
                  </a:schemeClr>
                </a:solidFill>
                <a:effectLst>
                  <a:outerShdw blurRad="38100" dist="38100" dir="2700000" algn="tl">
                    <a:srgbClr val="000000">
                      <a:alpha val="43137"/>
                    </a:srgbClr>
                  </a:outerShdw>
                </a:effectLst>
              </a:rPr>
              <a:t>يساعد العمل التطوعي في تنمية القدرات </a:t>
            </a:r>
            <a:r>
              <a:rPr lang="ar-SA" sz="2400" dirty="0"/>
              <a:t>والمهارات الشخصية والعلمية والعملية ويوفر الفرص للمشاركة في تحديد الاولويات التي يحتاجها المجتمع والمشاركة في اتخاذ القرارات وزيادة الثقة بالنفس وتطوير القدرة على اداء الاعمال والتخطيط لها يتيح الفرص للتعبير عن الاداء والافكار في القضايا العامة التي تهم المجتمع </a:t>
            </a:r>
            <a:endParaRPr lang="en-US" sz="2400" dirty="0"/>
          </a:p>
        </p:txBody>
      </p:sp>
    </p:spTree>
    <p:extLst>
      <p:ext uri="{BB962C8B-B14F-4D97-AF65-F5344CB8AC3E}">
        <p14:creationId xmlns:p14="http://schemas.microsoft.com/office/powerpoint/2010/main" val="3895399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6423" y="5907935"/>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91721">
            <a:off x="7952297" y="5907936"/>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11295">
            <a:off x="14871" y="75677"/>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75678"/>
            <a:ext cx="1209060" cy="9341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7580" y="404664"/>
            <a:ext cx="6709457" cy="6001643"/>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400" dirty="0"/>
              <a:t>يلاحظ ان العمل التطوعي </a:t>
            </a:r>
            <a:r>
              <a:rPr lang="ar-SA" sz="2400" b="1" dirty="0">
                <a:ln>
                  <a:solidFill>
                    <a:sysClr val="windowText" lastClr="000000"/>
                  </a:solidFill>
                </a:ln>
                <a:solidFill>
                  <a:schemeClr val="accent1">
                    <a:lumMod val="60000"/>
                    <a:lumOff val="40000"/>
                  </a:schemeClr>
                </a:solidFill>
              </a:rPr>
              <a:t>يسهم في تطبيق الاسلوب العلمي في ا لاستفادة من خبرات المتطوعين</a:t>
            </a:r>
            <a:r>
              <a:rPr lang="ar-SA" sz="2400" dirty="0">
                <a:ln>
                  <a:solidFill>
                    <a:sysClr val="windowText" lastClr="000000"/>
                  </a:solidFill>
                </a:ln>
              </a:rPr>
              <a:t> </a:t>
            </a:r>
            <a:r>
              <a:rPr lang="ar-SA" sz="2400" dirty="0"/>
              <a:t>القابلة للتطبيق وصنع قنوات اتصال مع منظمات شبيهة بدول اخرى من دون حساسية او التزام رسمي </a:t>
            </a:r>
            <a:r>
              <a:rPr lang="ar-SA" sz="2400" u="sng" dirty="0">
                <a:ln>
                  <a:solidFill>
                    <a:sysClr val="windowText" lastClr="000000"/>
                  </a:solidFill>
                </a:ln>
                <a:solidFill>
                  <a:schemeClr val="accent1">
                    <a:lumMod val="60000"/>
                    <a:lumOff val="40000"/>
                  </a:schemeClr>
                </a:solidFill>
                <a:effectLst>
                  <a:outerShdw blurRad="38100" dist="38100" dir="2700000" algn="tl">
                    <a:srgbClr val="000000">
                      <a:alpha val="43137"/>
                    </a:srgbClr>
                  </a:outerShdw>
                </a:effectLst>
              </a:rPr>
              <a:t>والاستفادة من تجارب ناجحة </a:t>
            </a:r>
            <a:r>
              <a:rPr lang="ar-SA" sz="2400" dirty="0"/>
              <a:t>فهو يجلب الاموال من الخارج من منظمات مهتمة بالمجال نفسه بجانب المشاركة في ملتقيات آو مؤتمرات لتحقيق تبادل الخبرات </a:t>
            </a:r>
            <a:endParaRPr lang="en-US" sz="2400" dirty="0"/>
          </a:p>
          <a:p>
            <a:r>
              <a:rPr lang="ar-SA" sz="2400" dirty="0"/>
              <a:t>والتطوع ظاهرة مهمة للدلالة على </a:t>
            </a:r>
            <a:r>
              <a:rPr lang="ar-SA" sz="2400" b="1" u="sng" dirty="0"/>
              <a:t>حيوية الجماهير </a:t>
            </a:r>
            <a:r>
              <a:rPr lang="ar-SA" sz="2400" dirty="0" err="1" smtClean="0"/>
              <a:t>وإيجابيتها</a:t>
            </a:r>
            <a:r>
              <a:rPr lang="ar-SA" sz="2400" dirty="0" smtClean="0"/>
              <a:t> </a:t>
            </a:r>
            <a:r>
              <a:rPr lang="ar-SA" sz="2400" dirty="0"/>
              <a:t>لذلك يؤخذ مؤشرا  </a:t>
            </a:r>
            <a:r>
              <a:rPr lang="ar-SA" sz="2400" u="sng" dirty="0">
                <a:ln>
                  <a:solidFill>
                    <a:sysClr val="windowText" lastClr="000000"/>
                  </a:solidFill>
                </a:ln>
                <a:solidFill>
                  <a:schemeClr val="accent6">
                    <a:lumMod val="60000"/>
                    <a:lumOff val="40000"/>
                  </a:schemeClr>
                </a:solidFill>
                <a:effectLst>
                  <a:outerShdw blurRad="38100" dist="38100" dir="2700000" algn="tl">
                    <a:srgbClr val="000000">
                      <a:alpha val="43137"/>
                    </a:srgbClr>
                  </a:outerShdw>
                </a:effectLst>
              </a:rPr>
              <a:t>للحكم على مدى تقدم الشعوب</a:t>
            </a:r>
            <a:r>
              <a:rPr lang="ar-SA" sz="2400" u="sng" dirty="0">
                <a:solidFill>
                  <a:schemeClr val="accent6">
                    <a:lumMod val="60000"/>
                    <a:lumOff val="40000"/>
                  </a:schemeClr>
                </a:solidFill>
                <a:effectLst>
                  <a:outerShdw blurRad="38100" dist="38100" dir="2700000" algn="tl">
                    <a:srgbClr val="000000">
                      <a:alpha val="43137"/>
                    </a:srgbClr>
                  </a:outerShdw>
                </a:effectLst>
              </a:rPr>
              <a:t> </a:t>
            </a:r>
            <a:r>
              <a:rPr lang="ar-SA" sz="2400" dirty="0"/>
              <a:t>فهو يبرز الصورة الانسانية للمجتمع ويدعم التوافق بين الناس ، وقطاع التطوع قطاع رائد </a:t>
            </a:r>
            <a:r>
              <a:rPr lang="ar-SA" sz="2400" dirty="0" smtClean="0"/>
              <a:t>لأنه </a:t>
            </a:r>
            <a:r>
              <a:rPr lang="ar-SA" sz="2400" dirty="0"/>
              <a:t>مستقل الامر الذي يساعد على تجريب امور جديدة او تغيير وتحسين الامور القائمة بدون ان تكون هناك أي عقبات او صعوبات الامر الذي لا يتوفر في باقي المؤسسات وخصوصا المؤسسات الحكومية </a:t>
            </a:r>
          </a:p>
        </p:txBody>
      </p:sp>
    </p:spTree>
    <p:extLst>
      <p:ext uri="{BB962C8B-B14F-4D97-AF65-F5344CB8AC3E}">
        <p14:creationId xmlns:p14="http://schemas.microsoft.com/office/powerpoint/2010/main" val="3576007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1282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86193">
            <a:off x="18069" y="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28469">
            <a:off x="7960354" y="591282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0"/>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9" name="مستطيل 8"/>
          <p:cNvSpPr/>
          <p:nvPr/>
        </p:nvSpPr>
        <p:spPr>
          <a:xfrm>
            <a:off x="1245199" y="936911"/>
            <a:ext cx="6567161" cy="4832092"/>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800" dirty="0"/>
              <a:t>ان العمل التطوعي يزيد من لحمة التماسك الوطني اذ انه يؤدي دورا  اجتماعيا هاما يقول (</a:t>
            </a:r>
            <a:r>
              <a:rPr lang="ar-SA" sz="2800" dirty="0" err="1"/>
              <a:t>تيتموس</a:t>
            </a:r>
            <a:r>
              <a:rPr lang="ar-SA" sz="2800" dirty="0"/>
              <a:t> ) مقارنا العمل التطوعي بالتبرع بالدم : ان ايجاد الجو المناسب للجمهور للتبرع بحرية بدمهم لمساعدة شخص لا يعرفونه يعد مكون اساسي للمجتمع الصالح وبنفس هذا المقياس فان من الاهمية للمجتمعات اتاحة الفرصة امام المواطنين للعطاء التطوعي ان رغبوا بذلك </a:t>
            </a:r>
            <a:endParaRPr lang="en-US" sz="2800" dirty="0"/>
          </a:p>
          <a:p>
            <a:r>
              <a:rPr lang="ar-SA" sz="2800" dirty="0"/>
              <a:t>ان العطاء بحرية عنصر رئيسي للمجتمع الصالح لذا فان الفرصة امام الجميع المشاركة </a:t>
            </a:r>
            <a:endParaRPr lang="ar-SA" sz="2800" dirty="0" smtClean="0"/>
          </a:p>
        </p:txBody>
      </p:sp>
    </p:spTree>
    <p:extLst>
      <p:ext uri="{BB962C8B-B14F-4D97-AF65-F5344CB8AC3E}">
        <p14:creationId xmlns:p14="http://schemas.microsoft.com/office/powerpoint/2010/main" val="3871731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1052736"/>
            <a:ext cx="7125112" cy="4806063"/>
          </a:xfrm>
          <a:solidFill>
            <a:schemeClr val="bg1"/>
          </a:solidFill>
          <a:ln w="28575">
            <a:solidFill>
              <a:srgbClr val="C00000"/>
            </a:solidFill>
          </a:ln>
          <a:scene3d>
            <a:camera prst="perspectiveBelow"/>
            <a:lightRig rig="threePt" dir="t"/>
          </a:scene3d>
          <a:sp3d>
            <a:bevelT prst="angle"/>
          </a:sp3d>
        </p:spPr>
        <p:txBody>
          <a:bodyPr/>
          <a:lstStyle/>
          <a:p>
            <a:r>
              <a:rPr lang="ar-SA" sz="2800" b="1" dirty="0" smtClean="0">
                <a:ln>
                  <a:solidFill>
                    <a:srgbClr val="FFC000"/>
                  </a:solidFill>
                </a:ln>
                <a:solidFill>
                  <a:schemeClr val="accent6">
                    <a:lumMod val="60000"/>
                    <a:lumOff val="40000"/>
                  </a:schemeClr>
                </a:solidFill>
                <a:effectLst>
                  <a:outerShdw blurRad="38100" dist="38100" dir="2700000" algn="tl">
                    <a:srgbClr val="000000">
                      <a:alpha val="43137"/>
                    </a:srgbClr>
                  </a:outerShdw>
                </a:effectLst>
              </a:rPr>
              <a:t>  </a:t>
            </a:r>
            <a:r>
              <a:rPr lang="ar-SA" sz="2800" b="1" dirty="0" smtClean="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وللعمل </a:t>
            </a: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التطوعي دور مهم في تقديم الخبرات لكل من </a:t>
            </a:r>
            <a:r>
              <a:rPr lang="ar-SA"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r>
              <a:rPr lang="ar-SA" sz="2800" dirty="0" smtClean="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p>
          <a:p>
            <a:pPr marL="0" indent="0">
              <a:buNone/>
            </a:pPr>
            <a:endParaRPr lang="en-US"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lvl="0"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المجتمع </a:t>
            </a:r>
            <a:endParaRPr lang="en-US"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lvl="0"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المنظمات </a:t>
            </a:r>
            <a:endParaRPr lang="en-US"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الافراد</a:t>
            </a:r>
            <a:r>
              <a:rPr lang="ar-SA"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endParaRPr lang="en-US"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endParaRPr lang="ar-SA" dirty="0"/>
          </a:p>
        </p:txBody>
      </p:sp>
    </p:spTree>
    <p:extLst>
      <p:ext uri="{BB962C8B-B14F-4D97-AF65-F5344CB8AC3E}">
        <p14:creationId xmlns:p14="http://schemas.microsoft.com/office/powerpoint/2010/main" val="3748398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303017">
            <a:off x="-31962" y="5984360"/>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009426">
            <a:off x="7974271" y="6010307"/>
            <a:ext cx="1171669" cy="905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37200">
            <a:off x="11433" y="48605"/>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31926" y="982719"/>
            <a:ext cx="6669666"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u="sng" dirty="0"/>
              <a:t>اولا بالنسبة للمجتمع : </a:t>
            </a:r>
            <a:endParaRPr lang="en-US" sz="2800" b="1" u="sng" dirty="0"/>
          </a:p>
          <a:p>
            <a:pPr marL="457200" indent="-457200">
              <a:buFont typeface="Courier New" panose="02070309020205020404" pitchFamily="49" charset="0"/>
              <a:buChar char="o"/>
            </a:pPr>
            <a:r>
              <a:rPr lang="ar-SA" sz="2800" dirty="0"/>
              <a:t>يشكل التطوع للمجتمع اهمية اقتصادية واجتماعية وثقافية وسياسية تتمثل في </a:t>
            </a:r>
            <a:endParaRPr lang="en-US" sz="2800" dirty="0"/>
          </a:p>
          <a:p>
            <a:pPr marL="457200" lvl="0" indent="-457200">
              <a:buFont typeface="Courier New" panose="02070309020205020404" pitchFamily="49" charset="0"/>
              <a:buChar char="o"/>
            </a:pPr>
            <a:r>
              <a:rPr lang="ar-SA" sz="2800" dirty="0"/>
              <a:t>تنمية الجانب الانساني </a:t>
            </a:r>
            <a:endParaRPr lang="en-US" sz="2800" dirty="0"/>
          </a:p>
          <a:p>
            <a:pPr marL="457200" lvl="0" indent="-457200">
              <a:buFont typeface="Courier New" panose="02070309020205020404" pitchFamily="49" charset="0"/>
              <a:buChar char="o"/>
            </a:pPr>
            <a:r>
              <a:rPr lang="ar-SA" sz="2800" dirty="0"/>
              <a:t>اتاحة الفرصة لمعرفة احتياجات المجتمع </a:t>
            </a:r>
            <a:endParaRPr lang="en-US" sz="2800" dirty="0"/>
          </a:p>
          <a:p>
            <a:pPr marL="457200" lvl="0" indent="-457200">
              <a:buFont typeface="Courier New" panose="02070309020205020404" pitchFamily="49" charset="0"/>
              <a:buChar char="o"/>
            </a:pPr>
            <a:r>
              <a:rPr lang="ar-SA" sz="2800" dirty="0"/>
              <a:t>تنمية القدرة على التفاعل والتواصل مع الاخرين </a:t>
            </a:r>
            <a:endParaRPr lang="en-US" sz="2800" dirty="0"/>
          </a:p>
          <a:p>
            <a:pPr marL="457200" lvl="0" indent="-457200">
              <a:buFont typeface="Courier New" panose="02070309020205020404" pitchFamily="49" charset="0"/>
              <a:buChar char="o"/>
            </a:pPr>
            <a:r>
              <a:rPr lang="ar-SA" sz="2800" dirty="0"/>
              <a:t>تنمية الحس الاجتماعي لدى المتطوع </a:t>
            </a:r>
            <a:endParaRPr lang="en-US" sz="2800" dirty="0"/>
          </a:p>
          <a:p>
            <a:pPr marL="457200" lvl="0" indent="-457200">
              <a:buFont typeface="Courier New" panose="02070309020205020404" pitchFamily="49" charset="0"/>
              <a:buChar char="o"/>
            </a:pPr>
            <a:r>
              <a:rPr lang="ar-SA" sz="2800" dirty="0"/>
              <a:t>يمنح الثقة بالنفس للمتطوع واحترام الذات </a:t>
            </a:r>
            <a:endParaRPr lang="en-US" sz="2800" dirty="0"/>
          </a:p>
          <a:p>
            <a:pPr marL="457200" indent="-457200">
              <a:buFont typeface="Courier New" panose="02070309020205020404" pitchFamily="49" charset="0"/>
              <a:buChar char="o"/>
            </a:pPr>
            <a:r>
              <a:rPr lang="ar-SA" sz="2800" dirty="0"/>
              <a:t>يترجم مشاعر الولاء والانتماء الى الواقع </a:t>
            </a:r>
            <a:r>
              <a:rPr lang="ar-SA" sz="2800" dirty="0" smtClean="0"/>
              <a:t>الملموس</a:t>
            </a:r>
          </a:p>
          <a:p>
            <a:pPr marL="457200" lvl="0" indent="-457200">
              <a:buFont typeface="Courier New" panose="02070309020205020404" pitchFamily="49" charset="0"/>
              <a:buChar char="o"/>
            </a:pPr>
            <a:r>
              <a:rPr lang="ar-SA" sz="2800" dirty="0"/>
              <a:t>يستثمر وقت المتطوع بأفضل الأعمال </a:t>
            </a:r>
            <a:r>
              <a:rPr lang="ar-SA" sz="2800" dirty="0" smtClean="0"/>
              <a:t> </a:t>
            </a:r>
            <a:endParaRPr lang="ar-SA" sz="2800" dirty="0"/>
          </a:p>
        </p:txBody>
      </p:sp>
    </p:spTree>
    <p:extLst>
      <p:ext uri="{BB962C8B-B14F-4D97-AF65-F5344CB8AC3E}">
        <p14:creationId xmlns:p14="http://schemas.microsoft.com/office/powerpoint/2010/main" val="2528748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3361" y="5910622"/>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17210">
            <a:off x="18050" y="-340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70906">
            <a:off x="7941543" y="596478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2534" y="-3408"/>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53937" y="789028"/>
            <a:ext cx="6694209" cy="4955203"/>
          </a:xfrm>
          <a:prstGeom prst="rect">
            <a:avLst/>
          </a:prstGeom>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Courier New" panose="02070309020205020404" pitchFamily="49" charset="0"/>
              <a:buChar char="o"/>
            </a:pPr>
            <a:r>
              <a:rPr lang="ar-SA" sz="3200" dirty="0">
                <a:effectLst>
                  <a:outerShdw blurRad="38100" dist="38100" dir="2700000" algn="tl">
                    <a:srgbClr val="000000">
                      <a:alpha val="43137"/>
                    </a:srgbClr>
                  </a:outerShdw>
                </a:effectLst>
              </a:rPr>
              <a:t>يتيح مجال للتعبير عن الراي للشباب خصوصا </a:t>
            </a:r>
            <a:endParaRPr lang="en-US" sz="3200"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3200" dirty="0">
                <a:effectLst>
                  <a:outerShdw blurRad="38100" dist="38100" dir="2700000" algn="tl">
                    <a:srgbClr val="000000">
                      <a:alpha val="43137"/>
                    </a:srgbClr>
                  </a:outerShdw>
                </a:effectLst>
              </a:rPr>
              <a:t>يدفع الافراد على المشاركة في اتخاذ القرار </a:t>
            </a:r>
            <a:endParaRPr lang="en-US" sz="3200"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3200" dirty="0">
                <a:effectLst>
                  <a:outerShdw blurRad="38100" dist="38100" dir="2700000" algn="tl">
                    <a:srgbClr val="000000">
                      <a:alpha val="43137"/>
                    </a:srgbClr>
                  </a:outerShdw>
                </a:effectLst>
              </a:rPr>
              <a:t>يساعد على تقديم الجديد </a:t>
            </a:r>
            <a:endParaRPr lang="en-US" sz="3200"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3200" dirty="0">
                <a:effectLst>
                  <a:outerShdw blurRad="38100" dist="38100" dir="2700000" algn="tl">
                    <a:srgbClr val="000000">
                      <a:alpha val="43137"/>
                    </a:srgbClr>
                  </a:outerShdw>
                </a:effectLst>
              </a:rPr>
              <a:t>يسد النقص في جوانب الحياة المعاصرة </a:t>
            </a:r>
            <a:endParaRPr lang="en-US" sz="3200" dirty="0">
              <a:effectLst>
                <a:outerShdw blurRad="38100" dist="38100" dir="2700000" algn="tl">
                  <a:srgbClr val="000000">
                    <a:alpha val="43137"/>
                  </a:srgbClr>
                </a:outerShdw>
              </a:effectLst>
            </a:endParaRPr>
          </a:p>
          <a:p>
            <a:pPr marL="285750" indent="-285750">
              <a:buFont typeface="Courier New" panose="02070309020205020404" pitchFamily="49" charset="0"/>
              <a:buChar char="o"/>
            </a:pPr>
            <a:r>
              <a:rPr lang="ar-SA" sz="3200" dirty="0">
                <a:effectLst>
                  <a:outerShdw blurRad="38100" dist="38100" dir="2700000" algn="tl">
                    <a:srgbClr val="000000">
                      <a:alpha val="43137"/>
                    </a:srgbClr>
                  </a:outerShdw>
                </a:effectLst>
              </a:rPr>
              <a:t>يفعل مبدأ التكافل الاجتماعي الذي تحث عليه الشريعة الا سلامية </a:t>
            </a:r>
            <a:endParaRPr lang="ar-SA" sz="3200" dirty="0" smtClean="0">
              <a:effectLst>
                <a:outerShdw blurRad="38100" dist="38100" dir="2700000" algn="tl">
                  <a:srgbClr val="000000">
                    <a:alpha val="43137"/>
                  </a:srgbClr>
                </a:outerShdw>
              </a:effectLst>
            </a:endParaRPr>
          </a:p>
          <a:p>
            <a:r>
              <a:rPr lang="ar-SA" sz="2800" dirty="0" smtClean="0"/>
              <a:t>                       </a:t>
            </a:r>
            <a:endParaRPr lang="ar-SA" sz="2800" dirty="0"/>
          </a:p>
        </p:txBody>
      </p:sp>
      <p:sp>
        <p:nvSpPr>
          <p:cNvPr id="9" name="سهم إلى اليسار 8"/>
          <p:cNvSpPr/>
          <p:nvPr/>
        </p:nvSpPr>
        <p:spPr>
          <a:xfrm>
            <a:off x="4355976" y="5947210"/>
            <a:ext cx="978408" cy="484632"/>
          </a:xfrm>
          <a:prstGeom prst="leftArrow">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45598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1484784"/>
            <a:ext cx="7341136" cy="4051437"/>
          </a:xfrm>
          <a:solidFill>
            <a:schemeClr val="bg1"/>
          </a:solidFill>
        </p:spPr>
        <p:txBody>
          <a:bodyPr>
            <a:normAutofit/>
          </a:bodyPr>
          <a:lstStyle/>
          <a:p>
            <a:r>
              <a:rPr lang="ar-SA" sz="3200" b="1" dirty="0"/>
              <a:t>التنمية التي يحققها العمل التطوعي في المجتمع </a:t>
            </a:r>
            <a:r>
              <a:rPr lang="ar-SA" sz="3200" b="1" dirty="0" smtClean="0"/>
              <a:t> : </a:t>
            </a:r>
          </a:p>
          <a:p>
            <a:pPr marL="0" indent="0">
              <a:buNone/>
            </a:pPr>
            <a:r>
              <a:rPr lang="ar-SA" sz="3200" dirty="0" smtClean="0">
                <a:effectLst>
                  <a:outerShdw blurRad="38100" dist="38100" dir="2700000" algn="tl">
                    <a:srgbClr val="000000">
                      <a:alpha val="43137"/>
                    </a:srgbClr>
                  </a:outerShdw>
                </a:effectLst>
              </a:rPr>
              <a:t>للعمل </a:t>
            </a:r>
            <a:r>
              <a:rPr lang="ar-SA" sz="3200" dirty="0">
                <a:effectLst>
                  <a:outerShdw blurRad="38100" dist="38100" dir="2700000" algn="tl">
                    <a:srgbClr val="000000">
                      <a:alpha val="43137"/>
                    </a:srgbClr>
                  </a:outerShdw>
                </a:effectLst>
              </a:rPr>
              <a:t>التطوعي قوة اقتصادية غير محدودة ومتجددة وقد جرى قياسها في الدول المتقدمة بملاحظة عدد من المؤشرات </a:t>
            </a:r>
            <a:r>
              <a:rPr lang="ar-SA" sz="3200" dirty="0" smtClean="0">
                <a:effectLst>
                  <a:outerShdw blurRad="38100" dist="38100" dir="2700000" algn="tl">
                    <a:srgbClr val="000000">
                      <a:alpha val="43137"/>
                    </a:srgbClr>
                  </a:outerShdw>
                </a:effectLst>
              </a:rPr>
              <a:t>التالية : -</a:t>
            </a:r>
            <a:endParaRPr lang="ar-SA"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6593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03657">
            <a:off x="2582" y="50580"/>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883916"/>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66452">
            <a:off x="7954987" y="5883917"/>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50581"/>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14225" y="984694"/>
            <a:ext cx="6720715" cy="4832092"/>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ü"/>
            </a:pPr>
            <a:r>
              <a:rPr lang="ar-SA" sz="2800" dirty="0">
                <a:solidFill>
                  <a:srgbClr val="0070C0"/>
                </a:solidFill>
                <a:effectLst>
                  <a:outerShdw blurRad="38100" dist="38100" dir="2700000" algn="tl">
                    <a:srgbClr val="000000">
                      <a:alpha val="43137"/>
                    </a:srgbClr>
                  </a:outerShdw>
                </a:effectLst>
              </a:rPr>
              <a:t>قدرته على توفير وتنمية فرص العمل </a:t>
            </a:r>
            <a:endParaRPr lang="en-US" sz="2800" dirty="0">
              <a:solidFill>
                <a:srgbClr val="0070C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effectLst>
                  <a:outerShdw blurRad="38100" dist="38100" dir="2700000" algn="tl">
                    <a:srgbClr val="000000">
                      <a:alpha val="43137"/>
                    </a:srgbClr>
                  </a:outerShdw>
                </a:effectLst>
              </a:rPr>
              <a:t>القيمة المضافة لساعات عمل المتطوعين غير مدفوعة الاجر </a:t>
            </a:r>
            <a:endParaRPr lang="en-US" sz="2800" dirty="0">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FF0000"/>
                </a:solidFill>
                <a:effectLst>
                  <a:outerShdw blurRad="38100" dist="38100" dir="2700000" algn="tl">
                    <a:srgbClr val="000000">
                      <a:alpha val="43137"/>
                    </a:srgbClr>
                  </a:outerShdw>
                </a:effectLst>
              </a:rPr>
              <a:t>المساهمة في توفير الخدمات الاجتماعية والثقافية والصحية والتعليمية </a:t>
            </a:r>
            <a:endParaRPr lang="en-US" sz="2800" dirty="0">
              <a:solidFill>
                <a:srgbClr val="FF000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00B0F0"/>
                </a:solidFill>
                <a:effectLst>
                  <a:outerShdw blurRad="38100" dist="38100" dir="2700000" algn="tl">
                    <a:srgbClr val="000000">
                      <a:alpha val="43137"/>
                    </a:srgbClr>
                  </a:outerShdw>
                </a:effectLst>
              </a:rPr>
              <a:t>المساهمة في النفقات السنوية الجارية </a:t>
            </a:r>
            <a:r>
              <a:rPr lang="ar-SA" sz="2800" b="1" dirty="0">
                <a:solidFill>
                  <a:srgbClr val="00B0F0"/>
                </a:solidFill>
                <a:effectLst>
                  <a:outerShdw blurRad="38100" dist="38100" dir="2700000" algn="tl">
                    <a:srgbClr val="000000">
                      <a:alpha val="43137"/>
                    </a:srgbClr>
                  </a:outerShdw>
                </a:effectLst>
              </a:rPr>
              <a:t>وتشير الدراسات </a:t>
            </a:r>
            <a:r>
              <a:rPr lang="ar-SA" sz="2800" dirty="0">
                <a:solidFill>
                  <a:srgbClr val="00B0F0"/>
                </a:solidFill>
                <a:effectLst>
                  <a:outerShdw blurRad="38100" dist="38100" dir="2700000" algn="tl">
                    <a:srgbClr val="000000">
                      <a:alpha val="43137"/>
                    </a:srgbClr>
                  </a:outerShdw>
                </a:effectLst>
              </a:rPr>
              <a:t>الى ان القطاع التطوعي في الدول الصناعية السبع المتقدمة يساهم في توفير 8 , 11 مليون فرصة عمل واستوعب 7 , 4 مليون متطوع كما ساهم في توليد الدخل بنسبة 5 % لهذه البلدان </a:t>
            </a:r>
            <a:endParaRPr lang="en-US" sz="2800" dirty="0">
              <a:solidFill>
                <a:srgbClr val="00B0F0"/>
              </a:solidFill>
              <a:effectLst>
                <a:outerShdw blurRad="38100" dist="38100" dir="2700000" algn="tl">
                  <a:srgbClr val="000000">
                    <a:alpha val="43137"/>
                  </a:srgbClr>
                </a:outerShdw>
              </a:effectLst>
            </a:endParaRPr>
          </a:p>
        </p:txBody>
      </p:sp>
      <p:sp>
        <p:nvSpPr>
          <p:cNvPr id="2" name="مستطيل 1"/>
          <p:cNvSpPr/>
          <p:nvPr/>
        </p:nvSpPr>
        <p:spPr>
          <a:xfrm>
            <a:off x="2051720" y="225024"/>
            <a:ext cx="5040560" cy="523220"/>
          </a:xfrm>
          <a:prstGeom prst="rect">
            <a:avLst/>
          </a:prstGeom>
        </p:spPr>
        <p:txBody>
          <a:bodyPr wrap="square">
            <a:spAutoFit/>
          </a:bodyPr>
          <a:lstStyle/>
          <a:p>
            <a:pPr algn="ctr"/>
            <a:r>
              <a:rPr lang="ar-SA" sz="2800" b="1" dirty="0" smtClean="0">
                <a:ln>
                  <a:solidFill>
                    <a:schemeClr val="accent1">
                      <a:lumMod val="50000"/>
                    </a:schemeClr>
                  </a:solidFill>
                </a:ln>
                <a:solidFill>
                  <a:srgbClr val="FFFF00"/>
                </a:solidFill>
                <a:effectLst>
                  <a:outerShdw blurRad="38100" dist="38100" dir="2700000" algn="tl">
                    <a:srgbClr val="000000">
                      <a:alpha val="43137"/>
                    </a:srgbClr>
                  </a:outerShdw>
                </a:effectLst>
              </a:rPr>
              <a:t>مؤشرات العمل التطوعي</a:t>
            </a:r>
            <a:endParaRPr lang="ar-SA" sz="2800" b="1" dirty="0">
              <a:ln>
                <a:solidFill>
                  <a:schemeClr val="accent1">
                    <a:lumMod val="50000"/>
                  </a:schemeClr>
                </a:solidFill>
              </a:ln>
              <a:solidFill>
                <a:srgbClr val="FFFF00"/>
              </a:solidFill>
            </a:endParaRPr>
          </a:p>
        </p:txBody>
      </p:sp>
    </p:spTree>
    <p:extLst>
      <p:ext uri="{BB962C8B-B14F-4D97-AF65-F5344CB8AC3E}">
        <p14:creationId xmlns:p14="http://schemas.microsoft.com/office/powerpoint/2010/main" val="1282355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67842">
            <a:off x="-69242" y="32454"/>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23887"/>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50864">
            <a:off x="7925309" y="5923886"/>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32455"/>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9061" y="679492"/>
            <a:ext cx="6706616" cy="5693866"/>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ü"/>
            </a:pPr>
            <a:r>
              <a:rPr lang="ar-SA" sz="2800" dirty="0">
                <a:solidFill>
                  <a:srgbClr val="FFFF00"/>
                </a:solidFill>
                <a:effectLst>
                  <a:outerShdw blurRad="38100" dist="38100" dir="2700000" algn="tl">
                    <a:srgbClr val="000000">
                      <a:alpha val="43137"/>
                    </a:srgbClr>
                  </a:outerShdw>
                </a:effectLst>
              </a:rPr>
              <a:t>التعرف على الفجوات الموجودة في نظم الخدمات واثارها والاهتمام بها </a:t>
            </a:r>
            <a:endParaRPr lang="en-US" sz="2800" dirty="0">
              <a:solidFill>
                <a:srgbClr val="FFFF0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FFC000"/>
                </a:solidFill>
                <a:effectLst>
                  <a:outerShdw blurRad="38100" dist="38100" dir="2700000" algn="tl">
                    <a:srgbClr val="000000">
                      <a:alpha val="43137"/>
                    </a:srgbClr>
                  </a:outerShdw>
                </a:effectLst>
              </a:rPr>
              <a:t>المساهمة في تلبية الاحتياجات المجتمعية حيث يتميز العمل التطوعي بالسرعة والمرونة وقلة التكاليف </a:t>
            </a:r>
            <a:endParaRPr lang="en-US" sz="2800" dirty="0">
              <a:solidFill>
                <a:srgbClr val="FFC00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FF0000"/>
                </a:solidFill>
                <a:effectLst>
                  <a:outerShdw blurRad="38100" dist="38100" dir="2700000" algn="tl">
                    <a:srgbClr val="000000">
                      <a:alpha val="43137"/>
                    </a:srgbClr>
                  </a:outerShdw>
                </a:effectLst>
              </a:rPr>
              <a:t>التكامل مع الاعمال الحكومية وتدعيمها سواء برفع مستوى الخدمات او توسيعها </a:t>
            </a:r>
            <a:endParaRPr lang="en-US" sz="2800" dirty="0">
              <a:solidFill>
                <a:srgbClr val="FF000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92D050"/>
                </a:solidFill>
                <a:effectLst>
                  <a:outerShdw blurRad="38100" dist="38100" dir="2700000" algn="tl">
                    <a:srgbClr val="000000">
                      <a:alpha val="43137"/>
                    </a:srgbClr>
                  </a:outerShdw>
                </a:effectLst>
              </a:rPr>
              <a:t>مواجهة ما يتعرض له المجتمع من ازمات وكوارث لقدرة هذا القطاع على تعبئة الجهود </a:t>
            </a:r>
            <a:endParaRPr lang="en-US" sz="2800" dirty="0">
              <a:solidFill>
                <a:srgbClr val="92D05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solidFill>
                  <a:srgbClr val="0070C0"/>
                </a:solidFill>
                <a:effectLst>
                  <a:outerShdw blurRad="38100" dist="38100" dir="2700000" algn="tl">
                    <a:srgbClr val="000000">
                      <a:alpha val="43137"/>
                    </a:srgbClr>
                  </a:outerShdw>
                </a:effectLst>
              </a:rPr>
              <a:t>تحقيق الوحدة العضوية لنسيج المجتمع بما يمثله من قيم التعاون والمشاركة </a:t>
            </a:r>
            <a:endParaRPr lang="ar-SA" sz="2800" dirty="0" smtClean="0">
              <a:solidFill>
                <a:srgbClr val="0070C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ü"/>
            </a:pPr>
            <a:r>
              <a:rPr lang="ar-SA" sz="2800" dirty="0">
                <a:effectLst>
                  <a:outerShdw blurRad="38100" dist="38100" dir="2700000" algn="tl">
                    <a:srgbClr val="000000">
                      <a:alpha val="43137"/>
                    </a:srgbClr>
                  </a:outerShdw>
                </a:effectLst>
              </a:rPr>
              <a:t>المساهمة الايجابية في مواجهة السلبية التي تعوق انتشار ثقافة المشاركة واقامة </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8455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18140">
            <a:off x="23850" y="589257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20334">
            <a:off x="327"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18474">
            <a:off x="7934940" y="591357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403648" y="1218721"/>
            <a:ext cx="6264696" cy="4339650"/>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ar-SA" sz="2800" b="1" dirty="0"/>
              <a:t>اسس المجتمع الديمقراطي وذلك بواسطة </a:t>
            </a:r>
            <a:r>
              <a:rPr lang="ar-SA" sz="2800" b="1" dirty="0" smtClean="0"/>
              <a:t>: - </a:t>
            </a:r>
          </a:p>
          <a:p>
            <a:pPr lvl="0"/>
            <a:r>
              <a:rPr lang="ar-SA" sz="2800" b="1" dirty="0" smtClean="0"/>
              <a:t> </a:t>
            </a:r>
            <a:endParaRPr lang="en-US" sz="2800" b="1" dirty="0"/>
          </a:p>
          <a:p>
            <a:pPr marL="342900" indent="-342900">
              <a:buFontTx/>
              <a:buChar char="-"/>
            </a:pPr>
            <a:r>
              <a:rPr lang="ar-SA" sz="2400" dirty="0" smtClean="0"/>
              <a:t>المساهمة </a:t>
            </a:r>
            <a:r>
              <a:rPr lang="ar-SA" sz="2400" dirty="0"/>
              <a:t>الخلاقة في تنمية مهارات وقدرات اعضائه </a:t>
            </a:r>
            <a:endParaRPr lang="ar-SA" sz="2400" dirty="0" smtClean="0"/>
          </a:p>
          <a:p>
            <a:pPr marL="342900" indent="-342900">
              <a:buFontTx/>
              <a:buChar char="-"/>
            </a:pPr>
            <a:endParaRPr lang="en-US" sz="2400" dirty="0"/>
          </a:p>
          <a:p>
            <a:pPr marL="342900" indent="-342900">
              <a:buFontTx/>
              <a:buChar char="-"/>
            </a:pPr>
            <a:r>
              <a:rPr lang="ar-SA" sz="2400" dirty="0" smtClean="0"/>
              <a:t>تشكيل </a:t>
            </a:r>
            <a:r>
              <a:rPr lang="ar-SA" sz="2400" dirty="0"/>
              <a:t>قوة تفاوضية جماعية شعبية تساهم في وضع القرارات والسياسات </a:t>
            </a:r>
            <a:r>
              <a:rPr lang="ar-SA" sz="2400" dirty="0" smtClean="0"/>
              <a:t>العامة</a:t>
            </a:r>
          </a:p>
          <a:p>
            <a:r>
              <a:rPr lang="ar-SA" sz="2400" dirty="0" smtClean="0"/>
              <a:t> </a:t>
            </a:r>
            <a:endParaRPr lang="en-US" sz="2400" dirty="0"/>
          </a:p>
          <a:p>
            <a:r>
              <a:rPr lang="ar-SA" sz="2400" dirty="0"/>
              <a:t>- تعزيز قيم واليات المحاسبة والشفافية والرقابة الشعبية </a:t>
            </a:r>
            <a:endParaRPr lang="en-US" sz="2400" dirty="0"/>
          </a:p>
        </p:txBody>
      </p:sp>
    </p:spTree>
    <p:extLst>
      <p:ext uri="{BB962C8B-B14F-4D97-AF65-F5344CB8AC3E}">
        <p14:creationId xmlns:p14="http://schemas.microsoft.com/office/powerpoint/2010/main" val="1566261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7512"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66959">
            <a:off x="-6058"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88181">
            <a:off x="7930276" y="590001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331640" y="1214603"/>
            <a:ext cx="6480720"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800" b="1" u="sng" dirty="0" smtClean="0">
                <a:ln>
                  <a:solidFill>
                    <a:srgbClr val="FFC000"/>
                  </a:solidFill>
                </a:ln>
                <a:solidFill>
                  <a:srgbClr val="00B0F0"/>
                </a:solidFill>
                <a:effectLst>
                  <a:outerShdw blurRad="38100" dist="38100" dir="2700000" algn="tl">
                    <a:srgbClr val="000000">
                      <a:alpha val="43137"/>
                    </a:srgbClr>
                  </a:outerShdw>
                </a:effectLst>
              </a:rPr>
              <a:t>ثانيا : دور العمل التطوع </a:t>
            </a:r>
            <a:r>
              <a:rPr lang="ar-SA" sz="2800" b="1" u="sng" dirty="0">
                <a:ln>
                  <a:solidFill>
                    <a:srgbClr val="FFC000"/>
                  </a:solidFill>
                </a:ln>
                <a:solidFill>
                  <a:srgbClr val="00B0F0"/>
                </a:solidFill>
                <a:effectLst>
                  <a:outerShdw blurRad="38100" dist="38100" dir="2700000" algn="tl">
                    <a:srgbClr val="000000">
                      <a:alpha val="43137"/>
                    </a:srgbClr>
                  </a:outerShdw>
                </a:effectLst>
              </a:rPr>
              <a:t>للمنظمات الاهلية : </a:t>
            </a:r>
            <a:endParaRPr lang="en-US" sz="2800" b="1" u="sng" dirty="0">
              <a:ln>
                <a:solidFill>
                  <a:srgbClr val="FFC000"/>
                </a:solidFill>
              </a:ln>
              <a:solidFill>
                <a:srgbClr val="00B0F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
            </a:pPr>
            <a:r>
              <a:rPr lang="ar-SA" sz="2800" dirty="0"/>
              <a:t>المتطوعون مصدر معلومات هامة لعملية التخطيط والتقويم لانهم غير مندمجين كليا في الانشطة اليومية بما يسمح لهم </a:t>
            </a:r>
            <a:r>
              <a:rPr lang="ar-SA" sz="2800" b="1" dirty="0"/>
              <a:t>بما يلي : </a:t>
            </a:r>
            <a:r>
              <a:rPr lang="ar-SA" sz="2800" dirty="0" smtClean="0"/>
              <a:t>-</a:t>
            </a:r>
          </a:p>
          <a:p>
            <a:pPr lvl="0"/>
            <a:endParaRPr lang="en-US" sz="2800" dirty="0"/>
          </a:p>
          <a:p>
            <a:pPr marL="285750" lvl="0" indent="-285750">
              <a:buFont typeface="Wingdings" panose="05000000000000000000" pitchFamily="2" charset="2"/>
              <a:buChar char="§"/>
            </a:pPr>
            <a:r>
              <a:rPr lang="ar-SA" sz="2800" dirty="0">
                <a:ln>
                  <a:solidFill>
                    <a:sysClr val="windowText" lastClr="000000"/>
                  </a:solidFill>
                </a:ln>
                <a:solidFill>
                  <a:schemeClr val="accent2">
                    <a:lumMod val="60000"/>
                    <a:lumOff val="40000"/>
                  </a:schemeClr>
                </a:solidFill>
              </a:rPr>
              <a:t>الوقوف على </a:t>
            </a:r>
            <a:r>
              <a:rPr lang="ar-SA" sz="2800" dirty="0"/>
              <a:t>اراء الجمهور والفئات المستفيدة من انشطة الجمعية بطريقة تختلف عن الموظفين</a:t>
            </a:r>
            <a:endParaRPr lang="en-US" sz="2800" dirty="0"/>
          </a:p>
          <a:p>
            <a:pPr marL="285750" lvl="0" indent="-285750">
              <a:buFont typeface="Wingdings" panose="05000000000000000000" pitchFamily="2" charset="2"/>
              <a:buChar char="§"/>
            </a:pPr>
            <a:r>
              <a:rPr lang="ar-SA" sz="2800" dirty="0">
                <a:ln>
                  <a:solidFill>
                    <a:sysClr val="windowText" lastClr="000000"/>
                  </a:solidFill>
                </a:ln>
                <a:solidFill>
                  <a:srgbClr val="00B0F0"/>
                </a:solidFill>
              </a:rPr>
              <a:t>التعبير بجراءة وحرية </a:t>
            </a:r>
            <a:r>
              <a:rPr lang="ar-SA" sz="2800" dirty="0"/>
              <a:t>دون التقيد بالاعتبارات التي تحكم اراء العاملين باجر </a:t>
            </a:r>
            <a:endParaRPr lang="en-US" sz="2800" dirty="0"/>
          </a:p>
        </p:txBody>
      </p:sp>
    </p:spTree>
    <p:extLst>
      <p:ext uri="{BB962C8B-B14F-4D97-AF65-F5344CB8AC3E}">
        <p14:creationId xmlns:p14="http://schemas.microsoft.com/office/powerpoint/2010/main" val="95677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91618">
            <a:off x="-4203"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0679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06053">
            <a:off x="7950442" y="590679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9" name="مستطيل 8"/>
          <p:cNvSpPr/>
          <p:nvPr/>
        </p:nvSpPr>
        <p:spPr>
          <a:xfrm>
            <a:off x="1209061" y="692696"/>
            <a:ext cx="6725879" cy="5909310"/>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
            </a:pPr>
            <a:r>
              <a:rPr lang="ar-SA" dirty="0"/>
              <a:t> </a:t>
            </a:r>
            <a:r>
              <a:rPr lang="ar-SA" sz="2400" dirty="0">
                <a:solidFill>
                  <a:srgbClr val="00B0F0"/>
                </a:solidFill>
                <a:effectLst>
                  <a:outerShdw blurRad="38100" dist="38100" dir="2700000" algn="tl">
                    <a:srgbClr val="000000">
                      <a:alpha val="43137"/>
                    </a:srgbClr>
                  </a:outerShdw>
                </a:effectLst>
              </a:rPr>
              <a:t>مصدر هام </a:t>
            </a:r>
            <a:r>
              <a:rPr lang="ar-SA" sz="2400" dirty="0"/>
              <a:t>لتنمية الموارد البشرية للجمعية </a:t>
            </a:r>
            <a:endParaRPr lang="en-US" sz="2400" dirty="0"/>
          </a:p>
          <a:p>
            <a:pPr marL="285750" lvl="0" indent="-285750">
              <a:buFont typeface="Wingdings" panose="05000000000000000000" pitchFamily="2" charset="2"/>
              <a:buChar char="§"/>
            </a:pPr>
            <a:r>
              <a:rPr lang="ar-SA" sz="2400" dirty="0">
                <a:effectLst>
                  <a:outerShdw blurRad="38100" dist="38100" dir="2700000" algn="tl">
                    <a:srgbClr val="000000">
                      <a:alpha val="43137"/>
                    </a:srgbClr>
                  </a:outerShdw>
                </a:effectLst>
              </a:rPr>
              <a:t>المتطوعين قوة عمل بدون اجر </a:t>
            </a:r>
            <a:endParaRPr lang="en-US" sz="2400" dirty="0">
              <a:effectLst>
                <a:outerShdw blurRad="38100" dist="38100" dir="2700000" algn="tl">
                  <a:srgbClr val="000000">
                    <a:alpha val="43137"/>
                  </a:srgbClr>
                </a:outerShdw>
              </a:effectLst>
            </a:endParaRPr>
          </a:p>
          <a:p>
            <a:pPr marL="285750" lvl="0" indent="-285750">
              <a:buFont typeface="Wingdings" panose="05000000000000000000" pitchFamily="2" charset="2"/>
              <a:buChar char="§"/>
            </a:pPr>
            <a:r>
              <a:rPr lang="ar-SA" sz="2400" dirty="0"/>
              <a:t>قدرة الجمعية على جزب المتطوعين يعد مؤشر على نجاح الجمعية في تحقيق اهدافها كمنظمة تطوعية </a:t>
            </a:r>
            <a:endParaRPr lang="ar-SA" sz="2400" dirty="0" smtClean="0"/>
          </a:p>
          <a:p>
            <a:r>
              <a:rPr lang="ar-SA" sz="2400" b="1" u="sng" dirty="0" smtClean="0">
                <a:ln>
                  <a:solidFill>
                    <a:schemeClr val="accent5">
                      <a:lumMod val="40000"/>
                      <a:lumOff val="60000"/>
                    </a:schemeClr>
                  </a:solidFill>
                </a:ln>
                <a:effectLst>
                  <a:outerShdw blurRad="38100" dist="38100" dir="2700000" algn="tl">
                    <a:srgbClr val="000000">
                      <a:alpha val="43137"/>
                    </a:srgbClr>
                  </a:outerShdw>
                </a:effectLst>
              </a:rPr>
              <a:t>ثالثا : دور </a:t>
            </a:r>
            <a:r>
              <a:rPr lang="ar-SA" sz="2400" b="1" u="sng" dirty="0">
                <a:ln>
                  <a:solidFill>
                    <a:schemeClr val="accent5">
                      <a:lumMod val="40000"/>
                      <a:lumOff val="60000"/>
                    </a:schemeClr>
                  </a:solidFill>
                </a:ln>
                <a:effectLst>
                  <a:outerShdw blurRad="38100" dist="38100" dir="2700000" algn="tl">
                    <a:srgbClr val="000000">
                      <a:alpha val="43137"/>
                    </a:srgbClr>
                  </a:outerShdw>
                </a:effectLst>
              </a:rPr>
              <a:t>التطوع للأفراد المتطوعين انفسهم : </a:t>
            </a:r>
            <a:endParaRPr lang="en-US" sz="2400" b="1" u="sng" dirty="0">
              <a:ln>
                <a:solidFill>
                  <a:schemeClr val="accent5">
                    <a:lumMod val="40000"/>
                    <a:lumOff val="60000"/>
                  </a:schemeClr>
                </a:solidFill>
              </a:ln>
              <a:effectLst>
                <a:outerShdw blurRad="38100" dist="38100" dir="2700000" algn="tl">
                  <a:srgbClr val="000000">
                    <a:alpha val="43137"/>
                  </a:srgbClr>
                </a:outerShdw>
              </a:effectLst>
            </a:endParaRPr>
          </a:p>
          <a:p>
            <a:pPr marL="342900" lvl="0" indent="-342900">
              <a:buFont typeface="Arial" panose="020B0604020202020204" pitchFamily="34" charset="0"/>
              <a:buChar char="•"/>
            </a:pPr>
            <a:r>
              <a:rPr lang="ar-SA" sz="2400" dirty="0">
                <a:solidFill>
                  <a:srgbClr val="00B0F0"/>
                </a:solidFill>
                <a:effectLst>
                  <a:outerShdw blurRad="38100" dist="38100" dir="2700000" algn="tl">
                    <a:srgbClr val="000000">
                      <a:alpha val="43137"/>
                    </a:srgbClr>
                  </a:outerShdw>
                </a:effectLst>
              </a:rPr>
              <a:t>التوجيه الايجابي لطاقات </a:t>
            </a:r>
            <a:r>
              <a:rPr lang="ar-SA" sz="2400" dirty="0"/>
              <a:t>المتطوعين واكسابهم مجموعة من الخبرات الاجتماعية التاي تسهم في تكامل شخصيته وتنمية قدراته </a:t>
            </a:r>
            <a:endParaRPr lang="en-US" sz="2400" dirty="0"/>
          </a:p>
          <a:p>
            <a:pPr marL="342900" indent="-342900">
              <a:buFont typeface="Arial" panose="020B0604020202020204" pitchFamily="34" charset="0"/>
              <a:buChar char="•"/>
            </a:pPr>
            <a:r>
              <a:rPr lang="ar-SA" sz="2400" b="1" dirty="0">
                <a:solidFill>
                  <a:srgbClr val="D60093"/>
                </a:solidFill>
                <a:effectLst>
                  <a:outerShdw blurRad="38100" dist="38100" dir="2700000" algn="tl">
                    <a:srgbClr val="000000">
                      <a:alpha val="43137"/>
                    </a:srgbClr>
                  </a:outerShdw>
                </a:effectLst>
              </a:rPr>
              <a:t>اشباع حاجاتهم </a:t>
            </a:r>
            <a:r>
              <a:rPr lang="ar-SA" sz="2400" dirty="0"/>
              <a:t>الى تقدير الاخرين له والانتماء الى جماعة او مؤسسة </a:t>
            </a:r>
            <a:endParaRPr lang="ar-SA" sz="2400" dirty="0" smtClean="0"/>
          </a:p>
          <a:p>
            <a:pPr marL="342900" lvl="0" indent="-342900">
              <a:buFont typeface="Arial" panose="020B0604020202020204" pitchFamily="34" charset="0"/>
              <a:buChar char="•"/>
            </a:pPr>
            <a:r>
              <a:rPr lang="ar-SA" sz="2400" dirty="0" smtClean="0">
                <a:solidFill>
                  <a:srgbClr val="CCCC00"/>
                </a:solidFill>
                <a:effectLst>
                  <a:outerShdw blurRad="38100" dist="38100" dir="2700000" algn="tl">
                    <a:srgbClr val="000000">
                      <a:alpha val="43137"/>
                    </a:srgbClr>
                  </a:outerShdw>
                </a:effectLst>
              </a:rPr>
              <a:t>تنمية </a:t>
            </a:r>
            <a:r>
              <a:rPr lang="ar-SA" sz="2400" dirty="0">
                <a:solidFill>
                  <a:srgbClr val="CCCC00"/>
                </a:solidFill>
                <a:effectLst>
                  <a:outerShdw blurRad="38100" dist="38100" dir="2700000" algn="tl">
                    <a:srgbClr val="000000">
                      <a:alpha val="43137"/>
                    </a:srgbClr>
                  </a:outerShdw>
                </a:effectLst>
              </a:rPr>
              <a:t>وعيه بقيمة </a:t>
            </a:r>
            <a:r>
              <a:rPr lang="ar-SA" sz="2400" dirty="0"/>
              <a:t>العمل الاجتماعي والجماعي والاحساس بالأخر والثقة به واحترام الفروق الفردية وتنمية مفهوم الحقوق والواجبات </a:t>
            </a:r>
            <a:endParaRPr lang="en-US" sz="2400" dirty="0"/>
          </a:p>
          <a:p>
            <a:pPr marL="342900" indent="-342900">
              <a:buFont typeface="Arial" panose="020B0604020202020204" pitchFamily="34" charset="0"/>
              <a:buChar char="•"/>
            </a:pPr>
            <a:endParaRPr lang="ar-SA" sz="2400" dirty="0" smtClean="0"/>
          </a:p>
          <a:p>
            <a:pPr lvl="0"/>
            <a:endParaRPr lang="ar-SA" dirty="0"/>
          </a:p>
        </p:txBody>
      </p:sp>
    </p:spTree>
    <p:extLst>
      <p:ext uri="{BB962C8B-B14F-4D97-AF65-F5344CB8AC3E}">
        <p14:creationId xmlns:p14="http://schemas.microsoft.com/office/powerpoint/2010/main" val="407185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52551">
            <a:off x="-9408" y="5307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889999"/>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02281">
            <a:off x="7936983" y="589881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984" y="53079"/>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9061" y="979526"/>
            <a:ext cx="6725153"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Arial" panose="020B0604020202020204" pitchFamily="34" charset="0"/>
              <a:buChar char="•"/>
            </a:pPr>
            <a:r>
              <a:rPr lang="ar-SA" sz="2400" dirty="0">
                <a:solidFill>
                  <a:srgbClr val="00B0F0"/>
                </a:solidFill>
                <a:effectLst>
                  <a:outerShdw blurRad="38100" dist="38100" dir="2700000" algn="tl">
                    <a:srgbClr val="000000">
                      <a:alpha val="43137"/>
                    </a:srgbClr>
                  </a:outerShdw>
                </a:effectLst>
              </a:rPr>
              <a:t>اشباع الحاجة الى الانتماء والاحساس </a:t>
            </a:r>
            <a:r>
              <a:rPr lang="ar-SA" sz="2400" dirty="0"/>
              <a:t>بالعدالة في المجتمع من خلال مشاركة المتطوع في رسم الخطط واتخاذ القرارات او صنع القرار </a:t>
            </a:r>
            <a:endParaRPr lang="en-US" sz="2400" dirty="0"/>
          </a:p>
          <a:p>
            <a:pPr marL="285750" lvl="0" indent="-285750">
              <a:buFont typeface="Arial" panose="020B0604020202020204" pitchFamily="34" charset="0"/>
              <a:buChar char="•"/>
            </a:pPr>
            <a:r>
              <a:rPr lang="ar-SA" sz="2400" dirty="0">
                <a:effectLst>
                  <a:outerShdw blurRad="38100" dist="38100" dir="2700000" algn="tl">
                    <a:srgbClr val="000000">
                      <a:alpha val="43137"/>
                    </a:srgbClr>
                  </a:outerShdw>
                </a:effectLst>
              </a:rPr>
              <a:t>الاحساس بالمسئولية الاجتماعية والتنشئة </a:t>
            </a:r>
            <a:r>
              <a:rPr lang="ar-SA" sz="2400" dirty="0"/>
              <a:t>الاجتماعية السليمة وغرس قيم التعاون والمشاركة والعمل التطوعي وروح الفريق منذ الطفولة </a:t>
            </a:r>
            <a:endParaRPr lang="en-US" sz="2400" dirty="0"/>
          </a:p>
          <a:p>
            <a:pPr marL="285750" lvl="0" indent="-285750">
              <a:buFont typeface="Arial" panose="020B0604020202020204" pitchFamily="34" charset="0"/>
              <a:buChar char="•"/>
            </a:pPr>
            <a:r>
              <a:rPr lang="ar-SA" sz="2400" b="1" dirty="0">
                <a:solidFill>
                  <a:schemeClr val="accent1"/>
                </a:solidFill>
              </a:rPr>
              <a:t>اكتساب مهارات وقدرات حياتية </a:t>
            </a:r>
            <a:r>
              <a:rPr lang="ar-SA" sz="2400" dirty="0"/>
              <a:t>جديدة تسهم في بناء النفسي والاجتماعي مثل مهارات ( التنظيم والحوار والتفاوض والعمل المشترك وادارة الصراعات التي تدعم المشاركة العامة في المجتمع </a:t>
            </a:r>
            <a:r>
              <a:rPr lang="ar-SA" sz="2400" dirty="0" smtClean="0"/>
              <a:t> </a:t>
            </a:r>
            <a:endParaRPr lang="en-US" sz="2400" dirty="0"/>
          </a:p>
          <a:p>
            <a:pPr marL="285750" lvl="0" indent="-285750">
              <a:buFont typeface="Arial" panose="020B0604020202020204" pitchFamily="34" charset="0"/>
              <a:buChar char="•"/>
            </a:pPr>
            <a:r>
              <a:rPr lang="ar-SA" sz="2400" dirty="0">
                <a:solidFill>
                  <a:schemeClr val="accent1"/>
                </a:solidFill>
                <a:effectLst>
                  <a:outerShdw blurRad="38100" dist="38100" dir="2700000" algn="tl">
                    <a:srgbClr val="000000">
                      <a:alpha val="43137"/>
                    </a:srgbClr>
                  </a:outerShdw>
                </a:effectLst>
              </a:rPr>
              <a:t>اكتساب مهارات وقدرات مهنية </a:t>
            </a:r>
            <a:r>
              <a:rPr lang="ar-SA" sz="2400" dirty="0"/>
              <a:t>تساعده على اكتساب فرصة عمل او الحصول على عمل او الترقي في عمله اذا كان يعمل </a:t>
            </a:r>
            <a:endParaRPr lang="en-US" sz="2400" dirty="0"/>
          </a:p>
        </p:txBody>
      </p:sp>
    </p:spTree>
    <p:extLst>
      <p:ext uri="{BB962C8B-B14F-4D97-AF65-F5344CB8AC3E}">
        <p14:creationId xmlns:p14="http://schemas.microsoft.com/office/powerpoint/2010/main" val="504135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29782">
            <a:off x="26175" y="589454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069253">
            <a:off x="32765" y="4860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23382">
            <a:off x="7983439" y="58879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744"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274590" y="523021"/>
            <a:ext cx="6664133" cy="6001643"/>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rtlCol="1">
            <a:spAutoFit/>
          </a:bodyPr>
          <a:lstStyle/>
          <a:p>
            <a:pPr indent="0" algn="ctr">
              <a:buNone/>
            </a:pPr>
            <a:r>
              <a:rPr lang="ar-SA" sz="3200" b="1" u="sng" dirty="0">
                <a:solidFill>
                  <a:schemeClr val="accent1">
                    <a:lumMod val="75000"/>
                  </a:schemeClr>
                </a:solidFill>
                <a:effectLst>
                  <a:outerShdw blurRad="38100" dist="38100" dir="2700000" algn="tl">
                    <a:srgbClr val="000000">
                      <a:alpha val="43137"/>
                    </a:srgbClr>
                  </a:outerShdw>
                </a:effectLst>
              </a:rPr>
              <a:t>أهداف العمل </a:t>
            </a:r>
            <a:r>
              <a:rPr lang="ar-SA" sz="3200" b="1" u="sng" dirty="0" smtClean="0">
                <a:solidFill>
                  <a:schemeClr val="accent1">
                    <a:lumMod val="75000"/>
                  </a:schemeClr>
                </a:solidFill>
                <a:effectLst>
                  <a:outerShdw blurRad="38100" dist="38100" dir="2700000" algn="tl">
                    <a:srgbClr val="000000">
                      <a:alpha val="43137"/>
                    </a:srgbClr>
                  </a:outerShdw>
                </a:effectLst>
              </a:rPr>
              <a:t>التطوعي</a:t>
            </a:r>
          </a:p>
          <a:p>
            <a:r>
              <a:rPr lang="ar-SA" sz="3200" dirty="0" smtClean="0">
                <a:effectLst>
                  <a:outerShdw blurRad="38100" dist="38100" dir="2700000" algn="tl">
                    <a:srgbClr val="000000">
                      <a:alpha val="43137"/>
                    </a:srgbClr>
                  </a:outerShdw>
                </a:effectLst>
              </a:rPr>
              <a:t>تنطلق </a:t>
            </a:r>
            <a:r>
              <a:rPr lang="ar-SA" sz="3200" dirty="0">
                <a:effectLst>
                  <a:outerShdw blurRad="38100" dist="38100" dir="2700000" algn="tl">
                    <a:srgbClr val="000000">
                      <a:alpha val="43137"/>
                    </a:srgbClr>
                  </a:outerShdw>
                </a:effectLst>
              </a:rPr>
              <a:t>أهداف العمل </a:t>
            </a:r>
            <a:r>
              <a:rPr lang="ar-SA" sz="3200" dirty="0" smtClean="0">
                <a:effectLst>
                  <a:outerShdw blurRad="38100" dist="38100" dir="2700000" algn="tl">
                    <a:srgbClr val="000000">
                      <a:alpha val="43137"/>
                    </a:srgbClr>
                  </a:outerShdw>
                </a:effectLst>
              </a:rPr>
              <a:t>التطوعي من</a:t>
            </a:r>
          </a:p>
          <a:p>
            <a:r>
              <a:rPr lang="ar-SA" sz="3200" dirty="0" smtClean="0">
                <a:effectLst>
                  <a:outerShdw blurRad="38100" dist="38100" dir="2700000" algn="tl">
                    <a:srgbClr val="000000">
                      <a:alpha val="43137"/>
                    </a:srgbClr>
                  </a:outerShdw>
                </a:effectLst>
              </a:rPr>
              <a:t>1- حاجة المجتمع اليه بمؤسساته</a:t>
            </a:r>
          </a:p>
          <a:p>
            <a:r>
              <a:rPr lang="ar-SA" sz="3200" dirty="0" smtClean="0">
                <a:effectLst>
                  <a:outerShdw blurRad="38100" dist="38100" dir="2700000" algn="tl">
                    <a:srgbClr val="000000">
                      <a:alpha val="43137"/>
                    </a:srgbClr>
                  </a:outerShdw>
                </a:effectLst>
              </a:rPr>
              <a:t> 2- مساندته ومساعدته لسد احتياجات افراد المجتمع ونتيجة لزيادة متطلبات الظروف الحياتية دفعت الحكومات للتوجه الى افراد المجتمع لتنفيذ برامج تنموية متعددة عبر المشاريع الصغيرة والمتوسطة لتنمية افراد المجتمع عن طريق التطوع ومن اهداف العمل التطوعي ما يلي: - </a:t>
            </a:r>
            <a:endParaRPr lang="ar-SA" sz="3200" dirty="0"/>
          </a:p>
          <a:p>
            <a:pPr indent="0">
              <a:buNone/>
            </a:pPr>
            <a:endParaRPr lang="ar-SA" sz="3200" dirty="0"/>
          </a:p>
        </p:txBody>
      </p:sp>
      <p:sp>
        <p:nvSpPr>
          <p:cNvPr id="9" name="سهم إلى اليسار 8"/>
          <p:cNvSpPr/>
          <p:nvPr/>
        </p:nvSpPr>
        <p:spPr>
          <a:xfrm>
            <a:off x="2555776" y="5661246"/>
            <a:ext cx="1224136" cy="484632"/>
          </a:xfrm>
          <a:prstGeom prst="leftArrow">
            <a:avLst/>
          </a:prstGeom>
          <a:ln>
            <a:solidFill>
              <a:schemeClr val="accent1"/>
            </a:solidFill>
          </a:ln>
          <a:effectLst>
            <a:glow rad="63500">
              <a:schemeClr val="accent3">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04239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65996">
            <a:off x="-44532"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91208">
            <a:off x="7904879" y="5895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37761">
            <a:off x="-17246" y="5895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13175" y="1214691"/>
            <a:ext cx="6776336" cy="3970318"/>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indent="0">
              <a:buNone/>
            </a:pPr>
            <a:r>
              <a:rPr lang="ar-SA" sz="2800" b="1" u="sng" dirty="0" smtClean="0">
                <a:ln>
                  <a:solidFill>
                    <a:sysClr val="windowText" lastClr="000000"/>
                  </a:solidFill>
                </a:ln>
                <a:solidFill>
                  <a:schemeClr val="accent3">
                    <a:lumMod val="60000"/>
                    <a:lumOff val="40000"/>
                  </a:schemeClr>
                </a:solidFill>
              </a:rPr>
              <a:t>أهداف </a:t>
            </a:r>
            <a:r>
              <a:rPr lang="ar-SA" sz="2800" b="1" u="sng" dirty="0">
                <a:ln>
                  <a:solidFill>
                    <a:sysClr val="windowText" lastClr="000000"/>
                  </a:solidFill>
                </a:ln>
                <a:solidFill>
                  <a:schemeClr val="accent3">
                    <a:lumMod val="60000"/>
                    <a:lumOff val="40000"/>
                  </a:schemeClr>
                </a:solidFill>
              </a:rPr>
              <a:t>خاصة بالمتطوع </a:t>
            </a:r>
            <a:r>
              <a:rPr lang="ar-SA" sz="2800" b="1" u="sng" dirty="0" smtClean="0">
                <a:ln>
                  <a:solidFill>
                    <a:sysClr val="windowText" lastClr="000000"/>
                  </a:solidFill>
                </a:ln>
                <a:solidFill>
                  <a:schemeClr val="accent3">
                    <a:lumMod val="60000"/>
                    <a:lumOff val="40000"/>
                  </a:schemeClr>
                </a:solidFill>
              </a:rPr>
              <a:t>نفسه</a:t>
            </a:r>
          </a:p>
          <a:p>
            <a:pPr indent="0">
              <a:buNone/>
            </a:pPr>
            <a:endParaRPr lang="ar-SA" sz="2800" b="1" dirty="0">
              <a:solidFill>
                <a:schemeClr val="accent3">
                  <a:lumMod val="60000"/>
                  <a:lumOff val="40000"/>
                </a:schemeClr>
              </a:solidFill>
            </a:endParaRPr>
          </a:p>
          <a:p>
            <a:pPr>
              <a:buFont typeface="Wingdings" pitchFamily="2" charset="2"/>
              <a:buChar char="Ø"/>
            </a:pPr>
            <a:r>
              <a:rPr lang="ar-SA" sz="2800" dirty="0"/>
              <a:t>الحصول على مكانة في المجتمع </a:t>
            </a:r>
          </a:p>
          <a:p>
            <a:pPr>
              <a:buFont typeface="Wingdings" pitchFamily="2" charset="2"/>
              <a:buChar char="Ø"/>
            </a:pPr>
            <a:r>
              <a:rPr lang="ar-SA" sz="2800" dirty="0"/>
              <a:t>إثبات الذات .</a:t>
            </a:r>
          </a:p>
          <a:p>
            <a:pPr>
              <a:buFont typeface="Wingdings" pitchFamily="2" charset="2"/>
              <a:buChar char="Ø"/>
            </a:pPr>
            <a:r>
              <a:rPr lang="ar-SA" sz="2800" dirty="0"/>
              <a:t>تحقيق أهداف خاصة متمثلة في الاشتراك في مشروعات تطوعية محببة إليه.</a:t>
            </a:r>
          </a:p>
          <a:p>
            <a:pPr>
              <a:buFont typeface="Wingdings" pitchFamily="2" charset="2"/>
              <a:buChar char="Ø"/>
            </a:pPr>
            <a:r>
              <a:rPr lang="ar-SA" sz="2800" dirty="0"/>
              <a:t>استثمار أوقات فراغه في أعمال اجتماعية تحقق له </a:t>
            </a:r>
            <a:r>
              <a:rPr lang="ar-SA" sz="2800" dirty="0" err="1" smtClean="0"/>
              <a:t>الإشباعات</a:t>
            </a:r>
            <a:r>
              <a:rPr lang="ar-SA" sz="2800" dirty="0" smtClean="0"/>
              <a:t> </a:t>
            </a:r>
            <a:r>
              <a:rPr lang="ar-SA" sz="2800" dirty="0"/>
              <a:t>المعنوية المختلفة.</a:t>
            </a:r>
          </a:p>
          <a:p>
            <a:pPr>
              <a:buFont typeface="Wingdings" pitchFamily="2" charset="2"/>
              <a:buChar char="Ø"/>
            </a:pPr>
            <a:r>
              <a:rPr lang="ar-SA" sz="2800" dirty="0"/>
              <a:t>التزود بخبرات عمل جديدة.</a:t>
            </a:r>
          </a:p>
        </p:txBody>
      </p:sp>
    </p:spTree>
    <p:extLst>
      <p:ext uri="{BB962C8B-B14F-4D97-AF65-F5344CB8AC3E}">
        <p14:creationId xmlns:p14="http://schemas.microsoft.com/office/powerpoint/2010/main" val="1244177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16872">
            <a:off x="-13014" y="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1704"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82447">
            <a:off x="7972896" y="590050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0"/>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183032" y="950752"/>
            <a:ext cx="6751908" cy="4832092"/>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Ø"/>
              <a:defRPr/>
            </a:pPr>
            <a:r>
              <a:rPr lang="ar-SA" sz="2800" b="1" u="sng" dirty="0" smtClean="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تابع الأهداف الخاصة بالمجتمع</a:t>
            </a:r>
          </a:p>
          <a:p>
            <a:pPr>
              <a:defRPr/>
            </a:pPr>
            <a:r>
              <a:rPr lang="ar-SA" sz="2800" b="1" u="sng" dirty="0" smtClean="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 </a:t>
            </a:r>
            <a:endParaRPr lang="ar-SA" sz="2800" b="1" u="sng" dirty="0">
              <a:ln>
                <a:solidFill>
                  <a:sysClr val="windowText" lastClr="000000"/>
                </a:solidFill>
              </a:ln>
            </a:endParaRPr>
          </a:p>
          <a:p>
            <a:pPr>
              <a:buFont typeface="Wingdings" pitchFamily="2" charset="2"/>
              <a:buChar char="Ø"/>
              <a:defRPr/>
            </a:pPr>
            <a:r>
              <a:rPr lang="ar-SA" sz="2800" dirty="0"/>
              <a:t>تخفيف العبء عن الجهود الحكومية حيث يوفر الجهد التطوعي موارد كثيرة إذا ما قام به موظفون متخصصون.</a:t>
            </a:r>
          </a:p>
          <a:p>
            <a:pPr>
              <a:buFont typeface="Wingdings" pitchFamily="2" charset="2"/>
              <a:buChar char="Ø"/>
              <a:defRPr/>
            </a:pPr>
            <a:r>
              <a:rPr lang="ar-SA" sz="2800" dirty="0"/>
              <a:t>التعبير الحقيقي عن احتياجات المجتمع .</a:t>
            </a:r>
          </a:p>
          <a:p>
            <a:pPr>
              <a:buFont typeface="Wingdings" pitchFamily="2" charset="2"/>
              <a:buChar char="Ø"/>
              <a:defRPr/>
            </a:pPr>
            <a:r>
              <a:rPr lang="ar-SA" sz="2800" dirty="0"/>
              <a:t>تحقيق التعاون بين أفراد المجتمع حيث يدرك كل شخص أنه شريك في تحقيق أهداف المجتمع.</a:t>
            </a:r>
          </a:p>
          <a:p>
            <a:pPr>
              <a:buFont typeface="Wingdings" pitchFamily="2" charset="2"/>
              <a:buChar char="Ø"/>
              <a:defRPr/>
            </a:pPr>
            <a:r>
              <a:rPr lang="ar-SA" sz="2800" dirty="0"/>
              <a:t>الحد من السلوك المنحرف وخاصة لدى الشباب الذين لا يوجد لديهم عمل</a:t>
            </a:r>
          </a:p>
        </p:txBody>
      </p:sp>
    </p:spTree>
    <p:extLst>
      <p:ext uri="{BB962C8B-B14F-4D97-AF65-F5344CB8AC3E}">
        <p14:creationId xmlns:p14="http://schemas.microsoft.com/office/powerpoint/2010/main" val="1301277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57613">
            <a:off x="15854"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53723">
            <a:off x="7953630" y="592388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7114"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16175" y="1211521"/>
            <a:ext cx="6718765" cy="4524315"/>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Ø"/>
            </a:pPr>
            <a:r>
              <a:rPr lang="ar-SA" sz="2400" b="1" u="sng" dirty="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أهداف خاصة بالمؤسسات التطوعية </a:t>
            </a:r>
            <a:r>
              <a:rPr lang="ar-SA" sz="2400" b="1" u="sng" dirty="0" smtClean="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بالمجتمع</a:t>
            </a:r>
          </a:p>
          <a:p>
            <a:endParaRPr lang="ar-SA" sz="2400" b="1" dirty="0"/>
          </a:p>
          <a:p>
            <a:pPr>
              <a:buFont typeface="Wingdings" pitchFamily="2" charset="2"/>
              <a:buChar char="Ø"/>
            </a:pPr>
            <a:r>
              <a:rPr lang="ar-SA" sz="2400" dirty="0"/>
              <a:t>مواجهة العجز في عدد من الموظفين المكلفين بالعمل في هذه الهيئات.</a:t>
            </a:r>
          </a:p>
          <a:p>
            <a:pPr>
              <a:buFont typeface="Wingdings" pitchFamily="2" charset="2"/>
              <a:buChar char="Ø"/>
            </a:pPr>
            <a:r>
              <a:rPr lang="ar-SA" sz="2400" dirty="0"/>
              <a:t>يسهم المتطوع في تقديم المشورة الفنية للمؤسسة الاجتماعية وخاصة إذا كان المتطوعون من ذوي الخبرة والرأي .</a:t>
            </a:r>
          </a:p>
          <a:p>
            <a:pPr>
              <a:buFont typeface="Wingdings" pitchFamily="2" charset="2"/>
              <a:buChar char="Ø"/>
            </a:pPr>
            <a:r>
              <a:rPr lang="ar-SA" sz="2400" dirty="0"/>
              <a:t>يدعم المتطوع مكانة المؤسسة الاجتماعية بالمجتمع وخاصة إذا كان من المشهورين وله سمعة طيبة</a:t>
            </a:r>
          </a:p>
          <a:p>
            <a:pPr>
              <a:buFont typeface="Wingdings" pitchFamily="2" charset="2"/>
              <a:buChar char="Ø"/>
            </a:pPr>
            <a:r>
              <a:rPr lang="ar-SA" sz="2400" dirty="0"/>
              <a:t>تخفف الجهود التطوعية من العبء المادي الذي يثقل كاهل المؤسسات الحكومية.</a:t>
            </a:r>
          </a:p>
        </p:txBody>
      </p:sp>
    </p:spTree>
    <p:extLst>
      <p:ext uri="{BB962C8B-B14F-4D97-AF65-F5344CB8AC3E}">
        <p14:creationId xmlns:p14="http://schemas.microsoft.com/office/powerpoint/2010/main" val="559948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3275" y="590794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63126">
            <a:off x="12249"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91650">
            <a:off x="7934940" y="590794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475656" y="1042191"/>
            <a:ext cx="6264696" cy="5201424"/>
          </a:xfrm>
          <a:prstGeom prst="rect">
            <a:avLst/>
          </a:prstGeom>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2800" b="1" u="sng" dirty="0" smtClean="0"/>
              <a:t>شروط العمل التطوعي </a:t>
            </a:r>
          </a:p>
          <a:p>
            <a:pPr algn="ctr"/>
            <a:endParaRPr lang="ar-SA" sz="2800" b="1" u="sng" dirty="0" smtClean="0"/>
          </a:p>
          <a:p>
            <a:r>
              <a:rPr lang="ar-SA" altLang="ar-SA" sz="2400" dirty="0" smtClean="0"/>
              <a:t>للعمل </a:t>
            </a:r>
            <a:r>
              <a:rPr lang="ar-SA" altLang="ar-SA" sz="2400" dirty="0"/>
              <a:t>التطوعي اساسيات وقواعد لابد منها لنجاحه لأنها من أهم المهام التي على المؤسسة التطوعية ان تعيرها اهتماما بالغا قبل ان تشرع في انشطتها التطوعية </a:t>
            </a:r>
            <a:r>
              <a:rPr lang="ar-SA" altLang="ar-SA" sz="2400" b="1" dirty="0" smtClean="0"/>
              <a:t>ومن الشرط ما يلي :</a:t>
            </a:r>
          </a:p>
          <a:p>
            <a:pPr marL="457200" indent="-457200">
              <a:buFont typeface="Wingdings" panose="05000000000000000000" pitchFamily="2" charset="2"/>
              <a:buChar char="v"/>
            </a:pPr>
            <a:r>
              <a:rPr lang="ar-SA" altLang="ar-SA" sz="2400" dirty="0"/>
              <a:t>الشجاعة وتحمل المسؤولية </a:t>
            </a:r>
          </a:p>
          <a:p>
            <a:pPr marL="457200" indent="-457200">
              <a:buFont typeface="Wingdings" panose="05000000000000000000" pitchFamily="2" charset="2"/>
              <a:buChar char="v"/>
            </a:pPr>
            <a:r>
              <a:rPr lang="ar-SA" altLang="ar-SA" sz="2400" dirty="0"/>
              <a:t>الالتزام بمبادئ واهداف العمل التطوعي </a:t>
            </a:r>
          </a:p>
          <a:p>
            <a:pPr marL="457200" indent="-457200">
              <a:buFont typeface="Wingdings" panose="05000000000000000000" pitchFamily="2" charset="2"/>
              <a:buChar char="v"/>
            </a:pPr>
            <a:r>
              <a:rPr lang="ar-SA" altLang="ar-SA" sz="2400" dirty="0"/>
              <a:t>قبول النقد والمحاسبة </a:t>
            </a:r>
          </a:p>
          <a:p>
            <a:endParaRPr lang="ar-SA" altLang="ar-SA" sz="2800" dirty="0"/>
          </a:p>
          <a:p>
            <a:endParaRPr lang="ar-SA" sz="2800" b="1" u="sng" dirty="0" smtClean="0"/>
          </a:p>
          <a:p>
            <a:endParaRPr lang="ar-SA" sz="2800" dirty="0"/>
          </a:p>
        </p:txBody>
      </p:sp>
    </p:spTree>
    <p:extLst>
      <p:ext uri="{BB962C8B-B14F-4D97-AF65-F5344CB8AC3E}">
        <p14:creationId xmlns:p14="http://schemas.microsoft.com/office/powerpoint/2010/main" val="867304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1647" y="589125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03598">
            <a:off x="2592" y="3534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87714">
            <a:off x="7976399" y="589125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35341"/>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20708" y="1208941"/>
            <a:ext cx="6591652" cy="4524315"/>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Wingdings" panose="05000000000000000000" pitchFamily="2" charset="2"/>
              <a:buChar char="v"/>
            </a:pPr>
            <a:r>
              <a:rPr lang="ar-SA" altLang="ar-SA" sz="3200" dirty="0"/>
              <a:t>التفاني والتضحية والمشاركة والتفاعل بين افراد العمل</a:t>
            </a:r>
          </a:p>
          <a:p>
            <a:pPr marL="285750" indent="-285750">
              <a:buFont typeface="Wingdings" panose="05000000000000000000" pitchFamily="2" charset="2"/>
              <a:buChar char="v"/>
            </a:pPr>
            <a:r>
              <a:rPr lang="ar-SA" altLang="ar-SA" sz="3200" dirty="0"/>
              <a:t>الصبر على مواجهة المشاكل </a:t>
            </a:r>
          </a:p>
          <a:p>
            <a:pPr marL="285750" indent="-285750">
              <a:buFont typeface="Wingdings" panose="05000000000000000000" pitchFamily="2" charset="2"/>
              <a:buChar char="v"/>
            </a:pPr>
            <a:r>
              <a:rPr lang="ar-SA" altLang="ar-SA" sz="3200" dirty="0"/>
              <a:t>روح الجماعة ونبذ الفردية والانانية </a:t>
            </a:r>
          </a:p>
          <a:p>
            <a:pPr marL="285750" indent="-285750">
              <a:buFont typeface="Wingdings" panose="05000000000000000000" pitchFamily="2" charset="2"/>
              <a:buChar char="v"/>
            </a:pPr>
            <a:r>
              <a:rPr lang="ar-SA" altLang="ar-SA" sz="3200" dirty="0"/>
              <a:t>بناء خطط واضحه لتدريب المتطوعين </a:t>
            </a:r>
          </a:p>
          <a:p>
            <a:pPr marL="285750" indent="-285750">
              <a:buFont typeface="Wingdings" panose="05000000000000000000" pitchFamily="2" charset="2"/>
              <a:buChar char="v"/>
            </a:pPr>
            <a:r>
              <a:rPr lang="ar-SA" altLang="ar-SA" sz="3200" dirty="0"/>
              <a:t>الاجتماعات المنتظمة – التقارير المنتظمة </a:t>
            </a:r>
          </a:p>
          <a:p>
            <a:pPr marL="285750" indent="-285750">
              <a:buFont typeface="Wingdings" panose="05000000000000000000" pitchFamily="2" charset="2"/>
              <a:buChar char="v"/>
            </a:pPr>
            <a:r>
              <a:rPr lang="ar-SA" altLang="ar-SA" sz="3200" b="1" u="sng" dirty="0">
                <a:solidFill>
                  <a:schemeClr val="accent1"/>
                </a:solidFill>
                <a:effectLst>
                  <a:outerShdw blurRad="38100" dist="38100" dir="2700000" algn="tl">
                    <a:srgbClr val="000000">
                      <a:alpha val="43137"/>
                    </a:srgbClr>
                  </a:outerShdw>
                </a:effectLst>
              </a:rPr>
              <a:t>للمزيد </a:t>
            </a:r>
            <a:r>
              <a:rPr lang="ar-SA" altLang="ar-SA" sz="3200" b="1" u="sng" dirty="0" smtClean="0">
                <a:solidFill>
                  <a:schemeClr val="accent1"/>
                </a:solidFill>
                <a:effectLst>
                  <a:outerShdw blurRad="38100" dist="38100" dir="2700000" algn="tl">
                    <a:srgbClr val="000000">
                      <a:alpha val="43137"/>
                    </a:srgbClr>
                  </a:outerShdw>
                </a:effectLst>
              </a:rPr>
              <a:t>ارجع / ارجعي </a:t>
            </a:r>
            <a:r>
              <a:rPr lang="ar-SA" altLang="ar-SA" sz="3200" b="1" u="sng" dirty="0">
                <a:solidFill>
                  <a:schemeClr val="accent1"/>
                </a:solidFill>
                <a:effectLst>
                  <a:outerShdw blurRad="38100" dist="38100" dir="2700000" algn="tl">
                    <a:srgbClr val="000000">
                      <a:alpha val="43137"/>
                    </a:srgbClr>
                  </a:outerShdw>
                </a:effectLst>
              </a:rPr>
              <a:t>للكتاب </a:t>
            </a:r>
            <a:r>
              <a:rPr lang="ar-SA" altLang="ar-SA" sz="3200" b="1" u="sng" dirty="0" smtClean="0">
                <a:solidFill>
                  <a:schemeClr val="accent1"/>
                </a:solidFill>
                <a:effectLst>
                  <a:outerShdw blurRad="38100" dist="38100" dir="2700000" algn="tl">
                    <a:srgbClr val="000000">
                      <a:alpha val="43137"/>
                    </a:srgbClr>
                  </a:outerShdw>
                </a:effectLst>
              </a:rPr>
              <a:t>الرئيسي للمقرر ص33</a:t>
            </a:r>
            <a:endParaRPr lang="ar-SA" altLang="ar-SA" sz="3200" b="1" u="sng"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254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862306">
            <a:off x="44657" y="505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49555">
            <a:off x="7938603" y="589468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50581"/>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475656" y="984694"/>
            <a:ext cx="6264696" cy="5367623"/>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altLang="ar-SA" sz="3200" b="1" u="sng" dirty="0">
                <a:ln>
                  <a:solidFill>
                    <a:sysClr val="windowText" lastClr="000000"/>
                  </a:solidFill>
                </a:ln>
                <a:solidFill>
                  <a:srgbClr val="FF0000"/>
                </a:solidFill>
              </a:rPr>
              <a:t>العمل التطوعي في </a:t>
            </a:r>
            <a:r>
              <a:rPr lang="ar-SA" altLang="ar-SA" sz="3200" b="1" u="sng" dirty="0" smtClean="0">
                <a:ln>
                  <a:solidFill>
                    <a:sysClr val="windowText" lastClr="000000"/>
                  </a:solidFill>
                </a:ln>
                <a:solidFill>
                  <a:srgbClr val="FF0000"/>
                </a:solidFill>
              </a:rPr>
              <a:t>الإسلام</a:t>
            </a:r>
          </a:p>
          <a:p>
            <a:pPr algn="ctr"/>
            <a:endParaRPr lang="ar-SA" altLang="ar-SA" sz="2400" b="1" u="sng" dirty="0" smtClean="0">
              <a:ln>
                <a:solidFill>
                  <a:sysClr val="windowText" lastClr="000000"/>
                </a:solidFill>
              </a:ln>
              <a:solidFill>
                <a:srgbClr val="FF0000"/>
              </a:solidFill>
            </a:endParaRPr>
          </a:p>
          <a:p>
            <a:pPr marL="85725" indent="-85725">
              <a:lnSpc>
                <a:spcPct val="80000"/>
              </a:lnSpc>
              <a:buClr>
                <a:srgbClr val="6FE030"/>
              </a:buClr>
              <a:buSzTx/>
              <a:buFontTx/>
              <a:buNone/>
            </a:pPr>
            <a:r>
              <a:rPr lang="ar-SA" altLang="ar-SA" sz="2400" b="1" u="sng" dirty="0">
                <a:ln>
                  <a:solidFill>
                    <a:sysClr val="windowText" lastClr="000000"/>
                  </a:solidFill>
                </a:ln>
                <a:solidFill>
                  <a:srgbClr val="FFFF00"/>
                </a:solidFill>
              </a:rPr>
              <a:t>مكانة العمل التطوعي في </a:t>
            </a:r>
            <a:r>
              <a:rPr lang="ar-SA" altLang="ar-SA" sz="2400" b="1" u="sng" dirty="0" smtClean="0">
                <a:ln>
                  <a:solidFill>
                    <a:sysClr val="windowText" lastClr="000000"/>
                  </a:solidFill>
                </a:ln>
                <a:solidFill>
                  <a:srgbClr val="FFFF00"/>
                </a:solidFill>
              </a:rPr>
              <a:t>الإسلام</a:t>
            </a:r>
          </a:p>
          <a:p>
            <a:pPr marL="85725" indent="-85725">
              <a:lnSpc>
                <a:spcPct val="80000"/>
              </a:lnSpc>
              <a:buClr>
                <a:srgbClr val="6FE030"/>
              </a:buClr>
              <a:buSzTx/>
              <a:buFontTx/>
              <a:buNone/>
            </a:pPr>
            <a:endParaRPr lang="ar-SA" altLang="ar-SA" sz="2400" b="1" u="sng" dirty="0">
              <a:solidFill>
                <a:srgbClr val="FFFF00"/>
              </a:solidFill>
            </a:endParaRPr>
          </a:p>
          <a:p>
            <a:pPr marL="342900" indent="-342900">
              <a:lnSpc>
                <a:spcPct val="80000"/>
              </a:lnSpc>
              <a:buClr>
                <a:srgbClr val="6FE030"/>
              </a:buClr>
              <a:buSzTx/>
              <a:buFontTx/>
              <a:buChar char="-"/>
            </a:pPr>
            <a:r>
              <a:rPr lang="ar-SA" altLang="ar-SA" sz="2400" dirty="0" smtClean="0"/>
              <a:t>نظر </a:t>
            </a:r>
            <a:r>
              <a:rPr lang="ar-SA" altLang="ar-SA" sz="2400" dirty="0"/>
              <a:t>الإسلام إلي التطوع على أنه ركيزة أساسية في بناء علاقة الفرد المسلم بأخيه المسلم أو علاقة المسلم ببيئته</a:t>
            </a:r>
            <a:r>
              <a:rPr lang="en-US" altLang="ar-SA" sz="2400" dirty="0"/>
              <a:t> </a:t>
            </a:r>
            <a:r>
              <a:rPr lang="ar-SA" altLang="ar-SA" sz="2400" dirty="0"/>
              <a:t>، ومن ثم فقد سبق الإسلام الغرب بقرون عديدة في تبني هذا المفهوم</a:t>
            </a:r>
            <a:r>
              <a:rPr lang="ar-SA" altLang="ar-SA" sz="2400" dirty="0" smtClean="0"/>
              <a:t>.</a:t>
            </a:r>
          </a:p>
          <a:p>
            <a:pPr marL="342900" indent="-342900">
              <a:lnSpc>
                <a:spcPct val="80000"/>
              </a:lnSpc>
              <a:buClr>
                <a:srgbClr val="6FE030"/>
              </a:buClr>
              <a:buSzTx/>
              <a:buFontTx/>
              <a:buChar char="-"/>
            </a:pPr>
            <a:endParaRPr lang="ar-SA" altLang="ar-SA" sz="2400" dirty="0"/>
          </a:p>
          <a:p>
            <a:pPr marL="85725" indent="-85725">
              <a:lnSpc>
                <a:spcPct val="80000"/>
              </a:lnSpc>
              <a:buClr>
                <a:srgbClr val="6FE030"/>
              </a:buClr>
              <a:buSzTx/>
              <a:buFontTx/>
              <a:buNone/>
            </a:pPr>
            <a:r>
              <a:rPr lang="ar-SA" altLang="ar-SA" sz="2400" dirty="0"/>
              <a:t>- حرص الإسلام على تشجيع العمل التطوعي بصفة عامة في فكرة التكافل </a:t>
            </a:r>
            <a:r>
              <a:rPr lang="ar-SA" altLang="ar-SA" sz="2400" dirty="0" smtClean="0"/>
              <a:t>الاجتماعي </a:t>
            </a:r>
            <a:r>
              <a:rPr lang="ar-SA" altLang="ar-SA" sz="2400" dirty="0"/>
              <a:t>الذى يقصد به أن يكون آحاد الشعب في كفالة جماعتهم. وساعد على ذلك القيم الأخلاقية المتأصلة في المجتمع العربي، وكذلك التراث الشعبي المتوارث.</a:t>
            </a:r>
          </a:p>
          <a:p>
            <a:endParaRPr lang="ar-SA" dirty="0"/>
          </a:p>
        </p:txBody>
      </p:sp>
    </p:spTree>
    <p:extLst>
      <p:ext uri="{BB962C8B-B14F-4D97-AF65-F5344CB8AC3E}">
        <p14:creationId xmlns:p14="http://schemas.microsoft.com/office/powerpoint/2010/main" val="1359443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1248722" y="692696"/>
            <a:ext cx="6696744" cy="5516562"/>
          </a:xfr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85725" indent="-85725">
              <a:lnSpc>
                <a:spcPct val="80000"/>
              </a:lnSpc>
              <a:buClr>
                <a:srgbClr val="6FE030"/>
              </a:buClr>
              <a:buSzTx/>
              <a:buFontTx/>
              <a:buNone/>
            </a:pPr>
            <a:r>
              <a:rPr lang="ar-SA" altLang="ar-SA" sz="2400" b="1" u="sng" dirty="0" smtClean="0">
                <a:ln>
                  <a:solidFill>
                    <a:sysClr val="windowText" lastClr="000000"/>
                  </a:solidFill>
                </a:ln>
                <a:solidFill>
                  <a:srgbClr val="FFFF00"/>
                </a:solidFill>
              </a:rPr>
              <a:t>أ</a:t>
            </a:r>
            <a:r>
              <a:rPr lang="ar-SA" altLang="ar-SA" sz="2400" b="1" u="sng" dirty="0">
                <a:ln>
                  <a:solidFill>
                    <a:sysClr val="windowText" lastClr="000000"/>
                  </a:solidFill>
                </a:ln>
                <a:solidFill>
                  <a:srgbClr val="FFFF00"/>
                </a:solidFill>
              </a:rPr>
              <a:t>. موقف القرآن الكريم من العمل التطوعي</a:t>
            </a:r>
          </a:p>
          <a:p>
            <a:pPr marL="85725" indent="-85725">
              <a:lnSpc>
                <a:spcPct val="80000"/>
              </a:lnSpc>
              <a:buClr>
                <a:srgbClr val="6FE030"/>
              </a:buClr>
              <a:buSzTx/>
              <a:buFontTx/>
              <a:buNone/>
            </a:pPr>
            <a:r>
              <a:rPr lang="ar-SA" altLang="ar-SA" sz="3200" b="1" dirty="0">
                <a:latin typeface="Times New Roman" panose="02020603050405020304" pitchFamily="18" charset="0"/>
                <a:cs typeface="Times New Roman" panose="02020603050405020304" pitchFamily="18" charset="0"/>
              </a:rPr>
              <a:t>حفل القرآن الكريم بالكثير من الآيات التي تحرض على التطوع وبذل الخير بكل صوره ونختر من هذه الآيات :</a:t>
            </a:r>
          </a:p>
          <a:p>
            <a:pPr marL="85725" indent="-85725">
              <a:lnSpc>
                <a:spcPct val="80000"/>
              </a:lnSpc>
              <a:buClr>
                <a:srgbClr val="6FE030"/>
              </a:buClr>
              <a:buSzTx/>
              <a:buFontTx/>
              <a:buNone/>
            </a:pPr>
            <a:r>
              <a:rPr lang="ar-SA" altLang="ar-SA" sz="3200" dirty="0">
                <a:latin typeface="Times New Roman" panose="02020603050405020304" pitchFamily="18" charset="0"/>
                <a:cs typeface="Times New Roman" panose="02020603050405020304" pitchFamily="18" charset="0"/>
              </a:rPr>
              <a:t>قوله تعالى: {وَتَعَاوَنُواْ عَلَى الْبرِّ وَالتَّقْوَى} </a:t>
            </a:r>
            <a:endParaRPr lang="ar-SA" altLang="ar-SA" sz="3200" dirty="0" smtClean="0">
              <a:latin typeface="Times New Roman" panose="02020603050405020304" pitchFamily="18" charset="0"/>
              <a:cs typeface="Times New Roman" panose="02020603050405020304" pitchFamily="18" charset="0"/>
            </a:endParaRPr>
          </a:p>
          <a:p>
            <a:pPr marL="85725" indent="-85725">
              <a:lnSpc>
                <a:spcPct val="80000"/>
              </a:lnSpc>
              <a:buClr>
                <a:srgbClr val="6FE030"/>
              </a:buClr>
              <a:buSzTx/>
              <a:buFontTx/>
              <a:buNone/>
            </a:pPr>
            <a:r>
              <a:rPr lang="ar-SA" altLang="ar-SA" sz="3200" dirty="0" smtClean="0">
                <a:latin typeface="Times New Roman" panose="02020603050405020304" pitchFamily="18" charset="0"/>
                <a:cs typeface="Times New Roman" panose="02020603050405020304" pitchFamily="18" charset="0"/>
              </a:rPr>
              <a:t>وقوله </a:t>
            </a:r>
            <a:r>
              <a:rPr lang="ar-SA" altLang="ar-SA" sz="3200" dirty="0">
                <a:latin typeface="Times New Roman" panose="02020603050405020304" pitchFamily="18" charset="0"/>
                <a:cs typeface="Times New Roman" panose="02020603050405020304" pitchFamily="18" charset="0"/>
              </a:rPr>
              <a:t>أيضا </a:t>
            </a:r>
            <a:r>
              <a:rPr lang="en-US" altLang="ar-SA" sz="3200" dirty="0">
                <a:latin typeface="Times New Roman" panose="02020603050405020304" pitchFamily="18" charset="0"/>
                <a:cs typeface="Times New Roman" panose="02020603050405020304" pitchFamily="18" charset="0"/>
              </a:rPr>
              <a:t> </a:t>
            </a:r>
            <a:r>
              <a:rPr lang="ar-SA" altLang="ar-SA" sz="3200" dirty="0">
                <a:latin typeface="Times New Roman" panose="02020603050405020304" pitchFamily="18" charset="0"/>
                <a:cs typeface="Times New Roman" panose="02020603050405020304" pitchFamily="18" charset="0"/>
              </a:rPr>
              <a:t>{وَآتَى الْمَالَ عَلَى </a:t>
            </a:r>
            <a:r>
              <a:rPr lang="ar-SA" altLang="ar-SA" sz="3200" u="sng" dirty="0">
                <a:solidFill>
                  <a:srgbClr val="15F35F"/>
                </a:solidFill>
                <a:latin typeface="Times New Roman" panose="02020603050405020304" pitchFamily="18" charset="0"/>
                <a:cs typeface="Times New Roman" panose="02020603050405020304" pitchFamily="18" charset="0"/>
              </a:rPr>
              <a:t>حُبِّهِ</a:t>
            </a:r>
            <a:r>
              <a:rPr lang="ar-SA" altLang="ar-SA" sz="3200" dirty="0">
                <a:latin typeface="Times New Roman" panose="02020603050405020304" pitchFamily="18" charset="0"/>
                <a:cs typeface="Times New Roman" panose="02020603050405020304" pitchFamily="18" charset="0"/>
              </a:rPr>
              <a:t> ذَوِي الْقُرْبَى وَالْيَتَامَى وَالْمَسَاكِينَ وَابْنَ السَّبِيلِ وَالسَّآئِلِينَ} </a:t>
            </a:r>
            <a:endParaRPr lang="ar-SA" altLang="ar-SA" sz="3200" dirty="0" smtClean="0">
              <a:latin typeface="Times New Roman" panose="02020603050405020304" pitchFamily="18" charset="0"/>
              <a:cs typeface="Times New Roman" panose="02020603050405020304" pitchFamily="18" charset="0"/>
            </a:endParaRPr>
          </a:p>
          <a:p>
            <a:pPr marL="85725" indent="-85725">
              <a:lnSpc>
                <a:spcPct val="80000"/>
              </a:lnSpc>
              <a:buClr>
                <a:srgbClr val="6FE030"/>
              </a:buClr>
              <a:buSzTx/>
              <a:buFontTx/>
              <a:buNone/>
            </a:pPr>
            <a:r>
              <a:rPr lang="ar-SA" altLang="ar-SA" sz="3200" dirty="0" smtClean="0">
                <a:latin typeface="Times New Roman" panose="02020603050405020304" pitchFamily="18" charset="0"/>
                <a:cs typeface="Times New Roman" panose="02020603050405020304" pitchFamily="18" charset="0"/>
              </a:rPr>
              <a:t>وقوله </a:t>
            </a:r>
            <a:r>
              <a:rPr lang="ar-SA" altLang="ar-SA" sz="3200" dirty="0">
                <a:latin typeface="Times New Roman" panose="02020603050405020304" pitchFamily="18" charset="0"/>
                <a:cs typeface="Times New Roman" panose="02020603050405020304" pitchFamily="18" charset="0"/>
              </a:rPr>
              <a:t>سبحانه {وَيُؤْثِرُونَ عَلَى أَنفُسِهِمْ وَلَوْ كَانَ بِهِمْ خَصَاصَةٌ}</a:t>
            </a:r>
            <a:r>
              <a:rPr lang="en-US" altLang="ar-SA" sz="3200" dirty="0">
                <a:latin typeface="Times New Roman" panose="02020603050405020304" pitchFamily="18" charset="0"/>
                <a:cs typeface="Times New Roman" panose="02020603050405020304" pitchFamily="18" charset="0"/>
              </a:rPr>
              <a:t> </a:t>
            </a:r>
            <a:endParaRPr lang="ar-SA" altLang="ar-SA" sz="3200" dirty="0" smtClean="0">
              <a:latin typeface="Times New Roman" panose="02020603050405020304" pitchFamily="18" charset="0"/>
              <a:cs typeface="Times New Roman" panose="02020603050405020304" pitchFamily="18" charset="0"/>
            </a:endParaRPr>
          </a:p>
          <a:p>
            <a:pPr marL="85725" indent="-85725">
              <a:lnSpc>
                <a:spcPct val="80000"/>
              </a:lnSpc>
              <a:buClr>
                <a:srgbClr val="6FE030"/>
              </a:buClr>
              <a:buSzTx/>
              <a:buFontTx/>
              <a:buNone/>
            </a:pPr>
            <a:r>
              <a:rPr lang="ar-SA" altLang="ar-SA" sz="3200" dirty="0" smtClean="0">
                <a:latin typeface="Times New Roman" panose="02020603050405020304" pitchFamily="18" charset="0"/>
                <a:cs typeface="Times New Roman" panose="02020603050405020304" pitchFamily="18" charset="0"/>
              </a:rPr>
              <a:t>ومنها </a:t>
            </a:r>
            <a:r>
              <a:rPr lang="ar-SA" altLang="ar-SA" sz="3200" dirty="0">
                <a:latin typeface="Times New Roman" panose="02020603050405020304" pitchFamily="18" charset="0"/>
                <a:cs typeface="Times New Roman" panose="02020603050405020304" pitchFamily="18" charset="0"/>
              </a:rPr>
              <a:t>كذلك قوله سبحانه {وَيُطْعِمُونَ الطَّعَامَ عَلَى حُبِّهِ مِسْكِيناً وَيَتِيماً وَأَسِيراً * إِنَّمَا نُطْعِمُكُمْ لِوَجْهِ اللَّهِ لَا نُرِيدُ مِنكُمْ جَزَاء وَلَا شُكُوراً}</a:t>
            </a:r>
            <a:r>
              <a:rPr lang="en-US" altLang="ar-SA" sz="3200" dirty="0">
                <a:latin typeface="Times New Roman" panose="02020603050405020304" pitchFamily="18" charset="0"/>
                <a:cs typeface="Times New Roman" panose="02020603050405020304" pitchFamily="18" charset="0"/>
              </a:rPr>
              <a:t>  </a:t>
            </a:r>
            <a:endParaRPr lang="ar-SA" altLang="ar-SA" sz="3200" dirty="0" smtClean="0">
              <a:latin typeface="Times New Roman" panose="02020603050405020304" pitchFamily="18" charset="0"/>
              <a:cs typeface="Times New Roman" panose="02020603050405020304" pitchFamily="18" charset="0"/>
            </a:endParaRPr>
          </a:p>
          <a:p>
            <a:pPr marL="85725" indent="-85725">
              <a:lnSpc>
                <a:spcPct val="80000"/>
              </a:lnSpc>
              <a:buClr>
                <a:srgbClr val="6FE030"/>
              </a:buClr>
              <a:buSzTx/>
              <a:buFontTx/>
              <a:buNone/>
            </a:pPr>
            <a:r>
              <a:rPr lang="ar-SA" altLang="ar-SA" sz="3200" dirty="0" smtClean="0">
                <a:latin typeface="Times New Roman" panose="02020603050405020304" pitchFamily="18" charset="0"/>
                <a:cs typeface="Times New Roman" panose="02020603050405020304" pitchFamily="18" charset="0"/>
              </a:rPr>
              <a:t>وقوله </a:t>
            </a:r>
            <a:r>
              <a:rPr lang="ar-SA" altLang="ar-SA" sz="3200" dirty="0">
                <a:latin typeface="Times New Roman" panose="02020603050405020304" pitchFamily="18" charset="0"/>
                <a:cs typeface="Times New Roman" panose="02020603050405020304" pitchFamily="18" charset="0"/>
              </a:rPr>
              <a:t>عز من قائل {الَّذِينَ يُنفِقُونَ أَمْوَالَهُمْ فِي سَبِيلِ اللّهِ ثُمَّ لاَ يُتْبِعُونَ مَا أَنفَقُواُ مَنّاً وَلاَ أَذًى لَّهُمْ أَجْرُهُمْ عِندَ رَبِّهِمْ وَلاَ خَوْفٌ عَلَيْهِمْ وَلاَ هُمْ يَحْزَنُونَ}</a:t>
            </a:r>
            <a:r>
              <a:rPr lang="en-US" altLang="ar-SA" sz="3200" dirty="0">
                <a:latin typeface="Times New Roman" panose="02020603050405020304" pitchFamily="18" charset="0"/>
                <a:cs typeface="Times New Roman" panose="02020603050405020304" pitchFamily="18" charset="0"/>
              </a:rPr>
              <a:t> </a:t>
            </a:r>
            <a:r>
              <a:rPr lang="ar-SA" altLang="ar-SA" sz="3200" dirty="0">
                <a:latin typeface="Times New Roman" panose="02020603050405020304" pitchFamily="18" charset="0"/>
                <a:cs typeface="Times New Roman" panose="02020603050405020304" pitchFamily="18" charset="0"/>
              </a:rPr>
              <a:t> </a:t>
            </a:r>
          </a:p>
        </p:txBody>
      </p:sp>
      <p:pic>
        <p:nvPicPr>
          <p:cNvPr id="3"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1223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21457">
            <a:off x="26295" y="11312"/>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36327">
            <a:off x="7910515" y="5912232"/>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644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596746">
            <a:off x="-43289" y="5888982"/>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75345">
            <a:off x="-21322" y="9630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39077">
            <a:off x="7935065" y="588651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96301"/>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192312" y="896352"/>
            <a:ext cx="6620047" cy="504138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altLang="ar-SA" sz="2800" b="1" u="sng" dirty="0">
                <a:solidFill>
                  <a:srgbClr val="FF0000"/>
                </a:solidFill>
              </a:rPr>
              <a:t>العمل التطوعي في الأحاديث </a:t>
            </a:r>
            <a:r>
              <a:rPr lang="ar-SA" altLang="ar-SA" sz="2800" b="1" u="sng" dirty="0" smtClean="0">
                <a:solidFill>
                  <a:srgbClr val="FF0000"/>
                </a:solidFill>
              </a:rPr>
              <a:t>الشريفة</a:t>
            </a:r>
          </a:p>
          <a:p>
            <a:pPr algn="ctr"/>
            <a:endParaRPr lang="ar-SA" altLang="ar-SA" sz="2800" b="1" u="sng" dirty="0" smtClean="0">
              <a:solidFill>
                <a:srgbClr val="FF0000"/>
              </a:solidFill>
            </a:endParaRPr>
          </a:p>
          <a:p>
            <a:pPr>
              <a:lnSpc>
                <a:spcPct val="80000"/>
              </a:lnSpc>
              <a:buClr>
                <a:srgbClr val="6FE030"/>
              </a:buClr>
            </a:pPr>
            <a:r>
              <a:rPr lang="ar-SA" altLang="ar-SA" sz="2000" b="1" u="sng" dirty="0" smtClean="0">
                <a:solidFill>
                  <a:srgbClr val="FF0000"/>
                </a:solidFill>
              </a:rPr>
              <a:t> </a:t>
            </a:r>
            <a:r>
              <a:rPr lang="ar-SA" altLang="ar-SA" sz="2400" b="1" dirty="0"/>
              <a:t>وردت أحاديث نبوية كثيرة </a:t>
            </a:r>
            <a:r>
              <a:rPr lang="ar-SA" altLang="ar-SA" sz="2400" b="1" dirty="0" smtClean="0"/>
              <a:t>تحثنا </a:t>
            </a:r>
            <a:r>
              <a:rPr lang="ar-SA" altLang="ar-SA" sz="2400" b="1" dirty="0"/>
              <a:t>على التطوع وبذل الخير بجميع اصنافه في سبيل الله . ومن هذه الأحاديث</a:t>
            </a:r>
            <a:r>
              <a:rPr lang="ar-SA" altLang="ar-SA" sz="2400" b="1" dirty="0" smtClean="0"/>
              <a:t>:-</a:t>
            </a:r>
          </a:p>
          <a:p>
            <a:pPr>
              <a:lnSpc>
                <a:spcPct val="80000"/>
              </a:lnSpc>
              <a:buClr>
                <a:srgbClr val="6FE030"/>
              </a:buClr>
            </a:pPr>
            <a:endParaRPr lang="ar-SA" altLang="ar-SA" sz="2000" b="1" dirty="0"/>
          </a:p>
          <a:p>
            <a:pPr marL="342900" indent="-342900">
              <a:lnSpc>
                <a:spcPct val="80000"/>
              </a:lnSpc>
              <a:buClr>
                <a:srgbClr val="6FE030"/>
              </a:buClr>
              <a:buFontTx/>
              <a:buChar char="-"/>
            </a:pPr>
            <a:r>
              <a:rPr lang="ar-SA" altLang="ar-SA" sz="2400" b="1" dirty="0" smtClean="0">
                <a:latin typeface="Arial"/>
              </a:rPr>
              <a:t>”</a:t>
            </a:r>
            <a:r>
              <a:rPr lang="ar-SA" altLang="ar-SA" sz="2400" dirty="0">
                <a:latin typeface="Arial"/>
              </a:rPr>
              <a:t>لقد رأيت رجلا يتقلب في الجنة في شجرة قطعها من ظهر الطريق كانت تؤذى الناس</a:t>
            </a:r>
            <a:r>
              <a:rPr lang="ar-SA" altLang="ar-SA" sz="2400" dirty="0" smtClean="0">
                <a:latin typeface="Arial"/>
              </a:rPr>
              <a:t>“</a:t>
            </a:r>
          </a:p>
          <a:p>
            <a:pPr marL="342900" indent="-342900">
              <a:lnSpc>
                <a:spcPct val="80000"/>
              </a:lnSpc>
              <a:buClr>
                <a:srgbClr val="6FE030"/>
              </a:buClr>
              <a:buFontTx/>
              <a:buChar char="-"/>
            </a:pPr>
            <a:endParaRPr lang="en-US" altLang="ar-SA" sz="2400" dirty="0"/>
          </a:p>
          <a:p>
            <a:pPr>
              <a:lnSpc>
                <a:spcPct val="80000"/>
              </a:lnSpc>
              <a:buClr>
                <a:srgbClr val="6FE030"/>
              </a:buClr>
            </a:pPr>
            <a:r>
              <a:rPr lang="ar-SA" altLang="ar-SA" sz="2400" dirty="0"/>
              <a:t>- </a:t>
            </a:r>
            <a:r>
              <a:rPr lang="en-US" altLang="ar-SA" sz="2400" dirty="0"/>
              <a:t> </a:t>
            </a:r>
            <a:r>
              <a:rPr lang="ar-SA" altLang="ar-SA" sz="2400" dirty="0" smtClean="0">
                <a:latin typeface="Arial"/>
              </a:rPr>
              <a:t>”</a:t>
            </a:r>
            <a:r>
              <a:rPr lang="ar-SA" altLang="ar-SA" sz="2400" dirty="0" smtClean="0"/>
              <a:t>الساعي </a:t>
            </a:r>
            <a:r>
              <a:rPr lang="ar-SA" altLang="ar-SA" sz="2400" dirty="0"/>
              <a:t>على الأرملة والمسكين كالمجاهد في سبيل الله أو </a:t>
            </a:r>
            <a:r>
              <a:rPr lang="ar-SA" altLang="ar-SA" sz="2400" dirty="0" smtClean="0"/>
              <a:t>كالذي </a:t>
            </a:r>
            <a:r>
              <a:rPr lang="ar-SA" altLang="ar-SA" sz="2400" dirty="0"/>
              <a:t>يصوم النهار ويقوم الليل"</a:t>
            </a:r>
            <a:r>
              <a:rPr lang="en-US" altLang="ar-SA" sz="2400" dirty="0"/>
              <a:t> </a:t>
            </a:r>
          </a:p>
          <a:p>
            <a:pPr marL="342900" indent="-342900">
              <a:lnSpc>
                <a:spcPct val="80000"/>
              </a:lnSpc>
              <a:buClr>
                <a:srgbClr val="6FE030"/>
              </a:buClr>
              <a:buFontTx/>
              <a:buChar char="-"/>
            </a:pPr>
            <a:r>
              <a:rPr lang="ar-SA" altLang="ar-SA" sz="2400" dirty="0" smtClean="0"/>
              <a:t>”</a:t>
            </a:r>
            <a:r>
              <a:rPr lang="ar-SA" altLang="ar-SA" sz="2400" dirty="0"/>
              <a:t>من مشى في حاجة أخيه كان خيرا له من اعتكاف عشر سنين"</a:t>
            </a:r>
            <a:r>
              <a:rPr lang="en-US" altLang="ar-SA" sz="2400" dirty="0"/>
              <a:t> </a:t>
            </a:r>
            <a:endParaRPr lang="en-US" altLang="ar-SA" sz="2400" dirty="0" smtClean="0"/>
          </a:p>
          <a:p>
            <a:pPr marL="342900" indent="-342900">
              <a:lnSpc>
                <a:spcPct val="80000"/>
              </a:lnSpc>
              <a:buClr>
                <a:srgbClr val="6FE030"/>
              </a:buClr>
              <a:buFontTx/>
              <a:buChar char="-"/>
            </a:pPr>
            <a:endParaRPr lang="en-US" altLang="ar-SA" sz="2400" dirty="0"/>
          </a:p>
          <a:p>
            <a:pPr>
              <a:lnSpc>
                <a:spcPct val="80000"/>
              </a:lnSpc>
              <a:buClr>
                <a:srgbClr val="6FE030"/>
              </a:buClr>
            </a:pPr>
            <a:r>
              <a:rPr lang="ar-SA" altLang="ar-SA" sz="2400" dirty="0"/>
              <a:t>- ”إن لله عبادا خلقهم لحوائج الناس يفزع الناس إليهم أولئك الآمنون يوم القيامة</a:t>
            </a:r>
            <a:endParaRPr lang="ar-SA" sz="2400" dirty="0"/>
          </a:p>
        </p:txBody>
      </p:sp>
      <p:sp>
        <p:nvSpPr>
          <p:cNvPr id="9" name="سهم إلى اليسار 8"/>
          <p:cNvSpPr/>
          <p:nvPr/>
        </p:nvSpPr>
        <p:spPr>
          <a:xfrm>
            <a:off x="1475656" y="5455016"/>
            <a:ext cx="978408" cy="484632"/>
          </a:xfrm>
          <a:prstGeom prst="leftArrow">
            <a:avLst/>
          </a:prstGeom>
          <a:ln>
            <a:solidFill>
              <a:schemeClr val="accent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45387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474094">
            <a:off x="-16899" y="586875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44363">
            <a:off x="-16899"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36480">
            <a:off x="7910534" y="591222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2224"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183646" y="982719"/>
            <a:ext cx="6710866" cy="511524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lnSpc>
                <a:spcPct val="80000"/>
              </a:lnSpc>
              <a:buClr>
                <a:srgbClr val="6FE030"/>
              </a:buClr>
              <a:buFontTx/>
              <a:buChar char="-"/>
            </a:pPr>
            <a:r>
              <a:rPr lang="ar-SA" altLang="ar-SA" sz="2400" dirty="0" smtClean="0"/>
              <a:t>-"</a:t>
            </a:r>
            <a:r>
              <a:rPr lang="ar-SA" altLang="ar-SA" sz="3200" dirty="0"/>
              <a:t>من كان معه فضل ظهر فليعد به على من لا ظهر له ومن كان له فضل من زاد فليعد به على من لا زاد </a:t>
            </a:r>
            <a:r>
              <a:rPr lang="ar-SA" altLang="ar-SA" sz="3200" dirty="0" smtClean="0"/>
              <a:t>له«</a:t>
            </a:r>
          </a:p>
          <a:p>
            <a:pPr marL="457200" indent="-457200">
              <a:lnSpc>
                <a:spcPct val="80000"/>
              </a:lnSpc>
              <a:buClr>
                <a:srgbClr val="6FE030"/>
              </a:buClr>
              <a:buFontTx/>
              <a:buChar char="-"/>
            </a:pPr>
            <a:r>
              <a:rPr lang="en-US" altLang="ar-SA" sz="3200" dirty="0" smtClean="0"/>
              <a:t> </a:t>
            </a:r>
            <a:endParaRPr lang="ar-SA" altLang="ar-SA" sz="3200" dirty="0"/>
          </a:p>
          <a:p>
            <a:pPr marL="457200" indent="-457200">
              <a:lnSpc>
                <a:spcPct val="80000"/>
              </a:lnSpc>
              <a:buClr>
                <a:srgbClr val="6FE030"/>
              </a:buClr>
              <a:buFontTx/>
              <a:buChar char="-"/>
            </a:pPr>
            <a:r>
              <a:rPr lang="ar-SA" altLang="ar-SA" sz="3200" dirty="0" smtClean="0">
                <a:latin typeface="Arial"/>
              </a:rPr>
              <a:t>-”</a:t>
            </a:r>
            <a:r>
              <a:rPr lang="ar-SA" altLang="ar-SA" sz="3200" dirty="0"/>
              <a:t>تبسمك في وجه أخيك لك صدقة وأمرك بالمعروف ونهيك عن المنكر صدقة وإرشادك الرجل في أرض الضلال لك صدقة وبصرك للرجل الرديء البصر لك صدقة وإماطتك الحجر والشوكة والعظم عن الطريق لك صدقة وإفراغك من دلوك في دلو أخيك لك </a:t>
            </a:r>
            <a:r>
              <a:rPr lang="ar-SA" altLang="ar-SA" sz="3200" dirty="0" smtClean="0"/>
              <a:t>صدقة«</a:t>
            </a:r>
          </a:p>
          <a:p>
            <a:pPr marL="457200" indent="-457200">
              <a:lnSpc>
                <a:spcPct val="80000"/>
              </a:lnSpc>
              <a:buClr>
                <a:srgbClr val="6FE030"/>
              </a:buClr>
              <a:buFontTx/>
              <a:buChar char="-"/>
            </a:pPr>
            <a:r>
              <a:rPr lang="en-US" altLang="ar-SA" sz="2400" dirty="0" smtClean="0"/>
              <a:t> </a:t>
            </a:r>
            <a:endParaRPr lang="en-US" altLang="ar-SA" sz="2400" dirty="0"/>
          </a:p>
        </p:txBody>
      </p:sp>
    </p:spTree>
    <p:extLst>
      <p:ext uri="{BB962C8B-B14F-4D97-AF65-F5344CB8AC3E}">
        <p14:creationId xmlns:p14="http://schemas.microsoft.com/office/powerpoint/2010/main" val="2168956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980729"/>
            <a:ext cx="7125112" cy="4878070"/>
          </a:xfrm>
          <a:solidFill>
            <a:schemeClr val="bg1"/>
          </a:solidFill>
        </p:spPr>
        <p:txBody>
          <a:bodyPr/>
          <a:lstStyle/>
          <a:p>
            <a:r>
              <a:rPr lang="ar-SA" altLang="ar-SA" sz="3200" dirty="0"/>
              <a:t>- "من نفس عن مسلم كربة من كرب الدنيا نفس الله عنه كربة من كرب يوم القيامة ومن يسر على معسر في الدنيا يسر الله عليه في الدنيا والآخرة ومن ستر على مسلم في الدنيا ستر الله عليه في الدنيا والآخرة والله في عون العبد ما كان العبد في عون أخيه"</a:t>
            </a:r>
            <a:endParaRPr lang="ar-SA" sz="3600" dirty="0"/>
          </a:p>
          <a:p>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36480">
            <a:off x="7910534" y="591222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528705">
            <a:off x="-62765" y="486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7182"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564" y="48679"/>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838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 y="590257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39115">
            <a:off x="11181" y="197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65762">
            <a:off x="7914251" y="5909972"/>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1975"/>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331640" y="936088"/>
            <a:ext cx="6561921" cy="538609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altLang="ar-SA" sz="2800" b="1" u="sng" dirty="0">
                <a:ln>
                  <a:solidFill>
                    <a:sysClr val="windowText" lastClr="000000"/>
                  </a:solidFill>
                </a:ln>
                <a:solidFill>
                  <a:srgbClr val="FF0000"/>
                </a:solidFill>
              </a:rPr>
              <a:t>العمل </a:t>
            </a:r>
            <a:r>
              <a:rPr lang="ar-SA" altLang="ar-SA" sz="2400" b="1" u="sng" dirty="0">
                <a:ln>
                  <a:solidFill>
                    <a:sysClr val="windowText" lastClr="000000"/>
                  </a:solidFill>
                </a:ln>
                <a:solidFill>
                  <a:srgbClr val="FF0000"/>
                </a:solidFill>
              </a:rPr>
              <a:t>التطوعي في اقوال </a:t>
            </a:r>
            <a:r>
              <a:rPr lang="ar-SA" altLang="ar-SA" sz="2400" b="1" u="sng" dirty="0" smtClean="0">
                <a:ln>
                  <a:solidFill>
                    <a:sysClr val="windowText" lastClr="000000"/>
                  </a:solidFill>
                </a:ln>
                <a:solidFill>
                  <a:srgbClr val="FF0000"/>
                </a:solidFill>
              </a:rPr>
              <a:t>التابعين</a:t>
            </a:r>
          </a:p>
          <a:p>
            <a:pPr defTabSz="933450">
              <a:lnSpc>
                <a:spcPct val="80000"/>
              </a:lnSpc>
              <a:buClr>
                <a:srgbClr val="6FE030"/>
              </a:buClr>
            </a:pPr>
            <a:r>
              <a:rPr lang="ar-SA" altLang="ar-SA" sz="2400" dirty="0"/>
              <a:t>يقول الحسن رحمه الله: "إذا رأيت الرجل ينافسك في الدنيا فنافسه في الآخرة" .</a:t>
            </a:r>
          </a:p>
          <a:p>
            <a:pPr defTabSz="933450">
              <a:lnSpc>
                <a:spcPct val="80000"/>
              </a:lnSpc>
              <a:buClr>
                <a:srgbClr val="6FE030"/>
              </a:buClr>
            </a:pPr>
            <a:r>
              <a:rPr lang="ar-SA" altLang="ar-SA" sz="2400" dirty="0"/>
              <a:t>ويقول مالك بن دينار: "إن صدور المسلمين تغلى بأعمال البر وإن صدور الفجار تغلى بأعمال</a:t>
            </a:r>
            <a:r>
              <a:rPr lang="en-US" altLang="ar-SA" sz="2400" dirty="0"/>
              <a:t> </a:t>
            </a:r>
            <a:r>
              <a:rPr lang="ar-SA" altLang="ar-SA" sz="2400" dirty="0"/>
              <a:t>الفجور، والله تعالى يرى همومكم فانظروا ما همومكم رحمكم الله".</a:t>
            </a:r>
          </a:p>
          <a:p>
            <a:pPr defTabSz="933450">
              <a:lnSpc>
                <a:spcPct val="80000"/>
              </a:lnSpc>
              <a:buClr>
                <a:srgbClr val="6FE030"/>
              </a:buClr>
            </a:pPr>
            <a:r>
              <a:rPr lang="ar-SA" altLang="ar-SA" sz="2400" dirty="0"/>
              <a:t>وجاء في الأثر "اعمل لدنياك كأنك تعيش</a:t>
            </a:r>
            <a:r>
              <a:rPr lang="en-US" altLang="ar-SA" sz="2400" dirty="0"/>
              <a:t> </a:t>
            </a:r>
            <a:r>
              <a:rPr lang="ar-SA" altLang="ar-SA" sz="2400" dirty="0"/>
              <a:t>أبدًا واعمل لأخرتك كأنك تموت غدًا</a:t>
            </a:r>
            <a:r>
              <a:rPr lang="en-US" altLang="ar-SA" sz="2400" dirty="0"/>
              <a:t>".</a:t>
            </a:r>
            <a:endParaRPr lang="ar-SA" altLang="ar-SA" sz="2400" dirty="0"/>
          </a:p>
          <a:p>
            <a:pPr defTabSz="933450">
              <a:lnSpc>
                <a:spcPct val="80000"/>
              </a:lnSpc>
              <a:buClr>
                <a:srgbClr val="6FE030"/>
              </a:buClr>
            </a:pPr>
            <a:r>
              <a:rPr lang="ar-SA" altLang="ar-SA" sz="2400" u="sng" dirty="0">
                <a:ln>
                  <a:solidFill>
                    <a:sysClr val="windowText" lastClr="000000"/>
                  </a:solidFill>
                </a:ln>
                <a:solidFill>
                  <a:srgbClr val="FFFF00"/>
                </a:solidFill>
              </a:rPr>
              <a:t>أمثلة وقدوات في العمل التطوعي</a:t>
            </a:r>
          </a:p>
          <a:p>
            <a:pPr defTabSz="933450">
              <a:lnSpc>
                <a:spcPct val="80000"/>
              </a:lnSpc>
              <a:buClr>
                <a:srgbClr val="6FE030"/>
              </a:buClr>
            </a:pPr>
            <a:r>
              <a:rPr lang="ar-SA" altLang="ar-SA" sz="2400" dirty="0"/>
              <a:t>اتخذ العمل الاجتماعي التطوعي الكثير من الأشكال في عصور الإسلام المختلفة وكان عليه السلام وصحابته الأطهار والتابعين لا يبخلون ببذل كل غالي ونفيس في سبيل الخير والتكافل. نختر من أفعاله التطوعية عليه الصلاة والسلام </a:t>
            </a:r>
            <a:r>
              <a:rPr lang="ar-SA" altLang="ar-SA" sz="2400" dirty="0" smtClean="0"/>
              <a:t>:</a:t>
            </a:r>
            <a:endParaRPr lang="ar-SA" altLang="ar-SA" sz="2400" dirty="0"/>
          </a:p>
          <a:p>
            <a:pPr defTabSz="933450">
              <a:lnSpc>
                <a:spcPct val="80000"/>
              </a:lnSpc>
              <a:buClr>
                <a:srgbClr val="6FE030"/>
              </a:buClr>
            </a:pPr>
            <a:endParaRPr lang="ar-SA" altLang="ar-SA" sz="2400" dirty="0"/>
          </a:p>
          <a:p>
            <a:endParaRPr lang="ar-SA" sz="2800" dirty="0"/>
          </a:p>
        </p:txBody>
      </p:sp>
      <p:sp>
        <p:nvSpPr>
          <p:cNvPr id="9" name="سهم إلى اليسار 8"/>
          <p:cNvSpPr/>
          <p:nvPr/>
        </p:nvSpPr>
        <p:spPr>
          <a:xfrm>
            <a:off x="3275856" y="5621208"/>
            <a:ext cx="978408" cy="484632"/>
          </a:xfrm>
          <a:prstGeom prst="leftArrow">
            <a:avLst/>
          </a:prstGeom>
          <a:ln>
            <a:solidFill>
              <a:schemeClr val="accent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26492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4410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22312">
            <a:off x="13384" y="3534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42479">
            <a:off x="7912032" y="589531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35341"/>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35828" y="969454"/>
            <a:ext cx="6678896" cy="49182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defTabSz="933450">
              <a:lnSpc>
                <a:spcPct val="80000"/>
              </a:lnSpc>
              <a:buClr>
                <a:srgbClr val="6FE030"/>
              </a:buClr>
            </a:pPr>
            <a:r>
              <a:rPr lang="ar-SA" altLang="ar-SA" sz="2800" dirty="0" smtClean="0"/>
              <a:t>- مشاركة النبي </a:t>
            </a:r>
            <a:r>
              <a:rPr lang="en-US" altLang="ar-SA" sz="2800" dirty="0" smtClean="0"/>
              <a:t> </a:t>
            </a:r>
            <a:r>
              <a:rPr lang="en-US" altLang="ar-SA" sz="2800" dirty="0">
                <a:sym typeface="AGA Arabesque" pitchFamily="2" charset="2"/>
              </a:rPr>
              <a:t></a:t>
            </a:r>
            <a:r>
              <a:rPr lang="ar-SA" altLang="ar-SA" sz="2800" dirty="0"/>
              <a:t>في بناء الكعبة. وكان يحمل الحجارة على كتفه الشريف .</a:t>
            </a:r>
          </a:p>
          <a:p>
            <a:pPr defTabSz="933450">
              <a:lnSpc>
                <a:spcPct val="80000"/>
              </a:lnSpc>
              <a:buClr>
                <a:srgbClr val="6FE030"/>
              </a:buClr>
            </a:pPr>
            <a:r>
              <a:rPr lang="ar-SA" altLang="ar-SA" sz="2800" dirty="0"/>
              <a:t>- وضع </a:t>
            </a:r>
            <a:r>
              <a:rPr lang="ar-SA" altLang="ar-SA" sz="2800" dirty="0" smtClean="0"/>
              <a:t>النبي </a:t>
            </a:r>
            <a:r>
              <a:rPr lang="en-US" altLang="ar-SA" sz="2800" dirty="0">
                <a:sym typeface="AGA Arabesque" pitchFamily="2" charset="2"/>
              </a:rPr>
              <a:t></a:t>
            </a:r>
            <a:r>
              <a:rPr lang="ar-SA" altLang="ar-SA" sz="2800" dirty="0"/>
              <a:t> الحجر الأسود في مكانه.</a:t>
            </a:r>
          </a:p>
          <a:p>
            <a:pPr defTabSz="933450">
              <a:lnSpc>
                <a:spcPct val="80000"/>
              </a:lnSpc>
              <a:buClr>
                <a:srgbClr val="6FE030"/>
              </a:buClr>
            </a:pPr>
            <a:r>
              <a:rPr lang="ar-SA" altLang="ar-SA" sz="2800" dirty="0"/>
              <a:t>- شهادة أم المؤمنين خديجة رضى الله عنها لرسول الله بصور كثيرة من صور العمل </a:t>
            </a:r>
            <a:r>
              <a:rPr lang="ar-SA" altLang="ar-SA" sz="2800" dirty="0" smtClean="0"/>
              <a:t>التطوعي: عندما </a:t>
            </a:r>
            <a:r>
              <a:rPr lang="ar-SA" altLang="ar-SA" sz="2800" dirty="0"/>
              <a:t>قالت له ”كلا والله ما يخزيك الله أبدا إنك لتصل الرحم وتحمل الكل وتكسب المعدوم وتقرى الضيف وتعين على نوائب الحق”.</a:t>
            </a:r>
          </a:p>
          <a:p>
            <a:pPr defTabSz="933450">
              <a:lnSpc>
                <a:spcPct val="80000"/>
              </a:lnSpc>
              <a:buClr>
                <a:srgbClr val="6FE030"/>
              </a:buClr>
            </a:pPr>
            <a:r>
              <a:rPr lang="ar-SA" altLang="ar-SA" sz="2800" dirty="0"/>
              <a:t>- </a:t>
            </a:r>
            <a:r>
              <a:rPr lang="en-US" altLang="ar-SA" sz="2800" dirty="0"/>
              <a:t>  </a:t>
            </a:r>
            <a:r>
              <a:rPr lang="ar-SA" altLang="ar-SA" sz="2800" dirty="0"/>
              <a:t>مشاركته عليه السلام وهو غلام مع عمومته حلف الفضول.</a:t>
            </a:r>
          </a:p>
          <a:p>
            <a:pPr defTabSz="933450">
              <a:lnSpc>
                <a:spcPct val="80000"/>
              </a:lnSpc>
              <a:buClr>
                <a:srgbClr val="6FE030"/>
              </a:buClr>
            </a:pPr>
            <a:r>
              <a:rPr lang="ar-SA" altLang="ar-SA" sz="2800" dirty="0"/>
              <a:t>-</a:t>
            </a:r>
            <a:r>
              <a:rPr lang="en-US" altLang="ar-SA" sz="2800" dirty="0"/>
              <a:t>  </a:t>
            </a:r>
            <a:r>
              <a:rPr lang="ar-SA" altLang="ar-SA" sz="2800" dirty="0"/>
              <a:t>مشاركته </a:t>
            </a:r>
            <a:r>
              <a:rPr lang="en-US" altLang="ar-SA" sz="2800" dirty="0">
                <a:sym typeface="AGA Arabesque" pitchFamily="2" charset="2"/>
              </a:rPr>
              <a:t></a:t>
            </a:r>
            <a:r>
              <a:rPr lang="ar-SA" altLang="ar-SA" sz="2800" dirty="0"/>
              <a:t> في بناء المسجد </a:t>
            </a:r>
            <a:r>
              <a:rPr lang="ar-SA" altLang="ar-SA" sz="2800" dirty="0" err="1"/>
              <a:t>النبوى</a:t>
            </a:r>
            <a:r>
              <a:rPr lang="ar-SA" altLang="ar-SA" sz="2800" dirty="0"/>
              <a:t>.</a:t>
            </a:r>
          </a:p>
          <a:p>
            <a:pPr defTabSz="933450">
              <a:lnSpc>
                <a:spcPct val="80000"/>
              </a:lnSpc>
              <a:buClr>
                <a:srgbClr val="6FE030"/>
              </a:buClr>
            </a:pPr>
            <a:r>
              <a:rPr lang="ar-SA" altLang="ar-SA" sz="2800" dirty="0"/>
              <a:t>- نزول </a:t>
            </a:r>
            <a:r>
              <a:rPr lang="ar-SA" altLang="ar-SA" sz="2800" dirty="0" smtClean="0"/>
              <a:t>النبي </a:t>
            </a:r>
            <a:r>
              <a:rPr lang="en-US" altLang="ar-SA" sz="2800" dirty="0">
                <a:sym typeface="AGA Arabesque" pitchFamily="2" charset="2"/>
              </a:rPr>
              <a:t></a:t>
            </a:r>
            <a:r>
              <a:rPr lang="ar-SA" altLang="ar-SA" sz="2800" dirty="0"/>
              <a:t> بنفسه في قبر </a:t>
            </a:r>
            <a:r>
              <a:rPr lang="ar-SA" altLang="ar-SA" sz="2800" dirty="0" err="1"/>
              <a:t>ذى</a:t>
            </a:r>
            <a:r>
              <a:rPr lang="ar-SA" altLang="ar-SA" sz="2800" dirty="0"/>
              <a:t> البجادين ومشاركة في دفنه.</a:t>
            </a:r>
            <a:endParaRPr lang="ar-SA" sz="2800" dirty="0"/>
          </a:p>
        </p:txBody>
      </p:sp>
    </p:spTree>
    <p:extLst>
      <p:ext uri="{BB962C8B-B14F-4D97-AF65-F5344CB8AC3E}">
        <p14:creationId xmlns:p14="http://schemas.microsoft.com/office/powerpoint/2010/main" val="2741248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784" y="59054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97624">
            <a:off x="-16428"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22396">
            <a:off x="7948313" y="590547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8278" y="980933"/>
            <a:ext cx="6726662" cy="495520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altLang="ar-SA" sz="2800" b="1" u="sng" dirty="0">
                <a:solidFill>
                  <a:srgbClr val="FF0000"/>
                </a:solidFill>
              </a:rPr>
              <a:t>أمثلة وقدوات في العمل </a:t>
            </a:r>
            <a:r>
              <a:rPr lang="ar-SA" altLang="ar-SA" sz="2800" b="1" u="sng" dirty="0" smtClean="0">
                <a:solidFill>
                  <a:srgbClr val="FF0000"/>
                </a:solidFill>
              </a:rPr>
              <a:t>التطوعي</a:t>
            </a:r>
          </a:p>
          <a:p>
            <a:pPr marL="342900" indent="-342900">
              <a:lnSpc>
                <a:spcPct val="80000"/>
              </a:lnSpc>
              <a:buClr>
                <a:srgbClr val="6FE030"/>
              </a:buClr>
              <a:buFontTx/>
              <a:buChar char="-"/>
            </a:pPr>
            <a:r>
              <a:rPr lang="ar-SA" altLang="ar-SA" sz="2400" dirty="0" smtClean="0"/>
              <a:t>- حلب </a:t>
            </a:r>
            <a:r>
              <a:rPr lang="ar-SA" altLang="ar-SA" sz="2400" dirty="0"/>
              <a:t>الخليفة الراشد أبى بكر الصديق </a:t>
            </a:r>
            <a:r>
              <a:rPr lang="ar-SA" altLang="ar-SA" sz="2400" dirty="0" smtClean="0"/>
              <a:t>لجواري </a:t>
            </a:r>
            <a:r>
              <a:rPr lang="ar-SA" altLang="ar-SA" sz="2400" dirty="0"/>
              <a:t>الحى </a:t>
            </a:r>
            <a:r>
              <a:rPr lang="ar-SA" altLang="ar-SA" sz="2400" dirty="0" err="1"/>
              <a:t>منائحهم</a:t>
            </a:r>
            <a:r>
              <a:rPr lang="ar-SA" altLang="ar-SA" sz="2400" dirty="0"/>
              <a:t>: حيث قال ” بلى والله لأحلبنها لكم، </a:t>
            </a:r>
            <a:r>
              <a:rPr lang="ar-SA" altLang="ar-SA" sz="2400" dirty="0" smtClean="0"/>
              <a:t>وانى </a:t>
            </a:r>
            <a:r>
              <a:rPr lang="ar-SA" altLang="ar-SA" sz="2400" dirty="0"/>
              <a:t>لأرج أن لا </a:t>
            </a:r>
            <a:r>
              <a:rPr lang="ar-SA" altLang="ar-SA" sz="2400" dirty="0" smtClean="0"/>
              <a:t>يغيرني </a:t>
            </a:r>
            <a:r>
              <a:rPr lang="ar-SA" altLang="ar-SA" sz="2400" dirty="0"/>
              <a:t>ما دخلت فيه عن خلق كنت عليه</a:t>
            </a:r>
            <a:r>
              <a:rPr lang="en-US" altLang="ar-SA" sz="2400" dirty="0"/>
              <a:t> </a:t>
            </a:r>
            <a:r>
              <a:rPr lang="ar-SA" altLang="ar-SA" sz="2400" dirty="0" smtClean="0">
                <a:latin typeface="Arial"/>
              </a:rPr>
              <a:t>”.</a:t>
            </a:r>
          </a:p>
          <a:p>
            <a:pPr marL="342900" indent="-342900">
              <a:lnSpc>
                <a:spcPct val="80000"/>
              </a:lnSpc>
              <a:buClr>
                <a:srgbClr val="6FE030"/>
              </a:buClr>
              <a:buFontTx/>
              <a:buChar char="-"/>
            </a:pPr>
            <a:endParaRPr lang="ar-SA" altLang="ar-SA" sz="2400" dirty="0">
              <a:latin typeface="Arial"/>
            </a:endParaRPr>
          </a:p>
          <a:p>
            <a:pPr marL="350838" indent="-350838">
              <a:lnSpc>
                <a:spcPct val="80000"/>
              </a:lnSpc>
              <a:buClr>
                <a:srgbClr val="6FE030"/>
              </a:buClr>
            </a:pPr>
            <a:r>
              <a:rPr lang="ar-SA" altLang="ar-SA" sz="2400" dirty="0"/>
              <a:t>- عمل أمير المؤمنين عمر بن الخطاب وزوجته أم كلثوم بنت على في مساعدة امرأة في المخاض. وقد جهز عمر له طعاما وأجزل له العطاء من بيت المال .</a:t>
            </a:r>
          </a:p>
          <a:p>
            <a:pPr marL="168275" indent="-168275">
              <a:lnSpc>
                <a:spcPct val="80000"/>
              </a:lnSpc>
            </a:pPr>
            <a:r>
              <a:rPr lang="ar-SA" altLang="ar-SA" sz="2400" dirty="0"/>
              <a:t>- الرجل الذى تستحى منه الملائكة ذو النورين عثمان بن عفان </a:t>
            </a:r>
            <a:r>
              <a:rPr lang="en-US" altLang="ar-SA" sz="2400" dirty="0">
                <a:sym typeface="AGA Arabesque" pitchFamily="2" charset="2"/>
              </a:rPr>
              <a:t></a:t>
            </a:r>
            <a:r>
              <a:rPr lang="en-US" altLang="ar-SA" sz="2400" dirty="0"/>
              <a:t> </a:t>
            </a:r>
            <a:r>
              <a:rPr lang="ar-SA" altLang="ar-SA" sz="2400" dirty="0"/>
              <a:t>الخليفة الراشد الذى أحبه الله ورسوله</a:t>
            </a:r>
            <a:r>
              <a:rPr lang="en-US" altLang="ar-SA" sz="2400" dirty="0"/>
              <a:t> </a:t>
            </a:r>
            <a:r>
              <a:rPr lang="ar-SA" altLang="ar-SA" sz="2400" dirty="0"/>
              <a:t>والمؤمنون وقريش لبذله في كل وجوه العمل الخيرى التطوعي</a:t>
            </a:r>
            <a:r>
              <a:rPr lang="en-US" altLang="ar-SA" sz="2400" dirty="0"/>
              <a:t> .</a:t>
            </a:r>
            <a:r>
              <a:rPr lang="ar-SA" altLang="ar-SA" sz="2400" dirty="0"/>
              <a:t>فقد تبرع عثمان بن عفان </a:t>
            </a:r>
            <a:r>
              <a:rPr lang="en-US" altLang="ar-SA" sz="2400" dirty="0">
                <a:sym typeface="AGA Arabesque" pitchFamily="2" charset="2"/>
              </a:rPr>
              <a:t></a:t>
            </a:r>
            <a:r>
              <a:rPr lang="ar-SA" altLang="ar-SA" sz="2400" dirty="0"/>
              <a:t> بثلث ماله لتجهيز الجيش المسلم المتوجه لغزوة تبوك جيش العسرة.</a:t>
            </a:r>
            <a:r>
              <a:rPr lang="en-US" altLang="ar-SA" sz="2400" dirty="0"/>
              <a:t> </a:t>
            </a:r>
          </a:p>
        </p:txBody>
      </p:sp>
    </p:spTree>
    <p:extLst>
      <p:ext uri="{BB962C8B-B14F-4D97-AF65-F5344CB8AC3E}">
        <p14:creationId xmlns:p14="http://schemas.microsoft.com/office/powerpoint/2010/main" val="524351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47225">
            <a:off x="-17306" y="197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34806">
            <a:off x="7967160" y="5886912"/>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1975"/>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9061" y="1150815"/>
            <a:ext cx="6459283" cy="453662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nSpc>
                <a:spcPct val="80000"/>
              </a:lnSpc>
              <a:buFontTx/>
              <a:buChar char="-"/>
            </a:pPr>
            <a:r>
              <a:rPr lang="ar-SA" altLang="ar-SA" sz="2400" dirty="0" smtClean="0"/>
              <a:t>أمير </a:t>
            </a:r>
            <a:r>
              <a:rPr lang="ar-SA" altLang="ar-SA" sz="2400" dirty="0"/>
              <a:t>المؤمنين على بن أبى طالب </a:t>
            </a:r>
            <a:r>
              <a:rPr lang="en-US" altLang="ar-SA" sz="2400" dirty="0">
                <a:sym typeface="AGA Arabesque" pitchFamily="2" charset="2"/>
              </a:rPr>
              <a:t></a:t>
            </a:r>
            <a:r>
              <a:rPr lang="ar-SA" altLang="ar-SA" sz="2400" dirty="0"/>
              <a:t>، رابع الخلفاء الراشدين المهديين، ابن عم </a:t>
            </a:r>
            <a:r>
              <a:rPr lang="ar-SA" altLang="ar-SA" sz="2400" dirty="0" smtClean="0"/>
              <a:t>النبي </a:t>
            </a:r>
            <a:r>
              <a:rPr lang="en-US" altLang="ar-SA" sz="2400" dirty="0">
                <a:sym typeface="AGA Arabesque" pitchFamily="2" charset="2"/>
              </a:rPr>
              <a:t></a:t>
            </a:r>
            <a:r>
              <a:rPr lang="en-US" altLang="ar-SA" sz="2400" dirty="0"/>
              <a:t> </a:t>
            </a:r>
            <a:r>
              <a:rPr lang="ar-SA" altLang="ar-SA" sz="2400" dirty="0"/>
              <a:t>وزوج ابنته فاطمة سيدة نساء العالمين، ووالد سيدا</a:t>
            </a:r>
            <a:r>
              <a:rPr lang="en-US" altLang="ar-SA" sz="2400" dirty="0"/>
              <a:t> </a:t>
            </a:r>
            <a:r>
              <a:rPr lang="ar-SA" altLang="ar-SA" sz="2400" dirty="0"/>
              <a:t>شباب أهل الجنة الحسن والحسين </a:t>
            </a:r>
            <a:r>
              <a:rPr lang="en-US" altLang="ar-SA" sz="2400" dirty="0">
                <a:sym typeface="AGA Arabesque" pitchFamily="2" charset="2"/>
              </a:rPr>
              <a:t></a:t>
            </a:r>
            <a:r>
              <a:rPr lang="ar-SA" altLang="ar-SA" sz="2400" dirty="0"/>
              <a:t>: يكنس بيت المال بنفسه بعد أن يفرغه من كل صفراء وبيضاء</a:t>
            </a:r>
            <a:r>
              <a:rPr lang="ar-SA" altLang="ar-SA" sz="2400" dirty="0" smtClean="0"/>
              <a:t>.</a:t>
            </a:r>
          </a:p>
          <a:p>
            <a:pPr marL="285750" indent="-285750">
              <a:lnSpc>
                <a:spcPct val="80000"/>
              </a:lnSpc>
              <a:buFontTx/>
              <a:buChar char="-"/>
            </a:pPr>
            <a:endParaRPr lang="ar-SA" altLang="ar-SA" sz="2400" dirty="0"/>
          </a:p>
          <a:p>
            <a:pPr marL="350838" indent="-350838">
              <a:lnSpc>
                <a:spcPct val="80000"/>
              </a:lnSpc>
            </a:pPr>
            <a:r>
              <a:rPr lang="ar-SA" altLang="ar-SA" sz="2400" dirty="0"/>
              <a:t>- </a:t>
            </a:r>
            <a:r>
              <a:rPr lang="ar-SA" altLang="ar-SA" sz="2400" dirty="0" smtClean="0"/>
              <a:t>   عبد </a:t>
            </a:r>
            <a:r>
              <a:rPr lang="ar-SA" altLang="ar-SA" sz="2400" dirty="0"/>
              <a:t>الرحمن بن عوف </a:t>
            </a:r>
            <a:r>
              <a:rPr lang="en-US" altLang="ar-SA" sz="2400" dirty="0">
                <a:sym typeface="AGA Arabesque" pitchFamily="2" charset="2"/>
              </a:rPr>
              <a:t></a:t>
            </a:r>
            <a:r>
              <a:rPr lang="ar-SA" altLang="ar-SA" sz="2400" dirty="0"/>
              <a:t> وبذله لماله في خدمة الإسلام والمسلمين في حياة الرسول الكريم </a:t>
            </a:r>
            <a:r>
              <a:rPr lang="en-US" altLang="ar-SA" sz="2400" dirty="0"/>
              <a:t> </a:t>
            </a:r>
            <a:r>
              <a:rPr lang="en-US" altLang="ar-SA" sz="2400" dirty="0">
                <a:sym typeface="AGA Arabesque" pitchFamily="2" charset="2"/>
              </a:rPr>
              <a:t></a:t>
            </a:r>
            <a:r>
              <a:rPr lang="ar-SA" altLang="ar-SA" sz="2400" dirty="0"/>
              <a:t>وبعد وفاته . وقدّم يوما لجيوش الإسلام خمسمائة فرس، ويوما آخر ألفا وخمسمائة راحلة. وعند موته، أوصى بخمسين ألف دينار في سبيل الله، وأوصى لكل من بقى ممن شهدوا بدرا بأربعمائة دينار.</a:t>
            </a:r>
          </a:p>
          <a:p>
            <a:endParaRPr lang="ar-SA" sz="2000" dirty="0"/>
          </a:p>
        </p:txBody>
      </p:sp>
      <p:sp>
        <p:nvSpPr>
          <p:cNvPr id="9" name="سهم إلى اليسار 8"/>
          <p:cNvSpPr/>
          <p:nvPr/>
        </p:nvSpPr>
        <p:spPr>
          <a:xfrm>
            <a:off x="3419872" y="5729294"/>
            <a:ext cx="1656184" cy="982719"/>
          </a:xfrm>
          <a:prstGeom prst="leftArrow">
            <a:avLst/>
          </a:prstGeom>
          <a:ln>
            <a:solidFill>
              <a:schemeClr val="accent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ln>
                  <a:solidFill>
                    <a:sysClr val="windowText" lastClr="000000"/>
                  </a:solidFill>
                </a:ln>
              </a:rPr>
              <a:t>تابع</a:t>
            </a:r>
            <a:endParaRPr lang="ar-SA" sz="2400" b="1" dirty="0">
              <a:ln>
                <a:solidFill>
                  <a:sysClr val="windowText" lastClr="000000"/>
                </a:solidFill>
              </a:ln>
            </a:endParaRPr>
          </a:p>
        </p:txBody>
      </p:sp>
    </p:spTree>
    <p:extLst>
      <p:ext uri="{BB962C8B-B14F-4D97-AF65-F5344CB8AC3E}">
        <p14:creationId xmlns:p14="http://schemas.microsoft.com/office/powerpoint/2010/main" val="431006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6463" y="590257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27659">
            <a:off x="-8071"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26269">
            <a:off x="7922074" y="590516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2054"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187984" y="787329"/>
            <a:ext cx="6722751" cy="511524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80000"/>
              </a:lnSpc>
            </a:pPr>
            <a:r>
              <a:rPr lang="ar-SA" altLang="ar-SA" sz="2400" b="1" dirty="0">
                <a:ln>
                  <a:solidFill>
                    <a:sysClr val="windowText" lastClr="000000"/>
                  </a:solidFill>
                </a:ln>
                <a:solidFill>
                  <a:srgbClr val="FFFF00"/>
                </a:solidFill>
              </a:rPr>
              <a:t>عبد الله بن عمر وإنفاقه في سبيل الله</a:t>
            </a:r>
            <a:r>
              <a:rPr lang="ar-SA" altLang="ar-SA" sz="2400" b="1" dirty="0">
                <a:ln>
                  <a:solidFill>
                    <a:sysClr val="windowText" lastClr="000000"/>
                  </a:solidFill>
                </a:ln>
              </a:rPr>
              <a:t>. </a:t>
            </a:r>
            <a:r>
              <a:rPr lang="ar-SA" altLang="ar-SA" sz="2400" dirty="0"/>
              <a:t>فقد ورد أن ابن عمر جاءه يوما بأربعة آلاف درهم وقطيفة، وفي اليوم التالي رآه أيوب بن وائل في السوق يشترى لراحلته علفا نسيئة بعد أن وزعها على الفقراء</a:t>
            </a:r>
            <a:r>
              <a:rPr lang="ar-SA" altLang="ar-SA" sz="2400" dirty="0" smtClean="0"/>
              <a:t>.</a:t>
            </a:r>
          </a:p>
          <a:p>
            <a:pPr>
              <a:lnSpc>
                <a:spcPct val="80000"/>
              </a:lnSpc>
            </a:pPr>
            <a:endParaRPr lang="ar-SA" altLang="ar-SA" sz="2400" dirty="0"/>
          </a:p>
          <a:p>
            <a:pPr marL="285750" indent="-285750">
              <a:lnSpc>
                <a:spcPct val="80000"/>
              </a:lnSpc>
              <a:buFontTx/>
              <a:buChar char="-"/>
            </a:pPr>
            <a:r>
              <a:rPr lang="ar-SA" altLang="ar-SA" sz="2400" b="1" dirty="0" smtClean="0">
                <a:ln>
                  <a:solidFill>
                    <a:sysClr val="windowText" lastClr="000000"/>
                  </a:solidFill>
                </a:ln>
                <a:solidFill>
                  <a:srgbClr val="FFFF00"/>
                </a:solidFill>
              </a:rPr>
              <a:t>صهيب </a:t>
            </a:r>
            <a:r>
              <a:rPr lang="ar-SA" altLang="ar-SA" sz="2400" b="1" dirty="0">
                <a:ln>
                  <a:solidFill>
                    <a:sysClr val="windowText" lastClr="000000"/>
                  </a:solidFill>
                </a:ln>
                <a:solidFill>
                  <a:srgbClr val="FFFF00"/>
                </a:solidFill>
              </a:rPr>
              <a:t>بن سنان وجوده وعطائه</a:t>
            </a:r>
            <a:r>
              <a:rPr lang="ar-SA" altLang="ar-SA" sz="2400" dirty="0">
                <a:ln>
                  <a:solidFill>
                    <a:sysClr val="windowText" lastClr="000000"/>
                  </a:solidFill>
                </a:ln>
              </a:rPr>
              <a:t> </a:t>
            </a:r>
            <a:r>
              <a:rPr lang="ar-SA" altLang="ar-SA" sz="2400" dirty="0"/>
              <a:t>: فكان جوّادا معطاء ينفق كل عطائه من بيت المال في سبيل الله، يعين محتاجا، يغيث مكروبا، يطعم الطعام على حبه مسكينا ويتيما وأسيرا</a:t>
            </a:r>
            <a:r>
              <a:rPr lang="ar-SA" altLang="ar-SA" sz="2400" dirty="0" smtClean="0"/>
              <a:t>.</a:t>
            </a:r>
          </a:p>
          <a:p>
            <a:pPr marL="285750" indent="-285750">
              <a:lnSpc>
                <a:spcPct val="80000"/>
              </a:lnSpc>
              <a:buFontTx/>
              <a:buChar char="-"/>
            </a:pPr>
            <a:endParaRPr lang="ar-SA" altLang="ar-SA" sz="2400" dirty="0"/>
          </a:p>
          <a:p>
            <a:pPr marL="285750" indent="-285750">
              <a:lnSpc>
                <a:spcPct val="80000"/>
              </a:lnSpc>
              <a:buFontTx/>
              <a:buChar char="-"/>
            </a:pPr>
            <a:r>
              <a:rPr lang="ar-SA" altLang="ar-SA" sz="2400" b="1" dirty="0" smtClean="0">
                <a:ln>
                  <a:solidFill>
                    <a:sysClr val="windowText" lastClr="000000"/>
                  </a:solidFill>
                </a:ln>
                <a:solidFill>
                  <a:srgbClr val="FFFF00"/>
                </a:solidFill>
              </a:rPr>
              <a:t>سلمان </a:t>
            </a:r>
            <a:r>
              <a:rPr lang="ar-SA" altLang="ar-SA" sz="2400" b="1" dirty="0" err="1">
                <a:ln>
                  <a:solidFill>
                    <a:sysClr val="windowText" lastClr="000000"/>
                  </a:solidFill>
                </a:ln>
                <a:solidFill>
                  <a:srgbClr val="FFFF00"/>
                </a:solidFill>
              </a:rPr>
              <a:t>الفارسى</a:t>
            </a:r>
            <a:r>
              <a:rPr lang="ar-SA" altLang="ar-SA" sz="2400" b="1" dirty="0">
                <a:ln>
                  <a:solidFill>
                    <a:sysClr val="windowText" lastClr="000000"/>
                  </a:solidFill>
                </a:ln>
                <a:solidFill>
                  <a:srgbClr val="FFFF00"/>
                </a:solidFill>
              </a:rPr>
              <a:t> وعطاؤه الوفير</a:t>
            </a:r>
            <a:r>
              <a:rPr lang="ar-SA" altLang="ar-SA" sz="2400" b="1" dirty="0"/>
              <a:t>: </a:t>
            </a:r>
            <a:r>
              <a:rPr lang="ar-SA" altLang="ar-SA" sz="2400" dirty="0"/>
              <a:t>فكان بين أربعة وستة آلاف في العام، بيد أنه كان يوزعه جميعا، ويرفض أن يناله منه درهم واحد</a:t>
            </a:r>
            <a:r>
              <a:rPr lang="ar-SA" altLang="ar-SA" sz="2400" dirty="0" smtClean="0"/>
              <a:t>.</a:t>
            </a:r>
          </a:p>
          <a:p>
            <a:pPr>
              <a:lnSpc>
                <a:spcPct val="80000"/>
              </a:lnSpc>
            </a:pPr>
            <a:endParaRPr lang="ar-SA" altLang="ar-SA" sz="2400" dirty="0">
              <a:ln>
                <a:solidFill>
                  <a:sysClr val="windowText" lastClr="000000"/>
                </a:solidFill>
              </a:ln>
            </a:endParaRPr>
          </a:p>
          <a:p>
            <a:pPr marL="285750" indent="-285750">
              <a:lnSpc>
                <a:spcPct val="80000"/>
              </a:lnSpc>
              <a:buFontTx/>
              <a:buChar char="-"/>
            </a:pPr>
            <a:r>
              <a:rPr lang="ar-SA" altLang="ar-SA" sz="2400" b="1" dirty="0" smtClean="0">
                <a:ln>
                  <a:solidFill>
                    <a:sysClr val="windowText" lastClr="000000"/>
                  </a:solidFill>
                </a:ln>
                <a:solidFill>
                  <a:srgbClr val="FFFF00"/>
                </a:solidFill>
              </a:rPr>
              <a:t>خديجة </a:t>
            </a:r>
            <a:r>
              <a:rPr lang="ar-SA" altLang="ar-SA" sz="2400" b="1" dirty="0">
                <a:ln>
                  <a:solidFill>
                    <a:sysClr val="windowText" lastClr="000000"/>
                  </a:solidFill>
                </a:ln>
                <a:solidFill>
                  <a:srgbClr val="FFFF00"/>
                </a:solidFill>
              </a:rPr>
              <a:t>بنت خويلد أم المؤمنين رضى الله عنها</a:t>
            </a:r>
            <a:r>
              <a:rPr lang="ar-SA" altLang="ar-SA" sz="2400" b="1" dirty="0">
                <a:ln>
                  <a:solidFill>
                    <a:sysClr val="windowText" lastClr="000000"/>
                  </a:solidFill>
                </a:ln>
              </a:rPr>
              <a:t> </a:t>
            </a:r>
            <a:r>
              <a:rPr lang="ar-SA" altLang="ar-SA" sz="2400" b="1" dirty="0"/>
              <a:t>:</a:t>
            </a:r>
            <a:r>
              <a:rPr lang="ar-SA" altLang="ar-SA" sz="2400" dirty="0"/>
              <a:t>فقد بذلت جهدها ومالها في مؤازرة الرسول وقد قال عنها </a:t>
            </a:r>
            <a:r>
              <a:rPr lang="ar-SA" altLang="ar-SA" sz="2400" dirty="0" smtClean="0"/>
              <a:t>:"وواستني </a:t>
            </a:r>
            <a:r>
              <a:rPr lang="ar-SA" altLang="ar-SA" sz="2400" dirty="0"/>
              <a:t>بمالها إذ </a:t>
            </a:r>
            <a:r>
              <a:rPr lang="ar-SA" altLang="ar-SA" sz="2400" dirty="0" smtClean="0"/>
              <a:t>حرمني </a:t>
            </a:r>
            <a:r>
              <a:rPr lang="ar-SA" altLang="ar-SA" sz="2400" dirty="0"/>
              <a:t>الناس</a:t>
            </a:r>
            <a:r>
              <a:rPr lang="ar-SA" altLang="ar-SA" sz="2400" dirty="0" smtClean="0"/>
              <a:t>.“</a:t>
            </a:r>
          </a:p>
        </p:txBody>
      </p:sp>
    </p:spTree>
    <p:extLst>
      <p:ext uri="{BB962C8B-B14F-4D97-AF65-F5344CB8AC3E}">
        <p14:creationId xmlns:p14="http://schemas.microsoft.com/office/powerpoint/2010/main" val="26720456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306971" cy="5256583"/>
          </a:xfrm>
          <a:solidFill>
            <a:schemeClr val="bg1"/>
          </a:solidFill>
        </p:spPr>
        <p:txBody>
          <a:bodyPr>
            <a:normAutofit fontScale="92500"/>
          </a:bodyPr>
          <a:lstStyle/>
          <a:p>
            <a:pPr marL="285750" indent="-285750">
              <a:lnSpc>
                <a:spcPct val="80000"/>
              </a:lnSpc>
              <a:buFontTx/>
              <a:buChar char="-"/>
            </a:pPr>
            <a:endParaRPr lang="ar-SA" altLang="ar-SA" sz="2800" dirty="0"/>
          </a:p>
          <a:p>
            <a:pPr marL="285750" indent="-285750">
              <a:lnSpc>
                <a:spcPct val="80000"/>
              </a:lnSpc>
              <a:buFontTx/>
              <a:buChar char="-"/>
            </a:pPr>
            <a:r>
              <a:rPr lang="ar-SA" altLang="ar-SA" sz="2800" b="1" dirty="0">
                <a:ln>
                  <a:solidFill>
                    <a:sysClr val="windowText" lastClr="000000"/>
                  </a:solidFill>
                </a:ln>
                <a:solidFill>
                  <a:srgbClr val="FFFF00"/>
                </a:solidFill>
              </a:rPr>
              <a:t>أم المؤمنين زينب بنت جحش رضى الله</a:t>
            </a:r>
            <a:r>
              <a:rPr lang="ar-SA" altLang="ar-SA" sz="2800" b="1" dirty="0">
                <a:ln>
                  <a:solidFill>
                    <a:sysClr val="windowText" lastClr="000000"/>
                  </a:solidFill>
                </a:ln>
              </a:rPr>
              <a:t> </a:t>
            </a:r>
            <a:r>
              <a:rPr lang="ar-SA" altLang="ar-SA" sz="2800" dirty="0"/>
              <a:t>عنها: شاع عنها كثرة مدها بالعطاء للفقراء، فقد كانت رضى الله عنها تعمل بيدها وتتصدق على الفقراء.</a:t>
            </a:r>
          </a:p>
          <a:p>
            <a:pPr marL="285750" indent="-285750">
              <a:lnSpc>
                <a:spcPct val="80000"/>
              </a:lnSpc>
              <a:buFontTx/>
              <a:buChar char="-"/>
            </a:pPr>
            <a:endParaRPr lang="ar-SA" altLang="ar-SA" sz="2800" dirty="0"/>
          </a:p>
          <a:p>
            <a:pPr marL="285750" indent="-285750">
              <a:lnSpc>
                <a:spcPct val="80000"/>
              </a:lnSpc>
              <a:buFontTx/>
              <a:buChar char="-"/>
            </a:pPr>
            <a:r>
              <a:rPr lang="ar-SA" altLang="ar-SA" sz="2800" b="1" dirty="0">
                <a:ln>
                  <a:solidFill>
                    <a:sysClr val="windowText" lastClr="000000"/>
                  </a:solidFill>
                </a:ln>
                <a:solidFill>
                  <a:srgbClr val="FFFF00"/>
                </a:solidFill>
              </a:rPr>
              <a:t>أسماء بنت أبى بكر رضى الله عنها</a:t>
            </a:r>
            <a:r>
              <a:rPr lang="ar-SA" altLang="ar-SA" sz="2800" b="1" dirty="0"/>
              <a:t>: </a:t>
            </a:r>
            <a:r>
              <a:rPr lang="ar-SA" altLang="ar-SA" sz="2800" dirty="0"/>
              <a:t>تضحى بنطاقها وتشقه نصفين وهو أغلى وأثمن ما تملك.</a:t>
            </a:r>
          </a:p>
          <a:p>
            <a:pPr marL="285750" indent="-285750">
              <a:lnSpc>
                <a:spcPct val="80000"/>
              </a:lnSpc>
              <a:buFontTx/>
              <a:buChar char="-"/>
            </a:pPr>
            <a:endParaRPr lang="ar-SA" altLang="ar-SA" sz="2800" dirty="0"/>
          </a:p>
          <a:p>
            <a:pPr>
              <a:lnSpc>
                <a:spcPct val="80000"/>
              </a:lnSpc>
            </a:pPr>
            <a:r>
              <a:rPr lang="ar-SA" altLang="ar-SA" sz="2800" dirty="0"/>
              <a:t>- </a:t>
            </a:r>
            <a:r>
              <a:rPr lang="ar-SA" altLang="ar-SA" sz="2800" b="1" dirty="0">
                <a:ln>
                  <a:solidFill>
                    <a:sysClr val="windowText" lastClr="000000"/>
                  </a:solidFill>
                </a:ln>
                <a:solidFill>
                  <a:srgbClr val="FFFF00"/>
                </a:solidFill>
              </a:rPr>
              <a:t>وفي مجال الجهاد والغزو</a:t>
            </a:r>
            <a:r>
              <a:rPr lang="ar-SA" altLang="ar-SA" sz="2800" b="1" dirty="0">
                <a:ln>
                  <a:solidFill>
                    <a:sysClr val="windowText" lastClr="000000"/>
                  </a:solidFill>
                </a:ln>
              </a:rPr>
              <a:t> </a:t>
            </a:r>
            <a:r>
              <a:rPr lang="ar-SA" altLang="ar-SA" sz="2800" dirty="0"/>
              <a:t>تظهر أم عطية وأم سليم بنت ملحان والسيدة عائشة ونسوة من الأنصار:</a:t>
            </a:r>
            <a:r>
              <a:rPr lang="ar-SA" altLang="ar-SA" sz="2400" dirty="0"/>
              <a:t> اللائي كن في الغزوات مع رسول الله في الغزوات يخلفهن في رحالهم فيصنعن لهم الطعام </a:t>
            </a:r>
            <a:r>
              <a:rPr lang="ar-SA" altLang="ar-SA" sz="2400" dirty="0" err="1"/>
              <a:t>وتداوىن</a:t>
            </a:r>
            <a:r>
              <a:rPr lang="ar-SA" altLang="ar-SA" sz="2400" dirty="0"/>
              <a:t> الجرحى ويقمن على المرضى ويحملن الماء</a:t>
            </a:r>
            <a:endParaRPr lang="ar-SA" sz="2800" dirty="0"/>
          </a:p>
          <a:p>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26269">
            <a:off x="7922074" y="590516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684024">
            <a:off x="-47706" y="15938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053146">
            <a:off x="-40649" y="589182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92140">
            <a:off x="7919556" y="8494"/>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767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69083">
            <a:off x="7216" y="4860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16716">
            <a:off x="7968281" y="589756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172861" y="908720"/>
            <a:ext cx="6725879" cy="506600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80000"/>
              </a:lnSpc>
              <a:buClr>
                <a:srgbClr val="6FE030"/>
              </a:buClr>
            </a:pPr>
            <a:r>
              <a:rPr lang="ar-SA" altLang="ar-SA" sz="2800" b="1" u="sng" dirty="0">
                <a:ln>
                  <a:solidFill>
                    <a:sysClr val="windowText" lastClr="000000"/>
                  </a:solidFill>
                </a:ln>
                <a:solidFill>
                  <a:srgbClr val="FFFF00"/>
                </a:solidFill>
              </a:rPr>
              <a:t>العلاقة بين الوقف والتطوع : </a:t>
            </a:r>
            <a:endParaRPr lang="ar-SA" altLang="ar-SA" sz="2800" b="1" u="sng" dirty="0" smtClean="0">
              <a:ln>
                <a:solidFill>
                  <a:sysClr val="windowText" lastClr="000000"/>
                </a:solidFill>
              </a:ln>
              <a:solidFill>
                <a:srgbClr val="FFFF00"/>
              </a:solidFill>
            </a:endParaRPr>
          </a:p>
          <a:p>
            <a:pPr>
              <a:lnSpc>
                <a:spcPct val="80000"/>
              </a:lnSpc>
              <a:buClr>
                <a:srgbClr val="6FE030"/>
              </a:buClr>
            </a:pPr>
            <a:endParaRPr lang="ar-SA" altLang="ar-SA" sz="2800" b="1" dirty="0">
              <a:ln>
                <a:solidFill>
                  <a:sysClr val="windowText" lastClr="000000"/>
                </a:solidFill>
              </a:ln>
              <a:solidFill>
                <a:srgbClr val="FFFF00"/>
              </a:solidFill>
            </a:endParaRPr>
          </a:p>
          <a:p>
            <a:pPr>
              <a:lnSpc>
                <a:spcPct val="80000"/>
              </a:lnSpc>
              <a:buClr>
                <a:srgbClr val="6FE030"/>
              </a:buClr>
            </a:pPr>
            <a:r>
              <a:rPr lang="ar-SA" altLang="ar-SA" sz="2000" dirty="0" smtClean="0"/>
              <a:t>- </a:t>
            </a:r>
            <a:r>
              <a:rPr lang="ar-SA" altLang="ar-SA" sz="2800" dirty="0" smtClean="0"/>
              <a:t>تستند </a:t>
            </a:r>
            <a:r>
              <a:rPr lang="ar-SA" altLang="ar-SA" sz="2800" dirty="0"/>
              <a:t>فكرة العمل التطوعي إلي رؤية معرفية أساسها حرية الإرادة والقدرة على التصرف دون إكراه لتحقيق مصلحة أو منفعة ذات صفة جماعية وليست فردية فقط. ومن ثم تتعد صور الفعل التطوعي. وتنتمي فكرة الوقف إلي العمل التطوعي ، والتطوع هو ما تبرع به الإنسان من ذات نفسه، والمتطوع هو الذى يفعل الشيء </a:t>
            </a:r>
            <a:r>
              <a:rPr lang="ar-SA" altLang="ar-SA" sz="2800" dirty="0" smtClean="0"/>
              <a:t>الإيجابي </a:t>
            </a:r>
            <a:r>
              <a:rPr lang="ar-SA" altLang="ar-SA" sz="2800" dirty="0"/>
              <a:t>تبرعاً دون انتظار مقابل مادى، فهو نوع من التبرعات، وإن كان يتميز بأنه دائم لا ينقطع طبقاً لمفهوم الصدقة الجارية. </a:t>
            </a:r>
          </a:p>
          <a:p>
            <a:pPr>
              <a:lnSpc>
                <a:spcPct val="80000"/>
              </a:lnSpc>
              <a:buClr>
                <a:srgbClr val="6FE030"/>
              </a:buClr>
            </a:pPr>
            <a:endParaRPr lang="ar-SA" altLang="ar-SA" sz="2000" dirty="0" smtClean="0"/>
          </a:p>
          <a:p>
            <a:pPr>
              <a:lnSpc>
                <a:spcPct val="80000"/>
              </a:lnSpc>
              <a:buClr>
                <a:srgbClr val="6FE030"/>
              </a:buClr>
            </a:pPr>
            <a:r>
              <a:rPr lang="ar-SA" altLang="ar-SA" sz="2000" dirty="0" smtClean="0"/>
              <a:t>-</a:t>
            </a:r>
            <a:endParaRPr lang="ar-SA" altLang="ar-SA" sz="2000" dirty="0"/>
          </a:p>
        </p:txBody>
      </p:sp>
    </p:spTree>
    <p:extLst>
      <p:ext uri="{BB962C8B-B14F-4D97-AF65-F5344CB8AC3E}">
        <p14:creationId xmlns:p14="http://schemas.microsoft.com/office/powerpoint/2010/main" val="31991645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764705"/>
            <a:ext cx="7125112" cy="5094094"/>
          </a:xfrm>
          <a:solidFill>
            <a:schemeClr val="bg1"/>
          </a:solidFill>
        </p:spPr>
        <p:txBody>
          <a:bodyPr>
            <a:normAutofit/>
          </a:bodyPr>
          <a:lstStyle/>
          <a:p>
            <a:r>
              <a:rPr lang="ar-SA" altLang="ar-SA" sz="2800" dirty="0"/>
              <a:t>كافة صور العمل التطوعي في المنظور الإسلامي مرتبطة بعقيدة الإيمان بالله تعالى، وأن هذا الارتباط هو الذى يوفر لها القوة المعنوية والطاقة الروحية اللازمة لدفع الفرد للقيام بها طائعاً مختارًا، ولا تستبعد الرؤية الإسلامية أي عمل مهما صغر حجمه أو قلت قيمته.</a:t>
            </a:r>
            <a:r>
              <a:rPr lang="en-US" altLang="ar-SA" sz="2800" dirty="0"/>
              <a:t> </a:t>
            </a:r>
            <a:r>
              <a:rPr lang="ar-SA" altLang="ar-SA" sz="2800" dirty="0"/>
              <a:t>وإلي جانب ذلك هناك تراث غنى من الأبنية المؤسسية والأطر التنظيمية التي تم تطويرها عبر الممارسات الاجتماعية في الحقب التاريخية المتتالية. كل هذا جعل التطوع في الإسلام منظومة واسعة ومتكاملة.</a:t>
            </a:r>
          </a:p>
          <a:p>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16716">
            <a:off x="7968281" y="589756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94403">
            <a:off x="3829" y="50079"/>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05085">
            <a:off x="7966036" y="50079"/>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934884">
            <a:off x="-52213" y="5907103"/>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1271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3136"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34181">
            <a:off x="-1557" y="4860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90236">
            <a:off x="7934940" y="590805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9063" y="1037696"/>
            <a:ext cx="6708328" cy="470898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3600" b="1" dirty="0" smtClean="0"/>
              <a:t>اسئلة</a:t>
            </a:r>
          </a:p>
          <a:p>
            <a:pPr algn="ctr"/>
            <a:endParaRPr lang="ar-SA" dirty="0" smtClean="0"/>
          </a:p>
          <a:p>
            <a:r>
              <a:rPr lang="ar-SA" sz="2400" b="1" dirty="0" smtClean="0"/>
              <a:t>س : كيف  يساهم العمل التطوعي </a:t>
            </a:r>
            <a:r>
              <a:rPr lang="ar-SA" sz="2400" b="1" dirty="0"/>
              <a:t>في زيادة الناتج القوي </a:t>
            </a:r>
            <a:r>
              <a:rPr lang="ar-SA" sz="2400" b="1" dirty="0" smtClean="0"/>
              <a:t>؟ </a:t>
            </a:r>
          </a:p>
          <a:p>
            <a:endParaRPr lang="ar-SA" sz="2400" b="1" dirty="0" smtClean="0"/>
          </a:p>
          <a:p>
            <a:pPr lvl="0"/>
            <a:r>
              <a:rPr lang="ar-SA" sz="2400" b="1" dirty="0" smtClean="0"/>
              <a:t>س : وضح / وضحي </a:t>
            </a:r>
            <a:r>
              <a:rPr lang="ar-SA" sz="2400" b="1" dirty="0"/>
              <a:t>دور </a:t>
            </a:r>
            <a:r>
              <a:rPr lang="ar-SA" sz="2400" b="1" dirty="0" smtClean="0"/>
              <a:t>العمل التطوعي في </a:t>
            </a:r>
            <a:r>
              <a:rPr lang="ar-SA" sz="2400" b="1" dirty="0"/>
              <a:t>تقديم </a:t>
            </a:r>
            <a:r>
              <a:rPr lang="ar-SA" sz="2400" b="1" dirty="0" smtClean="0"/>
              <a:t>الخبرات لمنظمات المجتمع</a:t>
            </a:r>
          </a:p>
          <a:p>
            <a:pPr lvl="0"/>
            <a:endParaRPr lang="ar-SA" sz="2400" b="1" dirty="0" smtClean="0"/>
          </a:p>
          <a:p>
            <a:r>
              <a:rPr lang="ar-SA" sz="2400" b="1" dirty="0" smtClean="0"/>
              <a:t>س: اذكر / اذكري ما تعرفيه عن </a:t>
            </a:r>
            <a:r>
              <a:rPr lang="ar-SA" altLang="ar-SA" sz="2400" dirty="0">
                <a:ln>
                  <a:solidFill>
                    <a:sysClr val="windowText" lastClr="000000"/>
                  </a:solidFill>
                </a:ln>
                <a:solidFill>
                  <a:sysClr val="windowText" lastClr="000000"/>
                </a:solidFill>
              </a:rPr>
              <a:t>مكانة العمل التطوعي في </a:t>
            </a:r>
            <a:r>
              <a:rPr lang="ar-SA" altLang="ar-SA" sz="2400" dirty="0" smtClean="0">
                <a:ln>
                  <a:solidFill>
                    <a:sysClr val="windowText" lastClr="000000"/>
                  </a:solidFill>
                </a:ln>
                <a:solidFill>
                  <a:sysClr val="windowText" lastClr="000000"/>
                </a:solidFill>
              </a:rPr>
              <a:t>الإسلام</a:t>
            </a:r>
            <a:endParaRPr lang="ar-SA" altLang="ar-SA" sz="2400" dirty="0">
              <a:ln>
                <a:solidFill>
                  <a:sysClr val="windowText" lastClr="000000"/>
                </a:solidFill>
              </a:ln>
              <a:solidFill>
                <a:sysClr val="windowText" lastClr="000000"/>
              </a:solidFill>
            </a:endParaRPr>
          </a:p>
          <a:p>
            <a:pPr lvl="0"/>
            <a:endParaRPr lang="en-US" b="1" dirty="0"/>
          </a:p>
          <a:p>
            <a:r>
              <a:rPr lang="ar-SA" b="1" dirty="0" smtClean="0"/>
              <a:t> </a:t>
            </a:r>
            <a:endParaRPr lang="ar-SA" dirty="0" smtClean="0"/>
          </a:p>
          <a:p>
            <a:endParaRPr lang="ar-SA" dirty="0"/>
          </a:p>
        </p:txBody>
      </p:sp>
    </p:spTree>
    <p:extLst>
      <p:ext uri="{BB962C8B-B14F-4D97-AF65-F5344CB8AC3E}">
        <p14:creationId xmlns:p14="http://schemas.microsoft.com/office/powerpoint/2010/main" val="1227202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8106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88750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60474">
            <a:off x="8360" y="6803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69422">
            <a:off x="7927770" y="5901599"/>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225780" y="1556792"/>
            <a:ext cx="6442564" cy="3539430"/>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2800" b="1" u="sng" dirty="0" smtClean="0"/>
              <a:t>اسئلة موضوعية : </a:t>
            </a:r>
          </a:p>
          <a:p>
            <a:r>
              <a:rPr lang="ar-SA" sz="2800" u="sng" dirty="0" smtClean="0"/>
              <a:t>اختار/ اختاري الاجابة الصحيحة</a:t>
            </a:r>
          </a:p>
          <a:p>
            <a:endParaRPr lang="ar-SA" sz="2800" u="sng" dirty="0" smtClean="0"/>
          </a:p>
          <a:p>
            <a:r>
              <a:rPr lang="ar-SA" sz="2800" dirty="0" smtClean="0"/>
              <a:t>س : تنطلق اهداف العمل التطوعي من : </a:t>
            </a:r>
          </a:p>
          <a:p>
            <a:r>
              <a:rPr lang="ar-SA" sz="2800" dirty="0" smtClean="0"/>
              <a:t>1- الحاجات المجتمعية </a:t>
            </a:r>
          </a:p>
          <a:p>
            <a:r>
              <a:rPr lang="ar-SA" sz="2800" dirty="0" smtClean="0"/>
              <a:t>2- الامكانيات المؤسسية </a:t>
            </a:r>
          </a:p>
          <a:p>
            <a:r>
              <a:rPr lang="ar-SA" sz="2800" dirty="0" smtClean="0"/>
              <a:t>3- الاتجاهات العالمية </a:t>
            </a:r>
          </a:p>
          <a:p>
            <a:r>
              <a:rPr lang="ar-SA" sz="2800" dirty="0" smtClean="0"/>
              <a:t>4- الاعمال الاجتماعية</a:t>
            </a:r>
            <a:endParaRPr lang="ar-SA" sz="2800" dirty="0"/>
          </a:p>
        </p:txBody>
      </p:sp>
    </p:spTree>
    <p:extLst>
      <p:ext uri="{BB962C8B-B14F-4D97-AF65-F5344CB8AC3E}">
        <p14:creationId xmlns:p14="http://schemas.microsoft.com/office/powerpoint/2010/main" val="12280942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125113" cy="924475"/>
          </a:xfrm>
        </p:spPr>
        <p:txBody>
          <a:bodyPr/>
          <a:lstStyle/>
          <a:p>
            <a:pPr algn="ctr"/>
            <a:r>
              <a:rPr lang="ar-SA" sz="8800" b="1" dirty="0" smtClean="0">
                <a:ln>
                  <a:solidFill>
                    <a:schemeClr val="tx1"/>
                  </a:solidFill>
                </a:ln>
                <a:solidFill>
                  <a:srgbClr val="FF0000"/>
                </a:solidFill>
                <a:effectLst>
                  <a:outerShdw blurRad="38100" dist="38100" dir="2700000" algn="tl">
                    <a:srgbClr val="000000">
                      <a:alpha val="43137"/>
                    </a:srgbClr>
                  </a:outerShdw>
                </a:effectLst>
              </a:rPr>
              <a:t>الاجابة</a:t>
            </a:r>
            <a:endParaRPr lang="ar-SA" sz="8800" b="1" dirty="0">
              <a:ln>
                <a:solidFill>
                  <a:schemeClr val="tx1"/>
                </a:solidFill>
              </a:ln>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323528" y="1268761"/>
            <a:ext cx="8280919" cy="5112568"/>
          </a:xfrm>
          <a:solidFill>
            <a:schemeClr val="bg1"/>
          </a:solidFill>
        </p:spPr>
        <p:txBody>
          <a:bodyPr>
            <a:noAutofit/>
          </a:bodyPr>
          <a:lstStyle/>
          <a:p>
            <a:r>
              <a:rPr lang="ar-SA" sz="2400" b="1" dirty="0"/>
              <a:t>كيف  يساهم العمل التطوعي في زيادة الناتج القوي ؟</a:t>
            </a:r>
            <a:endParaRPr lang="ar-SA" sz="2400" dirty="0" smtClean="0"/>
          </a:p>
          <a:p>
            <a:r>
              <a:rPr lang="ar-SA" sz="2400" b="1" dirty="0"/>
              <a:t>يساهم العمل التطوعي في زيادة الناتج القوي </a:t>
            </a:r>
            <a:r>
              <a:rPr lang="ar-SA" sz="2400" dirty="0" smtClean="0"/>
              <a:t>من خلال تنمية الإحساس لدى المتطوع، ومن يستفيد من خدماته، بالانتماء وتقوية الترابط الاجتماعي بين فئات المجتمع، والتي تأثرت تأثراً سلبياً ظاهراً بعوامل التغير الاجتماعي والحضاري، كما أن الأعمال التطوعية تكون لوناً من ألوان المشاركة الإيجابية ـ ليس في تقديم الخدمة فحسب ـ بل في توجيه ورسم السياسات التي تقوم عليها تلك المؤسسات الاجتماعية، ومتابعة تنفيذ برامجها وتقويمها بما يعود على المجتمع ككل بالنفع العام، وكلما كثر عدد المتطوعين كلما دل على وعي الأفراد وحسن تجاوبهم مع هيئات ومنظمات المجتمع.</a:t>
            </a:r>
            <a:endParaRPr lang="en-US" sz="2400" dirty="0"/>
          </a:p>
        </p:txBody>
      </p:sp>
    </p:spTree>
    <p:extLst>
      <p:ext uri="{BB962C8B-B14F-4D97-AF65-F5344CB8AC3E}">
        <p14:creationId xmlns:p14="http://schemas.microsoft.com/office/powerpoint/2010/main" val="25116703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20688"/>
            <a:ext cx="8064896" cy="5760640"/>
          </a:xfrm>
          <a:solidFill>
            <a:schemeClr val="bg1"/>
          </a:solidFill>
        </p:spPr>
        <p:txBody>
          <a:bodyPr>
            <a:normAutofit fontScale="92500" lnSpcReduction="20000"/>
          </a:bodyPr>
          <a:lstStyle/>
          <a:p>
            <a:endParaRPr lang="ar-SA" sz="3200" dirty="0" smtClean="0"/>
          </a:p>
          <a:p>
            <a:r>
              <a:rPr lang="ar-SA" sz="3200" dirty="0" smtClean="0"/>
              <a:t>إن </a:t>
            </a:r>
            <a:r>
              <a:rPr lang="ar-SA" sz="3200" dirty="0"/>
              <a:t>الأنشطة التطوعية من أهم معالم التنمية الاجتماعية، لأن نمو حركتها واتساع قاعدتها، واشتراك أعداد كبيرة من الأفراد فيها يعتبر دلالة أكيدة على أن المجتمع استطاع أن يبني طاقة ذاتية قادرة على النهوض به وصنع التقدم فوق أرضه، وقادرة على دفع المخاطر التي قد يتعرض لها</a:t>
            </a:r>
            <a:r>
              <a:rPr lang="ar-SA" sz="3200" dirty="0" smtClean="0"/>
              <a:t>.</a:t>
            </a:r>
          </a:p>
          <a:p>
            <a:r>
              <a:rPr lang="ar-SA" sz="3200" dirty="0"/>
              <a:t>فهذا القطاع يسهم في تقديم خدمات ملموسة في مجال البيئة والصحة والتربية وخدمات الفئات الهشة بما في ذلك المعوقين والأطفال والنساء والعجزة والمقعدين وكبار السن، وسيأتي ذكر لعدد من أوجه تأثيره في التنمية الاقتصادية</a:t>
            </a:r>
            <a:r>
              <a:rPr lang="ar-SA" sz="3200" baseline="30000" dirty="0"/>
              <a:t>()</a:t>
            </a:r>
            <a:r>
              <a:rPr lang="ar-SA" sz="3200" dirty="0"/>
              <a:t>. </a:t>
            </a:r>
            <a:endParaRPr lang="en-US" sz="3200" dirty="0"/>
          </a:p>
          <a:p>
            <a:endParaRPr lang="ar-SA" sz="3200" dirty="0" smtClean="0"/>
          </a:p>
          <a:p>
            <a:endParaRPr lang="ar-SA" sz="3200" dirty="0"/>
          </a:p>
          <a:p>
            <a:endParaRPr lang="ar-SA" dirty="0"/>
          </a:p>
        </p:txBody>
      </p:sp>
    </p:spTree>
    <p:extLst>
      <p:ext uri="{BB962C8B-B14F-4D97-AF65-F5344CB8AC3E}">
        <p14:creationId xmlns:p14="http://schemas.microsoft.com/office/powerpoint/2010/main" val="2503870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764705"/>
            <a:ext cx="7125112" cy="5094094"/>
          </a:xfrm>
          <a:solidFill>
            <a:schemeClr val="bg1"/>
          </a:solidFill>
        </p:spPr>
        <p:txBody>
          <a:bodyPr>
            <a:normAutofit lnSpcReduction="10000"/>
          </a:bodyPr>
          <a:lstStyle/>
          <a:p>
            <a:r>
              <a:rPr lang="ar-SA" sz="2800" dirty="0" smtClean="0"/>
              <a:t>وفي </a:t>
            </a:r>
            <a:r>
              <a:rPr lang="ar-SA" sz="2800" dirty="0"/>
              <a:t>قمة التنمية الاجتماعية التي عقدت في كوبنهاجن عاصمة الدنمارك اتفقت غالبية الدول المشاركة أنه لا سبيل إلى تحقيق تنمية مستدامة إلا من خلال:</a:t>
            </a:r>
            <a:endParaRPr lang="en-US" sz="2800" dirty="0"/>
          </a:p>
          <a:p>
            <a:r>
              <a:rPr lang="ar-SA" sz="2800" dirty="0"/>
              <a:t>1. الإقرار أن البعد الاجتماعي يعد السبيل الأمثل لتحقيق التنمية الاقتصادية، ومن ثم فإن تنمية المجتمع تعد أحد أهم ركائز التنمية الشاملة.</a:t>
            </a:r>
            <a:endParaRPr lang="en-US" sz="2800" dirty="0"/>
          </a:p>
          <a:p>
            <a:r>
              <a:rPr lang="ar-SA" sz="2800" dirty="0"/>
              <a:t>2. الدعوة إلى تنمية مفهوم الشراكة بين مؤسسات الدولة الرسمية وبين الجمعيات والهيئات </a:t>
            </a:r>
            <a:r>
              <a:rPr lang="ar-SA" sz="2800" dirty="0" smtClean="0"/>
              <a:t>الأهلية</a:t>
            </a:r>
            <a:r>
              <a:rPr lang="ar-SA" dirty="0" smtClean="0"/>
              <a:t>.</a:t>
            </a:r>
            <a:endParaRPr lang="en-US" dirty="0"/>
          </a:p>
        </p:txBody>
      </p:sp>
    </p:spTree>
    <p:extLst>
      <p:ext uri="{BB962C8B-B14F-4D97-AF65-F5344CB8AC3E}">
        <p14:creationId xmlns:p14="http://schemas.microsoft.com/office/powerpoint/2010/main" val="38127044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548681"/>
            <a:ext cx="7125112" cy="5310118"/>
          </a:xfrm>
          <a:solidFill>
            <a:schemeClr val="bg1"/>
          </a:solidFill>
        </p:spPr>
        <p:txBody>
          <a:bodyPr>
            <a:normAutofit/>
          </a:bodyPr>
          <a:lstStyle/>
          <a:p>
            <a:r>
              <a:rPr lang="ar-SA" sz="2400" b="1" dirty="0"/>
              <a:t>فقد لعب المتطوعون دوراً هاماً كماً و كيفاً في رعاية و تطوير الدول الصناعية منها والنامية من خلال البرامج القومية، في مجالات المساعدات الإنسانية والتعاون التقني وتعزيز حقوق الإنسان والديمقراطية كما يشكل التطوع أيضاً أساساً لكثير من نشاطات المنظمات غير الحكومية ومنها الروابط الحرفية والاتحادية والمنظمات المدنية، هذا إضافة إلى كثير من المشاريع في مجالات محو الأمية والتطعيم وحماية البيئة والتي تعتمد بصورة مباشرة على المجهودات التطوعية.</a:t>
            </a:r>
            <a:br>
              <a:rPr lang="ar-SA" sz="2400" b="1" dirty="0"/>
            </a:br>
            <a:r>
              <a:rPr lang="ar-SA" sz="2400" b="1" dirty="0"/>
              <a:t>التنمية الشاملة</a:t>
            </a:r>
          </a:p>
          <a:p>
            <a:pPr marL="0" indent="0">
              <a:buNone/>
            </a:pPr>
            <a:endParaRPr lang="ar-SA" dirty="0"/>
          </a:p>
        </p:txBody>
      </p:sp>
    </p:spTree>
    <p:extLst>
      <p:ext uri="{BB962C8B-B14F-4D97-AF65-F5344CB8AC3E}">
        <p14:creationId xmlns:p14="http://schemas.microsoft.com/office/powerpoint/2010/main" val="2168317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692696"/>
            <a:ext cx="7125112" cy="4051437"/>
          </a:xfrm>
          <a:solidFill>
            <a:schemeClr val="bg1"/>
          </a:solidFill>
        </p:spPr>
        <p:txBody>
          <a:bodyPr>
            <a:normAutofit/>
          </a:bodyPr>
          <a:lstStyle/>
          <a:p>
            <a:r>
              <a:rPr lang="ar-SA" sz="2400" b="1" dirty="0"/>
              <a:t>وبذلك يرتبط مفهوم العمل الخيري والتطوعي بالتنمية الشاملة، من خلال الكثير من تلك الأعمال والبرامج التي تستهدف الإنسان وترقى به ابتداء بالفرد ثم الأسرة ومن ثم تمتد إلى </a:t>
            </a:r>
            <a:r>
              <a:rPr lang="ar-SA" sz="2400" b="1" dirty="0">
                <a:hlinkClick r:id="rId2"/>
              </a:rPr>
              <a:t>المجتمع</a:t>
            </a:r>
            <a:r>
              <a:rPr lang="ar-SA" sz="2400" b="1" dirty="0"/>
              <a:t> تلك الحلقات الثلاث المترابطة بمجموعها ومفرداتها فصلاح الأسرة من صلاح الفرد وصلاح </a:t>
            </a:r>
            <a:r>
              <a:rPr lang="ar-SA" sz="2400" b="1" dirty="0">
                <a:hlinkClick r:id="rId2"/>
              </a:rPr>
              <a:t>المجتمع</a:t>
            </a:r>
            <a:r>
              <a:rPr lang="ar-SA" sz="2400" b="1" dirty="0"/>
              <a:t> من صلاح الأسرة</a:t>
            </a:r>
            <a:endParaRPr lang="ar-SA" sz="2400" dirty="0"/>
          </a:p>
        </p:txBody>
      </p:sp>
    </p:spTree>
    <p:extLst>
      <p:ext uri="{BB962C8B-B14F-4D97-AF65-F5344CB8AC3E}">
        <p14:creationId xmlns:p14="http://schemas.microsoft.com/office/powerpoint/2010/main" val="39707994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620689"/>
            <a:ext cx="7125112" cy="5238110"/>
          </a:xfrm>
          <a:solidFill>
            <a:schemeClr val="bg1"/>
          </a:solidFill>
        </p:spPr>
        <p:txBody>
          <a:bodyPr>
            <a:normAutofit fontScale="92500" lnSpcReduction="10000"/>
          </a:bodyPr>
          <a:lstStyle/>
          <a:p>
            <a:r>
              <a:rPr lang="ar-SA" sz="2400" b="1" dirty="0"/>
              <a:t>تخفيض كلفة الإنتاج وتخفيض النفقات الحكومية </a:t>
            </a:r>
          </a:p>
          <a:p>
            <a:r>
              <a:rPr lang="ar-SA" sz="2400" b="1" dirty="0"/>
              <a:t>كما يسهم العمل الخيري من جهة أخرى في الاقتصاد والناتج القومي للدولة حيث تعمل المؤسسات الخيرية من خلال برامجها وأنشطتها في مجالات خدمة </a:t>
            </a:r>
            <a:r>
              <a:rPr lang="ar-SA" sz="2400" b="1" dirty="0">
                <a:hlinkClick r:id="rId2"/>
              </a:rPr>
              <a:t>المجتمع</a:t>
            </a:r>
            <a:r>
              <a:rPr lang="ar-SA" sz="2400" b="1" dirty="0"/>
              <a:t> على المساهمة في تخفيض تكاليف إنتاج السلع والخدمات فإذا ما تم الاعتماد في تنفيذ عدد من البرامج وخاصة الخدمية منها في بعض القضايا كالتنظيم أو الإدارة أو القوى العاملة أو حتى رأس المال على العمل الخيري فان ذلك بلا شك سيؤدي إلى خفض التكاليف ويحقق فوائد لأفراد </a:t>
            </a:r>
            <a:r>
              <a:rPr lang="ar-SA" sz="2400" b="1" dirty="0">
                <a:hlinkClick r:id="rId2"/>
              </a:rPr>
              <a:t>المجتمع</a:t>
            </a:r>
            <a:r>
              <a:rPr lang="ar-SA" sz="2400" b="1" dirty="0"/>
              <a:t> بتحقيق انخفاض في الأسعار، يحقق ذلك تقليصا للإنفاق الحكومي مما سيساعد الحكومات على توسيع الخدمات التي تقدمها لأفراد </a:t>
            </a:r>
            <a:r>
              <a:rPr lang="ar-SA" sz="2400" b="1" dirty="0">
                <a:hlinkClick r:id="rId2"/>
              </a:rPr>
              <a:t>المجتمع</a:t>
            </a:r>
            <a:r>
              <a:rPr lang="ar-SA" sz="2400" b="1" dirty="0"/>
              <a:t> خاصة في ظل اتجاهات الدول إلى خصخصة الخدمات </a:t>
            </a:r>
            <a:r>
              <a:rPr lang="ar-SA" b="1" dirty="0"/>
              <a:t>.</a:t>
            </a:r>
            <a:br>
              <a:rPr lang="ar-SA" b="1" dirty="0"/>
            </a:br>
            <a:endParaRPr lang="ar-SA" dirty="0"/>
          </a:p>
        </p:txBody>
      </p:sp>
    </p:spTree>
    <p:extLst>
      <p:ext uri="{BB962C8B-B14F-4D97-AF65-F5344CB8AC3E}">
        <p14:creationId xmlns:p14="http://schemas.microsoft.com/office/powerpoint/2010/main" val="2380574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764705"/>
            <a:ext cx="7125112" cy="5094094"/>
          </a:xfrm>
          <a:solidFill>
            <a:schemeClr val="bg1"/>
          </a:solidFill>
        </p:spPr>
        <p:txBody>
          <a:bodyPr>
            <a:normAutofit fontScale="92500" lnSpcReduction="20000"/>
          </a:bodyPr>
          <a:lstStyle/>
          <a:p>
            <a:endParaRPr lang="ar-SA" dirty="0"/>
          </a:p>
          <a:p>
            <a:r>
              <a:rPr lang="ar-SA" sz="2400" b="1" u="sng" dirty="0" smtClean="0">
                <a:ln>
                  <a:solidFill>
                    <a:schemeClr val="tx1"/>
                  </a:solidFill>
                </a:ln>
                <a:solidFill>
                  <a:srgbClr val="FF0000"/>
                </a:solidFill>
              </a:rPr>
              <a:t>واخيرا المساهمة </a:t>
            </a:r>
            <a:r>
              <a:rPr lang="ar-SA" sz="2400" b="1" u="sng" dirty="0">
                <a:ln>
                  <a:solidFill>
                    <a:schemeClr val="tx1"/>
                  </a:solidFill>
                </a:ln>
                <a:solidFill>
                  <a:srgbClr val="FF0000"/>
                </a:solidFill>
              </a:rPr>
              <a:t>في زيادة الناتج </a:t>
            </a:r>
            <a:r>
              <a:rPr lang="ar-SA" sz="2400" b="1" u="sng" dirty="0" smtClean="0">
                <a:ln>
                  <a:solidFill>
                    <a:schemeClr val="tx1"/>
                  </a:solidFill>
                </a:ln>
                <a:solidFill>
                  <a:srgbClr val="FF0000"/>
                </a:solidFill>
              </a:rPr>
              <a:t>القومي</a:t>
            </a:r>
            <a:endParaRPr lang="ar-SA" sz="2800" b="1" dirty="0" smtClean="0"/>
          </a:p>
          <a:p>
            <a:r>
              <a:rPr lang="ar-SA" sz="2800" b="1" dirty="0" smtClean="0"/>
              <a:t>ومما سبق ومن خلال اهمية العمل التطوعي في الوقت الحاضر وما يسهم به من ترابط وتأخي ومساعدات واسهامات متنوعه فنجد ان</a:t>
            </a:r>
            <a:endParaRPr lang="ar-SA" sz="2800" b="1" dirty="0"/>
          </a:p>
          <a:p>
            <a:pPr marL="0" indent="0" algn="ctr">
              <a:buNone/>
            </a:pPr>
            <a:r>
              <a:rPr lang="ar-SA" sz="2800" b="1" dirty="0" smtClean="0"/>
              <a:t>إسهامات </a:t>
            </a:r>
            <a:r>
              <a:rPr lang="ar-SA" sz="2800" b="1" dirty="0"/>
              <a:t>المؤسسات الخيرية في تأهيل الأسر والأفراد ونقلهم إلى دائرة الإنتاج والمقدرة على العطاء، </a:t>
            </a:r>
            <a:r>
              <a:rPr lang="ar-SA" sz="2800" b="1" dirty="0">
                <a:solidFill>
                  <a:srgbClr val="FF0000"/>
                </a:solidFill>
              </a:rPr>
              <a:t>تعمل على </a:t>
            </a:r>
            <a:r>
              <a:rPr lang="ar-SA" sz="2800" b="1" dirty="0"/>
              <a:t>إتاحة الفرصة لهم بالدخول إلى دورة الاقتصاد القومي لتتمكن من المساهمة في اقتصاد الدولة والمجتمع بشراء وبيع واستخدام السلع والخدمات مما يساهم في تنشيط الاقتصاد الوطني .</a:t>
            </a:r>
            <a:endParaRPr lang="ar-SA" sz="2800" dirty="0"/>
          </a:p>
          <a:p>
            <a:endParaRPr lang="ar-SA" dirty="0"/>
          </a:p>
        </p:txBody>
      </p:sp>
    </p:spTree>
    <p:extLst>
      <p:ext uri="{BB962C8B-B14F-4D97-AF65-F5344CB8AC3E}">
        <p14:creationId xmlns:p14="http://schemas.microsoft.com/office/powerpoint/2010/main" val="4056991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8106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88750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60474">
            <a:off x="8360" y="6803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69422">
            <a:off x="7927770" y="5901599"/>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225780" y="1556792"/>
            <a:ext cx="6442564" cy="3539430"/>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2800" b="1" u="sng" dirty="0" smtClean="0"/>
              <a:t> اجابة الاسئلة الموضوعية : </a:t>
            </a:r>
          </a:p>
          <a:p>
            <a:r>
              <a:rPr lang="ar-SA" sz="2800" u="sng" dirty="0" smtClean="0"/>
              <a:t>اختار/ اختاري الاجابة الصحيحة</a:t>
            </a:r>
          </a:p>
          <a:p>
            <a:endParaRPr lang="ar-SA" sz="2800" u="sng" dirty="0" smtClean="0"/>
          </a:p>
          <a:p>
            <a:r>
              <a:rPr lang="ar-SA" sz="2800" dirty="0" smtClean="0"/>
              <a:t>س : تنطلق اهداف العمل التطوعي من : </a:t>
            </a:r>
          </a:p>
          <a:p>
            <a:r>
              <a:rPr lang="ar-SA" sz="2800" dirty="0" smtClean="0"/>
              <a:t>1- </a:t>
            </a:r>
            <a:r>
              <a:rPr lang="ar-SA" sz="2800" u="sng" dirty="0" smtClean="0"/>
              <a:t>الحاجات المجتمعية </a:t>
            </a:r>
          </a:p>
          <a:p>
            <a:r>
              <a:rPr lang="ar-SA" sz="2800" dirty="0" smtClean="0"/>
              <a:t>2- الامكانيات المؤسسية </a:t>
            </a:r>
          </a:p>
          <a:p>
            <a:r>
              <a:rPr lang="ar-SA" sz="2800" dirty="0" smtClean="0"/>
              <a:t>3- الاتجاهات العالمية </a:t>
            </a:r>
          </a:p>
          <a:p>
            <a:r>
              <a:rPr lang="ar-SA" sz="2800" dirty="0" smtClean="0"/>
              <a:t>4- الاعمال الاجتماعية</a:t>
            </a:r>
            <a:endParaRPr lang="ar-SA" sz="2800" dirty="0"/>
          </a:p>
        </p:txBody>
      </p:sp>
    </p:spTree>
    <p:extLst>
      <p:ext uri="{BB962C8B-B14F-4D97-AF65-F5344CB8AC3E}">
        <p14:creationId xmlns:p14="http://schemas.microsoft.com/office/powerpoint/2010/main" val="33635796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548680"/>
            <a:ext cx="7272808" cy="5760639"/>
          </a:xfrm>
        </p:spPr>
      </p:pic>
    </p:spTree>
    <p:extLst>
      <p:ext uri="{BB962C8B-B14F-4D97-AF65-F5344CB8AC3E}">
        <p14:creationId xmlns:p14="http://schemas.microsoft.com/office/powerpoint/2010/main" val="3133556209"/>
      </p:ext>
    </p:extLst>
  </p:cSld>
  <p:clrMapOvr>
    <a:masterClrMapping/>
  </p:clrMapOvr>
  <p:timing>
    <p:tnLst>
      <p:par>
        <p:cTn id="1" dur="indefinite" restart="never" nodeType="tmRoot"/>
      </p:par>
    </p:tnLst>
  </p:timing>
</p:sld>
</file>

<file path=ppt/theme/theme1.xml><?xml version="1.0" encoding="utf-8"?>
<a:theme xmlns:a="http://schemas.openxmlformats.org/drawingml/2006/main" name="Autumn">
  <a:themeElements>
    <a:clrScheme name="دبوس تثبيت">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TM02455610[[fn=الخريف]]</Template>
  <TotalTime>610</TotalTime>
  <Words>4068</Words>
  <Application>Microsoft Office PowerPoint</Application>
  <PresentationFormat>عرض على الشاشة (3:4)‏</PresentationFormat>
  <Paragraphs>264</Paragraphs>
  <Slides>63</Slides>
  <Notes>0</Notes>
  <HiddenSlides>0</HiddenSlides>
  <MMClips>0</MMClips>
  <ScaleCrop>false</ScaleCrop>
  <HeadingPairs>
    <vt:vector size="4" baseType="variant">
      <vt:variant>
        <vt:lpstr>نسق</vt:lpstr>
      </vt:variant>
      <vt:variant>
        <vt:i4>1</vt:i4>
      </vt:variant>
      <vt:variant>
        <vt:lpstr>عناوين الشرائح</vt:lpstr>
      </vt:variant>
      <vt:variant>
        <vt:i4>63</vt:i4>
      </vt:variant>
    </vt:vector>
  </HeadingPairs>
  <TitlesOfParts>
    <vt:vector size="64" baseType="lpstr">
      <vt:lpstr>Autumn</vt:lpstr>
      <vt:lpstr>عرض تقديمي في PowerPoint</vt:lpstr>
      <vt:lpstr>عرض تقديمي في PowerPoint</vt:lpstr>
      <vt:lpstr>عرض تقديمي في PowerPoint</vt:lpstr>
      <vt:lpstr>  عناصر المحاضرة  مقدمة  مراجعة  اولويات العمل التطوعي ادوار العمل التطوعي دور التطوع في المؤسسات الاهلية أهداف العمل التطوعي شروط العمل التطوعي  العمل التطوعي في الإسلام مكانة العمل التطوعي في الإسلام أمثلة وقدوات في العمل التطوعي   </vt:lpstr>
      <vt:lpstr>عرض تقديمي في PowerPoint</vt:lpstr>
      <vt:lpstr>عرض تقديمي في PowerPoint</vt:lpstr>
      <vt:lpstr>اولا : مراجعة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الاجابة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Asmaa A. Saleh</dc:creator>
  <cp:lastModifiedBy>Asmaa A. Saleh</cp:lastModifiedBy>
  <cp:revision>55</cp:revision>
  <dcterms:created xsi:type="dcterms:W3CDTF">2015-07-08T16:19:37Z</dcterms:created>
  <dcterms:modified xsi:type="dcterms:W3CDTF">2015-12-08T19:02:28Z</dcterms:modified>
</cp:coreProperties>
</file>