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8" r:id="rId3"/>
    <p:sldId id="259" r:id="rId4"/>
    <p:sldId id="257" r:id="rId5"/>
    <p:sldId id="260" r:id="rId6"/>
    <p:sldId id="264" r:id="rId7"/>
    <p:sldId id="261" r:id="rId8"/>
    <p:sldId id="262" r:id="rId9"/>
    <p:sldId id="263" r:id="rId10"/>
    <p:sldId id="265" r:id="rId11"/>
    <p:sldId id="266" r:id="rId12"/>
    <p:sldId id="267" r:id="rId13"/>
    <p:sldId id="272" r:id="rId14"/>
    <p:sldId id="268" r:id="rId15"/>
    <p:sldId id="269" r:id="rId16"/>
    <p:sldId id="270" r:id="rId17"/>
    <p:sldId id="273" r:id="rId18"/>
    <p:sldId id="274" r:id="rId19"/>
    <p:sldId id="275" r:id="rId20"/>
    <p:sldId id="276" r:id="rId21"/>
    <p:sldId id="271"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6" r:id="rId37"/>
    <p:sldId id="292" r:id="rId38"/>
    <p:sldId id="294" r:id="rId39"/>
    <p:sldId id="293" r:id="rId40"/>
    <p:sldId id="295"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3" r:id="rId56"/>
    <p:sldId id="311" r:id="rId57"/>
    <p:sldId id="314" r:id="rId58"/>
    <p:sldId id="315" r:id="rId59"/>
    <p:sldId id="316" r:id="rId60"/>
    <p:sldId id="317" r:id="rId6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366F"/>
    <a:srgbClr val="E03C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3" d="100"/>
          <a:sy n="63" d="100"/>
        </p:scale>
        <p:origin x="-151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3CE945-88DE-412A-BE31-8F699F54CFF2}" type="doc">
      <dgm:prSet loTypeId="urn:microsoft.com/office/officeart/2005/8/layout/vProcess5" loCatId="process" qsTypeId="urn:microsoft.com/office/officeart/2005/8/quickstyle/simple5" qsCatId="simple" csTypeId="urn:microsoft.com/office/officeart/2005/8/colors/colorful1#3" csCatId="colorful" phldr="1"/>
      <dgm:spPr/>
      <dgm:t>
        <a:bodyPr/>
        <a:lstStyle/>
        <a:p>
          <a:pPr rtl="1"/>
          <a:endParaRPr lang="ar-SA"/>
        </a:p>
      </dgm:t>
    </dgm:pt>
    <dgm:pt modelId="{1E425BEA-15FB-461C-B817-20B0FE3E4C9B}">
      <dgm:prSet phldrT="[نص]"/>
      <dgm:spPr/>
      <dgm:t>
        <a:bodyPr/>
        <a:lstStyle/>
        <a:p>
          <a:pPr rtl="1"/>
          <a:r>
            <a:rPr lang="ar-SA" b="1" dirty="0" smtClean="0">
              <a:solidFill>
                <a:schemeClr val="tx1"/>
              </a:solidFill>
            </a:rPr>
            <a:t>1- عوامل تعود الى المتطوع </a:t>
          </a:r>
          <a:endParaRPr lang="ar-SA" b="1" dirty="0">
            <a:solidFill>
              <a:schemeClr val="tx1"/>
            </a:solidFill>
          </a:endParaRPr>
        </a:p>
      </dgm:t>
    </dgm:pt>
    <dgm:pt modelId="{764E4A50-CB6E-4A46-B5EF-BC17105FCF7D}" type="parTrans" cxnId="{0DE5BD29-E846-4735-82D9-62BDD335A0A8}">
      <dgm:prSet/>
      <dgm:spPr/>
      <dgm:t>
        <a:bodyPr/>
        <a:lstStyle/>
        <a:p>
          <a:pPr rtl="1"/>
          <a:endParaRPr lang="ar-SA"/>
        </a:p>
      </dgm:t>
    </dgm:pt>
    <dgm:pt modelId="{346F9A24-BC0F-4F16-952C-B7B98602CD46}" type="sibTrans" cxnId="{0DE5BD29-E846-4735-82D9-62BDD335A0A8}">
      <dgm:prSet/>
      <dgm:spPr>
        <a:ln>
          <a:solidFill>
            <a:schemeClr val="bg2">
              <a:lumMod val="75000"/>
              <a:alpha val="90000"/>
            </a:schemeClr>
          </a:solidFill>
        </a:ln>
        <a:effectLst>
          <a:glow rad="139700">
            <a:schemeClr val="accent6">
              <a:satMod val="175000"/>
              <a:alpha val="40000"/>
            </a:schemeClr>
          </a:glow>
        </a:effectLst>
        <a:scene3d>
          <a:camera prst="orthographicFront">
            <a:rot lat="0" lon="0" rev="0"/>
          </a:camera>
          <a:lightRig rig="threePt" dir="tl">
            <a:rot lat="0" lon="0" rev="20400000"/>
          </a:lightRig>
        </a:scene3d>
        <a:sp3d>
          <a:bevelT w="50800" h="12700" prst="angle"/>
        </a:sp3d>
      </dgm:spPr>
      <dgm:t>
        <a:bodyPr/>
        <a:lstStyle/>
        <a:p>
          <a:pPr rtl="1"/>
          <a:endParaRPr lang="ar-SA"/>
        </a:p>
      </dgm:t>
    </dgm:pt>
    <dgm:pt modelId="{E539DA95-CD28-49CA-8C85-D752FC3ABC30}">
      <dgm:prSet phldrT="[نص]"/>
      <dgm:spPr/>
      <dgm:t>
        <a:bodyPr/>
        <a:lstStyle/>
        <a:p>
          <a:pPr rtl="1"/>
          <a:r>
            <a:rPr lang="ar-SA" b="1" dirty="0" smtClean="0">
              <a:solidFill>
                <a:srgbClr val="002060"/>
              </a:solidFill>
            </a:rPr>
            <a:t>2- عوامل مرتبطة بالمؤسسات الاجتماعية </a:t>
          </a:r>
          <a:endParaRPr lang="ar-SA" b="1" dirty="0">
            <a:solidFill>
              <a:srgbClr val="002060"/>
            </a:solidFill>
          </a:endParaRPr>
        </a:p>
      </dgm:t>
    </dgm:pt>
    <dgm:pt modelId="{B9C000CB-240D-43B6-9C91-1170C4E030CE}" type="parTrans" cxnId="{718D7670-60E2-4E30-80A4-3E28036FE816}">
      <dgm:prSet/>
      <dgm:spPr/>
      <dgm:t>
        <a:bodyPr/>
        <a:lstStyle/>
        <a:p>
          <a:pPr rtl="1"/>
          <a:endParaRPr lang="ar-SA"/>
        </a:p>
      </dgm:t>
    </dgm:pt>
    <dgm:pt modelId="{77450E11-C792-4FBB-825F-5BABD48569F8}" type="sibTrans" cxnId="{718D7670-60E2-4E30-80A4-3E28036FE816}">
      <dgm:prSet/>
      <dgm:spPr>
        <a:ln>
          <a:solidFill>
            <a:schemeClr val="bg2">
              <a:lumMod val="75000"/>
              <a:alpha val="90000"/>
            </a:schemeClr>
          </a:solidFill>
        </a:ln>
        <a:effectLst>
          <a:glow rad="139700">
            <a:schemeClr val="accent2">
              <a:satMod val="175000"/>
              <a:alpha val="40000"/>
            </a:schemeClr>
          </a:glow>
        </a:effectLst>
        <a:scene3d>
          <a:camera prst="orthographicFront">
            <a:rot lat="0" lon="0" rev="0"/>
          </a:camera>
          <a:lightRig rig="threePt" dir="tl">
            <a:rot lat="0" lon="0" rev="20400000"/>
          </a:lightRig>
        </a:scene3d>
        <a:sp3d>
          <a:bevelT w="50800" h="12700" prst="angle"/>
        </a:sp3d>
      </dgm:spPr>
      <dgm:t>
        <a:bodyPr/>
        <a:lstStyle/>
        <a:p>
          <a:pPr rtl="1"/>
          <a:endParaRPr lang="ar-SA"/>
        </a:p>
      </dgm:t>
    </dgm:pt>
    <dgm:pt modelId="{E7575A37-9D04-4CF9-A164-28E3A7D7EEC7}">
      <dgm:prSet phldrT="[نص]"/>
      <dgm:spPr/>
      <dgm:t>
        <a:bodyPr/>
        <a:lstStyle/>
        <a:p>
          <a:pPr rtl="1"/>
          <a:r>
            <a:rPr lang="ar-SA" b="1" dirty="0" smtClean="0">
              <a:solidFill>
                <a:sysClr val="windowText" lastClr="000000"/>
              </a:solidFill>
            </a:rPr>
            <a:t>3</a:t>
          </a:r>
          <a:r>
            <a:rPr lang="ar-SA" b="1" dirty="0" smtClean="0">
              <a:solidFill>
                <a:schemeClr val="tx1"/>
              </a:solidFill>
            </a:rPr>
            <a:t>- عوامل راجعة الى المجتمع المحلي </a:t>
          </a:r>
          <a:endParaRPr lang="ar-SA" b="1" dirty="0">
            <a:solidFill>
              <a:schemeClr val="tx1"/>
            </a:solidFill>
          </a:endParaRPr>
        </a:p>
      </dgm:t>
    </dgm:pt>
    <dgm:pt modelId="{B776634D-61BB-4A09-B463-519FA89798E0}" type="parTrans" cxnId="{D3F7A71C-5F38-4FA3-A497-4436C974805F}">
      <dgm:prSet/>
      <dgm:spPr/>
      <dgm:t>
        <a:bodyPr/>
        <a:lstStyle/>
        <a:p>
          <a:pPr rtl="1"/>
          <a:endParaRPr lang="ar-SA"/>
        </a:p>
      </dgm:t>
    </dgm:pt>
    <dgm:pt modelId="{41F58DD8-BF52-42CD-93CD-E9836FF20B05}" type="sibTrans" cxnId="{D3F7A71C-5F38-4FA3-A497-4436C974805F}">
      <dgm:prSet/>
      <dgm:spPr/>
      <dgm:t>
        <a:bodyPr/>
        <a:lstStyle/>
        <a:p>
          <a:pPr rtl="1"/>
          <a:endParaRPr lang="ar-SA"/>
        </a:p>
      </dgm:t>
    </dgm:pt>
    <dgm:pt modelId="{E671EC7B-7956-4E3F-935E-812D1094C326}" type="pres">
      <dgm:prSet presAssocID="{8D3CE945-88DE-412A-BE31-8F699F54CFF2}" presName="outerComposite" presStyleCnt="0">
        <dgm:presLayoutVars>
          <dgm:chMax val="5"/>
          <dgm:dir/>
          <dgm:resizeHandles val="exact"/>
        </dgm:presLayoutVars>
      </dgm:prSet>
      <dgm:spPr/>
      <dgm:t>
        <a:bodyPr/>
        <a:lstStyle/>
        <a:p>
          <a:pPr rtl="1"/>
          <a:endParaRPr lang="ar-SA"/>
        </a:p>
      </dgm:t>
    </dgm:pt>
    <dgm:pt modelId="{B3068260-E7E5-44FB-9DB8-76D850A14FED}" type="pres">
      <dgm:prSet presAssocID="{8D3CE945-88DE-412A-BE31-8F699F54CFF2}" presName="dummyMaxCanvas" presStyleCnt="0">
        <dgm:presLayoutVars/>
      </dgm:prSet>
      <dgm:spPr/>
    </dgm:pt>
    <dgm:pt modelId="{51153EFC-FD24-4319-A256-A784570C35E2}" type="pres">
      <dgm:prSet presAssocID="{8D3CE945-88DE-412A-BE31-8F699F54CFF2}" presName="ThreeNodes_1" presStyleLbl="node1" presStyleIdx="0" presStyleCnt="3" custLinFactNeighborY="5906">
        <dgm:presLayoutVars>
          <dgm:bulletEnabled val="1"/>
        </dgm:presLayoutVars>
      </dgm:prSet>
      <dgm:spPr/>
      <dgm:t>
        <a:bodyPr/>
        <a:lstStyle/>
        <a:p>
          <a:pPr rtl="1"/>
          <a:endParaRPr lang="ar-SA"/>
        </a:p>
      </dgm:t>
    </dgm:pt>
    <dgm:pt modelId="{5C1F9D16-4A60-40CE-8C77-E0084BAECAA6}" type="pres">
      <dgm:prSet presAssocID="{8D3CE945-88DE-412A-BE31-8F699F54CFF2}" presName="ThreeNodes_2" presStyleLbl="node1" presStyleIdx="1" presStyleCnt="3">
        <dgm:presLayoutVars>
          <dgm:bulletEnabled val="1"/>
        </dgm:presLayoutVars>
      </dgm:prSet>
      <dgm:spPr/>
      <dgm:t>
        <a:bodyPr/>
        <a:lstStyle/>
        <a:p>
          <a:pPr rtl="1"/>
          <a:endParaRPr lang="ar-SA"/>
        </a:p>
      </dgm:t>
    </dgm:pt>
    <dgm:pt modelId="{2C33EEDD-4237-4AEB-A2AB-625C0F519FD0}" type="pres">
      <dgm:prSet presAssocID="{8D3CE945-88DE-412A-BE31-8F699F54CFF2}" presName="ThreeNodes_3" presStyleLbl="node1" presStyleIdx="2" presStyleCnt="3">
        <dgm:presLayoutVars>
          <dgm:bulletEnabled val="1"/>
        </dgm:presLayoutVars>
      </dgm:prSet>
      <dgm:spPr/>
      <dgm:t>
        <a:bodyPr/>
        <a:lstStyle/>
        <a:p>
          <a:pPr rtl="1"/>
          <a:endParaRPr lang="ar-SA"/>
        </a:p>
      </dgm:t>
    </dgm:pt>
    <dgm:pt modelId="{BFC41D09-E18F-46CF-B3AC-01289C792329}" type="pres">
      <dgm:prSet presAssocID="{8D3CE945-88DE-412A-BE31-8F699F54CFF2}" presName="ThreeConn_1-2" presStyleLbl="fgAccFollowNode1" presStyleIdx="0" presStyleCnt="2">
        <dgm:presLayoutVars>
          <dgm:bulletEnabled val="1"/>
        </dgm:presLayoutVars>
      </dgm:prSet>
      <dgm:spPr/>
      <dgm:t>
        <a:bodyPr/>
        <a:lstStyle/>
        <a:p>
          <a:pPr rtl="1"/>
          <a:endParaRPr lang="ar-SA"/>
        </a:p>
      </dgm:t>
    </dgm:pt>
    <dgm:pt modelId="{B71BF6D4-D302-4FA6-BA12-A5FE2462C253}" type="pres">
      <dgm:prSet presAssocID="{8D3CE945-88DE-412A-BE31-8F699F54CFF2}" presName="ThreeConn_2-3" presStyleLbl="fgAccFollowNode1" presStyleIdx="1" presStyleCnt="2">
        <dgm:presLayoutVars>
          <dgm:bulletEnabled val="1"/>
        </dgm:presLayoutVars>
      </dgm:prSet>
      <dgm:spPr/>
      <dgm:t>
        <a:bodyPr/>
        <a:lstStyle/>
        <a:p>
          <a:pPr rtl="1"/>
          <a:endParaRPr lang="ar-SA"/>
        </a:p>
      </dgm:t>
    </dgm:pt>
    <dgm:pt modelId="{9E5D953F-24D5-4AEB-82CB-84F9BF6CCAA8}" type="pres">
      <dgm:prSet presAssocID="{8D3CE945-88DE-412A-BE31-8F699F54CFF2}" presName="ThreeNodes_1_text" presStyleLbl="node1" presStyleIdx="2" presStyleCnt="3">
        <dgm:presLayoutVars>
          <dgm:bulletEnabled val="1"/>
        </dgm:presLayoutVars>
      </dgm:prSet>
      <dgm:spPr/>
      <dgm:t>
        <a:bodyPr/>
        <a:lstStyle/>
        <a:p>
          <a:pPr rtl="1"/>
          <a:endParaRPr lang="ar-SA"/>
        </a:p>
      </dgm:t>
    </dgm:pt>
    <dgm:pt modelId="{1ABCDD93-0024-4987-9D8D-14864CF4B639}" type="pres">
      <dgm:prSet presAssocID="{8D3CE945-88DE-412A-BE31-8F699F54CFF2}" presName="ThreeNodes_2_text" presStyleLbl="node1" presStyleIdx="2" presStyleCnt="3">
        <dgm:presLayoutVars>
          <dgm:bulletEnabled val="1"/>
        </dgm:presLayoutVars>
      </dgm:prSet>
      <dgm:spPr/>
      <dgm:t>
        <a:bodyPr/>
        <a:lstStyle/>
        <a:p>
          <a:pPr rtl="1"/>
          <a:endParaRPr lang="ar-SA"/>
        </a:p>
      </dgm:t>
    </dgm:pt>
    <dgm:pt modelId="{27C866BB-4CFF-4528-9135-103E0D051BED}" type="pres">
      <dgm:prSet presAssocID="{8D3CE945-88DE-412A-BE31-8F699F54CFF2}" presName="ThreeNodes_3_text" presStyleLbl="node1" presStyleIdx="2" presStyleCnt="3">
        <dgm:presLayoutVars>
          <dgm:bulletEnabled val="1"/>
        </dgm:presLayoutVars>
      </dgm:prSet>
      <dgm:spPr/>
      <dgm:t>
        <a:bodyPr/>
        <a:lstStyle/>
        <a:p>
          <a:pPr rtl="1"/>
          <a:endParaRPr lang="ar-SA"/>
        </a:p>
      </dgm:t>
    </dgm:pt>
  </dgm:ptLst>
  <dgm:cxnLst>
    <dgm:cxn modelId="{D532CC6A-87CA-4A29-AF7B-40A9E70CCCD3}" type="presOf" srcId="{346F9A24-BC0F-4F16-952C-B7B98602CD46}" destId="{BFC41D09-E18F-46CF-B3AC-01289C792329}" srcOrd="0" destOrd="0" presId="urn:microsoft.com/office/officeart/2005/8/layout/vProcess5"/>
    <dgm:cxn modelId="{0DE5BD29-E846-4735-82D9-62BDD335A0A8}" srcId="{8D3CE945-88DE-412A-BE31-8F699F54CFF2}" destId="{1E425BEA-15FB-461C-B817-20B0FE3E4C9B}" srcOrd="0" destOrd="0" parTransId="{764E4A50-CB6E-4A46-B5EF-BC17105FCF7D}" sibTransId="{346F9A24-BC0F-4F16-952C-B7B98602CD46}"/>
    <dgm:cxn modelId="{718D7670-60E2-4E30-80A4-3E28036FE816}" srcId="{8D3CE945-88DE-412A-BE31-8F699F54CFF2}" destId="{E539DA95-CD28-49CA-8C85-D752FC3ABC30}" srcOrd="1" destOrd="0" parTransId="{B9C000CB-240D-43B6-9C91-1170C4E030CE}" sibTransId="{77450E11-C792-4FBB-825F-5BABD48569F8}"/>
    <dgm:cxn modelId="{6D31D3CF-49F7-43D6-B5F4-02F1D91B9B68}" type="presOf" srcId="{1E425BEA-15FB-461C-B817-20B0FE3E4C9B}" destId="{51153EFC-FD24-4319-A256-A784570C35E2}" srcOrd="0" destOrd="0" presId="urn:microsoft.com/office/officeart/2005/8/layout/vProcess5"/>
    <dgm:cxn modelId="{C2928BBB-8911-4153-A8FB-0CA4F8450D73}" type="presOf" srcId="{E7575A37-9D04-4CF9-A164-28E3A7D7EEC7}" destId="{2C33EEDD-4237-4AEB-A2AB-625C0F519FD0}" srcOrd="0" destOrd="0" presId="urn:microsoft.com/office/officeart/2005/8/layout/vProcess5"/>
    <dgm:cxn modelId="{D44BC37D-8A8F-4575-95D9-CC0A5BFC0823}" type="presOf" srcId="{E539DA95-CD28-49CA-8C85-D752FC3ABC30}" destId="{5C1F9D16-4A60-40CE-8C77-E0084BAECAA6}" srcOrd="0" destOrd="0" presId="urn:microsoft.com/office/officeart/2005/8/layout/vProcess5"/>
    <dgm:cxn modelId="{CCE5CE9C-AB2B-491E-863F-CE94798CC799}" type="presOf" srcId="{8D3CE945-88DE-412A-BE31-8F699F54CFF2}" destId="{E671EC7B-7956-4E3F-935E-812D1094C326}" srcOrd="0" destOrd="0" presId="urn:microsoft.com/office/officeart/2005/8/layout/vProcess5"/>
    <dgm:cxn modelId="{7A791D66-3744-4DEF-B443-7779CB5412F7}" type="presOf" srcId="{1E425BEA-15FB-461C-B817-20B0FE3E4C9B}" destId="{9E5D953F-24D5-4AEB-82CB-84F9BF6CCAA8}" srcOrd="1" destOrd="0" presId="urn:microsoft.com/office/officeart/2005/8/layout/vProcess5"/>
    <dgm:cxn modelId="{D3F7A71C-5F38-4FA3-A497-4436C974805F}" srcId="{8D3CE945-88DE-412A-BE31-8F699F54CFF2}" destId="{E7575A37-9D04-4CF9-A164-28E3A7D7EEC7}" srcOrd="2" destOrd="0" parTransId="{B776634D-61BB-4A09-B463-519FA89798E0}" sibTransId="{41F58DD8-BF52-42CD-93CD-E9836FF20B05}"/>
    <dgm:cxn modelId="{46E28D3C-5ED1-4708-88AD-C07265B27550}" type="presOf" srcId="{77450E11-C792-4FBB-825F-5BABD48569F8}" destId="{B71BF6D4-D302-4FA6-BA12-A5FE2462C253}" srcOrd="0" destOrd="0" presId="urn:microsoft.com/office/officeart/2005/8/layout/vProcess5"/>
    <dgm:cxn modelId="{6C2E495C-F313-4B06-940B-0874EDE079D3}" type="presOf" srcId="{E539DA95-CD28-49CA-8C85-D752FC3ABC30}" destId="{1ABCDD93-0024-4987-9D8D-14864CF4B639}" srcOrd="1" destOrd="0" presId="urn:microsoft.com/office/officeart/2005/8/layout/vProcess5"/>
    <dgm:cxn modelId="{46E20EF2-B164-44E3-8588-6BAC4A107014}" type="presOf" srcId="{E7575A37-9D04-4CF9-A164-28E3A7D7EEC7}" destId="{27C866BB-4CFF-4528-9135-103E0D051BED}" srcOrd="1" destOrd="0" presId="urn:microsoft.com/office/officeart/2005/8/layout/vProcess5"/>
    <dgm:cxn modelId="{6EA11217-1082-4421-8481-A572D0231A5C}" type="presParOf" srcId="{E671EC7B-7956-4E3F-935E-812D1094C326}" destId="{B3068260-E7E5-44FB-9DB8-76D850A14FED}" srcOrd="0" destOrd="0" presId="urn:microsoft.com/office/officeart/2005/8/layout/vProcess5"/>
    <dgm:cxn modelId="{7B29AE78-257B-45A3-AFAA-AF3273A5037D}" type="presParOf" srcId="{E671EC7B-7956-4E3F-935E-812D1094C326}" destId="{51153EFC-FD24-4319-A256-A784570C35E2}" srcOrd="1" destOrd="0" presId="urn:microsoft.com/office/officeart/2005/8/layout/vProcess5"/>
    <dgm:cxn modelId="{56F383E1-CF3D-42F3-9576-A1A2F526B716}" type="presParOf" srcId="{E671EC7B-7956-4E3F-935E-812D1094C326}" destId="{5C1F9D16-4A60-40CE-8C77-E0084BAECAA6}" srcOrd="2" destOrd="0" presId="urn:microsoft.com/office/officeart/2005/8/layout/vProcess5"/>
    <dgm:cxn modelId="{E1629AF4-D552-4868-B4FF-8E85C663AC5B}" type="presParOf" srcId="{E671EC7B-7956-4E3F-935E-812D1094C326}" destId="{2C33EEDD-4237-4AEB-A2AB-625C0F519FD0}" srcOrd="3" destOrd="0" presId="urn:microsoft.com/office/officeart/2005/8/layout/vProcess5"/>
    <dgm:cxn modelId="{0F520036-4F7A-4655-BD7B-6F6D18FE0AAF}" type="presParOf" srcId="{E671EC7B-7956-4E3F-935E-812D1094C326}" destId="{BFC41D09-E18F-46CF-B3AC-01289C792329}" srcOrd="4" destOrd="0" presId="urn:microsoft.com/office/officeart/2005/8/layout/vProcess5"/>
    <dgm:cxn modelId="{25C426CF-C9E8-46C4-9057-309F5539A8AC}" type="presParOf" srcId="{E671EC7B-7956-4E3F-935E-812D1094C326}" destId="{B71BF6D4-D302-4FA6-BA12-A5FE2462C253}" srcOrd="5" destOrd="0" presId="urn:microsoft.com/office/officeart/2005/8/layout/vProcess5"/>
    <dgm:cxn modelId="{5ADFE1B0-BF15-4AE0-BDD1-4CFBF0125B6F}" type="presParOf" srcId="{E671EC7B-7956-4E3F-935E-812D1094C326}" destId="{9E5D953F-24D5-4AEB-82CB-84F9BF6CCAA8}" srcOrd="6" destOrd="0" presId="urn:microsoft.com/office/officeart/2005/8/layout/vProcess5"/>
    <dgm:cxn modelId="{84CA2C4C-1170-4B2C-97E9-8707FA45CA53}" type="presParOf" srcId="{E671EC7B-7956-4E3F-935E-812D1094C326}" destId="{1ABCDD93-0024-4987-9D8D-14864CF4B639}" srcOrd="7" destOrd="0" presId="urn:microsoft.com/office/officeart/2005/8/layout/vProcess5"/>
    <dgm:cxn modelId="{5CBA2484-FD64-44BB-9914-95BE30BF1E5D}" type="presParOf" srcId="{E671EC7B-7956-4E3F-935E-812D1094C326}" destId="{27C866BB-4CFF-4528-9135-103E0D051BED}"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97E4F8-38E4-4AF8-92EF-27DB09E928C9}"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pPr rtl="1"/>
          <a:endParaRPr lang="ar-SA"/>
        </a:p>
      </dgm:t>
    </dgm:pt>
    <dgm:pt modelId="{C1D769F6-2108-48D7-8603-276CD991B6CC}">
      <dgm:prSet phldrT="[نص]"/>
      <dgm:spPr/>
      <dgm:t>
        <a:bodyPr/>
        <a:lstStyle/>
        <a:p>
          <a:pPr rtl="1"/>
          <a:r>
            <a:rPr lang="ar-SA" dirty="0" smtClean="0"/>
            <a:t>سواء</a:t>
          </a:r>
          <a:endParaRPr lang="ar-SA" dirty="0"/>
        </a:p>
      </dgm:t>
    </dgm:pt>
    <dgm:pt modelId="{24066F57-8FEE-4525-927E-976234A9AB73}" type="parTrans" cxnId="{70DD4940-FD2F-4B1F-A4A4-7A7ADDD490EA}">
      <dgm:prSet/>
      <dgm:spPr/>
      <dgm:t>
        <a:bodyPr/>
        <a:lstStyle/>
        <a:p>
          <a:pPr rtl="1"/>
          <a:endParaRPr lang="ar-SA"/>
        </a:p>
      </dgm:t>
    </dgm:pt>
    <dgm:pt modelId="{A3B743F4-363F-464B-B909-8127504F8F70}" type="sibTrans" cxnId="{70DD4940-FD2F-4B1F-A4A4-7A7ADDD490EA}">
      <dgm:prSet/>
      <dgm:spPr/>
      <dgm:t>
        <a:bodyPr/>
        <a:lstStyle/>
        <a:p>
          <a:pPr rtl="1"/>
          <a:endParaRPr lang="ar-SA"/>
        </a:p>
      </dgm:t>
    </dgm:pt>
    <dgm:pt modelId="{1B529AC4-B440-4F25-8A5F-684777263F20}">
      <dgm:prSet phldrT="[نص]" phldr="1"/>
      <dgm:spPr/>
      <dgm:t>
        <a:bodyPr/>
        <a:lstStyle/>
        <a:p>
          <a:pPr rtl="1"/>
          <a:endParaRPr lang="ar-SA" dirty="0"/>
        </a:p>
      </dgm:t>
    </dgm:pt>
    <dgm:pt modelId="{8D225E83-ECF3-423F-8C23-82857EADC40C}" type="parTrans" cxnId="{4591665D-CD43-4C2A-8737-C7B4ED92DA8C}">
      <dgm:prSet/>
      <dgm:spPr/>
      <dgm:t>
        <a:bodyPr/>
        <a:lstStyle/>
        <a:p>
          <a:pPr rtl="1"/>
          <a:endParaRPr lang="ar-SA"/>
        </a:p>
      </dgm:t>
    </dgm:pt>
    <dgm:pt modelId="{4BC8C6FA-786E-434F-8B2A-42CB49769166}" type="sibTrans" cxnId="{4591665D-CD43-4C2A-8737-C7B4ED92DA8C}">
      <dgm:prSet/>
      <dgm:spPr/>
      <dgm:t>
        <a:bodyPr/>
        <a:lstStyle/>
        <a:p>
          <a:pPr rtl="1"/>
          <a:endParaRPr lang="ar-SA"/>
        </a:p>
      </dgm:t>
    </dgm:pt>
    <dgm:pt modelId="{D50FECBA-FCAA-4713-92F4-B43DDFC7F8A6}">
      <dgm:prSet phldrT="[نص]" phldr="1"/>
      <dgm:spPr/>
      <dgm:t>
        <a:bodyPr/>
        <a:lstStyle/>
        <a:p>
          <a:pPr rtl="1"/>
          <a:endParaRPr lang="ar-SA" dirty="0"/>
        </a:p>
      </dgm:t>
    </dgm:pt>
    <dgm:pt modelId="{09E84095-038E-4677-B197-2C1D3BD4CE7E}" type="parTrans" cxnId="{D57E6435-49A5-47EE-AE5A-C2798D24D9FE}">
      <dgm:prSet/>
      <dgm:spPr/>
      <dgm:t>
        <a:bodyPr/>
        <a:lstStyle/>
        <a:p>
          <a:pPr rtl="1"/>
          <a:endParaRPr lang="ar-SA"/>
        </a:p>
      </dgm:t>
    </dgm:pt>
    <dgm:pt modelId="{CEE8943C-7748-4EF4-85B4-57DFC09825A7}" type="sibTrans" cxnId="{D57E6435-49A5-47EE-AE5A-C2798D24D9FE}">
      <dgm:prSet/>
      <dgm:spPr/>
      <dgm:t>
        <a:bodyPr/>
        <a:lstStyle/>
        <a:p>
          <a:pPr rtl="1"/>
          <a:endParaRPr lang="ar-SA"/>
        </a:p>
      </dgm:t>
    </dgm:pt>
    <dgm:pt modelId="{43978A01-2687-47BE-A5A3-81AECB81B73F}">
      <dgm:prSet phldrT="[نص]" phldr="1"/>
      <dgm:spPr/>
      <dgm:t>
        <a:bodyPr/>
        <a:lstStyle/>
        <a:p>
          <a:pPr rtl="1"/>
          <a:endParaRPr lang="ar-SA" dirty="0"/>
        </a:p>
      </dgm:t>
    </dgm:pt>
    <dgm:pt modelId="{94049112-B05F-4B6A-AA7B-931AA7A00822}" type="parTrans" cxnId="{79546A66-AE4E-4739-9BE0-413F9A230789}">
      <dgm:prSet/>
      <dgm:spPr/>
      <dgm:t>
        <a:bodyPr/>
        <a:lstStyle/>
        <a:p>
          <a:pPr rtl="1"/>
          <a:endParaRPr lang="ar-SA"/>
        </a:p>
      </dgm:t>
    </dgm:pt>
    <dgm:pt modelId="{C5D514A9-5820-4CDB-A808-C2D75C882EE3}" type="sibTrans" cxnId="{79546A66-AE4E-4739-9BE0-413F9A230789}">
      <dgm:prSet/>
      <dgm:spPr/>
      <dgm:t>
        <a:bodyPr/>
        <a:lstStyle/>
        <a:p>
          <a:pPr rtl="1"/>
          <a:endParaRPr lang="ar-SA"/>
        </a:p>
      </dgm:t>
    </dgm:pt>
    <dgm:pt modelId="{5C467348-DA4A-4A20-B5C8-FE3A67352D1F}">
      <dgm:prSet phldrT="[نص]" phldr="1"/>
      <dgm:spPr/>
      <dgm:t>
        <a:bodyPr/>
        <a:lstStyle/>
        <a:p>
          <a:pPr rtl="1"/>
          <a:endParaRPr lang="ar-SA"/>
        </a:p>
      </dgm:t>
    </dgm:pt>
    <dgm:pt modelId="{0977096B-41DD-42C6-B04C-96E8828C755C}" type="parTrans" cxnId="{EF913F76-8E62-4D78-A3FD-6D8688CD8B4D}">
      <dgm:prSet/>
      <dgm:spPr/>
      <dgm:t>
        <a:bodyPr/>
        <a:lstStyle/>
        <a:p>
          <a:pPr rtl="1"/>
          <a:endParaRPr lang="ar-SA"/>
        </a:p>
      </dgm:t>
    </dgm:pt>
    <dgm:pt modelId="{1B07EBEB-E08A-4D54-99B6-023E391D2894}" type="sibTrans" cxnId="{EF913F76-8E62-4D78-A3FD-6D8688CD8B4D}">
      <dgm:prSet/>
      <dgm:spPr/>
      <dgm:t>
        <a:bodyPr/>
        <a:lstStyle/>
        <a:p>
          <a:pPr rtl="1"/>
          <a:endParaRPr lang="ar-SA"/>
        </a:p>
      </dgm:t>
    </dgm:pt>
    <dgm:pt modelId="{5547E008-6DDC-45FE-8C62-665E0B7A14A9}">
      <dgm:prSet phldrT="[نص]" phldr="1"/>
      <dgm:spPr/>
      <dgm:t>
        <a:bodyPr/>
        <a:lstStyle/>
        <a:p>
          <a:pPr rtl="1"/>
          <a:endParaRPr lang="ar-SA"/>
        </a:p>
      </dgm:t>
    </dgm:pt>
    <dgm:pt modelId="{9C360FE8-05A7-4EFB-9340-E1EE1310035C}" type="parTrans" cxnId="{13B1B9BD-47B5-4DB9-8578-D88F6472B514}">
      <dgm:prSet/>
      <dgm:spPr/>
      <dgm:t>
        <a:bodyPr/>
        <a:lstStyle/>
        <a:p>
          <a:pPr rtl="1"/>
          <a:endParaRPr lang="ar-SA"/>
        </a:p>
      </dgm:t>
    </dgm:pt>
    <dgm:pt modelId="{94E142BE-564B-4125-8B32-32A5F442A91C}" type="sibTrans" cxnId="{13B1B9BD-47B5-4DB9-8578-D88F6472B514}">
      <dgm:prSet/>
      <dgm:spPr/>
      <dgm:t>
        <a:bodyPr/>
        <a:lstStyle/>
        <a:p>
          <a:pPr rtl="1"/>
          <a:endParaRPr lang="ar-SA"/>
        </a:p>
      </dgm:t>
    </dgm:pt>
    <dgm:pt modelId="{D205BDA3-D3AC-46F0-A9E4-7B83E7A3AEE1}">
      <dgm:prSet phldrT="[نص]" phldr="1"/>
      <dgm:spPr/>
      <dgm:t>
        <a:bodyPr/>
        <a:lstStyle/>
        <a:p>
          <a:pPr rtl="1"/>
          <a:endParaRPr lang="ar-SA"/>
        </a:p>
      </dgm:t>
    </dgm:pt>
    <dgm:pt modelId="{245217CD-587E-46C7-BC0F-7B34822D7CC2}" type="parTrans" cxnId="{5EF76183-B67A-4DF0-BB7D-96AD62DCF69F}">
      <dgm:prSet/>
      <dgm:spPr/>
      <dgm:t>
        <a:bodyPr/>
        <a:lstStyle/>
        <a:p>
          <a:pPr rtl="1"/>
          <a:endParaRPr lang="ar-SA"/>
        </a:p>
      </dgm:t>
    </dgm:pt>
    <dgm:pt modelId="{4EB0E83D-FB95-440F-B6BA-8D5CA4373F05}" type="sibTrans" cxnId="{5EF76183-B67A-4DF0-BB7D-96AD62DCF69F}">
      <dgm:prSet/>
      <dgm:spPr/>
      <dgm:t>
        <a:bodyPr/>
        <a:lstStyle/>
        <a:p>
          <a:pPr rtl="1"/>
          <a:endParaRPr lang="ar-SA"/>
        </a:p>
      </dgm:t>
    </dgm:pt>
    <dgm:pt modelId="{F3D503BE-9C25-49E7-8016-428A994DF9C7}">
      <dgm:prSet phldrT="[نص]" phldr="1"/>
      <dgm:spPr/>
      <dgm:t>
        <a:bodyPr/>
        <a:lstStyle/>
        <a:p>
          <a:pPr rtl="1"/>
          <a:endParaRPr lang="ar-SA"/>
        </a:p>
      </dgm:t>
    </dgm:pt>
    <dgm:pt modelId="{8C237CA8-0170-4495-A041-3C5A442FD443}" type="parTrans" cxnId="{9A80FB9B-0ADC-4BF2-A6DF-B86062AE10BB}">
      <dgm:prSet/>
      <dgm:spPr/>
      <dgm:t>
        <a:bodyPr/>
        <a:lstStyle/>
        <a:p>
          <a:pPr rtl="1"/>
          <a:endParaRPr lang="ar-SA"/>
        </a:p>
      </dgm:t>
    </dgm:pt>
    <dgm:pt modelId="{61A230B8-6967-4AA5-A53C-BBAE906671A1}" type="sibTrans" cxnId="{9A80FB9B-0ADC-4BF2-A6DF-B86062AE10BB}">
      <dgm:prSet/>
      <dgm:spPr/>
      <dgm:t>
        <a:bodyPr/>
        <a:lstStyle/>
        <a:p>
          <a:pPr rtl="1"/>
          <a:endParaRPr lang="ar-SA"/>
        </a:p>
      </dgm:t>
    </dgm:pt>
    <dgm:pt modelId="{F18AD4E0-50C5-4320-A9FA-9CC033D73C7A}">
      <dgm:prSet phldrT="[نص]" phldr="1"/>
      <dgm:spPr/>
      <dgm:t>
        <a:bodyPr/>
        <a:lstStyle/>
        <a:p>
          <a:pPr rtl="1"/>
          <a:endParaRPr lang="ar-SA"/>
        </a:p>
      </dgm:t>
    </dgm:pt>
    <dgm:pt modelId="{FD6AAB8B-BD6C-419F-B953-0603BC0E08E6}" type="parTrans" cxnId="{8A9472A0-A938-4D8A-B120-875036D454C4}">
      <dgm:prSet/>
      <dgm:spPr/>
      <dgm:t>
        <a:bodyPr/>
        <a:lstStyle/>
        <a:p>
          <a:pPr rtl="1"/>
          <a:endParaRPr lang="ar-SA"/>
        </a:p>
      </dgm:t>
    </dgm:pt>
    <dgm:pt modelId="{1E693FC9-0351-45EE-95C4-ED22803AFA5F}" type="sibTrans" cxnId="{8A9472A0-A938-4D8A-B120-875036D454C4}">
      <dgm:prSet/>
      <dgm:spPr/>
      <dgm:t>
        <a:bodyPr/>
        <a:lstStyle/>
        <a:p>
          <a:pPr rtl="1"/>
          <a:endParaRPr lang="ar-SA"/>
        </a:p>
      </dgm:t>
    </dgm:pt>
    <dgm:pt modelId="{906686AD-8C0D-4DBA-B5D8-9C4E7B261580}" type="pres">
      <dgm:prSet presAssocID="{7597E4F8-38E4-4AF8-92EF-27DB09E928C9}" presName="composite" presStyleCnt="0">
        <dgm:presLayoutVars>
          <dgm:chMax val="5"/>
          <dgm:dir/>
          <dgm:animLvl val="ctr"/>
          <dgm:resizeHandles val="exact"/>
        </dgm:presLayoutVars>
      </dgm:prSet>
      <dgm:spPr/>
      <dgm:t>
        <a:bodyPr/>
        <a:lstStyle/>
        <a:p>
          <a:pPr rtl="1"/>
          <a:endParaRPr lang="ar-SA"/>
        </a:p>
      </dgm:t>
    </dgm:pt>
    <dgm:pt modelId="{1DB99FD5-6564-4698-8735-544EEA665104}" type="pres">
      <dgm:prSet presAssocID="{7597E4F8-38E4-4AF8-92EF-27DB09E928C9}" presName="cycle" presStyleCnt="0"/>
      <dgm:spPr/>
    </dgm:pt>
    <dgm:pt modelId="{0EA07E1C-E8C9-4489-9C49-5D1B3E005268}" type="pres">
      <dgm:prSet presAssocID="{7597E4F8-38E4-4AF8-92EF-27DB09E928C9}" presName="centerShape" presStyleCnt="0"/>
      <dgm:spPr/>
    </dgm:pt>
    <dgm:pt modelId="{E9D0E8BD-353A-4630-951D-2A93F75E0984}" type="pres">
      <dgm:prSet presAssocID="{7597E4F8-38E4-4AF8-92EF-27DB09E928C9}" presName="connSite" presStyleLbl="node1" presStyleIdx="0" presStyleCnt="4"/>
      <dgm:spPr/>
    </dgm:pt>
    <dgm:pt modelId="{2ED114A1-3BF2-47F0-B370-4CB2811FD96C}" type="pres">
      <dgm:prSet presAssocID="{7597E4F8-38E4-4AF8-92EF-27DB09E928C9}" presName="visible" presStyleLbl="node1" presStyleIdx="0" presStyleCnt="4"/>
      <dgm:spPr/>
    </dgm:pt>
    <dgm:pt modelId="{1BD62C91-1439-47CA-8695-1B35FE5AB501}" type="pres">
      <dgm:prSet presAssocID="{24066F57-8FEE-4525-927E-976234A9AB73}" presName="Name25" presStyleLbl="parChTrans1D1" presStyleIdx="0" presStyleCnt="3"/>
      <dgm:spPr/>
      <dgm:t>
        <a:bodyPr/>
        <a:lstStyle/>
        <a:p>
          <a:pPr rtl="1"/>
          <a:endParaRPr lang="ar-SA"/>
        </a:p>
      </dgm:t>
    </dgm:pt>
    <dgm:pt modelId="{1E136D91-4419-4404-8C8A-1A06F50DF303}" type="pres">
      <dgm:prSet presAssocID="{C1D769F6-2108-48D7-8603-276CD991B6CC}" presName="node" presStyleCnt="0"/>
      <dgm:spPr/>
    </dgm:pt>
    <dgm:pt modelId="{63602F9F-2D7A-43E6-92B3-4B29F96EEB95}" type="pres">
      <dgm:prSet presAssocID="{C1D769F6-2108-48D7-8603-276CD991B6CC}" presName="parentNode" presStyleLbl="node1" presStyleIdx="1" presStyleCnt="4">
        <dgm:presLayoutVars>
          <dgm:chMax val="1"/>
          <dgm:bulletEnabled val="1"/>
        </dgm:presLayoutVars>
      </dgm:prSet>
      <dgm:spPr/>
      <dgm:t>
        <a:bodyPr/>
        <a:lstStyle/>
        <a:p>
          <a:pPr rtl="1"/>
          <a:endParaRPr lang="ar-SA"/>
        </a:p>
      </dgm:t>
    </dgm:pt>
    <dgm:pt modelId="{182BFC1A-867A-481D-9922-D7004B1527B4}" type="pres">
      <dgm:prSet presAssocID="{C1D769F6-2108-48D7-8603-276CD991B6CC}" presName="childNode" presStyleLbl="revTx" presStyleIdx="0" presStyleCnt="3">
        <dgm:presLayoutVars>
          <dgm:bulletEnabled val="1"/>
        </dgm:presLayoutVars>
      </dgm:prSet>
      <dgm:spPr/>
      <dgm:t>
        <a:bodyPr/>
        <a:lstStyle/>
        <a:p>
          <a:pPr rtl="1"/>
          <a:endParaRPr lang="ar-SA"/>
        </a:p>
      </dgm:t>
    </dgm:pt>
    <dgm:pt modelId="{D9252916-0ABF-457E-A034-52A72BF6029D}" type="pres">
      <dgm:prSet presAssocID="{94049112-B05F-4B6A-AA7B-931AA7A00822}" presName="Name25" presStyleLbl="parChTrans1D1" presStyleIdx="1" presStyleCnt="3"/>
      <dgm:spPr/>
      <dgm:t>
        <a:bodyPr/>
        <a:lstStyle/>
        <a:p>
          <a:pPr rtl="1"/>
          <a:endParaRPr lang="ar-SA"/>
        </a:p>
      </dgm:t>
    </dgm:pt>
    <dgm:pt modelId="{1046A6D2-E08B-4F51-AF3F-5FA92ED974F1}" type="pres">
      <dgm:prSet presAssocID="{43978A01-2687-47BE-A5A3-81AECB81B73F}" presName="node" presStyleCnt="0"/>
      <dgm:spPr/>
    </dgm:pt>
    <dgm:pt modelId="{AC21F8CB-128C-4AA9-8A16-840492129330}" type="pres">
      <dgm:prSet presAssocID="{43978A01-2687-47BE-A5A3-81AECB81B73F}" presName="parentNode" presStyleLbl="node1" presStyleIdx="2" presStyleCnt="4">
        <dgm:presLayoutVars>
          <dgm:chMax val="1"/>
          <dgm:bulletEnabled val="1"/>
        </dgm:presLayoutVars>
      </dgm:prSet>
      <dgm:spPr/>
      <dgm:t>
        <a:bodyPr/>
        <a:lstStyle/>
        <a:p>
          <a:pPr rtl="1"/>
          <a:endParaRPr lang="ar-SA"/>
        </a:p>
      </dgm:t>
    </dgm:pt>
    <dgm:pt modelId="{CDDB3479-93E2-40FB-90CD-8712C74FA18C}" type="pres">
      <dgm:prSet presAssocID="{43978A01-2687-47BE-A5A3-81AECB81B73F}" presName="childNode" presStyleLbl="revTx" presStyleIdx="1" presStyleCnt="3">
        <dgm:presLayoutVars>
          <dgm:bulletEnabled val="1"/>
        </dgm:presLayoutVars>
      </dgm:prSet>
      <dgm:spPr/>
      <dgm:t>
        <a:bodyPr/>
        <a:lstStyle/>
        <a:p>
          <a:pPr rtl="1"/>
          <a:endParaRPr lang="ar-SA"/>
        </a:p>
      </dgm:t>
    </dgm:pt>
    <dgm:pt modelId="{A93A9CC2-89DA-479A-BDCB-84EC77B137CC}" type="pres">
      <dgm:prSet presAssocID="{245217CD-587E-46C7-BC0F-7B34822D7CC2}" presName="Name25" presStyleLbl="parChTrans1D1" presStyleIdx="2" presStyleCnt="3"/>
      <dgm:spPr/>
      <dgm:t>
        <a:bodyPr/>
        <a:lstStyle/>
        <a:p>
          <a:pPr rtl="1"/>
          <a:endParaRPr lang="ar-SA"/>
        </a:p>
      </dgm:t>
    </dgm:pt>
    <dgm:pt modelId="{89D7DE5E-54C3-464F-8D2A-D039B614F980}" type="pres">
      <dgm:prSet presAssocID="{D205BDA3-D3AC-46F0-A9E4-7B83E7A3AEE1}" presName="node" presStyleCnt="0"/>
      <dgm:spPr/>
    </dgm:pt>
    <dgm:pt modelId="{35502A80-4D69-4DAA-8C23-F7212FE32DA3}" type="pres">
      <dgm:prSet presAssocID="{D205BDA3-D3AC-46F0-A9E4-7B83E7A3AEE1}" presName="parentNode" presStyleLbl="node1" presStyleIdx="3" presStyleCnt="4">
        <dgm:presLayoutVars>
          <dgm:chMax val="1"/>
          <dgm:bulletEnabled val="1"/>
        </dgm:presLayoutVars>
      </dgm:prSet>
      <dgm:spPr/>
      <dgm:t>
        <a:bodyPr/>
        <a:lstStyle/>
        <a:p>
          <a:pPr rtl="1"/>
          <a:endParaRPr lang="ar-SA"/>
        </a:p>
      </dgm:t>
    </dgm:pt>
    <dgm:pt modelId="{121D6AF9-AB93-4AC2-9F4A-B7D34DF68CF6}" type="pres">
      <dgm:prSet presAssocID="{D205BDA3-D3AC-46F0-A9E4-7B83E7A3AEE1}" presName="childNode" presStyleLbl="revTx" presStyleIdx="2" presStyleCnt="3">
        <dgm:presLayoutVars>
          <dgm:bulletEnabled val="1"/>
        </dgm:presLayoutVars>
      </dgm:prSet>
      <dgm:spPr/>
      <dgm:t>
        <a:bodyPr/>
        <a:lstStyle/>
        <a:p>
          <a:pPr rtl="1"/>
          <a:endParaRPr lang="ar-SA"/>
        </a:p>
      </dgm:t>
    </dgm:pt>
  </dgm:ptLst>
  <dgm:cxnLst>
    <dgm:cxn modelId="{5EF76183-B67A-4DF0-BB7D-96AD62DCF69F}" srcId="{7597E4F8-38E4-4AF8-92EF-27DB09E928C9}" destId="{D205BDA3-D3AC-46F0-A9E4-7B83E7A3AEE1}" srcOrd="2" destOrd="0" parTransId="{245217CD-587E-46C7-BC0F-7B34822D7CC2}" sibTransId="{4EB0E83D-FB95-440F-B6BA-8D5CA4373F05}"/>
    <dgm:cxn modelId="{0D6821E6-C982-4BA8-92EA-C51918B3078F}" type="presOf" srcId="{7597E4F8-38E4-4AF8-92EF-27DB09E928C9}" destId="{906686AD-8C0D-4DBA-B5D8-9C4E7B261580}" srcOrd="0" destOrd="0" presId="urn:microsoft.com/office/officeart/2005/8/layout/radial2"/>
    <dgm:cxn modelId="{4591665D-CD43-4C2A-8737-C7B4ED92DA8C}" srcId="{C1D769F6-2108-48D7-8603-276CD991B6CC}" destId="{1B529AC4-B440-4F25-8A5F-684777263F20}" srcOrd="0" destOrd="0" parTransId="{8D225E83-ECF3-423F-8C23-82857EADC40C}" sibTransId="{4BC8C6FA-786E-434F-8B2A-42CB49769166}"/>
    <dgm:cxn modelId="{279CC225-AFE2-4E87-ADCE-914ABF0A5954}" type="presOf" srcId="{5547E008-6DDC-45FE-8C62-665E0B7A14A9}" destId="{CDDB3479-93E2-40FB-90CD-8712C74FA18C}" srcOrd="0" destOrd="1" presId="urn:microsoft.com/office/officeart/2005/8/layout/radial2"/>
    <dgm:cxn modelId="{07F53CC0-B655-46CC-AA81-CFC3B92ED9B2}" type="presOf" srcId="{D205BDA3-D3AC-46F0-A9E4-7B83E7A3AEE1}" destId="{35502A80-4D69-4DAA-8C23-F7212FE32DA3}" srcOrd="0" destOrd="0" presId="urn:microsoft.com/office/officeart/2005/8/layout/radial2"/>
    <dgm:cxn modelId="{9A80FB9B-0ADC-4BF2-A6DF-B86062AE10BB}" srcId="{D205BDA3-D3AC-46F0-A9E4-7B83E7A3AEE1}" destId="{F3D503BE-9C25-49E7-8016-428A994DF9C7}" srcOrd="0" destOrd="0" parTransId="{8C237CA8-0170-4495-A041-3C5A442FD443}" sibTransId="{61A230B8-6967-4AA5-A53C-BBAE906671A1}"/>
    <dgm:cxn modelId="{4357ABC8-CE02-4FB4-A1B9-8AFA37AA48EA}" type="presOf" srcId="{24066F57-8FEE-4525-927E-976234A9AB73}" destId="{1BD62C91-1439-47CA-8695-1B35FE5AB501}" srcOrd="0" destOrd="0" presId="urn:microsoft.com/office/officeart/2005/8/layout/radial2"/>
    <dgm:cxn modelId="{E87FA239-8385-4448-A624-0B509960D533}" type="presOf" srcId="{1B529AC4-B440-4F25-8A5F-684777263F20}" destId="{182BFC1A-867A-481D-9922-D7004B1527B4}" srcOrd="0" destOrd="0" presId="urn:microsoft.com/office/officeart/2005/8/layout/radial2"/>
    <dgm:cxn modelId="{0611195E-E859-4903-93C6-C2437C77FE11}" type="presOf" srcId="{5C467348-DA4A-4A20-B5C8-FE3A67352D1F}" destId="{CDDB3479-93E2-40FB-90CD-8712C74FA18C}" srcOrd="0" destOrd="0" presId="urn:microsoft.com/office/officeart/2005/8/layout/radial2"/>
    <dgm:cxn modelId="{9D07F3E7-4CAF-4180-8664-973BA3162FD6}" type="presOf" srcId="{C1D769F6-2108-48D7-8603-276CD991B6CC}" destId="{63602F9F-2D7A-43E6-92B3-4B29F96EEB95}" srcOrd="0" destOrd="0" presId="urn:microsoft.com/office/officeart/2005/8/layout/radial2"/>
    <dgm:cxn modelId="{8A9472A0-A938-4D8A-B120-875036D454C4}" srcId="{D205BDA3-D3AC-46F0-A9E4-7B83E7A3AEE1}" destId="{F18AD4E0-50C5-4320-A9FA-9CC033D73C7A}" srcOrd="1" destOrd="0" parTransId="{FD6AAB8B-BD6C-419F-B953-0603BC0E08E6}" sibTransId="{1E693FC9-0351-45EE-95C4-ED22803AFA5F}"/>
    <dgm:cxn modelId="{B0CE4C9F-5993-45D9-AF2C-16437CE2FAF9}" type="presOf" srcId="{D50FECBA-FCAA-4713-92F4-B43DDFC7F8A6}" destId="{182BFC1A-867A-481D-9922-D7004B1527B4}" srcOrd="0" destOrd="1" presId="urn:microsoft.com/office/officeart/2005/8/layout/radial2"/>
    <dgm:cxn modelId="{CA1F5767-3E79-450A-8BCA-59A9D737AA3D}" type="presOf" srcId="{F3D503BE-9C25-49E7-8016-428A994DF9C7}" destId="{121D6AF9-AB93-4AC2-9F4A-B7D34DF68CF6}" srcOrd="0" destOrd="0" presId="urn:microsoft.com/office/officeart/2005/8/layout/radial2"/>
    <dgm:cxn modelId="{D57E6435-49A5-47EE-AE5A-C2798D24D9FE}" srcId="{C1D769F6-2108-48D7-8603-276CD991B6CC}" destId="{D50FECBA-FCAA-4713-92F4-B43DDFC7F8A6}" srcOrd="1" destOrd="0" parTransId="{09E84095-038E-4677-B197-2C1D3BD4CE7E}" sibTransId="{CEE8943C-7748-4EF4-85B4-57DFC09825A7}"/>
    <dgm:cxn modelId="{C7254290-839F-48BA-810A-58943AD7C2E1}" type="presOf" srcId="{F18AD4E0-50C5-4320-A9FA-9CC033D73C7A}" destId="{121D6AF9-AB93-4AC2-9F4A-B7D34DF68CF6}" srcOrd="0" destOrd="1" presId="urn:microsoft.com/office/officeart/2005/8/layout/radial2"/>
    <dgm:cxn modelId="{13B1B9BD-47B5-4DB9-8578-D88F6472B514}" srcId="{43978A01-2687-47BE-A5A3-81AECB81B73F}" destId="{5547E008-6DDC-45FE-8C62-665E0B7A14A9}" srcOrd="1" destOrd="0" parTransId="{9C360FE8-05A7-4EFB-9340-E1EE1310035C}" sibTransId="{94E142BE-564B-4125-8B32-32A5F442A91C}"/>
    <dgm:cxn modelId="{F46A2683-22D6-47A5-95FA-FB847F15D7E1}" type="presOf" srcId="{43978A01-2687-47BE-A5A3-81AECB81B73F}" destId="{AC21F8CB-128C-4AA9-8A16-840492129330}" srcOrd="0" destOrd="0" presId="urn:microsoft.com/office/officeart/2005/8/layout/radial2"/>
    <dgm:cxn modelId="{79546A66-AE4E-4739-9BE0-413F9A230789}" srcId="{7597E4F8-38E4-4AF8-92EF-27DB09E928C9}" destId="{43978A01-2687-47BE-A5A3-81AECB81B73F}" srcOrd="1" destOrd="0" parTransId="{94049112-B05F-4B6A-AA7B-931AA7A00822}" sibTransId="{C5D514A9-5820-4CDB-A808-C2D75C882EE3}"/>
    <dgm:cxn modelId="{70DD4940-FD2F-4B1F-A4A4-7A7ADDD490EA}" srcId="{7597E4F8-38E4-4AF8-92EF-27DB09E928C9}" destId="{C1D769F6-2108-48D7-8603-276CD991B6CC}" srcOrd="0" destOrd="0" parTransId="{24066F57-8FEE-4525-927E-976234A9AB73}" sibTransId="{A3B743F4-363F-464B-B909-8127504F8F70}"/>
    <dgm:cxn modelId="{8CD381E1-F73C-4D2D-B725-4981E940CCC4}" type="presOf" srcId="{94049112-B05F-4B6A-AA7B-931AA7A00822}" destId="{D9252916-0ABF-457E-A034-52A72BF6029D}" srcOrd="0" destOrd="0" presId="urn:microsoft.com/office/officeart/2005/8/layout/radial2"/>
    <dgm:cxn modelId="{EF913F76-8E62-4D78-A3FD-6D8688CD8B4D}" srcId="{43978A01-2687-47BE-A5A3-81AECB81B73F}" destId="{5C467348-DA4A-4A20-B5C8-FE3A67352D1F}" srcOrd="0" destOrd="0" parTransId="{0977096B-41DD-42C6-B04C-96E8828C755C}" sibTransId="{1B07EBEB-E08A-4D54-99B6-023E391D2894}"/>
    <dgm:cxn modelId="{6D0485D6-A95D-45B9-9656-3EBC77592D1D}" type="presOf" srcId="{245217CD-587E-46C7-BC0F-7B34822D7CC2}" destId="{A93A9CC2-89DA-479A-BDCB-84EC77B137CC}" srcOrd="0" destOrd="0" presId="urn:microsoft.com/office/officeart/2005/8/layout/radial2"/>
    <dgm:cxn modelId="{FA62EC74-A52C-4C05-B3BB-979DBD748DF5}" type="presParOf" srcId="{906686AD-8C0D-4DBA-B5D8-9C4E7B261580}" destId="{1DB99FD5-6564-4698-8735-544EEA665104}" srcOrd="0" destOrd="0" presId="urn:microsoft.com/office/officeart/2005/8/layout/radial2"/>
    <dgm:cxn modelId="{089346B7-C21F-4CE2-88AA-AE4C384E3914}" type="presParOf" srcId="{1DB99FD5-6564-4698-8735-544EEA665104}" destId="{0EA07E1C-E8C9-4489-9C49-5D1B3E005268}" srcOrd="0" destOrd="0" presId="urn:microsoft.com/office/officeart/2005/8/layout/radial2"/>
    <dgm:cxn modelId="{DA8D8DEE-135E-491C-A2F1-29943E84C5E0}" type="presParOf" srcId="{0EA07E1C-E8C9-4489-9C49-5D1B3E005268}" destId="{E9D0E8BD-353A-4630-951D-2A93F75E0984}" srcOrd="0" destOrd="0" presId="urn:microsoft.com/office/officeart/2005/8/layout/radial2"/>
    <dgm:cxn modelId="{5F0743B6-0025-42CF-89A2-7E1DBB22DD89}" type="presParOf" srcId="{0EA07E1C-E8C9-4489-9C49-5D1B3E005268}" destId="{2ED114A1-3BF2-47F0-B370-4CB2811FD96C}" srcOrd="1" destOrd="0" presId="urn:microsoft.com/office/officeart/2005/8/layout/radial2"/>
    <dgm:cxn modelId="{6A68DE17-6195-4B9E-A0FD-9BEF9E9AFBCD}" type="presParOf" srcId="{1DB99FD5-6564-4698-8735-544EEA665104}" destId="{1BD62C91-1439-47CA-8695-1B35FE5AB501}" srcOrd="1" destOrd="0" presId="urn:microsoft.com/office/officeart/2005/8/layout/radial2"/>
    <dgm:cxn modelId="{37A342BF-EF34-473B-BB9E-F8F4DF65C46C}" type="presParOf" srcId="{1DB99FD5-6564-4698-8735-544EEA665104}" destId="{1E136D91-4419-4404-8C8A-1A06F50DF303}" srcOrd="2" destOrd="0" presId="urn:microsoft.com/office/officeart/2005/8/layout/radial2"/>
    <dgm:cxn modelId="{B0478E54-443F-4E7E-813D-02BBD0BCE341}" type="presParOf" srcId="{1E136D91-4419-4404-8C8A-1A06F50DF303}" destId="{63602F9F-2D7A-43E6-92B3-4B29F96EEB95}" srcOrd="0" destOrd="0" presId="urn:microsoft.com/office/officeart/2005/8/layout/radial2"/>
    <dgm:cxn modelId="{8C858C1C-4042-4639-B221-BA05066EDB2F}" type="presParOf" srcId="{1E136D91-4419-4404-8C8A-1A06F50DF303}" destId="{182BFC1A-867A-481D-9922-D7004B1527B4}" srcOrd="1" destOrd="0" presId="urn:microsoft.com/office/officeart/2005/8/layout/radial2"/>
    <dgm:cxn modelId="{56C67A1B-9907-4356-AB44-AEEC7C3305F8}" type="presParOf" srcId="{1DB99FD5-6564-4698-8735-544EEA665104}" destId="{D9252916-0ABF-457E-A034-52A72BF6029D}" srcOrd="3" destOrd="0" presId="urn:microsoft.com/office/officeart/2005/8/layout/radial2"/>
    <dgm:cxn modelId="{75E1B9EE-D29B-412F-A088-941B698EB506}" type="presParOf" srcId="{1DB99FD5-6564-4698-8735-544EEA665104}" destId="{1046A6D2-E08B-4F51-AF3F-5FA92ED974F1}" srcOrd="4" destOrd="0" presId="urn:microsoft.com/office/officeart/2005/8/layout/radial2"/>
    <dgm:cxn modelId="{3C43590E-1834-4C11-AB15-3AE918E17756}" type="presParOf" srcId="{1046A6D2-E08B-4F51-AF3F-5FA92ED974F1}" destId="{AC21F8CB-128C-4AA9-8A16-840492129330}" srcOrd="0" destOrd="0" presId="urn:microsoft.com/office/officeart/2005/8/layout/radial2"/>
    <dgm:cxn modelId="{6F770B82-16FC-49DE-B622-DBAEA61CC06D}" type="presParOf" srcId="{1046A6D2-E08B-4F51-AF3F-5FA92ED974F1}" destId="{CDDB3479-93E2-40FB-90CD-8712C74FA18C}" srcOrd="1" destOrd="0" presId="urn:microsoft.com/office/officeart/2005/8/layout/radial2"/>
    <dgm:cxn modelId="{B45E10F1-F62C-4C4E-A734-D790BF5B4B8A}" type="presParOf" srcId="{1DB99FD5-6564-4698-8735-544EEA665104}" destId="{A93A9CC2-89DA-479A-BDCB-84EC77B137CC}" srcOrd="5" destOrd="0" presId="urn:microsoft.com/office/officeart/2005/8/layout/radial2"/>
    <dgm:cxn modelId="{9F3D8850-4B79-474E-8A10-7698C9063406}" type="presParOf" srcId="{1DB99FD5-6564-4698-8735-544EEA665104}" destId="{89D7DE5E-54C3-464F-8D2A-D039B614F980}" srcOrd="6" destOrd="0" presId="urn:microsoft.com/office/officeart/2005/8/layout/radial2"/>
    <dgm:cxn modelId="{02AF0070-8794-4CB9-9F73-61298EB3BF25}" type="presParOf" srcId="{89D7DE5E-54C3-464F-8D2A-D039B614F980}" destId="{35502A80-4D69-4DAA-8C23-F7212FE32DA3}" srcOrd="0" destOrd="0" presId="urn:microsoft.com/office/officeart/2005/8/layout/radial2"/>
    <dgm:cxn modelId="{43E27A59-9B00-417A-83B2-DAA884B32723}" type="presParOf" srcId="{89D7DE5E-54C3-464F-8D2A-D039B614F980}" destId="{121D6AF9-AB93-4AC2-9F4A-B7D34DF68CF6}"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153EFC-FD24-4319-A256-A784570C35E2}">
      <dsp:nvSpPr>
        <dsp:cNvPr id="0" name=""/>
        <dsp:cNvSpPr/>
      </dsp:nvSpPr>
      <dsp:spPr>
        <a:xfrm>
          <a:off x="0" y="72005"/>
          <a:ext cx="5181600" cy="1219200"/>
        </a:xfrm>
        <a:prstGeom prst="roundRect">
          <a:avLst>
            <a:gd name="adj" fmla="val 10000"/>
          </a:avLst>
        </a:prstGeom>
        <a:gradFill rotWithShape="0">
          <a:gsLst>
            <a:gs pos="0">
              <a:schemeClr val="accent2">
                <a:hueOff val="0"/>
                <a:satOff val="0"/>
                <a:lumOff val="0"/>
                <a:alphaOff val="0"/>
              </a:schemeClr>
            </a:gs>
            <a:gs pos="100000">
              <a:schemeClr val="accent2">
                <a:hueOff val="0"/>
                <a:satOff val="0"/>
                <a:lumOff val="0"/>
                <a:alphaOff val="0"/>
                <a:shade val="75000"/>
                <a:satMod val="120000"/>
                <a:lumMod val="90000"/>
              </a:schemeClr>
            </a:gs>
          </a:gsLst>
          <a:lin ang="5400000" scaled="0"/>
        </a:gradFill>
        <a:ln>
          <a:noFill/>
        </a:ln>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accent2">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rtl="1">
            <a:lnSpc>
              <a:spcPct val="90000"/>
            </a:lnSpc>
            <a:spcBef>
              <a:spcPct val="0"/>
            </a:spcBef>
            <a:spcAft>
              <a:spcPct val="35000"/>
            </a:spcAft>
          </a:pPr>
          <a:r>
            <a:rPr lang="ar-SA" sz="2600" b="1" kern="1200" dirty="0" smtClean="0">
              <a:solidFill>
                <a:schemeClr val="tx1"/>
              </a:solidFill>
            </a:rPr>
            <a:t>1- عوامل تعود الى المتطوع </a:t>
          </a:r>
          <a:endParaRPr lang="ar-SA" sz="2600" b="1" kern="1200" dirty="0">
            <a:solidFill>
              <a:schemeClr val="tx1"/>
            </a:solidFill>
          </a:endParaRPr>
        </a:p>
      </dsp:txBody>
      <dsp:txXfrm>
        <a:off x="35709" y="107714"/>
        <a:ext cx="3865988" cy="1147782"/>
      </dsp:txXfrm>
    </dsp:sp>
    <dsp:sp modelId="{5C1F9D16-4A60-40CE-8C77-E0084BAECAA6}">
      <dsp:nvSpPr>
        <dsp:cNvPr id="0" name=""/>
        <dsp:cNvSpPr/>
      </dsp:nvSpPr>
      <dsp:spPr>
        <a:xfrm>
          <a:off x="457199" y="1422399"/>
          <a:ext cx="5181600" cy="1219200"/>
        </a:xfrm>
        <a:prstGeom prst="roundRect">
          <a:avLst>
            <a:gd name="adj" fmla="val 10000"/>
          </a:avLst>
        </a:prstGeom>
        <a:gradFill rotWithShape="0">
          <a:gsLst>
            <a:gs pos="0">
              <a:schemeClr val="accent3">
                <a:hueOff val="0"/>
                <a:satOff val="0"/>
                <a:lumOff val="0"/>
                <a:alphaOff val="0"/>
              </a:schemeClr>
            </a:gs>
            <a:gs pos="100000">
              <a:schemeClr val="accent3">
                <a:hueOff val="0"/>
                <a:satOff val="0"/>
                <a:lumOff val="0"/>
                <a:alphaOff val="0"/>
                <a:shade val="75000"/>
                <a:satMod val="120000"/>
                <a:lumMod val="90000"/>
              </a:schemeClr>
            </a:gs>
          </a:gsLst>
          <a:lin ang="5400000" scaled="0"/>
        </a:gradFill>
        <a:ln>
          <a:noFill/>
        </a:ln>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accent3">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rtl="1">
            <a:lnSpc>
              <a:spcPct val="90000"/>
            </a:lnSpc>
            <a:spcBef>
              <a:spcPct val="0"/>
            </a:spcBef>
            <a:spcAft>
              <a:spcPct val="35000"/>
            </a:spcAft>
          </a:pPr>
          <a:r>
            <a:rPr lang="ar-SA" sz="2600" b="1" kern="1200" dirty="0" smtClean="0">
              <a:solidFill>
                <a:srgbClr val="002060"/>
              </a:solidFill>
            </a:rPr>
            <a:t>2- عوامل مرتبطة بالمؤسسات الاجتماعية </a:t>
          </a:r>
          <a:endParaRPr lang="ar-SA" sz="2600" b="1" kern="1200" dirty="0">
            <a:solidFill>
              <a:srgbClr val="002060"/>
            </a:solidFill>
          </a:endParaRPr>
        </a:p>
      </dsp:txBody>
      <dsp:txXfrm>
        <a:off x="492908" y="1458108"/>
        <a:ext cx="3860502" cy="1147782"/>
      </dsp:txXfrm>
    </dsp:sp>
    <dsp:sp modelId="{2C33EEDD-4237-4AEB-A2AB-625C0F519FD0}">
      <dsp:nvSpPr>
        <dsp:cNvPr id="0" name=""/>
        <dsp:cNvSpPr/>
      </dsp:nvSpPr>
      <dsp:spPr>
        <a:xfrm>
          <a:off x="914399" y="2844799"/>
          <a:ext cx="5181600" cy="1219200"/>
        </a:xfrm>
        <a:prstGeom prst="roundRect">
          <a:avLst>
            <a:gd name="adj" fmla="val 10000"/>
          </a:avLst>
        </a:prstGeom>
        <a:gradFill rotWithShape="0">
          <a:gsLst>
            <a:gs pos="0">
              <a:schemeClr val="accent4">
                <a:hueOff val="0"/>
                <a:satOff val="0"/>
                <a:lumOff val="0"/>
                <a:alphaOff val="0"/>
              </a:schemeClr>
            </a:gs>
            <a:gs pos="100000">
              <a:schemeClr val="accent4">
                <a:hueOff val="0"/>
                <a:satOff val="0"/>
                <a:lumOff val="0"/>
                <a:alphaOff val="0"/>
                <a:shade val="75000"/>
                <a:satMod val="120000"/>
                <a:lumMod val="90000"/>
              </a:schemeClr>
            </a:gs>
          </a:gsLst>
          <a:lin ang="5400000" scaled="0"/>
        </a:gradFill>
        <a:ln>
          <a:noFill/>
        </a:ln>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accent4">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rtl="1">
            <a:lnSpc>
              <a:spcPct val="90000"/>
            </a:lnSpc>
            <a:spcBef>
              <a:spcPct val="0"/>
            </a:spcBef>
            <a:spcAft>
              <a:spcPct val="35000"/>
            </a:spcAft>
          </a:pPr>
          <a:r>
            <a:rPr lang="ar-SA" sz="2600" b="1" kern="1200" dirty="0" smtClean="0">
              <a:solidFill>
                <a:sysClr val="windowText" lastClr="000000"/>
              </a:solidFill>
            </a:rPr>
            <a:t>3</a:t>
          </a:r>
          <a:r>
            <a:rPr lang="ar-SA" sz="2600" b="1" kern="1200" dirty="0" smtClean="0">
              <a:solidFill>
                <a:schemeClr val="tx1"/>
              </a:solidFill>
            </a:rPr>
            <a:t>- عوامل راجعة الى المجتمع المحلي </a:t>
          </a:r>
          <a:endParaRPr lang="ar-SA" sz="2600" b="1" kern="1200" dirty="0">
            <a:solidFill>
              <a:schemeClr val="tx1"/>
            </a:solidFill>
          </a:endParaRPr>
        </a:p>
      </dsp:txBody>
      <dsp:txXfrm>
        <a:off x="950108" y="2880508"/>
        <a:ext cx="3860502" cy="1147782"/>
      </dsp:txXfrm>
    </dsp:sp>
    <dsp:sp modelId="{BFC41D09-E18F-46CF-B3AC-01289C792329}">
      <dsp:nvSpPr>
        <dsp:cNvPr id="0" name=""/>
        <dsp:cNvSpPr/>
      </dsp:nvSpPr>
      <dsp:spPr>
        <a:xfrm>
          <a:off x="4389120" y="924560"/>
          <a:ext cx="792480" cy="792480"/>
        </a:xfrm>
        <a:prstGeom prst="downArrow">
          <a:avLst>
            <a:gd name="adj1" fmla="val 55000"/>
            <a:gd name="adj2" fmla="val 45000"/>
          </a:avLst>
        </a:prstGeom>
        <a:solidFill>
          <a:schemeClr val="accent2">
            <a:tint val="40000"/>
            <a:alpha val="90000"/>
            <a:hueOff val="0"/>
            <a:satOff val="0"/>
            <a:lumOff val="0"/>
            <a:alphaOff val="0"/>
          </a:schemeClr>
        </a:solidFill>
        <a:ln w="9525" cap="flat" cmpd="sng" algn="ctr">
          <a:solidFill>
            <a:schemeClr val="bg2">
              <a:lumMod val="75000"/>
              <a:alpha val="90000"/>
            </a:schemeClr>
          </a:solidFill>
          <a:prstDash val="solid"/>
        </a:ln>
        <a:effectLst>
          <a:glow rad="139700">
            <a:schemeClr val="accent6">
              <a:satMod val="175000"/>
              <a:alpha val="40000"/>
            </a:schemeClr>
          </a:glow>
        </a:effectLst>
        <a:scene3d>
          <a:camera prst="orthographicFront">
            <a:rot lat="0" lon="0" rev="0"/>
          </a:camera>
          <a:lightRig rig="threePt" dir="tl">
            <a:rot lat="0" lon="0" rev="20400000"/>
          </a:lightRig>
        </a:scene3d>
        <a:sp3d>
          <a:bevelT w="50800" h="12700" prst="angle"/>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4567428" y="924560"/>
        <a:ext cx="435864" cy="596341"/>
      </dsp:txXfrm>
    </dsp:sp>
    <dsp:sp modelId="{B71BF6D4-D302-4FA6-BA12-A5FE2462C253}">
      <dsp:nvSpPr>
        <dsp:cNvPr id="0" name=""/>
        <dsp:cNvSpPr/>
      </dsp:nvSpPr>
      <dsp:spPr>
        <a:xfrm>
          <a:off x="4846320" y="2338832"/>
          <a:ext cx="792480" cy="792480"/>
        </a:xfrm>
        <a:prstGeom prst="downArrow">
          <a:avLst>
            <a:gd name="adj1" fmla="val 55000"/>
            <a:gd name="adj2" fmla="val 45000"/>
          </a:avLst>
        </a:prstGeom>
        <a:solidFill>
          <a:schemeClr val="accent3">
            <a:tint val="40000"/>
            <a:alpha val="90000"/>
            <a:hueOff val="0"/>
            <a:satOff val="0"/>
            <a:lumOff val="0"/>
            <a:alphaOff val="0"/>
          </a:schemeClr>
        </a:solidFill>
        <a:ln w="9525" cap="flat" cmpd="sng" algn="ctr">
          <a:solidFill>
            <a:schemeClr val="bg2">
              <a:lumMod val="75000"/>
              <a:alpha val="90000"/>
            </a:schemeClr>
          </a:solidFill>
          <a:prstDash val="solid"/>
        </a:ln>
        <a:effectLst>
          <a:glow rad="139700">
            <a:schemeClr val="accent2">
              <a:satMod val="175000"/>
              <a:alpha val="40000"/>
            </a:schemeClr>
          </a:glow>
        </a:effectLst>
        <a:scene3d>
          <a:camera prst="orthographicFront">
            <a:rot lat="0" lon="0" rev="0"/>
          </a:camera>
          <a:lightRig rig="threePt" dir="tl">
            <a:rot lat="0" lon="0" rev="20400000"/>
          </a:lightRig>
        </a:scene3d>
        <a:sp3d>
          <a:bevelT w="50800" h="12700" prst="angle"/>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5024628" y="2338832"/>
        <a:ext cx="435864" cy="5963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3A9CC2-89DA-479A-BDCB-84EC77B137CC}">
      <dsp:nvSpPr>
        <dsp:cNvPr id="0" name=""/>
        <dsp:cNvSpPr/>
      </dsp:nvSpPr>
      <dsp:spPr>
        <a:xfrm rot="2562865">
          <a:off x="2425209" y="2456210"/>
          <a:ext cx="529564" cy="44780"/>
        </a:xfrm>
        <a:custGeom>
          <a:avLst/>
          <a:gdLst/>
          <a:ahLst/>
          <a:cxnLst/>
          <a:rect l="0" t="0" r="0" b="0"/>
          <a:pathLst>
            <a:path>
              <a:moveTo>
                <a:pt x="0" y="22390"/>
              </a:moveTo>
              <a:lnTo>
                <a:pt x="529564" y="2239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252916-0ABF-457E-A034-52A72BF6029D}">
      <dsp:nvSpPr>
        <dsp:cNvPr id="0" name=""/>
        <dsp:cNvSpPr/>
      </dsp:nvSpPr>
      <dsp:spPr>
        <a:xfrm>
          <a:off x="2495444" y="1731797"/>
          <a:ext cx="589096" cy="44780"/>
        </a:xfrm>
        <a:custGeom>
          <a:avLst/>
          <a:gdLst/>
          <a:ahLst/>
          <a:cxnLst/>
          <a:rect l="0" t="0" r="0" b="0"/>
          <a:pathLst>
            <a:path>
              <a:moveTo>
                <a:pt x="0" y="22390"/>
              </a:moveTo>
              <a:lnTo>
                <a:pt x="589096" y="2239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D62C91-1439-47CA-8695-1B35FE5AB501}">
      <dsp:nvSpPr>
        <dsp:cNvPr id="0" name=""/>
        <dsp:cNvSpPr/>
      </dsp:nvSpPr>
      <dsp:spPr>
        <a:xfrm rot="19037135">
          <a:off x="2425209" y="1007384"/>
          <a:ext cx="529564" cy="44780"/>
        </a:xfrm>
        <a:custGeom>
          <a:avLst/>
          <a:gdLst/>
          <a:ahLst/>
          <a:cxnLst/>
          <a:rect l="0" t="0" r="0" b="0"/>
          <a:pathLst>
            <a:path>
              <a:moveTo>
                <a:pt x="0" y="22390"/>
              </a:moveTo>
              <a:lnTo>
                <a:pt x="529564" y="2239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D114A1-3BF2-47F0-B370-4CB2811FD96C}">
      <dsp:nvSpPr>
        <dsp:cNvPr id="0" name=""/>
        <dsp:cNvSpPr/>
      </dsp:nvSpPr>
      <dsp:spPr>
        <a:xfrm>
          <a:off x="1062356" y="911194"/>
          <a:ext cx="1685986" cy="168598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602F9F-2D7A-43E6-92B3-4B29F96EEB95}">
      <dsp:nvSpPr>
        <dsp:cNvPr id="0" name=""/>
        <dsp:cNvSpPr/>
      </dsp:nvSpPr>
      <dsp:spPr>
        <a:xfrm>
          <a:off x="2750374" y="1260"/>
          <a:ext cx="1011591" cy="1011591"/>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1">
            <a:lnSpc>
              <a:spcPct val="90000"/>
            </a:lnSpc>
            <a:spcBef>
              <a:spcPct val="0"/>
            </a:spcBef>
            <a:spcAft>
              <a:spcPct val="35000"/>
            </a:spcAft>
          </a:pPr>
          <a:r>
            <a:rPr lang="ar-SA" sz="2600" kern="1200" dirty="0" smtClean="0"/>
            <a:t>سواء</a:t>
          </a:r>
          <a:endParaRPr lang="ar-SA" sz="2600" kern="1200" dirty="0"/>
        </a:p>
      </dsp:txBody>
      <dsp:txXfrm>
        <a:off x="2898518" y="149404"/>
        <a:ext cx="715303" cy="715303"/>
      </dsp:txXfrm>
    </dsp:sp>
    <dsp:sp modelId="{182BFC1A-867A-481D-9922-D7004B1527B4}">
      <dsp:nvSpPr>
        <dsp:cNvPr id="0" name=""/>
        <dsp:cNvSpPr/>
      </dsp:nvSpPr>
      <dsp:spPr>
        <a:xfrm>
          <a:off x="3863125" y="1260"/>
          <a:ext cx="1517387" cy="1011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r" defTabSz="1466850" rtl="1">
            <a:lnSpc>
              <a:spcPct val="90000"/>
            </a:lnSpc>
            <a:spcBef>
              <a:spcPct val="0"/>
            </a:spcBef>
            <a:spcAft>
              <a:spcPct val="15000"/>
            </a:spcAft>
            <a:buChar char="••"/>
          </a:pPr>
          <a:endParaRPr lang="ar-SA" sz="3300" kern="1200" dirty="0"/>
        </a:p>
        <a:p>
          <a:pPr marL="285750" lvl="1" indent="-285750" algn="r" defTabSz="1466850" rtl="1">
            <a:lnSpc>
              <a:spcPct val="90000"/>
            </a:lnSpc>
            <a:spcBef>
              <a:spcPct val="0"/>
            </a:spcBef>
            <a:spcAft>
              <a:spcPct val="15000"/>
            </a:spcAft>
            <a:buChar char="••"/>
          </a:pPr>
          <a:endParaRPr lang="ar-SA" sz="3300" kern="1200" dirty="0"/>
        </a:p>
      </dsp:txBody>
      <dsp:txXfrm>
        <a:off x="3863125" y="1260"/>
        <a:ext cx="1517387" cy="1011591"/>
      </dsp:txXfrm>
    </dsp:sp>
    <dsp:sp modelId="{AC21F8CB-128C-4AA9-8A16-840492129330}">
      <dsp:nvSpPr>
        <dsp:cNvPr id="0" name=""/>
        <dsp:cNvSpPr/>
      </dsp:nvSpPr>
      <dsp:spPr>
        <a:xfrm>
          <a:off x="3084541" y="1248391"/>
          <a:ext cx="1011591" cy="1011591"/>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endParaRPr lang="ar-SA" sz="2400" kern="1200" dirty="0"/>
        </a:p>
      </dsp:txBody>
      <dsp:txXfrm>
        <a:off x="3232685" y="1396535"/>
        <a:ext cx="715303" cy="715303"/>
      </dsp:txXfrm>
    </dsp:sp>
    <dsp:sp modelId="{CDDB3479-93E2-40FB-90CD-8712C74FA18C}">
      <dsp:nvSpPr>
        <dsp:cNvPr id="0" name=""/>
        <dsp:cNvSpPr/>
      </dsp:nvSpPr>
      <dsp:spPr>
        <a:xfrm>
          <a:off x="4197292" y="1248391"/>
          <a:ext cx="1517387" cy="1011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r" defTabSz="1466850" rtl="1">
            <a:lnSpc>
              <a:spcPct val="90000"/>
            </a:lnSpc>
            <a:spcBef>
              <a:spcPct val="0"/>
            </a:spcBef>
            <a:spcAft>
              <a:spcPct val="15000"/>
            </a:spcAft>
            <a:buChar char="••"/>
          </a:pPr>
          <a:endParaRPr lang="ar-SA" sz="3300" kern="1200"/>
        </a:p>
        <a:p>
          <a:pPr marL="285750" lvl="1" indent="-285750" algn="r" defTabSz="1466850" rtl="1">
            <a:lnSpc>
              <a:spcPct val="90000"/>
            </a:lnSpc>
            <a:spcBef>
              <a:spcPct val="0"/>
            </a:spcBef>
            <a:spcAft>
              <a:spcPct val="15000"/>
            </a:spcAft>
            <a:buChar char="••"/>
          </a:pPr>
          <a:endParaRPr lang="ar-SA" sz="3300" kern="1200"/>
        </a:p>
      </dsp:txBody>
      <dsp:txXfrm>
        <a:off x="4197292" y="1248391"/>
        <a:ext cx="1517387" cy="1011591"/>
      </dsp:txXfrm>
    </dsp:sp>
    <dsp:sp modelId="{35502A80-4D69-4DAA-8C23-F7212FE32DA3}">
      <dsp:nvSpPr>
        <dsp:cNvPr id="0" name=""/>
        <dsp:cNvSpPr/>
      </dsp:nvSpPr>
      <dsp:spPr>
        <a:xfrm>
          <a:off x="2750374" y="2495522"/>
          <a:ext cx="1011591" cy="1011591"/>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endParaRPr lang="ar-SA" sz="2400" kern="1200"/>
        </a:p>
      </dsp:txBody>
      <dsp:txXfrm>
        <a:off x="2898518" y="2643666"/>
        <a:ext cx="715303" cy="715303"/>
      </dsp:txXfrm>
    </dsp:sp>
    <dsp:sp modelId="{121D6AF9-AB93-4AC2-9F4A-B7D34DF68CF6}">
      <dsp:nvSpPr>
        <dsp:cNvPr id="0" name=""/>
        <dsp:cNvSpPr/>
      </dsp:nvSpPr>
      <dsp:spPr>
        <a:xfrm>
          <a:off x="3863125" y="2495522"/>
          <a:ext cx="1517387" cy="1011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r" defTabSz="1466850" rtl="1">
            <a:lnSpc>
              <a:spcPct val="90000"/>
            </a:lnSpc>
            <a:spcBef>
              <a:spcPct val="0"/>
            </a:spcBef>
            <a:spcAft>
              <a:spcPct val="15000"/>
            </a:spcAft>
            <a:buChar char="••"/>
          </a:pPr>
          <a:endParaRPr lang="ar-SA" sz="3300" kern="1200"/>
        </a:p>
        <a:p>
          <a:pPr marL="285750" lvl="1" indent="-285750" algn="r" defTabSz="1466850" rtl="1">
            <a:lnSpc>
              <a:spcPct val="90000"/>
            </a:lnSpc>
            <a:spcBef>
              <a:spcPct val="0"/>
            </a:spcBef>
            <a:spcAft>
              <a:spcPct val="15000"/>
            </a:spcAft>
            <a:buChar char="••"/>
          </a:pPr>
          <a:endParaRPr lang="ar-SA" sz="3300" kern="1200"/>
        </a:p>
      </dsp:txBody>
      <dsp:txXfrm>
        <a:off x="3863125" y="2495522"/>
        <a:ext cx="1517387" cy="1011591"/>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C652C1D0-E65E-4A14-94E3-AED709D7EADC}" type="datetimeFigureOut">
              <a:rPr lang="ar-SA" smtClean="0"/>
              <a:t>19/02/1437</a:t>
            </a:fld>
            <a:endParaRPr lang="ar-SA"/>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ar-SA"/>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355C2B02-859C-4A82-8BCF-295DFEF3A11A}" type="slidenum">
              <a:rPr lang="ar-SA" smtClean="0"/>
              <a:t>‹#›</a:t>
            </a:fld>
            <a:endParaRPr lang="ar-SA"/>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C652C1D0-E65E-4A14-94E3-AED709D7EADC}" type="datetimeFigureOut">
              <a:rPr lang="ar-SA" smtClean="0"/>
              <a:t>19/02/1437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55C2B02-859C-4A82-8BCF-295DFEF3A11A}"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C652C1D0-E65E-4A14-94E3-AED709D7EADC}" type="datetimeFigureOut">
              <a:rPr lang="ar-SA" smtClean="0"/>
              <a:t>19/02/1437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55C2B02-859C-4A82-8BCF-295DFEF3A11A}"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5" name="Date Placeholder 4"/>
          <p:cNvSpPr>
            <a:spLocks noGrp="1"/>
          </p:cNvSpPr>
          <p:nvPr>
            <p:ph type="dt" sz="half" idx="10"/>
          </p:nvPr>
        </p:nvSpPr>
        <p:spPr/>
        <p:txBody>
          <a:bodyPr/>
          <a:lstStyle/>
          <a:p>
            <a:fld id="{C652C1D0-E65E-4A14-94E3-AED709D7EADC}" type="datetimeFigureOut">
              <a:rPr lang="ar-SA" smtClean="0"/>
              <a:t>19/02/1437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355C2B02-859C-4A82-8BCF-295DFEF3A11A}" type="slidenum">
              <a:rPr lang="ar-SA" smtClean="0"/>
              <a:t>‹#›</a:t>
            </a:fld>
            <a:endParaRPr lang="ar-SA"/>
          </a:p>
        </p:txBody>
      </p:sp>
      <p:sp>
        <p:nvSpPr>
          <p:cNvPr id="9" name="Content Placeholder 8"/>
          <p:cNvSpPr>
            <a:spLocks noGrp="1"/>
          </p:cNvSpPr>
          <p:nvPr>
            <p:ph sz="quarter" idx="13"/>
          </p:nvPr>
        </p:nvSpPr>
        <p:spPr>
          <a:xfrm>
            <a:off x="1042416" y="2313432"/>
            <a:ext cx="3419856" cy="349300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C652C1D0-E65E-4A14-94E3-AED709D7EADC}" type="datetimeFigureOut">
              <a:rPr lang="ar-SA" smtClean="0"/>
              <a:t>19/02/1437</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355C2B02-859C-4A82-8BCF-295DFEF3A11A}"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C652C1D0-E65E-4A14-94E3-AED709D7EADC}" type="datetimeFigureOut">
              <a:rPr lang="ar-SA" smtClean="0"/>
              <a:t>19/02/1437</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355C2B02-859C-4A82-8BCF-295DFEF3A11A}"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52C1D0-E65E-4A14-94E3-AED709D7EADC}" type="datetimeFigureOut">
              <a:rPr lang="ar-SA" smtClean="0"/>
              <a:t>19/02/1437</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355C2B02-859C-4A82-8BCF-295DFEF3A11A}"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C652C1D0-E65E-4A14-94E3-AED709D7EADC}" type="datetimeFigureOut">
              <a:rPr lang="ar-SA" smtClean="0"/>
              <a:t>19/02/1437</a:t>
            </a:fld>
            <a:endParaRPr lang="ar-SA"/>
          </a:p>
        </p:txBody>
      </p:sp>
      <p:sp>
        <p:nvSpPr>
          <p:cNvPr id="7" name="Slide Number Placeholder 6"/>
          <p:cNvSpPr>
            <a:spLocks noGrp="1"/>
          </p:cNvSpPr>
          <p:nvPr>
            <p:ph type="sldNum" sz="quarter" idx="12"/>
          </p:nvPr>
        </p:nvSpPr>
        <p:spPr/>
        <p:txBody>
          <a:bodyPr/>
          <a:lstStyle/>
          <a:p>
            <a:fld id="{355C2B02-859C-4A82-8BCF-295DFEF3A11A}" type="slidenum">
              <a:rPr lang="ar-SA" smtClean="0"/>
              <a:t>‹#›</a:t>
            </a:fld>
            <a:endParaRPr lang="ar-SA"/>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ar-SA"/>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ar-SA" smtClean="0"/>
              <a:t>انقر لتحرير نمط العنوان الرئيسي</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C652C1D0-E65E-4A14-94E3-AED709D7EADC}" type="datetimeFigureOut">
              <a:rPr lang="ar-SA" smtClean="0"/>
              <a:t>19/02/1437</a:t>
            </a:fld>
            <a:endParaRPr lang="ar-SA"/>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ar-SA"/>
          </a:p>
        </p:txBody>
      </p:sp>
      <p:sp>
        <p:nvSpPr>
          <p:cNvPr id="7" name="Slide Number Placeholder 6"/>
          <p:cNvSpPr>
            <a:spLocks noGrp="1"/>
          </p:cNvSpPr>
          <p:nvPr>
            <p:ph type="sldNum" sz="quarter" idx="12"/>
          </p:nvPr>
        </p:nvSpPr>
        <p:spPr/>
        <p:txBody>
          <a:bodyPr/>
          <a:lstStyle/>
          <a:p>
            <a:fld id="{355C2B02-859C-4A82-8BCF-295DFEF3A11A}"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C652C1D0-E65E-4A14-94E3-AED709D7EADC}" type="datetimeFigureOut">
              <a:rPr lang="ar-SA" smtClean="0"/>
              <a:t>19/02/1437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55C2B02-859C-4A82-8BCF-295DFEF3A11A}"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C652C1D0-E65E-4A14-94E3-AED709D7EADC}" type="datetimeFigureOut">
              <a:rPr lang="ar-SA" smtClean="0"/>
              <a:t>19/02/1437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55C2B02-859C-4A82-8BCF-295DFEF3A11A}"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C652C1D0-E65E-4A14-94E3-AED709D7EADC}" type="datetimeFigureOut">
              <a:rPr lang="ar-SA" smtClean="0"/>
              <a:t>19/02/1437</a:t>
            </a:fld>
            <a:endParaRPr lang="ar-SA"/>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ar-SA"/>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355C2B02-859C-4A82-8BCF-295DFEF3A11A}"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spcBef>
          <a:spcPct val="0"/>
        </a:spcBef>
        <a:buNone/>
        <a:defRPr sz="40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274320" algn="r" defTabSz="914400" rtl="1"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r" defTabSz="914400" rtl="1"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r" defTabSz="914400" rtl="1"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r" defTabSz="914400" rtl="1"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r" defTabSz="914400" rtl="1"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jp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4788024" y="332656"/>
            <a:ext cx="3313355" cy="1702160"/>
          </a:xfrm>
        </p:spPr>
        <p:txBody>
          <a:bodyPr>
            <a:noAutofit/>
          </a:bodyPr>
          <a:lstStyle/>
          <a:p>
            <a:pPr algn="ctr"/>
            <a:r>
              <a:rPr lang="ar-SA" sz="5400" b="1" dirty="0" smtClean="0">
                <a:effectLst>
                  <a:glow rad="139700">
                    <a:schemeClr val="accent6">
                      <a:satMod val="175000"/>
                      <a:alpha val="40000"/>
                    </a:schemeClr>
                  </a:glow>
                </a:effectLst>
              </a:rPr>
              <a:t>المحاضرة الرابعة</a:t>
            </a:r>
            <a:endParaRPr lang="ar-SA" sz="5400" b="1" dirty="0">
              <a:effectLst>
                <a:glow rad="139700">
                  <a:schemeClr val="accent6">
                    <a:satMod val="175000"/>
                    <a:alpha val="40000"/>
                  </a:schemeClr>
                </a:glow>
              </a:effectLst>
            </a:endParaRPr>
          </a:p>
        </p:txBody>
      </p:sp>
      <p:sp>
        <p:nvSpPr>
          <p:cNvPr id="3" name="عنوان فرعي 2"/>
          <p:cNvSpPr>
            <a:spLocks noGrp="1"/>
          </p:cNvSpPr>
          <p:nvPr>
            <p:ph type="subTitle" idx="1"/>
          </p:nvPr>
        </p:nvSpPr>
        <p:spPr>
          <a:xfrm>
            <a:off x="683568" y="2996952"/>
            <a:ext cx="7776864" cy="1764685"/>
          </a:xfrm>
        </p:spPr>
        <p:txBody>
          <a:bodyPr>
            <a:prstTxWarp prst="textWave4">
              <a:avLst/>
            </a:prstTxWarp>
            <a:noAutofit/>
          </a:bodyPr>
          <a:lstStyle/>
          <a:p>
            <a:pPr algn="ctr"/>
            <a:r>
              <a:rPr lang="ar-SA" sz="3600" b="1" dirty="0">
                <a:effectLst>
                  <a:glow rad="228600">
                    <a:schemeClr val="accent1">
                      <a:satMod val="175000"/>
                      <a:alpha val="40000"/>
                    </a:schemeClr>
                  </a:glow>
                </a:effectLst>
              </a:rPr>
              <a:t>أخلاقيات العمل التطوعي </a:t>
            </a:r>
            <a:endParaRPr lang="ar-SA" sz="3600" dirty="0">
              <a:effectLst>
                <a:glow rad="228600">
                  <a:schemeClr val="accent1">
                    <a:satMod val="175000"/>
                    <a:alpha val="40000"/>
                  </a:schemeClr>
                </a:glow>
              </a:effectLst>
            </a:endParaRPr>
          </a:p>
        </p:txBody>
      </p:sp>
    </p:spTree>
    <p:extLst>
      <p:ext uri="{BB962C8B-B14F-4D97-AF65-F5344CB8AC3E}">
        <p14:creationId xmlns:p14="http://schemas.microsoft.com/office/powerpoint/2010/main" val="32452554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51620" y="960767"/>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403648" y="1340768"/>
            <a:ext cx="6274216" cy="4505849"/>
          </a:xfrm>
          <a:prstGeom prst="rect">
            <a:avLst/>
          </a:prstGeom>
        </p:spPr>
        <p:txBody>
          <a:bodyPr wrap="square">
            <a:spAutoFit/>
          </a:bodyPr>
          <a:lstStyle/>
          <a:p>
            <a:pPr algn="ctr"/>
            <a:r>
              <a:rPr lang="ar-SA" sz="3600" b="1" u="sng" dirty="0"/>
              <a:t>أهداف </a:t>
            </a:r>
            <a:r>
              <a:rPr lang="ar-SA" sz="3600" b="1" u="sng" dirty="0" smtClean="0"/>
              <a:t>المحاضرة</a:t>
            </a:r>
          </a:p>
          <a:p>
            <a:pPr algn="just">
              <a:lnSpc>
                <a:spcPct val="90000"/>
              </a:lnSpc>
              <a:defRPr/>
            </a:pPr>
            <a:r>
              <a:rPr lang="ar-SA" sz="3600" b="1" dirty="0">
                <a:solidFill>
                  <a:srgbClr val="990000"/>
                </a:solidFill>
                <a:cs typeface="AL-Mohanad" pitchFamily="2" charset="-78"/>
              </a:rPr>
              <a:t>يتوقع عند اكتمال </a:t>
            </a:r>
            <a:r>
              <a:rPr lang="ar-SA" sz="3600" b="1" dirty="0" smtClean="0">
                <a:solidFill>
                  <a:srgbClr val="990000"/>
                </a:solidFill>
                <a:cs typeface="AL-Mohanad" pitchFamily="2" charset="-78"/>
              </a:rPr>
              <a:t>الطرح والنقاش  لهذه المحاضرة:</a:t>
            </a:r>
            <a:endParaRPr lang="ar-SA" sz="3600" b="1" dirty="0">
              <a:solidFill>
                <a:srgbClr val="990000"/>
              </a:solidFill>
              <a:cs typeface="AL-Mohanad" pitchFamily="2" charset="-78"/>
            </a:endParaRPr>
          </a:p>
          <a:p>
            <a:pPr algn="just">
              <a:lnSpc>
                <a:spcPct val="90000"/>
              </a:lnSpc>
              <a:defRPr/>
            </a:pPr>
            <a:r>
              <a:rPr lang="ar-SA" sz="3200" dirty="0" smtClean="0">
                <a:solidFill>
                  <a:srgbClr val="990000"/>
                </a:solidFill>
                <a:cs typeface="AL-Mohanad" pitchFamily="2" charset="-78"/>
              </a:rPr>
              <a:t>-</a:t>
            </a:r>
            <a:r>
              <a:rPr lang="ar-SA" sz="2400" dirty="0" smtClean="0">
                <a:cs typeface="+mj-cs"/>
              </a:rPr>
              <a:t>أن </a:t>
            </a:r>
            <a:r>
              <a:rPr lang="ar-SA" sz="2400" dirty="0">
                <a:cs typeface="+mj-cs"/>
              </a:rPr>
              <a:t>يترسخ لدينا بشكل أكبر أهمية العمل التطوعي للمجتمع وللممارسين له  . </a:t>
            </a:r>
            <a:endParaRPr lang="ar-SA" sz="1200" dirty="0" smtClean="0">
              <a:cs typeface="+mj-cs"/>
            </a:endParaRPr>
          </a:p>
          <a:p>
            <a:pPr marL="285750" indent="-285750">
              <a:buFontTx/>
              <a:buChar char="-"/>
            </a:pPr>
            <a:r>
              <a:rPr lang="ar-SA" sz="2400" dirty="0" smtClean="0">
                <a:cs typeface="+mj-cs"/>
              </a:rPr>
              <a:t>التعرف </a:t>
            </a:r>
            <a:r>
              <a:rPr lang="ar-SA" sz="2400" dirty="0">
                <a:cs typeface="+mj-cs"/>
              </a:rPr>
              <a:t>علي أسباب </a:t>
            </a:r>
            <a:r>
              <a:rPr lang="ar-SA" sz="2400" dirty="0" smtClean="0">
                <a:cs typeface="+mj-cs"/>
              </a:rPr>
              <a:t>الاهتمام بالعمل التطوعي </a:t>
            </a:r>
          </a:p>
          <a:p>
            <a:pPr marL="285750" indent="-285750">
              <a:buFontTx/>
              <a:buChar char="-"/>
            </a:pPr>
            <a:r>
              <a:rPr lang="ar-SA" sz="2400" dirty="0" smtClean="0">
                <a:cs typeface="+mj-cs"/>
              </a:rPr>
              <a:t>شرح </a:t>
            </a:r>
            <a:r>
              <a:rPr lang="ar-SA" sz="2400" dirty="0">
                <a:cs typeface="+mj-cs"/>
              </a:rPr>
              <a:t>مفهوم أخلاقيات العمل </a:t>
            </a:r>
            <a:r>
              <a:rPr lang="ar-SA" sz="2400" dirty="0" smtClean="0">
                <a:cs typeface="+mj-cs"/>
              </a:rPr>
              <a:t>التطوعي</a:t>
            </a:r>
          </a:p>
          <a:p>
            <a:pPr marL="285750" indent="-285750">
              <a:buFontTx/>
              <a:buChar char="-"/>
            </a:pPr>
            <a:r>
              <a:rPr lang="ar-SA" sz="2400" dirty="0" smtClean="0">
                <a:cs typeface="+mj-cs"/>
              </a:rPr>
              <a:t>توضيح مجالات العمل التطوعي </a:t>
            </a:r>
          </a:p>
          <a:p>
            <a:pPr marL="285750" indent="-285750">
              <a:buFontTx/>
              <a:buChar char="-"/>
            </a:pPr>
            <a:r>
              <a:rPr lang="ar-SA" sz="2400" dirty="0" smtClean="0">
                <a:cs typeface="+mj-cs"/>
              </a:rPr>
              <a:t>الالمام بدوافع العمل التطوعي </a:t>
            </a:r>
          </a:p>
          <a:p>
            <a:pPr marL="285750" indent="-285750">
              <a:buFontTx/>
              <a:buChar char="-"/>
            </a:pPr>
            <a:r>
              <a:rPr lang="ar-SA" sz="2400" dirty="0" smtClean="0">
                <a:cs typeface="+mj-cs"/>
              </a:rPr>
              <a:t>التعرف على مقومات العمل التطوعي </a:t>
            </a:r>
          </a:p>
          <a:p>
            <a:pPr marL="285750" indent="-285750">
              <a:buFontTx/>
              <a:buChar char="-"/>
            </a:pPr>
            <a:r>
              <a:rPr lang="ar-SA" sz="2400" dirty="0" smtClean="0">
                <a:cs typeface="+mj-cs"/>
              </a:rPr>
              <a:t>مناقشة دور التعليم في تحقيق اهداف العمل التطوعي </a:t>
            </a:r>
            <a:endParaRPr lang="ar-SA" sz="2400" dirty="0">
              <a:cs typeface="+mj-cs"/>
            </a:endParaRPr>
          </a:p>
        </p:txBody>
      </p:sp>
    </p:spTree>
    <p:extLst>
      <p:ext uri="{BB962C8B-B14F-4D97-AF65-F5344CB8AC3E}">
        <p14:creationId xmlns:p14="http://schemas.microsoft.com/office/powerpoint/2010/main" val="40522891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7" name="مستطيل 6"/>
          <p:cNvSpPr/>
          <p:nvPr/>
        </p:nvSpPr>
        <p:spPr>
          <a:xfrm>
            <a:off x="1481180" y="1798074"/>
            <a:ext cx="6120680" cy="3847207"/>
          </a:xfrm>
          <a:prstGeom prst="rect">
            <a:avLst/>
          </a:prstGeom>
        </p:spPr>
        <p:txBody>
          <a:bodyPr wrap="square">
            <a:spAutoFit/>
          </a:bodyPr>
          <a:lstStyle/>
          <a:p>
            <a:pPr algn="ctr"/>
            <a:r>
              <a:rPr lang="ar-SA" sz="2800" b="1" dirty="0"/>
              <a:t>عناصر المحاضرة</a:t>
            </a:r>
          </a:p>
          <a:p>
            <a:pPr marL="342900" indent="-342900">
              <a:buFont typeface="Courier New" panose="02070309020205020404" pitchFamily="49" charset="0"/>
              <a:buChar char="o"/>
            </a:pPr>
            <a:r>
              <a:rPr lang="ar-SA" sz="2400" b="1" dirty="0"/>
              <a:t>مقدمة </a:t>
            </a:r>
            <a:endParaRPr lang="ar-SA" sz="2400" b="1" dirty="0" smtClean="0"/>
          </a:p>
          <a:p>
            <a:pPr marL="342900" indent="-342900">
              <a:buFont typeface="Courier New" panose="02070309020205020404" pitchFamily="49" charset="0"/>
              <a:buChar char="o"/>
            </a:pPr>
            <a:r>
              <a:rPr lang="ar-SA" sz="2400" b="1" dirty="0" smtClean="0"/>
              <a:t>مراجعة</a:t>
            </a:r>
            <a:endParaRPr lang="ar-SA" sz="2400" b="1" dirty="0"/>
          </a:p>
          <a:p>
            <a:pPr marL="342900" indent="-342900">
              <a:buFont typeface="Courier New" panose="02070309020205020404" pitchFamily="49" charset="0"/>
              <a:buChar char="o"/>
            </a:pPr>
            <a:r>
              <a:rPr lang="ar-SA" sz="2400" b="1" dirty="0"/>
              <a:t>اخلاقيات العمل التطوعي</a:t>
            </a:r>
          </a:p>
          <a:p>
            <a:pPr marL="342900" indent="-342900">
              <a:buFont typeface="Courier New" panose="02070309020205020404" pitchFamily="49" charset="0"/>
              <a:buChar char="o"/>
            </a:pPr>
            <a:r>
              <a:rPr lang="ar-SA" sz="2400" b="1" dirty="0"/>
              <a:t>مجالات العمل التطوعي</a:t>
            </a:r>
          </a:p>
          <a:p>
            <a:pPr marL="342900" indent="-342900">
              <a:buFont typeface="Courier New" panose="02070309020205020404" pitchFamily="49" charset="0"/>
              <a:buChar char="o"/>
            </a:pPr>
            <a:r>
              <a:rPr lang="ar-SA" sz="2400" b="1" dirty="0"/>
              <a:t>دوافع العمل التطوعي</a:t>
            </a:r>
          </a:p>
          <a:p>
            <a:pPr marL="342900" indent="-342900">
              <a:buFont typeface="Courier New" panose="02070309020205020404" pitchFamily="49" charset="0"/>
              <a:buChar char="o"/>
            </a:pPr>
            <a:r>
              <a:rPr lang="ar-SA" sz="2400" b="1" dirty="0"/>
              <a:t>مقومات العمل التطوعي</a:t>
            </a:r>
          </a:p>
          <a:p>
            <a:pPr marL="342900" indent="-342900">
              <a:buFont typeface="Courier New" panose="02070309020205020404" pitchFamily="49" charset="0"/>
              <a:buChar char="o"/>
            </a:pPr>
            <a:r>
              <a:rPr lang="ar-SA" sz="2400" b="1" dirty="0"/>
              <a:t>معوقات العمل التطوعي</a:t>
            </a:r>
          </a:p>
          <a:p>
            <a:pPr marL="342900" indent="-342900">
              <a:buFont typeface="Courier New" panose="02070309020205020404" pitchFamily="49" charset="0"/>
              <a:buChar char="o"/>
            </a:pPr>
            <a:r>
              <a:rPr lang="ar-SA" sz="2400" b="1" dirty="0" smtClean="0"/>
              <a:t>اسئلة </a:t>
            </a:r>
            <a:endParaRPr lang="ar-SA" sz="2400" b="1" dirty="0"/>
          </a:p>
          <a:p>
            <a:pPr marL="342900" indent="-342900">
              <a:buFont typeface="Courier New" panose="02070309020205020404" pitchFamily="49" charset="0"/>
              <a:buChar char="o"/>
            </a:pPr>
            <a:r>
              <a:rPr lang="ar-SA" sz="2400" b="1" dirty="0"/>
              <a:t>مناقشة</a:t>
            </a:r>
          </a:p>
        </p:txBody>
      </p:sp>
    </p:spTree>
    <p:extLst>
      <p:ext uri="{BB962C8B-B14F-4D97-AF65-F5344CB8AC3E}">
        <p14:creationId xmlns:p14="http://schemas.microsoft.com/office/powerpoint/2010/main" val="17581159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6" name="مستطيل 5"/>
          <p:cNvSpPr/>
          <p:nvPr/>
        </p:nvSpPr>
        <p:spPr>
          <a:xfrm>
            <a:off x="1619672" y="1597730"/>
            <a:ext cx="6048672" cy="4154984"/>
          </a:xfrm>
          <a:prstGeom prst="rect">
            <a:avLst/>
          </a:prstGeom>
        </p:spPr>
        <p:txBody>
          <a:bodyPr wrap="square">
            <a:spAutoFit/>
          </a:bodyPr>
          <a:lstStyle/>
          <a:p>
            <a:pPr algn="ctr"/>
            <a:r>
              <a:rPr lang="ar-SA" sz="2400" b="1" dirty="0"/>
              <a:t>مقدمة </a:t>
            </a:r>
            <a:endParaRPr lang="ar-SA" sz="2000" dirty="0"/>
          </a:p>
          <a:p>
            <a:r>
              <a:rPr lang="ar-SA" sz="2400" dirty="0"/>
              <a:t>الاهتِمام بأخلاقيَّات العمل التطوُّعي هو جزءٌ لا يَتَجزَّأ من الاهتِمام العالمي بالتحليل الثقافي، وأنَّ الرُّؤيَة الثقافيَّة للقِيَم والاتِّجاهات والأفكار والأخلاقيَّات مهمَّة للغاية؛ لكي تُحَدِّد مَسارات المجتمع المدني العربي المستقبليَّة</a:t>
            </a:r>
            <a:r>
              <a:rPr lang="ar-SA" sz="2400" dirty="0" smtClean="0"/>
              <a:t>.</a:t>
            </a:r>
            <a:endParaRPr lang="ar-SA" sz="2400" dirty="0"/>
          </a:p>
          <a:p>
            <a:r>
              <a:rPr lang="ar-SA" sz="2400" dirty="0"/>
              <a:t>والاهتِمام بأخلاقيَّات العمل التطوُّعي هو جزءٌ من كلٍّ يَتراكَم بقوَّة في اتِّجاه وعي كوني يهتمُّ بمؤشِّرات تكشِف عن قِيَمٍ تراجَعَتْ واندَثَرَتْ؛ كالعمل التطوُّعي لدى الشباب، وأخرى تتَّسِم بالاستمراريَّة ومهمٌّ الحِفاظ عليها.</a:t>
            </a:r>
          </a:p>
        </p:txBody>
      </p:sp>
    </p:spTree>
    <p:extLst>
      <p:ext uri="{BB962C8B-B14F-4D97-AF65-F5344CB8AC3E}">
        <p14:creationId xmlns:p14="http://schemas.microsoft.com/office/powerpoint/2010/main" val="18161252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محتوى 4"/>
          <p:cNvSpPr>
            <a:spLocks noGrp="1"/>
          </p:cNvSpPr>
          <p:nvPr>
            <p:ph idx="1"/>
          </p:nvPr>
        </p:nvSpPr>
        <p:spPr/>
        <p:txBody>
          <a:bodyPr/>
          <a:lstStyle/>
          <a:p>
            <a:endParaRPr lang="ar-SA"/>
          </a:p>
        </p:txBody>
      </p:sp>
      <p:pic>
        <p:nvPicPr>
          <p:cNvPr id="6"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866732"/>
            <a:ext cx="7560840" cy="5370580"/>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2" name="مستطيل 1"/>
          <p:cNvSpPr/>
          <p:nvPr/>
        </p:nvSpPr>
        <p:spPr>
          <a:xfrm>
            <a:off x="971600" y="1052736"/>
            <a:ext cx="6876764" cy="5262979"/>
          </a:xfrm>
          <a:prstGeom prst="rect">
            <a:avLst/>
          </a:prstGeom>
          <a:ln>
            <a:solidFill>
              <a:schemeClr val="accent2">
                <a:lumMod val="60000"/>
                <a:lumOff val="40000"/>
              </a:schemeClr>
            </a:solidFill>
          </a:ln>
        </p:spPr>
        <p:txBody>
          <a:bodyPr wrap="square">
            <a:spAutoFit/>
          </a:bodyPr>
          <a:lstStyle/>
          <a:p>
            <a:r>
              <a:rPr lang="ar-SA" sz="2400" b="1" dirty="0" smtClean="0"/>
              <a:t>- </a:t>
            </a:r>
            <a:r>
              <a:rPr lang="ar-SA" sz="2000" b="1" dirty="0" smtClean="0">
                <a:ln>
                  <a:solidFill>
                    <a:schemeClr val="accent2"/>
                  </a:solidFill>
                </a:ln>
              </a:rPr>
              <a:t>أن </a:t>
            </a:r>
            <a:r>
              <a:rPr lang="ar-SA" sz="2000" b="1" dirty="0">
                <a:ln>
                  <a:solidFill>
                    <a:schemeClr val="accent2"/>
                  </a:solidFill>
                </a:ln>
              </a:rPr>
              <a:t>الإنسان اجتماعي  بطبعه </a:t>
            </a:r>
            <a:r>
              <a:rPr lang="ar-SA" sz="2000" b="1" dirty="0" smtClean="0">
                <a:ln>
                  <a:solidFill>
                    <a:schemeClr val="accent2">
                      <a:lumMod val="60000"/>
                      <a:lumOff val="40000"/>
                    </a:schemeClr>
                  </a:solidFill>
                </a:ln>
              </a:rPr>
              <a:t>وفي </a:t>
            </a:r>
            <a:r>
              <a:rPr lang="ar-SA" sz="2000" b="1" dirty="0">
                <a:ln>
                  <a:solidFill>
                    <a:schemeClr val="accent2">
                      <a:lumMod val="60000"/>
                      <a:lumOff val="40000"/>
                    </a:schemeClr>
                  </a:solidFill>
                </a:ln>
              </a:rPr>
              <a:t>ضوء هذا </a:t>
            </a:r>
            <a:r>
              <a:rPr lang="ar-SA" sz="2000" b="1" dirty="0" smtClean="0">
                <a:ln>
                  <a:solidFill>
                    <a:schemeClr val="accent2">
                      <a:lumMod val="60000"/>
                      <a:lumOff val="40000"/>
                    </a:schemeClr>
                  </a:solidFill>
                </a:ln>
              </a:rPr>
              <a:t>الإطار</a:t>
            </a:r>
          </a:p>
          <a:p>
            <a:r>
              <a:rPr lang="ar-SA" sz="2400" b="1" dirty="0" smtClean="0"/>
              <a:t>- </a:t>
            </a:r>
            <a:r>
              <a:rPr lang="ar-SA" sz="2400" dirty="0"/>
              <a:t>يتم التفاعل المتبادل بين الفرد </a:t>
            </a:r>
            <a:r>
              <a:rPr lang="ar-SA" sz="2400" dirty="0" smtClean="0"/>
              <a:t>والجماعة في سبيل الخلق والابداع في مجالات الفنون والمعارف على الصعيدين النظري والعملي  </a:t>
            </a:r>
            <a:r>
              <a:rPr lang="ar-SA" sz="2400" dirty="0"/>
              <a:t>لتحقيق حياة أفضل </a:t>
            </a:r>
            <a:r>
              <a:rPr lang="ar-SA" sz="2400" b="1" dirty="0" smtClean="0">
                <a:ln>
                  <a:solidFill>
                    <a:schemeClr val="accent2">
                      <a:lumMod val="60000"/>
                      <a:lumOff val="40000"/>
                    </a:schemeClr>
                  </a:solidFill>
                </a:ln>
              </a:rPr>
              <a:t>تكون </a:t>
            </a:r>
            <a:r>
              <a:rPr lang="ar-SA" sz="2400" b="1" dirty="0">
                <a:ln>
                  <a:solidFill>
                    <a:schemeClr val="accent2">
                      <a:lumMod val="60000"/>
                      <a:lumOff val="40000"/>
                    </a:schemeClr>
                  </a:solidFill>
                </a:ln>
              </a:rPr>
              <a:t>من أهم شروطها</a:t>
            </a:r>
            <a:r>
              <a:rPr lang="ar-SA" sz="2400" dirty="0">
                <a:ln>
                  <a:solidFill>
                    <a:schemeClr val="accent2">
                      <a:lumMod val="60000"/>
                      <a:lumOff val="40000"/>
                    </a:schemeClr>
                  </a:solidFill>
                </a:ln>
              </a:rPr>
              <a:t> : </a:t>
            </a:r>
            <a:endParaRPr lang="en-US" sz="2400" dirty="0">
              <a:ln>
                <a:solidFill>
                  <a:schemeClr val="accent2">
                    <a:lumMod val="60000"/>
                    <a:lumOff val="40000"/>
                  </a:schemeClr>
                </a:solidFill>
              </a:ln>
            </a:endParaRPr>
          </a:p>
          <a:p>
            <a:pPr marL="285750" indent="-285750">
              <a:buFont typeface="Wingdings" panose="05000000000000000000" pitchFamily="2" charset="2"/>
              <a:buChar char="q"/>
            </a:pPr>
            <a:r>
              <a:rPr lang="ar-SA" sz="2400" dirty="0"/>
              <a:t>التكيف </a:t>
            </a:r>
            <a:endParaRPr lang="en-US" sz="2400" dirty="0"/>
          </a:p>
          <a:p>
            <a:pPr marL="285750" indent="-285750">
              <a:buFont typeface="Wingdings" panose="05000000000000000000" pitchFamily="2" charset="2"/>
              <a:buChar char="q"/>
            </a:pPr>
            <a:r>
              <a:rPr lang="ar-SA" sz="2400" dirty="0" smtClean="0"/>
              <a:t>الاستقرار </a:t>
            </a:r>
            <a:endParaRPr lang="en-US" sz="2400" dirty="0"/>
          </a:p>
          <a:p>
            <a:pPr marL="285750" indent="-285750">
              <a:buFont typeface="Wingdings" panose="05000000000000000000" pitchFamily="2" charset="2"/>
              <a:buChar char="q"/>
            </a:pPr>
            <a:r>
              <a:rPr lang="ar-SA" sz="2400" dirty="0" smtClean="0"/>
              <a:t>التعاون</a:t>
            </a:r>
          </a:p>
          <a:p>
            <a:pPr marL="285750" indent="-285750">
              <a:buFont typeface="Wingdings" panose="05000000000000000000" pitchFamily="2" charset="2"/>
              <a:buChar char="q"/>
            </a:pPr>
            <a:r>
              <a:rPr lang="ar-SA" sz="2400" dirty="0" smtClean="0"/>
              <a:t>الاحترام </a:t>
            </a:r>
          </a:p>
          <a:p>
            <a:pPr marL="285750" indent="-285750">
              <a:buFont typeface="Wingdings" panose="05000000000000000000" pitchFamily="2" charset="2"/>
              <a:buChar char="q"/>
            </a:pPr>
            <a:r>
              <a:rPr lang="ar-SA" sz="2400" dirty="0" smtClean="0"/>
              <a:t>بناء المروءة </a:t>
            </a:r>
          </a:p>
          <a:p>
            <a:pPr marL="285750" indent="-285750">
              <a:buFont typeface="Wingdings" panose="05000000000000000000" pitchFamily="2" charset="2"/>
              <a:buChar char="q"/>
            </a:pPr>
            <a:r>
              <a:rPr lang="ar-SA" sz="2400" dirty="0" smtClean="0"/>
              <a:t>حسن التواصل والاتصال (عند </a:t>
            </a:r>
            <a:r>
              <a:rPr lang="ar-SA" sz="2400" dirty="0"/>
              <a:t>التواصل مع الاخرين الراغبين في التطوع والعمل الخيري لا بد من  حسن التخاطب والتواصل معهم</a:t>
            </a:r>
            <a:endParaRPr lang="ar-SA" sz="2400" dirty="0" smtClean="0"/>
          </a:p>
          <a:p>
            <a:pPr marL="285750" indent="-285750">
              <a:buFont typeface="Wingdings" panose="05000000000000000000" pitchFamily="2" charset="2"/>
              <a:buChar char="q"/>
            </a:pPr>
            <a:endParaRPr lang="en-US" sz="2400" dirty="0"/>
          </a:p>
        </p:txBody>
      </p:sp>
      <p:sp>
        <p:nvSpPr>
          <p:cNvPr id="4" name="مستطيل 3"/>
          <p:cNvSpPr/>
          <p:nvPr/>
        </p:nvSpPr>
        <p:spPr>
          <a:xfrm>
            <a:off x="4454300" y="116632"/>
            <a:ext cx="3648756" cy="584775"/>
          </a:xfrm>
          <a:prstGeom prst="rect">
            <a:avLst/>
          </a:prstGeom>
        </p:spPr>
        <p:txBody>
          <a:bodyPr wrap="none">
            <a:spAutoFit/>
          </a:bodyPr>
          <a:lstStyle/>
          <a:p>
            <a:r>
              <a:rPr lang="ar-SA" sz="3200" b="1" dirty="0">
                <a:ln>
                  <a:solidFill>
                    <a:schemeClr val="bg2">
                      <a:lumMod val="50000"/>
                    </a:schemeClr>
                  </a:solidFill>
                </a:ln>
                <a:solidFill>
                  <a:schemeClr val="bg1"/>
                </a:solidFill>
              </a:rPr>
              <a:t>تعرفنا سابقا على </a:t>
            </a:r>
            <a:endParaRPr lang="ar-SA" sz="3200" dirty="0">
              <a:ln>
                <a:solidFill>
                  <a:schemeClr val="bg2">
                    <a:lumMod val="50000"/>
                  </a:schemeClr>
                </a:solidFill>
              </a:ln>
              <a:solidFill>
                <a:schemeClr val="bg1"/>
              </a:solidFill>
            </a:endParaRPr>
          </a:p>
        </p:txBody>
      </p:sp>
      <p:sp>
        <p:nvSpPr>
          <p:cNvPr id="3" name="مربع نص 2"/>
          <p:cNvSpPr txBox="1"/>
          <p:nvPr/>
        </p:nvSpPr>
        <p:spPr>
          <a:xfrm>
            <a:off x="730660" y="39687"/>
            <a:ext cx="1944216" cy="584775"/>
          </a:xfrm>
          <a:prstGeom prst="rect">
            <a:avLst/>
          </a:prstGeom>
          <a:solidFill>
            <a:schemeClr val="accent2"/>
          </a:solidFill>
          <a:ln>
            <a:solidFill>
              <a:schemeClr val="accent2">
                <a:lumMod val="60000"/>
                <a:lumOff val="40000"/>
              </a:schemeClr>
            </a:solidFill>
          </a:ln>
          <a:effectLst>
            <a:glow rad="127000">
              <a:schemeClr val="bg2"/>
            </a:glow>
          </a:effectLst>
        </p:spPr>
        <p:txBody>
          <a:bodyPr wrap="square" rtlCol="1">
            <a:spAutoFit/>
          </a:bodyPr>
          <a:lstStyle/>
          <a:p>
            <a:pPr algn="ctr"/>
            <a:r>
              <a:rPr lang="ar-SA" sz="3200" b="1" dirty="0" smtClean="0">
                <a:ln w="12700">
                  <a:solidFill>
                    <a:sysClr val="windowText" lastClr="000000"/>
                  </a:solidFill>
                  <a:prstDash val="solid"/>
                </a:ln>
                <a:solidFill>
                  <a:schemeClr val="bg2">
                    <a:tint val="85000"/>
                    <a:satMod val="155000"/>
                  </a:schemeClr>
                </a:solidFill>
                <a:effectLst>
                  <a:outerShdw blurRad="41275" dist="20320" dir="1800000" algn="tl" rotWithShape="0">
                    <a:srgbClr val="000000">
                      <a:alpha val="40000"/>
                    </a:srgbClr>
                  </a:outerShdw>
                </a:effectLst>
              </a:rPr>
              <a:t>مراجعة</a:t>
            </a:r>
            <a:endParaRPr lang="ar-SA" sz="3200" b="1" dirty="0">
              <a:ln w="12700">
                <a:solidFill>
                  <a:sysClr val="windowText" lastClr="000000"/>
                </a:solidFill>
                <a:prstDash val="solid"/>
              </a:ln>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110565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475656" y="1484784"/>
            <a:ext cx="6192688" cy="4431983"/>
          </a:xfrm>
          <a:prstGeom prst="rect">
            <a:avLst/>
          </a:prstGeom>
        </p:spPr>
        <p:txBody>
          <a:bodyPr wrap="square">
            <a:spAutoFit/>
          </a:bodyPr>
          <a:lstStyle/>
          <a:p>
            <a:pPr marL="285750" indent="-285750">
              <a:buFont typeface="Wingdings" panose="05000000000000000000" pitchFamily="2" charset="2"/>
              <a:buChar char="Ø"/>
            </a:pPr>
            <a:r>
              <a:rPr lang="ar-SA" b="1" dirty="0" smtClean="0"/>
              <a:t>الاجر من الله سبحانه وتعال </a:t>
            </a:r>
          </a:p>
          <a:p>
            <a:pPr marL="285750" indent="-285750">
              <a:buFont typeface="Wingdings" panose="05000000000000000000" pitchFamily="2" charset="2"/>
              <a:buChar char="Ø"/>
            </a:pPr>
            <a:r>
              <a:rPr lang="ar-SA" b="1" dirty="0" smtClean="0"/>
              <a:t>البركة من الله في كل شيء </a:t>
            </a:r>
          </a:p>
          <a:p>
            <a:pPr marL="285750" indent="-285750">
              <a:buFont typeface="Wingdings" panose="05000000000000000000" pitchFamily="2" charset="2"/>
              <a:buChar char="Ø"/>
            </a:pPr>
            <a:r>
              <a:rPr lang="ar-SA" b="1" dirty="0" smtClean="0"/>
              <a:t>اسعاد الفقراء واليتامى </a:t>
            </a:r>
          </a:p>
          <a:p>
            <a:pPr marL="285750" indent="-285750">
              <a:buFont typeface="Wingdings" panose="05000000000000000000" pitchFamily="2" charset="2"/>
              <a:buChar char="Ø"/>
            </a:pPr>
            <a:r>
              <a:rPr lang="ar-SA" b="1" dirty="0" smtClean="0"/>
              <a:t>اسعاد المريض بالزيارة </a:t>
            </a:r>
          </a:p>
          <a:p>
            <a:pPr marL="285750" indent="-285750">
              <a:buFont typeface="Wingdings" panose="05000000000000000000" pitchFamily="2" charset="2"/>
              <a:buChar char="Ø"/>
            </a:pPr>
            <a:r>
              <a:rPr lang="ar-SA" sz="2400" b="1" dirty="0" smtClean="0">
                <a:solidFill>
                  <a:srgbClr val="FF0000"/>
                </a:solidFill>
              </a:rPr>
              <a:t>تابع من ص 43 من الكتاب المقرر </a:t>
            </a:r>
          </a:p>
          <a:p>
            <a:r>
              <a:rPr lang="ar-SA" b="1" dirty="0" smtClean="0">
                <a:ln w="18000">
                  <a:solidFill>
                    <a:schemeClr val="tx1"/>
                  </a:solidFill>
                  <a:prstDash val="solid"/>
                  <a:miter lim="800000"/>
                </a:ln>
                <a:solidFill>
                  <a:schemeClr val="accent2"/>
                </a:solidFill>
                <a:effectLst>
                  <a:outerShdw blurRad="25500" dist="23000" dir="7020000" algn="tl">
                    <a:srgbClr val="000000">
                      <a:alpha val="50000"/>
                    </a:srgbClr>
                  </a:outerShdw>
                </a:effectLst>
              </a:rPr>
              <a:t>ومن الخطوات التي تتحقق نحو اخلاقيات عمل افضل</a:t>
            </a:r>
          </a:p>
          <a:p>
            <a:r>
              <a:rPr lang="ar-SA" b="1" dirty="0" smtClean="0">
                <a:ln w="18000">
                  <a:solidFill>
                    <a:schemeClr val="tx1"/>
                  </a:solidFill>
                  <a:prstDash val="solid"/>
                  <a:miter lim="800000"/>
                </a:ln>
                <a:solidFill>
                  <a:schemeClr val="accent2"/>
                </a:solidFill>
                <a:effectLst>
                  <a:outerShdw blurRad="25500" dist="23000" dir="7020000" algn="tl">
                    <a:srgbClr val="000000">
                      <a:alpha val="50000"/>
                    </a:srgbClr>
                  </a:outerShdw>
                </a:effectLst>
              </a:rPr>
              <a:t>1- لحضور والانضباط في المواعيد </a:t>
            </a:r>
          </a:p>
          <a:p>
            <a:r>
              <a:rPr lang="ar-SA" b="1" dirty="0">
                <a:ln w="18000">
                  <a:solidFill>
                    <a:schemeClr val="tx1"/>
                  </a:solidFill>
                  <a:prstDash val="solid"/>
                  <a:miter lim="800000"/>
                </a:ln>
                <a:solidFill>
                  <a:schemeClr val="accent2"/>
                </a:solidFill>
                <a:effectLst>
                  <a:outerShdw blurRad="25500" dist="23000" dir="7020000" algn="tl">
                    <a:srgbClr val="000000">
                      <a:alpha val="50000"/>
                    </a:srgbClr>
                  </a:outerShdw>
                </a:effectLst>
              </a:rPr>
              <a:t> </a:t>
            </a:r>
            <a:r>
              <a:rPr lang="ar-SA" b="1" dirty="0" smtClean="0">
                <a:ln w="18000">
                  <a:solidFill>
                    <a:schemeClr val="tx1"/>
                  </a:solidFill>
                  <a:prstDash val="solid"/>
                  <a:miter lim="800000"/>
                </a:ln>
                <a:solidFill>
                  <a:schemeClr val="accent2"/>
                </a:solidFill>
                <a:effectLst>
                  <a:outerShdw blurRad="25500" dist="23000" dir="7020000" algn="tl">
                    <a:srgbClr val="000000">
                      <a:alpha val="50000"/>
                    </a:srgbClr>
                  </a:outerShdw>
                </a:effectLst>
              </a:rPr>
              <a:t>كيف يمكن الحفاظ على حضور منضبط ؟؟؟ (( مناقشة )) </a:t>
            </a:r>
          </a:p>
          <a:p>
            <a:r>
              <a:rPr lang="ar-SA" b="1" dirty="0" smtClean="0">
                <a:ln w="18000">
                  <a:solidFill>
                    <a:schemeClr val="tx1"/>
                  </a:solidFill>
                  <a:prstDash val="solid"/>
                  <a:miter lim="800000"/>
                </a:ln>
                <a:solidFill>
                  <a:schemeClr val="accent2"/>
                </a:solidFill>
                <a:effectLst>
                  <a:outerShdw blurRad="25500" dist="23000" dir="7020000" algn="tl">
                    <a:srgbClr val="000000">
                      <a:alpha val="50000"/>
                    </a:srgbClr>
                  </a:outerShdw>
                </a:effectLst>
              </a:rPr>
              <a:t>2- الشخصية </a:t>
            </a:r>
          </a:p>
          <a:p>
            <a:r>
              <a:rPr lang="ar-SA" b="1" dirty="0" smtClean="0">
                <a:ln w="18000">
                  <a:solidFill>
                    <a:schemeClr val="tx1"/>
                  </a:solidFill>
                  <a:prstDash val="solid"/>
                  <a:miter lim="800000"/>
                </a:ln>
                <a:solidFill>
                  <a:schemeClr val="accent2"/>
                </a:solidFill>
                <a:effectLst>
                  <a:outerShdw blurRad="25500" dist="23000" dir="7020000" algn="tl">
                    <a:srgbClr val="000000">
                      <a:alpha val="50000"/>
                    </a:srgbClr>
                  </a:outerShdw>
                </a:effectLst>
              </a:rPr>
              <a:t>ما هي صفات الموظف المثالي من وجهة نظر صاحب العمل ؟؟؟ (( مناقشة ))</a:t>
            </a:r>
          </a:p>
          <a:p>
            <a:endParaRPr lang="ar-SA" sz="2000" b="1" dirty="0" smtClean="0">
              <a:ln w="18000">
                <a:solidFill>
                  <a:schemeClr val="tx1"/>
                </a:solidFill>
                <a:prstDash val="solid"/>
                <a:miter lim="800000"/>
              </a:ln>
              <a:solidFill>
                <a:schemeClr val="accent2"/>
              </a:solidFill>
              <a:effectLst>
                <a:outerShdw blurRad="25500" dist="23000" dir="7020000" algn="tl">
                  <a:srgbClr val="000000">
                    <a:alpha val="50000"/>
                  </a:srgbClr>
                </a:outerShdw>
              </a:effectLst>
            </a:endParaRPr>
          </a:p>
          <a:p>
            <a:r>
              <a:rPr lang="ar-SA" sz="2000" b="1" dirty="0"/>
              <a:t>لذلك يعتبر العمل التطوعي من الميادين الهامة التي تتطلب مستوى من الفهم والالتزام</a:t>
            </a:r>
            <a:r>
              <a:rPr lang="ar-SA" sz="2000" dirty="0"/>
              <a:t> </a:t>
            </a:r>
          </a:p>
          <a:p>
            <a:endParaRPr lang="en-US" b="1" dirty="0">
              <a:ln w="18000">
                <a:solidFill>
                  <a:schemeClr val="tx1"/>
                </a:solidFill>
                <a:prstDash val="solid"/>
                <a:miter lim="800000"/>
              </a:ln>
              <a:solidFill>
                <a:schemeClr val="accent2"/>
              </a:solidFill>
              <a:effectLst>
                <a:outerShdw blurRad="25500" dist="23000" dir="7020000" algn="tl">
                  <a:srgbClr val="000000">
                    <a:alpha val="50000"/>
                  </a:srgbClr>
                </a:outerShdw>
              </a:effectLst>
            </a:endParaRPr>
          </a:p>
        </p:txBody>
      </p:sp>
      <p:sp>
        <p:nvSpPr>
          <p:cNvPr id="6" name="مستطيل 5"/>
          <p:cNvSpPr/>
          <p:nvPr/>
        </p:nvSpPr>
        <p:spPr>
          <a:xfrm>
            <a:off x="3695920" y="188640"/>
            <a:ext cx="4799712" cy="523220"/>
          </a:xfrm>
          <a:prstGeom prst="rect">
            <a:avLst/>
          </a:prstGeom>
        </p:spPr>
        <p:txBody>
          <a:bodyPr wrap="none">
            <a:spAutoFit/>
          </a:bodyPr>
          <a:lstStyle/>
          <a:p>
            <a:r>
              <a:rPr lang="ar-SA" b="1" dirty="0" smtClean="0"/>
              <a:t> </a:t>
            </a:r>
            <a:r>
              <a:rPr lang="ar-SA" sz="2800" b="1" dirty="0" smtClean="0">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cs typeface="PT Bold Mirror" panose="02010400000000000000" pitchFamily="2" charset="-78"/>
              </a:rPr>
              <a:t>وحتى </a:t>
            </a:r>
            <a:r>
              <a:rPr lang="ar-SA" sz="2800" b="1" dirty="0">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cs typeface="PT Bold Mirror" panose="02010400000000000000" pitchFamily="2" charset="-78"/>
              </a:rPr>
              <a:t>يحقق العمل التطوعي اهدافه</a:t>
            </a:r>
            <a:endParaRPr lang="ar-SA" sz="2800" b="1" dirty="0">
              <a:solidFill>
                <a:srgbClr val="0070C0"/>
              </a:solidFill>
              <a:cs typeface="PT Bold Mirror" panose="02010400000000000000" pitchFamily="2" charset="-78"/>
            </a:endParaRPr>
          </a:p>
        </p:txBody>
      </p:sp>
    </p:spTree>
    <p:extLst>
      <p:ext uri="{BB962C8B-B14F-4D97-AF65-F5344CB8AC3E}">
        <p14:creationId xmlns:p14="http://schemas.microsoft.com/office/powerpoint/2010/main" val="17511497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5322360" y="0"/>
            <a:ext cx="1838965" cy="769441"/>
          </a:xfrm>
          <a:prstGeom prst="rect">
            <a:avLst/>
          </a:prstGeom>
        </p:spPr>
        <p:txBody>
          <a:bodyPr wrap="none">
            <a:spAutoFit/>
          </a:bodyPr>
          <a:lstStyle/>
          <a:p>
            <a:r>
              <a:rPr lang="ar-SA" sz="4400" b="1" dirty="0">
                <a:ln>
                  <a:solidFill>
                    <a:schemeClr val="bg2">
                      <a:lumMod val="50000"/>
                    </a:schemeClr>
                  </a:solidFill>
                </a:ln>
                <a:solidFill>
                  <a:schemeClr val="bg1"/>
                </a:solidFill>
              </a:rPr>
              <a:t>كما أن</a:t>
            </a:r>
            <a:endParaRPr lang="ar-SA" sz="4400" dirty="0">
              <a:ln>
                <a:solidFill>
                  <a:schemeClr val="bg2">
                    <a:lumMod val="50000"/>
                  </a:schemeClr>
                </a:solidFill>
              </a:ln>
              <a:solidFill>
                <a:schemeClr val="bg1"/>
              </a:solidFill>
            </a:endParaRPr>
          </a:p>
        </p:txBody>
      </p:sp>
      <p:sp>
        <p:nvSpPr>
          <p:cNvPr id="6" name="مستطيل 5"/>
          <p:cNvSpPr/>
          <p:nvPr/>
        </p:nvSpPr>
        <p:spPr>
          <a:xfrm>
            <a:off x="1475656" y="1556792"/>
            <a:ext cx="6120680" cy="3970318"/>
          </a:xfrm>
          <a:prstGeom prst="rect">
            <a:avLst/>
          </a:prstGeom>
        </p:spPr>
        <p:txBody>
          <a:bodyPr wrap="square">
            <a:spAutoFit/>
          </a:bodyPr>
          <a:lstStyle/>
          <a:p>
            <a:r>
              <a:rPr lang="ar-SA" sz="2800" b="1" dirty="0" smtClean="0"/>
              <a:t>الاهتمام </a:t>
            </a:r>
            <a:r>
              <a:rPr lang="ar-SA" sz="2800" b="1" dirty="0"/>
              <a:t>بأخلاقيات العمل التطوعي هو جزء من سياق </a:t>
            </a:r>
            <a:r>
              <a:rPr lang="ar-SA" sz="2800" b="1" dirty="0" smtClean="0"/>
              <a:t>عالمي</a:t>
            </a:r>
            <a:endParaRPr lang="ar-SA" sz="2800" dirty="0" smtClean="0"/>
          </a:p>
          <a:p>
            <a:r>
              <a:rPr lang="ar-SA" sz="2800" b="1" u="sng" dirty="0" smtClean="0">
                <a:solidFill>
                  <a:srgbClr val="FF0000"/>
                </a:solidFill>
              </a:rPr>
              <a:t>بعد ان اتجه </a:t>
            </a:r>
            <a:r>
              <a:rPr lang="ar-SA" sz="2800" b="1" dirty="0" smtClean="0"/>
              <a:t>في </a:t>
            </a:r>
            <a:r>
              <a:rPr lang="ar-SA" sz="2800" b="1" dirty="0"/>
              <a:t>العقد الأخير من القرن العشرين نحو إبراز أهمية المكون الأخلاقي</a:t>
            </a:r>
            <a:endParaRPr lang="en-US" sz="2800" dirty="0"/>
          </a:p>
          <a:p>
            <a:r>
              <a:rPr lang="ar-SA" sz="2800" b="1" u="sng" dirty="0">
                <a:solidFill>
                  <a:srgbClr val="FF0000"/>
                </a:solidFill>
              </a:rPr>
              <a:t>وفي عصر العولمة:</a:t>
            </a:r>
            <a:r>
              <a:rPr lang="ar-SA" sz="2800" b="1" u="sng" cap="all" dirty="0">
                <a:solidFill>
                  <a:srgbClr val="FF0000"/>
                </a:solidFill>
                <a:effectLst>
                  <a:reflection blurRad="12700" stA="48000" endA="300" endPos="55000" dir="5400000" sy="-90000" algn="bl"/>
                </a:effectLst>
              </a:rPr>
              <a:t> </a:t>
            </a:r>
            <a:r>
              <a:rPr lang="ar-SA" sz="2800" b="1" dirty="0"/>
              <a:t>كان </a:t>
            </a:r>
            <a:r>
              <a:rPr lang="ar-SA" sz="2800" b="1" dirty="0" smtClean="0"/>
              <a:t>الاعتماد </a:t>
            </a:r>
            <a:r>
              <a:rPr lang="ar-SA" sz="2800" b="1" dirty="0"/>
              <a:t>على الدراسات للتعرف علي الرؤية المستقبلية للعمل التطوعي بما يتفق مع الألفية الثالثة</a:t>
            </a:r>
            <a:endParaRPr lang="en-US" sz="2800" dirty="0"/>
          </a:p>
        </p:txBody>
      </p:sp>
    </p:spTree>
    <p:extLst>
      <p:ext uri="{BB962C8B-B14F-4D97-AF65-F5344CB8AC3E}">
        <p14:creationId xmlns:p14="http://schemas.microsoft.com/office/powerpoint/2010/main" val="18930609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9612" y="1057382"/>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5104733" y="0"/>
            <a:ext cx="1963999" cy="707886"/>
          </a:xfrm>
          <a:prstGeom prst="rect">
            <a:avLst/>
          </a:prstGeom>
        </p:spPr>
        <p:txBody>
          <a:bodyPr wrap="none">
            <a:spAutoFit/>
          </a:bodyPr>
          <a:lstStyle/>
          <a:p>
            <a:r>
              <a:rPr lang="ar-SA" sz="4000" b="1" dirty="0">
                <a:ln>
                  <a:solidFill>
                    <a:schemeClr val="bg2">
                      <a:lumMod val="50000"/>
                    </a:schemeClr>
                  </a:solidFill>
                </a:ln>
                <a:solidFill>
                  <a:schemeClr val="bg1"/>
                </a:solidFill>
              </a:rPr>
              <a:t>لذا فإن </a:t>
            </a:r>
            <a:endParaRPr lang="ar-SA" sz="4000" dirty="0">
              <a:ln>
                <a:solidFill>
                  <a:schemeClr val="bg2">
                    <a:lumMod val="50000"/>
                  </a:schemeClr>
                </a:solidFill>
              </a:ln>
              <a:solidFill>
                <a:schemeClr val="bg1"/>
              </a:solidFill>
            </a:endParaRPr>
          </a:p>
        </p:txBody>
      </p:sp>
      <p:sp>
        <p:nvSpPr>
          <p:cNvPr id="6" name="مستطيل 5"/>
          <p:cNvSpPr/>
          <p:nvPr/>
        </p:nvSpPr>
        <p:spPr>
          <a:xfrm>
            <a:off x="1691680" y="1628800"/>
            <a:ext cx="5832648" cy="4278094"/>
          </a:xfrm>
          <a:prstGeom prst="rect">
            <a:avLst/>
          </a:prstGeom>
        </p:spPr>
        <p:txBody>
          <a:bodyPr wrap="square">
            <a:spAutoFit/>
          </a:bodyPr>
          <a:lstStyle/>
          <a:p>
            <a:r>
              <a:rPr lang="ar-SA" sz="2400" b="1" dirty="0"/>
              <a:t>للعمل التطوعي  مجموعة من الأخلاقيات </a:t>
            </a:r>
            <a:r>
              <a:rPr lang="ar-SA" sz="2400" b="1" dirty="0" smtClean="0"/>
              <a:t>.......</a:t>
            </a:r>
          </a:p>
          <a:p>
            <a:r>
              <a:rPr lang="ar-SA" sz="2400" b="1" dirty="0"/>
              <a:t>إن مصطلح أخلاقيات العمل  التطوعي يدل علي مبدأ </a:t>
            </a:r>
            <a:r>
              <a:rPr lang="ar-SA" sz="2400" b="1" dirty="0" smtClean="0"/>
              <a:t>اجتماعي </a:t>
            </a:r>
            <a:r>
              <a:rPr lang="ar-SA" sz="2400" b="1" dirty="0"/>
              <a:t>يركز علي كون الفرد مسئولا عن العمل الذي يؤديه </a:t>
            </a:r>
            <a:endParaRPr lang="ar-SA" sz="2400" b="1" dirty="0" smtClean="0"/>
          </a:p>
          <a:p>
            <a:r>
              <a:rPr lang="ar-SA" sz="2400" b="1" dirty="0"/>
              <a:t>وينطلق من إيمان راسخ بأن: </a:t>
            </a:r>
            <a:br>
              <a:rPr lang="ar-SA" sz="2400" b="1" dirty="0"/>
            </a:br>
            <a:r>
              <a:rPr lang="ar-SA" sz="2400" b="1" dirty="0"/>
              <a:t>للعمل التطوعي قيمة جوهرية يجب </a:t>
            </a:r>
            <a:r>
              <a:rPr lang="ar-SA" sz="2400" b="1" dirty="0" smtClean="0"/>
              <a:t>احترامها </a:t>
            </a:r>
            <a:r>
              <a:rPr lang="ar-SA" sz="2400" b="1" dirty="0"/>
              <a:t>وتنميتها </a:t>
            </a:r>
            <a:endParaRPr lang="ar-SA" sz="2400" b="1" dirty="0" smtClean="0"/>
          </a:p>
          <a:p>
            <a:endParaRPr lang="ar-SA" sz="2400" b="1" dirty="0"/>
          </a:p>
          <a:p>
            <a:pPr algn="ctr"/>
            <a:r>
              <a:rPr lang="ar-SA" sz="3200" b="1" u="sng" dirty="0" smtClean="0">
                <a:solidFill>
                  <a:srgbClr val="FF0000"/>
                </a:solidFill>
              </a:rPr>
              <a:t>اذن ما هي </a:t>
            </a:r>
            <a:r>
              <a:rPr lang="ar-SA" sz="3200" b="1" u="sng" dirty="0">
                <a:solidFill>
                  <a:srgbClr val="FF0000"/>
                </a:solidFill>
              </a:rPr>
              <a:t>هذه الأخلاقيات ؟   </a:t>
            </a:r>
            <a:endParaRPr lang="en-US" sz="3200" b="1" u="sng" dirty="0">
              <a:solidFill>
                <a:srgbClr val="FF0000"/>
              </a:solidFill>
            </a:endParaRPr>
          </a:p>
          <a:p>
            <a:endParaRPr lang="en-US" sz="2400" dirty="0"/>
          </a:p>
        </p:txBody>
      </p:sp>
      <p:sp>
        <p:nvSpPr>
          <p:cNvPr id="7" name="سهم إلى اليسار 6"/>
          <p:cNvSpPr/>
          <p:nvPr/>
        </p:nvSpPr>
        <p:spPr>
          <a:xfrm>
            <a:off x="1418500" y="5382226"/>
            <a:ext cx="978408" cy="484632"/>
          </a:xfrm>
          <a:prstGeom prst="leftArrow">
            <a:avLst/>
          </a:prstGeom>
          <a:solidFill>
            <a:schemeClr val="accent2"/>
          </a:solidFill>
          <a:ln>
            <a:solidFill>
              <a:schemeClr val="bg2">
                <a:lumMod val="5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9844125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619672" y="1484784"/>
            <a:ext cx="5976664" cy="4031873"/>
          </a:xfrm>
          <a:prstGeom prst="rect">
            <a:avLst/>
          </a:prstGeom>
        </p:spPr>
        <p:txBody>
          <a:bodyPr wrap="square">
            <a:spAutoFit/>
          </a:bodyPr>
          <a:lstStyle/>
          <a:p>
            <a:r>
              <a:rPr lang="ar-SA" sz="2000" b="1" dirty="0">
                <a:solidFill>
                  <a:srgbClr val="FF0000"/>
                </a:solidFill>
              </a:rPr>
              <a:t>من أبرز وأهم اخلاقيات العمل التطوعي ما يلي :- </a:t>
            </a:r>
          </a:p>
          <a:p>
            <a:pPr marL="342900" lvl="0" indent="-342900">
              <a:buFont typeface="Wingdings" panose="05000000000000000000" pitchFamily="2" charset="2"/>
              <a:buChar char="§"/>
            </a:pPr>
            <a:r>
              <a:rPr lang="ar-SA" sz="2000" dirty="0"/>
              <a:t>ينطلق من الدين الاسلامي الحنيف والاعراف الاجتماعية التي لا تتعارض مع شريعته </a:t>
            </a:r>
            <a:endParaRPr lang="ar-SA" sz="2000" dirty="0" smtClean="0"/>
          </a:p>
          <a:p>
            <a:pPr marL="342900" lvl="0" indent="-342900">
              <a:buFont typeface="Wingdings" panose="05000000000000000000" pitchFamily="2" charset="2"/>
              <a:buChar char="§"/>
            </a:pPr>
            <a:r>
              <a:rPr lang="ar-SA" sz="2000" dirty="0" smtClean="0"/>
              <a:t>هدفه </a:t>
            </a:r>
            <a:r>
              <a:rPr lang="ar-SA" sz="2000" dirty="0"/>
              <a:t>نبيل في خدمة الدين والوطن </a:t>
            </a:r>
            <a:endParaRPr lang="en-US" sz="2000" dirty="0"/>
          </a:p>
          <a:p>
            <a:pPr marL="342900" lvl="0" indent="-342900">
              <a:buFont typeface="Wingdings" panose="05000000000000000000" pitchFamily="2" charset="2"/>
              <a:buChar char="§"/>
            </a:pPr>
            <a:r>
              <a:rPr lang="ar-SA" sz="2000" dirty="0"/>
              <a:t>يدل مصطلح اخلاقيات العمل على مبدأ اجتماعي يركز على كون الفرد مسئول عن العمل الذي يؤديه </a:t>
            </a:r>
            <a:r>
              <a:rPr lang="ar-SA" sz="2400" b="1" dirty="0" smtClean="0">
                <a:solidFill>
                  <a:srgbClr val="FF0000"/>
                </a:solidFill>
              </a:rPr>
              <a:t>يركز على ما يلي : </a:t>
            </a:r>
          </a:p>
          <a:p>
            <a:pPr marL="342900" lvl="0" indent="-342900">
              <a:buFont typeface="Wingdings" panose="05000000000000000000" pitchFamily="2" charset="2"/>
              <a:buChar char="§"/>
            </a:pPr>
            <a:r>
              <a:rPr lang="ar-SA" b="1" dirty="0"/>
              <a:t>الإخلاص</a:t>
            </a:r>
            <a:r>
              <a:rPr lang="en-US" b="1" dirty="0"/>
              <a:t> : </a:t>
            </a:r>
            <a:r>
              <a:rPr lang="ar-SA" b="1" dirty="0"/>
              <a:t>من أهم ركائز العمل الخيري الإخلاص في القول والعمل لله عز وجل ، إخلاصاً لا يشوبه </a:t>
            </a:r>
            <a:r>
              <a:rPr lang="ar-SA" b="1" dirty="0" err="1"/>
              <a:t>رياءاً</a:t>
            </a:r>
            <a:r>
              <a:rPr lang="ar-SA" b="1" dirty="0"/>
              <a:t> أو حبُ ظهورٍ للعامة ؛ لأن المتطوع إن أظهر شيئاً من هذا خسر ثوابه وخاب ،</a:t>
            </a:r>
            <a:r>
              <a:rPr lang="en-US" b="1" dirty="0"/>
              <a:t> </a:t>
            </a:r>
            <a:r>
              <a:rPr lang="ar-SA" b="1" dirty="0"/>
              <a:t>وكذلك أيضاً عدم خلط العمل التطوعي بمصلحة شخصية دنيوية</a:t>
            </a:r>
            <a:r>
              <a:rPr lang="en-US" b="1" dirty="0"/>
              <a:t> .</a:t>
            </a:r>
            <a:r>
              <a:rPr lang="en-US" dirty="0"/>
              <a:t/>
            </a:r>
            <a:br>
              <a:rPr lang="en-US" dirty="0"/>
            </a:br>
            <a:endParaRPr lang="en-US" dirty="0"/>
          </a:p>
        </p:txBody>
      </p:sp>
      <p:sp>
        <p:nvSpPr>
          <p:cNvPr id="6" name="سهم إلى اليسار 5"/>
          <p:cNvSpPr/>
          <p:nvPr/>
        </p:nvSpPr>
        <p:spPr>
          <a:xfrm>
            <a:off x="1763688" y="5093967"/>
            <a:ext cx="978408" cy="484632"/>
          </a:xfrm>
          <a:prstGeom prst="leftArrow">
            <a:avLst/>
          </a:prstGeom>
          <a:solidFill>
            <a:schemeClr val="accent2"/>
          </a:solidFill>
          <a:ln>
            <a:solidFill>
              <a:schemeClr val="bg2">
                <a:lumMod val="5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0192045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547664" y="1438712"/>
            <a:ext cx="6120680" cy="4401205"/>
          </a:xfrm>
          <a:prstGeom prst="rect">
            <a:avLst/>
          </a:prstGeom>
        </p:spPr>
        <p:txBody>
          <a:bodyPr wrap="square">
            <a:spAutoFit/>
          </a:bodyPr>
          <a:lstStyle/>
          <a:p>
            <a:pPr lvl="0"/>
            <a:r>
              <a:rPr lang="ar-SA" b="1" u="sng" dirty="0">
                <a:solidFill>
                  <a:srgbClr val="FF0000"/>
                </a:solidFill>
              </a:rPr>
              <a:t>العمل الجماعي</a:t>
            </a:r>
            <a:r>
              <a:rPr lang="en-US" b="1" u="sng" dirty="0">
                <a:solidFill>
                  <a:srgbClr val="FF0000"/>
                </a:solidFill>
              </a:rPr>
              <a:t> </a:t>
            </a:r>
            <a:r>
              <a:rPr lang="en-US" b="1" dirty="0">
                <a:solidFill>
                  <a:srgbClr val="FF0000"/>
                </a:solidFill>
              </a:rPr>
              <a:t>: </a:t>
            </a:r>
            <a:r>
              <a:rPr lang="ar-SA" sz="2000" dirty="0"/>
              <a:t>حيث من مقتضياته أن المجموعة يجب أن تعمل كيدٍ واحدة وذلك من أجل تذليل العقبات وتسهيل المهمات داخل المجموعة من خلال تقسيم العمل فيما بينهم مع إعطاء الثقة للجميع التي من شأنها بث روح الإبداع والتفاني في العمل</a:t>
            </a:r>
            <a:r>
              <a:rPr lang="en-US" sz="2000" b="1" dirty="0"/>
              <a:t>.</a:t>
            </a:r>
            <a:endParaRPr lang="en-US" sz="2000" dirty="0"/>
          </a:p>
          <a:p>
            <a:pPr lvl="0"/>
            <a:r>
              <a:rPr lang="en-US" b="1" dirty="0"/>
              <a:t>- </a:t>
            </a:r>
            <a:r>
              <a:rPr lang="ar-SA" b="1" u="sng" dirty="0">
                <a:solidFill>
                  <a:srgbClr val="FF0000"/>
                </a:solidFill>
              </a:rPr>
              <a:t>التخطيط الهادف</a:t>
            </a:r>
            <a:r>
              <a:rPr lang="en-US" b="1" dirty="0">
                <a:solidFill>
                  <a:srgbClr val="FF0000"/>
                </a:solidFill>
              </a:rPr>
              <a:t>: </a:t>
            </a:r>
            <a:r>
              <a:rPr lang="ar-SA" sz="2000" dirty="0"/>
              <a:t>من خلاله يتسنى للجميع القيام بدوره المنوط به بكل وضوح </a:t>
            </a:r>
            <a:r>
              <a:rPr lang="ar-SA" sz="2000" dirty="0" smtClean="0"/>
              <a:t>وشفافية </a:t>
            </a:r>
            <a:r>
              <a:rPr lang="ar-SA" sz="2000" dirty="0"/>
              <a:t>وعدم العشوائية في إنجاز المهمات ؛ حيث يتوجب قبل القيام بأي عمل أو مهمة أن يكون هناك تخطيط مسبق وذلك من أجل تحديد الهدف وما </a:t>
            </a:r>
            <a:r>
              <a:rPr lang="ar-SA" sz="2000" dirty="0" smtClean="0"/>
              <a:t>هيه </a:t>
            </a:r>
            <a:r>
              <a:rPr lang="ar-SA" sz="2000" dirty="0"/>
              <a:t>أولوياته</a:t>
            </a:r>
            <a:r>
              <a:rPr lang="en-US" sz="2000" dirty="0"/>
              <a:t> .</a:t>
            </a:r>
            <a:endParaRPr lang="en-US" dirty="0"/>
          </a:p>
          <a:p>
            <a:pPr lvl="0"/>
            <a:r>
              <a:rPr lang="en-US" b="1" u="sng" dirty="0">
                <a:solidFill>
                  <a:srgbClr val="FF0000"/>
                </a:solidFill>
              </a:rPr>
              <a:t>- </a:t>
            </a:r>
            <a:r>
              <a:rPr lang="ar-SA" b="1" u="sng" dirty="0">
                <a:solidFill>
                  <a:srgbClr val="FF0000"/>
                </a:solidFill>
              </a:rPr>
              <a:t>الصبر</a:t>
            </a:r>
            <a:r>
              <a:rPr lang="en-US" b="1" u="sng" dirty="0">
                <a:solidFill>
                  <a:srgbClr val="FF0000"/>
                </a:solidFill>
              </a:rPr>
              <a:t> </a:t>
            </a:r>
            <a:r>
              <a:rPr lang="en-US" b="1" u="sng" dirty="0"/>
              <a:t>: </a:t>
            </a:r>
            <a:r>
              <a:rPr lang="ar-SA" sz="2000" dirty="0"/>
              <a:t>يجب على المتطوع أن يتحلى بالصبر والحلم والتروي في كل المواقف التي تصادفه في سبيل العمل التطوعي ؛ حيث أنه معرض للتعامل مع شريحة كبيرة في المجتمع متباينة الطبع والمزاج</a:t>
            </a:r>
            <a:r>
              <a:rPr lang="en-US" sz="2000" dirty="0"/>
              <a:t>.</a:t>
            </a:r>
          </a:p>
        </p:txBody>
      </p:sp>
      <p:sp>
        <p:nvSpPr>
          <p:cNvPr id="6" name="سهم إلى اليسار 5"/>
          <p:cNvSpPr/>
          <p:nvPr/>
        </p:nvSpPr>
        <p:spPr>
          <a:xfrm>
            <a:off x="1560276" y="5578599"/>
            <a:ext cx="978408" cy="484632"/>
          </a:xfrm>
          <a:prstGeom prst="leftArrow">
            <a:avLst/>
          </a:prstGeom>
          <a:solidFill>
            <a:schemeClr val="accent2"/>
          </a:solidFill>
          <a:ln>
            <a:solidFill>
              <a:schemeClr val="bg2">
                <a:lumMod val="5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1608859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909896"/>
            <a:ext cx="7776864" cy="5328592"/>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115616" y="1124744"/>
            <a:ext cx="6840760" cy="5293757"/>
          </a:xfrm>
          <a:prstGeom prst="rect">
            <a:avLst/>
          </a:prstGeom>
        </p:spPr>
        <p:txBody>
          <a:bodyPr wrap="square">
            <a:spAutoFit/>
          </a:bodyPr>
          <a:lstStyle/>
          <a:p>
            <a:pPr lvl="0"/>
            <a:r>
              <a:rPr lang="en-US" b="1" dirty="0"/>
              <a:t>-</a:t>
            </a:r>
            <a:r>
              <a:rPr lang="ar-SA" sz="2000" b="1" dirty="0">
                <a:solidFill>
                  <a:srgbClr val="FF0000"/>
                </a:solidFill>
              </a:rPr>
              <a:t>المبادرة والتضحية</a:t>
            </a:r>
            <a:r>
              <a:rPr lang="en-US" sz="2000" b="1" dirty="0">
                <a:solidFill>
                  <a:srgbClr val="FF0000"/>
                </a:solidFill>
              </a:rPr>
              <a:t> :</a:t>
            </a:r>
            <a:r>
              <a:rPr lang="en-US" sz="2000" b="1" dirty="0"/>
              <a:t> </a:t>
            </a:r>
            <a:r>
              <a:rPr lang="ar-SA" sz="2000" dirty="0"/>
              <a:t>العمل التطوعي يحتاج لجهدٍ كبير وتضحية إيجابية ، </a:t>
            </a:r>
            <a:r>
              <a:rPr lang="ar-SA" sz="2000" dirty="0" smtClean="0"/>
              <a:t>فالتحلي </a:t>
            </a:r>
            <a:r>
              <a:rPr lang="ar-SA" sz="2000" dirty="0"/>
              <a:t>بروح المبادرة عامل كبير له عظيم الأثر في خلق التفاعل بين أفراد المجموعة ، ويجب على المتطوع التضحية أحياناً بوقته من أجل هذا الهدف السامي</a:t>
            </a:r>
            <a:r>
              <a:rPr lang="en-US" sz="2000" dirty="0"/>
              <a:t>.</a:t>
            </a:r>
          </a:p>
          <a:p>
            <a:pPr lvl="0"/>
            <a:r>
              <a:rPr lang="en-US" sz="2000" b="1" dirty="0" smtClean="0"/>
              <a:t>- </a:t>
            </a:r>
            <a:r>
              <a:rPr lang="ar-SA" sz="2000" b="1" dirty="0" smtClean="0">
                <a:solidFill>
                  <a:srgbClr val="FF0000"/>
                </a:solidFill>
              </a:rPr>
              <a:t>النقد </a:t>
            </a:r>
            <a:r>
              <a:rPr lang="ar-SA" sz="2000" b="1" dirty="0">
                <a:solidFill>
                  <a:srgbClr val="FF0000"/>
                </a:solidFill>
              </a:rPr>
              <a:t>الهادف</a:t>
            </a:r>
            <a:r>
              <a:rPr lang="en-US" sz="2000" b="1" dirty="0">
                <a:solidFill>
                  <a:srgbClr val="FF0000"/>
                </a:solidFill>
              </a:rPr>
              <a:t>:</a:t>
            </a:r>
            <a:r>
              <a:rPr lang="en-US" sz="2000" b="1" dirty="0"/>
              <a:t> </a:t>
            </a:r>
            <a:r>
              <a:rPr lang="ar-SA" sz="2000" dirty="0"/>
              <a:t>قد يكون الشخص مبدعاً في عمل تطوعي ويقدم أفضل ما لديه ولكنه لا يبصر الأمور كلها بزواياً مغايرة . فقد قيل (( عين الناقد بصير )) ، فمن خلاص النقد يستمر التجديد في الأفكار والخطط وآليات العمل وبالنقد تصحح المغالطات وتستوضح الأفكار ، فلا ينبغي المكابرة ورفض النقد فرب ضارةٍ نافعه ، فقد قال الفاروق : “رحم الله </a:t>
            </a:r>
            <a:r>
              <a:rPr lang="ar-SA" sz="2000" dirty="0" smtClean="0"/>
              <a:t>أمرئ </a:t>
            </a:r>
            <a:r>
              <a:rPr lang="ar-SA" sz="2000" dirty="0"/>
              <a:t>أهدى إلينا عيوبنا</a:t>
            </a:r>
            <a:r>
              <a:rPr lang="en-US" sz="2000" dirty="0"/>
              <a:t>   </a:t>
            </a:r>
            <a:r>
              <a:rPr lang="en-US" sz="2000" dirty="0" smtClean="0"/>
              <a:t>” .</a:t>
            </a:r>
            <a:endParaRPr lang="ar-SA" sz="2000" dirty="0" smtClean="0"/>
          </a:p>
          <a:p>
            <a:r>
              <a:rPr lang="en-US" sz="2000" b="1" dirty="0"/>
              <a:t>- </a:t>
            </a:r>
            <a:r>
              <a:rPr lang="ar-SA" sz="2000" b="1" dirty="0" smtClean="0">
                <a:solidFill>
                  <a:srgbClr val="FF0000"/>
                </a:solidFill>
              </a:rPr>
              <a:t>احترام </a:t>
            </a:r>
            <a:r>
              <a:rPr lang="ar-SA" sz="2000" b="1" dirty="0">
                <a:solidFill>
                  <a:srgbClr val="FF0000"/>
                </a:solidFill>
              </a:rPr>
              <a:t>الحريات</a:t>
            </a:r>
            <a:r>
              <a:rPr lang="en-US" sz="2000" b="1" dirty="0">
                <a:solidFill>
                  <a:srgbClr val="FF0000"/>
                </a:solidFill>
              </a:rPr>
              <a:t>: </a:t>
            </a:r>
            <a:r>
              <a:rPr lang="ar-SA" sz="2000" dirty="0"/>
              <a:t>لكل منا حريته الخاصة </a:t>
            </a:r>
            <a:r>
              <a:rPr lang="ar-SA" sz="2000" dirty="0" smtClean="0"/>
              <a:t>يدرئ </a:t>
            </a:r>
            <a:r>
              <a:rPr lang="ar-SA" sz="2000" dirty="0"/>
              <a:t>بها حياته اليومية في شتى مجالات حياته ، ولكن هناك حدود لا يمكن للمرء تخطيها وذلك عند دخوله في مجال الحرية المشتركة مع الآخرين فهنا تنحسر الحرية </a:t>
            </a:r>
            <a:r>
              <a:rPr lang="ar-SA" sz="2000" dirty="0" smtClean="0"/>
              <a:t>الخاصة </a:t>
            </a:r>
            <a:r>
              <a:rPr lang="ar-SA" sz="2000" dirty="0"/>
              <a:t>وتغلب عليها الحرية العامة فلا يفرض رأيه على الجميع ولا يقدم نفسه على أقرانه في القول والعمل ، وذلك بسبب مرجعية الأمور لرأي الجميع</a:t>
            </a:r>
            <a:r>
              <a:rPr lang="en-US" sz="2000" dirty="0"/>
              <a:t>.</a:t>
            </a:r>
          </a:p>
          <a:p>
            <a:pPr lvl="0"/>
            <a:endParaRPr lang="en-US" dirty="0"/>
          </a:p>
        </p:txBody>
      </p:sp>
    </p:spTree>
    <p:extLst>
      <p:ext uri="{BB962C8B-B14F-4D97-AF65-F5344CB8AC3E}">
        <p14:creationId xmlns:p14="http://schemas.microsoft.com/office/powerpoint/2010/main" val="23493447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259632" y="1412776"/>
            <a:ext cx="6552728" cy="4154984"/>
          </a:xfrm>
          <a:prstGeom prst="rect">
            <a:avLst/>
          </a:prstGeom>
        </p:spPr>
        <p:txBody>
          <a:bodyPr wrap="square">
            <a:spAutoFit/>
          </a:bodyPr>
          <a:lstStyle/>
          <a:p>
            <a:pPr lvl="0"/>
            <a:r>
              <a:rPr lang="ar-SA" sz="2400" b="1" dirty="0">
                <a:solidFill>
                  <a:srgbClr val="FF0000"/>
                </a:solidFill>
              </a:rPr>
              <a:t>التواضع</a:t>
            </a:r>
            <a:r>
              <a:rPr lang="en-US" sz="2400" b="1" dirty="0">
                <a:solidFill>
                  <a:srgbClr val="FF0000"/>
                </a:solidFill>
              </a:rPr>
              <a:t> : </a:t>
            </a:r>
            <a:r>
              <a:rPr lang="ar-SA" sz="2400" dirty="0"/>
              <a:t>هو من أجل الأمور التي من شأنها السمو بصاحبها أعلى المراتب دنيويا وأخروياً ؛ فالتواضع خلق يولد لدى أفراد المجتمع ألفةً ومحبة ، فما بالك عندما يتحلى بها المتطوع في العمل الخيري ؟</a:t>
            </a:r>
            <a:r>
              <a:rPr lang="en-US" sz="2400" b="1" dirty="0"/>
              <a:t>!!</a:t>
            </a:r>
            <a:endParaRPr lang="en-US" sz="2400" dirty="0"/>
          </a:p>
          <a:p>
            <a:pPr marL="60325" lvl="0" indent="-60325">
              <a:buFontTx/>
              <a:buChar char="-"/>
            </a:pPr>
            <a:r>
              <a:rPr lang="ar-SA" sz="2400" b="1" dirty="0" smtClean="0">
                <a:solidFill>
                  <a:srgbClr val="FF0000"/>
                </a:solidFill>
              </a:rPr>
              <a:t>التكيف </a:t>
            </a:r>
            <a:r>
              <a:rPr lang="ar-SA" sz="2400" b="1" dirty="0">
                <a:solidFill>
                  <a:srgbClr val="FF0000"/>
                </a:solidFill>
              </a:rPr>
              <a:t>مع أفراد </a:t>
            </a:r>
            <a:r>
              <a:rPr lang="ar-SA" sz="2400" b="1" dirty="0" smtClean="0">
                <a:solidFill>
                  <a:srgbClr val="FF0000"/>
                </a:solidFill>
              </a:rPr>
              <a:t>الجماعة </a:t>
            </a:r>
            <a:r>
              <a:rPr lang="ar-SA" sz="2400" b="1" dirty="0">
                <a:solidFill>
                  <a:srgbClr val="FF0000"/>
                </a:solidFill>
              </a:rPr>
              <a:t>أو الفريق</a:t>
            </a:r>
            <a:r>
              <a:rPr lang="en-US" sz="2400" b="1" dirty="0">
                <a:solidFill>
                  <a:srgbClr val="FF0000"/>
                </a:solidFill>
              </a:rPr>
              <a:t>:</a:t>
            </a:r>
            <a:r>
              <a:rPr lang="en-US" sz="2400" b="1" dirty="0"/>
              <a:t> </a:t>
            </a:r>
            <a:r>
              <a:rPr lang="ar-SA" sz="2400" dirty="0"/>
              <a:t>من أهم ركائز العمل التطوعي وأخلاقياته التكييف مع الآخرين وتقبلهم بصدرٍ رحب مع مراعاة الحفاظ على الشخصية وتجنب التقمص بميزات الاخرين في الفريق </a:t>
            </a:r>
            <a:r>
              <a:rPr lang="ar-SA" sz="2400" dirty="0" smtClean="0"/>
              <a:t>الواحد</a:t>
            </a:r>
          </a:p>
          <a:p>
            <a:pPr marL="342900" lvl="0" indent="-342900">
              <a:buFontTx/>
              <a:buChar char="-"/>
            </a:pPr>
            <a:r>
              <a:rPr lang="ar-SA" sz="2400" b="1" dirty="0" smtClean="0"/>
              <a:t>ويمكن اختصار اخلاقيات العمل التطوعي فيما يلي : - </a:t>
            </a:r>
          </a:p>
        </p:txBody>
      </p:sp>
      <p:sp>
        <p:nvSpPr>
          <p:cNvPr id="6" name="سهم إلى اليسار 5"/>
          <p:cNvSpPr/>
          <p:nvPr/>
        </p:nvSpPr>
        <p:spPr>
          <a:xfrm>
            <a:off x="2195736" y="5115884"/>
            <a:ext cx="1296144" cy="484632"/>
          </a:xfrm>
          <a:prstGeom prst="leftArrow">
            <a:avLst/>
          </a:prstGeom>
          <a:solidFill>
            <a:schemeClr val="accent2"/>
          </a:solidFill>
          <a:ln>
            <a:solidFill>
              <a:schemeClr val="bg2">
                <a:lumMod val="5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2142200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980728"/>
            <a:ext cx="7488832" cy="5256584"/>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403648" y="1028343"/>
            <a:ext cx="6336704" cy="5016758"/>
          </a:xfrm>
          <a:prstGeom prst="rect">
            <a:avLst/>
          </a:prstGeom>
        </p:spPr>
        <p:txBody>
          <a:bodyPr wrap="square">
            <a:spAutoFit/>
          </a:bodyPr>
          <a:lstStyle/>
          <a:p>
            <a:pPr marL="285750" lvl="0" indent="-285750">
              <a:buFont typeface="Wingdings" panose="05000000000000000000" pitchFamily="2" charset="2"/>
              <a:buChar char="v"/>
            </a:pPr>
            <a:endParaRPr lang="ar-SA" sz="2000" b="1" dirty="0" smtClean="0"/>
          </a:p>
          <a:p>
            <a:pPr marL="285750" lvl="0" indent="-285750">
              <a:buFont typeface="Wingdings" panose="05000000000000000000" pitchFamily="2" charset="2"/>
              <a:buChar char="v"/>
            </a:pPr>
            <a:r>
              <a:rPr lang="ar-SA" sz="2000" b="1" dirty="0" smtClean="0"/>
              <a:t>العمل </a:t>
            </a:r>
            <a:r>
              <a:rPr lang="ar-SA" sz="2000" b="1" dirty="0"/>
              <a:t>مع الأخرين ضمن إطار الفريق الواحد</a:t>
            </a:r>
            <a:endParaRPr lang="en-US" sz="2000" dirty="0"/>
          </a:p>
          <a:p>
            <a:pPr marL="285750" lvl="0" indent="-285750">
              <a:buFont typeface="Wingdings" panose="05000000000000000000" pitchFamily="2" charset="2"/>
              <a:buChar char="v"/>
            </a:pPr>
            <a:r>
              <a:rPr lang="ar-SA" sz="2000" b="1" dirty="0"/>
              <a:t>العمل التطوعي ينطلق من مبادئ الدين الإسلامي الحنيف والأعراف الاجتماعية التي لا تتعارض مع شريعته</a:t>
            </a:r>
            <a:endParaRPr lang="en-US" sz="2000" dirty="0"/>
          </a:p>
          <a:p>
            <a:pPr marL="285750" lvl="0" indent="-285750">
              <a:buFont typeface="Wingdings" panose="05000000000000000000" pitchFamily="2" charset="2"/>
              <a:buChar char="v"/>
            </a:pPr>
            <a:r>
              <a:rPr lang="ar-SA" sz="2000" b="1" dirty="0"/>
              <a:t>العمل التطوعي يتضمن أهدافا نبيلة تخدم الوطن والدين وإنسان هذا الوطن</a:t>
            </a:r>
            <a:endParaRPr lang="en-US" sz="2000" dirty="0"/>
          </a:p>
          <a:p>
            <a:pPr marL="285750" lvl="0" indent="-285750">
              <a:buFont typeface="Wingdings" panose="05000000000000000000" pitchFamily="2" charset="2"/>
              <a:buChar char="v"/>
            </a:pPr>
            <a:r>
              <a:rPr lang="ar-SA" sz="2000" b="1" dirty="0"/>
              <a:t>العمل التطوعي يساهم في نشر الثقافة المتحضرة</a:t>
            </a:r>
            <a:endParaRPr lang="en-US" sz="2000" dirty="0"/>
          </a:p>
          <a:p>
            <a:pPr marL="285750" lvl="0" indent="-285750">
              <a:buFont typeface="Wingdings" panose="05000000000000000000" pitchFamily="2" charset="2"/>
              <a:buChar char="v"/>
            </a:pPr>
            <a:r>
              <a:rPr lang="ar-SA" sz="2000" b="1" dirty="0"/>
              <a:t>ان العمل التطوعي يقوم علي الاحترام المتبادل بين المتطوعين وبعضهم وبين المتطوعين وغيرهم من أفراد المجتمع</a:t>
            </a:r>
            <a:endParaRPr lang="en-US" sz="2000" dirty="0"/>
          </a:p>
          <a:p>
            <a:pPr marL="285750" lvl="0" indent="-285750">
              <a:buFont typeface="Wingdings" panose="05000000000000000000" pitchFamily="2" charset="2"/>
              <a:buChar char="v"/>
            </a:pPr>
            <a:r>
              <a:rPr lang="ar-SA" sz="2000" b="1" dirty="0"/>
              <a:t>عدم التفكير في الحصول علي مقابل مادي</a:t>
            </a:r>
            <a:endParaRPr lang="en-US" sz="2000" dirty="0"/>
          </a:p>
          <a:p>
            <a:pPr marL="285750" lvl="0" indent="-285750">
              <a:buFont typeface="Wingdings" panose="05000000000000000000" pitchFamily="2" charset="2"/>
              <a:buChar char="v"/>
            </a:pPr>
            <a:r>
              <a:rPr lang="ar-SA" sz="2000" b="1" dirty="0"/>
              <a:t>تنظيم الوقت لممارسة العمل التطوعي</a:t>
            </a:r>
            <a:endParaRPr lang="en-US" sz="2000" dirty="0"/>
          </a:p>
          <a:p>
            <a:pPr marL="285750" lvl="0" indent="-285750">
              <a:buFont typeface="Wingdings" panose="05000000000000000000" pitchFamily="2" charset="2"/>
              <a:buChar char="v"/>
            </a:pPr>
            <a:r>
              <a:rPr lang="ar-SA" sz="2000" b="1" dirty="0"/>
              <a:t>التعاون والتكافل والتواصل بين أطراف الفريق التطوعي</a:t>
            </a:r>
            <a:endParaRPr lang="en-US" sz="2000" dirty="0"/>
          </a:p>
        </p:txBody>
      </p:sp>
      <p:sp>
        <p:nvSpPr>
          <p:cNvPr id="6" name="مستطيل 5"/>
          <p:cNvSpPr/>
          <p:nvPr/>
        </p:nvSpPr>
        <p:spPr>
          <a:xfrm>
            <a:off x="4571216" y="35144"/>
            <a:ext cx="3740126" cy="461665"/>
          </a:xfrm>
          <a:prstGeom prst="rect">
            <a:avLst/>
          </a:prstGeom>
        </p:spPr>
        <p:txBody>
          <a:bodyPr wrap="none">
            <a:spAutoFit/>
          </a:bodyPr>
          <a:lstStyle/>
          <a:p>
            <a:r>
              <a:rPr lang="ar-SA" sz="2400" b="1" dirty="0">
                <a:ln>
                  <a:solidFill>
                    <a:schemeClr val="accent5">
                      <a:lumMod val="60000"/>
                      <a:lumOff val="40000"/>
                    </a:schemeClr>
                  </a:solidFill>
                </a:ln>
              </a:rPr>
              <a:t>اخلاقيات العمل التطوعي</a:t>
            </a:r>
            <a:endParaRPr lang="ar-SA" sz="2400" dirty="0">
              <a:ln>
                <a:solidFill>
                  <a:schemeClr val="accent5">
                    <a:lumMod val="60000"/>
                    <a:lumOff val="40000"/>
                  </a:schemeClr>
                </a:solidFill>
              </a:ln>
            </a:endParaRPr>
          </a:p>
        </p:txBody>
      </p:sp>
    </p:spTree>
    <p:extLst>
      <p:ext uri="{BB962C8B-B14F-4D97-AF65-F5344CB8AC3E}">
        <p14:creationId xmlns:p14="http://schemas.microsoft.com/office/powerpoint/2010/main" val="14283592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836712"/>
            <a:ext cx="7704856" cy="5544616"/>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4211960" y="31968"/>
            <a:ext cx="4094391" cy="523220"/>
          </a:xfrm>
          <a:prstGeom prst="rect">
            <a:avLst/>
          </a:prstGeom>
        </p:spPr>
        <p:txBody>
          <a:bodyPr wrap="none">
            <a:spAutoFit/>
          </a:bodyPr>
          <a:lstStyle/>
          <a:p>
            <a:r>
              <a:rPr lang="ar-SA" sz="2800" b="1" u="sng" dirty="0">
                <a:ln>
                  <a:solidFill>
                    <a:schemeClr val="tx1"/>
                  </a:solidFill>
                </a:ln>
                <a:solidFill>
                  <a:schemeClr val="accent4">
                    <a:lumMod val="75000"/>
                  </a:schemeClr>
                </a:solidFill>
              </a:rPr>
              <a:t>مجالات العمل التطوعي</a:t>
            </a:r>
            <a:endParaRPr lang="ar-SA" sz="2800" dirty="0">
              <a:ln>
                <a:solidFill>
                  <a:schemeClr val="tx1"/>
                </a:solidFill>
              </a:ln>
              <a:solidFill>
                <a:schemeClr val="accent4">
                  <a:lumMod val="75000"/>
                </a:schemeClr>
              </a:solidFill>
            </a:endParaRPr>
          </a:p>
        </p:txBody>
      </p:sp>
      <p:sp>
        <p:nvSpPr>
          <p:cNvPr id="18" name="مستطيل 17"/>
          <p:cNvSpPr/>
          <p:nvPr/>
        </p:nvSpPr>
        <p:spPr>
          <a:xfrm>
            <a:off x="1153935" y="1124744"/>
            <a:ext cx="7056784" cy="5324535"/>
          </a:xfrm>
          <a:prstGeom prst="rect">
            <a:avLst/>
          </a:prstGeom>
        </p:spPr>
        <p:txBody>
          <a:bodyPr wrap="square">
            <a:spAutoFit/>
          </a:bodyPr>
          <a:lstStyle/>
          <a:p>
            <a:pPr lvl="0" algn="ctr"/>
            <a:r>
              <a:rPr lang="ar-SA" sz="2000" b="1" dirty="0"/>
              <a:t>ويمكننا الحديث عن أبرز هذه المجالات في النقاط التالية</a:t>
            </a:r>
            <a:r>
              <a:rPr lang="en-US" sz="2000" b="1" dirty="0"/>
              <a:t>: </a:t>
            </a:r>
          </a:p>
          <a:p>
            <a:pPr lvl="0" fontAlgn="base">
              <a:spcBef>
                <a:spcPct val="0"/>
              </a:spcBef>
              <a:spcAft>
                <a:spcPct val="0"/>
              </a:spcAft>
            </a:pPr>
            <a:r>
              <a:rPr lang="en-US" altLang="ar-SA" sz="2000" b="1" dirty="0" smtClean="0">
                <a:ln>
                  <a:solidFill>
                    <a:sysClr val="windowText" lastClr="000000"/>
                  </a:solidFill>
                </a:ln>
                <a:solidFill>
                  <a:srgbClr val="FF0000"/>
                </a:solidFill>
                <a:latin typeface="Arial" pitchFamily="34" charset="0"/>
                <a:ea typeface="Calibri" pitchFamily="34" charset="0"/>
                <a:cs typeface="Arial" pitchFamily="34" charset="0"/>
              </a:rPr>
              <a:t>1</a:t>
            </a:r>
            <a:r>
              <a:rPr lang="ar-SA" altLang="ar-SA" sz="2000" b="1" dirty="0" smtClean="0">
                <a:ln>
                  <a:solidFill>
                    <a:sysClr val="windowText" lastClr="000000"/>
                  </a:solidFill>
                </a:ln>
                <a:solidFill>
                  <a:srgbClr val="FF0000"/>
                </a:solidFill>
                <a:latin typeface="Calibri" pitchFamily="34" charset="0"/>
                <a:ea typeface="Calibri" pitchFamily="34" charset="0"/>
              </a:rPr>
              <a:t>ـ </a:t>
            </a:r>
            <a:r>
              <a:rPr lang="ar-SA" altLang="ar-SA" sz="2400" b="1" dirty="0">
                <a:ln>
                  <a:solidFill>
                    <a:sysClr val="windowText" lastClr="000000"/>
                  </a:solidFill>
                </a:ln>
                <a:solidFill>
                  <a:srgbClr val="FF0000"/>
                </a:solidFill>
                <a:latin typeface="Calibri" pitchFamily="34" charset="0"/>
                <a:ea typeface="Calibri" pitchFamily="34" charset="0"/>
              </a:rPr>
              <a:t>الإرشاد الديني</a:t>
            </a:r>
            <a:r>
              <a:rPr lang="en-US" altLang="ar-SA" sz="2400" b="1" dirty="0">
                <a:solidFill>
                  <a:srgbClr val="FF0000"/>
                </a:solidFill>
                <a:latin typeface="Arial" pitchFamily="34" charset="0"/>
                <a:ea typeface="Calibri" pitchFamily="34" charset="0"/>
              </a:rPr>
              <a:t>:</a:t>
            </a:r>
            <a:r>
              <a:rPr lang="en-US" altLang="ar-SA" sz="2000" dirty="0">
                <a:latin typeface="Arial" pitchFamily="34" charset="0"/>
                <a:ea typeface="Calibri" pitchFamily="34" charset="0"/>
              </a:rPr>
              <a:t/>
            </a:r>
            <a:br>
              <a:rPr lang="en-US" altLang="ar-SA" sz="2000" dirty="0">
                <a:latin typeface="Arial" pitchFamily="34" charset="0"/>
                <a:ea typeface="Calibri" pitchFamily="34" charset="0"/>
              </a:rPr>
            </a:br>
            <a:r>
              <a:rPr lang="ar-SA" altLang="ar-SA" sz="2400" dirty="0">
                <a:latin typeface="Times New Roman" panose="02020603050405020304" pitchFamily="18" charset="0"/>
                <a:ea typeface="Calibri" pitchFamily="34" charset="0"/>
              </a:rPr>
              <a:t>ونقصد به تعليم العلماء للناس أحكام الدين، ومسائل الحلال والحرام، وتبيين مفاهيم الإسلام، ونشر معالمه، وبسط فلسفته .....إلخ</a:t>
            </a:r>
            <a:r>
              <a:rPr lang="en-US" altLang="ar-SA" sz="2400" dirty="0">
                <a:latin typeface="Times New Roman" panose="02020603050405020304" pitchFamily="18" charset="0"/>
                <a:ea typeface="Calibri" pitchFamily="34" charset="0"/>
              </a:rPr>
              <a:t> .</a:t>
            </a:r>
            <a:br>
              <a:rPr lang="en-US" altLang="ar-SA" sz="2400" dirty="0">
                <a:latin typeface="Times New Roman" panose="02020603050405020304" pitchFamily="18" charset="0"/>
                <a:ea typeface="Calibri" pitchFamily="34" charset="0"/>
              </a:rPr>
            </a:br>
            <a:r>
              <a:rPr lang="ar-SA" altLang="ar-SA" sz="2400" dirty="0">
                <a:latin typeface="Times New Roman" panose="02020603050405020304" pitchFamily="18" charset="0"/>
                <a:ea typeface="Calibri" pitchFamily="34" charset="0"/>
              </a:rPr>
              <a:t>والإرشاد الديني الذي يقوم به العلماء العاملون والربانيون ويكون بهدف التعليم والتربية وبدون أي مقابل مادي يعد من أفضل وأشرف الأعمال التطوعية. ومن يقوم بهذا العمل التطوعي له ثواب عظيم، فقد روي عن الرسول</a:t>
            </a:r>
            <a:r>
              <a:rPr lang="ar-SA" altLang="ar-SA" sz="2000" dirty="0">
                <a:latin typeface="Times New Roman" panose="02020603050405020304" pitchFamily="18" charset="0"/>
                <a:ea typeface="Calibri" pitchFamily="34" charset="0"/>
              </a:rPr>
              <a:t> </a:t>
            </a:r>
            <a:r>
              <a:rPr lang="ar-SA" sz="2400" dirty="0" smtClean="0">
                <a:latin typeface="Times New Roman" panose="02020603050405020304" pitchFamily="18" charset="0"/>
              </a:rPr>
              <a:t>قوله</a:t>
            </a:r>
            <a:r>
              <a:rPr lang="ar-SA" sz="2400" dirty="0">
                <a:latin typeface="Times New Roman" panose="02020603050405020304" pitchFamily="18" charset="0"/>
              </a:rPr>
              <a:t>: (( يجيء الرجل يوم القيامة وله من الحسنات كالسحاب الركام أو كالجبال الرواسي، فيقول : يارب أنّى لي هذا ولم أعملها؟ فيقول : هذا علمك الذي علّمته الناس يعمل به من بعدك )) (11</a:t>
            </a:r>
            <a:r>
              <a:rPr lang="ar-SA" sz="2400" dirty="0" smtClean="0">
                <a:latin typeface="Times New Roman" panose="02020603050405020304" pitchFamily="18" charset="0"/>
              </a:rPr>
              <a:t>)</a:t>
            </a:r>
            <a:endParaRPr lang="ar-SA" altLang="ar-SA" dirty="0" smtClean="0">
              <a:latin typeface="Times New Roman" panose="02020603050405020304" pitchFamily="18" charset="0"/>
              <a:ea typeface="Calibri" pitchFamily="34" charset="0"/>
              <a:cs typeface="Times New Roman" panose="02020603050405020304" pitchFamily="18" charset="0"/>
            </a:endParaRPr>
          </a:p>
          <a:p>
            <a:pPr lvl="0" fontAlgn="base">
              <a:spcBef>
                <a:spcPct val="0"/>
              </a:spcBef>
              <a:spcAft>
                <a:spcPct val="0"/>
              </a:spcAft>
            </a:pPr>
            <a:endParaRPr lang="ar-SA" altLang="ar-SA" sz="3200" dirty="0">
              <a:latin typeface="Arial" pitchFamily="34" charset="0"/>
              <a:cs typeface="Arial" pitchFamily="34" charset="0"/>
            </a:endParaRPr>
          </a:p>
        </p:txBody>
      </p:sp>
      <p:sp>
        <p:nvSpPr>
          <p:cNvPr id="28" name="سهم إلى اليسار 27"/>
          <p:cNvSpPr/>
          <p:nvPr/>
        </p:nvSpPr>
        <p:spPr>
          <a:xfrm>
            <a:off x="1619672" y="5353806"/>
            <a:ext cx="1296144" cy="484632"/>
          </a:xfrm>
          <a:prstGeom prst="leftArrow">
            <a:avLst/>
          </a:prstGeom>
          <a:solidFill>
            <a:schemeClr val="accent2"/>
          </a:solidFill>
          <a:ln>
            <a:solidFill>
              <a:schemeClr val="bg2">
                <a:lumMod val="5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42518025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980728"/>
            <a:ext cx="7488832"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10" name="مستطيل 9"/>
          <p:cNvSpPr/>
          <p:nvPr/>
        </p:nvSpPr>
        <p:spPr>
          <a:xfrm>
            <a:off x="1115616" y="1412776"/>
            <a:ext cx="6768752" cy="5109091"/>
          </a:xfrm>
          <a:prstGeom prst="rect">
            <a:avLst/>
          </a:prstGeom>
        </p:spPr>
        <p:txBody>
          <a:bodyPr wrap="square">
            <a:spAutoFit/>
          </a:bodyPr>
          <a:lstStyle/>
          <a:p>
            <a:r>
              <a:rPr lang="ar-SA" sz="2000" dirty="0" smtClean="0">
                <a:latin typeface="Times New Roman" panose="02020603050405020304" pitchFamily="18" charset="0"/>
              </a:rPr>
              <a:t>((</a:t>
            </a:r>
            <a:r>
              <a:rPr lang="ar-SA" sz="2400" dirty="0" smtClean="0">
                <a:latin typeface="Times New Roman" panose="02020603050405020304" pitchFamily="18" charset="0"/>
              </a:rPr>
              <a:t>وقوله </a:t>
            </a:r>
            <a:r>
              <a:rPr lang="en-US" sz="2400" dirty="0">
                <a:latin typeface="Times New Roman" panose="02020603050405020304" pitchFamily="18" charset="0"/>
              </a:rPr>
              <a:t>: (( </a:t>
            </a:r>
            <a:r>
              <a:rPr lang="ar-SA" sz="2400" dirty="0">
                <a:latin typeface="Times New Roman" panose="02020603050405020304" pitchFamily="18" charset="0"/>
              </a:rPr>
              <a:t>إن الله وملائكته حتى النملة في جحرها وحتى الحوت في البحر يصلون على معلم الناس الخير )) (12) وعن الإمام الباقر</a:t>
            </a:r>
            <a:r>
              <a:rPr lang="en-US" sz="2400" dirty="0">
                <a:latin typeface="Times New Roman" panose="02020603050405020304" pitchFamily="18" charset="0"/>
              </a:rPr>
              <a:t> </a:t>
            </a:r>
            <a:r>
              <a:rPr lang="ar-SA" sz="2400" dirty="0">
                <a:latin typeface="Times New Roman" panose="02020603050405020304" pitchFamily="18" charset="0"/>
              </a:rPr>
              <a:t>أنه قال: (( معلم الخير يستغفر له دواب الأرض، وحيتان البحور، </a:t>
            </a:r>
            <a:r>
              <a:rPr lang="ar-SA" sz="2400" dirty="0" smtClean="0">
                <a:latin typeface="Times New Roman" panose="02020603050405020304" pitchFamily="18" charset="0"/>
              </a:rPr>
              <a:t>وكل </a:t>
            </a:r>
            <a:r>
              <a:rPr lang="ar-SA" sz="2400" dirty="0">
                <a:latin typeface="Times New Roman" panose="02020603050405020304" pitchFamily="18" charset="0"/>
              </a:rPr>
              <a:t>صغيرة وكبيرة في أرض الله وسمائه )) .(13</a:t>
            </a:r>
            <a:r>
              <a:rPr lang="en-US" sz="2400" dirty="0" smtClean="0">
                <a:latin typeface="Times New Roman" panose="02020603050405020304" pitchFamily="18" charset="0"/>
              </a:rPr>
              <a:t>(</a:t>
            </a:r>
          </a:p>
          <a:p>
            <a:r>
              <a:rPr lang="en-US" sz="2400" b="1" dirty="0">
                <a:ln>
                  <a:solidFill>
                    <a:sysClr val="windowText" lastClr="000000"/>
                  </a:solidFill>
                </a:ln>
                <a:solidFill>
                  <a:srgbClr val="FF0000"/>
                </a:solidFill>
              </a:rPr>
              <a:t>2</a:t>
            </a:r>
            <a:r>
              <a:rPr lang="ar-SA" sz="2400" b="1" dirty="0">
                <a:ln>
                  <a:solidFill>
                    <a:sysClr val="windowText" lastClr="000000"/>
                  </a:solidFill>
                </a:ln>
                <a:solidFill>
                  <a:srgbClr val="FF0000"/>
                </a:solidFill>
              </a:rPr>
              <a:t>ـ التعليم المجاني</a:t>
            </a:r>
            <a:r>
              <a:rPr lang="en-US" sz="2400" b="1" dirty="0">
                <a:solidFill>
                  <a:srgbClr val="FF0000"/>
                </a:solidFill>
              </a:rPr>
              <a:t>:</a:t>
            </a:r>
            <a:r>
              <a:rPr lang="en-US" sz="2000" dirty="0"/>
              <a:t/>
            </a:r>
            <a:br>
              <a:rPr lang="en-US" sz="2000" dirty="0"/>
            </a:br>
            <a:r>
              <a:rPr lang="ar-SA" sz="2400" dirty="0"/>
              <a:t>يعد التعليم المجاني من أبرز ميادين العمل التطوعي، وهو يساهم في نشر العلم في المجتمع، والارتقاء بمستوى الطلاب إلى الدرجات العليا</a:t>
            </a:r>
            <a:r>
              <a:rPr lang="en-US" sz="2400" dirty="0"/>
              <a:t> . </a:t>
            </a:r>
            <a:br>
              <a:rPr lang="en-US" sz="2400" dirty="0"/>
            </a:br>
            <a:r>
              <a:rPr lang="ar-SA" sz="2400" dirty="0"/>
              <a:t>والتعليم التطوعي له أشكال عديدة، من أبرزها: بناء مدارس وجامعات وكليات ومعاهد للتعليم المجاني من قبل القطاع الخاص، </a:t>
            </a:r>
            <a:r>
              <a:rPr lang="en-US" sz="2000" dirty="0"/>
              <a:t/>
            </a:r>
            <a:br>
              <a:rPr lang="en-US" sz="2000" dirty="0"/>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ar-SA" sz="2000" dirty="0"/>
          </a:p>
        </p:txBody>
      </p:sp>
      <p:sp>
        <p:nvSpPr>
          <p:cNvPr id="14" name="سهم إلى اليسار 13"/>
          <p:cNvSpPr/>
          <p:nvPr/>
        </p:nvSpPr>
        <p:spPr>
          <a:xfrm>
            <a:off x="1619672" y="5353806"/>
            <a:ext cx="1296144" cy="484632"/>
          </a:xfrm>
          <a:prstGeom prst="leftArrow">
            <a:avLst/>
          </a:prstGeom>
          <a:solidFill>
            <a:schemeClr val="accent2"/>
          </a:solidFill>
          <a:ln>
            <a:solidFill>
              <a:schemeClr val="bg2">
                <a:lumMod val="5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3856367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7"/>
            <a:ext cx="6984776" cy="5253687"/>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331640" y="1340768"/>
            <a:ext cx="6336704" cy="4524315"/>
          </a:xfrm>
          <a:prstGeom prst="rect">
            <a:avLst/>
          </a:prstGeom>
        </p:spPr>
        <p:txBody>
          <a:bodyPr wrap="square">
            <a:spAutoFit/>
          </a:bodyPr>
          <a:lstStyle/>
          <a:p>
            <a:r>
              <a:rPr lang="ar-SA" sz="2400" dirty="0"/>
              <a:t>وتشييد مؤسسات المجتمع الأهلي، وبعث الطلاب المتفوقين لإكمال دراساتهم على حساب القطاع الأهلي، أومن قبل المحسنين، </a:t>
            </a:r>
            <a:endParaRPr lang="ar-SA" sz="2400" dirty="0" smtClean="0"/>
          </a:p>
          <a:p>
            <a:r>
              <a:rPr lang="ar-SA" sz="2400" dirty="0" smtClean="0"/>
              <a:t>وأيضاً </a:t>
            </a:r>
            <a:r>
              <a:rPr lang="ar-SA" sz="2400" dirty="0"/>
              <a:t>من أشكال التعليم التطوعي هو قيام مجموعة من المعلمين أو الطلاب الجامعيين بإعطاء التلاميذ دروساً في التقوية للمناهج التعليمية أيام الامتحانات خارج المدرسة من دون أي مقابل </a:t>
            </a:r>
            <a:r>
              <a:rPr lang="ar-SA" sz="2400" dirty="0" smtClean="0"/>
              <a:t>مادي</a:t>
            </a:r>
            <a:r>
              <a:rPr lang="en-US" sz="2400" dirty="0"/>
              <a:t/>
            </a:r>
            <a:br>
              <a:rPr lang="en-US" sz="2400" dirty="0"/>
            </a:br>
            <a:r>
              <a:rPr lang="ar-SA" sz="2400" dirty="0"/>
              <a:t>وللتعليم التطوعي دور مؤثر في نشر العلم وبسطه، كما أن للمتطوع ثواباً وأجراً عظيماً، فقد ورد عن الرسول قوله: (( إن معلم الخير يستغفر له دواب الأرض، وحيتان البحر، وكل ذي روح في الهواء، وجميع أهل السماء والأرض)) (</a:t>
            </a:r>
            <a:r>
              <a:rPr lang="ar-SA" sz="2400" dirty="0" smtClean="0"/>
              <a:t>14</a:t>
            </a:r>
            <a:r>
              <a:rPr lang="en-US" sz="2400" dirty="0" smtClean="0"/>
              <a:t>(</a:t>
            </a:r>
            <a:endParaRPr lang="ar-SA" sz="2400" dirty="0"/>
          </a:p>
        </p:txBody>
      </p:sp>
    </p:spTree>
    <p:extLst>
      <p:ext uri="{BB962C8B-B14F-4D97-AF65-F5344CB8AC3E}">
        <p14:creationId xmlns:p14="http://schemas.microsoft.com/office/powerpoint/2010/main" val="20788998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13" name="مستطيل 12"/>
          <p:cNvSpPr/>
          <p:nvPr/>
        </p:nvSpPr>
        <p:spPr>
          <a:xfrm>
            <a:off x="1403648" y="1340768"/>
            <a:ext cx="6192688" cy="4708981"/>
          </a:xfrm>
          <a:prstGeom prst="rect">
            <a:avLst/>
          </a:prstGeom>
        </p:spPr>
        <p:txBody>
          <a:bodyPr wrap="square">
            <a:spAutoFit/>
          </a:bodyPr>
          <a:lstStyle/>
          <a:p>
            <a:r>
              <a:rPr lang="en-US" b="1" dirty="0">
                <a:solidFill>
                  <a:srgbClr val="FF0000"/>
                </a:solidFill>
              </a:rPr>
              <a:t>3</a:t>
            </a:r>
            <a:r>
              <a:rPr lang="ar-SA" b="1" dirty="0">
                <a:solidFill>
                  <a:srgbClr val="FF0000"/>
                </a:solidFill>
              </a:rPr>
              <a:t>ـ </a:t>
            </a:r>
            <a:r>
              <a:rPr lang="ar-SA" sz="2000" b="1" dirty="0">
                <a:solidFill>
                  <a:srgbClr val="FF0000"/>
                </a:solidFill>
              </a:rPr>
              <a:t>التكافل الاجتماعي</a:t>
            </a:r>
            <a:r>
              <a:rPr lang="en-US" sz="2000" dirty="0"/>
              <a:t>:</a:t>
            </a:r>
            <a:br>
              <a:rPr lang="en-US" sz="2000" dirty="0"/>
            </a:br>
            <a:r>
              <a:rPr lang="ar-SA" sz="2000" dirty="0"/>
              <a:t>حَثَّ الإسلام على أهمية القيام بالتكافل الاجتماعي، لأنه يقضي على الفقر والجهل و المرض؛ فمساعدة الفقراء والمساكين والمحتاجين وتلبية مستلزماتهم الأساسية من مأكل ومشرب وملبس ومسكن ومنكح يعد من الحاجات الأساسية التي يجب أن تكون من أولويات العمل التطوعي</a:t>
            </a:r>
            <a:r>
              <a:rPr lang="en-US" sz="2000" dirty="0"/>
              <a:t> </a:t>
            </a:r>
            <a:endParaRPr lang="en-US" sz="2000" dirty="0" smtClean="0"/>
          </a:p>
          <a:p>
            <a:r>
              <a:rPr lang="ar-SA" sz="2000" dirty="0"/>
              <a:t>والسعي في قضاء حاجات المحتاجين يعد من الأعمال الصالحة، وهو عبادة، وله ثواب جزيل، فقد روي عن الرسول قوله: (( من سعى في حاجة أخيه المؤمن فكأنما عبد الله تسعة آلاف سنة، صائماً نهاره قائماً ليله)) (15) وعنه أيضاً أنه قال: ((من مشى في عون أخيه ومنفعته فله ثواب المجاهدين في سبيل الله)) (16) وقال الإمام الصادق </a:t>
            </a:r>
            <a:r>
              <a:rPr lang="en-US" sz="2000" dirty="0"/>
              <a:t>(( </a:t>
            </a:r>
            <a:r>
              <a:rPr lang="ar-SA" sz="2000" dirty="0"/>
              <a:t>من قضى لأخيه المؤمن حاجةً قضى الله عز وجل له يوم القيامة مائة ألف حاجة من ذلك أولها الجنة)) (17</a:t>
            </a:r>
            <a:r>
              <a:rPr lang="en-US" sz="2000" dirty="0"/>
              <a:t>) </a:t>
            </a:r>
            <a:br>
              <a:rPr lang="en-US" sz="2000" dirty="0"/>
            </a:br>
            <a:endParaRPr lang="ar-SA" sz="2000" dirty="0"/>
          </a:p>
        </p:txBody>
      </p:sp>
    </p:spTree>
    <p:extLst>
      <p:ext uri="{BB962C8B-B14F-4D97-AF65-F5344CB8AC3E}">
        <p14:creationId xmlns:p14="http://schemas.microsoft.com/office/powerpoint/2010/main" val="2104474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836712"/>
            <a:ext cx="7632848" cy="547260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151620" y="980728"/>
            <a:ext cx="6840760" cy="5509200"/>
          </a:xfrm>
          <a:prstGeom prst="rect">
            <a:avLst/>
          </a:prstGeom>
        </p:spPr>
        <p:txBody>
          <a:bodyPr wrap="square">
            <a:spAutoFit/>
          </a:bodyPr>
          <a:lstStyle/>
          <a:p>
            <a:r>
              <a:rPr lang="en-US" sz="2800" b="1" dirty="0">
                <a:ln>
                  <a:solidFill>
                    <a:sysClr val="windowText" lastClr="000000"/>
                  </a:solidFill>
                </a:ln>
                <a:solidFill>
                  <a:srgbClr val="FF0000"/>
                </a:solidFill>
              </a:rPr>
              <a:t>4</a:t>
            </a:r>
            <a:r>
              <a:rPr lang="ar-SA" sz="2800" b="1" dirty="0">
                <a:ln>
                  <a:solidFill>
                    <a:sysClr val="windowText" lastClr="000000"/>
                  </a:solidFill>
                </a:ln>
                <a:solidFill>
                  <a:srgbClr val="FF0000"/>
                </a:solidFill>
              </a:rPr>
              <a:t>ـ التعاون الصحي</a:t>
            </a:r>
            <a:r>
              <a:rPr lang="en-US" sz="2000" dirty="0">
                <a:ln>
                  <a:solidFill>
                    <a:sysClr val="windowText" lastClr="000000"/>
                  </a:solidFill>
                </a:ln>
              </a:rPr>
              <a:t>: </a:t>
            </a:r>
            <a:r>
              <a:rPr lang="en-US" sz="2000" dirty="0"/>
              <a:t/>
            </a:r>
            <a:br>
              <a:rPr lang="en-US" sz="2000" dirty="0"/>
            </a:br>
            <a:r>
              <a:rPr lang="ar-SA" sz="2400" dirty="0"/>
              <a:t>يعتبر التطوع في الميدان الصحي من الأعمال الهامة في تنمية الوعي الصحي، والحفاظ على حياة الإنسان، والمساهمة في إشاعة قيم التعاون الصحي بين الناس</a:t>
            </a:r>
            <a:r>
              <a:rPr lang="en-US" sz="2400" dirty="0"/>
              <a:t>. </a:t>
            </a:r>
            <a:br>
              <a:rPr lang="en-US" sz="2400" dirty="0"/>
            </a:br>
            <a:r>
              <a:rPr lang="ar-SA" sz="2400" b="1" dirty="0">
                <a:ln>
                  <a:solidFill>
                    <a:srgbClr val="00B0F0"/>
                  </a:solidFill>
                </a:ln>
              </a:rPr>
              <a:t>ومن أبرز مظاهر التطوع الصحي </a:t>
            </a:r>
            <a:r>
              <a:rPr lang="ar-SA" sz="2400" b="1" dirty="0">
                <a:ln>
                  <a:solidFill>
                    <a:srgbClr val="00B0F0"/>
                  </a:solidFill>
                </a:ln>
                <a:solidFill>
                  <a:schemeClr val="accent2"/>
                </a:solidFill>
              </a:rPr>
              <a:t>هو</a:t>
            </a:r>
            <a:r>
              <a:rPr lang="ar-SA" sz="2400" dirty="0"/>
              <a:t> </a:t>
            </a:r>
            <a:endParaRPr lang="ar-SA" sz="2400" dirty="0" smtClean="0"/>
          </a:p>
          <a:p>
            <a:r>
              <a:rPr lang="ar-SA" sz="2400" dirty="0" smtClean="0"/>
              <a:t>- تطوع </a:t>
            </a:r>
            <a:r>
              <a:rPr lang="ar-SA" sz="2400" dirty="0"/>
              <a:t>الأطباء والممرضين والمسعفين لإنقاذ حياة المرضى من الخطر، أو التخفيف من آلامهم وأوجاعهم</a:t>
            </a:r>
            <a:r>
              <a:rPr lang="en-US" sz="2400" dirty="0"/>
              <a:t> </a:t>
            </a:r>
            <a:r>
              <a:rPr lang="en-US" sz="2400" dirty="0" smtClean="0"/>
              <a:t>.</a:t>
            </a:r>
            <a:endParaRPr lang="ar-SA" sz="2400" dirty="0" smtClean="0"/>
          </a:p>
          <a:p>
            <a:r>
              <a:rPr lang="ar-SA" sz="2400" b="1" dirty="0"/>
              <a:t>ولعل أهم عمل في ميدان التطوع الصحي والطبي هو </a:t>
            </a:r>
            <a:r>
              <a:rPr lang="ar-SA" sz="2400" dirty="0"/>
              <a:t>أن يتبرع شخص بأحد أعضائه </a:t>
            </a:r>
            <a:r>
              <a:rPr lang="ar-SA" sz="2400" dirty="0" smtClean="0"/>
              <a:t>((كالكلية </a:t>
            </a:r>
            <a:r>
              <a:rPr lang="ar-SA" sz="2400" dirty="0"/>
              <a:t>أو الرئة أو غيرها من الأعضاء الحيوية </a:t>
            </a:r>
            <a:r>
              <a:rPr lang="ar-SA" sz="2400" dirty="0" smtClean="0"/>
              <a:t>)) لإنقاذ </a:t>
            </a:r>
            <a:r>
              <a:rPr lang="ar-SA" sz="2400" dirty="0"/>
              <a:t>مرضى الفشل الكلوي أو الرئوي أو غيرها من الأمراض </a:t>
            </a:r>
            <a:r>
              <a:rPr lang="ar-SA" sz="2400" dirty="0" smtClean="0"/>
              <a:t>المستعصية</a:t>
            </a:r>
            <a:r>
              <a:rPr lang="en-US" sz="2400" dirty="0"/>
              <a:t>.</a:t>
            </a:r>
            <a:r>
              <a:rPr lang="en-US" dirty="0"/>
              <a:t/>
            </a:r>
            <a:br>
              <a:rPr lang="en-US" dirty="0"/>
            </a:br>
            <a:r>
              <a:rPr lang="en-US" dirty="0"/>
              <a:t/>
            </a:r>
            <a:br>
              <a:rPr lang="en-US" dirty="0"/>
            </a:br>
            <a:endParaRPr lang="ar-SA" dirty="0"/>
          </a:p>
        </p:txBody>
      </p:sp>
    </p:spTree>
    <p:extLst>
      <p:ext uri="{BB962C8B-B14F-4D97-AF65-F5344CB8AC3E}">
        <p14:creationId xmlns:p14="http://schemas.microsoft.com/office/powerpoint/2010/main" val="18437623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08720"/>
            <a:ext cx="7560840" cy="5333340"/>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112168" y="1423618"/>
            <a:ext cx="6768752" cy="4524315"/>
          </a:xfrm>
          <a:prstGeom prst="rect">
            <a:avLst/>
          </a:prstGeom>
        </p:spPr>
        <p:txBody>
          <a:bodyPr wrap="square">
            <a:spAutoFit/>
          </a:bodyPr>
          <a:lstStyle/>
          <a:p>
            <a:r>
              <a:rPr lang="ar-SA" sz="2400" dirty="0"/>
              <a:t>ولاشك أن </a:t>
            </a:r>
            <a:r>
              <a:rPr lang="ar-SA" sz="2400" b="1" dirty="0"/>
              <a:t>التبرع بأحد أعضاء </a:t>
            </a:r>
            <a:r>
              <a:rPr lang="ar-SA" sz="2400" dirty="0"/>
              <a:t>الجسم وهو لا يزال على قيد الحياة يٌعد قمة التطوع في المجال الطبي، يأتي بعد ذلك </a:t>
            </a:r>
            <a:r>
              <a:rPr lang="ar-SA" sz="2400" b="1" dirty="0"/>
              <a:t>التبرع بأحد الأعضاء بعد الموت بالوصية</a:t>
            </a:r>
            <a:r>
              <a:rPr lang="ar-SA" sz="2400" dirty="0"/>
              <a:t> لإنقاذ مريض بأشد الحاجة لذلك العضو المطلوب</a:t>
            </a:r>
            <a:r>
              <a:rPr lang="en-US" sz="2400" dirty="0"/>
              <a:t> </a:t>
            </a:r>
            <a:r>
              <a:rPr lang="ar-SA" sz="2400" dirty="0" smtClean="0"/>
              <a:t>كما </a:t>
            </a:r>
            <a:r>
              <a:rPr lang="ar-SA" sz="2400" dirty="0"/>
              <a:t>أن </a:t>
            </a:r>
            <a:r>
              <a:rPr lang="ar-SA" sz="2400" b="1" dirty="0"/>
              <a:t>التبرع بالدم </a:t>
            </a:r>
            <a:r>
              <a:rPr lang="ar-SA" sz="2400" dirty="0"/>
              <a:t>مظهر آخر من مظاهر التطوع الصحي، أضف إلى ذلك </a:t>
            </a:r>
            <a:r>
              <a:rPr lang="ar-SA" sz="2400" b="1" dirty="0"/>
              <a:t>إلقاء المحاضرات والندوات التثقيفية في</a:t>
            </a:r>
            <a:r>
              <a:rPr lang="ar-SA" sz="2400" dirty="0"/>
              <a:t> المجال الصحي والطبي والغذائي كل ذلك يعد من مظاهر التطوع الطبي</a:t>
            </a:r>
            <a:r>
              <a:rPr lang="en-US" sz="2400" dirty="0"/>
              <a:t> </a:t>
            </a:r>
            <a:r>
              <a:rPr lang="en-US" sz="2400" dirty="0" smtClean="0"/>
              <a:t>.</a:t>
            </a:r>
            <a:r>
              <a:rPr lang="ar-SA" sz="2400" b="1" dirty="0" smtClean="0"/>
              <a:t>ومجتمعنا </a:t>
            </a:r>
            <a:r>
              <a:rPr lang="ar-SA" sz="2400" b="1" dirty="0"/>
              <a:t>بحاجة </a:t>
            </a:r>
            <a:r>
              <a:rPr lang="ar-SA" sz="2400" b="1" dirty="0" smtClean="0"/>
              <a:t>ماسة </a:t>
            </a:r>
          </a:p>
          <a:p>
            <a:r>
              <a:rPr lang="ar-SA" sz="2400" dirty="0" smtClean="0"/>
              <a:t>لمثل </a:t>
            </a:r>
            <a:r>
              <a:rPr lang="ar-SA" sz="2400" dirty="0"/>
              <a:t>هذا النوع من الأعمال التطوعية، لأنها مازالت محدودة وبحاجة إلى المزيد من الاهتمام في هذا الجانب</a:t>
            </a:r>
            <a:r>
              <a:rPr lang="en-US" sz="2400" dirty="0"/>
              <a:t> .</a:t>
            </a:r>
            <a:endParaRPr lang="ar-SA" sz="2400" dirty="0"/>
          </a:p>
        </p:txBody>
      </p:sp>
    </p:spTree>
    <p:extLst>
      <p:ext uri="{BB962C8B-B14F-4D97-AF65-F5344CB8AC3E}">
        <p14:creationId xmlns:p14="http://schemas.microsoft.com/office/powerpoint/2010/main" val="38205331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683568" y="2323652"/>
            <a:ext cx="7137241" cy="3508977"/>
          </a:xfrm>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980728"/>
            <a:ext cx="7488832"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971600" y="980728"/>
            <a:ext cx="6984776" cy="5386090"/>
          </a:xfrm>
          <a:prstGeom prst="rect">
            <a:avLst/>
          </a:prstGeom>
        </p:spPr>
        <p:txBody>
          <a:bodyPr wrap="square">
            <a:spAutoFit/>
          </a:bodyPr>
          <a:lstStyle/>
          <a:p>
            <a:r>
              <a:rPr lang="en-US" sz="3200" b="1" dirty="0">
                <a:ln>
                  <a:solidFill>
                    <a:schemeClr val="tx1"/>
                  </a:solidFill>
                </a:ln>
                <a:solidFill>
                  <a:srgbClr val="FF0000"/>
                </a:solidFill>
              </a:rPr>
              <a:t>5 </a:t>
            </a:r>
            <a:r>
              <a:rPr lang="ar-SA" sz="3200" b="1" dirty="0">
                <a:ln>
                  <a:solidFill>
                    <a:schemeClr val="tx1"/>
                  </a:solidFill>
                </a:ln>
                <a:solidFill>
                  <a:srgbClr val="FF0000"/>
                </a:solidFill>
              </a:rPr>
              <a:t>ـ الحفاظ على البيئة</a:t>
            </a:r>
            <a:r>
              <a:rPr lang="en-US" sz="3200" b="1" dirty="0">
                <a:ln>
                  <a:solidFill>
                    <a:schemeClr val="tx1"/>
                  </a:solidFill>
                </a:ln>
                <a:solidFill>
                  <a:srgbClr val="FF0000"/>
                </a:solidFill>
              </a:rPr>
              <a:t> </a:t>
            </a:r>
            <a:r>
              <a:rPr lang="en-US" sz="2400" dirty="0"/>
              <a:t>:</a:t>
            </a:r>
            <a:br>
              <a:rPr lang="en-US" sz="2400" dirty="0"/>
            </a:br>
            <a:r>
              <a:rPr lang="ar-SA" sz="2400" dirty="0"/>
              <a:t>الحفاظ على البيئة من التلوث بمختلف أشكاله مجال آخر للتطوع، وتبدو الحاجة ماسة جداً لهذا النوع من العمل التطوعي نظراً لتفاقم المشكلات البيئية التي باتت تهدد العالم كله بكوارث خطيرة نتيجة </a:t>
            </a:r>
            <a:r>
              <a:rPr lang="ar-SA" sz="2400" dirty="0" smtClean="0"/>
              <a:t>للاعتداء </a:t>
            </a:r>
            <a:r>
              <a:rPr lang="ar-SA" sz="2400" dirty="0"/>
              <a:t>على البيئة الطبيعية، وتلويث البحر و الجو والفضاء الناتج من المصانع الضخمة، وما تتركه من مخلفات ونفايات صناعية ضارة بالبيئة. أضف لذلك الاعتداء على الأشجار والغابات والمساحات الخضراء مما أدى لزيادة التلوث البيئي، والذي أهم محاوره: تلوث الهواء والماء والتراب، وهناك تلازم بين هذه الثلاثة، مما أدى لتفاقم مشكلة التلوث البيئي، وما قد ينتج عن ذلك من مخاطر وخيمة على كوكبنا</a:t>
            </a:r>
            <a:r>
              <a:rPr lang="en-US" sz="2400" dirty="0"/>
              <a:t>. </a:t>
            </a:r>
            <a:br>
              <a:rPr lang="en-US" sz="2400" dirty="0"/>
            </a:br>
            <a:endParaRPr lang="ar-SA" sz="2400" dirty="0"/>
          </a:p>
        </p:txBody>
      </p:sp>
    </p:spTree>
    <p:extLst>
      <p:ext uri="{BB962C8B-B14F-4D97-AF65-F5344CB8AC3E}">
        <p14:creationId xmlns:p14="http://schemas.microsoft.com/office/powerpoint/2010/main" val="25368500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980728"/>
            <a:ext cx="7560840"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115616" y="980728"/>
            <a:ext cx="6912768" cy="5262979"/>
          </a:xfrm>
          <a:prstGeom prst="rect">
            <a:avLst/>
          </a:prstGeom>
        </p:spPr>
        <p:txBody>
          <a:bodyPr wrap="square">
            <a:spAutoFit/>
          </a:bodyPr>
          <a:lstStyle/>
          <a:p>
            <a:r>
              <a:rPr lang="en-US" sz="2800" b="1" dirty="0">
                <a:ln>
                  <a:solidFill>
                    <a:schemeClr val="tx1"/>
                  </a:solidFill>
                </a:ln>
                <a:solidFill>
                  <a:srgbClr val="FF0000"/>
                </a:solidFill>
              </a:rPr>
              <a:t>6 </a:t>
            </a:r>
            <a:r>
              <a:rPr lang="ar-SA" sz="2800" b="1" dirty="0">
                <a:ln>
                  <a:solidFill>
                    <a:schemeClr val="tx1"/>
                  </a:solidFill>
                </a:ln>
                <a:solidFill>
                  <a:srgbClr val="FF0000"/>
                </a:solidFill>
              </a:rPr>
              <a:t>ـ الدفاع عن حقوق الإنسان</a:t>
            </a:r>
            <a:r>
              <a:rPr lang="en-US" sz="2800" b="1" dirty="0">
                <a:ln>
                  <a:solidFill>
                    <a:schemeClr val="tx1"/>
                  </a:solidFill>
                </a:ln>
                <a:solidFill>
                  <a:srgbClr val="FF0000"/>
                </a:solidFill>
              </a:rPr>
              <a:t> </a:t>
            </a:r>
            <a:r>
              <a:rPr lang="en-US" sz="2800" dirty="0"/>
              <a:t>: </a:t>
            </a:r>
            <a:br>
              <a:rPr lang="en-US" sz="2800" dirty="0"/>
            </a:br>
            <a:r>
              <a:rPr lang="ar-SA" sz="2800" dirty="0"/>
              <a:t>مجال آخر من مجالات العمل التطوعي، بل من أهمها وهو : </a:t>
            </a:r>
            <a:r>
              <a:rPr lang="ar-SA" sz="2800" b="1" dirty="0"/>
              <a:t>الدفاع عن حقوق الإنسان </a:t>
            </a:r>
            <a:r>
              <a:rPr lang="ar-SA" sz="2800" dirty="0"/>
              <a:t>ا</a:t>
            </a:r>
            <a:r>
              <a:rPr lang="ar-SA" sz="2800" dirty="0">
                <a:solidFill>
                  <a:srgbClr val="FF0000"/>
                </a:solidFill>
              </a:rPr>
              <a:t>لمعنوية</a:t>
            </a:r>
            <a:r>
              <a:rPr lang="ar-SA" sz="2800" dirty="0"/>
              <a:t> </a:t>
            </a:r>
            <a:r>
              <a:rPr lang="ar-SA" sz="2800" dirty="0">
                <a:solidFill>
                  <a:srgbClr val="0070C0"/>
                </a:solidFill>
              </a:rPr>
              <a:t>والمادية</a:t>
            </a:r>
            <a:r>
              <a:rPr lang="ar-SA" sz="2800" dirty="0"/>
              <a:t>. فالله سبحانه وتعالى كَرَّمَ الإنسان، يقول تعالى</a:t>
            </a:r>
            <a:r>
              <a:rPr lang="en-US" sz="2800" dirty="0"/>
              <a:t>: </a:t>
            </a:r>
            <a:r>
              <a:rPr lang="ar-SA" sz="2800" dirty="0"/>
              <a:t>﴿وَلَقَدْ كَرَّمْنَا بَنِي آدَمَ وَحَمَلْنَاهُمْ فِي الْبَرِّ وَالْبَحْرِ وَرَزَقْنَاهُم مِّنَ الطَّيِّبَاتِ وَفَضَّلْنَاهُمْ عَلَى كَثِيرٍ مِّمَّنْ خَلَقْنَا تَفْضِيلاً ﴾ </a:t>
            </a:r>
            <a:r>
              <a:rPr lang="en-US" sz="2800" dirty="0"/>
              <a:t>(18)</a:t>
            </a:r>
            <a:br>
              <a:rPr lang="en-US" sz="2800" dirty="0"/>
            </a:br>
            <a:r>
              <a:rPr lang="ar-SA" sz="2800" dirty="0"/>
              <a:t>وتعاليم الإسلام تحث بوضوح على وجوب احترام الإنسان، وحماية حقوقه من التعدي والتجاوز والإهدار، وحرمة مصادرة أي حق من حقوقه المشروعة</a:t>
            </a:r>
            <a:r>
              <a:rPr lang="en-US" sz="2800" dirty="0"/>
              <a:t>.</a:t>
            </a:r>
            <a:br>
              <a:rPr lang="en-US" sz="2800" dirty="0"/>
            </a:br>
            <a:endParaRPr lang="ar-SA" sz="2800" dirty="0"/>
          </a:p>
        </p:txBody>
      </p:sp>
    </p:spTree>
    <p:extLst>
      <p:ext uri="{BB962C8B-B14F-4D97-AF65-F5344CB8AC3E}">
        <p14:creationId xmlns:p14="http://schemas.microsoft.com/office/powerpoint/2010/main" val="40176917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836712"/>
            <a:ext cx="7560840" cy="547260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187624" y="1166843"/>
            <a:ext cx="6768752" cy="4893647"/>
          </a:xfrm>
          <a:prstGeom prst="rect">
            <a:avLst/>
          </a:prstGeom>
        </p:spPr>
        <p:txBody>
          <a:bodyPr wrap="square">
            <a:spAutoFit/>
          </a:bodyPr>
          <a:lstStyle/>
          <a:p>
            <a:r>
              <a:rPr lang="ar-SA" sz="2400" dirty="0"/>
              <a:t>والدفاع عن حقوق الإنسان التي أقرها الإسلام، تعد من أبرز مجالات العمل التطوعي التي تحتاج للمزيد من الفاعلية والنشاط في العالمين العربي والإسلامي، فاحترام </a:t>
            </a:r>
            <a:r>
              <a:rPr lang="en-US" sz="2400" dirty="0"/>
              <a:t>(</a:t>
            </a:r>
            <a:r>
              <a:rPr lang="ar-SA" sz="2400" dirty="0"/>
              <a:t>حقوق الإنسان ) يعد علامة على التطور الحضاري، في حين أن انتهاك هذه الحقوق دليل على التخلف الحضاري</a:t>
            </a:r>
            <a:r>
              <a:rPr lang="en-US" sz="2400" dirty="0"/>
              <a:t>.</a:t>
            </a:r>
            <a:br>
              <a:rPr lang="en-US" sz="2400" dirty="0"/>
            </a:br>
            <a:r>
              <a:rPr lang="ar-SA" sz="2400" b="1" dirty="0"/>
              <a:t>ويمكن للمتطوعين في مجال حقوق الإنسان </a:t>
            </a:r>
            <a:r>
              <a:rPr lang="ar-SA" sz="2400" dirty="0"/>
              <a:t>المساهمة في نشر الوعي الحقوقي بين الناس، وتعريفهم بحقوقهم وواجباتهم، وتأليف المصنفات في مجال حقوق الإنسان، والدفاع عن أية انتهاكات تقع من أي جهة ضد الإنسان وحقوقه المشروعة</a:t>
            </a:r>
            <a:r>
              <a:rPr lang="en-US" sz="2400" dirty="0" smtClean="0"/>
              <a:t>.</a:t>
            </a:r>
          </a:p>
          <a:p>
            <a:r>
              <a:rPr lang="ar-SA" sz="2400" b="1" dirty="0" smtClean="0"/>
              <a:t>لمزيد من الاطلاع الرجوع للكتاب المقرر من ص48 – 57 </a:t>
            </a:r>
            <a:endParaRPr lang="en-US" b="1" dirty="0"/>
          </a:p>
        </p:txBody>
      </p:sp>
    </p:spTree>
    <p:extLst>
      <p:ext uri="{BB962C8B-B14F-4D97-AF65-F5344CB8AC3E}">
        <p14:creationId xmlns:p14="http://schemas.microsoft.com/office/powerpoint/2010/main" val="19690940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576" y="980728"/>
            <a:ext cx="7776864"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899592" y="1196752"/>
            <a:ext cx="7416824" cy="5262979"/>
          </a:xfrm>
          <a:prstGeom prst="rect">
            <a:avLst/>
          </a:prstGeom>
        </p:spPr>
        <p:txBody>
          <a:bodyPr wrap="square">
            <a:spAutoFit/>
          </a:bodyPr>
          <a:lstStyle/>
          <a:p>
            <a:r>
              <a:rPr lang="ar-SA" sz="2400" b="1" u="sng" dirty="0" smtClean="0">
                <a:ln>
                  <a:solidFill>
                    <a:schemeClr val="tx1"/>
                  </a:solidFill>
                </a:ln>
                <a:solidFill>
                  <a:schemeClr val="accent2"/>
                </a:solidFill>
              </a:rPr>
              <a:t>دوافع العمل التطوعي</a:t>
            </a:r>
          </a:p>
          <a:p>
            <a:r>
              <a:rPr lang="ar-SA" sz="2400" b="1" dirty="0"/>
              <a:t>تتعدد الدوافع والأسباب للانضمام للعمل التطوعي وتتشابك وتتقاطع ، </a:t>
            </a:r>
            <a:r>
              <a:rPr lang="ar-SA" sz="2400" dirty="0"/>
              <a:t>وليس بالضرورة أن يكون الدافع للعمل التطوعي واحداً ، بل في الغالب تتعدد وتتأثر ببعضها بصور متفاوتة</a:t>
            </a:r>
            <a:r>
              <a:rPr lang="ar-SA" sz="2400" b="1" dirty="0"/>
              <a:t> </a:t>
            </a:r>
            <a:r>
              <a:rPr lang="ar-SA" sz="2400" b="1" dirty="0" smtClean="0"/>
              <a:t>...</a:t>
            </a:r>
            <a:r>
              <a:rPr lang="ar-SA" sz="2400" dirty="0"/>
              <a:t> </a:t>
            </a:r>
            <a:r>
              <a:rPr lang="ar-SA" sz="2400" dirty="0" smtClean="0"/>
              <a:t>وتحتل </a:t>
            </a:r>
            <a:r>
              <a:rPr lang="ar-SA" sz="2400" dirty="0"/>
              <a:t>الدوافع مكانة هامة في حياتنا :فهي أساس سلوك الإنسان و تفسير جميع </a:t>
            </a:r>
            <a:r>
              <a:rPr lang="ar-SA" sz="2400" dirty="0" smtClean="0"/>
              <a:t>مظاهره</a:t>
            </a:r>
          </a:p>
          <a:p>
            <a:r>
              <a:rPr lang="ar-SA" sz="2400" b="1" dirty="0"/>
              <a:t>ان الدافع أو الاستعداد للعمل </a:t>
            </a:r>
            <a:r>
              <a:rPr lang="ar-SA" sz="2400" dirty="0"/>
              <a:t>يكمن في داخلنا وفي اعماقنا، ولا يمكن ان يكون مصدره خارجيا، فهو مصدر رغبتنا في مساعدة الآخرين، وتعريض أنفسنا للمخاطر دون خوف او تردد من اجل فكرة، حاجة، هدف او </a:t>
            </a:r>
            <a:r>
              <a:rPr lang="ar-SA" sz="2400" dirty="0" err="1"/>
              <a:t>مبدء</a:t>
            </a:r>
            <a:r>
              <a:rPr lang="ar-SA" sz="2400" dirty="0"/>
              <a:t> نؤمن به. الا ان التجربة هي الشمس التي تضيء على هذه المشاعر وتظهرها وتترك لها فرصة النمو، التطور، والظهور بأشكال مختلفة.</a:t>
            </a:r>
            <a:endParaRPr lang="en-US" sz="2400" dirty="0"/>
          </a:p>
          <a:p>
            <a:endParaRPr lang="en-US" sz="2400" dirty="0">
              <a:ln>
                <a:solidFill>
                  <a:schemeClr val="tx1"/>
                </a:solidFill>
              </a:ln>
              <a:solidFill>
                <a:schemeClr val="accent2"/>
              </a:solidFill>
            </a:endParaRPr>
          </a:p>
        </p:txBody>
      </p:sp>
    </p:spTree>
    <p:extLst>
      <p:ext uri="{BB962C8B-B14F-4D97-AF65-F5344CB8AC3E}">
        <p14:creationId xmlns:p14="http://schemas.microsoft.com/office/powerpoint/2010/main" val="39618749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619672" y="1484784"/>
            <a:ext cx="5904656" cy="3785652"/>
          </a:xfrm>
          <a:prstGeom prst="rect">
            <a:avLst/>
          </a:prstGeom>
        </p:spPr>
        <p:txBody>
          <a:bodyPr wrap="square">
            <a:spAutoFit/>
          </a:bodyPr>
          <a:lstStyle/>
          <a:p>
            <a:r>
              <a:rPr lang="ar-SA" sz="2400" b="1" dirty="0"/>
              <a:t>ان الدافع الكامن خلف التطوع يختلف كثيرا من شخص الى شخص آخر، ومن مؤسسة الى مؤسسة اخرى، ومن مجتمع الى مجتمع آخر</a:t>
            </a:r>
            <a:r>
              <a:rPr lang="ar-SA" sz="2400" dirty="0"/>
              <a:t>... </a:t>
            </a:r>
            <a:endParaRPr lang="ar-SA" sz="2400" dirty="0" smtClean="0"/>
          </a:p>
          <a:p>
            <a:endParaRPr lang="ar-SA" sz="2400" dirty="0" smtClean="0"/>
          </a:p>
          <a:p>
            <a:r>
              <a:rPr lang="ar-SA" sz="2400" dirty="0" smtClean="0"/>
              <a:t>ولكي </a:t>
            </a:r>
            <a:r>
              <a:rPr lang="ar-SA" sz="2400" dirty="0"/>
              <a:t>نستطيع فهم هذا الاختلاف لابد من الوقوف على كل منها، والتجول ما بين واقع </a:t>
            </a:r>
            <a:r>
              <a:rPr lang="ar-SA" sz="2400" dirty="0" smtClean="0"/>
              <a:t>وواقع </a:t>
            </a:r>
            <a:r>
              <a:rPr lang="ar-SA" sz="2400" dirty="0"/>
              <a:t>العمل </a:t>
            </a:r>
            <a:r>
              <a:rPr lang="ar-SA" sz="2400" dirty="0" smtClean="0"/>
              <a:t>المؤسسي </a:t>
            </a:r>
            <a:r>
              <a:rPr lang="ar-SA" sz="2400" dirty="0"/>
              <a:t>والحاجة المجتمعية، لننظر الى الدافع من وراء العمل التطوعي من اكثر من زاوية واكثر من بعد.</a:t>
            </a:r>
            <a:endParaRPr lang="en-US" sz="2400" dirty="0"/>
          </a:p>
        </p:txBody>
      </p:sp>
    </p:spTree>
    <p:extLst>
      <p:ext uri="{BB962C8B-B14F-4D97-AF65-F5344CB8AC3E}">
        <p14:creationId xmlns:p14="http://schemas.microsoft.com/office/powerpoint/2010/main" val="19661320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619672" y="1505687"/>
            <a:ext cx="5904656" cy="4093428"/>
          </a:xfrm>
          <a:prstGeom prst="rect">
            <a:avLst/>
          </a:prstGeom>
        </p:spPr>
        <p:txBody>
          <a:bodyPr wrap="square">
            <a:spAutoFit/>
          </a:bodyPr>
          <a:lstStyle/>
          <a:p>
            <a:r>
              <a:rPr lang="ar-SA" sz="2000" dirty="0" smtClean="0"/>
              <a:t>فنجد ان الدافع </a:t>
            </a:r>
            <a:r>
              <a:rPr lang="ar-SA" sz="2000" dirty="0"/>
              <a:t>الشخصي وراء العمل التطوعي يأخذ الدرجة الاولى في تشكيل الدافعية ،المبادرة والتوجه نحو التطوع ،وبالرغم من ذلك فيمكن القول انها قد تشكل ايضا اخطر الدوافع لارتباطها بجوانب شخصية، والتي قد تؤدي الى </a:t>
            </a:r>
            <a:r>
              <a:rPr lang="ar-SA" sz="2000" dirty="0" smtClean="0"/>
              <a:t>تخبطات </a:t>
            </a:r>
            <a:r>
              <a:rPr lang="ar-SA" sz="2000" dirty="0"/>
              <a:t>مختلفة لدى كل من المتطوع والمؤسسة في حال عدم دراستها </a:t>
            </a:r>
            <a:endParaRPr lang="ar-SA" sz="2000" dirty="0" smtClean="0"/>
          </a:p>
          <a:p>
            <a:r>
              <a:rPr lang="ar-SA" sz="2000" b="1" dirty="0"/>
              <a:t>هناك العديد من النظريات التي فسرت دوافع ومحفزات التطوع و منها نظرية كيد ( </a:t>
            </a:r>
            <a:r>
              <a:rPr lang="en-US" sz="2000" b="1" dirty="0"/>
              <a:t>J. R. Kidd</a:t>
            </a:r>
            <a:r>
              <a:rPr lang="ar-SA" sz="2000" b="1" dirty="0"/>
              <a:t>)، والتي تحدث </a:t>
            </a:r>
            <a:r>
              <a:rPr lang="ar-SA" sz="2000" dirty="0"/>
              <a:t>فيها عن وجود عوامل داخلية وخارجية تتعلق </a:t>
            </a:r>
            <a:r>
              <a:rPr lang="ar-SA" sz="2000" dirty="0" err="1"/>
              <a:t>بالحافزية</a:t>
            </a:r>
            <a:r>
              <a:rPr lang="ar-SA" sz="2000" dirty="0"/>
              <a:t> والدافعية للتطوع، ومن العوامل الداخلية يأتي البحث عن الانشطة والمتعة والفرص المختلفة، الحاجة الى الشعور بالرضى عن الذات، والحاجة الى التفاعل الاجتماعي.</a:t>
            </a:r>
          </a:p>
        </p:txBody>
      </p:sp>
    </p:spTree>
    <p:extLst>
      <p:ext uri="{BB962C8B-B14F-4D97-AF65-F5344CB8AC3E}">
        <p14:creationId xmlns:p14="http://schemas.microsoft.com/office/powerpoint/2010/main" val="25963914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655676" y="1412776"/>
            <a:ext cx="5904656" cy="4524315"/>
          </a:xfrm>
          <a:prstGeom prst="rect">
            <a:avLst/>
          </a:prstGeom>
        </p:spPr>
        <p:txBody>
          <a:bodyPr wrap="square">
            <a:spAutoFit/>
          </a:bodyPr>
          <a:lstStyle/>
          <a:p>
            <a:r>
              <a:rPr lang="ar-SA" sz="2400" b="1" dirty="0"/>
              <a:t>واما عن الدوافع الخارجية </a:t>
            </a:r>
            <a:r>
              <a:rPr lang="ar-SA" sz="2400" dirty="0"/>
              <a:t>فقد </a:t>
            </a:r>
            <a:r>
              <a:rPr lang="ar-SA" sz="2400" dirty="0" smtClean="0"/>
              <a:t>تناولت الرغبة </a:t>
            </a:r>
            <a:r>
              <a:rPr lang="ar-SA" sz="2400" dirty="0"/>
              <a:t>في الانتاج، الحاجة الى التعزيز اللفظي والمعنوي </a:t>
            </a:r>
            <a:r>
              <a:rPr lang="ar-SA" sz="2400" dirty="0" smtClean="0"/>
              <a:t>بأشكاله </a:t>
            </a:r>
            <a:r>
              <a:rPr lang="ar-SA" sz="2400" dirty="0"/>
              <a:t>المختلفة. ومن النظريات ايضا حول الدوافع التي غالبا ما يشار إليها في ادبيات التطوع ل فيتش(</a:t>
            </a:r>
            <a:r>
              <a:rPr lang="en-US" sz="2400" dirty="0"/>
              <a:t>Fitch</a:t>
            </a:r>
            <a:r>
              <a:rPr lang="ar-SA" sz="2400" dirty="0"/>
              <a:t>) والذي اشار فيه الى ثلاث فئات من الدوافع: حب الخير، ارضاء الانا، والتفاعل الاجتماعي. وعن دافع حب الخير فيمثل الرغبة بمساعدة الآخرين، اما عن ارضاء الانا فمن خلال زيادة المهارات، والمعرفة، واحترام الذات، و اما عن الدوافع الاجتماعية فتعبر عن البحث عن الانتماءات الاجتماعية والأنشطة</a:t>
            </a:r>
          </a:p>
        </p:txBody>
      </p:sp>
    </p:spTree>
    <p:extLst>
      <p:ext uri="{BB962C8B-B14F-4D97-AF65-F5344CB8AC3E}">
        <p14:creationId xmlns:p14="http://schemas.microsoft.com/office/powerpoint/2010/main" val="11377837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9612" y="1073567"/>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619672" y="1628800"/>
            <a:ext cx="5832648" cy="3416320"/>
          </a:xfrm>
          <a:prstGeom prst="rect">
            <a:avLst/>
          </a:prstGeom>
        </p:spPr>
        <p:txBody>
          <a:bodyPr wrap="square">
            <a:spAutoFit/>
          </a:bodyPr>
          <a:lstStyle/>
          <a:p>
            <a:r>
              <a:rPr lang="ar-SA" sz="2400" dirty="0"/>
              <a:t>إن الرغبة في تناول هذا الموضوع تكمن في الحاجة الى فهم وتسليط بقعة من الضوء على دوافع التطوع وعلاقتها بازدياد نسبة وإعداد المتوجهين من الشباب نحو العمل التطوعي مع وجود تراجع عام واضمحلال في قيم التطوع ومفهومه في وقتنا الحالي....وتنبع الرغبة في دراسة دوافع التطوع </a:t>
            </a:r>
            <a:r>
              <a:rPr lang="ar-SA" sz="2400" dirty="0" smtClean="0"/>
              <a:t>من فهم </a:t>
            </a:r>
            <a:r>
              <a:rPr lang="ar-SA" sz="2400" dirty="0"/>
              <a:t>المستجدات الحاصلة على واقع ومنظور التطوع لدى الشباب في يومنا هذا.</a:t>
            </a:r>
            <a:endParaRPr lang="en-US" sz="2400" dirty="0"/>
          </a:p>
        </p:txBody>
      </p:sp>
    </p:spTree>
    <p:extLst>
      <p:ext uri="{BB962C8B-B14F-4D97-AF65-F5344CB8AC3E}">
        <p14:creationId xmlns:p14="http://schemas.microsoft.com/office/powerpoint/2010/main" val="26021747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510715" y="1268760"/>
            <a:ext cx="6048672" cy="4185761"/>
          </a:xfrm>
          <a:prstGeom prst="rect">
            <a:avLst/>
          </a:prstGeom>
        </p:spPr>
        <p:txBody>
          <a:bodyPr wrap="square">
            <a:spAutoFit/>
          </a:bodyPr>
          <a:lstStyle/>
          <a:p>
            <a:r>
              <a:rPr lang="ar-SA" sz="2400" b="1" dirty="0" smtClean="0">
                <a:ln w="18000">
                  <a:solidFill>
                    <a:schemeClr val="tx1"/>
                  </a:solidFill>
                  <a:prstDash val="solid"/>
                  <a:miter lim="800000"/>
                </a:ln>
                <a:solidFill>
                  <a:schemeClr val="accent2"/>
                </a:solidFill>
                <a:effectLst>
                  <a:outerShdw blurRad="25500" dist="23000" dir="7020000" algn="tl">
                    <a:srgbClr val="000000">
                      <a:alpha val="50000"/>
                    </a:srgbClr>
                  </a:outerShdw>
                </a:effectLst>
              </a:rPr>
              <a:t>الدافع </a:t>
            </a:r>
            <a:r>
              <a:rPr lang="ar-SA" sz="2400" b="1" dirty="0">
                <a:ln w="18000">
                  <a:solidFill>
                    <a:schemeClr val="tx1"/>
                  </a:solidFill>
                  <a:prstDash val="solid"/>
                  <a:miter lim="800000"/>
                </a:ln>
                <a:solidFill>
                  <a:schemeClr val="accent2"/>
                </a:solidFill>
                <a:effectLst>
                  <a:outerShdw blurRad="25500" dist="23000" dir="7020000" algn="tl">
                    <a:srgbClr val="000000">
                      <a:alpha val="50000"/>
                    </a:srgbClr>
                  </a:outerShdw>
                </a:effectLst>
              </a:rPr>
              <a:t>الرئيسي للعمل التطوعي </a:t>
            </a:r>
            <a:endParaRPr lang="ar-SA" sz="2400" b="1" dirty="0" smtClean="0">
              <a:ln w="18000">
                <a:solidFill>
                  <a:schemeClr val="tx1"/>
                </a:solidFill>
                <a:prstDash val="solid"/>
                <a:miter lim="800000"/>
              </a:ln>
              <a:solidFill>
                <a:schemeClr val="accent2"/>
              </a:solidFill>
              <a:effectLst>
                <a:outerShdw blurRad="25500" dist="23000" dir="7020000" algn="tl">
                  <a:srgbClr val="000000">
                    <a:alpha val="50000"/>
                  </a:srgbClr>
                </a:outerShdw>
              </a:effectLst>
            </a:endParaRPr>
          </a:p>
          <a:p>
            <a:r>
              <a:rPr lang="ar-SA" b="1" dirty="0" smtClean="0"/>
              <a:t>- </a:t>
            </a:r>
            <a:r>
              <a:rPr lang="ar-SA" sz="2000" b="1" dirty="0" smtClean="0"/>
              <a:t>هو </a:t>
            </a:r>
            <a:r>
              <a:rPr lang="ar-SA" sz="2000" b="1" dirty="0"/>
              <a:t>الرغبة في نيل الأجر والثواب بدون مردود مادي أو جزاء واحتساب الأجر من عند الله سبحانه وتعالى</a:t>
            </a:r>
            <a:r>
              <a:rPr lang="en-US" sz="2000" b="1" dirty="0"/>
              <a:t> </a:t>
            </a:r>
            <a:r>
              <a:rPr lang="en-US" b="1" dirty="0"/>
              <a:t>.</a:t>
            </a:r>
            <a:endParaRPr lang="en-US" dirty="0"/>
          </a:p>
          <a:p>
            <a:r>
              <a:rPr lang="ar-SA" b="1" dirty="0"/>
              <a:t>وإلى جانب هذا الدافع الأساسي توجد عديد من الدوافع </a:t>
            </a:r>
            <a:r>
              <a:rPr lang="ar-SA" sz="2400" b="1" dirty="0"/>
              <a:t>منها على سبيل المثال</a:t>
            </a:r>
            <a:r>
              <a:rPr lang="en-US" sz="2400" b="1" dirty="0"/>
              <a:t> </a:t>
            </a:r>
            <a:r>
              <a:rPr lang="en-US" b="1" dirty="0" smtClean="0"/>
              <a:t>:</a:t>
            </a:r>
            <a:endParaRPr lang="en-US" dirty="0"/>
          </a:p>
          <a:p>
            <a:r>
              <a:rPr lang="ar-SA" b="1" dirty="0" smtClean="0"/>
              <a:t>1- </a:t>
            </a:r>
            <a:r>
              <a:rPr lang="ar-SA" sz="2000" dirty="0" smtClean="0"/>
              <a:t>الرغبة </a:t>
            </a:r>
            <a:r>
              <a:rPr lang="ar-SA" sz="2000" dirty="0"/>
              <a:t>في تحقيق الذات والدفاع عن القيم ونشر المبادئ التي يؤمن بها الإنسان، وهذا الدافع مطلب أساسي للنفس البشرية. وقد أشرنا إلى العلاقة الارتباطية بين التطوع والحاجات الإنسانية  فكلما شعر أفراد المجتمع بالأمن والطمأنينة وتوفرت  حاجاتهم الأساسية ساعد ذلك على تنمية دواعي التطوع لأن الإنسان يخرج من ذاته إلى مساعدة الآخرين</a:t>
            </a:r>
            <a:r>
              <a:rPr lang="en-US" sz="2000" dirty="0"/>
              <a:t> </a:t>
            </a:r>
            <a:r>
              <a:rPr lang="en-US" b="1" dirty="0"/>
              <a:t>.</a:t>
            </a:r>
            <a:endParaRPr lang="ar-SA" dirty="0"/>
          </a:p>
        </p:txBody>
      </p:sp>
      <p:sp>
        <p:nvSpPr>
          <p:cNvPr id="6" name="مستطيل 5"/>
          <p:cNvSpPr/>
          <p:nvPr/>
        </p:nvSpPr>
        <p:spPr>
          <a:xfrm>
            <a:off x="4698499" y="30480"/>
            <a:ext cx="3401893" cy="461665"/>
          </a:xfrm>
          <a:prstGeom prst="rect">
            <a:avLst/>
          </a:prstGeom>
        </p:spPr>
        <p:txBody>
          <a:bodyPr wrap="none">
            <a:spAutoFit/>
          </a:bodyPr>
          <a:lstStyle/>
          <a:p>
            <a:r>
              <a:rPr lang="ar-SA" sz="2400" b="1" u="sng" dirty="0"/>
              <a:t>دوافع العمل التطوعي</a:t>
            </a:r>
            <a:r>
              <a:rPr lang="en-US" sz="2400" b="1" u="sng" dirty="0"/>
              <a:t> </a:t>
            </a:r>
            <a:endParaRPr lang="ar-SA" sz="2400" dirty="0"/>
          </a:p>
        </p:txBody>
      </p:sp>
    </p:spTree>
    <p:extLst>
      <p:ext uri="{BB962C8B-B14F-4D97-AF65-F5344CB8AC3E}">
        <p14:creationId xmlns:p14="http://schemas.microsoft.com/office/powerpoint/2010/main" val="5281427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619672" y="1556792"/>
            <a:ext cx="5976664" cy="3785652"/>
          </a:xfrm>
          <a:prstGeom prst="rect">
            <a:avLst/>
          </a:prstGeom>
        </p:spPr>
        <p:txBody>
          <a:bodyPr wrap="square">
            <a:spAutoFit/>
          </a:bodyPr>
          <a:lstStyle/>
          <a:p>
            <a:r>
              <a:rPr lang="ar-SA" b="1" dirty="0" smtClean="0"/>
              <a:t>2</a:t>
            </a:r>
            <a:r>
              <a:rPr lang="ar-SA" sz="2400" dirty="0" smtClean="0"/>
              <a:t>- </a:t>
            </a:r>
            <a:r>
              <a:rPr lang="en-US" sz="2400" dirty="0"/>
              <a:t> </a:t>
            </a:r>
            <a:r>
              <a:rPr lang="ar-SA" sz="2400" dirty="0"/>
              <a:t>الرغبة في زيادة احترام الذات، وتطلع الفرد إلى مزيد  من الاحترام والتقدير الذي قد يأتي من جراء العمل التطوعي، وتكون الرغبة أشد لدى أولئك الذين يعتقدون أن لا يحصلون على التقدير الكافي في أعمالهم</a:t>
            </a:r>
            <a:r>
              <a:rPr lang="en-US" sz="2400" dirty="0" smtClean="0"/>
              <a:t>.</a:t>
            </a:r>
            <a:endParaRPr lang="ar-SA" sz="2400" dirty="0" smtClean="0"/>
          </a:p>
          <a:p>
            <a:endParaRPr lang="en-US" sz="2400" dirty="0"/>
          </a:p>
          <a:p>
            <a:r>
              <a:rPr lang="ar-SA" sz="2400" dirty="0" smtClean="0"/>
              <a:t>3- </a:t>
            </a:r>
            <a:r>
              <a:rPr lang="en-US" sz="2400" dirty="0"/>
              <a:t> </a:t>
            </a:r>
            <a:r>
              <a:rPr lang="ar-SA" sz="2400" dirty="0"/>
              <a:t>الرغبة في شغل أوقات الفراغ، حيث يجد بعض الناس بعد أعمالهم الرسمية الكثير من الوقت الذي قد يتحول إلى فراغ ممل ، فيجدون في التطوع أفضل سبيل للاستفادة من الوقت </a:t>
            </a:r>
          </a:p>
        </p:txBody>
      </p:sp>
    </p:spTree>
    <p:extLst>
      <p:ext uri="{BB962C8B-B14F-4D97-AF65-F5344CB8AC3E}">
        <p14:creationId xmlns:p14="http://schemas.microsoft.com/office/powerpoint/2010/main" val="9141997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403648" y="1305341"/>
            <a:ext cx="6408712" cy="4524315"/>
          </a:xfrm>
          <a:prstGeom prst="rect">
            <a:avLst/>
          </a:prstGeom>
        </p:spPr>
        <p:txBody>
          <a:bodyPr wrap="square">
            <a:spAutoFit/>
          </a:bodyPr>
          <a:lstStyle/>
          <a:p>
            <a:r>
              <a:rPr lang="en-US" b="1" dirty="0" smtClean="0"/>
              <a:t>4</a:t>
            </a:r>
            <a:r>
              <a:rPr lang="ar-SA" b="1" dirty="0" smtClean="0"/>
              <a:t> - </a:t>
            </a:r>
            <a:r>
              <a:rPr lang="ar-SA" sz="2400" dirty="0" smtClean="0"/>
              <a:t>ارتفاع </a:t>
            </a:r>
            <a:r>
              <a:rPr lang="ar-SA" sz="2400" dirty="0"/>
              <a:t>درجة المسؤولية الاجتماعية والتي تجسد مسؤولية الفرد أمام ذاته عن المجتمع الذي يعيش فيه ومدى حاجته لأن يكون مسؤولاً وعنصراً فاعل في بناء المجتمع ، إضافة إلى أن المسؤولية الاجتماعية تعتبر مطلباً هاماً لإثراء الشخصية الإيجابية المتفاعلة المتوافقة مع المجتمع</a:t>
            </a:r>
            <a:r>
              <a:rPr lang="en-US" sz="2400" dirty="0"/>
              <a:t> </a:t>
            </a:r>
            <a:r>
              <a:rPr lang="en-US" sz="2400" dirty="0" smtClean="0"/>
              <a:t>.</a:t>
            </a:r>
            <a:endParaRPr lang="en-US" sz="2400" dirty="0"/>
          </a:p>
          <a:p>
            <a:r>
              <a:rPr lang="en-US" sz="2400" dirty="0" smtClean="0"/>
              <a:t>5 </a:t>
            </a:r>
            <a:r>
              <a:rPr lang="en-US" sz="2400" dirty="0"/>
              <a:t> </a:t>
            </a:r>
            <a:r>
              <a:rPr lang="ar-SA" sz="2400" dirty="0" smtClean="0"/>
              <a:t> - الرغبة </a:t>
            </a:r>
            <a:r>
              <a:rPr lang="ar-SA" sz="2400" dirty="0"/>
              <a:t>في التعلم واكتساب المعارف الجديدة والنمو الشخصي حيث يدفع هذا الأمر الكثير من الأفراد رجالاً ونساءً إلى التطوع بالوقت والجهد فقد يجد البعض أن أعمالهم ووظائفهم أصبحت روتينية ورتيبة لا تحقق مزيداً من المعرفة ولا تقدم تحديات تستحق العناء</a:t>
            </a:r>
          </a:p>
        </p:txBody>
      </p:sp>
    </p:spTree>
    <p:extLst>
      <p:ext uri="{BB962C8B-B14F-4D97-AF65-F5344CB8AC3E}">
        <p14:creationId xmlns:p14="http://schemas.microsoft.com/office/powerpoint/2010/main" val="6063492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80728"/>
            <a:ext cx="7632848" cy="5256584"/>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187624" y="1268760"/>
            <a:ext cx="6696744" cy="4708981"/>
          </a:xfrm>
          <a:prstGeom prst="rect">
            <a:avLst/>
          </a:prstGeom>
        </p:spPr>
        <p:txBody>
          <a:bodyPr wrap="square">
            <a:spAutoFit/>
          </a:bodyPr>
          <a:lstStyle/>
          <a:p>
            <a:r>
              <a:rPr lang="ar-SA" dirty="0" smtClean="0"/>
              <a:t>6</a:t>
            </a:r>
            <a:r>
              <a:rPr lang="ar-SA" sz="2000" dirty="0" smtClean="0"/>
              <a:t> - مشاعر </a:t>
            </a:r>
            <a:r>
              <a:rPr lang="ar-SA" sz="2000" dirty="0"/>
              <a:t>الرضى عن النفس وإحساس المتطوع بأهمية الإيثار من جراء تفعيل خدمة ومساعدة الآخرين دون مقابل ، قد لا تتوفر بالأعمال الرسمية التي تتسم بمسار نظامي محدد مما يدفع بعض الأفراد إلى الرغبة في تقديم مزيد من الخدمات التطوعية ، لكسب الرضى عن النفس</a:t>
            </a:r>
            <a:r>
              <a:rPr lang="en-US" sz="2000" dirty="0"/>
              <a:t> </a:t>
            </a:r>
            <a:r>
              <a:rPr lang="en-US" sz="2000" dirty="0" smtClean="0"/>
              <a:t>.</a:t>
            </a:r>
          </a:p>
          <a:p>
            <a:r>
              <a:rPr lang="ar-SA" sz="2000" dirty="0" smtClean="0"/>
              <a:t> 7 - ترتبط </a:t>
            </a:r>
            <a:r>
              <a:rPr lang="ar-SA" sz="2000" dirty="0"/>
              <a:t>دوافع العمل التطوعي بعمر المتطوع ورغبته في العمل التطوعي ، فكلما تقدم عمر الإنسان تغيرت دوافعه للعمل التطوعي ، فالشباب ، على سبيل المثال ، يرغبون في الانضمام إلى العمل التطوعي للحصول على الرفقة واكتساب المهارات والمعارف الجديدة، أما متوسطو الأعمار فربما كانت دوافعهم للعمل التطوعي الضيق والتبرم من العمل الرسمي والبحث عن عمل يحررهم من الروتين والرتابة ، وربما البحث عن فرص أكثر لتحقيق الذات والحصول على التقدير والاحترام، أما بالنسبة للمسنين والمتقاعدين فربما كانت دوافعهم للعمل التطوعي البحث عن دور جديد في الحياة</a:t>
            </a:r>
            <a:r>
              <a:rPr lang="en-US" sz="2000" dirty="0"/>
              <a:t>.</a:t>
            </a:r>
          </a:p>
        </p:txBody>
      </p:sp>
    </p:spTree>
    <p:extLst>
      <p:ext uri="{BB962C8B-B14F-4D97-AF65-F5344CB8AC3E}">
        <p14:creationId xmlns:p14="http://schemas.microsoft.com/office/powerpoint/2010/main" val="14273027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619672" y="1484784"/>
            <a:ext cx="5976664" cy="4093428"/>
          </a:xfrm>
          <a:prstGeom prst="rect">
            <a:avLst/>
          </a:prstGeom>
        </p:spPr>
        <p:txBody>
          <a:bodyPr wrap="square">
            <a:spAutoFit/>
          </a:bodyPr>
          <a:lstStyle/>
          <a:p>
            <a:r>
              <a:rPr lang="ar-SA" b="1" dirty="0" smtClean="0"/>
              <a:t> 8 - </a:t>
            </a:r>
            <a:r>
              <a:rPr lang="en-US" b="1" dirty="0"/>
              <a:t> </a:t>
            </a:r>
            <a:r>
              <a:rPr lang="ar-SA" sz="2000" dirty="0"/>
              <a:t>الحاجة للاتصال بالآخرين ، حيث تؤدي هذه الحاجة الفطرية لدى الإنسان إلى الانضمام لأعمال التطوع لإتاحة فرصة التعرف على الآخرين من الأقران</a:t>
            </a:r>
            <a:r>
              <a:rPr lang="en-US" sz="2000" dirty="0"/>
              <a:t>  </a:t>
            </a:r>
            <a:r>
              <a:rPr lang="ar-SA" sz="2000" dirty="0"/>
              <a:t>وتوسيع دائرة العلاقات خاصة فئة الشباب إذ يمكن أن يكون التعرف على الآخرين مفتاحاً لدخول أكبر في المجتمع، والحصول على مكاسب سواء كانت شخصية أو </a:t>
            </a:r>
            <a:r>
              <a:rPr lang="ar-SA" sz="2000" dirty="0" smtClean="0"/>
              <a:t>غيره</a:t>
            </a:r>
          </a:p>
          <a:p>
            <a:endParaRPr lang="ar-SA" sz="2000" dirty="0"/>
          </a:p>
          <a:p>
            <a:r>
              <a:rPr lang="ar-SA" sz="2400" b="1" dirty="0" smtClean="0"/>
              <a:t>ومما تقدم نلاحظ تتعدد </a:t>
            </a:r>
            <a:r>
              <a:rPr lang="ar-SA" sz="2400" b="1" dirty="0"/>
              <a:t>الدوافع والأسباب للانضمام للعمل التطوعي وتتشابك </a:t>
            </a:r>
            <a:r>
              <a:rPr lang="ar-SA" sz="2400" b="1" dirty="0" smtClean="0"/>
              <a:t>، </a:t>
            </a:r>
            <a:r>
              <a:rPr lang="ar-SA" sz="2400" b="1" dirty="0"/>
              <a:t>وليس بالضرورة أن يكون الدافع للعمل التطوعي واحداً ، بل في الغالب تتعدد وتتأثر ببعضها بصور متفاوتة ...</a:t>
            </a:r>
            <a:endParaRPr lang="ar-SA" sz="2400" dirty="0"/>
          </a:p>
        </p:txBody>
      </p:sp>
    </p:spTree>
    <p:extLst>
      <p:ext uri="{BB962C8B-B14F-4D97-AF65-F5344CB8AC3E}">
        <p14:creationId xmlns:p14="http://schemas.microsoft.com/office/powerpoint/2010/main" val="16157302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980728"/>
            <a:ext cx="7283142"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187624" y="1340768"/>
            <a:ext cx="6624736" cy="4770537"/>
          </a:xfrm>
          <a:prstGeom prst="rect">
            <a:avLst/>
          </a:prstGeom>
        </p:spPr>
        <p:txBody>
          <a:bodyPr wrap="square">
            <a:spAutoFit/>
          </a:bodyPr>
          <a:lstStyle/>
          <a:p>
            <a:r>
              <a:rPr lang="ar-SA" sz="2400" dirty="0" smtClean="0"/>
              <a:t>أي </a:t>
            </a:r>
            <a:r>
              <a:rPr lang="ar-SA" sz="2400" dirty="0"/>
              <a:t>عمل لا يقوم على أسس صحيحة يحكم بفشله حتى قبل البدء به، ولو نجح نسبياً فإنه سيبقى في دائرة الفشل</a:t>
            </a:r>
            <a:r>
              <a:rPr lang="en-US" sz="2400" dirty="0"/>
              <a:t>!</a:t>
            </a:r>
            <a:br>
              <a:rPr lang="en-US" sz="2400" dirty="0"/>
            </a:br>
            <a:r>
              <a:rPr lang="ar-SA" sz="2400" dirty="0"/>
              <a:t>من هنا كان لا بد من توضيح مقومات العمل التطوعي . وبذلك يغدو النتاج أكبر، وتبدو الثمرة </a:t>
            </a:r>
            <a:r>
              <a:rPr lang="ar-SA" sz="2400" dirty="0" smtClean="0"/>
              <a:t>أنضر        </a:t>
            </a:r>
            <a:r>
              <a:rPr lang="ar-SA" sz="4000" b="1" dirty="0" smtClean="0">
                <a:ln>
                  <a:solidFill>
                    <a:schemeClr val="tx1"/>
                  </a:solidFill>
                </a:ln>
                <a:solidFill>
                  <a:srgbClr val="0070C0"/>
                </a:solidFill>
              </a:rPr>
              <a:t>النية</a:t>
            </a:r>
            <a:r>
              <a:rPr lang="en-US" sz="2400" b="1" dirty="0"/>
              <a:t/>
            </a:r>
            <a:br>
              <a:rPr lang="en-US" sz="2400" b="1" dirty="0"/>
            </a:br>
            <a:r>
              <a:rPr lang="ar-SA" sz="2400" dirty="0"/>
              <a:t>إنها أساس كل عمل، تحدد القصد من وراء العمل وتبين مرماه، هي ما يراه الله ولا يراه سواه، وعلى أساسها يحاسب المرء عن أفعاله وأقواله ,النية تعد أول حلقة يجب على المتطوع التمسك بها، وأن يخلصها لله وحده ضمن سلسلة ركائز ومقومات العمل التطوعي الصحيح</a:t>
            </a:r>
            <a:r>
              <a:rPr lang="en-US" sz="2400" dirty="0"/>
              <a:t>.</a:t>
            </a:r>
            <a:endParaRPr lang="ar-SA" sz="2400" dirty="0"/>
          </a:p>
        </p:txBody>
      </p:sp>
      <p:sp>
        <p:nvSpPr>
          <p:cNvPr id="6" name="مستطيل 5"/>
          <p:cNvSpPr/>
          <p:nvPr/>
        </p:nvSpPr>
        <p:spPr>
          <a:xfrm>
            <a:off x="4562832" y="0"/>
            <a:ext cx="3619902" cy="461665"/>
          </a:xfrm>
          <a:prstGeom prst="rect">
            <a:avLst/>
          </a:prstGeom>
        </p:spPr>
        <p:txBody>
          <a:bodyPr wrap="none">
            <a:spAutoFit/>
          </a:bodyPr>
          <a:lstStyle/>
          <a:p>
            <a:r>
              <a:rPr lang="ar-SA" sz="2400" b="1" u="sng" dirty="0"/>
              <a:t>مقومات العمل التطوعي</a:t>
            </a:r>
            <a:endParaRPr lang="ar-SA" sz="2400" dirty="0"/>
          </a:p>
        </p:txBody>
      </p:sp>
    </p:spTree>
    <p:extLst>
      <p:ext uri="{BB962C8B-B14F-4D97-AF65-F5344CB8AC3E}">
        <p14:creationId xmlns:p14="http://schemas.microsoft.com/office/powerpoint/2010/main" val="23745055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547664" y="1166843"/>
            <a:ext cx="6120680" cy="4308872"/>
          </a:xfrm>
          <a:prstGeom prst="rect">
            <a:avLst/>
          </a:prstGeom>
        </p:spPr>
        <p:txBody>
          <a:bodyPr wrap="square">
            <a:spAutoFit/>
          </a:bodyPr>
          <a:lstStyle/>
          <a:p>
            <a:r>
              <a:rPr lang="ar-SA" sz="2800" b="1" dirty="0">
                <a:ln>
                  <a:solidFill>
                    <a:schemeClr val="tx1"/>
                  </a:solidFill>
                </a:ln>
                <a:solidFill>
                  <a:srgbClr val="0070C0"/>
                </a:solidFill>
              </a:rPr>
              <a:t>الإيمان بالفكرة</a:t>
            </a:r>
            <a:r>
              <a:rPr lang="en-US" b="1" dirty="0"/>
              <a:t/>
            </a:r>
            <a:br>
              <a:rPr lang="en-US" b="1" dirty="0"/>
            </a:br>
            <a:r>
              <a:rPr lang="ar-SA" sz="2000" dirty="0"/>
              <a:t>تعتبر هذه النقطة من أهم النقاط التي يجب على المتطوع أو صاحب الرسالة التركيز عليها؛ لأن الإيمان بالفكرة يمنح الإنسان طاقة جبارة، ونشاطاً عالياً، وقدرة على التفاني والتضحية والإخلاص وتقديم الغالي والرخيص في سبيل</a:t>
            </a:r>
            <a:r>
              <a:rPr lang="en-US" b="1" dirty="0"/>
              <a:t>. </a:t>
            </a:r>
            <a:endParaRPr lang="ar-SA" b="1" dirty="0" smtClean="0"/>
          </a:p>
          <a:p>
            <a:r>
              <a:rPr lang="en-US" b="1" dirty="0"/>
              <a:t/>
            </a:r>
            <a:br>
              <a:rPr lang="en-US" b="1" dirty="0"/>
            </a:br>
            <a:r>
              <a:rPr lang="ar-SA" sz="2800" b="1" dirty="0">
                <a:ln>
                  <a:solidFill>
                    <a:schemeClr val="tx1"/>
                  </a:solidFill>
                </a:ln>
                <a:solidFill>
                  <a:srgbClr val="0070C0"/>
                </a:solidFill>
              </a:rPr>
              <a:t>الإخلاص</a:t>
            </a:r>
            <a:r>
              <a:rPr lang="en-US" b="1" dirty="0"/>
              <a:t/>
            </a:r>
            <a:br>
              <a:rPr lang="en-US" b="1" dirty="0"/>
            </a:br>
            <a:r>
              <a:rPr lang="ar-SA" sz="2000" dirty="0"/>
              <a:t>الإخلاص جزء مرتبط ارتباطاً تاماً بالنية؛ فالنية الصحيحة والخالصة تقود إلى الإخلاص في العمل، وكذلك النية التي لا تتسم بالتجرد لله تؤدي إلى عدم الإخلاص بالعمل، وبالتالي إحباط العمل؛ فما بُني على باطل فهو باطل</a:t>
            </a:r>
            <a:r>
              <a:rPr lang="en-US" sz="2000" dirty="0"/>
              <a:t>. </a:t>
            </a:r>
            <a:r>
              <a:rPr lang="ar-SA" sz="2000" dirty="0"/>
              <a:t>والإخلاص هو الذي يعطي الطعم الخاص والمذاق الرائع للعمل والقبول من الناس للعمل</a:t>
            </a:r>
          </a:p>
        </p:txBody>
      </p:sp>
    </p:spTree>
    <p:extLst>
      <p:ext uri="{BB962C8B-B14F-4D97-AF65-F5344CB8AC3E}">
        <p14:creationId xmlns:p14="http://schemas.microsoft.com/office/powerpoint/2010/main" val="19901006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9612" y="1067703"/>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547664" y="1628800"/>
            <a:ext cx="5976664" cy="4524315"/>
          </a:xfrm>
          <a:prstGeom prst="rect">
            <a:avLst/>
          </a:prstGeom>
        </p:spPr>
        <p:txBody>
          <a:bodyPr wrap="square">
            <a:spAutoFit/>
          </a:bodyPr>
          <a:lstStyle/>
          <a:p>
            <a:pPr algn="ctr"/>
            <a:r>
              <a:rPr lang="ar-SA" sz="2800" dirty="0"/>
              <a:t>بالرغم من كل ما يمتلكه التطوع من مزايا وفوائد لها أثرها الإيجابية علي الأفراد والمجتمع بكل مؤسساته </a:t>
            </a:r>
            <a:r>
              <a:rPr lang="ar-SA" sz="2800" dirty="0" smtClean="0"/>
              <a:t>المتنوعة</a:t>
            </a:r>
          </a:p>
          <a:p>
            <a:pPr algn="ctr"/>
            <a:r>
              <a:rPr lang="ar-SA" sz="2800" dirty="0"/>
              <a:t>إلا ان هناك عوامل تعيق العمل التطوعي وتمنعه من تحقيق أهدافه </a:t>
            </a:r>
            <a:endParaRPr lang="ar-SA" sz="2800" dirty="0" smtClean="0"/>
          </a:p>
          <a:p>
            <a:pPr algn="ctr"/>
            <a:r>
              <a:rPr lang="ar-SA" sz="2800" dirty="0"/>
              <a:t>ولأن هذه العوامل تكون عائقا أمام العمل </a:t>
            </a:r>
            <a:r>
              <a:rPr lang="ar-SA" sz="2800" dirty="0" smtClean="0"/>
              <a:t>التطوعي</a:t>
            </a:r>
          </a:p>
          <a:p>
            <a:pPr algn="ctr"/>
            <a:r>
              <a:rPr lang="ar-SA" sz="2800" b="1" dirty="0">
                <a:solidFill>
                  <a:srgbClr val="FF0000"/>
                </a:solidFill>
              </a:rPr>
              <a:t>لذلك سيتم تناولها </a:t>
            </a:r>
            <a:r>
              <a:rPr lang="ar-SA" sz="2800" b="1" dirty="0" smtClean="0">
                <a:solidFill>
                  <a:srgbClr val="FF0000"/>
                </a:solidFill>
              </a:rPr>
              <a:t>كالآتي </a:t>
            </a:r>
            <a:r>
              <a:rPr lang="ar-SA" sz="2800" b="1" dirty="0">
                <a:solidFill>
                  <a:srgbClr val="FF0000"/>
                </a:solidFill>
              </a:rPr>
              <a:t>:</a:t>
            </a:r>
          </a:p>
          <a:p>
            <a:pPr algn="ctr"/>
            <a:endParaRPr lang="ar-SA" b="1" dirty="0"/>
          </a:p>
          <a:p>
            <a:pPr algn="ctr"/>
            <a:r>
              <a:rPr lang="ar-SA" b="1" dirty="0" smtClean="0"/>
              <a:t> </a:t>
            </a:r>
            <a:endParaRPr lang="ar-SA" b="1" dirty="0"/>
          </a:p>
        </p:txBody>
      </p:sp>
      <p:sp>
        <p:nvSpPr>
          <p:cNvPr id="6" name="مستطيل 5"/>
          <p:cNvSpPr/>
          <p:nvPr/>
        </p:nvSpPr>
        <p:spPr>
          <a:xfrm>
            <a:off x="4401944" y="111344"/>
            <a:ext cx="3698448" cy="461665"/>
          </a:xfrm>
          <a:prstGeom prst="rect">
            <a:avLst/>
          </a:prstGeom>
        </p:spPr>
        <p:txBody>
          <a:bodyPr wrap="none">
            <a:spAutoFit/>
          </a:bodyPr>
          <a:lstStyle/>
          <a:p>
            <a:pPr lvl="0"/>
            <a:r>
              <a:rPr lang="ar-SA" sz="2400" b="1" dirty="0"/>
              <a:t>معوقات العمل التطوعي </a:t>
            </a:r>
            <a:endParaRPr lang="ar-SA" sz="2400" dirty="0"/>
          </a:p>
        </p:txBody>
      </p:sp>
      <p:sp>
        <p:nvSpPr>
          <p:cNvPr id="7" name="سهم إلى اليسار 6"/>
          <p:cNvSpPr/>
          <p:nvPr/>
        </p:nvSpPr>
        <p:spPr>
          <a:xfrm>
            <a:off x="1473852" y="5373216"/>
            <a:ext cx="978408" cy="585628"/>
          </a:xfrm>
          <a:prstGeom prst="leftArrow">
            <a:avLst/>
          </a:prstGeom>
          <a:solidFill>
            <a:schemeClr val="accent2"/>
          </a:solidFill>
          <a:ln>
            <a:solidFill>
              <a:schemeClr val="bg2">
                <a:lumMod val="75000"/>
              </a:schemeClr>
            </a:solidFill>
          </a:ln>
          <a:effectLst>
            <a:glow rad="139700">
              <a:schemeClr val="accent6">
                <a:satMod val="175000"/>
                <a:alpha val="40000"/>
              </a:schemeClr>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228654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11560" y="548680"/>
            <a:ext cx="7941568" cy="1357880"/>
          </a:xfrm>
        </p:spPr>
        <p:style>
          <a:lnRef idx="3">
            <a:schemeClr val="lt1"/>
          </a:lnRef>
          <a:fillRef idx="1">
            <a:schemeClr val="dk1"/>
          </a:fillRef>
          <a:effectRef idx="1">
            <a:schemeClr val="dk1"/>
          </a:effectRef>
          <a:fontRef idx="minor">
            <a:schemeClr val="lt1"/>
          </a:fontRef>
        </p:style>
        <p:txBody>
          <a:bodyPr>
            <a:noAutofit/>
          </a:bodyPr>
          <a:lstStyle/>
          <a:p>
            <a:pPr algn="ctr"/>
            <a:r>
              <a:rPr lang="ar-SA" sz="3600" b="1" dirty="0" smtClean="0">
                <a:solidFill>
                  <a:srgbClr val="FFFF00"/>
                </a:solidFill>
              </a:rPr>
              <a:t>ومن هذه المعوقات</a:t>
            </a:r>
            <a:br>
              <a:rPr lang="ar-SA" sz="3600" b="1" dirty="0" smtClean="0">
                <a:solidFill>
                  <a:srgbClr val="FFFF00"/>
                </a:solidFill>
              </a:rPr>
            </a:br>
            <a:r>
              <a:rPr lang="ar-SA" sz="3600" b="1" dirty="0" smtClean="0">
                <a:solidFill>
                  <a:srgbClr val="FFFF00"/>
                </a:solidFill>
              </a:rPr>
              <a:t>للعمل التطوعي ما يلي :  </a:t>
            </a:r>
            <a:endParaRPr lang="ar-SA" sz="3600" b="1" dirty="0">
              <a:solidFill>
                <a:srgbClr val="FFFF00"/>
              </a:solidFill>
            </a:endParaRPr>
          </a:p>
        </p:txBody>
      </p:sp>
      <p:graphicFrame>
        <p:nvGraphicFramePr>
          <p:cNvPr id="3" name="رسم تخطيطي 2"/>
          <p:cNvGraphicFramePr/>
          <p:nvPr>
            <p:extLst>
              <p:ext uri="{D42A27DB-BD31-4B8C-83A1-F6EECF244321}">
                <p14:modId xmlns:p14="http://schemas.microsoft.com/office/powerpoint/2010/main" val="3907274336"/>
              </p:ext>
            </p:extLst>
          </p:nvPr>
        </p:nvGraphicFramePr>
        <p:xfrm>
          <a:off x="1475656" y="2204864"/>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463657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70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4743637" y="15359"/>
            <a:ext cx="3328155" cy="461665"/>
          </a:xfrm>
          <a:prstGeom prst="rect">
            <a:avLst/>
          </a:prstGeom>
        </p:spPr>
        <p:txBody>
          <a:bodyPr wrap="none">
            <a:spAutoFit/>
          </a:bodyPr>
          <a:lstStyle/>
          <a:p>
            <a:r>
              <a:rPr lang="ar-SA" sz="2400" b="1" dirty="0" smtClean="0"/>
              <a:t>عوامل راجعة للمتطوع</a:t>
            </a:r>
            <a:endParaRPr lang="ar-SA" sz="2400" b="1" dirty="0"/>
          </a:p>
        </p:txBody>
      </p:sp>
      <p:sp>
        <p:nvSpPr>
          <p:cNvPr id="6" name="مستطيل 5"/>
          <p:cNvSpPr/>
          <p:nvPr/>
        </p:nvSpPr>
        <p:spPr>
          <a:xfrm>
            <a:off x="1547664" y="1556792"/>
            <a:ext cx="5960086" cy="3908762"/>
          </a:xfrm>
          <a:prstGeom prst="rect">
            <a:avLst/>
          </a:prstGeom>
        </p:spPr>
        <p:txBody>
          <a:bodyPr wrap="square">
            <a:spAutoFit/>
          </a:bodyPr>
          <a:lstStyle/>
          <a:p>
            <a:r>
              <a:rPr lang="ar-SA" sz="2800" dirty="0"/>
              <a:t>يعتبر المتطوع من أهم أطراف  العمل التطوعي وبدونه لن ينجح العمل التطوعي </a:t>
            </a:r>
            <a:endParaRPr lang="ar-SA" sz="2800" dirty="0" smtClean="0"/>
          </a:p>
          <a:p>
            <a:pPr algn="ctr"/>
            <a:r>
              <a:rPr lang="ar-SA" sz="3600" b="1" dirty="0">
                <a:ln>
                  <a:solidFill>
                    <a:sysClr val="windowText" lastClr="000000"/>
                  </a:solidFill>
                </a:ln>
                <a:solidFill>
                  <a:srgbClr val="FFFF00"/>
                </a:solidFill>
              </a:rPr>
              <a:t>ومع </a:t>
            </a:r>
            <a:r>
              <a:rPr lang="ar-SA" sz="3600" b="1" dirty="0" smtClean="0">
                <a:ln>
                  <a:solidFill>
                    <a:sysClr val="windowText" lastClr="000000"/>
                  </a:solidFill>
                </a:ln>
                <a:solidFill>
                  <a:srgbClr val="FFFF00"/>
                </a:solidFill>
              </a:rPr>
              <a:t>ذلك</a:t>
            </a:r>
          </a:p>
          <a:p>
            <a:pPr algn="ctr"/>
            <a:endParaRPr lang="ar-SA" sz="3600" b="1" dirty="0" smtClean="0">
              <a:ln>
                <a:solidFill>
                  <a:sysClr val="windowText" lastClr="000000"/>
                </a:solidFill>
              </a:ln>
              <a:solidFill>
                <a:srgbClr val="FFFF00"/>
              </a:solidFill>
            </a:endParaRPr>
          </a:p>
          <a:p>
            <a:r>
              <a:rPr lang="ar-SA" sz="2800" dirty="0"/>
              <a:t>يواجه المتطوع عدة عوائق عند التفكير بالقيام بالأعمال التطوعية ومنها :</a:t>
            </a:r>
          </a:p>
          <a:p>
            <a:r>
              <a:rPr lang="ar-SA" b="1" dirty="0" smtClean="0">
                <a:solidFill>
                  <a:srgbClr val="FFFF00"/>
                </a:solidFill>
              </a:rPr>
              <a:t> </a:t>
            </a:r>
          </a:p>
          <a:p>
            <a:pPr algn="ctr"/>
            <a:endParaRPr lang="ar-SA" dirty="0"/>
          </a:p>
        </p:txBody>
      </p:sp>
      <p:sp>
        <p:nvSpPr>
          <p:cNvPr id="7" name="سهم إلى اليسار 6"/>
          <p:cNvSpPr/>
          <p:nvPr/>
        </p:nvSpPr>
        <p:spPr>
          <a:xfrm>
            <a:off x="1907704" y="4977086"/>
            <a:ext cx="978408" cy="484632"/>
          </a:xfrm>
          <a:prstGeom prst="leftArrow">
            <a:avLst/>
          </a:prstGeom>
          <a:solidFill>
            <a:schemeClr val="accent2"/>
          </a:solidFill>
          <a:ln>
            <a:solidFill>
              <a:schemeClr val="accent4">
                <a:lumMod val="75000"/>
              </a:schemeClr>
            </a:solidFill>
          </a:ln>
          <a:effectLst>
            <a:glow rad="101600">
              <a:schemeClr val="accent5">
                <a:satMod val="175000"/>
                <a:alpha val="40000"/>
              </a:scheme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8298171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1074480"/>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6" name="سهم إلى اليسار 5"/>
          <p:cNvSpPr/>
          <p:nvPr/>
        </p:nvSpPr>
        <p:spPr>
          <a:xfrm>
            <a:off x="1524000" y="5661248"/>
            <a:ext cx="1463824" cy="720080"/>
          </a:xfrm>
          <a:prstGeom prst="leftArrow">
            <a:avLst/>
          </a:prstGeom>
          <a:solidFill>
            <a:schemeClr val="accent2"/>
          </a:solidFill>
          <a:ln>
            <a:solidFill>
              <a:schemeClr val="accent4">
                <a:lumMod val="75000"/>
              </a:schemeClr>
            </a:solidFill>
          </a:ln>
          <a:effectLst>
            <a:glow rad="101600">
              <a:schemeClr val="accent5">
                <a:satMod val="175000"/>
                <a:alpha val="40000"/>
              </a:scheme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nvGrpSpPr>
          <p:cNvPr id="7" name="مجموعة 6"/>
          <p:cNvGrpSpPr/>
          <p:nvPr/>
        </p:nvGrpSpPr>
        <p:grpSpPr>
          <a:xfrm>
            <a:off x="1524000" y="1418039"/>
            <a:ext cx="6096000" cy="1067040"/>
            <a:chOff x="0" y="21039"/>
            <a:chExt cx="6096000" cy="1067040"/>
          </a:xfrm>
        </p:grpSpPr>
        <p:sp>
          <p:nvSpPr>
            <p:cNvPr id="17" name="مستطيل مستدير الزوايا 16"/>
            <p:cNvSpPr/>
            <p:nvPr/>
          </p:nvSpPr>
          <p:spPr>
            <a:xfrm>
              <a:off x="0" y="21039"/>
              <a:ext cx="6096000" cy="1067040"/>
            </a:xfrm>
            <a:prstGeom prst="roundRect">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8" name="مستطيل 17"/>
            <p:cNvSpPr/>
            <p:nvPr/>
          </p:nvSpPr>
          <p:spPr>
            <a:xfrm>
              <a:off x="52088" y="21039"/>
              <a:ext cx="6043911" cy="1014951"/>
            </a:xfrm>
            <a:prstGeom prst="rect">
              <a:avLst/>
            </a:prstGeom>
            <a:solidFill>
              <a:schemeClr val="accent4">
                <a:lumMod val="40000"/>
                <a:lumOff val="60000"/>
              </a:schemeClr>
            </a:solidFill>
            <a:scene3d>
              <a:camera prst="orthographicFront"/>
              <a:lightRig rig="threePt" dir="t"/>
            </a:scene3d>
            <a:sp3d>
              <a:bevelT w="139700" h="139700" prst="divot"/>
            </a:sp3d>
          </p:spPr>
          <p:style>
            <a:lnRef idx="0">
              <a:scrgbClr r="0" g="0" b="0"/>
            </a:lnRef>
            <a:fillRef idx="0">
              <a:scrgbClr r="0" g="0" b="0"/>
            </a:fillRef>
            <a:effectRef idx="0">
              <a:scrgbClr r="0" g="0" b="0"/>
            </a:effectRef>
            <a:fontRef idx="minor">
              <a:schemeClr val="lt1"/>
            </a:fontRef>
          </p:style>
          <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SA" sz="3600" kern="1200" dirty="0" smtClean="0"/>
                <a:t>1</a:t>
              </a:r>
              <a:r>
                <a:rPr lang="ar-SA" sz="2800" b="1" kern="1200" dirty="0" smtClean="0"/>
                <a:t>- اعتقاد البعض ان رأيهم غير مرغوب فيه </a:t>
              </a:r>
              <a:endParaRPr lang="ar-SA" sz="2800" b="1" kern="1200" dirty="0"/>
            </a:p>
          </p:txBody>
        </p:sp>
      </p:grpSp>
      <p:grpSp>
        <p:nvGrpSpPr>
          <p:cNvPr id="8" name="مجموعة 7"/>
          <p:cNvGrpSpPr/>
          <p:nvPr/>
        </p:nvGrpSpPr>
        <p:grpSpPr>
          <a:xfrm>
            <a:off x="1524000" y="2485080"/>
            <a:ext cx="6096000" cy="1145683"/>
            <a:chOff x="0" y="1088080"/>
            <a:chExt cx="6096000" cy="1145683"/>
          </a:xfrm>
        </p:grpSpPr>
        <p:sp>
          <p:nvSpPr>
            <p:cNvPr id="15" name="مستطيل 14"/>
            <p:cNvSpPr/>
            <p:nvPr/>
          </p:nvSpPr>
          <p:spPr>
            <a:xfrm>
              <a:off x="0" y="1088080"/>
              <a:ext cx="6096000" cy="94392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6" name="مستطيل 15"/>
            <p:cNvSpPr/>
            <p:nvPr/>
          </p:nvSpPr>
          <p:spPr>
            <a:xfrm>
              <a:off x="0" y="1088080"/>
              <a:ext cx="6096000" cy="1145683"/>
            </a:xfrm>
            <a:prstGeom prst="rect">
              <a:avLst/>
            </a:prstGeom>
            <a:solidFill>
              <a:schemeClr val="accent6"/>
            </a:solidFill>
            <a:scene3d>
              <a:camera prst="orthographicFront"/>
              <a:lightRig rig="threePt" dir="t"/>
            </a:scene3d>
            <a:sp3d>
              <a:bevelT w="139700" h="139700" prst="divot"/>
            </a:sp3d>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93548" tIns="52070" rIns="291592" bIns="52070" numCol="1" spcCol="1270" anchor="t" anchorCtr="0">
              <a:noAutofit/>
            </a:bodyPr>
            <a:lstStyle/>
            <a:p>
              <a:pPr marL="285750" lvl="1" indent="-285750" algn="r" defTabSz="1822450" rtl="1">
                <a:lnSpc>
                  <a:spcPct val="90000"/>
                </a:lnSpc>
                <a:spcBef>
                  <a:spcPct val="0"/>
                </a:spcBef>
                <a:spcAft>
                  <a:spcPct val="20000"/>
                </a:spcAft>
                <a:buChar char="••"/>
              </a:pPr>
              <a:r>
                <a:rPr lang="ar-SA" sz="4100" kern="1200" dirty="0" smtClean="0"/>
                <a:t>2</a:t>
              </a:r>
              <a:r>
                <a:rPr lang="ar-SA" sz="4100" b="1" kern="1200" dirty="0" smtClean="0"/>
                <a:t>- </a:t>
              </a:r>
              <a:r>
                <a:rPr lang="ar-SA" sz="2800" b="1" kern="1200" dirty="0" smtClean="0"/>
                <a:t>سوء الظن بالمؤسسات أو القائمين عليها </a:t>
              </a:r>
              <a:endParaRPr lang="ar-SA" sz="2800" b="1" kern="1200" dirty="0"/>
            </a:p>
          </p:txBody>
        </p:sp>
      </p:grpSp>
      <p:sp>
        <p:nvSpPr>
          <p:cNvPr id="14" name="مستطيل 13"/>
          <p:cNvSpPr/>
          <p:nvPr/>
        </p:nvSpPr>
        <p:spPr>
          <a:xfrm>
            <a:off x="1524000" y="3630765"/>
            <a:ext cx="6096000" cy="823036"/>
          </a:xfrm>
          <a:prstGeom prst="rect">
            <a:avLst/>
          </a:prstGeom>
          <a:solidFill>
            <a:srgbClr val="FFC000"/>
          </a:solidFill>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spcFirstLastPara="0" vert="horz" wrap="square" lIns="140970" tIns="140970" rIns="140970" bIns="140970" numCol="1" spcCol="1270" anchor="ctr" anchorCtr="0">
            <a:noAutofit/>
          </a:bodyPr>
          <a:lstStyle/>
          <a:p>
            <a:pPr lvl="0" algn="r" defTabSz="1644650" rtl="1">
              <a:lnSpc>
                <a:spcPct val="90000"/>
              </a:lnSpc>
              <a:spcBef>
                <a:spcPct val="0"/>
              </a:spcBef>
              <a:spcAft>
                <a:spcPct val="35000"/>
              </a:spcAft>
            </a:pPr>
            <a:r>
              <a:rPr lang="ar-SA" sz="3700" kern="1200" dirty="0" smtClean="0"/>
              <a:t>3</a:t>
            </a:r>
            <a:r>
              <a:rPr lang="ar-SA" sz="2000" b="1" kern="1200" dirty="0" smtClean="0"/>
              <a:t>- </a:t>
            </a:r>
            <a:r>
              <a:rPr lang="ar-SA" sz="2400" b="1" kern="1200" dirty="0" smtClean="0"/>
              <a:t>تعارض العمل التطوعي مع الارتباطات الأسرية للمتطوع </a:t>
            </a:r>
            <a:endParaRPr lang="ar-SA" sz="2400" b="1" kern="1200" dirty="0"/>
          </a:p>
        </p:txBody>
      </p:sp>
      <p:grpSp>
        <p:nvGrpSpPr>
          <p:cNvPr id="10" name="مجموعة 9"/>
          <p:cNvGrpSpPr/>
          <p:nvPr/>
        </p:nvGrpSpPr>
        <p:grpSpPr>
          <a:xfrm>
            <a:off x="1524000" y="4496040"/>
            <a:ext cx="6096000" cy="1165208"/>
            <a:chOff x="0" y="3099040"/>
            <a:chExt cx="6096000" cy="1165208"/>
          </a:xfrm>
        </p:grpSpPr>
        <p:sp>
          <p:nvSpPr>
            <p:cNvPr id="11" name="مستطيل 10"/>
            <p:cNvSpPr/>
            <p:nvPr/>
          </p:nvSpPr>
          <p:spPr>
            <a:xfrm>
              <a:off x="0" y="3099040"/>
              <a:ext cx="6096000" cy="94392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2" name="مستطيل 11"/>
            <p:cNvSpPr/>
            <p:nvPr/>
          </p:nvSpPr>
          <p:spPr>
            <a:xfrm>
              <a:off x="0" y="3099040"/>
              <a:ext cx="6096000" cy="1165208"/>
            </a:xfrm>
            <a:prstGeom prst="rect">
              <a:avLst/>
            </a:prstGeom>
            <a:solidFill>
              <a:schemeClr val="accent2">
                <a:lumMod val="40000"/>
                <a:lumOff val="60000"/>
              </a:schemeClr>
            </a:solidFill>
            <a:scene3d>
              <a:camera prst="orthographicFront"/>
              <a:lightRig rig="threePt" dir="t"/>
            </a:scene3d>
            <a:sp3d>
              <a:bevelT w="139700" h="139700" prst="divot"/>
            </a:sp3d>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93548" tIns="45720" rIns="256032" bIns="45720" numCol="1" spcCol="1270" anchor="t" anchorCtr="0">
              <a:noAutofit/>
            </a:bodyPr>
            <a:lstStyle/>
            <a:p>
              <a:pPr marL="285750" lvl="1" indent="-285750" algn="r" defTabSz="1600200" rtl="1">
                <a:lnSpc>
                  <a:spcPct val="90000"/>
                </a:lnSpc>
                <a:spcBef>
                  <a:spcPct val="0"/>
                </a:spcBef>
                <a:spcAft>
                  <a:spcPct val="20000"/>
                </a:spcAft>
                <a:buChar char="••"/>
              </a:pPr>
              <a:r>
                <a:rPr lang="ar-SA" sz="3600" b="1" kern="1200" dirty="0" smtClean="0"/>
                <a:t>4-الكسل والفتور والميل للرفاهية </a:t>
              </a:r>
              <a:endParaRPr lang="ar-SA" sz="3600" b="1" kern="1200" dirty="0"/>
            </a:p>
          </p:txBody>
        </p:sp>
      </p:grpSp>
    </p:spTree>
    <p:extLst>
      <p:ext uri="{BB962C8B-B14F-4D97-AF65-F5344CB8AC3E}">
        <p14:creationId xmlns:p14="http://schemas.microsoft.com/office/powerpoint/2010/main" val="117686675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660" y="1053654"/>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20" name="مستطيل 19"/>
          <p:cNvSpPr/>
          <p:nvPr/>
        </p:nvSpPr>
        <p:spPr>
          <a:xfrm>
            <a:off x="1584542" y="1586941"/>
            <a:ext cx="5974916" cy="1119116"/>
          </a:xfrm>
          <a:prstGeom prst="rect">
            <a:avLst/>
          </a:prstGeom>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SA" sz="3600" kern="1200" dirty="0" smtClean="0">
                <a:solidFill>
                  <a:schemeClr val="bg1"/>
                </a:solidFill>
              </a:rPr>
              <a:t>9</a:t>
            </a:r>
            <a:r>
              <a:rPr lang="ar-SA" sz="2800" b="1" kern="1200" dirty="0" smtClean="0">
                <a:solidFill>
                  <a:schemeClr val="bg1"/>
                </a:solidFill>
              </a:rPr>
              <a:t>-ضعف الوعي بمفهوم وفوائد المشاركة بالعمل التطوعي </a:t>
            </a:r>
            <a:endParaRPr lang="ar-SA" sz="2800" b="1" kern="1200" dirty="0">
              <a:solidFill>
                <a:schemeClr val="bg1"/>
              </a:solidFill>
            </a:endParaRPr>
          </a:p>
        </p:txBody>
      </p:sp>
      <p:sp>
        <p:nvSpPr>
          <p:cNvPr id="13" name="مستطيل 12"/>
          <p:cNvSpPr/>
          <p:nvPr/>
        </p:nvSpPr>
        <p:spPr>
          <a:xfrm>
            <a:off x="1524000" y="4669200"/>
            <a:ext cx="6096000" cy="106405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grpSp>
        <p:nvGrpSpPr>
          <p:cNvPr id="33" name="مجموعة 32"/>
          <p:cNvGrpSpPr/>
          <p:nvPr/>
        </p:nvGrpSpPr>
        <p:grpSpPr>
          <a:xfrm>
            <a:off x="1524000" y="1418039"/>
            <a:ext cx="6096000" cy="1067040"/>
            <a:chOff x="0" y="21039"/>
            <a:chExt cx="6096000" cy="1067040"/>
          </a:xfrm>
        </p:grpSpPr>
        <p:sp>
          <p:nvSpPr>
            <p:cNvPr id="43" name="مستطيل مستدير الزوايا 42"/>
            <p:cNvSpPr/>
            <p:nvPr/>
          </p:nvSpPr>
          <p:spPr>
            <a:xfrm>
              <a:off x="0" y="21039"/>
              <a:ext cx="6096000" cy="1067040"/>
            </a:xfrm>
            <a:prstGeom prst="roundRect">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44" name="مستطيل 43"/>
            <p:cNvSpPr/>
            <p:nvPr/>
          </p:nvSpPr>
          <p:spPr>
            <a:xfrm>
              <a:off x="52089" y="73128"/>
              <a:ext cx="5991822" cy="962862"/>
            </a:xfrm>
            <a:prstGeom prst="rect">
              <a:avLst/>
            </a:prstGeom>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algn="r" defTabSz="1511300" rtl="1">
                <a:lnSpc>
                  <a:spcPct val="90000"/>
                </a:lnSpc>
                <a:spcBef>
                  <a:spcPct val="0"/>
                </a:spcBef>
                <a:spcAft>
                  <a:spcPct val="35000"/>
                </a:spcAft>
              </a:pPr>
              <a:r>
                <a:rPr lang="ar-SA" sz="3400" kern="1200" dirty="0" smtClean="0"/>
                <a:t>5</a:t>
              </a:r>
              <a:r>
                <a:rPr lang="ar-SA" sz="3200" b="1" kern="1200" dirty="0" smtClean="0">
                  <a:solidFill>
                    <a:schemeClr val="bg1"/>
                  </a:solidFill>
                </a:rPr>
                <a:t>-عدم تقبل العمل التطوعي من بعض الأسر </a:t>
              </a:r>
              <a:endParaRPr lang="ar-SA" sz="3200" b="1" kern="1200" dirty="0">
                <a:solidFill>
                  <a:schemeClr val="bg1"/>
                </a:solidFill>
              </a:endParaRPr>
            </a:p>
          </p:txBody>
        </p:sp>
      </p:grpSp>
      <p:grpSp>
        <p:nvGrpSpPr>
          <p:cNvPr id="34" name="مجموعة 33"/>
          <p:cNvGrpSpPr/>
          <p:nvPr/>
        </p:nvGrpSpPr>
        <p:grpSpPr>
          <a:xfrm>
            <a:off x="1524000" y="2485080"/>
            <a:ext cx="6096000" cy="943920"/>
            <a:chOff x="0" y="1088080"/>
            <a:chExt cx="6096000" cy="943920"/>
          </a:xfrm>
        </p:grpSpPr>
        <p:sp>
          <p:nvSpPr>
            <p:cNvPr id="41" name="مستطيل 40"/>
            <p:cNvSpPr/>
            <p:nvPr/>
          </p:nvSpPr>
          <p:spPr>
            <a:xfrm>
              <a:off x="0" y="1088080"/>
              <a:ext cx="6096000" cy="94392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42" name="مستطيل 41"/>
            <p:cNvSpPr/>
            <p:nvPr/>
          </p:nvSpPr>
          <p:spPr>
            <a:xfrm>
              <a:off x="0" y="1088080"/>
              <a:ext cx="6096000" cy="943920"/>
            </a:xfrm>
            <a:prstGeom prst="rect">
              <a:avLst/>
            </a:prstGeom>
            <a:scene3d>
              <a:camera prst="orthographicFront"/>
              <a:lightRig rig="threePt" dir="t"/>
            </a:scene3d>
            <a:sp3d>
              <a:bevelT prst="angle"/>
            </a:sp3d>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93548" tIns="35560" rIns="199136" bIns="35560" numCol="1" spcCol="1270" anchor="t" anchorCtr="0">
              <a:noAutofit/>
            </a:bodyPr>
            <a:lstStyle/>
            <a:p>
              <a:pPr marL="285750" lvl="1" indent="-285750" algn="ctr" defTabSz="1244600" rtl="1">
                <a:lnSpc>
                  <a:spcPct val="90000"/>
                </a:lnSpc>
                <a:spcBef>
                  <a:spcPct val="0"/>
                </a:spcBef>
                <a:spcAft>
                  <a:spcPct val="20000"/>
                </a:spcAft>
                <a:buChar char="••"/>
              </a:pPr>
              <a:r>
                <a:rPr lang="ar-SA" sz="2800" kern="1200" dirty="0" smtClean="0"/>
                <a:t>6</a:t>
              </a:r>
              <a:r>
                <a:rPr lang="ar-SA" sz="2800" b="1" kern="1200" dirty="0" smtClean="0"/>
                <a:t>-المواقف السلبية  التى تسبب الإحباط للمتطوع </a:t>
              </a:r>
              <a:endParaRPr lang="ar-SA" sz="2800" b="1" kern="1200" dirty="0"/>
            </a:p>
          </p:txBody>
        </p:sp>
      </p:grpSp>
      <p:grpSp>
        <p:nvGrpSpPr>
          <p:cNvPr id="35" name="مجموعة 34"/>
          <p:cNvGrpSpPr/>
          <p:nvPr/>
        </p:nvGrpSpPr>
        <p:grpSpPr>
          <a:xfrm>
            <a:off x="1524000" y="3429000"/>
            <a:ext cx="6096000" cy="1067040"/>
            <a:chOff x="0" y="2032000"/>
            <a:chExt cx="6096000" cy="1067040"/>
          </a:xfrm>
        </p:grpSpPr>
        <p:sp>
          <p:nvSpPr>
            <p:cNvPr id="39" name="مستطيل مستدير الزوايا 38"/>
            <p:cNvSpPr/>
            <p:nvPr/>
          </p:nvSpPr>
          <p:spPr>
            <a:xfrm>
              <a:off x="0" y="2032000"/>
              <a:ext cx="6096000" cy="1067040"/>
            </a:xfrm>
            <a:prstGeom prst="roundRect">
              <a:avLst/>
            </a:prstGeom>
          </p:spPr>
          <p:style>
            <a:lnRef idx="2">
              <a:schemeClr val="lt1">
                <a:hueOff val="0"/>
                <a:satOff val="0"/>
                <a:lumOff val="0"/>
                <a:alphaOff val="0"/>
              </a:schemeClr>
            </a:lnRef>
            <a:fillRef idx="1">
              <a:schemeClr val="accent3">
                <a:hueOff val="-16539272"/>
                <a:satOff val="26822"/>
                <a:lumOff val="197"/>
                <a:alphaOff val="0"/>
              </a:schemeClr>
            </a:fillRef>
            <a:effectRef idx="0">
              <a:schemeClr val="accent3">
                <a:hueOff val="-16539272"/>
                <a:satOff val="26822"/>
                <a:lumOff val="197"/>
                <a:alphaOff val="0"/>
              </a:schemeClr>
            </a:effectRef>
            <a:fontRef idx="minor">
              <a:schemeClr val="lt1"/>
            </a:fontRef>
          </p:style>
        </p:sp>
        <p:sp>
          <p:nvSpPr>
            <p:cNvPr id="40" name="مستطيل 39"/>
            <p:cNvSpPr/>
            <p:nvPr/>
          </p:nvSpPr>
          <p:spPr>
            <a:xfrm>
              <a:off x="52089" y="2084089"/>
              <a:ext cx="5991822" cy="962862"/>
            </a:xfrm>
            <a:prstGeom prst="rect">
              <a:avLst/>
            </a:prstGeom>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t>7-تخوف بعض المتطوعين من الالتزام وتحمل المسئولية </a:t>
              </a:r>
              <a:endParaRPr lang="ar-SA" sz="2400" b="1" kern="1200" dirty="0"/>
            </a:p>
          </p:txBody>
        </p:sp>
      </p:grpSp>
      <p:grpSp>
        <p:nvGrpSpPr>
          <p:cNvPr id="36" name="مجموعة 35"/>
          <p:cNvGrpSpPr/>
          <p:nvPr/>
        </p:nvGrpSpPr>
        <p:grpSpPr>
          <a:xfrm>
            <a:off x="1524000" y="4496040"/>
            <a:ext cx="6096000" cy="943920"/>
            <a:chOff x="0" y="3099040"/>
            <a:chExt cx="6096000" cy="943920"/>
          </a:xfrm>
        </p:grpSpPr>
        <p:sp>
          <p:nvSpPr>
            <p:cNvPr id="37" name="مستطيل 36"/>
            <p:cNvSpPr/>
            <p:nvPr/>
          </p:nvSpPr>
          <p:spPr>
            <a:xfrm>
              <a:off x="0" y="3099040"/>
              <a:ext cx="6096000" cy="94392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38" name="مستطيل 37"/>
            <p:cNvSpPr/>
            <p:nvPr/>
          </p:nvSpPr>
          <p:spPr>
            <a:xfrm>
              <a:off x="0" y="3099040"/>
              <a:ext cx="6096000" cy="94392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93548" tIns="41910" rIns="234696" bIns="41910" numCol="1" spcCol="1270" anchor="t" anchorCtr="0">
              <a:noAutofit/>
            </a:bodyPr>
            <a:lstStyle/>
            <a:p>
              <a:pPr marL="285750" lvl="1" indent="-285750" algn="ctr" defTabSz="1466850" rtl="1">
                <a:lnSpc>
                  <a:spcPct val="90000"/>
                </a:lnSpc>
                <a:spcBef>
                  <a:spcPct val="0"/>
                </a:spcBef>
                <a:spcAft>
                  <a:spcPct val="20000"/>
                </a:spcAft>
                <a:buChar char="••"/>
              </a:pPr>
              <a:r>
                <a:rPr lang="ar-SA" sz="3300" kern="1200" dirty="0" smtClean="0"/>
                <a:t>8</a:t>
              </a:r>
              <a:r>
                <a:rPr lang="ar-SA" sz="2800" b="1" kern="1200" dirty="0" smtClean="0"/>
                <a:t>-ضعف الدخل الاقتصادي للمتطوعين يجعلهم ينصرفون عن الاعمال التطوعية </a:t>
              </a:r>
              <a:endParaRPr lang="ar-SA" sz="2800" b="1" kern="1200" dirty="0"/>
            </a:p>
          </p:txBody>
        </p:sp>
      </p:grpSp>
      <p:sp>
        <p:nvSpPr>
          <p:cNvPr id="45" name="سهم إلى اليسار 44"/>
          <p:cNvSpPr/>
          <p:nvPr/>
        </p:nvSpPr>
        <p:spPr>
          <a:xfrm>
            <a:off x="1524000" y="5661248"/>
            <a:ext cx="1463824" cy="720080"/>
          </a:xfrm>
          <a:prstGeom prst="leftArrow">
            <a:avLst/>
          </a:prstGeom>
          <a:solidFill>
            <a:schemeClr val="accent2"/>
          </a:solidFill>
          <a:ln>
            <a:solidFill>
              <a:schemeClr val="accent4">
                <a:lumMod val="75000"/>
              </a:schemeClr>
            </a:solidFill>
          </a:ln>
          <a:effectLst>
            <a:glow rad="101600">
              <a:schemeClr val="accent5">
                <a:satMod val="175000"/>
                <a:alpha val="40000"/>
              </a:scheme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09738825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grpSp>
        <p:nvGrpSpPr>
          <p:cNvPr id="5" name="مجموعة 4"/>
          <p:cNvGrpSpPr/>
          <p:nvPr/>
        </p:nvGrpSpPr>
        <p:grpSpPr>
          <a:xfrm>
            <a:off x="1524000" y="1526399"/>
            <a:ext cx="6096000" cy="1240200"/>
            <a:chOff x="0" y="129399"/>
            <a:chExt cx="6096000" cy="1240200"/>
          </a:xfrm>
        </p:grpSpPr>
        <p:sp>
          <p:nvSpPr>
            <p:cNvPr id="15" name="مستطيل مستدير الزوايا 14"/>
            <p:cNvSpPr/>
            <p:nvPr/>
          </p:nvSpPr>
          <p:spPr>
            <a:xfrm>
              <a:off x="0" y="129399"/>
              <a:ext cx="6096000" cy="1240200"/>
            </a:xfrm>
            <a:prstGeom prst="roundRect">
              <a:avLst/>
            </a:prstGeom>
          </p:spPr>
          <p:style>
            <a:lnRef idx="0">
              <a:schemeClr val="lt1">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sp>
        <p:sp>
          <p:nvSpPr>
            <p:cNvPr id="16" name="مستطيل 15"/>
            <p:cNvSpPr/>
            <p:nvPr/>
          </p:nvSpPr>
          <p:spPr>
            <a:xfrm>
              <a:off x="60542" y="189941"/>
              <a:ext cx="5974916" cy="1119116"/>
            </a:xfrm>
            <a:prstGeom prst="rect">
              <a:avLst/>
            </a:prstGeom>
            <a:scene3d>
              <a:camera prst="orthographicFront">
                <a:rot lat="0" lon="0" rev="0"/>
              </a:camera>
              <a:lightRig rig="threePt" dir="tl">
                <a:rot lat="0" lon="0" rev="20400000"/>
              </a:lightRig>
            </a:scene3d>
            <a:sp3d contourW="15875" prstMaterial="metal">
              <a:bevelT w="101600" h="25400" prst="angle"/>
              <a:contourClr>
                <a:schemeClr val="accent4">
                  <a:shade val="30000"/>
                </a:schemeClr>
              </a:contourClr>
            </a:sp3d>
          </p:spPr>
          <p:style>
            <a:lnRef idx="0">
              <a:schemeClr val="accent4"/>
            </a:lnRef>
            <a:fillRef idx="3">
              <a:schemeClr val="accent4"/>
            </a:fillRef>
            <a:effectRef idx="3">
              <a:schemeClr val="accent4"/>
            </a:effectRef>
            <a:fontRef idx="minor">
              <a:schemeClr val="lt1"/>
            </a:fontRef>
          </p:style>
          <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SA" sz="3600" kern="1200" dirty="0" smtClean="0">
                  <a:solidFill>
                    <a:schemeClr val="accent2"/>
                  </a:solidFill>
                </a:rPr>
                <a:t>9</a:t>
              </a:r>
              <a:r>
                <a:rPr lang="ar-SA" sz="2800" b="1" kern="1200" dirty="0" smtClean="0">
                  <a:solidFill>
                    <a:schemeClr val="accent2"/>
                  </a:solidFill>
                </a:rPr>
                <a:t>-ضعف الوعي بمفهوم وفوائد المشاركة بالعمل التطوعي </a:t>
              </a:r>
              <a:endParaRPr lang="ar-SA" sz="2800" b="1" kern="1200" dirty="0">
                <a:solidFill>
                  <a:schemeClr val="accent2"/>
                </a:solidFill>
              </a:endParaRPr>
            </a:p>
          </p:txBody>
        </p:sp>
      </p:grpSp>
      <p:grpSp>
        <p:nvGrpSpPr>
          <p:cNvPr id="6" name="مجموعة 5"/>
          <p:cNvGrpSpPr/>
          <p:nvPr/>
        </p:nvGrpSpPr>
        <p:grpSpPr>
          <a:xfrm>
            <a:off x="1524000" y="2766598"/>
            <a:ext cx="6096000" cy="950433"/>
            <a:chOff x="0" y="1369598"/>
            <a:chExt cx="6096000" cy="950433"/>
          </a:xfrm>
          <a:solidFill>
            <a:srgbClr val="C00000"/>
          </a:solidFill>
        </p:grpSpPr>
        <p:sp>
          <p:nvSpPr>
            <p:cNvPr id="13" name="مستطيل 12"/>
            <p:cNvSpPr/>
            <p:nvPr/>
          </p:nvSpPr>
          <p:spPr>
            <a:xfrm>
              <a:off x="0" y="1369599"/>
              <a:ext cx="6096000" cy="662400"/>
            </a:xfrm>
            <a:prstGeom prst="rect">
              <a:avLst/>
            </a:prstGeom>
            <a:grpFill/>
            <a:ln>
              <a:solidFill>
                <a:srgbClr val="FFC000"/>
              </a:solid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4" name="مستطيل 13"/>
            <p:cNvSpPr/>
            <p:nvPr/>
          </p:nvSpPr>
          <p:spPr>
            <a:xfrm>
              <a:off x="0" y="1369598"/>
              <a:ext cx="6096000" cy="950433"/>
            </a:xfrm>
            <a:prstGeom prst="rect">
              <a:avLst/>
            </a:prstGeom>
            <a:grpFill/>
            <a:ln>
              <a:solidFill>
                <a:srgbClr val="FFC000"/>
              </a:solidFill>
            </a:ln>
            <a:scene3d>
              <a:camera prst="orthographicFront">
                <a:rot lat="0" lon="0" rev="0"/>
              </a:camera>
              <a:lightRig rig="threePt" dir="tl">
                <a:rot lat="0" lon="0" rev="20400000"/>
              </a:lightRig>
            </a:scene3d>
            <a:sp3d contourW="15875" prstMaterial="metal">
              <a:bevelT w="101600" h="25400" prst="angle"/>
              <a:contourClr>
                <a:schemeClr val="accent6">
                  <a:shade val="30000"/>
                </a:schemeClr>
              </a:contourClr>
            </a:sp3d>
          </p:spPr>
          <p:style>
            <a:lnRef idx="0">
              <a:schemeClr val="accent6"/>
            </a:lnRef>
            <a:fillRef idx="3">
              <a:schemeClr val="accent6"/>
            </a:fillRef>
            <a:effectRef idx="3">
              <a:schemeClr val="accent6"/>
            </a:effectRef>
            <a:fontRef idx="minor">
              <a:schemeClr val="lt1"/>
            </a:fontRef>
          </p:style>
          <p:txBody>
            <a:bodyPr spcFirstLastPara="0" vert="horz" wrap="square" lIns="193548" tIns="50800" rIns="284480" bIns="50800" numCol="1" spcCol="1270" anchor="t" anchorCtr="0">
              <a:noAutofit/>
            </a:bodyPr>
            <a:lstStyle/>
            <a:p>
              <a:pPr marL="285750" lvl="1" indent="-285750" algn="r" defTabSz="1377950" rtl="1">
                <a:lnSpc>
                  <a:spcPct val="90000"/>
                </a:lnSpc>
                <a:spcBef>
                  <a:spcPct val="0"/>
                </a:spcBef>
                <a:spcAft>
                  <a:spcPct val="20000"/>
                </a:spcAft>
                <a:buChar char="••"/>
              </a:pPr>
              <a:r>
                <a:rPr lang="ar-SA" sz="3100" b="1" kern="1200" dirty="0" smtClean="0">
                  <a:solidFill>
                    <a:srgbClr val="FFFF00"/>
                  </a:solidFill>
                </a:rPr>
                <a:t>10-افتقاد أداب وأخلاقيات العمل التطوعي </a:t>
              </a:r>
              <a:endParaRPr lang="ar-SA" sz="3100" b="1" kern="1200" dirty="0">
                <a:solidFill>
                  <a:srgbClr val="FFFF00"/>
                </a:solidFill>
              </a:endParaRPr>
            </a:p>
          </p:txBody>
        </p:sp>
      </p:grpSp>
      <p:grpSp>
        <p:nvGrpSpPr>
          <p:cNvPr id="7" name="مجموعة 6"/>
          <p:cNvGrpSpPr/>
          <p:nvPr/>
        </p:nvGrpSpPr>
        <p:grpSpPr>
          <a:xfrm>
            <a:off x="1524000" y="3717032"/>
            <a:ext cx="6096000" cy="952168"/>
            <a:chOff x="0" y="2320032"/>
            <a:chExt cx="6096000" cy="952168"/>
          </a:xfrm>
        </p:grpSpPr>
        <p:sp>
          <p:nvSpPr>
            <p:cNvPr id="11" name="مستطيل مستدير الزوايا 10"/>
            <p:cNvSpPr/>
            <p:nvPr/>
          </p:nvSpPr>
          <p:spPr>
            <a:xfrm>
              <a:off x="0" y="2320032"/>
              <a:ext cx="6096000" cy="952168"/>
            </a:xfrm>
            <a:prstGeom prst="roundRect">
              <a:avLst/>
            </a:prstGeom>
            <a:scene3d>
              <a:camera prst="orthographicFront">
                <a:rot lat="0" lon="0" rev="0"/>
              </a:camera>
              <a:lightRig rig="threePt" dir="tl">
                <a:rot lat="0" lon="0" rev="20400000"/>
              </a:lightRig>
            </a:scene3d>
            <a:sp3d contourW="15875" prstMaterial="metal">
              <a:bevelT w="101600" h="25400" prst="divot"/>
              <a:contourClr>
                <a:schemeClr val="accent3">
                  <a:hueOff val="-16539272"/>
                  <a:satOff val="26822"/>
                  <a:lumOff val="197"/>
                  <a:alphaOff val="0"/>
                  <a:shade val="30000"/>
                </a:schemeClr>
              </a:contourClr>
            </a:sp3d>
          </p:spPr>
          <p:style>
            <a:lnRef idx="0">
              <a:schemeClr val="lt1">
                <a:hueOff val="0"/>
                <a:satOff val="0"/>
                <a:lumOff val="0"/>
                <a:alphaOff val="0"/>
              </a:schemeClr>
            </a:lnRef>
            <a:fillRef idx="3">
              <a:schemeClr val="accent3">
                <a:hueOff val="-16539272"/>
                <a:satOff val="26822"/>
                <a:lumOff val="197"/>
                <a:alphaOff val="0"/>
              </a:schemeClr>
            </a:fillRef>
            <a:effectRef idx="3">
              <a:schemeClr val="accent3">
                <a:hueOff val="-16539272"/>
                <a:satOff val="26822"/>
                <a:lumOff val="197"/>
                <a:alphaOff val="0"/>
              </a:schemeClr>
            </a:effectRef>
            <a:fontRef idx="minor">
              <a:schemeClr val="lt1"/>
            </a:fontRef>
          </p:style>
        </p:sp>
        <p:sp>
          <p:nvSpPr>
            <p:cNvPr id="12" name="مستطيل 11"/>
            <p:cNvSpPr/>
            <p:nvPr/>
          </p:nvSpPr>
          <p:spPr>
            <a:xfrm>
              <a:off x="60542" y="2320032"/>
              <a:ext cx="5974916" cy="891626"/>
            </a:xfrm>
            <a:prstGeom prst="rect">
              <a:avLst/>
            </a:prstGeom>
            <a:ln>
              <a:solidFill>
                <a:srgbClr val="FFC000"/>
              </a:solidFill>
            </a:ln>
            <a:scene3d>
              <a:camera prst="orthographicFront"/>
              <a:lightRig rig="threePt" dir="t"/>
            </a:scene3d>
            <a:sp3d>
              <a:bevelT w="139700" h="139700" prst="divot"/>
            </a:sp3d>
          </p:spPr>
          <p:style>
            <a:lnRef idx="0">
              <a:scrgbClr r="0" g="0" b="0"/>
            </a:lnRef>
            <a:fillRef idx="0">
              <a:scrgbClr r="0" g="0" b="0"/>
            </a:fillRef>
            <a:effectRef idx="0">
              <a:scrgbClr r="0" g="0" b="0"/>
            </a:effectRef>
            <a:fontRef idx="minor">
              <a:schemeClr val="lt1"/>
            </a:fontRef>
          </p:style>
          <p:txBody>
            <a:bodyPr spcFirstLastPara="0" vert="horz" wrap="square" lIns="140970" tIns="140970" rIns="140970" bIns="140970" numCol="1" spcCol="1270" anchor="ctr" anchorCtr="0">
              <a:noAutofit/>
            </a:bodyPr>
            <a:lstStyle/>
            <a:p>
              <a:pPr lvl="0" algn="ctr" defTabSz="1644650" rtl="1">
                <a:lnSpc>
                  <a:spcPct val="90000"/>
                </a:lnSpc>
                <a:spcBef>
                  <a:spcPct val="0"/>
                </a:spcBef>
                <a:spcAft>
                  <a:spcPct val="35000"/>
                </a:spcAft>
              </a:pPr>
              <a:r>
                <a:rPr lang="ar-SA" sz="3700" kern="1200" dirty="0" smtClean="0"/>
                <a:t>11</a:t>
              </a:r>
              <a:r>
                <a:rPr lang="ar-SA" sz="2800" b="1" kern="1200" dirty="0" smtClean="0">
                  <a:solidFill>
                    <a:srgbClr val="002060"/>
                  </a:solidFill>
                </a:rPr>
                <a:t>-الخجل والحياء المسيطر علي المتعلم </a:t>
              </a:r>
              <a:endParaRPr lang="ar-SA" sz="2800" b="1" kern="1200" dirty="0">
                <a:solidFill>
                  <a:srgbClr val="002060"/>
                </a:solidFill>
              </a:endParaRPr>
            </a:p>
          </p:txBody>
        </p:sp>
      </p:grpSp>
      <p:grpSp>
        <p:nvGrpSpPr>
          <p:cNvPr id="8" name="مجموعة 7"/>
          <p:cNvGrpSpPr/>
          <p:nvPr/>
        </p:nvGrpSpPr>
        <p:grpSpPr>
          <a:xfrm>
            <a:off x="1524000" y="4669200"/>
            <a:ext cx="6096000" cy="848032"/>
            <a:chOff x="0" y="3272200"/>
            <a:chExt cx="6096000" cy="848032"/>
          </a:xfrm>
        </p:grpSpPr>
        <p:sp>
          <p:nvSpPr>
            <p:cNvPr id="9" name="مستطيل 8"/>
            <p:cNvSpPr/>
            <p:nvPr/>
          </p:nvSpPr>
          <p:spPr>
            <a:xfrm>
              <a:off x="0" y="3272200"/>
              <a:ext cx="6096000" cy="662400"/>
            </a:xfrm>
            <a:prstGeom prst="rect">
              <a:avLst/>
            </a:prstGeom>
            <a:scene3d>
              <a:camera prst="orthographicFront"/>
              <a:lightRig rig="threePt" dir="t"/>
            </a:scene3d>
            <a:sp3d>
              <a:bevelT prst="angle"/>
            </a:sp3d>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0" name="مستطيل 9"/>
            <p:cNvSpPr/>
            <p:nvPr/>
          </p:nvSpPr>
          <p:spPr>
            <a:xfrm>
              <a:off x="0" y="3272200"/>
              <a:ext cx="6096000" cy="848032"/>
            </a:xfrm>
            <a:prstGeom prst="rect">
              <a:avLst/>
            </a:prstGeom>
            <a:ln>
              <a:solidFill>
                <a:srgbClr val="FFC000"/>
              </a:solidFill>
            </a:ln>
            <a:scene3d>
              <a:camera prst="orthographicFront">
                <a:rot lat="0" lon="0" rev="0"/>
              </a:camera>
              <a:lightRig rig="threePt" dir="tl">
                <a:rot lat="0" lon="0" rev="20400000"/>
              </a:lightRig>
            </a:scene3d>
            <a:sp3d contourW="15875" prstMaterial="metal">
              <a:bevelT w="101600" h="25400" prst="angle"/>
              <a:contourClr>
                <a:schemeClr val="accent2">
                  <a:shade val="30000"/>
                </a:schemeClr>
              </a:contourClr>
            </a:sp3d>
          </p:spPr>
          <p:style>
            <a:lnRef idx="0">
              <a:schemeClr val="accent2"/>
            </a:lnRef>
            <a:fillRef idx="3">
              <a:schemeClr val="accent2"/>
            </a:fillRef>
            <a:effectRef idx="3">
              <a:schemeClr val="accent2"/>
            </a:effectRef>
            <a:fontRef idx="minor">
              <a:schemeClr val="lt1"/>
            </a:fontRef>
          </p:style>
          <p:txBody>
            <a:bodyPr spcFirstLastPara="0" vert="horz" wrap="square" lIns="193548" tIns="35560" rIns="199136" bIns="35560" numCol="1" spcCol="1270" anchor="t" anchorCtr="0">
              <a:noAutofit/>
            </a:bodyPr>
            <a:lstStyle/>
            <a:p>
              <a:pPr marL="285750" lvl="1" indent="-285750" algn="r" defTabSz="1244600" rtl="1">
                <a:lnSpc>
                  <a:spcPct val="90000"/>
                </a:lnSpc>
                <a:spcBef>
                  <a:spcPct val="0"/>
                </a:spcBef>
                <a:spcAft>
                  <a:spcPct val="20000"/>
                </a:spcAft>
                <a:buChar char="••"/>
              </a:pPr>
              <a:r>
                <a:rPr lang="ar-SA" sz="2800" b="1" kern="1200" dirty="0" smtClean="0"/>
                <a:t>12-عدم معرفة المتطوع بحقوقه وواجباته </a:t>
              </a:r>
              <a:endParaRPr lang="ar-SA" sz="2800" b="1" kern="1200" dirty="0"/>
            </a:p>
          </p:txBody>
        </p:sp>
      </p:grpSp>
    </p:spTree>
    <p:extLst>
      <p:ext uri="{BB962C8B-B14F-4D97-AF65-F5344CB8AC3E}">
        <p14:creationId xmlns:p14="http://schemas.microsoft.com/office/powerpoint/2010/main" val="18033092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grpSp>
        <p:nvGrpSpPr>
          <p:cNvPr id="5" name="مجموعة 4"/>
          <p:cNvGrpSpPr/>
          <p:nvPr/>
        </p:nvGrpSpPr>
        <p:grpSpPr>
          <a:xfrm>
            <a:off x="1524000" y="1415160"/>
            <a:ext cx="6096000" cy="1235520"/>
            <a:chOff x="0" y="18159"/>
            <a:chExt cx="6096000" cy="1235520"/>
          </a:xfrm>
        </p:grpSpPr>
        <p:sp>
          <p:nvSpPr>
            <p:cNvPr id="15" name="مستطيل مستدير الزوايا 14"/>
            <p:cNvSpPr/>
            <p:nvPr/>
          </p:nvSpPr>
          <p:spPr>
            <a:xfrm>
              <a:off x="0" y="18159"/>
              <a:ext cx="6096000" cy="1235520"/>
            </a:xfrm>
            <a:prstGeom prst="roundRect">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6" name="مستطيل 15"/>
            <p:cNvSpPr/>
            <p:nvPr/>
          </p:nvSpPr>
          <p:spPr>
            <a:xfrm>
              <a:off x="60313" y="78472"/>
              <a:ext cx="5975374" cy="11148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SA" sz="3200" kern="1200" dirty="0" smtClean="0"/>
                <a:t>13</a:t>
              </a:r>
              <a:r>
                <a:rPr lang="ar-SA" sz="3200" b="1" kern="1200" dirty="0" smtClean="0"/>
                <a:t>-</a:t>
              </a:r>
              <a:r>
                <a:rPr lang="ar-SA" sz="3200" b="1" kern="1200" dirty="0" err="1" smtClean="0"/>
                <a:t>الإنغلاق</a:t>
              </a:r>
              <a:r>
                <a:rPr lang="ar-SA" sz="3200" b="1" kern="1200" dirty="0" smtClean="0"/>
                <a:t> علي الذات وتجنب العمل الجماعي </a:t>
              </a:r>
              <a:endParaRPr lang="ar-SA" sz="3200" b="1" kern="1200" dirty="0"/>
            </a:p>
          </p:txBody>
        </p:sp>
      </p:grpSp>
      <p:grpSp>
        <p:nvGrpSpPr>
          <p:cNvPr id="6" name="مجموعة 5"/>
          <p:cNvGrpSpPr/>
          <p:nvPr/>
        </p:nvGrpSpPr>
        <p:grpSpPr>
          <a:xfrm>
            <a:off x="1524000" y="2650680"/>
            <a:ext cx="6096000" cy="811440"/>
            <a:chOff x="0" y="1253679"/>
            <a:chExt cx="6096000" cy="811440"/>
          </a:xfrm>
        </p:grpSpPr>
        <p:sp>
          <p:nvSpPr>
            <p:cNvPr id="13" name="مستطيل 12"/>
            <p:cNvSpPr/>
            <p:nvPr/>
          </p:nvSpPr>
          <p:spPr>
            <a:xfrm>
              <a:off x="0" y="1253679"/>
              <a:ext cx="6096000" cy="81144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4" name="مستطيل 13"/>
            <p:cNvSpPr/>
            <p:nvPr/>
          </p:nvSpPr>
          <p:spPr>
            <a:xfrm>
              <a:off x="0" y="1253679"/>
              <a:ext cx="6096000" cy="81144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93548" tIns="31750" rIns="177800" bIns="31750" numCol="1" spcCol="1270" anchor="t" anchorCtr="0">
              <a:noAutofit/>
            </a:bodyPr>
            <a:lstStyle/>
            <a:p>
              <a:pPr marL="228600" lvl="1" indent="-228600" algn="ctr" defTabSz="1111250" rtl="1">
                <a:lnSpc>
                  <a:spcPct val="90000"/>
                </a:lnSpc>
                <a:spcBef>
                  <a:spcPct val="0"/>
                </a:spcBef>
                <a:spcAft>
                  <a:spcPct val="20000"/>
                </a:spcAft>
                <a:buChar char="••"/>
              </a:pPr>
              <a:r>
                <a:rPr lang="ar-SA" sz="2500" kern="1200" dirty="0" smtClean="0"/>
                <a:t>14</a:t>
              </a:r>
              <a:r>
                <a:rPr lang="ar-SA" sz="2800" b="1" kern="1200" dirty="0" smtClean="0"/>
                <a:t>-اهتمام الأفراد بالقضايا الخاصة وإهمال قضايا المجتمع </a:t>
              </a:r>
              <a:endParaRPr lang="ar-SA" sz="2800" b="1" kern="1200" dirty="0"/>
            </a:p>
          </p:txBody>
        </p:sp>
      </p:grpSp>
      <p:grpSp>
        <p:nvGrpSpPr>
          <p:cNvPr id="7" name="مجموعة 6"/>
          <p:cNvGrpSpPr/>
          <p:nvPr/>
        </p:nvGrpSpPr>
        <p:grpSpPr>
          <a:xfrm>
            <a:off x="1524000" y="3462120"/>
            <a:ext cx="6096000" cy="1235520"/>
            <a:chOff x="0" y="2065119"/>
            <a:chExt cx="6096000" cy="1235520"/>
          </a:xfrm>
        </p:grpSpPr>
        <p:sp>
          <p:nvSpPr>
            <p:cNvPr id="11" name="مستطيل مستدير الزوايا 10"/>
            <p:cNvSpPr/>
            <p:nvPr/>
          </p:nvSpPr>
          <p:spPr>
            <a:xfrm>
              <a:off x="0" y="2065119"/>
              <a:ext cx="6096000" cy="1235520"/>
            </a:xfrm>
            <a:prstGeom prst="roundRect">
              <a:avLst/>
            </a:prstGeom>
          </p:spPr>
          <p:style>
            <a:lnRef idx="2">
              <a:schemeClr val="lt1">
                <a:hueOff val="0"/>
                <a:satOff val="0"/>
                <a:lumOff val="0"/>
                <a:alphaOff val="0"/>
              </a:schemeClr>
            </a:lnRef>
            <a:fillRef idx="1">
              <a:schemeClr val="accent3">
                <a:hueOff val="-16539272"/>
                <a:satOff val="26822"/>
                <a:lumOff val="197"/>
                <a:alphaOff val="0"/>
              </a:schemeClr>
            </a:fillRef>
            <a:effectRef idx="0">
              <a:schemeClr val="accent3">
                <a:hueOff val="-16539272"/>
                <a:satOff val="26822"/>
                <a:lumOff val="197"/>
                <a:alphaOff val="0"/>
              </a:schemeClr>
            </a:effectRef>
            <a:fontRef idx="minor">
              <a:schemeClr val="lt1"/>
            </a:fontRef>
          </p:style>
        </p:sp>
        <p:sp>
          <p:nvSpPr>
            <p:cNvPr id="12" name="مستطيل 11"/>
            <p:cNvSpPr/>
            <p:nvPr/>
          </p:nvSpPr>
          <p:spPr>
            <a:xfrm>
              <a:off x="60313" y="2125432"/>
              <a:ext cx="5975374" cy="11148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kern="1200" dirty="0" smtClean="0"/>
                <a:t>15</a:t>
              </a:r>
              <a:r>
                <a:rPr lang="ar-SA" sz="3200" b="1" kern="1200" dirty="0" smtClean="0">
                  <a:solidFill>
                    <a:schemeClr val="bg1"/>
                  </a:solidFill>
                </a:rPr>
                <a:t>-</a:t>
              </a:r>
              <a:r>
                <a:rPr lang="ar-SA" sz="3200" b="1" kern="1200" dirty="0" err="1" smtClean="0">
                  <a:solidFill>
                    <a:schemeClr val="bg1"/>
                  </a:solidFill>
                </a:rPr>
                <a:t>إنتشار</a:t>
              </a:r>
              <a:r>
                <a:rPr lang="ar-SA" sz="3200" b="1" kern="1200" dirty="0" smtClean="0">
                  <a:solidFill>
                    <a:schemeClr val="bg1"/>
                  </a:solidFill>
                </a:rPr>
                <a:t> المزاجية بين المتطوعين </a:t>
              </a:r>
              <a:endParaRPr lang="ar-SA" sz="3200" b="1" kern="1200" dirty="0">
                <a:solidFill>
                  <a:schemeClr val="bg1"/>
                </a:solidFill>
              </a:endParaRPr>
            </a:p>
          </p:txBody>
        </p:sp>
      </p:grpSp>
      <p:grpSp>
        <p:nvGrpSpPr>
          <p:cNvPr id="8" name="مجموعة 7"/>
          <p:cNvGrpSpPr/>
          <p:nvPr/>
        </p:nvGrpSpPr>
        <p:grpSpPr>
          <a:xfrm>
            <a:off x="1524000" y="4697640"/>
            <a:ext cx="6096000" cy="745200"/>
            <a:chOff x="0" y="3300639"/>
            <a:chExt cx="6096000" cy="745200"/>
          </a:xfrm>
        </p:grpSpPr>
        <p:sp>
          <p:nvSpPr>
            <p:cNvPr id="9" name="مستطيل 8"/>
            <p:cNvSpPr/>
            <p:nvPr/>
          </p:nvSpPr>
          <p:spPr>
            <a:xfrm>
              <a:off x="0" y="3300639"/>
              <a:ext cx="6096000" cy="7452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0" name="مستطيل 9"/>
            <p:cNvSpPr/>
            <p:nvPr/>
          </p:nvSpPr>
          <p:spPr>
            <a:xfrm>
              <a:off x="0" y="3300639"/>
              <a:ext cx="6096000" cy="7452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93548" tIns="40640" rIns="227584" bIns="40640" numCol="1" spcCol="1270" anchor="t" anchorCtr="0">
              <a:noAutofit/>
            </a:bodyPr>
            <a:lstStyle/>
            <a:p>
              <a:pPr marL="228600" lvl="1" indent="-228600" algn="ctr" defTabSz="1111250" rtl="1">
                <a:lnSpc>
                  <a:spcPct val="90000"/>
                </a:lnSpc>
                <a:spcBef>
                  <a:spcPct val="0"/>
                </a:spcBef>
                <a:spcAft>
                  <a:spcPct val="20000"/>
                </a:spcAft>
                <a:buChar char="••"/>
              </a:pPr>
              <a:r>
                <a:rPr lang="ar-SA" sz="2500" b="1" kern="1200" dirty="0" smtClean="0"/>
                <a:t>16-المساهمة فى اعمال تطوعية فى وقت واحد مما يشتت الجهد والخبرات </a:t>
              </a:r>
              <a:endParaRPr lang="ar-SA" sz="2500" b="1" kern="1200" dirty="0"/>
            </a:p>
          </p:txBody>
        </p:sp>
      </p:grpSp>
    </p:spTree>
    <p:extLst>
      <p:ext uri="{BB962C8B-B14F-4D97-AF65-F5344CB8AC3E}">
        <p14:creationId xmlns:p14="http://schemas.microsoft.com/office/powerpoint/2010/main" val="33447754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691680" y="1681644"/>
            <a:ext cx="5904655" cy="523220"/>
          </a:xfrm>
          <a:prstGeom prst="rect">
            <a:avLst/>
          </a:prstGeom>
          <a:solidFill>
            <a:srgbClr val="C00000"/>
          </a:solidFill>
          <a:scene3d>
            <a:camera prst="orthographicFront"/>
            <a:lightRig rig="threePt" dir="t"/>
          </a:scene3d>
          <a:sp3d>
            <a:bevelT prst="angle"/>
          </a:sp3d>
        </p:spPr>
        <p:txBody>
          <a:bodyPr wrap="square">
            <a:spAutoFit/>
          </a:bodyPr>
          <a:lstStyle/>
          <a:p>
            <a:pPr algn="ctr"/>
            <a:r>
              <a:rPr lang="ar-SA" sz="2800" dirty="0"/>
              <a:t>17</a:t>
            </a:r>
            <a:r>
              <a:rPr lang="ar-SA" sz="2800" b="1" dirty="0"/>
              <a:t>-تعدد الاهتمامات والانشغالات</a:t>
            </a:r>
            <a:r>
              <a:rPr lang="ar-SA" b="1" dirty="0"/>
              <a:t>. </a:t>
            </a:r>
            <a:endParaRPr lang="ar-SA" dirty="0"/>
          </a:p>
        </p:txBody>
      </p:sp>
      <p:sp>
        <p:nvSpPr>
          <p:cNvPr id="6" name="مستطيل 5"/>
          <p:cNvSpPr/>
          <p:nvPr/>
        </p:nvSpPr>
        <p:spPr>
          <a:xfrm>
            <a:off x="1907704" y="2492896"/>
            <a:ext cx="5256584" cy="584775"/>
          </a:xfrm>
          <a:prstGeom prst="rect">
            <a:avLst/>
          </a:prstGeom>
          <a:solidFill>
            <a:schemeClr val="accent5">
              <a:lumMod val="50000"/>
            </a:schemeClr>
          </a:solidFill>
        </p:spPr>
        <p:txBody>
          <a:bodyPr wrap="square">
            <a:spAutoFit/>
          </a:bodyPr>
          <a:lstStyle/>
          <a:p>
            <a:pPr algn="ctr"/>
            <a:r>
              <a:rPr lang="ar-SA" sz="3200" b="1" dirty="0">
                <a:solidFill>
                  <a:srgbClr val="FFFF00"/>
                </a:solidFill>
              </a:rPr>
              <a:t>ومنهم من يري أيضا أن </a:t>
            </a:r>
            <a:endParaRPr lang="ar-SA" sz="3200" dirty="0"/>
          </a:p>
        </p:txBody>
      </p:sp>
      <p:sp>
        <p:nvSpPr>
          <p:cNvPr id="7" name="سهم للأسفل 6"/>
          <p:cNvSpPr/>
          <p:nvPr/>
        </p:nvSpPr>
        <p:spPr>
          <a:xfrm>
            <a:off x="6494460" y="2783338"/>
            <a:ext cx="669828" cy="751729"/>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مستطيل 7"/>
          <p:cNvSpPr/>
          <p:nvPr/>
        </p:nvSpPr>
        <p:spPr>
          <a:xfrm>
            <a:off x="2490819" y="3518850"/>
            <a:ext cx="5113900" cy="523220"/>
          </a:xfrm>
          <a:prstGeom prst="rect">
            <a:avLst/>
          </a:prstGeom>
          <a:solidFill>
            <a:schemeClr val="accent3">
              <a:lumMod val="75000"/>
            </a:schemeClr>
          </a:solidFill>
        </p:spPr>
        <p:txBody>
          <a:bodyPr wrap="none">
            <a:spAutoFit/>
          </a:bodyPr>
          <a:lstStyle/>
          <a:p>
            <a:r>
              <a:rPr lang="ar-SA" sz="2800" b="1" dirty="0" smtClean="0"/>
              <a:t>معوقات </a:t>
            </a:r>
            <a:r>
              <a:rPr lang="ar-SA" sz="2800" b="1" dirty="0"/>
              <a:t>العمل التطوعي </a:t>
            </a:r>
            <a:r>
              <a:rPr lang="ar-SA" sz="2800" b="1" dirty="0" smtClean="0"/>
              <a:t>هي:</a:t>
            </a:r>
            <a:endParaRPr lang="ar-SA" sz="2800" dirty="0"/>
          </a:p>
        </p:txBody>
      </p:sp>
      <p:sp>
        <p:nvSpPr>
          <p:cNvPr id="9" name="مستطيل 8"/>
          <p:cNvSpPr/>
          <p:nvPr/>
        </p:nvSpPr>
        <p:spPr>
          <a:xfrm>
            <a:off x="1835687" y="4286796"/>
            <a:ext cx="4248481" cy="1508105"/>
          </a:xfrm>
          <a:prstGeom prst="rect">
            <a:avLst/>
          </a:prstGeom>
          <a:solidFill>
            <a:schemeClr val="accent2">
              <a:lumMod val="40000"/>
              <a:lumOff val="60000"/>
            </a:schemeClr>
          </a:solidFill>
          <a:scene3d>
            <a:camera prst="orthographicFront"/>
            <a:lightRig rig="threePt" dir="t"/>
          </a:scene3d>
          <a:sp3d>
            <a:bevelT prst="angle"/>
          </a:sp3d>
        </p:spPr>
        <p:txBody>
          <a:bodyPr wrap="square">
            <a:spAutoFit/>
          </a:bodyPr>
          <a:lstStyle/>
          <a:p>
            <a:pPr algn="ctr"/>
            <a:r>
              <a:rPr lang="ar-SA" sz="2000" b="1" dirty="0"/>
              <a:t>1- </a:t>
            </a:r>
            <a:r>
              <a:rPr lang="ar-SA" sz="2000" b="1" dirty="0" smtClean="0"/>
              <a:t>السعي </a:t>
            </a:r>
            <a:r>
              <a:rPr lang="ar-SA" sz="2000" b="1" dirty="0"/>
              <a:t>وراء لقمة العيش </a:t>
            </a:r>
            <a:r>
              <a:rPr lang="ar-SA" sz="2000" b="1" dirty="0" smtClean="0"/>
              <a:t>:</a:t>
            </a:r>
          </a:p>
          <a:p>
            <a:pPr algn="ctr"/>
            <a:r>
              <a:rPr lang="ar-SA" dirty="0"/>
              <a:t>حيث لوحظ  عدم اهتمام  الفقراء بالمشاركة حيث أن اهتمامهم منصب علي الحصول علي مورد للرزق </a:t>
            </a:r>
          </a:p>
          <a:p>
            <a:pPr algn="ctr"/>
            <a:endParaRPr lang="ar-SA" dirty="0"/>
          </a:p>
        </p:txBody>
      </p:sp>
      <p:sp>
        <p:nvSpPr>
          <p:cNvPr id="10" name="سهم للأسفل 9"/>
          <p:cNvSpPr/>
          <p:nvPr/>
        </p:nvSpPr>
        <p:spPr>
          <a:xfrm>
            <a:off x="1853325" y="3535067"/>
            <a:ext cx="669828" cy="751729"/>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3447754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2226024" y="1551853"/>
            <a:ext cx="4752528" cy="3970318"/>
          </a:xfrm>
          <a:prstGeom prst="rect">
            <a:avLst/>
          </a:prstGeom>
          <a:solidFill>
            <a:schemeClr val="accent2">
              <a:lumMod val="20000"/>
              <a:lumOff val="80000"/>
            </a:schemeClr>
          </a:solidFill>
          <a:ln>
            <a:solidFill>
              <a:schemeClr val="bg2">
                <a:lumMod val="50000"/>
              </a:schemeClr>
            </a:solidFill>
          </a:ln>
          <a:scene3d>
            <a:camera prst="orthographicFront"/>
            <a:lightRig rig="threePt" dir="t"/>
          </a:scene3d>
          <a:sp3d>
            <a:bevelT prst="angle"/>
          </a:sp3d>
        </p:spPr>
        <p:txBody>
          <a:bodyPr wrap="square">
            <a:spAutoFit/>
          </a:bodyPr>
          <a:lstStyle/>
          <a:p>
            <a:pPr algn="ctr"/>
            <a:r>
              <a:rPr lang="ar-SA" sz="2800" b="1" dirty="0"/>
              <a:t>2- الشعور </a:t>
            </a:r>
            <a:r>
              <a:rPr lang="ar-SA" sz="2800" b="1" dirty="0" smtClean="0"/>
              <a:t>بالاغتراب</a:t>
            </a:r>
          </a:p>
          <a:p>
            <a:pPr algn="ctr"/>
            <a:endParaRPr lang="ar-SA" sz="2800" b="1" dirty="0" smtClean="0"/>
          </a:p>
          <a:p>
            <a:pPr algn="ctr"/>
            <a:endParaRPr lang="ar-SA" sz="2800" b="1" dirty="0" smtClean="0"/>
          </a:p>
          <a:p>
            <a:pPr algn="ctr"/>
            <a:r>
              <a:rPr lang="ar-SA" sz="2400" b="1" dirty="0"/>
              <a:t>بمعنى</a:t>
            </a:r>
          </a:p>
          <a:p>
            <a:pPr algn="ctr"/>
            <a:endParaRPr lang="ar-SA" sz="2800" b="1" dirty="0"/>
          </a:p>
          <a:p>
            <a:pPr algn="ctr"/>
            <a:r>
              <a:rPr lang="ar-SA" sz="2800" b="1" dirty="0" smtClean="0"/>
              <a:t>عدم </a:t>
            </a:r>
            <a:r>
              <a:rPr lang="ar-SA" sz="2800" b="1" dirty="0"/>
              <a:t>ادراك البيئة وما فيها من مشكلات تسبب الفشل </a:t>
            </a:r>
            <a:r>
              <a:rPr lang="ar-SA" sz="2800" b="1" dirty="0" smtClean="0"/>
              <a:t>في </a:t>
            </a:r>
            <a:r>
              <a:rPr lang="ar-SA" sz="2800" b="1" dirty="0"/>
              <a:t>حياة الإنسان. </a:t>
            </a:r>
          </a:p>
          <a:p>
            <a:pPr algn="ctr"/>
            <a:r>
              <a:rPr lang="ar-SA" sz="2800" dirty="0" smtClean="0"/>
              <a:t> </a:t>
            </a:r>
            <a:endParaRPr lang="ar-SA" sz="2800" dirty="0"/>
          </a:p>
        </p:txBody>
      </p:sp>
      <p:sp>
        <p:nvSpPr>
          <p:cNvPr id="6" name="سهم للأسفل 5"/>
          <p:cNvSpPr/>
          <p:nvPr/>
        </p:nvSpPr>
        <p:spPr>
          <a:xfrm>
            <a:off x="4295012" y="2060476"/>
            <a:ext cx="484632" cy="519688"/>
          </a:xfrm>
          <a:prstGeom prst="downArrow">
            <a:avLst/>
          </a:prstGeom>
          <a:solidFill>
            <a:schemeClr val="accent2"/>
          </a:solidFill>
          <a:ln>
            <a:solidFill>
              <a:schemeClr val="bg2">
                <a:lumMod val="5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دائرة مجوفة 6"/>
          <p:cNvSpPr/>
          <p:nvPr/>
        </p:nvSpPr>
        <p:spPr>
          <a:xfrm>
            <a:off x="3637228" y="2622612"/>
            <a:ext cx="1800200" cy="914400"/>
          </a:xfrm>
          <a:prstGeom prst="donut">
            <a:avLst/>
          </a:prstGeom>
          <a:solidFill>
            <a:schemeClr val="accent2"/>
          </a:solidFill>
          <a:ln>
            <a:solidFill>
              <a:schemeClr val="bg2">
                <a:lumMod val="5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val="33447754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7" name="عنصر نائب للمحتوى 6"/>
          <p:cNvGraphicFramePr>
            <a:graphicFrameLocks noGrp="1"/>
          </p:cNvGraphicFramePr>
          <p:nvPr>
            <p:ph idx="1"/>
            <p:extLst>
              <p:ext uri="{D42A27DB-BD31-4B8C-83A1-F6EECF244321}">
                <p14:modId xmlns:p14="http://schemas.microsoft.com/office/powerpoint/2010/main" val="2938435490"/>
              </p:ext>
            </p:extLst>
          </p:nvPr>
        </p:nvGraphicFramePr>
        <p:xfrm>
          <a:off x="1042988" y="2324100"/>
          <a:ext cx="6777037" cy="3508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عنصر نائب للمحتوى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3696" y="972736"/>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475656" y="1541983"/>
            <a:ext cx="5904656" cy="646331"/>
          </a:xfrm>
          <a:prstGeom prst="rect">
            <a:avLst/>
          </a:prstGeom>
        </p:spPr>
        <p:txBody>
          <a:bodyPr wrap="square">
            <a:spAutoFit/>
          </a:bodyPr>
          <a:lstStyle/>
          <a:p>
            <a:pPr algn="ctr"/>
            <a:r>
              <a:rPr lang="ar-SA" sz="3600" b="1" dirty="0">
                <a:ln>
                  <a:solidFill>
                    <a:sysClr val="windowText" lastClr="000000"/>
                  </a:solidFill>
                </a:ln>
                <a:solidFill>
                  <a:schemeClr val="accent2"/>
                </a:solidFill>
              </a:rPr>
              <a:t>3</a:t>
            </a:r>
            <a:r>
              <a:rPr lang="ar-SA" sz="3600" b="1" dirty="0">
                <a:ln>
                  <a:solidFill>
                    <a:sysClr val="windowText" lastClr="000000"/>
                  </a:solidFill>
                </a:ln>
                <a:solidFill>
                  <a:schemeClr val="accent1"/>
                </a:solidFill>
              </a:rPr>
              <a:t>-</a:t>
            </a:r>
            <a:r>
              <a:rPr lang="ar-SA" sz="3600" b="1" dirty="0"/>
              <a:t> </a:t>
            </a:r>
            <a:r>
              <a:rPr lang="ar-SA" sz="3600" b="1" dirty="0">
                <a:ln>
                  <a:solidFill>
                    <a:sysClr val="windowText" lastClr="000000"/>
                  </a:solidFill>
                </a:ln>
                <a:solidFill>
                  <a:srgbClr val="FFFF00"/>
                </a:solidFill>
              </a:rPr>
              <a:t>انتشار</a:t>
            </a:r>
            <a:r>
              <a:rPr lang="ar-SA" sz="3600" b="1" dirty="0"/>
              <a:t> </a:t>
            </a:r>
            <a:r>
              <a:rPr lang="ar-SA" sz="3600" b="1" dirty="0">
                <a:ln>
                  <a:solidFill>
                    <a:sysClr val="windowText" lastClr="000000"/>
                  </a:solidFill>
                </a:ln>
                <a:solidFill>
                  <a:srgbClr val="FF0000"/>
                </a:solidFill>
              </a:rPr>
              <a:t>نسبة</a:t>
            </a:r>
            <a:r>
              <a:rPr lang="ar-SA" sz="3600" b="1" dirty="0"/>
              <a:t> </a:t>
            </a:r>
            <a:r>
              <a:rPr lang="ar-SA" sz="3600" b="1" dirty="0">
                <a:ln>
                  <a:solidFill>
                    <a:sysClr val="windowText" lastClr="000000"/>
                  </a:solidFill>
                </a:ln>
                <a:solidFill>
                  <a:srgbClr val="FFC000"/>
                </a:solidFill>
              </a:rPr>
              <a:t>الأمية</a:t>
            </a:r>
          </a:p>
        </p:txBody>
      </p:sp>
      <p:sp>
        <p:nvSpPr>
          <p:cNvPr id="8" name="سهم للأسفل 7"/>
          <p:cNvSpPr/>
          <p:nvPr/>
        </p:nvSpPr>
        <p:spPr>
          <a:xfrm>
            <a:off x="4067944" y="2142148"/>
            <a:ext cx="660456" cy="6528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مخطط انسيابي: رابط 8"/>
          <p:cNvSpPr/>
          <p:nvPr/>
        </p:nvSpPr>
        <p:spPr>
          <a:xfrm>
            <a:off x="4644008" y="4676635"/>
            <a:ext cx="2414116" cy="912603"/>
          </a:xfrm>
          <a:prstGeom prst="flowChartConnector">
            <a:avLst/>
          </a:prstGeom>
          <a:solidFill>
            <a:schemeClr val="accent2"/>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smtClean="0">
                <a:ln>
                  <a:solidFill>
                    <a:sysClr val="windowText" lastClr="000000"/>
                  </a:solidFill>
                </a:ln>
              </a:rPr>
              <a:t>الثقافية</a:t>
            </a:r>
            <a:endParaRPr lang="ar-SA" sz="2800" b="1" dirty="0">
              <a:ln>
                <a:solidFill>
                  <a:sysClr val="windowText" lastClr="000000"/>
                </a:solidFill>
              </a:ln>
            </a:endParaRPr>
          </a:p>
        </p:txBody>
      </p:sp>
      <p:sp>
        <p:nvSpPr>
          <p:cNvPr id="10" name="مخطط انسيابي: رابط 9"/>
          <p:cNvSpPr/>
          <p:nvPr/>
        </p:nvSpPr>
        <p:spPr>
          <a:xfrm rot="2288050">
            <a:off x="4109003" y="3680824"/>
            <a:ext cx="2155334" cy="992505"/>
          </a:xfrm>
          <a:prstGeom prst="flowChartConnector">
            <a:avLst/>
          </a:prstGeom>
          <a:solidFill>
            <a:srgbClr val="FFFF0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ln>
                  <a:solidFill>
                    <a:sysClr val="windowText" lastClr="000000"/>
                  </a:solidFill>
                </a:ln>
              </a:rPr>
              <a:t>الاجتماعية</a:t>
            </a:r>
            <a:endParaRPr lang="ar-SA" sz="2000" b="1" dirty="0">
              <a:ln>
                <a:solidFill>
                  <a:sysClr val="windowText" lastClr="000000"/>
                </a:solidFill>
              </a:ln>
            </a:endParaRPr>
          </a:p>
        </p:txBody>
      </p:sp>
      <p:sp>
        <p:nvSpPr>
          <p:cNvPr id="11" name="مخطط انسيابي: رابط 10"/>
          <p:cNvSpPr/>
          <p:nvPr/>
        </p:nvSpPr>
        <p:spPr>
          <a:xfrm rot="19296085">
            <a:off x="2098740" y="3880157"/>
            <a:ext cx="2533589" cy="919862"/>
          </a:xfrm>
          <a:prstGeom prst="flowChartConnector">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ln>
                  <a:solidFill>
                    <a:sysClr val="windowText" lastClr="000000"/>
                  </a:solidFill>
                </a:ln>
              </a:rPr>
              <a:t>السياسية</a:t>
            </a:r>
            <a:endParaRPr lang="ar-SA" sz="2400" b="1" dirty="0">
              <a:ln>
                <a:solidFill>
                  <a:sysClr val="windowText" lastClr="000000"/>
                </a:solidFill>
              </a:ln>
            </a:endParaRPr>
          </a:p>
        </p:txBody>
      </p:sp>
      <p:sp>
        <p:nvSpPr>
          <p:cNvPr id="12" name="مخطط انسيابي: رابط 11"/>
          <p:cNvSpPr/>
          <p:nvPr/>
        </p:nvSpPr>
        <p:spPr>
          <a:xfrm>
            <a:off x="1907704" y="4841250"/>
            <a:ext cx="2490468" cy="783255"/>
          </a:xfrm>
          <a:prstGeom prst="flowChartConnector">
            <a:avLst/>
          </a:prstGeom>
          <a:solidFill>
            <a:srgbClr val="FF000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a:ln>
                  <a:solidFill>
                    <a:sysClr val="windowText" lastClr="000000"/>
                  </a:solidFill>
                </a:ln>
              </a:rPr>
              <a:t>العامة</a:t>
            </a:r>
          </a:p>
        </p:txBody>
      </p:sp>
      <p:sp>
        <p:nvSpPr>
          <p:cNvPr id="13" name="مخطط انسيابي: رابط 12"/>
          <p:cNvSpPr/>
          <p:nvPr/>
        </p:nvSpPr>
        <p:spPr>
          <a:xfrm>
            <a:off x="3419872" y="2795032"/>
            <a:ext cx="1810946" cy="849992"/>
          </a:xfrm>
          <a:prstGeom prst="flowChartConnector">
            <a:avLst/>
          </a:prstGeom>
          <a:solidFill>
            <a:srgbClr val="FFC00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ln>
                  <a:solidFill>
                    <a:sysClr val="windowText" lastClr="000000"/>
                  </a:solidFill>
                </a:ln>
              </a:rPr>
              <a:t>سواء</a:t>
            </a:r>
            <a:endParaRPr lang="ar-SA" sz="3200" b="1" dirty="0">
              <a:ln>
                <a:solidFill>
                  <a:sysClr val="windowText" lastClr="000000"/>
                </a:solidFill>
              </a:ln>
            </a:endParaRPr>
          </a:p>
        </p:txBody>
      </p:sp>
    </p:spTree>
    <p:extLst>
      <p:ext uri="{BB962C8B-B14F-4D97-AF65-F5344CB8AC3E}">
        <p14:creationId xmlns:p14="http://schemas.microsoft.com/office/powerpoint/2010/main" val="33447754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1012736"/>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619672" y="1772816"/>
            <a:ext cx="6048672" cy="523220"/>
          </a:xfrm>
          <a:prstGeom prst="rect">
            <a:avLst/>
          </a:prstGeom>
        </p:spPr>
        <p:txBody>
          <a:bodyPr wrap="square">
            <a:spAutoFit/>
          </a:bodyPr>
          <a:lstStyle/>
          <a:p>
            <a:pPr algn="ctr"/>
            <a:r>
              <a:rPr lang="ar-SA" sz="2800" b="1" dirty="0"/>
              <a:t>4- الخبرة السلبية السابقة للمتطوع </a:t>
            </a:r>
          </a:p>
        </p:txBody>
      </p:sp>
      <p:sp>
        <p:nvSpPr>
          <p:cNvPr id="6" name="مستطيل 5"/>
          <p:cNvSpPr/>
          <p:nvPr/>
        </p:nvSpPr>
        <p:spPr>
          <a:xfrm>
            <a:off x="1835696" y="3105835"/>
            <a:ext cx="5544616" cy="1569660"/>
          </a:xfrm>
          <a:prstGeom prst="rect">
            <a:avLst/>
          </a:prstGeom>
        </p:spPr>
        <p:txBody>
          <a:bodyPr wrap="square">
            <a:spAutoFit/>
          </a:bodyPr>
          <a:lstStyle/>
          <a:p>
            <a:pPr algn="ctr"/>
            <a:r>
              <a:rPr lang="ar-SA" sz="3200" b="1" dirty="0" smtClean="0"/>
              <a:t>والتي </a:t>
            </a:r>
            <a:r>
              <a:rPr lang="ar-SA" sz="3200" b="1" dirty="0"/>
              <a:t>يمكن أن يحولها إلي ما يطلب منه من مساهمات فيتراجع عن المشاركة </a:t>
            </a:r>
          </a:p>
        </p:txBody>
      </p:sp>
      <p:sp>
        <p:nvSpPr>
          <p:cNvPr id="7" name="سهم منحني إلى الأسفل 6"/>
          <p:cNvSpPr/>
          <p:nvPr/>
        </p:nvSpPr>
        <p:spPr>
          <a:xfrm>
            <a:off x="3707904" y="2242324"/>
            <a:ext cx="1462264" cy="1042660"/>
          </a:xfrm>
          <a:prstGeom prst="curvedDownArrow">
            <a:avLst/>
          </a:prstGeom>
          <a:solidFill>
            <a:schemeClr val="accent2"/>
          </a:solidFill>
          <a:ln>
            <a:solidFill>
              <a:schemeClr val="bg2">
                <a:lumMod val="50000"/>
              </a:schemeClr>
            </a:solidFill>
          </a:ln>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val="33447754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619672" y="1700808"/>
            <a:ext cx="5976664" cy="1015663"/>
          </a:xfrm>
          <a:prstGeom prst="rect">
            <a:avLst/>
          </a:prstGeom>
          <a:solidFill>
            <a:schemeClr val="bg2">
              <a:lumMod val="90000"/>
            </a:schemeClr>
          </a:solidFill>
          <a:scene3d>
            <a:camera prst="orthographicFront"/>
            <a:lightRig rig="threePt" dir="t"/>
          </a:scene3d>
          <a:sp3d>
            <a:bevelT prst="relaxedInset"/>
          </a:sp3d>
        </p:spPr>
        <p:txBody>
          <a:bodyPr wrap="square">
            <a:spAutoFit/>
          </a:bodyPr>
          <a:lstStyle/>
          <a:p>
            <a:pPr algn="ctr"/>
            <a:r>
              <a:rPr lang="ar-SA" sz="2000" b="1" dirty="0"/>
              <a:t>5- عدم تناسب المشروعات </a:t>
            </a:r>
            <a:r>
              <a:rPr lang="ar-SA" sz="2000" b="1" dirty="0" smtClean="0"/>
              <a:t>الاجتماعية  المطلوب</a:t>
            </a:r>
          </a:p>
          <a:p>
            <a:pPr algn="ctr"/>
            <a:r>
              <a:rPr lang="ar-SA" sz="2000" b="1" dirty="0"/>
              <a:t>المشاركة فيها مع أولويات واهتمامات وحاجات المتطوع الشخصية</a:t>
            </a:r>
          </a:p>
        </p:txBody>
      </p:sp>
      <p:sp>
        <p:nvSpPr>
          <p:cNvPr id="6" name="مستطيل 5"/>
          <p:cNvSpPr/>
          <p:nvPr/>
        </p:nvSpPr>
        <p:spPr>
          <a:xfrm>
            <a:off x="2123728" y="2873216"/>
            <a:ext cx="4896544" cy="707886"/>
          </a:xfrm>
          <a:prstGeom prst="rect">
            <a:avLst/>
          </a:prstGeom>
          <a:solidFill>
            <a:schemeClr val="accent1">
              <a:lumMod val="40000"/>
              <a:lumOff val="60000"/>
            </a:schemeClr>
          </a:solidFill>
          <a:scene3d>
            <a:camera prst="orthographicFront"/>
            <a:lightRig rig="threePt" dir="t"/>
          </a:scene3d>
          <a:sp3d>
            <a:bevelT/>
          </a:sp3d>
        </p:spPr>
        <p:txBody>
          <a:bodyPr wrap="square">
            <a:spAutoFit/>
          </a:bodyPr>
          <a:lstStyle/>
          <a:p>
            <a:pPr algn="ctr"/>
            <a:r>
              <a:rPr lang="ar-SA" sz="2000" b="1" dirty="0"/>
              <a:t>6- وجود بعض سلبيات الشخصية </a:t>
            </a:r>
            <a:endParaRPr lang="ar-SA" sz="2000" b="1" dirty="0" smtClean="0"/>
          </a:p>
          <a:p>
            <a:pPr algn="ctr"/>
            <a:r>
              <a:rPr lang="ar-SA" sz="2000" b="1" dirty="0"/>
              <a:t>كالسلبية والتواكل </a:t>
            </a:r>
          </a:p>
        </p:txBody>
      </p:sp>
      <p:sp>
        <p:nvSpPr>
          <p:cNvPr id="7" name="مستطيل 6"/>
          <p:cNvSpPr/>
          <p:nvPr/>
        </p:nvSpPr>
        <p:spPr>
          <a:xfrm>
            <a:off x="2483768" y="3717032"/>
            <a:ext cx="4104455" cy="1015663"/>
          </a:xfrm>
          <a:prstGeom prst="rect">
            <a:avLst/>
          </a:prstGeom>
          <a:solidFill>
            <a:schemeClr val="accent3">
              <a:lumMod val="40000"/>
              <a:lumOff val="60000"/>
            </a:schemeClr>
          </a:solidFill>
          <a:scene3d>
            <a:camera prst="orthographicFront"/>
            <a:lightRig rig="threePt" dir="t"/>
          </a:scene3d>
          <a:sp3d>
            <a:bevelT w="114300" prst="artDeco"/>
          </a:sp3d>
        </p:spPr>
        <p:txBody>
          <a:bodyPr wrap="square">
            <a:spAutoFit/>
          </a:bodyPr>
          <a:lstStyle/>
          <a:p>
            <a:pPr algn="ctr"/>
            <a:r>
              <a:rPr lang="ar-SA" sz="2000" b="1" dirty="0"/>
              <a:t>7- مقاومة  الإنسان لكل </a:t>
            </a:r>
            <a:r>
              <a:rPr lang="ar-SA" sz="2000" b="1" dirty="0" smtClean="0"/>
              <a:t>جديد</a:t>
            </a:r>
          </a:p>
          <a:p>
            <a:pPr algn="ctr"/>
            <a:r>
              <a:rPr lang="ar-SA" sz="2000" b="1" dirty="0"/>
              <a:t>أو تغيير وخاصة فئة كبار السن الرافضة لكل تغيير </a:t>
            </a:r>
          </a:p>
        </p:txBody>
      </p:sp>
    </p:spTree>
    <p:extLst>
      <p:ext uri="{BB962C8B-B14F-4D97-AF65-F5344CB8AC3E}">
        <p14:creationId xmlns:p14="http://schemas.microsoft.com/office/powerpoint/2010/main" val="33447754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2281854" y="1700808"/>
            <a:ext cx="4652299" cy="923330"/>
          </a:xfrm>
          <a:prstGeom prst="rect">
            <a:avLst/>
          </a:prstGeom>
          <a:solidFill>
            <a:schemeClr val="accent3">
              <a:lumMod val="40000"/>
              <a:lumOff val="60000"/>
            </a:schemeClr>
          </a:solidFill>
          <a:scene3d>
            <a:camera prst="orthographicFront"/>
            <a:lightRig rig="threePt" dir="t"/>
          </a:scene3d>
          <a:sp3d>
            <a:bevelT w="139700" h="139700" prst="divot"/>
          </a:sp3d>
        </p:spPr>
        <p:txBody>
          <a:bodyPr wrap="none">
            <a:spAutoFit/>
          </a:bodyPr>
          <a:lstStyle/>
          <a:p>
            <a:pPr algn="ctr"/>
            <a:r>
              <a:rPr lang="ar-SA" b="1" dirty="0"/>
              <a:t>8- تعارض التطوع مع مطالب </a:t>
            </a:r>
            <a:r>
              <a:rPr lang="ar-SA" b="1" dirty="0" smtClean="0"/>
              <a:t>المتطوع</a:t>
            </a:r>
          </a:p>
          <a:p>
            <a:r>
              <a:rPr lang="ar-SA" b="1" dirty="0"/>
              <a:t>بمقابل مادي لأى مشاركة يجريها المتطوع </a:t>
            </a:r>
          </a:p>
          <a:p>
            <a:endParaRPr lang="ar-SA" dirty="0"/>
          </a:p>
        </p:txBody>
      </p:sp>
      <p:sp>
        <p:nvSpPr>
          <p:cNvPr id="6" name="مستطيل 5"/>
          <p:cNvSpPr/>
          <p:nvPr/>
        </p:nvSpPr>
        <p:spPr>
          <a:xfrm>
            <a:off x="2555776" y="2875002"/>
            <a:ext cx="4104455" cy="923330"/>
          </a:xfrm>
          <a:prstGeom prst="rect">
            <a:avLst/>
          </a:prstGeom>
          <a:solidFill>
            <a:schemeClr val="accent2">
              <a:lumMod val="20000"/>
              <a:lumOff val="80000"/>
            </a:schemeClr>
          </a:solidFill>
          <a:ln>
            <a:solidFill>
              <a:schemeClr val="bg2">
                <a:lumMod val="50000"/>
              </a:schemeClr>
            </a:solidFill>
          </a:ln>
          <a:scene3d>
            <a:camera prst="orthographicFront"/>
            <a:lightRig rig="threePt" dir="t"/>
          </a:scene3d>
          <a:sp3d>
            <a:bevelT prst="relaxedInset"/>
          </a:sp3d>
        </p:spPr>
        <p:txBody>
          <a:bodyPr wrap="square">
            <a:spAutoFit/>
          </a:bodyPr>
          <a:lstStyle/>
          <a:p>
            <a:pPr algn="ctr"/>
            <a:r>
              <a:rPr lang="ar-SA" b="1" dirty="0"/>
              <a:t>9- قلة الخبرة بالعمل التطوعي </a:t>
            </a:r>
            <a:endParaRPr lang="ar-SA" b="1" dirty="0" smtClean="0"/>
          </a:p>
          <a:p>
            <a:pPr algn="ctr"/>
            <a:r>
              <a:rPr lang="ar-SA" b="1" dirty="0"/>
              <a:t>وفلسفته وما يتضمنه وبالتالي عدم الإقبال عليه </a:t>
            </a:r>
            <a:endParaRPr lang="ar-SA" dirty="0" smtClean="0"/>
          </a:p>
        </p:txBody>
      </p:sp>
      <p:sp>
        <p:nvSpPr>
          <p:cNvPr id="7" name="مستطيل 6"/>
          <p:cNvSpPr/>
          <p:nvPr/>
        </p:nvSpPr>
        <p:spPr>
          <a:xfrm>
            <a:off x="1619672" y="4077072"/>
            <a:ext cx="5832648" cy="1292662"/>
          </a:xfrm>
          <a:prstGeom prst="rect">
            <a:avLst/>
          </a:prstGeom>
          <a:solidFill>
            <a:schemeClr val="accent6">
              <a:lumMod val="40000"/>
              <a:lumOff val="60000"/>
            </a:schemeClr>
          </a:solidFill>
          <a:ln>
            <a:solidFill>
              <a:srgbClr val="FF0000"/>
            </a:solidFill>
          </a:ln>
          <a:scene3d>
            <a:camera prst="orthographicFront"/>
            <a:lightRig rig="threePt" dir="t"/>
          </a:scene3d>
          <a:sp3d>
            <a:bevelT w="114300" prst="artDeco"/>
          </a:sp3d>
        </p:spPr>
        <p:txBody>
          <a:bodyPr wrap="square">
            <a:spAutoFit/>
          </a:bodyPr>
          <a:lstStyle/>
          <a:p>
            <a:pPr algn="ctr"/>
            <a:r>
              <a:rPr lang="ar-SA" sz="2000" b="1" dirty="0"/>
              <a:t>10-إذا كان المتطوع يتصف بسوء السيرة </a:t>
            </a:r>
            <a:r>
              <a:rPr lang="ar-SA" sz="2000" b="1" dirty="0" smtClean="0"/>
              <a:t>والسمعة </a:t>
            </a:r>
            <a:r>
              <a:rPr lang="ar-SA" sz="2000" b="1" dirty="0"/>
              <a:t>غير الطيبة وذلك يؤثر سلبا علي إقبال الأخرين مشاركتهم </a:t>
            </a:r>
            <a:r>
              <a:rPr lang="ar-SA" sz="2000" b="1" dirty="0" smtClean="0"/>
              <a:t>في أي </a:t>
            </a:r>
            <a:r>
              <a:rPr lang="ar-SA" sz="2000" b="1" dirty="0"/>
              <a:t>عمل يقومون به </a:t>
            </a:r>
          </a:p>
          <a:p>
            <a:pPr algn="ctr"/>
            <a:endParaRPr lang="ar-SA" b="1" dirty="0"/>
          </a:p>
        </p:txBody>
      </p:sp>
    </p:spTree>
    <p:extLst>
      <p:ext uri="{BB962C8B-B14F-4D97-AF65-F5344CB8AC3E}">
        <p14:creationId xmlns:p14="http://schemas.microsoft.com/office/powerpoint/2010/main" val="33447754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3016384" y="369332"/>
            <a:ext cx="5616624" cy="369332"/>
          </a:xfrm>
          <a:prstGeom prst="rect">
            <a:avLst/>
          </a:prstGeom>
          <a:ln>
            <a:solidFill>
              <a:schemeClr val="bg1"/>
            </a:solidFill>
          </a:ln>
          <a:effectLst>
            <a:glow rad="101600">
              <a:schemeClr val="bg1">
                <a:alpha val="60000"/>
              </a:schemeClr>
            </a:glow>
            <a:outerShdw blurRad="44450" dist="50800" dir="5400000" sx="96000" rotWithShape="0">
              <a:srgbClr val="000000">
                <a:alpha val="34000"/>
              </a:srgbClr>
            </a:outerShdw>
          </a:effectLst>
        </p:spPr>
        <p:style>
          <a:lnRef idx="0">
            <a:schemeClr val="accent2"/>
          </a:lnRef>
          <a:fillRef idx="3">
            <a:schemeClr val="accent2"/>
          </a:fillRef>
          <a:effectRef idx="3">
            <a:schemeClr val="accent2"/>
          </a:effectRef>
          <a:fontRef idx="minor">
            <a:schemeClr val="lt1"/>
          </a:fontRef>
        </p:style>
        <p:txBody>
          <a:bodyPr wrap="square">
            <a:spAutoFit/>
          </a:bodyPr>
          <a:lstStyle/>
          <a:p>
            <a:r>
              <a:rPr lang="ar-SA" b="1" dirty="0">
                <a:solidFill>
                  <a:schemeClr val="bg1"/>
                </a:solidFill>
              </a:rPr>
              <a:t>ثانيا </a:t>
            </a:r>
            <a:r>
              <a:rPr lang="ar-SA" b="1" dirty="0" smtClean="0">
                <a:solidFill>
                  <a:schemeClr val="bg1"/>
                </a:solidFill>
              </a:rPr>
              <a:t>:</a:t>
            </a:r>
            <a:r>
              <a:rPr lang="ar-SA" b="1" dirty="0">
                <a:solidFill>
                  <a:schemeClr val="bg1"/>
                </a:solidFill>
              </a:rPr>
              <a:t> </a:t>
            </a:r>
            <a:r>
              <a:rPr lang="ar-SA" b="1" dirty="0"/>
              <a:t>عوامل راجعة للمؤسسات </a:t>
            </a:r>
            <a:r>
              <a:rPr lang="ar-SA" b="1" dirty="0" smtClean="0"/>
              <a:t>والهيئات الاجتماعية </a:t>
            </a:r>
            <a:endParaRPr lang="ar-SA" dirty="0"/>
          </a:p>
        </p:txBody>
      </p:sp>
      <p:sp>
        <p:nvSpPr>
          <p:cNvPr id="6" name="مستطيل 5"/>
          <p:cNvSpPr/>
          <p:nvPr/>
        </p:nvSpPr>
        <p:spPr>
          <a:xfrm>
            <a:off x="2015716" y="1700808"/>
            <a:ext cx="5184575" cy="3416320"/>
          </a:xfrm>
          <a:prstGeom prst="rect">
            <a:avLst/>
          </a:prstGeom>
          <a:solidFill>
            <a:schemeClr val="accent2">
              <a:lumMod val="20000"/>
              <a:lumOff val="80000"/>
            </a:schemeClr>
          </a:solidFill>
          <a:scene3d>
            <a:camera prst="orthographicFront"/>
            <a:lightRig rig="threePt" dir="t"/>
          </a:scene3d>
          <a:sp3d>
            <a:bevelT w="101600" prst="riblet"/>
          </a:sp3d>
        </p:spPr>
        <p:txBody>
          <a:bodyPr wrap="square">
            <a:spAutoFit/>
          </a:bodyPr>
          <a:lstStyle/>
          <a:p>
            <a:pPr algn="ctr"/>
            <a:r>
              <a:rPr lang="ar-SA" sz="2400" b="1" dirty="0"/>
              <a:t>تتنوع مؤسسات </a:t>
            </a:r>
            <a:r>
              <a:rPr lang="ar-SA" sz="2400" b="1" dirty="0" smtClean="0"/>
              <a:t>المجتمع</a:t>
            </a:r>
          </a:p>
          <a:p>
            <a:pPr algn="ctr"/>
            <a:r>
              <a:rPr lang="ar-SA" sz="2400" b="1" dirty="0" smtClean="0"/>
              <a:t>فهي </a:t>
            </a:r>
            <a:r>
              <a:rPr lang="ar-SA" sz="2400" b="1" dirty="0"/>
              <a:t>لها دور كبير يدعم  العمل </a:t>
            </a:r>
            <a:r>
              <a:rPr lang="ar-SA" sz="2400" b="1" dirty="0" smtClean="0"/>
              <a:t>التطوعي</a:t>
            </a:r>
          </a:p>
          <a:p>
            <a:pPr algn="ctr"/>
            <a:r>
              <a:rPr lang="ar-SA" sz="2400" b="1" dirty="0" smtClean="0"/>
              <a:t> </a:t>
            </a:r>
          </a:p>
          <a:p>
            <a:pPr algn="ctr"/>
            <a:r>
              <a:rPr lang="ar-SA" sz="2400" b="1" u="sng" dirty="0" smtClean="0">
                <a:effectLst>
                  <a:glow rad="139700">
                    <a:schemeClr val="accent2">
                      <a:satMod val="175000"/>
                      <a:alpha val="40000"/>
                    </a:schemeClr>
                  </a:glow>
                </a:effectLst>
              </a:rPr>
              <a:t>إلا </a:t>
            </a:r>
            <a:r>
              <a:rPr lang="ar-SA" sz="2400" b="1" u="sng" dirty="0">
                <a:effectLst>
                  <a:glow rad="139700">
                    <a:schemeClr val="accent2">
                      <a:satMod val="175000"/>
                      <a:alpha val="40000"/>
                    </a:schemeClr>
                  </a:glow>
                </a:effectLst>
              </a:rPr>
              <a:t>أن </a:t>
            </a:r>
            <a:endParaRPr lang="ar-SA" sz="2400" b="1" u="sng" dirty="0" smtClean="0">
              <a:effectLst>
                <a:glow rad="139700">
                  <a:schemeClr val="accent2">
                    <a:satMod val="175000"/>
                    <a:alpha val="40000"/>
                  </a:schemeClr>
                </a:glow>
              </a:effectLst>
            </a:endParaRPr>
          </a:p>
          <a:p>
            <a:pPr algn="ctr"/>
            <a:r>
              <a:rPr lang="ar-SA" sz="2400" b="1" dirty="0" smtClean="0"/>
              <a:t> </a:t>
            </a:r>
          </a:p>
          <a:p>
            <a:pPr algn="ctr"/>
            <a:r>
              <a:rPr lang="ar-SA" sz="2400" b="1" dirty="0" smtClean="0"/>
              <a:t>هناك </a:t>
            </a:r>
            <a:r>
              <a:rPr lang="ar-SA" sz="2400" b="1" dirty="0"/>
              <a:t>عوامل اجتماعية مؤسسية تعيق تحقيق </a:t>
            </a:r>
            <a:endParaRPr lang="ar-SA" sz="2400" b="1" dirty="0" smtClean="0"/>
          </a:p>
          <a:p>
            <a:pPr algn="ctr"/>
            <a:r>
              <a:rPr lang="ar-SA" sz="2400" b="1" dirty="0"/>
              <a:t>أهداف العمل التطوعي</a:t>
            </a:r>
            <a:r>
              <a:rPr lang="ar-SA" sz="2400" dirty="0" smtClean="0"/>
              <a:t> </a:t>
            </a:r>
            <a:endParaRPr lang="ar-SA" sz="2400" dirty="0"/>
          </a:p>
        </p:txBody>
      </p:sp>
    </p:spTree>
    <p:extLst>
      <p:ext uri="{BB962C8B-B14F-4D97-AF65-F5344CB8AC3E}">
        <p14:creationId xmlns:p14="http://schemas.microsoft.com/office/powerpoint/2010/main" val="33447754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grpSp>
        <p:nvGrpSpPr>
          <p:cNvPr id="5" name="مجموعة 4"/>
          <p:cNvGrpSpPr/>
          <p:nvPr/>
        </p:nvGrpSpPr>
        <p:grpSpPr>
          <a:xfrm>
            <a:off x="1524000" y="1397000"/>
            <a:ext cx="5181600" cy="1219200"/>
            <a:chOff x="0" y="0"/>
            <a:chExt cx="5181600" cy="1219200"/>
          </a:xfrm>
        </p:grpSpPr>
        <p:sp>
          <p:nvSpPr>
            <p:cNvPr id="12" name="مستطيل مستدير الزوايا 11"/>
            <p:cNvSpPr/>
            <p:nvPr/>
          </p:nvSpPr>
          <p:spPr>
            <a:xfrm>
              <a:off x="0" y="0"/>
              <a:ext cx="5181600" cy="1219200"/>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sp>
        <p:sp>
          <p:nvSpPr>
            <p:cNvPr id="13" name="مستطيل 12"/>
            <p:cNvSpPr/>
            <p:nvPr/>
          </p:nvSpPr>
          <p:spPr>
            <a:xfrm>
              <a:off x="35708" y="35709"/>
              <a:ext cx="5028515" cy="11477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0490" tIns="110490" rIns="110490" bIns="110490" numCol="1" spcCol="1270" anchor="ctr" anchorCtr="0">
              <a:noAutofit/>
            </a:bodyPr>
            <a:lstStyle/>
            <a:p>
              <a:pPr lvl="0" defTabSz="1289050" rtl="1">
                <a:lnSpc>
                  <a:spcPct val="90000"/>
                </a:lnSpc>
                <a:spcBef>
                  <a:spcPct val="0"/>
                </a:spcBef>
                <a:spcAft>
                  <a:spcPct val="35000"/>
                </a:spcAft>
              </a:pPr>
              <a:r>
                <a:rPr lang="ar-SA" sz="2900" b="1" kern="1200" dirty="0" smtClean="0">
                  <a:solidFill>
                    <a:schemeClr val="tx1"/>
                  </a:solidFill>
                </a:rPr>
                <a:t>1-تعارض وقت النشاط داخل المؤسسة مع وقت المتطوع </a:t>
              </a:r>
              <a:endParaRPr lang="ar-SA" sz="2900" b="1" kern="1200" dirty="0">
                <a:solidFill>
                  <a:schemeClr val="tx1"/>
                </a:solidFill>
              </a:endParaRPr>
            </a:p>
          </p:txBody>
        </p:sp>
      </p:grpSp>
      <p:grpSp>
        <p:nvGrpSpPr>
          <p:cNvPr id="6" name="مجموعة 5"/>
          <p:cNvGrpSpPr/>
          <p:nvPr/>
        </p:nvGrpSpPr>
        <p:grpSpPr>
          <a:xfrm>
            <a:off x="2123727" y="2819399"/>
            <a:ext cx="5039071" cy="1219200"/>
            <a:chOff x="457199" y="1422399"/>
            <a:chExt cx="5181600" cy="1219200"/>
          </a:xfrm>
        </p:grpSpPr>
        <p:sp>
          <p:nvSpPr>
            <p:cNvPr id="10" name="مستطيل مستدير الزوايا 9"/>
            <p:cNvSpPr/>
            <p:nvPr/>
          </p:nvSpPr>
          <p:spPr>
            <a:xfrm>
              <a:off x="457199" y="1422399"/>
              <a:ext cx="5181600" cy="1219200"/>
            </a:xfrm>
            <a:prstGeom prst="roundRect">
              <a:avLst>
                <a:gd name="adj" fmla="val 10000"/>
              </a:avLst>
            </a:prstGeom>
          </p:spPr>
          <p:style>
            <a:lnRef idx="0">
              <a:schemeClr val="lt1">
                <a:hueOff val="0"/>
                <a:satOff val="0"/>
                <a:lumOff val="0"/>
                <a:alphaOff val="0"/>
              </a:schemeClr>
            </a:lnRef>
            <a:fillRef idx="3">
              <a:schemeClr val="accent4">
                <a:hueOff val="70833"/>
                <a:satOff val="-11829"/>
                <a:lumOff val="-4020"/>
                <a:alphaOff val="0"/>
              </a:schemeClr>
            </a:fillRef>
            <a:effectRef idx="3">
              <a:schemeClr val="accent4">
                <a:hueOff val="70833"/>
                <a:satOff val="-11829"/>
                <a:lumOff val="-4020"/>
                <a:alphaOff val="0"/>
              </a:schemeClr>
            </a:effectRef>
            <a:fontRef idx="minor">
              <a:schemeClr val="lt1"/>
            </a:fontRef>
          </p:style>
        </p:sp>
        <p:sp>
          <p:nvSpPr>
            <p:cNvPr id="11" name="مستطيل 10"/>
            <p:cNvSpPr/>
            <p:nvPr/>
          </p:nvSpPr>
          <p:spPr>
            <a:xfrm>
              <a:off x="492908" y="1458108"/>
              <a:ext cx="5145891" cy="11477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0490" tIns="110490" rIns="110490" bIns="110490" numCol="1" spcCol="1270" anchor="ctr" anchorCtr="0">
              <a:noAutofit/>
            </a:bodyPr>
            <a:lstStyle/>
            <a:p>
              <a:pPr lvl="0" defTabSz="1289050" rtl="1">
                <a:lnSpc>
                  <a:spcPct val="90000"/>
                </a:lnSpc>
                <a:spcBef>
                  <a:spcPct val="0"/>
                </a:spcBef>
                <a:spcAft>
                  <a:spcPct val="35000"/>
                </a:spcAft>
              </a:pPr>
              <a:r>
                <a:rPr lang="ar-SA" sz="2400" b="1" kern="1200" dirty="0" smtClean="0">
                  <a:solidFill>
                    <a:schemeClr val="bg1"/>
                  </a:solidFill>
                </a:rPr>
                <a:t>2-بعض الأنماط الثقافية السائدة فى المجتمع المؤسسي </a:t>
              </a:r>
              <a:endParaRPr lang="ar-SA" sz="2400" b="1" kern="1200" dirty="0">
                <a:solidFill>
                  <a:schemeClr val="bg1"/>
                </a:solidFill>
              </a:endParaRPr>
            </a:p>
          </p:txBody>
        </p:sp>
      </p:grpSp>
      <p:grpSp>
        <p:nvGrpSpPr>
          <p:cNvPr id="7" name="مجموعة 6"/>
          <p:cNvGrpSpPr/>
          <p:nvPr/>
        </p:nvGrpSpPr>
        <p:grpSpPr>
          <a:xfrm>
            <a:off x="2438399" y="4241799"/>
            <a:ext cx="5181600" cy="1219200"/>
            <a:chOff x="914399" y="2844799"/>
            <a:chExt cx="5181600" cy="1219200"/>
          </a:xfrm>
        </p:grpSpPr>
        <p:sp>
          <p:nvSpPr>
            <p:cNvPr id="8" name="مستطيل مستدير الزوايا 7"/>
            <p:cNvSpPr/>
            <p:nvPr/>
          </p:nvSpPr>
          <p:spPr>
            <a:xfrm>
              <a:off x="914399" y="2844799"/>
              <a:ext cx="5181600" cy="1219200"/>
            </a:xfrm>
            <a:prstGeom prst="roundRect">
              <a:avLst>
                <a:gd name="adj" fmla="val 10000"/>
              </a:avLst>
            </a:prstGeom>
          </p:spPr>
          <p:style>
            <a:lnRef idx="0">
              <a:schemeClr val="lt1">
                <a:hueOff val="0"/>
                <a:satOff val="0"/>
                <a:lumOff val="0"/>
                <a:alphaOff val="0"/>
              </a:schemeClr>
            </a:lnRef>
            <a:fillRef idx="3">
              <a:schemeClr val="accent4">
                <a:hueOff val="141666"/>
                <a:satOff val="-23659"/>
                <a:lumOff val="-8039"/>
                <a:alphaOff val="0"/>
              </a:schemeClr>
            </a:fillRef>
            <a:effectRef idx="3">
              <a:schemeClr val="accent4">
                <a:hueOff val="141666"/>
                <a:satOff val="-23659"/>
                <a:lumOff val="-8039"/>
                <a:alphaOff val="0"/>
              </a:schemeClr>
            </a:effectRef>
            <a:fontRef idx="minor">
              <a:schemeClr val="lt1"/>
            </a:fontRef>
          </p:style>
        </p:sp>
        <p:sp>
          <p:nvSpPr>
            <p:cNvPr id="9" name="مستطيل 8"/>
            <p:cNvSpPr/>
            <p:nvPr/>
          </p:nvSpPr>
          <p:spPr>
            <a:xfrm>
              <a:off x="950108" y="2880508"/>
              <a:ext cx="4978212" cy="11477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0490" tIns="110490" rIns="110490" bIns="110490" numCol="1" spcCol="1270" anchor="ctr" anchorCtr="0">
              <a:noAutofit/>
            </a:bodyPr>
            <a:lstStyle/>
            <a:p>
              <a:pPr lvl="0" algn="ctr" defTabSz="1289050" rtl="1">
                <a:lnSpc>
                  <a:spcPct val="90000"/>
                </a:lnSpc>
                <a:spcBef>
                  <a:spcPct val="0"/>
                </a:spcBef>
                <a:spcAft>
                  <a:spcPct val="35000"/>
                </a:spcAft>
              </a:pPr>
              <a:r>
                <a:rPr lang="ar-SA" sz="2900" b="1" kern="1200" dirty="0" smtClean="0">
                  <a:solidFill>
                    <a:schemeClr val="tx1"/>
                  </a:solidFill>
                </a:rPr>
                <a:t>3- عدم وضوح أولويات العمل التطوعي </a:t>
              </a:r>
              <a:endParaRPr lang="ar-SA" sz="2900" b="1" kern="1200" dirty="0">
                <a:solidFill>
                  <a:schemeClr val="tx1"/>
                </a:solidFill>
              </a:endParaRPr>
            </a:p>
          </p:txBody>
        </p:sp>
      </p:grpSp>
      <p:sp>
        <p:nvSpPr>
          <p:cNvPr id="14" name="مستطيل 13"/>
          <p:cNvSpPr/>
          <p:nvPr/>
        </p:nvSpPr>
        <p:spPr>
          <a:xfrm>
            <a:off x="4283968" y="0"/>
            <a:ext cx="4201616" cy="461665"/>
          </a:xfrm>
          <a:prstGeom prst="rect">
            <a:avLst/>
          </a:prstGeom>
        </p:spPr>
        <p:txBody>
          <a:bodyPr wrap="square">
            <a:spAutoFit/>
          </a:bodyPr>
          <a:lstStyle/>
          <a:p>
            <a:pPr algn="ctr"/>
            <a:r>
              <a:rPr lang="ar-SA" sz="2400" b="1" dirty="0"/>
              <a:t>ومن أهم هذه </a:t>
            </a:r>
            <a:r>
              <a:rPr lang="ar-SA" sz="2400" b="1" dirty="0" smtClean="0"/>
              <a:t>المعوقات</a:t>
            </a:r>
            <a:endParaRPr lang="ar-SA" sz="2400" dirty="0"/>
          </a:p>
        </p:txBody>
      </p:sp>
    </p:spTree>
    <p:extLst>
      <p:ext uri="{BB962C8B-B14F-4D97-AF65-F5344CB8AC3E}">
        <p14:creationId xmlns:p14="http://schemas.microsoft.com/office/powerpoint/2010/main" val="33447754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grpSp>
        <p:nvGrpSpPr>
          <p:cNvPr id="5" name="مجموعة 4"/>
          <p:cNvGrpSpPr/>
          <p:nvPr/>
        </p:nvGrpSpPr>
        <p:grpSpPr>
          <a:xfrm>
            <a:off x="1524000" y="1397000"/>
            <a:ext cx="5181600" cy="1219200"/>
            <a:chOff x="0" y="0"/>
            <a:chExt cx="5181600" cy="1219200"/>
          </a:xfrm>
        </p:grpSpPr>
        <p:sp>
          <p:nvSpPr>
            <p:cNvPr id="12" name="مستطيل مستدير الزوايا 11"/>
            <p:cNvSpPr/>
            <p:nvPr/>
          </p:nvSpPr>
          <p:spPr>
            <a:xfrm>
              <a:off x="0" y="0"/>
              <a:ext cx="5181600" cy="1219200"/>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13" name="مستطيل 12"/>
            <p:cNvSpPr/>
            <p:nvPr/>
          </p:nvSpPr>
          <p:spPr>
            <a:xfrm>
              <a:off x="35708" y="35709"/>
              <a:ext cx="5028515" cy="1147782"/>
            </a:xfrm>
            <a:prstGeom prst="rect">
              <a:avLst/>
            </a:prstGeom>
            <a:blipFill>
              <a:blip r:embed="rId3"/>
              <a:tile tx="0" ty="0" sx="100000" sy="100000" flip="none" algn="tl"/>
            </a:blipFill>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SA" sz="2700" kern="1200" dirty="0" smtClean="0"/>
                <a:t>4</a:t>
              </a:r>
              <a:r>
                <a:rPr lang="ar-SA" sz="3200" b="1" kern="1200" dirty="0" smtClean="0">
                  <a:solidFill>
                    <a:schemeClr val="tx1"/>
                  </a:solidFill>
                </a:rPr>
                <a:t>-قلة تشجيع المتطوعين للعمل التطوعي </a:t>
              </a:r>
              <a:endParaRPr lang="ar-SA" sz="3200" b="1" kern="1200" dirty="0">
                <a:solidFill>
                  <a:schemeClr val="tx1"/>
                </a:solidFill>
              </a:endParaRPr>
            </a:p>
          </p:txBody>
        </p:sp>
      </p:grpSp>
      <p:grpSp>
        <p:nvGrpSpPr>
          <p:cNvPr id="6" name="مجموعة 5"/>
          <p:cNvGrpSpPr/>
          <p:nvPr/>
        </p:nvGrpSpPr>
        <p:grpSpPr>
          <a:xfrm>
            <a:off x="1981199" y="2819399"/>
            <a:ext cx="5181600" cy="1219200"/>
            <a:chOff x="457199" y="1422399"/>
            <a:chExt cx="5181600" cy="1219200"/>
          </a:xfrm>
        </p:grpSpPr>
        <p:sp>
          <p:nvSpPr>
            <p:cNvPr id="10" name="مستطيل مستدير الزوايا 9"/>
            <p:cNvSpPr/>
            <p:nvPr/>
          </p:nvSpPr>
          <p:spPr>
            <a:xfrm>
              <a:off x="457199" y="1422399"/>
              <a:ext cx="5181600" cy="1219200"/>
            </a:xfrm>
            <a:prstGeom prst="roundRect">
              <a:avLst>
                <a:gd name="adj" fmla="val 10000"/>
              </a:avLst>
            </a:prstGeom>
          </p:spPr>
          <p:style>
            <a:lnRef idx="0">
              <a:schemeClr val="lt1">
                <a:hueOff val="0"/>
                <a:satOff val="0"/>
                <a:lumOff val="0"/>
                <a:alphaOff val="0"/>
              </a:schemeClr>
            </a:lnRef>
            <a:fillRef idx="3">
              <a:schemeClr val="accent4">
                <a:hueOff val="70833"/>
                <a:satOff val="-11829"/>
                <a:lumOff val="-4020"/>
                <a:alphaOff val="0"/>
              </a:schemeClr>
            </a:fillRef>
            <a:effectRef idx="2">
              <a:schemeClr val="accent4">
                <a:hueOff val="70833"/>
                <a:satOff val="-11829"/>
                <a:lumOff val="-4020"/>
                <a:alphaOff val="0"/>
              </a:schemeClr>
            </a:effectRef>
            <a:fontRef idx="minor">
              <a:schemeClr val="lt1"/>
            </a:fontRef>
          </p:style>
        </p:sp>
        <p:sp>
          <p:nvSpPr>
            <p:cNvPr id="11" name="مستطيل 10"/>
            <p:cNvSpPr/>
            <p:nvPr/>
          </p:nvSpPr>
          <p:spPr>
            <a:xfrm>
              <a:off x="492907" y="1458108"/>
              <a:ext cx="5145891" cy="1147782"/>
            </a:xfrm>
            <a:prstGeom prst="rect">
              <a:avLst/>
            </a:prstGeom>
            <a:gradFill flip="none" rotWithShape="1">
              <a:gsLst>
                <a:gs pos="69600">
                  <a:schemeClr val="accent3">
                    <a:lumMod val="40000"/>
                    <a:lumOff val="60000"/>
                  </a:schemeClr>
                </a:gs>
                <a:gs pos="0">
                  <a:schemeClr val="accent2">
                    <a:lumMod val="40000"/>
                    <a:lumOff val="60000"/>
                  </a:schemeClr>
                </a:gs>
                <a:gs pos="50000">
                  <a:schemeClr val="accent5">
                    <a:lumMod val="20000"/>
                    <a:lumOff val="80000"/>
                  </a:schemeClr>
                </a:gs>
                <a:gs pos="100000">
                  <a:schemeClr val="accent1">
                    <a:tint val="23500"/>
                    <a:satMod val="160000"/>
                  </a:schemeClr>
                </a:gs>
              </a:gsLst>
              <a:path path="circle">
                <a:fillToRect t="100000" r="100000"/>
              </a:path>
              <a:tileRect l="-100000" b="-100000"/>
            </a:gradFill>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spcFirstLastPara="0" vert="horz" wrap="square" lIns="99060" tIns="99060" rIns="99060" bIns="99060" numCol="1" spcCol="1270" anchor="ctr" anchorCtr="0">
              <a:noAutofit/>
            </a:bodyPr>
            <a:lstStyle/>
            <a:p>
              <a:pPr lvl="0" algn="ctr" defTabSz="1155700" rtl="1">
                <a:lnSpc>
                  <a:spcPct val="90000"/>
                </a:lnSpc>
                <a:spcBef>
                  <a:spcPct val="0"/>
                </a:spcBef>
                <a:spcAft>
                  <a:spcPct val="35000"/>
                </a:spcAft>
              </a:pPr>
              <a:r>
                <a:rPr lang="ar-SA" sz="2600" kern="1200" dirty="0" smtClean="0"/>
                <a:t>5</a:t>
              </a:r>
              <a:r>
                <a:rPr lang="ar-SA" sz="2600" b="1" kern="1200" dirty="0" smtClean="0">
                  <a:solidFill>
                    <a:srgbClr val="002060"/>
                  </a:solidFill>
                </a:rPr>
                <a:t>-قلة البرامج  التدريبية الخاصة بمهارات التطوع </a:t>
              </a:r>
              <a:endParaRPr lang="ar-SA" sz="2600" b="1" kern="1200" dirty="0">
                <a:solidFill>
                  <a:srgbClr val="002060"/>
                </a:solidFill>
              </a:endParaRPr>
            </a:p>
          </p:txBody>
        </p:sp>
      </p:grpSp>
      <p:grpSp>
        <p:nvGrpSpPr>
          <p:cNvPr id="7" name="مجموعة 6"/>
          <p:cNvGrpSpPr/>
          <p:nvPr/>
        </p:nvGrpSpPr>
        <p:grpSpPr>
          <a:xfrm>
            <a:off x="2438399" y="4241799"/>
            <a:ext cx="5181600" cy="1219200"/>
            <a:chOff x="914399" y="2844799"/>
            <a:chExt cx="5181600" cy="1219200"/>
          </a:xfrm>
        </p:grpSpPr>
        <p:sp>
          <p:nvSpPr>
            <p:cNvPr id="8" name="مستطيل مستدير الزوايا 7"/>
            <p:cNvSpPr/>
            <p:nvPr/>
          </p:nvSpPr>
          <p:spPr>
            <a:xfrm>
              <a:off x="914399" y="2844799"/>
              <a:ext cx="5181600" cy="1219200"/>
            </a:xfrm>
            <a:prstGeom prst="roundRect">
              <a:avLst>
                <a:gd name="adj" fmla="val 10000"/>
              </a:avLst>
            </a:prstGeom>
          </p:spPr>
          <p:style>
            <a:lnRef idx="0">
              <a:schemeClr val="lt1">
                <a:hueOff val="0"/>
                <a:satOff val="0"/>
                <a:lumOff val="0"/>
                <a:alphaOff val="0"/>
              </a:schemeClr>
            </a:lnRef>
            <a:fillRef idx="3">
              <a:schemeClr val="accent4">
                <a:hueOff val="141666"/>
                <a:satOff val="-23659"/>
                <a:lumOff val="-8039"/>
                <a:alphaOff val="0"/>
              </a:schemeClr>
            </a:fillRef>
            <a:effectRef idx="2">
              <a:schemeClr val="accent4">
                <a:hueOff val="141666"/>
                <a:satOff val="-23659"/>
                <a:lumOff val="-8039"/>
                <a:alphaOff val="0"/>
              </a:schemeClr>
            </a:effectRef>
            <a:fontRef idx="minor">
              <a:schemeClr val="lt1"/>
            </a:fontRef>
          </p:style>
        </p:sp>
        <p:sp>
          <p:nvSpPr>
            <p:cNvPr id="9" name="مستطيل 8"/>
            <p:cNvSpPr/>
            <p:nvPr/>
          </p:nvSpPr>
          <p:spPr>
            <a:xfrm>
              <a:off x="950108" y="2880508"/>
              <a:ext cx="4978212" cy="1147782"/>
            </a:xfrm>
            <a:prstGeom prst="rect">
              <a:avLst/>
            </a:prstGeom>
            <a:blipFill>
              <a:blip r:embed="rId4"/>
              <a:tile tx="0" ty="0" sx="100000" sy="100000" flip="none" algn="tl"/>
            </a:blipFill>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spcFirstLastPara="0" vert="horz" wrap="square" lIns="99060" tIns="99060" rIns="99060" bIns="99060" numCol="1" spcCol="1270" anchor="ctr" anchorCtr="0">
              <a:noAutofit/>
            </a:bodyPr>
            <a:lstStyle/>
            <a:p>
              <a:pPr lvl="0" algn="ctr" defTabSz="1155700" rtl="1">
                <a:lnSpc>
                  <a:spcPct val="90000"/>
                </a:lnSpc>
                <a:spcBef>
                  <a:spcPct val="0"/>
                </a:spcBef>
                <a:spcAft>
                  <a:spcPct val="35000"/>
                </a:spcAft>
              </a:pPr>
              <a:r>
                <a:rPr lang="ar-SA" sz="2600" b="1" kern="1200" dirty="0" smtClean="0">
                  <a:solidFill>
                    <a:schemeClr val="tx1"/>
                  </a:solidFill>
                </a:rPr>
                <a:t>6-عدم وضوح اختصاصات  المتطوع داخل المؤسسة التطوعية </a:t>
              </a:r>
              <a:endParaRPr lang="ar-SA" sz="2600" b="1" kern="1200" dirty="0">
                <a:solidFill>
                  <a:schemeClr val="tx1"/>
                </a:solidFill>
              </a:endParaRPr>
            </a:p>
          </p:txBody>
        </p:sp>
      </p:grpSp>
    </p:spTree>
    <p:extLst>
      <p:ext uri="{BB962C8B-B14F-4D97-AF65-F5344CB8AC3E}">
        <p14:creationId xmlns:p14="http://schemas.microsoft.com/office/powerpoint/2010/main" val="33447754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grpSp>
        <p:nvGrpSpPr>
          <p:cNvPr id="5" name="مجموعة 4"/>
          <p:cNvGrpSpPr/>
          <p:nvPr/>
        </p:nvGrpSpPr>
        <p:grpSpPr>
          <a:xfrm>
            <a:off x="1524000" y="1397000"/>
            <a:ext cx="5181600" cy="1219200"/>
            <a:chOff x="0" y="0"/>
            <a:chExt cx="5181600" cy="1219200"/>
          </a:xfrm>
        </p:grpSpPr>
        <p:sp>
          <p:nvSpPr>
            <p:cNvPr id="12" name="مستطيل مستدير الزوايا 11"/>
            <p:cNvSpPr/>
            <p:nvPr/>
          </p:nvSpPr>
          <p:spPr>
            <a:xfrm>
              <a:off x="0" y="0"/>
              <a:ext cx="5181600" cy="1219200"/>
            </a:xfrm>
            <a:prstGeom prst="roundRect">
              <a:avLst>
                <a:gd name="adj" fmla="val 1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3" name="مستطيل 12"/>
            <p:cNvSpPr/>
            <p:nvPr/>
          </p:nvSpPr>
          <p:spPr>
            <a:xfrm>
              <a:off x="35708" y="35709"/>
              <a:ext cx="5028515" cy="1147782"/>
            </a:xfrm>
            <a:prstGeom prst="rect">
              <a:avLst/>
            </a:prstGeom>
            <a:pattFill prst="weave">
              <a:fgClr>
                <a:schemeClr val="accent4"/>
              </a:fgClr>
              <a:bgClr>
                <a:schemeClr val="bg1"/>
              </a:bgClr>
            </a:pattFill>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solidFill>
                    <a:schemeClr val="tx1"/>
                  </a:solidFill>
                </a:rPr>
                <a:t>7-اتباع المؤسسة لنوع من الجزاءات المبالغ فيها </a:t>
              </a:r>
              <a:endParaRPr lang="ar-SA" sz="2800" b="1" kern="1200" dirty="0">
                <a:solidFill>
                  <a:schemeClr val="tx1"/>
                </a:solidFill>
              </a:endParaRPr>
            </a:p>
          </p:txBody>
        </p:sp>
      </p:grpSp>
      <p:grpSp>
        <p:nvGrpSpPr>
          <p:cNvPr id="6" name="مجموعة 5"/>
          <p:cNvGrpSpPr/>
          <p:nvPr/>
        </p:nvGrpSpPr>
        <p:grpSpPr>
          <a:xfrm>
            <a:off x="1981199" y="2819399"/>
            <a:ext cx="5181600" cy="1219200"/>
            <a:chOff x="457199" y="1422399"/>
            <a:chExt cx="5181600" cy="1219200"/>
          </a:xfrm>
        </p:grpSpPr>
        <p:sp>
          <p:nvSpPr>
            <p:cNvPr id="10" name="مستطيل مستدير الزوايا 9"/>
            <p:cNvSpPr/>
            <p:nvPr/>
          </p:nvSpPr>
          <p:spPr>
            <a:xfrm>
              <a:off x="457199" y="1422399"/>
              <a:ext cx="5181600" cy="1219200"/>
            </a:xfrm>
            <a:prstGeom prst="roundRect">
              <a:avLst>
                <a:gd name="adj" fmla="val 10000"/>
              </a:avLst>
            </a:prstGeom>
          </p:spPr>
          <p:style>
            <a:lnRef idx="2">
              <a:schemeClr val="lt1">
                <a:hueOff val="0"/>
                <a:satOff val="0"/>
                <a:lumOff val="0"/>
                <a:alphaOff val="0"/>
              </a:schemeClr>
            </a:lnRef>
            <a:fillRef idx="1">
              <a:schemeClr val="accent4">
                <a:hueOff val="70833"/>
                <a:satOff val="-11829"/>
                <a:lumOff val="-4020"/>
                <a:alphaOff val="0"/>
              </a:schemeClr>
            </a:fillRef>
            <a:effectRef idx="0">
              <a:schemeClr val="accent4">
                <a:hueOff val="70833"/>
                <a:satOff val="-11829"/>
                <a:lumOff val="-4020"/>
                <a:alphaOff val="0"/>
              </a:schemeClr>
            </a:effectRef>
            <a:fontRef idx="minor">
              <a:schemeClr val="lt1"/>
            </a:fontRef>
          </p:style>
        </p:sp>
        <p:sp>
          <p:nvSpPr>
            <p:cNvPr id="11" name="مستطيل 10"/>
            <p:cNvSpPr/>
            <p:nvPr/>
          </p:nvSpPr>
          <p:spPr>
            <a:xfrm>
              <a:off x="457199" y="1458108"/>
              <a:ext cx="5181599" cy="1147782"/>
            </a:xfrm>
            <a:prstGeom prst="rect">
              <a:avLst/>
            </a:prstGeom>
            <a:blipFill>
              <a:blip r:embed="rId3"/>
              <a:tile tx="0" ty="0" sx="100000" sy="100000" flip="none" algn="tl"/>
            </a:blipFill>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solidFill>
                    <a:srgbClr val="FFFF00"/>
                  </a:solidFill>
                </a:rPr>
                <a:t>8- قلة الجهود المبذولة لتنشيط الحركة التطوعية من المؤسسة </a:t>
              </a:r>
              <a:endParaRPr lang="ar-SA" sz="2800" b="1" kern="1200" dirty="0">
                <a:solidFill>
                  <a:srgbClr val="FFFF00"/>
                </a:solidFill>
              </a:endParaRPr>
            </a:p>
          </p:txBody>
        </p:sp>
      </p:grpSp>
      <p:grpSp>
        <p:nvGrpSpPr>
          <p:cNvPr id="7" name="مجموعة 6"/>
          <p:cNvGrpSpPr/>
          <p:nvPr/>
        </p:nvGrpSpPr>
        <p:grpSpPr>
          <a:xfrm>
            <a:off x="2438399" y="4241799"/>
            <a:ext cx="5181600" cy="1219200"/>
            <a:chOff x="914399" y="2844799"/>
            <a:chExt cx="5181600" cy="1219200"/>
          </a:xfrm>
        </p:grpSpPr>
        <p:sp>
          <p:nvSpPr>
            <p:cNvPr id="8" name="مستطيل مستدير الزوايا 7"/>
            <p:cNvSpPr/>
            <p:nvPr/>
          </p:nvSpPr>
          <p:spPr>
            <a:xfrm>
              <a:off x="914399" y="2844799"/>
              <a:ext cx="5181600" cy="1219200"/>
            </a:xfrm>
            <a:prstGeom prst="roundRect">
              <a:avLst>
                <a:gd name="adj" fmla="val 10000"/>
              </a:avLst>
            </a:prstGeom>
          </p:spPr>
          <p:style>
            <a:lnRef idx="2">
              <a:schemeClr val="lt1">
                <a:hueOff val="0"/>
                <a:satOff val="0"/>
                <a:lumOff val="0"/>
                <a:alphaOff val="0"/>
              </a:schemeClr>
            </a:lnRef>
            <a:fillRef idx="1">
              <a:schemeClr val="accent4">
                <a:hueOff val="141666"/>
                <a:satOff val="-23659"/>
                <a:lumOff val="-8039"/>
                <a:alphaOff val="0"/>
              </a:schemeClr>
            </a:fillRef>
            <a:effectRef idx="0">
              <a:schemeClr val="accent4">
                <a:hueOff val="141666"/>
                <a:satOff val="-23659"/>
                <a:lumOff val="-8039"/>
                <a:alphaOff val="0"/>
              </a:schemeClr>
            </a:effectRef>
            <a:fontRef idx="minor">
              <a:schemeClr val="lt1"/>
            </a:fontRef>
          </p:style>
        </p:sp>
        <p:sp>
          <p:nvSpPr>
            <p:cNvPr id="9" name="مستطيل 8"/>
            <p:cNvSpPr/>
            <p:nvPr/>
          </p:nvSpPr>
          <p:spPr>
            <a:xfrm>
              <a:off x="950108" y="2880508"/>
              <a:ext cx="4978212" cy="1147782"/>
            </a:xfrm>
            <a:prstGeom prst="rect">
              <a:avLst/>
            </a:prstGeom>
            <a:blipFill>
              <a:blip r:embed="rId4"/>
              <a:tile tx="0" ty="0" sx="100000" sy="100000" flip="none" algn="tl"/>
            </a:blipFill>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solidFill>
                    <a:schemeClr val="tx1"/>
                  </a:solidFill>
                </a:rPr>
                <a:t>9- غياب الهيئات اللازمة لتدريب المتطوعين </a:t>
              </a:r>
              <a:endParaRPr lang="ar-SA" sz="2800" b="1" kern="1200" dirty="0">
                <a:solidFill>
                  <a:schemeClr val="tx1"/>
                </a:solidFill>
              </a:endParaRPr>
            </a:p>
          </p:txBody>
        </p:sp>
      </p:grpSp>
    </p:spTree>
    <p:extLst>
      <p:ext uri="{BB962C8B-B14F-4D97-AF65-F5344CB8AC3E}">
        <p14:creationId xmlns:p14="http://schemas.microsoft.com/office/powerpoint/2010/main" val="3344775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grpSp>
        <p:nvGrpSpPr>
          <p:cNvPr id="5" name="مجموعة 4"/>
          <p:cNvGrpSpPr/>
          <p:nvPr/>
        </p:nvGrpSpPr>
        <p:grpSpPr>
          <a:xfrm>
            <a:off x="1524000" y="1397000"/>
            <a:ext cx="5181600" cy="1219200"/>
            <a:chOff x="0" y="0"/>
            <a:chExt cx="5181600" cy="1219200"/>
          </a:xfrm>
        </p:grpSpPr>
        <p:sp>
          <p:nvSpPr>
            <p:cNvPr id="12" name="مستطيل مستدير الزوايا 11"/>
            <p:cNvSpPr/>
            <p:nvPr/>
          </p:nvSpPr>
          <p:spPr>
            <a:xfrm>
              <a:off x="0" y="0"/>
              <a:ext cx="5181600" cy="1219200"/>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sp>
        <p:sp>
          <p:nvSpPr>
            <p:cNvPr id="13" name="مستطيل 12"/>
            <p:cNvSpPr/>
            <p:nvPr/>
          </p:nvSpPr>
          <p:spPr>
            <a:xfrm>
              <a:off x="35708" y="35709"/>
              <a:ext cx="5145891" cy="1147782"/>
            </a:xfrm>
            <a:prstGeom prst="rect">
              <a:avLst/>
            </a:prstGeom>
            <a:solidFill>
              <a:schemeClr val="tx2">
                <a:lumMod val="20000"/>
                <a:lumOff val="80000"/>
              </a:schemeClr>
            </a:solidFill>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lvl="0" algn="ctr" defTabSz="1111250" rtl="1">
                <a:lnSpc>
                  <a:spcPct val="90000"/>
                </a:lnSpc>
                <a:spcBef>
                  <a:spcPct val="0"/>
                </a:spcBef>
                <a:spcAft>
                  <a:spcPct val="35000"/>
                </a:spcAft>
              </a:pPr>
              <a:r>
                <a:rPr lang="ar-SA" sz="2500" b="1" kern="1200" dirty="0" smtClean="0">
                  <a:solidFill>
                    <a:schemeClr val="tx1"/>
                  </a:solidFill>
                </a:rPr>
                <a:t>10- غياب أو قلة التعريف بالبرامج التطوعية التى تنفذها المؤسسة </a:t>
              </a:r>
              <a:endParaRPr lang="ar-SA" sz="2500" b="1" kern="1200" dirty="0">
                <a:solidFill>
                  <a:schemeClr val="tx1"/>
                </a:solidFill>
              </a:endParaRPr>
            </a:p>
          </p:txBody>
        </p:sp>
      </p:grpSp>
      <p:grpSp>
        <p:nvGrpSpPr>
          <p:cNvPr id="6" name="مجموعة 5"/>
          <p:cNvGrpSpPr/>
          <p:nvPr/>
        </p:nvGrpSpPr>
        <p:grpSpPr>
          <a:xfrm>
            <a:off x="1981199" y="2819399"/>
            <a:ext cx="5181600" cy="1219200"/>
            <a:chOff x="457199" y="1422399"/>
            <a:chExt cx="5181600" cy="1219200"/>
          </a:xfrm>
        </p:grpSpPr>
        <p:sp>
          <p:nvSpPr>
            <p:cNvPr id="10" name="مستطيل مستدير الزوايا 9"/>
            <p:cNvSpPr/>
            <p:nvPr/>
          </p:nvSpPr>
          <p:spPr>
            <a:xfrm>
              <a:off x="457199" y="1422399"/>
              <a:ext cx="5181600" cy="1219200"/>
            </a:xfrm>
            <a:prstGeom prst="roundRect">
              <a:avLst>
                <a:gd name="adj" fmla="val 10000"/>
              </a:avLst>
            </a:prstGeom>
          </p:spPr>
          <p:style>
            <a:lnRef idx="0">
              <a:schemeClr val="lt1">
                <a:hueOff val="0"/>
                <a:satOff val="0"/>
                <a:lumOff val="0"/>
                <a:alphaOff val="0"/>
              </a:schemeClr>
            </a:lnRef>
            <a:fillRef idx="3">
              <a:schemeClr val="accent4">
                <a:hueOff val="70833"/>
                <a:satOff val="-11829"/>
                <a:lumOff val="-4020"/>
                <a:alphaOff val="0"/>
              </a:schemeClr>
            </a:fillRef>
            <a:effectRef idx="3">
              <a:schemeClr val="accent4">
                <a:hueOff val="70833"/>
                <a:satOff val="-11829"/>
                <a:lumOff val="-4020"/>
                <a:alphaOff val="0"/>
              </a:schemeClr>
            </a:effectRef>
            <a:fontRef idx="minor">
              <a:schemeClr val="lt1"/>
            </a:fontRef>
          </p:style>
        </p:sp>
        <p:sp>
          <p:nvSpPr>
            <p:cNvPr id="11" name="مستطيل 10"/>
            <p:cNvSpPr/>
            <p:nvPr/>
          </p:nvSpPr>
          <p:spPr>
            <a:xfrm>
              <a:off x="492907" y="1458108"/>
              <a:ext cx="5145891" cy="1147782"/>
            </a:xfrm>
            <a:prstGeom prst="rect">
              <a:avLst/>
            </a:prstGeom>
            <a:solidFill>
              <a:schemeClr val="accent1">
                <a:lumMod val="40000"/>
                <a:lumOff val="60000"/>
              </a:schemeClr>
            </a:solidFill>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solidFill>
                    <a:srgbClr val="002060"/>
                  </a:solidFill>
                </a:rPr>
                <a:t>11-عدم ترجمة المبادئ والآراء الى برامج عمل واضحة </a:t>
              </a:r>
              <a:endParaRPr lang="ar-SA" sz="2800" b="1" kern="1200" dirty="0">
                <a:solidFill>
                  <a:srgbClr val="002060"/>
                </a:solidFill>
              </a:endParaRPr>
            </a:p>
          </p:txBody>
        </p:sp>
      </p:grpSp>
      <p:grpSp>
        <p:nvGrpSpPr>
          <p:cNvPr id="7" name="مجموعة 6"/>
          <p:cNvGrpSpPr/>
          <p:nvPr/>
        </p:nvGrpSpPr>
        <p:grpSpPr>
          <a:xfrm>
            <a:off x="2438399" y="4241799"/>
            <a:ext cx="5181600" cy="1219200"/>
            <a:chOff x="914399" y="2844799"/>
            <a:chExt cx="5181600" cy="1219200"/>
          </a:xfrm>
        </p:grpSpPr>
        <p:sp>
          <p:nvSpPr>
            <p:cNvPr id="8" name="مستطيل مستدير الزوايا 7"/>
            <p:cNvSpPr/>
            <p:nvPr/>
          </p:nvSpPr>
          <p:spPr>
            <a:xfrm>
              <a:off x="914399" y="2844799"/>
              <a:ext cx="5181600" cy="1219200"/>
            </a:xfrm>
            <a:prstGeom prst="roundRect">
              <a:avLst>
                <a:gd name="adj" fmla="val 10000"/>
              </a:avLst>
            </a:prstGeom>
          </p:spPr>
          <p:style>
            <a:lnRef idx="0">
              <a:schemeClr val="lt1">
                <a:hueOff val="0"/>
                <a:satOff val="0"/>
                <a:lumOff val="0"/>
                <a:alphaOff val="0"/>
              </a:schemeClr>
            </a:lnRef>
            <a:fillRef idx="3">
              <a:schemeClr val="accent4">
                <a:hueOff val="141666"/>
                <a:satOff val="-23659"/>
                <a:lumOff val="-8039"/>
                <a:alphaOff val="0"/>
              </a:schemeClr>
            </a:fillRef>
            <a:effectRef idx="3">
              <a:schemeClr val="accent4">
                <a:hueOff val="141666"/>
                <a:satOff val="-23659"/>
                <a:lumOff val="-8039"/>
                <a:alphaOff val="0"/>
              </a:schemeClr>
            </a:effectRef>
            <a:fontRef idx="minor">
              <a:schemeClr val="lt1"/>
            </a:fontRef>
          </p:style>
        </p:sp>
        <p:sp>
          <p:nvSpPr>
            <p:cNvPr id="9" name="مستطيل 8"/>
            <p:cNvSpPr/>
            <p:nvPr/>
          </p:nvSpPr>
          <p:spPr>
            <a:xfrm>
              <a:off x="950107" y="2880508"/>
              <a:ext cx="5145891" cy="1147782"/>
            </a:xfrm>
            <a:prstGeom prst="rect">
              <a:avLst/>
            </a:prstGeom>
            <a:solidFill>
              <a:schemeClr val="accent3">
                <a:lumMod val="20000"/>
                <a:lumOff val="80000"/>
              </a:schemeClr>
            </a:solidFill>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lvl="0" algn="ctr" defTabSz="1111250" rtl="1">
                <a:lnSpc>
                  <a:spcPct val="90000"/>
                </a:lnSpc>
                <a:spcBef>
                  <a:spcPct val="0"/>
                </a:spcBef>
                <a:spcAft>
                  <a:spcPct val="35000"/>
                </a:spcAft>
              </a:pPr>
              <a:r>
                <a:rPr lang="ar-SA" sz="2500" kern="1200" dirty="0" smtClean="0"/>
                <a:t>1</a:t>
              </a:r>
              <a:r>
                <a:rPr lang="ar-SA" sz="2500" b="1" kern="1200" dirty="0" smtClean="0">
                  <a:solidFill>
                    <a:sysClr val="windowText" lastClr="000000"/>
                  </a:solidFill>
                </a:rPr>
                <a:t>12</a:t>
              </a:r>
              <a:r>
                <a:rPr lang="ar-SA" sz="3200" b="1" kern="1200" dirty="0" smtClean="0">
                  <a:solidFill>
                    <a:schemeClr val="tx1"/>
                  </a:solidFill>
                </a:rPr>
                <a:t>-انعدام منهجية العمل داخل المؤسسة </a:t>
              </a:r>
              <a:endParaRPr lang="ar-SA" sz="3200" b="1" kern="1200" dirty="0">
                <a:solidFill>
                  <a:schemeClr val="tx1"/>
                </a:solidFill>
              </a:endParaRPr>
            </a:p>
          </p:txBody>
        </p:sp>
      </p:grpSp>
    </p:spTree>
    <p:extLst>
      <p:ext uri="{BB962C8B-B14F-4D97-AF65-F5344CB8AC3E}">
        <p14:creationId xmlns:p14="http://schemas.microsoft.com/office/powerpoint/2010/main" val="3344775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grpSp>
        <p:nvGrpSpPr>
          <p:cNvPr id="5" name="مجموعة 4"/>
          <p:cNvGrpSpPr/>
          <p:nvPr/>
        </p:nvGrpSpPr>
        <p:grpSpPr>
          <a:xfrm>
            <a:off x="1524000" y="1397000"/>
            <a:ext cx="5181600" cy="1219200"/>
            <a:chOff x="0" y="0"/>
            <a:chExt cx="5181600" cy="1219200"/>
          </a:xfrm>
          <a:solidFill>
            <a:schemeClr val="accent4">
              <a:lumMod val="20000"/>
              <a:lumOff val="80000"/>
            </a:schemeClr>
          </a:solidFill>
        </p:grpSpPr>
        <p:sp>
          <p:nvSpPr>
            <p:cNvPr id="12" name="مستطيل مستدير الزوايا 11"/>
            <p:cNvSpPr/>
            <p:nvPr/>
          </p:nvSpPr>
          <p:spPr>
            <a:xfrm>
              <a:off x="0" y="0"/>
              <a:ext cx="5181600" cy="1219200"/>
            </a:xfrm>
            <a:prstGeom prst="roundRect">
              <a:avLst>
                <a:gd name="adj" fmla="val 10000"/>
              </a:avLst>
            </a:prstGeom>
            <a:grp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3" name="مستطيل 12"/>
            <p:cNvSpPr/>
            <p:nvPr/>
          </p:nvSpPr>
          <p:spPr>
            <a:xfrm>
              <a:off x="35708" y="35709"/>
              <a:ext cx="5028515" cy="1147782"/>
            </a:xfrm>
            <a:prstGeom prst="rect">
              <a:avLst/>
            </a:prstGeom>
            <a:grpFill/>
            <a:scene3d>
              <a:camera prst="orthographicFront"/>
              <a:lightRig rig="threePt" dir="t"/>
            </a:scene3d>
            <a:sp3d>
              <a:bevelT w="101600" prst="riblet"/>
            </a:sp3d>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ln w="12700">
                    <a:solidFill>
                      <a:sysClr val="windowText" lastClr="000000"/>
                    </a:solidFill>
                    <a:prstDash val="solid"/>
                  </a:ln>
                  <a:solidFill>
                    <a:schemeClr val="bg2">
                      <a:tint val="85000"/>
                      <a:satMod val="155000"/>
                    </a:schemeClr>
                  </a:solidFill>
                  <a:effectLst>
                    <a:outerShdw blurRad="41275" dist="20320" dir="1800000" algn="tl" rotWithShape="0">
                      <a:srgbClr val="000000">
                        <a:alpha val="40000"/>
                      </a:srgbClr>
                    </a:outerShdw>
                  </a:effectLst>
                </a:rPr>
                <a:t>13-عدم الاستفادة من خبرات وتخصصات المتطوعين </a:t>
              </a:r>
              <a:endParaRPr lang="ar-SA" sz="2800" b="1" kern="1200" dirty="0">
                <a:ln w="12700">
                  <a:solidFill>
                    <a:sysClr val="windowText" lastClr="000000"/>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grpSp>
      <p:grpSp>
        <p:nvGrpSpPr>
          <p:cNvPr id="6" name="مجموعة 5"/>
          <p:cNvGrpSpPr/>
          <p:nvPr/>
        </p:nvGrpSpPr>
        <p:grpSpPr>
          <a:xfrm>
            <a:off x="1981199" y="2819399"/>
            <a:ext cx="5181600" cy="1219200"/>
            <a:chOff x="457199" y="1422399"/>
            <a:chExt cx="5181600" cy="1219200"/>
          </a:xfrm>
        </p:grpSpPr>
        <p:sp>
          <p:nvSpPr>
            <p:cNvPr id="10" name="مستطيل مستدير الزوايا 9"/>
            <p:cNvSpPr/>
            <p:nvPr/>
          </p:nvSpPr>
          <p:spPr>
            <a:xfrm>
              <a:off x="457199" y="1422399"/>
              <a:ext cx="5181600" cy="1219200"/>
            </a:xfrm>
            <a:prstGeom prst="roundRect">
              <a:avLst>
                <a:gd name="adj" fmla="val 10000"/>
              </a:avLst>
            </a:prstGeom>
          </p:spPr>
          <p:style>
            <a:lnRef idx="2">
              <a:schemeClr val="lt1">
                <a:hueOff val="0"/>
                <a:satOff val="0"/>
                <a:lumOff val="0"/>
                <a:alphaOff val="0"/>
              </a:schemeClr>
            </a:lnRef>
            <a:fillRef idx="1">
              <a:schemeClr val="accent4">
                <a:hueOff val="70833"/>
                <a:satOff val="-11829"/>
                <a:lumOff val="-4020"/>
                <a:alphaOff val="0"/>
              </a:schemeClr>
            </a:fillRef>
            <a:effectRef idx="0">
              <a:schemeClr val="accent4">
                <a:hueOff val="70833"/>
                <a:satOff val="-11829"/>
                <a:lumOff val="-4020"/>
                <a:alphaOff val="0"/>
              </a:schemeClr>
            </a:effectRef>
            <a:fontRef idx="minor">
              <a:schemeClr val="lt1"/>
            </a:fontRef>
          </p:style>
        </p:sp>
        <p:sp>
          <p:nvSpPr>
            <p:cNvPr id="11" name="مستطيل 10"/>
            <p:cNvSpPr/>
            <p:nvPr/>
          </p:nvSpPr>
          <p:spPr>
            <a:xfrm>
              <a:off x="492907" y="1458108"/>
              <a:ext cx="5145891" cy="1147782"/>
            </a:xfrm>
            <a:prstGeom prst="rect">
              <a:avLst/>
            </a:prstGeom>
            <a:solidFill>
              <a:schemeClr val="tx2">
                <a:lumMod val="20000"/>
                <a:lumOff val="80000"/>
              </a:schemeClr>
            </a:solidFill>
            <a:scene3d>
              <a:camera prst="orthographicFront"/>
              <a:lightRig rig="threePt" dir="t"/>
            </a:scene3d>
            <a:sp3d>
              <a:bevelT w="101600" prst="riblet"/>
            </a:sp3d>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14- الاستهلاك غير المدروس للمتطوع معنويا وجسديا ونفسيا </a:t>
              </a:r>
              <a:endParaRPr lang="ar-SA" sz="2800" b="1" kern="120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grpSp>
      <p:grpSp>
        <p:nvGrpSpPr>
          <p:cNvPr id="7" name="مجموعة 6"/>
          <p:cNvGrpSpPr/>
          <p:nvPr/>
        </p:nvGrpSpPr>
        <p:grpSpPr>
          <a:xfrm>
            <a:off x="2438399" y="4241799"/>
            <a:ext cx="5181600" cy="1219200"/>
            <a:chOff x="914399" y="2844799"/>
            <a:chExt cx="5181600" cy="1219200"/>
          </a:xfrm>
        </p:grpSpPr>
        <p:sp>
          <p:nvSpPr>
            <p:cNvPr id="8" name="مستطيل مستدير الزوايا 7"/>
            <p:cNvSpPr/>
            <p:nvPr/>
          </p:nvSpPr>
          <p:spPr>
            <a:xfrm>
              <a:off x="914399" y="2844799"/>
              <a:ext cx="5181600" cy="1219200"/>
            </a:xfrm>
            <a:prstGeom prst="roundRect">
              <a:avLst>
                <a:gd name="adj" fmla="val 10000"/>
              </a:avLst>
            </a:prstGeom>
          </p:spPr>
          <p:style>
            <a:lnRef idx="2">
              <a:schemeClr val="lt1">
                <a:hueOff val="0"/>
                <a:satOff val="0"/>
                <a:lumOff val="0"/>
                <a:alphaOff val="0"/>
              </a:schemeClr>
            </a:lnRef>
            <a:fillRef idx="1">
              <a:schemeClr val="accent4">
                <a:hueOff val="141666"/>
                <a:satOff val="-23659"/>
                <a:lumOff val="-8039"/>
                <a:alphaOff val="0"/>
              </a:schemeClr>
            </a:fillRef>
            <a:effectRef idx="0">
              <a:schemeClr val="accent4">
                <a:hueOff val="141666"/>
                <a:satOff val="-23659"/>
                <a:lumOff val="-8039"/>
                <a:alphaOff val="0"/>
              </a:schemeClr>
            </a:effectRef>
            <a:fontRef idx="minor">
              <a:schemeClr val="lt1"/>
            </a:fontRef>
          </p:style>
        </p:sp>
        <p:sp>
          <p:nvSpPr>
            <p:cNvPr id="9" name="مستطيل 8"/>
            <p:cNvSpPr/>
            <p:nvPr/>
          </p:nvSpPr>
          <p:spPr>
            <a:xfrm>
              <a:off x="950107" y="2880508"/>
              <a:ext cx="5145891" cy="1147782"/>
            </a:xfrm>
            <a:prstGeom prst="rect">
              <a:avLst/>
            </a:prstGeom>
            <a:solidFill>
              <a:schemeClr val="accent5">
                <a:lumMod val="20000"/>
                <a:lumOff val="80000"/>
              </a:schemeClr>
            </a:solidFill>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15-عدم ربط الأسباب بالنتائج ودراسة الاحتمالات </a:t>
              </a:r>
              <a:endParaRPr lang="ar-SA" sz="2800" b="1" kern="120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grpSp>
    </p:spTree>
    <p:extLst>
      <p:ext uri="{BB962C8B-B14F-4D97-AF65-F5344CB8AC3E}">
        <p14:creationId xmlns:p14="http://schemas.microsoft.com/office/powerpoint/2010/main" val="3344775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grpSp>
        <p:nvGrpSpPr>
          <p:cNvPr id="5" name="مجموعة 4"/>
          <p:cNvGrpSpPr/>
          <p:nvPr/>
        </p:nvGrpSpPr>
        <p:grpSpPr>
          <a:xfrm>
            <a:off x="1524000" y="1397000"/>
            <a:ext cx="5181600" cy="1219200"/>
            <a:chOff x="0" y="0"/>
            <a:chExt cx="5181600" cy="1219200"/>
          </a:xfrm>
          <a:scene3d>
            <a:camera prst="orthographicFront"/>
            <a:lightRig rig="flat" dir="t"/>
          </a:scene3d>
        </p:grpSpPr>
        <p:sp>
          <p:nvSpPr>
            <p:cNvPr id="12" name="مستطيل مستدير الزوايا 11"/>
            <p:cNvSpPr/>
            <p:nvPr/>
          </p:nvSpPr>
          <p:spPr>
            <a:xfrm>
              <a:off x="0" y="0"/>
              <a:ext cx="5181600" cy="1219200"/>
            </a:xfrm>
            <a:prstGeom prst="roundRect">
              <a:avLst>
                <a:gd name="adj" fmla="val 10000"/>
              </a:avLst>
            </a:prstGeom>
            <a:sp3d prstMaterial="plastic">
              <a:bevelT w="120900" h="88900"/>
              <a:bevelB w="88900" h="31750" prst="angle"/>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13" name="مستطيل 12"/>
            <p:cNvSpPr/>
            <p:nvPr/>
          </p:nvSpPr>
          <p:spPr>
            <a:xfrm>
              <a:off x="35708" y="35709"/>
              <a:ext cx="4956507" cy="114778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pPr lvl="0" algn="ctr" defTabSz="1333500" rtl="1">
                <a:lnSpc>
                  <a:spcPct val="90000"/>
                </a:lnSpc>
                <a:spcBef>
                  <a:spcPct val="0"/>
                </a:spcBef>
                <a:spcAft>
                  <a:spcPct val="35000"/>
                </a:spcAft>
              </a:pPr>
              <a:r>
                <a:rPr lang="ar-SA" sz="3000" b="1" kern="1200" dirty="0" smtClean="0">
                  <a:ln>
                    <a:solidFill>
                      <a:sysClr val="windowText" lastClr="000000"/>
                    </a:solidFill>
                  </a:ln>
                  <a:solidFill>
                    <a:srgbClr val="FFFF00"/>
                  </a:solidFill>
                </a:rPr>
                <a:t>16</a:t>
              </a:r>
              <a:r>
                <a:rPr lang="ar-SA" sz="2800" b="1" kern="1200" dirty="0" smtClean="0">
                  <a:ln>
                    <a:solidFill>
                      <a:sysClr val="windowText" lastClr="000000"/>
                    </a:solidFill>
                  </a:ln>
                  <a:solidFill>
                    <a:srgbClr val="FFFF00"/>
                  </a:solidFill>
                </a:rPr>
                <a:t>-تقليدية بعض قيادات العمل التطوعي </a:t>
              </a:r>
              <a:endParaRPr lang="ar-SA" sz="2800" b="1" kern="1200" dirty="0">
                <a:ln>
                  <a:solidFill>
                    <a:sysClr val="windowText" lastClr="000000"/>
                  </a:solidFill>
                </a:ln>
                <a:solidFill>
                  <a:srgbClr val="FFFF00"/>
                </a:solidFill>
              </a:endParaRPr>
            </a:p>
          </p:txBody>
        </p:sp>
      </p:grpSp>
      <p:grpSp>
        <p:nvGrpSpPr>
          <p:cNvPr id="6" name="مجموعة 5"/>
          <p:cNvGrpSpPr/>
          <p:nvPr/>
        </p:nvGrpSpPr>
        <p:grpSpPr>
          <a:xfrm>
            <a:off x="1981199" y="2819399"/>
            <a:ext cx="5181600" cy="1219200"/>
            <a:chOff x="457199" y="1422399"/>
            <a:chExt cx="5181600" cy="1219200"/>
          </a:xfrm>
          <a:scene3d>
            <a:camera prst="orthographicFront"/>
            <a:lightRig rig="flat" dir="t"/>
          </a:scene3d>
        </p:grpSpPr>
        <p:sp>
          <p:nvSpPr>
            <p:cNvPr id="10" name="مستطيل مستدير الزوايا 9"/>
            <p:cNvSpPr/>
            <p:nvPr/>
          </p:nvSpPr>
          <p:spPr>
            <a:xfrm>
              <a:off x="457199" y="1422399"/>
              <a:ext cx="5181600" cy="1219200"/>
            </a:xfrm>
            <a:prstGeom prst="roundRect">
              <a:avLst>
                <a:gd name="adj" fmla="val 10000"/>
              </a:avLst>
            </a:prstGeom>
            <a:sp3d prstMaterial="plastic">
              <a:bevelT w="120900" h="88900"/>
              <a:bevelB w="88900" h="31750" prst="angle"/>
            </a:sp3d>
          </p:spPr>
          <p:style>
            <a:lnRef idx="0">
              <a:schemeClr val="lt1">
                <a:hueOff val="0"/>
                <a:satOff val="0"/>
                <a:lumOff val="0"/>
                <a:alphaOff val="0"/>
              </a:schemeClr>
            </a:lnRef>
            <a:fillRef idx="3">
              <a:schemeClr val="accent4">
                <a:hueOff val="70833"/>
                <a:satOff val="-11829"/>
                <a:lumOff val="-4020"/>
                <a:alphaOff val="0"/>
              </a:schemeClr>
            </a:fillRef>
            <a:effectRef idx="2">
              <a:schemeClr val="accent4">
                <a:hueOff val="70833"/>
                <a:satOff val="-11829"/>
                <a:lumOff val="-4020"/>
                <a:alphaOff val="0"/>
              </a:schemeClr>
            </a:effectRef>
            <a:fontRef idx="minor">
              <a:schemeClr val="lt1"/>
            </a:fontRef>
          </p:style>
        </p:sp>
        <p:sp>
          <p:nvSpPr>
            <p:cNvPr id="11" name="مستطيل 10"/>
            <p:cNvSpPr/>
            <p:nvPr/>
          </p:nvSpPr>
          <p:spPr>
            <a:xfrm>
              <a:off x="492908" y="1458108"/>
              <a:ext cx="4931356" cy="114778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pPr lvl="0" algn="ctr" defTabSz="1333500" rtl="1">
                <a:lnSpc>
                  <a:spcPct val="90000"/>
                </a:lnSpc>
                <a:spcBef>
                  <a:spcPct val="0"/>
                </a:spcBef>
                <a:spcAft>
                  <a:spcPct val="35000"/>
                </a:spcAft>
              </a:pPr>
              <a:r>
                <a:rPr lang="ar-SA" sz="3000" kern="1200" dirty="0" smtClean="0">
                  <a:ln>
                    <a:solidFill>
                      <a:sysClr val="windowText" lastClr="000000"/>
                    </a:solidFill>
                  </a:ln>
                  <a:solidFill>
                    <a:schemeClr val="accent2"/>
                  </a:solidFill>
                </a:rPr>
                <a:t>17</a:t>
              </a:r>
              <a:r>
                <a:rPr lang="ar-SA" sz="3000" b="1" kern="1200" dirty="0" smtClean="0">
                  <a:ln>
                    <a:solidFill>
                      <a:sysClr val="windowText" lastClr="000000"/>
                    </a:solidFill>
                  </a:ln>
                  <a:solidFill>
                    <a:schemeClr val="accent2"/>
                  </a:solidFill>
                </a:rPr>
                <a:t>-وجود بعض الأنظمة الإدارية المعيقة بالمؤسسة </a:t>
              </a:r>
              <a:endParaRPr lang="ar-SA" sz="3000" b="1" kern="1200" dirty="0">
                <a:ln>
                  <a:solidFill>
                    <a:sysClr val="windowText" lastClr="000000"/>
                  </a:solidFill>
                </a:ln>
                <a:solidFill>
                  <a:schemeClr val="accent2"/>
                </a:solidFill>
              </a:endParaRPr>
            </a:p>
          </p:txBody>
        </p:sp>
      </p:grpSp>
      <p:grpSp>
        <p:nvGrpSpPr>
          <p:cNvPr id="7" name="مجموعة 6"/>
          <p:cNvGrpSpPr/>
          <p:nvPr/>
        </p:nvGrpSpPr>
        <p:grpSpPr>
          <a:xfrm>
            <a:off x="2438399" y="4241799"/>
            <a:ext cx="5181600" cy="1219200"/>
            <a:chOff x="914399" y="2844799"/>
            <a:chExt cx="5181600" cy="1219200"/>
          </a:xfrm>
          <a:scene3d>
            <a:camera prst="orthographicFront"/>
            <a:lightRig rig="flat" dir="t"/>
          </a:scene3d>
        </p:grpSpPr>
        <p:sp>
          <p:nvSpPr>
            <p:cNvPr id="8" name="مستطيل مستدير الزوايا 7"/>
            <p:cNvSpPr/>
            <p:nvPr/>
          </p:nvSpPr>
          <p:spPr>
            <a:xfrm>
              <a:off x="914399" y="2844799"/>
              <a:ext cx="5181600" cy="1219200"/>
            </a:xfrm>
            <a:prstGeom prst="roundRect">
              <a:avLst>
                <a:gd name="adj" fmla="val 10000"/>
              </a:avLst>
            </a:prstGeom>
            <a:sp3d prstMaterial="plastic">
              <a:bevelT w="120900" h="88900"/>
              <a:bevelB w="88900" h="31750" prst="angle"/>
            </a:sp3d>
          </p:spPr>
          <p:style>
            <a:lnRef idx="0">
              <a:schemeClr val="lt1">
                <a:hueOff val="0"/>
                <a:satOff val="0"/>
                <a:lumOff val="0"/>
                <a:alphaOff val="0"/>
              </a:schemeClr>
            </a:lnRef>
            <a:fillRef idx="3">
              <a:schemeClr val="accent4">
                <a:hueOff val="141666"/>
                <a:satOff val="-23659"/>
                <a:lumOff val="-8039"/>
                <a:alphaOff val="0"/>
              </a:schemeClr>
            </a:fillRef>
            <a:effectRef idx="2">
              <a:schemeClr val="accent4">
                <a:hueOff val="141666"/>
                <a:satOff val="-23659"/>
                <a:lumOff val="-8039"/>
                <a:alphaOff val="0"/>
              </a:schemeClr>
            </a:effectRef>
            <a:fontRef idx="minor">
              <a:schemeClr val="lt1"/>
            </a:fontRef>
          </p:style>
        </p:sp>
        <p:sp>
          <p:nvSpPr>
            <p:cNvPr id="9" name="مستطيل 8"/>
            <p:cNvSpPr/>
            <p:nvPr/>
          </p:nvSpPr>
          <p:spPr>
            <a:xfrm>
              <a:off x="950107" y="2880508"/>
              <a:ext cx="5145891" cy="114778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pPr lvl="0" algn="ctr" defTabSz="1333500" rtl="1">
                <a:lnSpc>
                  <a:spcPct val="90000"/>
                </a:lnSpc>
                <a:spcBef>
                  <a:spcPct val="0"/>
                </a:spcBef>
                <a:spcAft>
                  <a:spcPct val="35000"/>
                </a:spcAft>
              </a:pPr>
              <a:r>
                <a:rPr lang="ar-SA" sz="3000" kern="1200" dirty="0" smtClean="0">
                  <a:ln>
                    <a:solidFill>
                      <a:sysClr val="windowText" lastClr="000000"/>
                    </a:solidFill>
                  </a:ln>
                  <a:solidFill>
                    <a:schemeClr val="accent3">
                      <a:lumMod val="75000"/>
                    </a:schemeClr>
                  </a:solidFill>
                </a:rPr>
                <a:t>18</a:t>
              </a:r>
              <a:r>
                <a:rPr lang="ar-SA" sz="3000" b="1" kern="1200" dirty="0" smtClean="0">
                  <a:ln>
                    <a:solidFill>
                      <a:sysClr val="windowText" lastClr="000000"/>
                    </a:solidFill>
                  </a:ln>
                  <a:solidFill>
                    <a:schemeClr val="accent3">
                      <a:lumMod val="75000"/>
                    </a:schemeClr>
                  </a:solidFill>
                </a:rPr>
                <a:t>-معظم المؤسسات الأهلية لا تمتلك برامج تطوعية محددة </a:t>
              </a:r>
              <a:endParaRPr lang="ar-SA" sz="3000" b="1" kern="1200" dirty="0">
                <a:ln>
                  <a:solidFill>
                    <a:sysClr val="windowText" lastClr="000000"/>
                  </a:solidFill>
                </a:ln>
                <a:solidFill>
                  <a:schemeClr val="accent3">
                    <a:lumMod val="75000"/>
                  </a:schemeClr>
                </a:solidFill>
              </a:endParaRPr>
            </a:p>
          </p:txBody>
        </p:sp>
      </p:grpSp>
    </p:spTree>
    <p:extLst>
      <p:ext uri="{BB962C8B-B14F-4D97-AF65-F5344CB8AC3E}">
        <p14:creationId xmlns:p14="http://schemas.microsoft.com/office/powerpoint/2010/main" val="3344775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grpSp>
        <p:nvGrpSpPr>
          <p:cNvPr id="7" name="مجموعة 6"/>
          <p:cNvGrpSpPr/>
          <p:nvPr/>
        </p:nvGrpSpPr>
        <p:grpSpPr>
          <a:xfrm>
            <a:off x="1524000" y="1397000"/>
            <a:ext cx="5181600" cy="1219200"/>
            <a:chOff x="0" y="0"/>
            <a:chExt cx="5181600" cy="1219200"/>
          </a:xfrm>
        </p:grpSpPr>
        <p:sp>
          <p:nvSpPr>
            <p:cNvPr id="14" name="مستطيل مستدير الزوايا 13"/>
            <p:cNvSpPr/>
            <p:nvPr/>
          </p:nvSpPr>
          <p:spPr>
            <a:xfrm>
              <a:off x="0" y="0"/>
              <a:ext cx="5181600" cy="1219200"/>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sp>
        <p:sp>
          <p:nvSpPr>
            <p:cNvPr id="15" name="مستطيل 14"/>
            <p:cNvSpPr/>
            <p:nvPr/>
          </p:nvSpPr>
          <p:spPr>
            <a:xfrm>
              <a:off x="35708" y="35709"/>
              <a:ext cx="5145891" cy="11477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kern="1200" dirty="0" smtClean="0">
                  <a:ln>
                    <a:solidFill>
                      <a:schemeClr val="accent2">
                        <a:lumMod val="40000"/>
                        <a:lumOff val="60000"/>
                      </a:schemeClr>
                    </a:solidFill>
                  </a:ln>
                  <a:solidFill>
                    <a:schemeClr val="tx1"/>
                  </a:solidFill>
                </a:rPr>
                <a:t>19</a:t>
              </a:r>
              <a:r>
                <a:rPr lang="ar-SA" sz="2800" b="1" kern="1200" dirty="0" smtClean="0">
                  <a:ln>
                    <a:solidFill>
                      <a:schemeClr val="accent2">
                        <a:lumMod val="40000"/>
                        <a:lumOff val="60000"/>
                      </a:schemeClr>
                    </a:solidFill>
                  </a:ln>
                  <a:solidFill>
                    <a:schemeClr val="tx1"/>
                  </a:solidFill>
                </a:rPr>
                <a:t>- عدم اعلان المؤسسة عن حاجتها للمتطوعين </a:t>
              </a:r>
              <a:endParaRPr lang="ar-SA" sz="2800" b="1" kern="1200" dirty="0">
                <a:ln>
                  <a:solidFill>
                    <a:schemeClr val="accent2">
                      <a:lumMod val="40000"/>
                      <a:lumOff val="60000"/>
                    </a:schemeClr>
                  </a:solidFill>
                </a:ln>
                <a:solidFill>
                  <a:schemeClr val="tx1"/>
                </a:solidFill>
              </a:endParaRPr>
            </a:p>
          </p:txBody>
        </p:sp>
      </p:grpSp>
      <p:grpSp>
        <p:nvGrpSpPr>
          <p:cNvPr id="8" name="مجموعة 7"/>
          <p:cNvGrpSpPr/>
          <p:nvPr/>
        </p:nvGrpSpPr>
        <p:grpSpPr>
          <a:xfrm>
            <a:off x="1981199" y="2819399"/>
            <a:ext cx="5181600" cy="1219200"/>
            <a:chOff x="457199" y="1422399"/>
            <a:chExt cx="5181600" cy="1219200"/>
          </a:xfrm>
        </p:grpSpPr>
        <p:sp>
          <p:nvSpPr>
            <p:cNvPr id="12" name="مستطيل مستدير الزوايا 11"/>
            <p:cNvSpPr/>
            <p:nvPr/>
          </p:nvSpPr>
          <p:spPr>
            <a:xfrm>
              <a:off x="457199" y="1422399"/>
              <a:ext cx="5181600" cy="1219200"/>
            </a:xfrm>
            <a:prstGeom prst="roundRect">
              <a:avLst>
                <a:gd name="adj" fmla="val 10000"/>
              </a:avLst>
            </a:prstGeom>
          </p:spPr>
          <p:style>
            <a:lnRef idx="0">
              <a:schemeClr val="lt1">
                <a:hueOff val="0"/>
                <a:satOff val="0"/>
                <a:lumOff val="0"/>
                <a:alphaOff val="0"/>
              </a:schemeClr>
            </a:lnRef>
            <a:fillRef idx="3">
              <a:schemeClr val="accent4">
                <a:hueOff val="70833"/>
                <a:satOff val="-11829"/>
                <a:lumOff val="-4020"/>
                <a:alphaOff val="0"/>
              </a:schemeClr>
            </a:fillRef>
            <a:effectRef idx="3">
              <a:schemeClr val="accent4">
                <a:hueOff val="70833"/>
                <a:satOff val="-11829"/>
                <a:lumOff val="-4020"/>
                <a:alphaOff val="0"/>
              </a:schemeClr>
            </a:effectRef>
            <a:fontRef idx="minor">
              <a:schemeClr val="lt1"/>
            </a:fontRef>
          </p:style>
        </p:sp>
        <p:sp>
          <p:nvSpPr>
            <p:cNvPr id="13" name="مستطيل 12"/>
            <p:cNvSpPr/>
            <p:nvPr/>
          </p:nvSpPr>
          <p:spPr>
            <a:xfrm>
              <a:off x="492908" y="1458108"/>
              <a:ext cx="5003364" cy="11477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kern="1200" dirty="0" smtClean="0">
                  <a:ln>
                    <a:solidFill>
                      <a:sysClr val="windowText" lastClr="000000"/>
                    </a:solidFill>
                  </a:ln>
                </a:rPr>
                <a:t>20</a:t>
              </a:r>
              <a:r>
                <a:rPr lang="ar-SA" sz="2800" b="1" kern="1200" dirty="0" smtClean="0">
                  <a:ln>
                    <a:solidFill>
                      <a:sysClr val="windowText" lastClr="000000"/>
                    </a:solidFill>
                  </a:ln>
                </a:rPr>
                <a:t>-ضعف فهم المسئولين بالمؤسسة لدور المتطوعين </a:t>
              </a:r>
              <a:endParaRPr lang="ar-SA" sz="2800" b="1" kern="1200" dirty="0">
                <a:ln>
                  <a:solidFill>
                    <a:sysClr val="windowText" lastClr="000000"/>
                  </a:solidFill>
                </a:ln>
              </a:endParaRPr>
            </a:p>
          </p:txBody>
        </p:sp>
      </p:grpSp>
      <p:grpSp>
        <p:nvGrpSpPr>
          <p:cNvPr id="9" name="مجموعة 8"/>
          <p:cNvGrpSpPr/>
          <p:nvPr/>
        </p:nvGrpSpPr>
        <p:grpSpPr>
          <a:xfrm>
            <a:off x="2438399" y="4241799"/>
            <a:ext cx="5181600" cy="1219200"/>
            <a:chOff x="914399" y="2844799"/>
            <a:chExt cx="5181600" cy="1219200"/>
          </a:xfrm>
        </p:grpSpPr>
        <p:sp>
          <p:nvSpPr>
            <p:cNvPr id="10" name="مستطيل مستدير الزوايا 9"/>
            <p:cNvSpPr/>
            <p:nvPr/>
          </p:nvSpPr>
          <p:spPr>
            <a:xfrm>
              <a:off x="914399" y="2844799"/>
              <a:ext cx="5181600" cy="1219200"/>
            </a:xfrm>
            <a:prstGeom prst="roundRect">
              <a:avLst>
                <a:gd name="adj" fmla="val 10000"/>
              </a:avLst>
            </a:prstGeom>
          </p:spPr>
          <p:style>
            <a:lnRef idx="0">
              <a:schemeClr val="lt1">
                <a:hueOff val="0"/>
                <a:satOff val="0"/>
                <a:lumOff val="0"/>
                <a:alphaOff val="0"/>
              </a:schemeClr>
            </a:lnRef>
            <a:fillRef idx="3">
              <a:schemeClr val="accent4">
                <a:hueOff val="141666"/>
                <a:satOff val="-23659"/>
                <a:lumOff val="-8039"/>
                <a:alphaOff val="0"/>
              </a:schemeClr>
            </a:fillRef>
            <a:effectRef idx="3">
              <a:schemeClr val="accent4">
                <a:hueOff val="141666"/>
                <a:satOff val="-23659"/>
                <a:lumOff val="-8039"/>
                <a:alphaOff val="0"/>
              </a:schemeClr>
            </a:effectRef>
            <a:fontRef idx="minor">
              <a:schemeClr val="lt1"/>
            </a:fontRef>
          </p:style>
        </p:sp>
        <p:sp>
          <p:nvSpPr>
            <p:cNvPr id="11" name="مستطيل 10"/>
            <p:cNvSpPr/>
            <p:nvPr/>
          </p:nvSpPr>
          <p:spPr>
            <a:xfrm>
              <a:off x="950108" y="2880508"/>
              <a:ext cx="4978212" cy="11477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ln>
                    <a:solidFill>
                      <a:srgbClr val="FFFF00"/>
                    </a:solidFill>
                  </a:ln>
                  <a:solidFill>
                    <a:schemeClr val="tx1"/>
                  </a:solidFill>
                </a:rPr>
                <a:t>21-وجود التنافس بين المتطوعين والموظفين قد يؤثر علي مستوى الأداء التطوعي </a:t>
              </a:r>
              <a:endParaRPr lang="ar-SA" sz="2400" b="1" kern="1200" dirty="0">
                <a:ln>
                  <a:solidFill>
                    <a:srgbClr val="FFFF00"/>
                  </a:solidFill>
                </a:ln>
                <a:solidFill>
                  <a:schemeClr val="tx1"/>
                </a:solidFill>
              </a:endParaRPr>
            </a:p>
          </p:txBody>
        </p:sp>
      </p:grpSp>
    </p:spTree>
    <p:extLst>
      <p:ext uri="{BB962C8B-B14F-4D97-AF65-F5344CB8AC3E}">
        <p14:creationId xmlns:p14="http://schemas.microsoft.com/office/powerpoint/2010/main" val="39820130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2771800" y="1916832"/>
            <a:ext cx="4572000" cy="954107"/>
          </a:xfrm>
          <a:prstGeom prst="rect">
            <a:avLst/>
          </a:prstGeom>
          <a:solidFill>
            <a:schemeClr val="accent2">
              <a:lumMod val="20000"/>
              <a:lumOff val="80000"/>
            </a:schemeClr>
          </a:solidFill>
          <a:scene3d>
            <a:camera prst="orthographicFront"/>
            <a:lightRig rig="threePt" dir="t"/>
          </a:scene3d>
          <a:sp3d>
            <a:bevelT/>
          </a:sp3d>
        </p:spPr>
        <p:txBody>
          <a:bodyPr>
            <a:spAutoFit/>
          </a:bodyPr>
          <a:lstStyle/>
          <a:p>
            <a:pPr algn="ctr"/>
            <a:r>
              <a:rPr lang="ar-SA" sz="2800" b="1" dirty="0">
                <a:ln>
                  <a:solidFill>
                    <a:schemeClr val="accent2"/>
                  </a:solidFill>
                </a:ln>
              </a:rPr>
              <a:t>22-عدم التزام المتطوع تجاه المؤسسة التطوعية </a:t>
            </a:r>
          </a:p>
        </p:txBody>
      </p:sp>
      <p:sp>
        <p:nvSpPr>
          <p:cNvPr id="6" name="مستطيل 5"/>
          <p:cNvSpPr/>
          <p:nvPr/>
        </p:nvSpPr>
        <p:spPr>
          <a:xfrm>
            <a:off x="1619672" y="3764939"/>
            <a:ext cx="5328592" cy="1200329"/>
          </a:xfrm>
          <a:prstGeom prst="rect">
            <a:avLst/>
          </a:prstGeom>
          <a:solidFill>
            <a:schemeClr val="accent4">
              <a:lumMod val="40000"/>
              <a:lumOff val="60000"/>
            </a:schemeClr>
          </a:solidFill>
          <a:scene3d>
            <a:camera prst="orthographicFront"/>
            <a:lightRig rig="threePt" dir="t"/>
          </a:scene3d>
          <a:sp3d>
            <a:bevelT prst="angle"/>
          </a:sp3d>
        </p:spPr>
        <p:txBody>
          <a:bodyPr wrap="square">
            <a:spAutoFit/>
          </a:bodyPr>
          <a:lstStyle/>
          <a:p>
            <a:pPr algn="ctr"/>
            <a:r>
              <a:rPr lang="ar-SA" sz="2400" b="1" dirty="0">
                <a:ln>
                  <a:solidFill>
                    <a:srgbClr val="FFC000"/>
                  </a:solidFill>
                </a:ln>
              </a:rPr>
              <a:t>23- الفشل </a:t>
            </a:r>
            <a:r>
              <a:rPr lang="ar-SA" sz="2400" b="1" dirty="0" smtClean="0">
                <a:ln>
                  <a:solidFill>
                    <a:srgbClr val="FFC000"/>
                  </a:solidFill>
                </a:ln>
              </a:rPr>
              <a:t>في </a:t>
            </a:r>
            <a:r>
              <a:rPr lang="ar-SA" sz="2400" b="1" dirty="0">
                <a:ln>
                  <a:solidFill>
                    <a:srgbClr val="FFC000"/>
                  </a:solidFill>
                </a:ln>
              </a:rPr>
              <a:t>العمل التطوعي لعدم التوجيه المستمر لأداء المتطوعين </a:t>
            </a:r>
          </a:p>
        </p:txBody>
      </p:sp>
    </p:spTree>
    <p:extLst>
      <p:ext uri="{BB962C8B-B14F-4D97-AF65-F5344CB8AC3E}">
        <p14:creationId xmlns:p14="http://schemas.microsoft.com/office/powerpoint/2010/main" val="3344775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7" name="مستطيل 6"/>
          <p:cNvSpPr/>
          <p:nvPr/>
        </p:nvSpPr>
        <p:spPr>
          <a:xfrm>
            <a:off x="4246453" y="116632"/>
            <a:ext cx="3853939" cy="646331"/>
          </a:xfrm>
          <a:prstGeom prst="rect">
            <a:avLst/>
          </a:prstGeom>
        </p:spPr>
        <p:txBody>
          <a:bodyPr wrap="none">
            <a:spAutoFit/>
          </a:bodyPr>
          <a:lstStyle/>
          <a:p>
            <a:pPr lvl="0"/>
            <a:r>
              <a:rPr lang="ar-SA" b="1" dirty="0" smtClean="0"/>
              <a:t>ثالثا : عوامل </a:t>
            </a:r>
            <a:r>
              <a:rPr lang="ar-SA" b="1" dirty="0"/>
              <a:t>راجعة </a:t>
            </a:r>
            <a:r>
              <a:rPr lang="ar-SA" b="1" dirty="0" smtClean="0"/>
              <a:t>للمجتمع ومنها </a:t>
            </a:r>
            <a:endParaRPr lang="ar-SA" dirty="0"/>
          </a:p>
          <a:p>
            <a:r>
              <a:rPr lang="ar-SA" b="1" dirty="0" smtClean="0"/>
              <a:t> </a:t>
            </a:r>
            <a:endParaRPr lang="ar-SA" dirty="0"/>
          </a:p>
        </p:txBody>
      </p:sp>
      <p:grpSp>
        <p:nvGrpSpPr>
          <p:cNvPr id="8" name="مجموعة 7"/>
          <p:cNvGrpSpPr/>
          <p:nvPr/>
        </p:nvGrpSpPr>
        <p:grpSpPr>
          <a:xfrm>
            <a:off x="1524000" y="1397000"/>
            <a:ext cx="5181600" cy="1219200"/>
            <a:chOff x="0" y="0"/>
            <a:chExt cx="5181600" cy="1219200"/>
          </a:xfrm>
          <a:scene3d>
            <a:camera prst="orthographicFront"/>
            <a:lightRig rig="threePt" dir="t">
              <a:rot lat="0" lon="0" rev="7500000"/>
            </a:lightRig>
          </a:scene3d>
        </p:grpSpPr>
        <p:sp>
          <p:nvSpPr>
            <p:cNvPr id="15" name="مستطيل مستدير الزوايا 14"/>
            <p:cNvSpPr/>
            <p:nvPr/>
          </p:nvSpPr>
          <p:spPr>
            <a:xfrm>
              <a:off x="0" y="0"/>
              <a:ext cx="5181600" cy="1219200"/>
            </a:xfrm>
            <a:prstGeom prst="roundRect">
              <a:avLst>
                <a:gd name="adj" fmla="val 10000"/>
              </a:avLst>
            </a:prstGeom>
            <a:sp3d prstMaterial="plastic">
              <a:bevelT w="127000" h="25400" prst="relaxedInset"/>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16" name="مستطيل 15"/>
            <p:cNvSpPr/>
            <p:nvPr/>
          </p:nvSpPr>
          <p:spPr>
            <a:xfrm>
              <a:off x="35709" y="35709"/>
              <a:ext cx="3865988" cy="114778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solidFill>
                    <a:schemeClr val="tx1"/>
                  </a:solidFill>
                </a:rPr>
                <a:t>1-التقصير فى اكتشاف القيادات التطوعية من قبل قيادات المجتمع </a:t>
              </a:r>
              <a:endParaRPr lang="ar-SA" sz="2400" b="1" kern="1200" dirty="0">
                <a:solidFill>
                  <a:schemeClr val="tx1"/>
                </a:solidFill>
              </a:endParaRPr>
            </a:p>
          </p:txBody>
        </p:sp>
      </p:grpSp>
      <p:grpSp>
        <p:nvGrpSpPr>
          <p:cNvPr id="9" name="مجموعة 8"/>
          <p:cNvGrpSpPr/>
          <p:nvPr/>
        </p:nvGrpSpPr>
        <p:grpSpPr>
          <a:xfrm>
            <a:off x="1981199" y="2819399"/>
            <a:ext cx="5181600" cy="1219200"/>
            <a:chOff x="457199" y="1422399"/>
            <a:chExt cx="5181600" cy="1219200"/>
          </a:xfrm>
          <a:scene3d>
            <a:camera prst="orthographicFront"/>
            <a:lightRig rig="threePt" dir="t">
              <a:rot lat="0" lon="0" rev="7500000"/>
            </a:lightRig>
          </a:scene3d>
        </p:grpSpPr>
        <p:sp>
          <p:nvSpPr>
            <p:cNvPr id="13" name="مستطيل مستدير الزوايا 12"/>
            <p:cNvSpPr/>
            <p:nvPr/>
          </p:nvSpPr>
          <p:spPr>
            <a:xfrm>
              <a:off x="457199" y="1422399"/>
              <a:ext cx="5181600" cy="1219200"/>
            </a:xfrm>
            <a:prstGeom prst="roundRect">
              <a:avLst>
                <a:gd name="adj" fmla="val 10000"/>
              </a:avLst>
            </a:prstGeom>
            <a:sp3d prstMaterial="plastic">
              <a:bevelT w="127000" h="25400" prst="relaxedInset"/>
            </a:sp3d>
          </p:spPr>
          <p:style>
            <a:lnRef idx="0">
              <a:schemeClr val="lt1">
                <a:hueOff val="0"/>
                <a:satOff val="0"/>
                <a:lumOff val="0"/>
                <a:alphaOff val="0"/>
              </a:schemeClr>
            </a:lnRef>
            <a:fillRef idx="3">
              <a:schemeClr val="accent2">
                <a:hueOff val="3375995"/>
                <a:satOff val="1250"/>
                <a:lumOff val="3823"/>
                <a:alphaOff val="0"/>
              </a:schemeClr>
            </a:fillRef>
            <a:effectRef idx="2">
              <a:schemeClr val="accent2">
                <a:hueOff val="3375995"/>
                <a:satOff val="1250"/>
                <a:lumOff val="3823"/>
                <a:alphaOff val="0"/>
              </a:schemeClr>
            </a:effectRef>
            <a:fontRef idx="minor">
              <a:schemeClr val="lt1"/>
            </a:fontRef>
          </p:style>
        </p:sp>
        <p:sp>
          <p:nvSpPr>
            <p:cNvPr id="14" name="مستطيل 13"/>
            <p:cNvSpPr/>
            <p:nvPr/>
          </p:nvSpPr>
          <p:spPr>
            <a:xfrm>
              <a:off x="492908" y="1458108"/>
              <a:ext cx="3860502" cy="114778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t>2-</a:t>
              </a:r>
              <a:r>
                <a:rPr lang="ar-SA" sz="2400" b="1" kern="1200" dirty="0" err="1" smtClean="0"/>
                <a:t>إنخفاض</a:t>
              </a:r>
              <a:r>
                <a:rPr lang="ar-SA" sz="2400" b="1" kern="1200" dirty="0" smtClean="0"/>
                <a:t> مستوى المعيشة فى المجتمع فلا يتوفر الوقت للأعمال التطوعية </a:t>
              </a:r>
              <a:endParaRPr lang="ar-SA" sz="2400" b="1" kern="1200" dirty="0"/>
            </a:p>
          </p:txBody>
        </p:sp>
      </p:grpSp>
      <p:grpSp>
        <p:nvGrpSpPr>
          <p:cNvPr id="10" name="مجموعة 9"/>
          <p:cNvGrpSpPr/>
          <p:nvPr/>
        </p:nvGrpSpPr>
        <p:grpSpPr>
          <a:xfrm>
            <a:off x="2438399" y="4241799"/>
            <a:ext cx="5181600" cy="1219200"/>
            <a:chOff x="914399" y="2844799"/>
            <a:chExt cx="5181600" cy="1219200"/>
          </a:xfrm>
          <a:scene3d>
            <a:camera prst="orthographicFront"/>
            <a:lightRig rig="threePt" dir="t">
              <a:rot lat="0" lon="0" rev="7500000"/>
            </a:lightRig>
          </a:scene3d>
        </p:grpSpPr>
        <p:sp>
          <p:nvSpPr>
            <p:cNvPr id="11" name="مستطيل مستدير الزوايا 10"/>
            <p:cNvSpPr/>
            <p:nvPr/>
          </p:nvSpPr>
          <p:spPr>
            <a:xfrm>
              <a:off x="914399" y="2844799"/>
              <a:ext cx="5181600" cy="1219200"/>
            </a:xfrm>
            <a:prstGeom prst="roundRect">
              <a:avLst>
                <a:gd name="adj" fmla="val 10000"/>
              </a:avLst>
            </a:prstGeom>
            <a:sp3d prstMaterial="plastic">
              <a:bevelT w="127000" h="25400" prst="relaxedInset"/>
            </a:sp3d>
          </p:spPr>
          <p:style>
            <a:lnRef idx="0">
              <a:schemeClr val="lt1">
                <a:hueOff val="0"/>
                <a:satOff val="0"/>
                <a:lumOff val="0"/>
                <a:alphaOff val="0"/>
              </a:schemeClr>
            </a:lnRef>
            <a:fillRef idx="3">
              <a:schemeClr val="accent2">
                <a:hueOff val="6751989"/>
                <a:satOff val="2501"/>
                <a:lumOff val="7646"/>
                <a:alphaOff val="0"/>
              </a:schemeClr>
            </a:fillRef>
            <a:effectRef idx="2">
              <a:schemeClr val="accent2">
                <a:hueOff val="6751989"/>
                <a:satOff val="2501"/>
                <a:lumOff val="7646"/>
                <a:alphaOff val="0"/>
              </a:schemeClr>
            </a:effectRef>
            <a:fontRef idx="minor">
              <a:schemeClr val="lt1"/>
            </a:fontRef>
          </p:style>
        </p:sp>
        <p:sp>
          <p:nvSpPr>
            <p:cNvPr id="12" name="مستطيل 11"/>
            <p:cNvSpPr/>
            <p:nvPr/>
          </p:nvSpPr>
          <p:spPr>
            <a:xfrm>
              <a:off x="950108" y="2880508"/>
              <a:ext cx="3860502" cy="114778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solidFill>
                    <a:schemeClr val="tx1"/>
                  </a:solidFill>
                </a:rPr>
                <a:t>3-اعتقاد بعض الأسر</a:t>
              </a:r>
            </a:p>
            <a:p>
              <a:pPr lvl="0" algn="ctr" defTabSz="1066800" rtl="1">
                <a:lnSpc>
                  <a:spcPct val="90000"/>
                </a:lnSpc>
                <a:spcBef>
                  <a:spcPct val="0"/>
                </a:spcBef>
                <a:spcAft>
                  <a:spcPct val="35000"/>
                </a:spcAft>
              </a:pPr>
              <a:r>
                <a:rPr lang="ar-SA" sz="2400" b="1" kern="1200" dirty="0" smtClean="0">
                  <a:solidFill>
                    <a:schemeClr val="tx1"/>
                  </a:solidFill>
                </a:rPr>
                <a:t>أن العمل التطوعي يفقد علاقات الأبناء </a:t>
              </a:r>
              <a:r>
                <a:rPr lang="ar-SA" sz="2400" b="0" kern="1200" dirty="0" smtClean="0">
                  <a:solidFill>
                    <a:schemeClr val="tx1"/>
                  </a:solidFill>
                </a:rPr>
                <a:t>بهم </a:t>
              </a:r>
              <a:endParaRPr lang="ar-SA" sz="2400" b="0" kern="1200" dirty="0">
                <a:solidFill>
                  <a:schemeClr val="tx1"/>
                </a:solidFill>
              </a:endParaRPr>
            </a:p>
          </p:txBody>
        </p:sp>
      </p:grpSp>
      <p:grpSp>
        <p:nvGrpSpPr>
          <p:cNvPr id="17" name="مجموعة 16"/>
          <p:cNvGrpSpPr/>
          <p:nvPr/>
        </p:nvGrpSpPr>
        <p:grpSpPr>
          <a:xfrm>
            <a:off x="6173422" y="2240280"/>
            <a:ext cx="792480" cy="792480"/>
            <a:chOff x="4389120" y="924560"/>
            <a:chExt cx="792480" cy="792480"/>
          </a:xfrm>
          <a:scene3d>
            <a:camera prst="orthographicFront"/>
            <a:lightRig rig="threePt" dir="t">
              <a:rot lat="0" lon="0" rev="7500000"/>
            </a:lightRig>
          </a:scene3d>
        </p:grpSpPr>
        <p:sp>
          <p:nvSpPr>
            <p:cNvPr id="18" name="سهم للأسفل 17"/>
            <p:cNvSpPr/>
            <p:nvPr/>
          </p:nvSpPr>
          <p:spPr>
            <a:xfrm>
              <a:off x="4389120" y="924560"/>
              <a:ext cx="792480" cy="792480"/>
            </a:xfrm>
            <a:prstGeom prst="downArrow">
              <a:avLst>
                <a:gd name="adj1" fmla="val 55000"/>
                <a:gd name="adj2" fmla="val 45000"/>
              </a:avLst>
            </a:prstGeom>
            <a:sp3d z="152400" extrusionH="63500" prstMaterial="dkEdge">
              <a:bevelT w="125400" h="36350" prst="relaxedInset"/>
              <a:contourClr>
                <a:schemeClr val="bg1"/>
              </a:contourClr>
            </a:sp3d>
          </p:spPr>
          <p:style>
            <a:lnRef idx="1">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sp>
        <p:sp>
          <p:nvSpPr>
            <p:cNvPr id="19" name="سهم للأسفل 4"/>
            <p:cNvSpPr/>
            <p:nvPr/>
          </p:nvSpPr>
          <p:spPr>
            <a:xfrm>
              <a:off x="4567428" y="924560"/>
              <a:ext cx="435864" cy="596341"/>
            </a:xfrm>
            <a:prstGeom prst="rect">
              <a:avLst/>
            </a:prstGeom>
            <a:sp3d z="1524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p:txBody>
        </p:sp>
      </p:grpSp>
      <p:grpSp>
        <p:nvGrpSpPr>
          <p:cNvPr id="20" name="مجموعة 19"/>
          <p:cNvGrpSpPr/>
          <p:nvPr/>
        </p:nvGrpSpPr>
        <p:grpSpPr>
          <a:xfrm>
            <a:off x="6270089" y="4002890"/>
            <a:ext cx="792480" cy="792480"/>
            <a:chOff x="4389120" y="924560"/>
            <a:chExt cx="792480" cy="792480"/>
          </a:xfrm>
          <a:scene3d>
            <a:camera prst="orthographicFront"/>
            <a:lightRig rig="threePt" dir="t">
              <a:rot lat="0" lon="0" rev="7500000"/>
            </a:lightRig>
          </a:scene3d>
        </p:grpSpPr>
        <p:sp>
          <p:nvSpPr>
            <p:cNvPr id="21" name="سهم للأسفل 20"/>
            <p:cNvSpPr/>
            <p:nvPr/>
          </p:nvSpPr>
          <p:spPr>
            <a:xfrm>
              <a:off x="4389120" y="924560"/>
              <a:ext cx="792480" cy="792480"/>
            </a:xfrm>
            <a:prstGeom prst="downArrow">
              <a:avLst>
                <a:gd name="adj1" fmla="val 55000"/>
                <a:gd name="adj2" fmla="val 45000"/>
              </a:avLst>
            </a:prstGeom>
            <a:sp3d z="152400" extrusionH="63500" prstMaterial="dkEdge">
              <a:bevelT w="125400" h="36350" prst="relaxedInset"/>
              <a:contourClr>
                <a:schemeClr val="bg1"/>
              </a:contourClr>
            </a:sp3d>
          </p:spPr>
          <p:style>
            <a:lnRef idx="1">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sp>
        <p:sp>
          <p:nvSpPr>
            <p:cNvPr id="22" name="سهم للأسفل 4"/>
            <p:cNvSpPr/>
            <p:nvPr/>
          </p:nvSpPr>
          <p:spPr>
            <a:xfrm>
              <a:off x="4567428" y="924560"/>
              <a:ext cx="435864" cy="596341"/>
            </a:xfrm>
            <a:prstGeom prst="rect">
              <a:avLst/>
            </a:prstGeom>
            <a:sp3d z="1524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p:txBody>
        </p:sp>
      </p:grpSp>
    </p:spTree>
    <p:extLst>
      <p:ext uri="{BB962C8B-B14F-4D97-AF65-F5344CB8AC3E}">
        <p14:creationId xmlns:p14="http://schemas.microsoft.com/office/powerpoint/2010/main" val="39820130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836712"/>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ربع نص 4"/>
          <p:cNvSpPr txBox="1"/>
          <p:nvPr/>
        </p:nvSpPr>
        <p:spPr>
          <a:xfrm>
            <a:off x="4860032" y="25192"/>
            <a:ext cx="2952328" cy="707886"/>
          </a:xfrm>
          <a:prstGeom prst="rect">
            <a:avLst/>
          </a:prstGeom>
          <a:noFill/>
        </p:spPr>
        <p:txBody>
          <a:bodyPr wrap="square" rtlCol="1">
            <a:spAutoFit/>
          </a:bodyPr>
          <a:lstStyle/>
          <a:p>
            <a:pPr algn="ctr"/>
            <a:r>
              <a:rPr lang="ar-SA"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اسئلة</a:t>
            </a:r>
            <a:endParaRPr lang="ar-SA"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6" name="مربع نص 5"/>
          <p:cNvSpPr txBox="1"/>
          <p:nvPr/>
        </p:nvSpPr>
        <p:spPr>
          <a:xfrm>
            <a:off x="1668056" y="1500170"/>
            <a:ext cx="5832648" cy="3785652"/>
          </a:xfrm>
          <a:prstGeom prst="rect">
            <a:avLst/>
          </a:prstGeom>
          <a:noFill/>
        </p:spPr>
        <p:txBody>
          <a:bodyPr wrap="square" rtlCol="1">
            <a:spAutoFit/>
          </a:bodyPr>
          <a:lstStyle/>
          <a:p>
            <a:r>
              <a:rPr lang="ar-SA" sz="2400" b="1" u="sng" dirty="0" smtClean="0">
                <a:solidFill>
                  <a:srgbClr val="FF0000"/>
                </a:solidFill>
                <a:effectLst>
                  <a:outerShdw blurRad="38100" dist="38100" dir="2700000" algn="tl">
                    <a:srgbClr val="000000">
                      <a:alpha val="43137"/>
                    </a:srgbClr>
                  </a:outerShdw>
                </a:effectLst>
              </a:rPr>
              <a:t>اولا اسئلة مقاليه :</a:t>
            </a:r>
            <a:r>
              <a:rPr lang="ar-SA" sz="2400" dirty="0" smtClean="0"/>
              <a:t> </a:t>
            </a:r>
          </a:p>
          <a:p>
            <a:endParaRPr lang="ar-SA" sz="2400" dirty="0" smtClean="0"/>
          </a:p>
          <a:p>
            <a:r>
              <a:rPr lang="ar-SA" sz="2400" dirty="0" smtClean="0"/>
              <a:t>س : (تتعدد مجالات العمل التطوعي في المجتمع )</a:t>
            </a:r>
          </a:p>
          <a:p>
            <a:r>
              <a:rPr lang="ar-SA" sz="2400" dirty="0"/>
              <a:t> </a:t>
            </a:r>
            <a:r>
              <a:rPr lang="ar-SA" sz="2400" dirty="0" smtClean="0"/>
              <a:t> ناقش وناقشي العبارة السابقة في ضوء دراستكم للعمل التطوعي </a:t>
            </a:r>
          </a:p>
          <a:p>
            <a:r>
              <a:rPr lang="ar-SA" sz="2400" dirty="0" smtClean="0"/>
              <a:t>س : ( العمل التطوعي من الميادين الهامة يتطلب مستوى من الفهم والالتزام ) </a:t>
            </a:r>
          </a:p>
          <a:p>
            <a:r>
              <a:rPr lang="ar-SA" sz="2400" dirty="0" smtClean="0"/>
              <a:t>اشرح او اشرحي العبارة السابقة مع توضيح المقصود بأخلاق العمل التطوعي </a:t>
            </a:r>
            <a:endParaRPr lang="ar-SA" sz="2400" dirty="0"/>
          </a:p>
        </p:txBody>
      </p:sp>
    </p:spTree>
    <p:extLst>
      <p:ext uri="{BB962C8B-B14F-4D97-AF65-F5344CB8AC3E}">
        <p14:creationId xmlns:p14="http://schemas.microsoft.com/office/powerpoint/2010/main" val="39820130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ربع نص 4"/>
          <p:cNvSpPr txBox="1"/>
          <p:nvPr/>
        </p:nvSpPr>
        <p:spPr>
          <a:xfrm>
            <a:off x="1979712" y="1556792"/>
            <a:ext cx="5328592" cy="3847207"/>
          </a:xfrm>
          <a:prstGeom prst="rect">
            <a:avLst/>
          </a:prstGeom>
          <a:noFill/>
        </p:spPr>
        <p:txBody>
          <a:bodyPr wrap="square" rtlCol="1">
            <a:spAutoFit/>
          </a:bodyPr>
          <a:lstStyle/>
          <a:p>
            <a:r>
              <a:rPr lang="ar-SA" sz="2400" b="1" u="sng" dirty="0" smtClean="0">
                <a:solidFill>
                  <a:srgbClr val="FF0000"/>
                </a:solidFill>
                <a:effectLst>
                  <a:outerShdw blurRad="38100" dist="38100" dir="2700000" algn="tl">
                    <a:srgbClr val="000000">
                      <a:alpha val="43137"/>
                    </a:srgbClr>
                  </a:outerShdw>
                </a:effectLst>
              </a:rPr>
              <a:t>ثانيا : اسئلة موضوعية </a:t>
            </a:r>
          </a:p>
          <a:p>
            <a:endParaRPr lang="ar-SA" sz="2400" b="1" u="sng" dirty="0" smtClean="0">
              <a:solidFill>
                <a:srgbClr val="FF0000"/>
              </a:solidFill>
              <a:effectLst>
                <a:outerShdw blurRad="38100" dist="38100" dir="2700000" algn="tl">
                  <a:srgbClr val="000000">
                    <a:alpha val="43137"/>
                  </a:srgbClr>
                </a:outerShdw>
              </a:effectLst>
            </a:endParaRPr>
          </a:p>
          <a:p>
            <a:r>
              <a:rPr lang="ar-SA" sz="2800" dirty="0" smtClean="0"/>
              <a:t>س : يساعد العمل التطوعي على تنمية القدرات والمهارات الشخصية من خلال : -</a:t>
            </a:r>
          </a:p>
          <a:p>
            <a:r>
              <a:rPr lang="ar-SA" sz="2800" dirty="0" smtClean="0"/>
              <a:t>1- الثقة بالنفس     </a:t>
            </a:r>
          </a:p>
          <a:p>
            <a:r>
              <a:rPr lang="ar-SA" sz="2800" dirty="0" smtClean="0"/>
              <a:t>2- العمل الجماعي </a:t>
            </a:r>
          </a:p>
          <a:p>
            <a:r>
              <a:rPr lang="ar-SA" sz="2800" dirty="0" smtClean="0"/>
              <a:t>3- اتاحة الفرص </a:t>
            </a:r>
          </a:p>
          <a:p>
            <a:r>
              <a:rPr lang="ar-SA" sz="2800" dirty="0" smtClean="0"/>
              <a:t>4- التفاعل الاجتماعي</a:t>
            </a:r>
            <a:endParaRPr lang="ar-SA" sz="2800" dirty="0"/>
          </a:p>
        </p:txBody>
      </p:sp>
    </p:spTree>
    <p:extLst>
      <p:ext uri="{BB962C8B-B14F-4D97-AF65-F5344CB8AC3E}">
        <p14:creationId xmlns:p14="http://schemas.microsoft.com/office/powerpoint/2010/main" val="39820130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ربع نص 4"/>
          <p:cNvSpPr txBox="1"/>
          <p:nvPr/>
        </p:nvSpPr>
        <p:spPr>
          <a:xfrm>
            <a:off x="2339752" y="1628800"/>
            <a:ext cx="4896544" cy="3385542"/>
          </a:xfrm>
          <a:prstGeom prst="rect">
            <a:avLst/>
          </a:prstGeom>
          <a:noFill/>
        </p:spPr>
        <p:txBody>
          <a:bodyPr wrap="square" rtlCol="1">
            <a:spAutoFit/>
          </a:bodyPr>
          <a:lstStyle/>
          <a:p>
            <a:r>
              <a:rPr lang="ar-SA" sz="2800" dirty="0" smtClean="0"/>
              <a:t>س : يساهم العمل التطوعي تطبيق الاسلوب العلمي من خلال : - </a:t>
            </a:r>
          </a:p>
          <a:p>
            <a:r>
              <a:rPr lang="ar-SA" sz="2800" dirty="0" smtClean="0"/>
              <a:t>1- الاستفادة من النجاحات</a:t>
            </a:r>
          </a:p>
          <a:p>
            <a:r>
              <a:rPr lang="ar-SA" sz="2800" dirty="0" smtClean="0"/>
              <a:t>2- تدوين المعلومات </a:t>
            </a:r>
          </a:p>
          <a:p>
            <a:r>
              <a:rPr lang="ar-SA" sz="2800" dirty="0" smtClean="0"/>
              <a:t>3- تنمية المهارات </a:t>
            </a:r>
          </a:p>
          <a:p>
            <a:r>
              <a:rPr lang="ar-SA" sz="2800" dirty="0" smtClean="0"/>
              <a:t>4 – تعدد القيادات</a:t>
            </a:r>
          </a:p>
          <a:p>
            <a:endParaRPr lang="ar-SA" dirty="0"/>
          </a:p>
        </p:txBody>
      </p:sp>
    </p:spTree>
    <p:extLst>
      <p:ext uri="{BB962C8B-B14F-4D97-AF65-F5344CB8AC3E}">
        <p14:creationId xmlns:p14="http://schemas.microsoft.com/office/powerpoint/2010/main" val="39820130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أوستن">
  <a:themeElements>
    <a:clrScheme name="حركة">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أوستن">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أوستن">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1187</TotalTime>
  <Words>2287</Words>
  <Application>Microsoft Office PowerPoint</Application>
  <PresentationFormat>عرض على الشاشة (3:4)‏</PresentationFormat>
  <Paragraphs>251</Paragraphs>
  <Slides>60</Slides>
  <Notes>0</Notes>
  <HiddenSlides>0</HiddenSlides>
  <MMClips>0</MMClips>
  <ScaleCrop>false</ScaleCrop>
  <HeadingPairs>
    <vt:vector size="4" baseType="variant">
      <vt:variant>
        <vt:lpstr>نسق</vt:lpstr>
      </vt:variant>
      <vt:variant>
        <vt:i4>1</vt:i4>
      </vt:variant>
      <vt:variant>
        <vt:lpstr>عناوين الشرائح</vt:lpstr>
      </vt:variant>
      <vt:variant>
        <vt:i4>60</vt:i4>
      </vt:variant>
    </vt:vector>
  </HeadingPairs>
  <TitlesOfParts>
    <vt:vector size="61" baseType="lpstr">
      <vt:lpstr>أوستن</vt:lpstr>
      <vt:lpstr>المحاضرة الرابعة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ومن هذه المعوقات للعمل التطوعي ما يلي :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الرابعة</dc:title>
  <dc:creator>Asmaa A. Saleh</dc:creator>
  <cp:lastModifiedBy>Asmaa A. Saleh</cp:lastModifiedBy>
  <cp:revision>71</cp:revision>
  <dcterms:created xsi:type="dcterms:W3CDTF">2015-07-10T22:03:18Z</dcterms:created>
  <dcterms:modified xsi:type="dcterms:W3CDTF">2015-12-01T17:43:19Z</dcterms:modified>
</cp:coreProperties>
</file>