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311" r:id="rId3"/>
    <p:sldId id="312" r:id="rId4"/>
    <p:sldId id="259" r:id="rId5"/>
    <p:sldId id="315" r:id="rId6"/>
    <p:sldId id="316" r:id="rId7"/>
    <p:sldId id="306" r:id="rId8"/>
    <p:sldId id="308" r:id="rId9"/>
    <p:sldId id="309" r:id="rId10"/>
    <p:sldId id="310" r:id="rId11"/>
    <p:sldId id="317" r:id="rId12"/>
    <p:sldId id="257"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313" r:id="rId37"/>
    <p:sldId id="283" r:id="rId38"/>
    <p:sldId id="284" r:id="rId39"/>
    <p:sldId id="285" r:id="rId40"/>
    <p:sldId id="286" r:id="rId41"/>
    <p:sldId id="287" r:id="rId42"/>
    <p:sldId id="288" r:id="rId43"/>
    <p:sldId id="314" r:id="rId44"/>
    <p:sldId id="289" r:id="rId45"/>
    <p:sldId id="290" r:id="rId46"/>
    <p:sldId id="291" r:id="rId47"/>
    <p:sldId id="292" r:id="rId48"/>
    <p:sldId id="293" r:id="rId49"/>
    <p:sldId id="295" r:id="rId50"/>
    <p:sldId id="296" r:id="rId51"/>
    <p:sldId id="318" r:id="rId52"/>
    <p:sldId id="297" r:id="rId53"/>
    <p:sldId id="298" r:id="rId54"/>
    <p:sldId id="299" r:id="rId55"/>
    <p:sldId id="300" r:id="rId56"/>
    <p:sldId id="301" r:id="rId57"/>
    <p:sldId id="302" r:id="rId58"/>
    <p:sldId id="303" r:id="rId59"/>
    <p:sldId id="304" r:id="rId60"/>
    <p:sldId id="305" r:id="rId61"/>
    <p:sldId id="307" r:id="rId62"/>
    <p:sldId id="294" r:id="rId6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92A797-E203-41C3-B408-45A61BEF1251}" type="doc">
      <dgm:prSet loTypeId="urn:microsoft.com/office/officeart/2005/8/layout/radial1" loCatId="relationship" qsTypeId="urn:microsoft.com/office/officeart/2005/8/quickstyle/simple1" qsCatId="simple" csTypeId="urn:microsoft.com/office/officeart/2005/8/colors/accent1_2" csCatId="accent1" phldr="1"/>
      <dgm:spPr/>
    </dgm:pt>
    <dgm:pt modelId="{C10AD256-F30A-437C-8452-778E8ABE435F}">
      <dgm:prSet/>
      <dgm:spPr>
        <a:solidFill>
          <a:srgbClr val="002060"/>
        </a:solidFill>
      </dgm:spPr>
      <dgm:t>
        <a:bodyPr/>
        <a:lstStyle/>
        <a:p>
          <a:pPr marR="0" algn="ctr" rtl="1"/>
          <a:r>
            <a:rPr lang="ar-SA" b="1" i="0" u="none" strike="noStrike" baseline="0" dirty="0" smtClean="0">
              <a:latin typeface="Arial"/>
              <a:cs typeface="Arial"/>
            </a:rPr>
            <a:t>العناصر الواجب توفرها في المتطوع</a:t>
          </a:r>
          <a:endParaRPr lang="ar-SA" dirty="0" smtClean="0"/>
        </a:p>
      </dgm:t>
    </dgm:pt>
    <dgm:pt modelId="{6847FA2F-BFCE-4369-BEA1-975BFA306364}" type="parTrans" cxnId="{9271734D-7413-40DD-A6D8-750602A765EF}">
      <dgm:prSet/>
      <dgm:spPr/>
      <dgm:t>
        <a:bodyPr/>
        <a:lstStyle/>
        <a:p>
          <a:pPr rtl="1"/>
          <a:endParaRPr lang="ar-SA"/>
        </a:p>
      </dgm:t>
    </dgm:pt>
    <dgm:pt modelId="{6D4DD2D6-68D7-4DBF-8F05-4C5C9DC0DFEC}" type="sibTrans" cxnId="{9271734D-7413-40DD-A6D8-750602A765EF}">
      <dgm:prSet/>
      <dgm:spPr/>
      <dgm:t>
        <a:bodyPr/>
        <a:lstStyle/>
        <a:p>
          <a:pPr rtl="1"/>
          <a:endParaRPr lang="ar-SA"/>
        </a:p>
      </dgm:t>
    </dgm:pt>
    <dgm:pt modelId="{680ED17D-EB34-4D0D-85CD-34FDAFB5EA6A}">
      <dgm:prSet custT="1"/>
      <dgm:spPr>
        <a:solidFill>
          <a:schemeClr val="accent2"/>
        </a:solidFill>
      </dgm:spPr>
      <dgm:t>
        <a:bodyPr/>
        <a:lstStyle/>
        <a:p>
          <a:pPr marR="0" algn="ctr" rtl="1"/>
          <a:endParaRPr lang="ar-SA" sz="1300" b="1" i="0" u="none" strike="noStrike" baseline="0" dirty="0" smtClean="0">
            <a:latin typeface="Traditional Arabic"/>
            <a:cs typeface="Traditional Arabic"/>
          </a:endParaRPr>
        </a:p>
        <a:p>
          <a:pPr marR="0" algn="ctr" rtl="1"/>
          <a:r>
            <a:rPr lang="ar-SA" sz="1800" b="1" i="0" u="none" strike="noStrike" baseline="0" dirty="0" smtClean="0">
              <a:ln>
                <a:solidFill>
                  <a:sysClr val="windowText" lastClr="000000"/>
                </a:solidFill>
              </a:ln>
              <a:latin typeface="Traditional Arabic"/>
              <a:cs typeface="Traditional Arabic"/>
            </a:rPr>
            <a:t>الدافع الذاتي نحو العمل التطوعي</a:t>
          </a:r>
          <a:endParaRPr lang="ar-SA" sz="1800" dirty="0" smtClean="0">
            <a:ln>
              <a:solidFill>
                <a:sysClr val="windowText" lastClr="000000"/>
              </a:solidFill>
            </a:ln>
          </a:endParaRPr>
        </a:p>
      </dgm:t>
    </dgm:pt>
    <dgm:pt modelId="{9A460F5B-C737-4DE8-B609-8830FDDF3D75}" type="parTrans" cxnId="{99E5E475-EF77-4A5E-BF70-276127341C03}">
      <dgm:prSet/>
      <dgm:spPr/>
      <dgm:t>
        <a:bodyPr/>
        <a:lstStyle/>
        <a:p>
          <a:pPr rtl="1"/>
          <a:endParaRPr lang="ar-SA"/>
        </a:p>
      </dgm:t>
    </dgm:pt>
    <dgm:pt modelId="{A06FBAC3-537B-402C-B8AB-46092471803E}" type="sibTrans" cxnId="{99E5E475-EF77-4A5E-BF70-276127341C03}">
      <dgm:prSet/>
      <dgm:spPr/>
      <dgm:t>
        <a:bodyPr/>
        <a:lstStyle/>
        <a:p>
          <a:pPr rtl="1"/>
          <a:endParaRPr lang="ar-SA"/>
        </a:p>
      </dgm:t>
    </dgm:pt>
    <dgm:pt modelId="{D982E051-3789-4425-AE90-C32F2730D252}">
      <dgm:prSet custT="1"/>
      <dgm:spPr>
        <a:solidFill>
          <a:schemeClr val="accent5">
            <a:lumMod val="40000"/>
            <a:lumOff val="60000"/>
          </a:schemeClr>
        </a:solidFill>
      </dgm:spPr>
      <dgm:t>
        <a:bodyPr/>
        <a:lstStyle/>
        <a:p>
          <a:pPr marR="0" algn="ctr" rtl="1"/>
          <a:r>
            <a:rPr lang="ar-SA" sz="1200" b="1" i="0" u="none" strike="noStrike" baseline="0" dirty="0" smtClean="0">
              <a:ln>
                <a:solidFill>
                  <a:sysClr val="windowText" lastClr="000000"/>
                </a:solidFill>
              </a:ln>
              <a:solidFill>
                <a:schemeClr val="accent5">
                  <a:lumMod val="75000"/>
                </a:schemeClr>
              </a:solidFill>
              <a:latin typeface="Traditional Arabic"/>
              <a:cs typeface="Traditional Arabic"/>
            </a:rPr>
            <a:t>ت</a:t>
          </a:r>
          <a:r>
            <a:rPr lang="ar-SA" sz="1600" b="1" i="0" u="none" strike="noStrike" baseline="0" dirty="0" smtClean="0">
              <a:ln>
                <a:solidFill>
                  <a:sysClr val="windowText" lastClr="000000"/>
                </a:solidFill>
              </a:ln>
              <a:solidFill>
                <a:schemeClr val="accent5">
                  <a:lumMod val="75000"/>
                </a:schemeClr>
              </a:solidFill>
              <a:latin typeface="Traditional Arabic"/>
              <a:cs typeface="Traditional Arabic"/>
            </a:rPr>
            <a:t>خصيص </a:t>
          </a:r>
          <a:r>
            <a:rPr lang="ar-SA" sz="1800" b="1" i="0" u="none" strike="noStrike" baseline="0" dirty="0" smtClean="0">
              <a:ln>
                <a:solidFill>
                  <a:sysClr val="windowText" lastClr="000000"/>
                </a:solidFill>
              </a:ln>
              <a:solidFill>
                <a:schemeClr val="accent5">
                  <a:lumMod val="75000"/>
                </a:schemeClr>
              </a:solidFill>
              <a:latin typeface="Traditional Arabic"/>
              <a:cs typeface="Traditional Arabic"/>
            </a:rPr>
            <a:t>الوقت الكافي لممارسة العمل التطوعي</a:t>
          </a:r>
          <a:endParaRPr lang="ar-SA" sz="1800" dirty="0" smtClean="0">
            <a:ln>
              <a:solidFill>
                <a:sysClr val="windowText" lastClr="000000"/>
              </a:solidFill>
            </a:ln>
            <a:solidFill>
              <a:schemeClr val="accent5">
                <a:lumMod val="75000"/>
              </a:schemeClr>
            </a:solidFill>
          </a:endParaRPr>
        </a:p>
      </dgm:t>
    </dgm:pt>
    <dgm:pt modelId="{863F41C9-6743-4994-8B1A-3A7F963EDA24}" type="parTrans" cxnId="{63705CBA-BE03-42D7-BEE4-B17A4D174E9D}">
      <dgm:prSet/>
      <dgm:spPr/>
      <dgm:t>
        <a:bodyPr/>
        <a:lstStyle/>
        <a:p>
          <a:pPr rtl="1"/>
          <a:endParaRPr lang="ar-SA"/>
        </a:p>
      </dgm:t>
    </dgm:pt>
    <dgm:pt modelId="{C1BF490E-CD24-4441-9EFB-CD9A0624A781}" type="sibTrans" cxnId="{63705CBA-BE03-42D7-BEE4-B17A4D174E9D}">
      <dgm:prSet/>
      <dgm:spPr/>
      <dgm:t>
        <a:bodyPr/>
        <a:lstStyle/>
        <a:p>
          <a:pPr rtl="1"/>
          <a:endParaRPr lang="ar-SA"/>
        </a:p>
      </dgm:t>
    </dgm:pt>
    <dgm:pt modelId="{38271E4C-16C2-46C4-9033-34477F645CB5}">
      <dgm:prSet custT="1"/>
      <dgm:spPr>
        <a:solidFill>
          <a:srgbClr val="92D050"/>
        </a:solidFill>
      </dgm:spPr>
      <dgm:t>
        <a:bodyPr/>
        <a:lstStyle/>
        <a:p>
          <a:pPr marR="0" algn="ctr" rtl="1"/>
          <a:r>
            <a:rPr lang="ar-SA" sz="1800" b="1" i="0" u="none" strike="noStrike" baseline="0" dirty="0" smtClean="0">
              <a:ln>
                <a:solidFill>
                  <a:schemeClr val="tx1"/>
                </a:solidFill>
              </a:ln>
              <a:latin typeface="Traditional Arabic"/>
              <a:cs typeface="Traditional Arabic"/>
            </a:rPr>
            <a:t>الإلمام بأسس </a:t>
          </a:r>
        </a:p>
        <a:p>
          <a:pPr marR="0" algn="ctr" rtl="1"/>
          <a:r>
            <a:rPr lang="ar-SA" sz="1800" b="1" i="0" u="none" strike="noStrike" baseline="0" dirty="0" smtClean="0">
              <a:ln>
                <a:solidFill>
                  <a:schemeClr val="tx1"/>
                </a:solidFill>
              </a:ln>
              <a:latin typeface="Traditional Arabic"/>
              <a:cs typeface="Traditional Arabic"/>
            </a:rPr>
            <a:t>و مبادئ العمل التطوعي</a:t>
          </a:r>
          <a:endParaRPr lang="ar-SA" sz="1800" dirty="0" smtClean="0">
            <a:ln>
              <a:solidFill>
                <a:schemeClr val="tx1"/>
              </a:solidFill>
            </a:ln>
          </a:endParaRPr>
        </a:p>
      </dgm:t>
    </dgm:pt>
    <dgm:pt modelId="{4A643AEE-33FB-425A-AE3F-2B159437A950}" type="parTrans" cxnId="{EAC9B249-67F6-4A88-8201-19684032392D}">
      <dgm:prSet/>
      <dgm:spPr/>
      <dgm:t>
        <a:bodyPr/>
        <a:lstStyle/>
        <a:p>
          <a:pPr rtl="1"/>
          <a:endParaRPr lang="ar-SA"/>
        </a:p>
      </dgm:t>
    </dgm:pt>
    <dgm:pt modelId="{0BB64629-4F67-476F-9A55-2311EB9E02BE}" type="sibTrans" cxnId="{EAC9B249-67F6-4A88-8201-19684032392D}">
      <dgm:prSet/>
      <dgm:spPr/>
      <dgm:t>
        <a:bodyPr/>
        <a:lstStyle/>
        <a:p>
          <a:pPr rtl="1"/>
          <a:endParaRPr lang="ar-SA"/>
        </a:p>
      </dgm:t>
    </dgm:pt>
    <dgm:pt modelId="{5A9B053B-A5D1-47D9-931D-41C2C69ED33E}">
      <dgm:prSet custT="1"/>
      <dgm:spPr>
        <a:solidFill>
          <a:schemeClr val="bg2">
            <a:lumMod val="50000"/>
          </a:schemeClr>
        </a:solidFill>
      </dgm:spPr>
      <dgm:t>
        <a:bodyPr/>
        <a:lstStyle/>
        <a:p>
          <a:pPr marR="0" algn="ctr" rtl="1"/>
          <a:r>
            <a:rPr lang="ar-SA" sz="1600" b="1" i="0" u="none" strike="noStrike" baseline="0" dirty="0" smtClean="0">
              <a:latin typeface="Traditional Arabic"/>
              <a:cs typeface="Traditional Arabic"/>
            </a:rPr>
            <a:t>العمل مع الآخرين ضمن إطارا الفريق الواحد</a:t>
          </a:r>
          <a:endParaRPr lang="ar-SA" sz="1600" dirty="0" smtClean="0"/>
        </a:p>
      </dgm:t>
    </dgm:pt>
    <dgm:pt modelId="{E23E417A-9E56-4399-BBDE-C962A6653B36}" type="parTrans" cxnId="{AF913AEB-70FE-4744-86C9-50A9F5A030B4}">
      <dgm:prSet/>
      <dgm:spPr/>
      <dgm:t>
        <a:bodyPr/>
        <a:lstStyle/>
        <a:p>
          <a:pPr rtl="1"/>
          <a:endParaRPr lang="ar-SA"/>
        </a:p>
      </dgm:t>
    </dgm:pt>
    <dgm:pt modelId="{D5BBE916-2CCC-4119-8B25-EDC066AD9B5C}" type="sibTrans" cxnId="{AF913AEB-70FE-4744-86C9-50A9F5A030B4}">
      <dgm:prSet/>
      <dgm:spPr/>
      <dgm:t>
        <a:bodyPr/>
        <a:lstStyle/>
        <a:p>
          <a:pPr rtl="1"/>
          <a:endParaRPr lang="ar-SA"/>
        </a:p>
      </dgm:t>
    </dgm:pt>
    <dgm:pt modelId="{84DC680F-08E4-4211-8934-5069488FC23A}">
      <dgm:prSet custT="1"/>
      <dgm:spPr>
        <a:solidFill>
          <a:srgbClr val="C00000"/>
        </a:solidFill>
      </dgm:spPr>
      <dgm:t>
        <a:bodyPr/>
        <a:lstStyle/>
        <a:p>
          <a:pPr marR="0" algn="ctr" rtl="1"/>
          <a:r>
            <a:rPr lang="ar-SA" sz="1600" b="1" i="0" u="none" strike="noStrike" baseline="0" dirty="0" smtClean="0">
              <a:ln>
                <a:solidFill>
                  <a:schemeClr val="bg1"/>
                </a:solidFill>
              </a:ln>
              <a:latin typeface="Traditional Arabic"/>
              <a:cs typeface="Traditional Arabic"/>
            </a:rPr>
            <a:t>رجاء الثواب </a:t>
          </a:r>
        </a:p>
        <a:p>
          <a:pPr marR="0" algn="ctr" rtl="1"/>
          <a:r>
            <a:rPr lang="ar-SA" sz="1600" b="1" i="0" u="none" strike="noStrike" baseline="0" dirty="0" smtClean="0">
              <a:ln>
                <a:solidFill>
                  <a:schemeClr val="bg1"/>
                </a:solidFill>
              </a:ln>
              <a:latin typeface="Traditional Arabic"/>
              <a:cs typeface="Traditional Arabic"/>
            </a:rPr>
            <a:t>و الخير من الله</a:t>
          </a:r>
        </a:p>
        <a:p>
          <a:pPr marR="0" algn="ctr" rtl="1"/>
          <a:r>
            <a:rPr lang="ar-SA" sz="1600" b="1" i="0" u="none" strike="noStrike" baseline="0" dirty="0" smtClean="0">
              <a:ln>
                <a:solidFill>
                  <a:schemeClr val="bg1"/>
                </a:solidFill>
              </a:ln>
              <a:latin typeface="Traditional Arabic"/>
              <a:cs typeface="Traditional Arabic"/>
            </a:rPr>
            <a:t> سبحانه و تعالى</a:t>
          </a:r>
          <a:endParaRPr lang="ar-SA" sz="1600" dirty="0" smtClean="0">
            <a:ln>
              <a:solidFill>
                <a:schemeClr val="bg1"/>
              </a:solidFill>
            </a:ln>
          </a:endParaRPr>
        </a:p>
      </dgm:t>
    </dgm:pt>
    <dgm:pt modelId="{DF2E3249-92CB-4CC1-A908-67CFAD3B926A}" type="parTrans" cxnId="{72C706A9-5B80-4B6D-AD88-DB462A5C16A6}">
      <dgm:prSet/>
      <dgm:spPr/>
      <dgm:t>
        <a:bodyPr/>
        <a:lstStyle/>
        <a:p>
          <a:pPr rtl="1"/>
          <a:endParaRPr lang="ar-SA"/>
        </a:p>
      </dgm:t>
    </dgm:pt>
    <dgm:pt modelId="{3111773F-FA8B-42B5-A6B8-3A2B6121FEC8}" type="sibTrans" cxnId="{72C706A9-5B80-4B6D-AD88-DB462A5C16A6}">
      <dgm:prSet/>
      <dgm:spPr/>
      <dgm:t>
        <a:bodyPr/>
        <a:lstStyle/>
        <a:p>
          <a:pPr rtl="1"/>
          <a:endParaRPr lang="ar-SA"/>
        </a:p>
      </dgm:t>
    </dgm:pt>
    <dgm:pt modelId="{5DB9CCB5-6F41-43D7-84F0-C62AD1C849AD}">
      <dgm:prSet custT="1"/>
      <dgm:spPr>
        <a:solidFill>
          <a:schemeClr val="accent6"/>
        </a:solidFill>
      </dgm:spPr>
      <dgm:t>
        <a:bodyPr/>
        <a:lstStyle/>
        <a:p>
          <a:pPr marR="0" algn="ctr" rtl="1"/>
          <a:r>
            <a:rPr lang="ar-SA" sz="1600" b="1" i="0" u="none" strike="noStrike" baseline="0" dirty="0" smtClean="0">
              <a:ln>
                <a:solidFill>
                  <a:sysClr val="windowText" lastClr="000000"/>
                </a:solidFill>
              </a:ln>
              <a:latin typeface="Traditional Arabic"/>
              <a:cs typeface="Traditional Arabic"/>
            </a:rPr>
            <a:t>عدم التفكير في الحصول على </a:t>
          </a:r>
        </a:p>
        <a:p>
          <a:pPr marR="0" algn="ctr" rtl="1"/>
          <a:r>
            <a:rPr lang="ar-SA" sz="1600" b="1" i="0" u="none" strike="noStrike" baseline="0" dirty="0" smtClean="0">
              <a:ln>
                <a:solidFill>
                  <a:sysClr val="windowText" lastClr="000000"/>
                </a:solidFill>
              </a:ln>
              <a:latin typeface="Traditional Arabic"/>
              <a:cs typeface="Traditional Arabic"/>
            </a:rPr>
            <a:t>مقابل مادي</a:t>
          </a:r>
          <a:endParaRPr lang="ar-SA" sz="1600" dirty="0" smtClean="0">
            <a:ln>
              <a:solidFill>
                <a:sysClr val="windowText" lastClr="000000"/>
              </a:solidFill>
            </a:ln>
          </a:endParaRPr>
        </a:p>
      </dgm:t>
    </dgm:pt>
    <dgm:pt modelId="{C0454F72-6214-4FA8-9641-D2CE38D6FAC6}" type="parTrans" cxnId="{121CE3CA-CDB5-4628-AA08-025E35D4F6F4}">
      <dgm:prSet/>
      <dgm:spPr/>
      <dgm:t>
        <a:bodyPr/>
        <a:lstStyle/>
        <a:p>
          <a:pPr rtl="1"/>
          <a:endParaRPr lang="ar-SA"/>
        </a:p>
      </dgm:t>
    </dgm:pt>
    <dgm:pt modelId="{EA1365B7-3D92-4B6D-B3E9-4870DB8D4BC1}" type="sibTrans" cxnId="{121CE3CA-CDB5-4628-AA08-025E35D4F6F4}">
      <dgm:prSet/>
      <dgm:spPr/>
      <dgm:t>
        <a:bodyPr/>
        <a:lstStyle/>
        <a:p>
          <a:pPr rtl="1"/>
          <a:endParaRPr lang="ar-SA"/>
        </a:p>
      </dgm:t>
    </dgm:pt>
    <dgm:pt modelId="{5911B2F7-FAA5-4F5B-BE7C-27594659420F}">
      <dgm:prSet custT="1"/>
      <dgm:spPr>
        <a:solidFill>
          <a:srgbClr val="7030A0"/>
        </a:solidFill>
      </dgm:spPr>
      <dgm:t>
        <a:bodyPr/>
        <a:lstStyle/>
        <a:p>
          <a:pPr marR="0" algn="ctr" rtl="1"/>
          <a:r>
            <a:rPr lang="ar-SA" sz="1400" b="1" i="0" u="none" strike="noStrike" baseline="0" dirty="0" smtClean="0">
              <a:ln>
                <a:solidFill>
                  <a:sysClr val="windowText" lastClr="000000"/>
                </a:solidFill>
              </a:ln>
              <a:solidFill>
                <a:schemeClr val="accent5">
                  <a:lumMod val="75000"/>
                </a:schemeClr>
              </a:solidFill>
              <a:latin typeface="Traditional Arabic"/>
              <a:cs typeface="Traditional Arabic"/>
            </a:rPr>
            <a:t>الإيمان العميق بأهمية العمل التطوعي</a:t>
          </a:r>
        </a:p>
        <a:p>
          <a:pPr marR="0" algn="ctr" rtl="1"/>
          <a:r>
            <a:rPr lang="ar-SA" sz="1400" b="1" i="0" u="none" strike="noStrike" baseline="0" dirty="0" smtClean="0">
              <a:ln>
                <a:solidFill>
                  <a:sysClr val="windowText" lastClr="000000"/>
                </a:solidFill>
              </a:ln>
              <a:solidFill>
                <a:schemeClr val="accent5">
                  <a:lumMod val="75000"/>
                </a:schemeClr>
              </a:solidFill>
              <a:latin typeface="Traditional Arabic"/>
              <a:cs typeface="Traditional Arabic"/>
            </a:rPr>
            <a:t> و خدمة المجتمع</a:t>
          </a:r>
          <a:endParaRPr lang="ar-SA" sz="1400" dirty="0" smtClean="0">
            <a:ln>
              <a:solidFill>
                <a:sysClr val="windowText" lastClr="000000"/>
              </a:solidFill>
            </a:ln>
            <a:solidFill>
              <a:schemeClr val="accent5">
                <a:lumMod val="75000"/>
              </a:schemeClr>
            </a:solidFill>
          </a:endParaRPr>
        </a:p>
      </dgm:t>
    </dgm:pt>
    <dgm:pt modelId="{FEF2C33A-674A-468D-B6DA-C9D899C92A30}" type="parTrans" cxnId="{CB5692D2-7142-49B1-92F8-D9BD32300EF8}">
      <dgm:prSet/>
      <dgm:spPr/>
      <dgm:t>
        <a:bodyPr/>
        <a:lstStyle/>
        <a:p>
          <a:pPr rtl="1"/>
          <a:endParaRPr lang="ar-SA"/>
        </a:p>
      </dgm:t>
    </dgm:pt>
    <dgm:pt modelId="{96B9A2A6-46F1-45AD-8C3E-0F642AB0AFF5}" type="sibTrans" cxnId="{CB5692D2-7142-49B1-92F8-D9BD32300EF8}">
      <dgm:prSet/>
      <dgm:spPr/>
      <dgm:t>
        <a:bodyPr/>
        <a:lstStyle/>
        <a:p>
          <a:pPr rtl="1"/>
          <a:endParaRPr lang="ar-SA"/>
        </a:p>
      </dgm:t>
    </dgm:pt>
    <dgm:pt modelId="{15642164-2C67-43C2-85E9-A4349830DB80}" type="pres">
      <dgm:prSet presAssocID="{1392A797-E203-41C3-B408-45A61BEF1251}" presName="cycle" presStyleCnt="0">
        <dgm:presLayoutVars>
          <dgm:chMax val="1"/>
          <dgm:dir/>
          <dgm:animLvl val="ctr"/>
          <dgm:resizeHandles val="exact"/>
        </dgm:presLayoutVars>
      </dgm:prSet>
      <dgm:spPr/>
    </dgm:pt>
    <dgm:pt modelId="{4ED59C58-67D6-486F-833B-B96C79E11160}" type="pres">
      <dgm:prSet presAssocID="{C10AD256-F30A-437C-8452-778E8ABE435F}" presName="centerShape" presStyleLbl="node0" presStyleIdx="0" presStyleCnt="1"/>
      <dgm:spPr/>
      <dgm:t>
        <a:bodyPr/>
        <a:lstStyle/>
        <a:p>
          <a:pPr rtl="1"/>
          <a:endParaRPr lang="ar-SA"/>
        </a:p>
      </dgm:t>
    </dgm:pt>
    <dgm:pt modelId="{4A590660-9F95-4D47-A208-1BC262FE8175}" type="pres">
      <dgm:prSet presAssocID="{9A460F5B-C737-4DE8-B609-8830FDDF3D75}" presName="Name9" presStyleLbl="parChTrans1D2" presStyleIdx="0" presStyleCnt="7"/>
      <dgm:spPr/>
      <dgm:t>
        <a:bodyPr/>
        <a:lstStyle/>
        <a:p>
          <a:pPr rtl="1"/>
          <a:endParaRPr lang="ar-SA"/>
        </a:p>
      </dgm:t>
    </dgm:pt>
    <dgm:pt modelId="{B9F01DB7-F972-4DB0-8FFA-C247A04629C5}" type="pres">
      <dgm:prSet presAssocID="{9A460F5B-C737-4DE8-B609-8830FDDF3D75}" presName="connTx" presStyleLbl="parChTrans1D2" presStyleIdx="0" presStyleCnt="7"/>
      <dgm:spPr/>
      <dgm:t>
        <a:bodyPr/>
        <a:lstStyle/>
        <a:p>
          <a:pPr rtl="1"/>
          <a:endParaRPr lang="ar-SA"/>
        </a:p>
      </dgm:t>
    </dgm:pt>
    <dgm:pt modelId="{75E94E08-DE39-4624-B16B-7B2143308F3F}" type="pres">
      <dgm:prSet presAssocID="{680ED17D-EB34-4D0D-85CD-34FDAFB5EA6A}" presName="node" presStyleLbl="node1" presStyleIdx="0" presStyleCnt="7">
        <dgm:presLayoutVars>
          <dgm:bulletEnabled val="1"/>
        </dgm:presLayoutVars>
      </dgm:prSet>
      <dgm:spPr/>
      <dgm:t>
        <a:bodyPr/>
        <a:lstStyle/>
        <a:p>
          <a:pPr rtl="1"/>
          <a:endParaRPr lang="ar-SA"/>
        </a:p>
      </dgm:t>
    </dgm:pt>
    <dgm:pt modelId="{87CD9F99-CDA4-4558-BC6F-D87D671947C5}" type="pres">
      <dgm:prSet presAssocID="{863F41C9-6743-4994-8B1A-3A7F963EDA24}" presName="Name9" presStyleLbl="parChTrans1D2" presStyleIdx="1" presStyleCnt="7"/>
      <dgm:spPr/>
      <dgm:t>
        <a:bodyPr/>
        <a:lstStyle/>
        <a:p>
          <a:pPr rtl="1"/>
          <a:endParaRPr lang="ar-SA"/>
        </a:p>
      </dgm:t>
    </dgm:pt>
    <dgm:pt modelId="{D91900CA-E0C9-4D8A-8248-5374D0665F10}" type="pres">
      <dgm:prSet presAssocID="{863F41C9-6743-4994-8B1A-3A7F963EDA24}" presName="connTx" presStyleLbl="parChTrans1D2" presStyleIdx="1" presStyleCnt="7"/>
      <dgm:spPr/>
      <dgm:t>
        <a:bodyPr/>
        <a:lstStyle/>
        <a:p>
          <a:pPr rtl="1"/>
          <a:endParaRPr lang="ar-SA"/>
        </a:p>
      </dgm:t>
    </dgm:pt>
    <dgm:pt modelId="{E5AB0A65-6152-4701-BDDA-957055E09A61}" type="pres">
      <dgm:prSet presAssocID="{D982E051-3789-4425-AE90-C32F2730D252}" presName="node" presStyleLbl="node1" presStyleIdx="1" presStyleCnt="7">
        <dgm:presLayoutVars>
          <dgm:bulletEnabled val="1"/>
        </dgm:presLayoutVars>
      </dgm:prSet>
      <dgm:spPr/>
      <dgm:t>
        <a:bodyPr/>
        <a:lstStyle/>
        <a:p>
          <a:pPr rtl="1"/>
          <a:endParaRPr lang="ar-SA"/>
        </a:p>
      </dgm:t>
    </dgm:pt>
    <dgm:pt modelId="{755B049C-B952-4DD8-88AE-4F83D4981BC5}" type="pres">
      <dgm:prSet presAssocID="{4A643AEE-33FB-425A-AE3F-2B159437A950}" presName="Name9" presStyleLbl="parChTrans1D2" presStyleIdx="2" presStyleCnt="7"/>
      <dgm:spPr/>
      <dgm:t>
        <a:bodyPr/>
        <a:lstStyle/>
        <a:p>
          <a:pPr rtl="1"/>
          <a:endParaRPr lang="ar-SA"/>
        </a:p>
      </dgm:t>
    </dgm:pt>
    <dgm:pt modelId="{ED393C85-344A-4047-92FB-4FD61A208035}" type="pres">
      <dgm:prSet presAssocID="{4A643AEE-33FB-425A-AE3F-2B159437A950}" presName="connTx" presStyleLbl="parChTrans1D2" presStyleIdx="2" presStyleCnt="7"/>
      <dgm:spPr/>
      <dgm:t>
        <a:bodyPr/>
        <a:lstStyle/>
        <a:p>
          <a:pPr rtl="1"/>
          <a:endParaRPr lang="ar-SA"/>
        </a:p>
      </dgm:t>
    </dgm:pt>
    <dgm:pt modelId="{51C90045-8307-42EF-AA6C-17AB8EEB100B}" type="pres">
      <dgm:prSet presAssocID="{38271E4C-16C2-46C4-9033-34477F645CB5}" presName="node" presStyleLbl="node1" presStyleIdx="2" presStyleCnt="7">
        <dgm:presLayoutVars>
          <dgm:bulletEnabled val="1"/>
        </dgm:presLayoutVars>
      </dgm:prSet>
      <dgm:spPr/>
      <dgm:t>
        <a:bodyPr/>
        <a:lstStyle/>
        <a:p>
          <a:pPr rtl="1"/>
          <a:endParaRPr lang="ar-SA"/>
        </a:p>
      </dgm:t>
    </dgm:pt>
    <dgm:pt modelId="{290FBB58-AEA4-4DAB-BF96-86FCBA6D002D}" type="pres">
      <dgm:prSet presAssocID="{E23E417A-9E56-4399-BBDE-C962A6653B36}" presName="Name9" presStyleLbl="parChTrans1D2" presStyleIdx="3" presStyleCnt="7"/>
      <dgm:spPr/>
      <dgm:t>
        <a:bodyPr/>
        <a:lstStyle/>
        <a:p>
          <a:pPr rtl="1"/>
          <a:endParaRPr lang="ar-SA"/>
        </a:p>
      </dgm:t>
    </dgm:pt>
    <dgm:pt modelId="{F5EFCDFC-D91E-401C-8450-4BF6DF8E51BF}" type="pres">
      <dgm:prSet presAssocID="{E23E417A-9E56-4399-BBDE-C962A6653B36}" presName="connTx" presStyleLbl="parChTrans1D2" presStyleIdx="3" presStyleCnt="7"/>
      <dgm:spPr/>
      <dgm:t>
        <a:bodyPr/>
        <a:lstStyle/>
        <a:p>
          <a:pPr rtl="1"/>
          <a:endParaRPr lang="ar-SA"/>
        </a:p>
      </dgm:t>
    </dgm:pt>
    <dgm:pt modelId="{6CC09CA4-A66F-4C43-8066-B5C829E15F9A}" type="pres">
      <dgm:prSet presAssocID="{5A9B053B-A5D1-47D9-931D-41C2C69ED33E}" presName="node" presStyleLbl="node1" presStyleIdx="3" presStyleCnt="7">
        <dgm:presLayoutVars>
          <dgm:bulletEnabled val="1"/>
        </dgm:presLayoutVars>
      </dgm:prSet>
      <dgm:spPr/>
      <dgm:t>
        <a:bodyPr/>
        <a:lstStyle/>
        <a:p>
          <a:pPr rtl="1"/>
          <a:endParaRPr lang="ar-SA"/>
        </a:p>
      </dgm:t>
    </dgm:pt>
    <dgm:pt modelId="{01A24F88-B452-4693-BC6A-E651653CCFA3}" type="pres">
      <dgm:prSet presAssocID="{DF2E3249-92CB-4CC1-A908-67CFAD3B926A}" presName="Name9" presStyleLbl="parChTrans1D2" presStyleIdx="4" presStyleCnt="7"/>
      <dgm:spPr/>
      <dgm:t>
        <a:bodyPr/>
        <a:lstStyle/>
        <a:p>
          <a:pPr rtl="1"/>
          <a:endParaRPr lang="ar-SA"/>
        </a:p>
      </dgm:t>
    </dgm:pt>
    <dgm:pt modelId="{9D983F09-438C-40F8-A6DF-E463B5AA2BFD}" type="pres">
      <dgm:prSet presAssocID="{DF2E3249-92CB-4CC1-A908-67CFAD3B926A}" presName="connTx" presStyleLbl="parChTrans1D2" presStyleIdx="4" presStyleCnt="7"/>
      <dgm:spPr/>
      <dgm:t>
        <a:bodyPr/>
        <a:lstStyle/>
        <a:p>
          <a:pPr rtl="1"/>
          <a:endParaRPr lang="ar-SA"/>
        </a:p>
      </dgm:t>
    </dgm:pt>
    <dgm:pt modelId="{8423E76E-6322-43C8-926B-699E80300F41}" type="pres">
      <dgm:prSet presAssocID="{84DC680F-08E4-4211-8934-5069488FC23A}" presName="node" presStyleLbl="node1" presStyleIdx="4" presStyleCnt="7">
        <dgm:presLayoutVars>
          <dgm:bulletEnabled val="1"/>
        </dgm:presLayoutVars>
      </dgm:prSet>
      <dgm:spPr/>
      <dgm:t>
        <a:bodyPr/>
        <a:lstStyle/>
        <a:p>
          <a:pPr rtl="1"/>
          <a:endParaRPr lang="ar-SA"/>
        </a:p>
      </dgm:t>
    </dgm:pt>
    <dgm:pt modelId="{F09C0243-D5F5-419B-B6F6-1B5D0CE7CB7E}" type="pres">
      <dgm:prSet presAssocID="{C0454F72-6214-4FA8-9641-D2CE38D6FAC6}" presName="Name9" presStyleLbl="parChTrans1D2" presStyleIdx="5" presStyleCnt="7"/>
      <dgm:spPr/>
      <dgm:t>
        <a:bodyPr/>
        <a:lstStyle/>
        <a:p>
          <a:pPr rtl="1"/>
          <a:endParaRPr lang="ar-SA"/>
        </a:p>
      </dgm:t>
    </dgm:pt>
    <dgm:pt modelId="{5A2A6745-0F64-4B3B-81C2-E412766BD119}" type="pres">
      <dgm:prSet presAssocID="{C0454F72-6214-4FA8-9641-D2CE38D6FAC6}" presName="connTx" presStyleLbl="parChTrans1D2" presStyleIdx="5" presStyleCnt="7"/>
      <dgm:spPr/>
      <dgm:t>
        <a:bodyPr/>
        <a:lstStyle/>
        <a:p>
          <a:pPr rtl="1"/>
          <a:endParaRPr lang="ar-SA"/>
        </a:p>
      </dgm:t>
    </dgm:pt>
    <dgm:pt modelId="{8ACC022C-0C18-40F1-AED9-8F48D94A6A0C}" type="pres">
      <dgm:prSet presAssocID="{5DB9CCB5-6F41-43D7-84F0-C62AD1C849AD}" presName="node" presStyleLbl="node1" presStyleIdx="5" presStyleCnt="7">
        <dgm:presLayoutVars>
          <dgm:bulletEnabled val="1"/>
        </dgm:presLayoutVars>
      </dgm:prSet>
      <dgm:spPr/>
      <dgm:t>
        <a:bodyPr/>
        <a:lstStyle/>
        <a:p>
          <a:pPr rtl="1"/>
          <a:endParaRPr lang="ar-SA"/>
        </a:p>
      </dgm:t>
    </dgm:pt>
    <dgm:pt modelId="{38A2737C-5657-44AC-B019-A2A54BB4897C}" type="pres">
      <dgm:prSet presAssocID="{FEF2C33A-674A-468D-B6DA-C9D899C92A30}" presName="Name9" presStyleLbl="parChTrans1D2" presStyleIdx="6" presStyleCnt="7"/>
      <dgm:spPr/>
      <dgm:t>
        <a:bodyPr/>
        <a:lstStyle/>
        <a:p>
          <a:pPr rtl="1"/>
          <a:endParaRPr lang="ar-SA"/>
        </a:p>
      </dgm:t>
    </dgm:pt>
    <dgm:pt modelId="{FEA19C1C-BBC7-45E7-B9CA-812D6ABF06F2}" type="pres">
      <dgm:prSet presAssocID="{FEF2C33A-674A-468D-B6DA-C9D899C92A30}" presName="connTx" presStyleLbl="parChTrans1D2" presStyleIdx="6" presStyleCnt="7"/>
      <dgm:spPr/>
      <dgm:t>
        <a:bodyPr/>
        <a:lstStyle/>
        <a:p>
          <a:pPr rtl="1"/>
          <a:endParaRPr lang="ar-SA"/>
        </a:p>
      </dgm:t>
    </dgm:pt>
    <dgm:pt modelId="{9E01A80A-BB7E-44F6-8806-36BEB39EB7F0}" type="pres">
      <dgm:prSet presAssocID="{5911B2F7-FAA5-4F5B-BE7C-27594659420F}" presName="node" presStyleLbl="node1" presStyleIdx="6" presStyleCnt="7">
        <dgm:presLayoutVars>
          <dgm:bulletEnabled val="1"/>
        </dgm:presLayoutVars>
      </dgm:prSet>
      <dgm:spPr/>
      <dgm:t>
        <a:bodyPr/>
        <a:lstStyle/>
        <a:p>
          <a:pPr rtl="1"/>
          <a:endParaRPr lang="ar-SA"/>
        </a:p>
      </dgm:t>
    </dgm:pt>
  </dgm:ptLst>
  <dgm:cxnLst>
    <dgm:cxn modelId="{AB3C2FEB-2846-48AE-A632-AC0EA35ED6F6}" type="presOf" srcId="{E23E417A-9E56-4399-BBDE-C962A6653B36}" destId="{F5EFCDFC-D91E-401C-8450-4BF6DF8E51BF}" srcOrd="1" destOrd="0" presId="urn:microsoft.com/office/officeart/2005/8/layout/radial1"/>
    <dgm:cxn modelId="{4220F0AE-8890-4624-A398-99AE6A2CF0DA}" type="presOf" srcId="{E23E417A-9E56-4399-BBDE-C962A6653B36}" destId="{290FBB58-AEA4-4DAB-BF96-86FCBA6D002D}" srcOrd="0" destOrd="0" presId="urn:microsoft.com/office/officeart/2005/8/layout/radial1"/>
    <dgm:cxn modelId="{06E0E0DC-90C3-4162-9016-D02AA5001DAF}" type="presOf" srcId="{9A460F5B-C737-4DE8-B609-8830FDDF3D75}" destId="{4A590660-9F95-4D47-A208-1BC262FE8175}" srcOrd="0" destOrd="0" presId="urn:microsoft.com/office/officeart/2005/8/layout/radial1"/>
    <dgm:cxn modelId="{F610407E-9643-4395-B8B7-4C893F6C07CA}" type="presOf" srcId="{9A460F5B-C737-4DE8-B609-8830FDDF3D75}" destId="{B9F01DB7-F972-4DB0-8FFA-C247A04629C5}" srcOrd="1" destOrd="0" presId="urn:microsoft.com/office/officeart/2005/8/layout/radial1"/>
    <dgm:cxn modelId="{FF19F1CB-A58A-478F-A1EE-D1117FA22805}" type="presOf" srcId="{C0454F72-6214-4FA8-9641-D2CE38D6FAC6}" destId="{5A2A6745-0F64-4B3B-81C2-E412766BD119}" srcOrd="1" destOrd="0" presId="urn:microsoft.com/office/officeart/2005/8/layout/radial1"/>
    <dgm:cxn modelId="{2973DDD4-8CE9-4479-9274-DB50D980E7D2}" type="presOf" srcId="{D982E051-3789-4425-AE90-C32F2730D252}" destId="{E5AB0A65-6152-4701-BDDA-957055E09A61}" srcOrd="0" destOrd="0" presId="urn:microsoft.com/office/officeart/2005/8/layout/radial1"/>
    <dgm:cxn modelId="{E22FE6EA-C867-4F55-9E2D-EBEA03E56522}" type="presOf" srcId="{5A9B053B-A5D1-47D9-931D-41C2C69ED33E}" destId="{6CC09CA4-A66F-4C43-8066-B5C829E15F9A}" srcOrd="0" destOrd="0" presId="urn:microsoft.com/office/officeart/2005/8/layout/radial1"/>
    <dgm:cxn modelId="{121CE3CA-CDB5-4628-AA08-025E35D4F6F4}" srcId="{C10AD256-F30A-437C-8452-778E8ABE435F}" destId="{5DB9CCB5-6F41-43D7-84F0-C62AD1C849AD}" srcOrd="5" destOrd="0" parTransId="{C0454F72-6214-4FA8-9641-D2CE38D6FAC6}" sibTransId="{EA1365B7-3D92-4B6D-B3E9-4870DB8D4BC1}"/>
    <dgm:cxn modelId="{F7224DF5-5F05-4380-B152-788DDC090109}" type="presOf" srcId="{C10AD256-F30A-437C-8452-778E8ABE435F}" destId="{4ED59C58-67D6-486F-833B-B96C79E11160}" srcOrd="0" destOrd="0" presId="urn:microsoft.com/office/officeart/2005/8/layout/radial1"/>
    <dgm:cxn modelId="{7529F459-6DA9-4F0C-BDFC-773ED6B52DA8}" type="presOf" srcId="{4A643AEE-33FB-425A-AE3F-2B159437A950}" destId="{ED393C85-344A-4047-92FB-4FD61A208035}" srcOrd="1" destOrd="0" presId="urn:microsoft.com/office/officeart/2005/8/layout/radial1"/>
    <dgm:cxn modelId="{18D58BB7-3CB3-43B8-BFC6-2DB8AD1CADE8}" type="presOf" srcId="{FEF2C33A-674A-468D-B6DA-C9D899C92A30}" destId="{FEA19C1C-BBC7-45E7-B9CA-812D6ABF06F2}" srcOrd="1" destOrd="0" presId="urn:microsoft.com/office/officeart/2005/8/layout/radial1"/>
    <dgm:cxn modelId="{DB155788-A119-4E56-9B50-09CDE7433A0B}" type="presOf" srcId="{863F41C9-6743-4994-8B1A-3A7F963EDA24}" destId="{87CD9F99-CDA4-4558-BC6F-D87D671947C5}" srcOrd="0" destOrd="0" presId="urn:microsoft.com/office/officeart/2005/8/layout/radial1"/>
    <dgm:cxn modelId="{99E5E475-EF77-4A5E-BF70-276127341C03}" srcId="{C10AD256-F30A-437C-8452-778E8ABE435F}" destId="{680ED17D-EB34-4D0D-85CD-34FDAFB5EA6A}" srcOrd="0" destOrd="0" parTransId="{9A460F5B-C737-4DE8-B609-8830FDDF3D75}" sibTransId="{A06FBAC3-537B-402C-B8AB-46092471803E}"/>
    <dgm:cxn modelId="{EAC9B249-67F6-4A88-8201-19684032392D}" srcId="{C10AD256-F30A-437C-8452-778E8ABE435F}" destId="{38271E4C-16C2-46C4-9033-34477F645CB5}" srcOrd="2" destOrd="0" parTransId="{4A643AEE-33FB-425A-AE3F-2B159437A950}" sibTransId="{0BB64629-4F67-476F-9A55-2311EB9E02BE}"/>
    <dgm:cxn modelId="{C7ABDABE-9471-40D8-9839-9D6EE1FFE254}" type="presOf" srcId="{5911B2F7-FAA5-4F5B-BE7C-27594659420F}" destId="{9E01A80A-BB7E-44F6-8806-36BEB39EB7F0}" srcOrd="0" destOrd="0" presId="urn:microsoft.com/office/officeart/2005/8/layout/radial1"/>
    <dgm:cxn modelId="{AF913AEB-70FE-4744-86C9-50A9F5A030B4}" srcId="{C10AD256-F30A-437C-8452-778E8ABE435F}" destId="{5A9B053B-A5D1-47D9-931D-41C2C69ED33E}" srcOrd="3" destOrd="0" parTransId="{E23E417A-9E56-4399-BBDE-C962A6653B36}" sibTransId="{D5BBE916-2CCC-4119-8B25-EDC066AD9B5C}"/>
    <dgm:cxn modelId="{72C706A9-5B80-4B6D-AD88-DB462A5C16A6}" srcId="{C10AD256-F30A-437C-8452-778E8ABE435F}" destId="{84DC680F-08E4-4211-8934-5069488FC23A}" srcOrd="4" destOrd="0" parTransId="{DF2E3249-92CB-4CC1-A908-67CFAD3B926A}" sibTransId="{3111773F-FA8B-42B5-A6B8-3A2B6121FEC8}"/>
    <dgm:cxn modelId="{7EA772B7-8FD1-4C09-90D9-E5E6E70E8507}" type="presOf" srcId="{38271E4C-16C2-46C4-9033-34477F645CB5}" destId="{51C90045-8307-42EF-AA6C-17AB8EEB100B}" srcOrd="0" destOrd="0" presId="urn:microsoft.com/office/officeart/2005/8/layout/radial1"/>
    <dgm:cxn modelId="{EF61EF28-5114-4D91-A70D-59B565BBAC4E}" type="presOf" srcId="{1392A797-E203-41C3-B408-45A61BEF1251}" destId="{15642164-2C67-43C2-85E9-A4349830DB80}" srcOrd="0" destOrd="0" presId="urn:microsoft.com/office/officeart/2005/8/layout/radial1"/>
    <dgm:cxn modelId="{60D49503-2DE7-4282-B9A2-EE31E36902F2}" type="presOf" srcId="{C0454F72-6214-4FA8-9641-D2CE38D6FAC6}" destId="{F09C0243-D5F5-419B-B6F6-1B5D0CE7CB7E}" srcOrd="0" destOrd="0" presId="urn:microsoft.com/office/officeart/2005/8/layout/radial1"/>
    <dgm:cxn modelId="{E49B31E2-49A7-4726-AE56-C594E53B2908}" type="presOf" srcId="{4A643AEE-33FB-425A-AE3F-2B159437A950}" destId="{755B049C-B952-4DD8-88AE-4F83D4981BC5}" srcOrd="0" destOrd="0" presId="urn:microsoft.com/office/officeart/2005/8/layout/radial1"/>
    <dgm:cxn modelId="{71E1BCD5-75B0-4336-8378-447E2D1AF825}" type="presOf" srcId="{863F41C9-6743-4994-8B1A-3A7F963EDA24}" destId="{D91900CA-E0C9-4D8A-8248-5374D0665F10}" srcOrd="1" destOrd="0" presId="urn:microsoft.com/office/officeart/2005/8/layout/radial1"/>
    <dgm:cxn modelId="{1EA9568C-70D2-4B53-ACB9-A3997A2C11AA}" type="presOf" srcId="{DF2E3249-92CB-4CC1-A908-67CFAD3B926A}" destId="{9D983F09-438C-40F8-A6DF-E463B5AA2BFD}" srcOrd="1" destOrd="0" presId="urn:microsoft.com/office/officeart/2005/8/layout/radial1"/>
    <dgm:cxn modelId="{5ED4F02E-CC1F-45A1-B464-52E7DFD4C44A}" type="presOf" srcId="{680ED17D-EB34-4D0D-85CD-34FDAFB5EA6A}" destId="{75E94E08-DE39-4624-B16B-7B2143308F3F}" srcOrd="0" destOrd="0" presId="urn:microsoft.com/office/officeart/2005/8/layout/radial1"/>
    <dgm:cxn modelId="{DE66A4C5-268E-462A-82E9-21DE86FCF525}" type="presOf" srcId="{DF2E3249-92CB-4CC1-A908-67CFAD3B926A}" destId="{01A24F88-B452-4693-BC6A-E651653CCFA3}" srcOrd="0" destOrd="0" presId="urn:microsoft.com/office/officeart/2005/8/layout/radial1"/>
    <dgm:cxn modelId="{9271734D-7413-40DD-A6D8-750602A765EF}" srcId="{1392A797-E203-41C3-B408-45A61BEF1251}" destId="{C10AD256-F30A-437C-8452-778E8ABE435F}" srcOrd="0" destOrd="0" parTransId="{6847FA2F-BFCE-4369-BEA1-975BFA306364}" sibTransId="{6D4DD2D6-68D7-4DBF-8F05-4C5C9DC0DFEC}"/>
    <dgm:cxn modelId="{5332CE4F-D0D7-4869-AE06-972A32B52950}" type="presOf" srcId="{5DB9CCB5-6F41-43D7-84F0-C62AD1C849AD}" destId="{8ACC022C-0C18-40F1-AED9-8F48D94A6A0C}" srcOrd="0" destOrd="0" presId="urn:microsoft.com/office/officeart/2005/8/layout/radial1"/>
    <dgm:cxn modelId="{CB5692D2-7142-49B1-92F8-D9BD32300EF8}" srcId="{C10AD256-F30A-437C-8452-778E8ABE435F}" destId="{5911B2F7-FAA5-4F5B-BE7C-27594659420F}" srcOrd="6" destOrd="0" parTransId="{FEF2C33A-674A-468D-B6DA-C9D899C92A30}" sibTransId="{96B9A2A6-46F1-45AD-8C3E-0F642AB0AFF5}"/>
    <dgm:cxn modelId="{3F7A96F1-0C11-48CB-A458-08511653DAC8}" type="presOf" srcId="{FEF2C33A-674A-468D-B6DA-C9D899C92A30}" destId="{38A2737C-5657-44AC-B019-A2A54BB4897C}" srcOrd="0" destOrd="0" presId="urn:microsoft.com/office/officeart/2005/8/layout/radial1"/>
    <dgm:cxn modelId="{7090CE6D-96A1-4EB1-A37C-7D828BF976BE}" type="presOf" srcId="{84DC680F-08E4-4211-8934-5069488FC23A}" destId="{8423E76E-6322-43C8-926B-699E80300F41}" srcOrd="0" destOrd="0" presId="urn:microsoft.com/office/officeart/2005/8/layout/radial1"/>
    <dgm:cxn modelId="{63705CBA-BE03-42D7-BEE4-B17A4D174E9D}" srcId="{C10AD256-F30A-437C-8452-778E8ABE435F}" destId="{D982E051-3789-4425-AE90-C32F2730D252}" srcOrd="1" destOrd="0" parTransId="{863F41C9-6743-4994-8B1A-3A7F963EDA24}" sibTransId="{C1BF490E-CD24-4441-9EFB-CD9A0624A781}"/>
    <dgm:cxn modelId="{989FB704-FCFA-45D8-BFE9-0CF8BD0430CD}" type="presParOf" srcId="{15642164-2C67-43C2-85E9-A4349830DB80}" destId="{4ED59C58-67D6-486F-833B-B96C79E11160}" srcOrd="0" destOrd="0" presId="urn:microsoft.com/office/officeart/2005/8/layout/radial1"/>
    <dgm:cxn modelId="{6FE2086B-C76A-420D-A308-395AC11FFFEE}" type="presParOf" srcId="{15642164-2C67-43C2-85E9-A4349830DB80}" destId="{4A590660-9F95-4D47-A208-1BC262FE8175}" srcOrd="1" destOrd="0" presId="urn:microsoft.com/office/officeart/2005/8/layout/radial1"/>
    <dgm:cxn modelId="{4E3A8501-771A-49B2-814B-BD4390E4E1AF}" type="presParOf" srcId="{4A590660-9F95-4D47-A208-1BC262FE8175}" destId="{B9F01DB7-F972-4DB0-8FFA-C247A04629C5}" srcOrd="0" destOrd="0" presId="urn:microsoft.com/office/officeart/2005/8/layout/radial1"/>
    <dgm:cxn modelId="{CA6C7BDE-7D6E-4164-BA7E-3DDE6C886243}" type="presParOf" srcId="{15642164-2C67-43C2-85E9-A4349830DB80}" destId="{75E94E08-DE39-4624-B16B-7B2143308F3F}" srcOrd="2" destOrd="0" presId="urn:microsoft.com/office/officeart/2005/8/layout/radial1"/>
    <dgm:cxn modelId="{F8059605-9C5C-4D4A-B68E-182EDEB01541}" type="presParOf" srcId="{15642164-2C67-43C2-85E9-A4349830DB80}" destId="{87CD9F99-CDA4-4558-BC6F-D87D671947C5}" srcOrd="3" destOrd="0" presId="urn:microsoft.com/office/officeart/2005/8/layout/radial1"/>
    <dgm:cxn modelId="{2C0DA8C3-E9D1-4A92-B89B-D1A98C837828}" type="presParOf" srcId="{87CD9F99-CDA4-4558-BC6F-D87D671947C5}" destId="{D91900CA-E0C9-4D8A-8248-5374D0665F10}" srcOrd="0" destOrd="0" presId="urn:microsoft.com/office/officeart/2005/8/layout/radial1"/>
    <dgm:cxn modelId="{81299E5D-A4BB-494C-A259-0BC18EA85CED}" type="presParOf" srcId="{15642164-2C67-43C2-85E9-A4349830DB80}" destId="{E5AB0A65-6152-4701-BDDA-957055E09A61}" srcOrd="4" destOrd="0" presId="urn:microsoft.com/office/officeart/2005/8/layout/radial1"/>
    <dgm:cxn modelId="{B1C8E989-E64C-4B39-A2BE-44FEB6DE919B}" type="presParOf" srcId="{15642164-2C67-43C2-85E9-A4349830DB80}" destId="{755B049C-B952-4DD8-88AE-4F83D4981BC5}" srcOrd="5" destOrd="0" presId="urn:microsoft.com/office/officeart/2005/8/layout/radial1"/>
    <dgm:cxn modelId="{DAAB69EA-F190-474C-A6EE-23287D5966A4}" type="presParOf" srcId="{755B049C-B952-4DD8-88AE-4F83D4981BC5}" destId="{ED393C85-344A-4047-92FB-4FD61A208035}" srcOrd="0" destOrd="0" presId="urn:microsoft.com/office/officeart/2005/8/layout/radial1"/>
    <dgm:cxn modelId="{E354B61A-9C48-4B84-A9DF-884089AE4AA7}" type="presParOf" srcId="{15642164-2C67-43C2-85E9-A4349830DB80}" destId="{51C90045-8307-42EF-AA6C-17AB8EEB100B}" srcOrd="6" destOrd="0" presId="urn:microsoft.com/office/officeart/2005/8/layout/radial1"/>
    <dgm:cxn modelId="{46053B84-E991-4985-9270-34641638CF53}" type="presParOf" srcId="{15642164-2C67-43C2-85E9-A4349830DB80}" destId="{290FBB58-AEA4-4DAB-BF96-86FCBA6D002D}" srcOrd="7" destOrd="0" presId="urn:microsoft.com/office/officeart/2005/8/layout/radial1"/>
    <dgm:cxn modelId="{04F662D9-EBE6-4CAC-B5BD-A8EBDAEE0128}" type="presParOf" srcId="{290FBB58-AEA4-4DAB-BF96-86FCBA6D002D}" destId="{F5EFCDFC-D91E-401C-8450-4BF6DF8E51BF}" srcOrd="0" destOrd="0" presId="urn:microsoft.com/office/officeart/2005/8/layout/radial1"/>
    <dgm:cxn modelId="{D5F4A8F0-23B1-451B-94A5-F1B557AB6650}" type="presParOf" srcId="{15642164-2C67-43C2-85E9-A4349830DB80}" destId="{6CC09CA4-A66F-4C43-8066-B5C829E15F9A}" srcOrd="8" destOrd="0" presId="urn:microsoft.com/office/officeart/2005/8/layout/radial1"/>
    <dgm:cxn modelId="{74784595-D17B-4CF3-B5EB-CA0D413EE0E4}" type="presParOf" srcId="{15642164-2C67-43C2-85E9-A4349830DB80}" destId="{01A24F88-B452-4693-BC6A-E651653CCFA3}" srcOrd="9" destOrd="0" presId="urn:microsoft.com/office/officeart/2005/8/layout/radial1"/>
    <dgm:cxn modelId="{1BB48A98-93F8-45D5-B937-CD480B79D423}" type="presParOf" srcId="{01A24F88-B452-4693-BC6A-E651653CCFA3}" destId="{9D983F09-438C-40F8-A6DF-E463B5AA2BFD}" srcOrd="0" destOrd="0" presId="urn:microsoft.com/office/officeart/2005/8/layout/radial1"/>
    <dgm:cxn modelId="{0D2E695B-1F03-4BAD-A7A0-9BDB59EDC00E}" type="presParOf" srcId="{15642164-2C67-43C2-85E9-A4349830DB80}" destId="{8423E76E-6322-43C8-926B-699E80300F41}" srcOrd="10" destOrd="0" presId="urn:microsoft.com/office/officeart/2005/8/layout/radial1"/>
    <dgm:cxn modelId="{43358F39-3E4F-4811-A289-61DC8E2F306A}" type="presParOf" srcId="{15642164-2C67-43C2-85E9-A4349830DB80}" destId="{F09C0243-D5F5-419B-B6F6-1B5D0CE7CB7E}" srcOrd="11" destOrd="0" presId="urn:microsoft.com/office/officeart/2005/8/layout/radial1"/>
    <dgm:cxn modelId="{165B028E-AA86-4A26-84DD-B2C064F761AC}" type="presParOf" srcId="{F09C0243-D5F5-419B-B6F6-1B5D0CE7CB7E}" destId="{5A2A6745-0F64-4B3B-81C2-E412766BD119}" srcOrd="0" destOrd="0" presId="urn:microsoft.com/office/officeart/2005/8/layout/radial1"/>
    <dgm:cxn modelId="{8751FE8A-2840-4544-9803-2AF9EEB11867}" type="presParOf" srcId="{15642164-2C67-43C2-85E9-A4349830DB80}" destId="{8ACC022C-0C18-40F1-AED9-8F48D94A6A0C}" srcOrd="12" destOrd="0" presId="urn:microsoft.com/office/officeart/2005/8/layout/radial1"/>
    <dgm:cxn modelId="{8A2328DB-570F-40DE-9695-2FEF6644E3DB}" type="presParOf" srcId="{15642164-2C67-43C2-85E9-A4349830DB80}" destId="{38A2737C-5657-44AC-B019-A2A54BB4897C}" srcOrd="13" destOrd="0" presId="urn:microsoft.com/office/officeart/2005/8/layout/radial1"/>
    <dgm:cxn modelId="{2CF8DEB2-40E8-4F83-B18E-195612C1D171}" type="presParOf" srcId="{38A2737C-5657-44AC-B019-A2A54BB4897C}" destId="{FEA19C1C-BBC7-45E7-B9CA-812D6ABF06F2}" srcOrd="0" destOrd="0" presId="urn:microsoft.com/office/officeart/2005/8/layout/radial1"/>
    <dgm:cxn modelId="{E088B8DB-A2B6-40CC-9237-839B2B255958}" type="presParOf" srcId="{15642164-2C67-43C2-85E9-A4349830DB80}" destId="{9E01A80A-BB7E-44F6-8806-36BEB39EB7F0}"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59C58-67D6-486F-833B-B96C79E11160}">
      <dsp:nvSpPr>
        <dsp:cNvPr id="0" name=""/>
        <dsp:cNvSpPr/>
      </dsp:nvSpPr>
      <dsp:spPr>
        <a:xfrm>
          <a:off x="3657420" y="2080211"/>
          <a:ext cx="1371959" cy="1371959"/>
        </a:xfrm>
        <a:prstGeom prst="ellipse">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R="0" lvl="0" algn="ctr" defTabSz="800100" rtl="1">
            <a:lnSpc>
              <a:spcPct val="90000"/>
            </a:lnSpc>
            <a:spcBef>
              <a:spcPct val="0"/>
            </a:spcBef>
            <a:spcAft>
              <a:spcPct val="35000"/>
            </a:spcAft>
          </a:pPr>
          <a:r>
            <a:rPr lang="ar-SA" sz="1800" b="1" i="0" u="none" strike="noStrike" kern="1200" baseline="0" dirty="0" smtClean="0">
              <a:latin typeface="Arial"/>
              <a:cs typeface="Arial"/>
            </a:rPr>
            <a:t>العناصر الواجب توفرها في المتطوع</a:t>
          </a:r>
          <a:endParaRPr lang="ar-SA" sz="1800" kern="1200" dirty="0" smtClean="0"/>
        </a:p>
      </dsp:txBody>
      <dsp:txXfrm>
        <a:off x="3858339" y="2281130"/>
        <a:ext cx="970121" cy="970121"/>
      </dsp:txXfrm>
    </dsp:sp>
    <dsp:sp modelId="{4A590660-9F95-4D47-A208-1BC262FE8175}">
      <dsp:nvSpPr>
        <dsp:cNvPr id="0" name=""/>
        <dsp:cNvSpPr/>
      </dsp:nvSpPr>
      <dsp:spPr>
        <a:xfrm rot="16200000">
          <a:off x="4000455" y="1723053"/>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326252" y="1720120"/>
        <a:ext cx="34294" cy="34294"/>
      </dsp:txXfrm>
    </dsp:sp>
    <dsp:sp modelId="{75E94E08-DE39-4624-B16B-7B2143308F3F}">
      <dsp:nvSpPr>
        <dsp:cNvPr id="0" name=""/>
        <dsp:cNvSpPr/>
      </dsp:nvSpPr>
      <dsp:spPr>
        <a:xfrm>
          <a:off x="3657420" y="22363"/>
          <a:ext cx="1371959" cy="1371959"/>
        </a:xfrm>
        <a:prstGeom prst="ellipse">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R="0" lvl="0" algn="ctr" defTabSz="577850" rtl="1">
            <a:lnSpc>
              <a:spcPct val="90000"/>
            </a:lnSpc>
            <a:spcBef>
              <a:spcPct val="0"/>
            </a:spcBef>
            <a:spcAft>
              <a:spcPct val="35000"/>
            </a:spcAft>
          </a:pPr>
          <a:endParaRPr lang="ar-SA" sz="1300" b="1" i="0" u="none" strike="noStrike" kern="1200" baseline="0" dirty="0" smtClean="0">
            <a:latin typeface="Traditional Arabic"/>
            <a:cs typeface="Traditional Arabic"/>
          </a:endParaRPr>
        </a:p>
        <a:p>
          <a:pPr marR="0" lvl="0" algn="ctr" defTabSz="577850" rtl="1">
            <a:lnSpc>
              <a:spcPct val="90000"/>
            </a:lnSpc>
            <a:spcBef>
              <a:spcPct val="0"/>
            </a:spcBef>
            <a:spcAft>
              <a:spcPct val="35000"/>
            </a:spcAft>
          </a:pPr>
          <a:r>
            <a:rPr lang="ar-SA" sz="1800" b="1" i="0" u="none" strike="noStrike" kern="1200" baseline="0" dirty="0" smtClean="0">
              <a:ln>
                <a:solidFill>
                  <a:sysClr val="windowText" lastClr="000000"/>
                </a:solidFill>
              </a:ln>
              <a:latin typeface="Traditional Arabic"/>
              <a:cs typeface="Traditional Arabic"/>
            </a:rPr>
            <a:t>الدافع الذاتي نحو العمل التطوعي</a:t>
          </a:r>
          <a:endParaRPr lang="ar-SA" sz="1800" kern="1200" dirty="0" smtClean="0">
            <a:ln>
              <a:solidFill>
                <a:sysClr val="windowText" lastClr="000000"/>
              </a:solidFill>
            </a:ln>
          </a:endParaRPr>
        </a:p>
      </dsp:txBody>
      <dsp:txXfrm>
        <a:off x="3858339" y="223282"/>
        <a:ext cx="970121" cy="970121"/>
      </dsp:txXfrm>
    </dsp:sp>
    <dsp:sp modelId="{87CD9F99-CDA4-4558-BC6F-D87D671947C5}">
      <dsp:nvSpPr>
        <dsp:cNvPr id="0" name=""/>
        <dsp:cNvSpPr/>
      </dsp:nvSpPr>
      <dsp:spPr>
        <a:xfrm rot="19285714">
          <a:off x="4804900" y="2110453"/>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130698" y="2107520"/>
        <a:ext cx="34294" cy="34294"/>
      </dsp:txXfrm>
    </dsp:sp>
    <dsp:sp modelId="{E5AB0A65-6152-4701-BDDA-957055E09A61}">
      <dsp:nvSpPr>
        <dsp:cNvPr id="0" name=""/>
        <dsp:cNvSpPr/>
      </dsp:nvSpPr>
      <dsp:spPr>
        <a:xfrm>
          <a:off x="5266311" y="797164"/>
          <a:ext cx="1371959" cy="1371959"/>
        </a:xfrm>
        <a:prstGeom prst="ellipse">
          <a:avLst/>
        </a:prstGeom>
        <a:solidFill>
          <a:schemeClr val="accent5">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R="0" lvl="0" algn="ctr" defTabSz="533400" rtl="1">
            <a:lnSpc>
              <a:spcPct val="90000"/>
            </a:lnSpc>
            <a:spcBef>
              <a:spcPct val="0"/>
            </a:spcBef>
            <a:spcAft>
              <a:spcPct val="35000"/>
            </a:spcAft>
          </a:pPr>
          <a:r>
            <a:rPr lang="ar-SA" sz="1200" b="1" i="0" u="none" strike="noStrike" kern="1200" baseline="0" dirty="0" smtClean="0">
              <a:ln>
                <a:solidFill>
                  <a:sysClr val="windowText" lastClr="000000"/>
                </a:solidFill>
              </a:ln>
              <a:solidFill>
                <a:schemeClr val="accent5">
                  <a:lumMod val="75000"/>
                </a:schemeClr>
              </a:solidFill>
              <a:latin typeface="Traditional Arabic"/>
              <a:cs typeface="Traditional Arabic"/>
            </a:rPr>
            <a:t>ت</a:t>
          </a:r>
          <a:r>
            <a:rPr lang="ar-SA" sz="1600" b="1" i="0" u="none" strike="noStrike" kern="1200" baseline="0" dirty="0" smtClean="0">
              <a:ln>
                <a:solidFill>
                  <a:sysClr val="windowText" lastClr="000000"/>
                </a:solidFill>
              </a:ln>
              <a:solidFill>
                <a:schemeClr val="accent5">
                  <a:lumMod val="75000"/>
                </a:schemeClr>
              </a:solidFill>
              <a:latin typeface="Traditional Arabic"/>
              <a:cs typeface="Traditional Arabic"/>
            </a:rPr>
            <a:t>خصيص </a:t>
          </a:r>
          <a:r>
            <a:rPr lang="ar-SA" sz="1800" b="1" i="0" u="none" strike="noStrike" kern="1200" baseline="0" dirty="0" smtClean="0">
              <a:ln>
                <a:solidFill>
                  <a:sysClr val="windowText" lastClr="000000"/>
                </a:solidFill>
              </a:ln>
              <a:solidFill>
                <a:schemeClr val="accent5">
                  <a:lumMod val="75000"/>
                </a:schemeClr>
              </a:solidFill>
              <a:latin typeface="Traditional Arabic"/>
              <a:cs typeface="Traditional Arabic"/>
            </a:rPr>
            <a:t>الوقت الكافي لممارسة العمل التطوعي</a:t>
          </a:r>
          <a:endParaRPr lang="ar-SA" sz="1800" kern="1200" dirty="0" smtClean="0">
            <a:ln>
              <a:solidFill>
                <a:sysClr val="windowText" lastClr="000000"/>
              </a:solidFill>
            </a:ln>
            <a:solidFill>
              <a:schemeClr val="accent5">
                <a:lumMod val="75000"/>
              </a:schemeClr>
            </a:solidFill>
          </a:endParaRPr>
        </a:p>
      </dsp:txBody>
      <dsp:txXfrm>
        <a:off x="5467230" y="998083"/>
        <a:ext cx="970121" cy="970121"/>
      </dsp:txXfrm>
    </dsp:sp>
    <dsp:sp modelId="{755B049C-B952-4DD8-88AE-4F83D4981BC5}">
      <dsp:nvSpPr>
        <dsp:cNvPr id="0" name=""/>
        <dsp:cNvSpPr/>
      </dsp:nvSpPr>
      <dsp:spPr>
        <a:xfrm rot="771429">
          <a:off x="5003582" y="2980934"/>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329379" y="2978001"/>
        <a:ext cx="34294" cy="34294"/>
      </dsp:txXfrm>
    </dsp:sp>
    <dsp:sp modelId="{51C90045-8307-42EF-AA6C-17AB8EEB100B}">
      <dsp:nvSpPr>
        <dsp:cNvPr id="0" name=""/>
        <dsp:cNvSpPr/>
      </dsp:nvSpPr>
      <dsp:spPr>
        <a:xfrm>
          <a:off x="5663674" y="2538126"/>
          <a:ext cx="1371959" cy="1371959"/>
        </a:xfrm>
        <a:prstGeom prst="ellipse">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R="0" lvl="0" algn="ctr" defTabSz="800100" rtl="1">
            <a:lnSpc>
              <a:spcPct val="90000"/>
            </a:lnSpc>
            <a:spcBef>
              <a:spcPct val="0"/>
            </a:spcBef>
            <a:spcAft>
              <a:spcPct val="35000"/>
            </a:spcAft>
          </a:pPr>
          <a:r>
            <a:rPr lang="ar-SA" sz="1800" b="1" i="0" u="none" strike="noStrike" kern="1200" baseline="0" dirty="0" smtClean="0">
              <a:ln>
                <a:solidFill>
                  <a:schemeClr val="tx1"/>
                </a:solidFill>
              </a:ln>
              <a:latin typeface="Traditional Arabic"/>
              <a:cs typeface="Traditional Arabic"/>
            </a:rPr>
            <a:t>الإلمام بأسس </a:t>
          </a:r>
        </a:p>
        <a:p>
          <a:pPr marR="0" lvl="0" algn="ctr" defTabSz="800100" rtl="1">
            <a:lnSpc>
              <a:spcPct val="90000"/>
            </a:lnSpc>
            <a:spcBef>
              <a:spcPct val="0"/>
            </a:spcBef>
            <a:spcAft>
              <a:spcPct val="35000"/>
            </a:spcAft>
          </a:pPr>
          <a:r>
            <a:rPr lang="ar-SA" sz="1800" b="1" i="0" u="none" strike="noStrike" kern="1200" baseline="0" dirty="0" smtClean="0">
              <a:ln>
                <a:solidFill>
                  <a:schemeClr val="tx1"/>
                </a:solidFill>
              </a:ln>
              <a:latin typeface="Traditional Arabic"/>
              <a:cs typeface="Traditional Arabic"/>
            </a:rPr>
            <a:t>و مبادئ العمل التطوعي</a:t>
          </a:r>
          <a:endParaRPr lang="ar-SA" sz="1800" kern="1200" dirty="0" smtClean="0">
            <a:ln>
              <a:solidFill>
                <a:schemeClr val="tx1"/>
              </a:solidFill>
            </a:ln>
          </a:endParaRPr>
        </a:p>
      </dsp:txBody>
      <dsp:txXfrm>
        <a:off x="5864593" y="2739045"/>
        <a:ext cx="970121" cy="970121"/>
      </dsp:txXfrm>
    </dsp:sp>
    <dsp:sp modelId="{290FBB58-AEA4-4DAB-BF96-86FCBA6D002D}">
      <dsp:nvSpPr>
        <dsp:cNvPr id="0" name=""/>
        <dsp:cNvSpPr/>
      </dsp:nvSpPr>
      <dsp:spPr>
        <a:xfrm rot="3857143">
          <a:off x="4446888" y="3679006"/>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772686" y="3676073"/>
        <a:ext cx="34294" cy="34294"/>
      </dsp:txXfrm>
    </dsp:sp>
    <dsp:sp modelId="{6CC09CA4-A66F-4C43-8066-B5C829E15F9A}">
      <dsp:nvSpPr>
        <dsp:cNvPr id="0" name=""/>
        <dsp:cNvSpPr/>
      </dsp:nvSpPr>
      <dsp:spPr>
        <a:xfrm>
          <a:off x="4550287" y="3934269"/>
          <a:ext cx="1371959" cy="1371959"/>
        </a:xfrm>
        <a:prstGeom prst="ellipse">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R="0" lvl="0" algn="ctr" defTabSz="711200" rtl="1">
            <a:lnSpc>
              <a:spcPct val="90000"/>
            </a:lnSpc>
            <a:spcBef>
              <a:spcPct val="0"/>
            </a:spcBef>
            <a:spcAft>
              <a:spcPct val="35000"/>
            </a:spcAft>
          </a:pPr>
          <a:r>
            <a:rPr lang="ar-SA" sz="1600" b="1" i="0" u="none" strike="noStrike" kern="1200" baseline="0" dirty="0" smtClean="0">
              <a:latin typeface="Traditional Arabic"/>
              <a:cs typeface="Traditional Arabic"/>
            </a:rPr>
            <a:t>العمل مع الآخرين ضمن إطارا الفريق الواحد</a:t>
          </a:r>
          <a:endParaRPr lang="ar-SA" sz="1600" kern="1200" dirty="0" smtClean="0"/>
        </a:p>
      </dsp:txBody>
      <dsp:txXfrm>
        <a:off x="4751206" y="4135188"/>
        <a:ext cx="970121" cy="970121"/>
      </dsp:txXfrm>
    </dsp:sp>
    <dsp:sp modelId="{01A24F88-B452-4693-BC6A-E651653CCFA3}">
      <dsp:nvSpPr>
        <dsp:cNvPr id="0" name=""/>
        <dsp:cNvSpPr/>
      </dsp:nvSpPr>
      <dsp:spPr>
        <a:xfrm rot="6942857">
          <a:off x="3554021" y="3679006"/>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879819" y="3676073"/>
        <a:ext cx="34294" cy="34294"/>
      </dsp:txXfrm>
    </dsp:sp>
    <dsp:sp modelId="{8423E76E-6322-43C8-926B-699E80300F41}">
      <dsp:nvSpPr>
        <dsp:cNvPr id="0" name=""/>
        <dsp:cNvSpPr/>
      </dsp:nvSpPr>
      <dsp:spPr>
        <a:xfrm>
          <a:off x="2764553" y="3934269"/>
          <a:ext cx="1371959" cy="1371959"/>
        </a:xfrm>
        <a:prstGeom prst="ellipse">
          <a:avLst/>
        </a:prstGeom>
        <a:solidFill>
          <a:srgbClr val="C0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R="0" lvl="0" algn="ctr" defTabSz="711200" rtl="1">
            <a:lnSpc>
              <a:spcPct val="90000"/>
            </a:lnSpc>
            <a:spcBef>
              <a:spcPct val="0"/>
            </a:spcBef>
            <a:spcAft>
              <a:spcPct val="35000"/>
            </a:spcAft>
          </a:pPr>
          <a:r>
            <a:rPr lang="ar-SA" sz="1600" b="1" i="0" u="none" strike="noStrike" kern="1200" baseline="0" dirty="0" smtClean="0">
              <a:ln>
                <a:solidFill>
                  <a:schemeClr val="bg1"/>
                </a:solidFill>
              </a:ln>
              <a:latin typeface="Traditional Arabic"/>
              <a:cs typeface="Traditional Arabic"/>
            </a:rPr>
            <a:t>رجاء الثواب </a:t>
          </a:r>
        </a:p>
        <a:p>
          <a:pPr marR="0" lvl="0" algn="ctr" defTabSz="711200" rtl="1">
            <a:lnSpc>
              <a:spcPct val="90000"/>
            </a:lnSpc>
            <a:spcBef>
              <a:spcPct val="0"/>
            </a:spcBef>
            <a:spcAft>
              <a:spcPct val="35000"/>
            </a:spcAft>
          </a:pPr>
          <a:r>
            <a:rPr lang="ar-SA" sz="1600" b="1" i="0" u="none" strike="noStrike" kern="1200" baseline="0" dirty="0" smtClean="0">
              <a:ln>
                <a:solidFill>
                  <a:schemeClr val="bg1"/>
                </a:solidFill>
              </a:ln>
              <a:latin typeface="Traditional Arabic"/>
              <a:cs typeface="Traditional Arabic"/>
            </a:rPr>
            <a:t>و الخير من الله</a:t>
          </a:r>
        </a:p>
        <a:p>
          <a:pPr marR="0" lvl="0" algn="ctr" defTabSz="711200" rtl="1">
            <a:lnSpc>
              <a:spcPct val="90000"/>
            </a:lnSpc>
            <a:spcBef>
              <a:spcPct val="0"/>
            </a:spcBef>
            <a:spcAft>
              <a:spcPct val="35000"/>
            </a:spcAft>
          </a:pPr>
          <a:r>
            <a:rPr lang="ar-SA" sz="1600" b="1" i="0" u="none" strike="noStrike" kern="1200" baseline="0" dirty="0" smtClean="0">
              <a:ln>
                <a:solidFill>
                  <a:schemeClr val="bg1"/>
                </a:solidFill>
              </a:ln>
              <a:latin typeface="Traditional Arabic"/>
              <a:cs typeface="Traditional Arabic"/>
            </a:rPr>
            <a:t> سبحانه و تعالى</a:t>
          </a:r>
          <a:endParaRPr lang="ar-SA" sz="1600" kern="1200" dirty="0" smtClean="0">
            <a:ln>
              <a:solidFill>
                <a:schemeClr val="bg1"/>
              </a:solidFill>
            </a:ln>
          </a:endParaRPr>
        </a:p>
      </dsp:txBody>
      <dsp:txXfrm>
        <a:off x="2965472" y="4135188"/>
        <a:ext cx="970121" cy="970121"/>
      </dsp:txXfrm>
    </dsp:sp>
    <dsp:sp modelId="{F09C0243-D5F5-419B-B6F6-1B5D0CE7CB7E}">
      <dsp:nvSpPr>
        <dsp:cNvPr id="0" name=""/>
        <dsp:cNvSpPr/>
      </dsp:nvSpPr>
      <dsp:spPr>
        <a:xfrm rot="10028571">
          <a:off x="2997328" y="2980934"/>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323125" y="2978001"/>
        <a:ext cx="34294" cy="34294"/>
      </dsp:txXfrm>
    </dsp:sp>
    <dsp:sp modelId="{8ACC022C-0C18-40F1-AED9-8F48D94A6A0C}">
      <dsp:nvSpPr>
        <dsp:cNvPr id="0" name=""/>
        <dsp:cNvSpPr/>
      </dsp:nvSpPr>
      <dsp:spPr>
        <a:xfrm>
          <a:off x="1651166" y="2538126"/>
          <a:ext cx="1371959" cy="1371959"/>
        </a:xfrm>
        <a:prstGeom prst="ellipse">
          <a:avLst/>
        </a:prstGeom>
        <a:solidFill>
          <a:schemeClr val="accent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R="0" lvl="0" algn="ctr" defTabSz="711200" rtl="1">
            <a:lnSpc>
              <a:spcPct val="90000"/>
            </a:lnSpc>
            <a:spcBef>
              <a:spcPct val="0"/>
            </a:spcBef>
            <a:spcAft>
              <a:spcPct val="35000"/>
            </a:spcAft>
          </a:pPr>
          <a:r>
            <a:rPr lang="ar-SA" sz="1600" b="1" i="0" u="none" strike="noStrike" kern="1200" baseline="0" dirty="0" smtClean="0">
              <a:ln>
                <a:solidFill>
                  <a:sysClr val="windowText" lastClr="000000"/>
                </a:solidFill>
              </a:ln>
              <a:latin typeface="Traditional Arabic"/>
              <a:cs typeface="Traditional Arabic"/>
            </a:rPr>
            <a:t>عدم التفكير في الحصول على </a:t>
          </a:r>
        </a:p>
        <a:p>
          <a:pPr marR="0" lvl="0" algn="ctr" defTabSz="711200" rtl="1">
            <a:lnSpc>
              <a:spcPct val="90000"/>
            </a:lnSpc>
            <a:spcBef>
              <a:spcPct val="0"/>
            </a:spcBef>
            <a:spcAft>
              <a:spcPct val="35000"/>
            </a:spcAft>
          </a:pPr>
          <a:r>
            <a:rPr lang="ar-SA" sz="1600" b="1" i="0" u="none" strike="noStrike" kern="1200" baseline="0" dirty="0" smtClean="0">
              <a:ln>
                <a:solidFill>
                  <a:sysClr val="windowText" lastClr="000000"/>
                </a:solidFill>
              </a:ln>
              <a:latin typeface="Traditional Arabic"/>
              <a:cs typeface="Traditional Arabic"/>
            </a:rPr>
            <a:t>مقابل مادي</a:t>
          </a:r>
          <a:endParaRPr lang="ar-SA" sz="1600" kern="1200" dirty="0" smtClean="0">
            <a:ln>
              <a:solidFill>
                <a:sysClr val="windowText" lastClr="000000"/>
              </a:solidFill>
            </a:ln>
          </a:endParaRPr>
        </a:p>
      </dsp:txBody>
      <dsp:txXfrm>
        <a:off x="1852085" y="2739045"/>
        <a:ext cx="970121" cy="970121"/>
      </dsp:txXfrm>
    </dsp:sp>
    <dsp:sp modelId="{38A2737C-5657-44AC-B019-A2A54BB4897C}">
      <dsp:nvSpPr>
        <dsp:cNvPr id="0" name=""/>
        <dsp:cNvSpPr/>
      </dsp:nvSpPr>
      <dsp:spPr>
        <a:xfrm rot="13114286">
          <a:off x="3196009" y="2110453"/>
          <a:ext cx="685889" cy="28428"/>
        </a:xfrm>
        <a:custGeom>
          <a:avLst/>
          <a:gdLst/>
          <a:ahLst/>
          <a:cxnLst/>
          <a:rect l="0" t="0" r="0" b="0"/>
          <a:pathLst>
            <a:path>
              <a:moveTo>
                <a:pt x="0" y="14214"/>
              </a:moveTo>
              <a:lnTo>
                <a:pt x="685889" y="14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521807" y="2107520"/>
        <a:ext cx="34294" cy="34294"/>
      </dsp:txXfrm>
    </dsp:sp>
    <dsp:sp modelId="{9E01A80A-BB7E-44F6-8806-36BEB39EB7F0}">
      <dsp:nvSpPr>
        <dsp:cNvPr id="0" name=""/>
        <dsp:cNvSpPr/>
      </dsp:nvSpPr>
      <dsp:spPr>
        <a:xfrm>
          <a:off x="2048529" y="797164"/>
          <a:ext cx="1371959" cy="1371959"/>
        </a:xfrm>
        <a:prstGeom prst="ellipse">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R="0" lvl="0" algn="ctr" defTabSz="622300" rtl="1">
            <a:lnSpc>
              <a:spcPct val="90000"/>
            </a:lnSpc>
            <a:spcBef>
              <a:spcPct val="0"/>
            </a:spcBef>
            <a:spcAft>
              <a:spcPct val="35000"/>
            </a:spcAft>
          </a:pPr>
          <a:r>
            <a:rPr lang="ar-SA" sz="1400" b="1" i="0" u="none" strike="noStrike" kern="1200" baseline="0" dirty="0" smtClean="0">
              <a:ln>
                <a:solidFill>
                  <a:sysClr val="windowText" lastClr="000000"/>
                </a:solidFill>
              </a:ln>
              <a:solidFill>
                <a:schemeClr val="accent5">
                  <a:lumMod val="75000"/>
                </a:schemeClr>
              </a:solidFill>
              <a:latin typeface="Traditional Arabic"/>
              <a:cs typeface="Traditional Arabic"/>
            </a:rPr>
            <a:t>الإيمان العميق بأهمية العمل التطوعي</a:t>
          </a:r>
        </a:p>
        <a:p>
          <a:pPr marR="0" lvl="0" algn="ctr" defTabSz="622300" rtl="1">
            <a:lnSpc>
              <a:spcPct val="90000"/>
            </a:lnSpc>
            <a:spcBef>
              <a:spcPct val="0"/>
            </a:spcBef>
            <a:spcAft>
              <a:spcPct val="35000"/>
            </a:spcAft>
          </a:pPr>
          <a:r>
            <a:rPr lang="ar-SA" sz="1400" b="1" i="0" u="none" strike="noStrike" kern="1200" baseline="0" dirty="0" smtClean="0">
              <a:ln>
                <a:solidFill>
                  <a:sysClr val="windowText" lastClr="000000"/>
                </a:solidFill>
              </a:ln>
              <a:solidFill>
                <a:schemeClr val="accent5">
                  <a:lumMod val="75000"/>
                </a:schemeClr>
              </a:solidFill>
              <a:latin typeface="Traditional Arabic"/>
              <a:cs typeface="Traditional Arabic"/>
            </a:rPr>
            <a:t> و خدمة المجتمع</a:t>
          </a:r>
          <a:endParaRPr lang="ar-SA" sz="1400" kern="1200" dirty="0" smtClean="0">
            <a:ln>
              <a:solidFill>
                <a:sysClr val="windowText" lastClr="000000"/>
              </a:solidFill>
            </a:ln>
            <a:solidFill>
              <a:schemeClr val="accent5">
                <a:lumMod val="75000"/>
              </a:schemeClr>
            </a:solidFill>
          </a:endParaRPr>
        </a:p>
      </dsp:txBody>
      <dsp:txXfrm>
        <a:off x="2249448" y="998083"/>
        <a:ext cx="970121" cy="97012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3E7CF2EA-73C9-4C43-B845-07DEF3F2B97A}" type="datetimeFigureOut">
              <a:rPr lang="ar-SA" smtClean="0"/>
              <a:t>21/11/1436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9C140F6-608B-440B-B66B-6E044BFB906E}" type="slidenum">
              <a:rPr lang="ar-SA" smtClean="0"/>
              <a:t>‹#›</a:t>
            </a:fld>
            <a:endParaRPr lang="ar-SA"/>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E7CF2EA-73C9-4C43-B845-07DEF3F2B97A}" type="datetimeFigureOut">
              <a:rPr lang="ar-SA" smtClean="0"/>
              <a:t>21/11/1436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3E7CF2EA-73C9-4C43-B845-07DEF3F2B97A}" type="datetimeFigureOut">
              <a:rPr lang="ar-SA" smtClean="0"/>
              <a:t>21/11/1436</a:t>
            </a:fld>
            <a:endParaRPr lang="ar-SA"/>
          </a:p>
        </p:txBody>
      </p:sp>
      <p:sp>
        <p:nvSpPr>
          <p:cNvPr id="91" name="Footer Placeholder 90"/>
          <p:cNvSpPr>
            <a:spLocks noGrp="1"/>
          </p:cNvSpPr>
          <p:nvPr>
            <p:ph type="ftr" sz="quarter" idx="11"/>
          </p:nvPr>
        </p:nvSpPr>
        <p:spPr/>
        <p:txBody>
          <a:bodyPr/>
          <a:lstStyle/>
          <a:p>
            <a:endParaRPr lang="ar-SA"/>
          </a:p>
        </p:txBody>
      </p:sp>
      <p:sp>
        <p:nvSpPr>
          <p:cNvPr id="92" name="Slide Number Placeholder 91"/>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3E7CF2EA-73C9-4C43-B845-07DEF3F2B97A}" type="datetimeFigureOut">
              <a:rPr lang="ar-SA" smtClean="0"/>
              <a:t>21/11/1436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3E7CF2EA-73C9-4C43-B845-07DEF3F2B97A}" type="datetimeFigureOut">
              <a:rPr lang="ar-SA" smtClean="0"/>
              <a:t>21/11/1436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3E7CF2EA-73C9-4C43-B845-07DEF3F2B97A}" type="datetimeFigureOut">
              <a:rPr lang="ar-SA" smtClean="0"/>
              <a:t>21/11/1436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F2EA-73C9-4C43-B845-07DEF3F2B97A}" type="datetimeFigureOut">
              <a:rPr lang="ar-SA" smtClean="0"/>
              <a:t>21/11/1436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3E7CF2EA-73C9-4C43-B845-07DEF3F2B97A}" type="datetimeFigureOut">
              <a:rPr lang="ar-SA" smtClean="0"/>
              <a:t>21/11/1436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9C140F6-608B-440B-B66B-6E044BFB906E}" type="slidenum">
              <a:rPr lang="ar-SA" smtClean="0"/>
              <a:t>‹#›</a:t>
            </a:fld>
            <a:endParaRPr lang="ar-SA"/>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3E7CF2EA-73C9-4C43-B845-07DEF3F2B97A}" type="datetimeFigureOut">
              <a:rPr lang="ar-SA" smtClean="0"/>
              <a:t>21/11/1436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9C140F6-608B-440B-B66B-6E044BFB906E}" type="slidenum">
              <a:rPr lang="ar-SA" smtClean="0"/>
              <a:t>‹#›</a:t>
            </a:fld>
            <a:endParaRPr lang="ar-SA"/>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E7CF2EA-73C9-4C43-B845-07DEF3F2B97A}" type="datetimeFigureOut">
              <a:rPr lang="ar-SA" smtClean="0"/>
              <a:t>21/11/1436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3E7CF2EA-73C9-4C43-B845-07DEF3F2B97A}" type="datetimeFigureOut">
              <a:rPr lang="ar-SA" smtClean="0"/>
              <a:t>21/11/1436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9C140F6-608B-440B-B66B-6E044BFB906E}"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3E7CF2EA-73C9-4C43-B845-07DEF3F2B97A}" type="datetimeFigureOut">
              <a:rPr lang="ar-SA" smtClean="0"/>
              <a:t>21/11/1436</a:t>
            </a:fld>
            <a:endParaRPr lang="ar-SA"/>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ar-SA"/>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D9C140F6-608B-440B-B66B-6E044BFB906E}"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r" defTabSz="914400" rtl="1"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r" defTabSz="914400" rtl="1"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r" defTabSz="914400" rtl="1"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r" defTabSz="914400" rtl="1"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r" defTabSz="914400" rtl="1"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44825"/>
            <a:ext cx="8532440" cy="1885927"/>
          </a:xfrm>
          <a:solidFill>
            <a:schemeClr val="accent5">
              <a:lumMod val="40000"/>
              <a:lumOff val="60000"/>
            </a:schemeClr>
          </a:solidFill>
          <a:ln>
            <a:solidFill>
              <a:schemeClr val="accent5">
                <a:lumMod val="75000"/>
              </a:schemeClr>
            </a:solidFill>
          </a:ln>
          <a:scene3d>
            <a:camera prst="orthographicFront"/>
            <a:lightRig rig="threePt" dir="t"/>
          </a:scene3d>
          <a:sp3d>
            <a:bevelT w="114300" prst="artDeco"/>
          </a:sp3d>
        </p:spPr>
        <p:txBody>
          <a:bodyPr>
            <a:normAutofit/>
          </a:bodyPr>
          <a:lstStyle/>
          <a:p>
            <a:pPr algn="ctr"/>
            <a:r>
              <a:rPr lang="ar-SA" sz="9600" spc="0" dirty="0" smtClean="0">
                <a:ln w="12700">
                  <a:solidFill>
                    <a:srgbClr val="FFC000"/>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الخامسة</a:t>
            </a:r>
            <a:endParaRPr lang="ar-SA" sz="9600" spc="0" dirty="0">
              <a:ln w="12700">
                <a:solidFill>
                  <a:srgbClr val="FFC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وان فرعي 2"/>
          <p:cNvSpPr>
            <a:spLocks noGrp="1"/>
          </p:cNvSpPr>
          <p:nvPr>
            <p:ph type="subTitle" idx="1"/>
          </p:nvPr>
        </p:nvSpPr>
        <p:spPr>
          <a:xfrm>
            <a:off x="0" y="3733800"/>
            <a:ext cx="8028384" cy="2791544"/>
          </a:xfrm>
          <a:solidFill>
            <a:schemeClr val="accent5">
              <a:lumMod val="60000"/>
              <a:lumOff val="40000"/>
            </a:schemeClr>
          </a:solidFill>
          <a:ln>
            <a:solidFill>
              <a:schemeClr val="accent5">
                <a:lumMod val="75000"/>
              </a:schemeClr>
            </a:solidFill>
          </a:ln>
          <a:scene3d>
            <a:camera prst="orthographicFront"/>
            <a:lightRig rig="threePt" dir="t"/>
          </a:scene3d>
          <a:sp3d>
            <a:bevelT w="114300" prst="artDeco"/>
          </a:sp3d>
        </p:spPr>
        <p:txBody>
          <a:bodyPr>
            <a:normAutofit/>
          </a:bodyPr>
          <a:lstStyle/>
          <a:p>
            <a:pPr algn="ctr"/>
            <a:r>
              <a:rPr lang="ar-SA" sz="3600" b="1" dirty="0" smtClean="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معوقات راجعة للمجتمع</a:t>
            </a:r>
          </a:p>
          <a:p>
            <a:pPr algn="ctr"/>
            <a:r>
              <a:rPr lang="ar-SA" sz="3600" b="1" dirty="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دور التعليم في تحقيق اهداف العمل التطوعي</a:t>
            </a:r>
          </a:p>
          <a:p>
            <a:pPr algn="ctr"/>
            <a:r>
              <a:rPr lang="ar-SA" sz="3600" b="1" dirty="0" smtClean="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rPr>
              <a:t>حقوق المتطوعين وواجباتهم</a:t>
            </a:r>
          </a:p>
          <a:p>
            <a:pPr lvl="0" algn="ctr"/>
            <a:r>
              <a:rPr lang="ar-SA" sz="3600" b="1" dirty="0">
                <a:ln>
                  <a:solidFill>
                    <a:srgbClr val="FFC000"/>
                  </a:solidFill>
                </a:ln>
                <a:solidFill>
                  <a:srgbClr val="0070C0"/>
                </a:solidFill>
                <a:cs typeface="PT Bold Heading" panose="02010400000000000000" pitchFamily="2" charset="-78"/>
              </a:rPr>
              <a:t>تصنيف المتطوعين</a:t>
            </a:r>
            <a:endParaRPr lang="ar-SA" sz="3600" dirty="0">
              <a:ln>
                <a:solidFill>
                  <a:srgbClr val="FFC000"/>
                </a:solidFill>
              </a:ln>
              <a:solidFill>
                <a:srgbClr val="0070C0"/>
              </a:solidFill>
              <a:cs typeface="PT Bold Heading" panose="02010400000000000000" pitchFamily="2" charset="-78"/>
            </a:endParaRPr>
          </a:p>
          <a:p>
            <a:pPr algn="ctr"/>
            <a:endParaRPr lang="ar-SA" sz="3600" b="1" dirty="0">
              <a:ln w="18000">
                <a:solidFill>
                  <a:srgbClr val="FFC000"/>
                </a:solidFill>
                <a:prstDash val="solid"/>
                <a:miter lim="800000"/>
              </a:ln>
              <a:solidFill>
                <a:srgbClr val="0070C0"/>
              </a:solidFill>
              <a:effectLst>
                <a:outerShdw blurRad="25500" dist="23000" dir="7020000" algn="tl">
                  <a:srgbClr val="000000">
                    <a:alpha val="50000"/>
                  </a:srgbClr>
                </a:outerShdw>
              </a:effectLst>
              <a:cs typeface="PT Bold Heading" panose="02010400000000000000" pitchFamily="2" charset="-78"/>
            </a:endParaRPr>
          </a:p>
        </p:txBody>
      </p:sp>
      <p:pic>
        <p:nvPicPr>
          <p:cNvPr id="1026" name="Picture 2" descr="C:\Users\aasaleh\Pictures\25379alsh3er.gif"/>
          <p:cNvPicPr>
            <a:picLocks noChangeAspect="1" noChangeArrowheads="1" noCrop="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979712" y="1"/>
            <a:ext cx="4499991" cy="1844824"/>
          </a:xfrm>
          <a:prstGeom prst="rect">
            <a:avLst/>
          </a:prstGeom>
          <a:ln w="127000" cap="rnd">
            <a:solidFill>
              <a:schemeClr val="accent5">
                <a:lumMod val="40000"/>
                <a:lumOff val="60000"/>
              </a:schemeClr>
            </a:solidFill>
          </a:ln>
          <a:effectLst>
            <a:glow rad="139700">
              <a:schemeClr val="accent6">
                <a:satMod val="175000"/>
                <a:alpha val="40000"/>
              </a:schemeClr>
            </a:glow>
            <a:outerShdw blurRad="76200" dist="95250" dir="10500000" sx="97000" sy="23000" kx="900000" algn="br" rotWithShape="0">
              <a:srgbClr val="000000">
                <a:alpha val="20000"/>
              </a:srgbClr>
            </a:outerShdw>
            <a:reflection blurRad="6350" stA="52000" endA="300" endPos="35000" dir="5400000" sy="-100000" algn="bl" rotWithShape="0"/>
          </a:effectLst>
          <a:scene3d>
            <a:camera prst="perspectiveBelow"/>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167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5400" b="1" dirty="0" smtClean="0">
                <a:ln>
                  <a:solidFill>
                    <a:srgbClr val="FFC000"/>
                  </a:solidFill>
                </a:ln>
                <a:solidFill>
                  <a:schemeClr val="bg2">
                    <a:lumMod val="25000"/>
                  </a:schemeClr>
                </a:solidFill>
                <a:effectLst>
                  <a:outerShdw blurRad="38100" dist="38100" dir="2700000" algn="tl">
                    <a:srgbClr val="000000">
                      <a:alpha val="43137"/>
                    </a:srgbClr>
                  </a:outerShdw>
                </a:effectLst>
              </a:rPr>
              <a:t>عناصر المحاضرة</a:t>
            </a:r>
            <a:endParaRPr lang="ar-SA" sz="5400" b="1" dirty="0">
              <a:ln>
                <a:solidFill>
                  <a:srgbClr val="FFC000"/>
                </a:solidFill>
              </a:ln>
              <a:solidFill>
                <a:schemeClr val="bg2">
                  <a:lumMod val="25000"/>
                </a:schemeClr>
              </a:solidFill>
              <a:effectLst>
                <a:outerShdw blurRad="38100" dist="38100" dir="2700000" algn="tl">
                  <a:srgbClr val="000000">
                    <a:alpha val="43137"/>
                  </a:srgbClr>
                </a:outerShdw>
              </a:effectLst>
            </a:endParaRPr>
          </a:p>
        </p:txBody>
      </p:sp>
      <p:sp>
        <p:nvSpPr>
          <p:cNvPr id="2" name="مربع نص 1"/>
          <p:cNvSpPr txBox="1"/>
          <p:nvPr/>
        </p:nvSpPr>
        <p:spPr>
          <a:xfrm>
            <a:off x="2267744" y="1556792"/>
            <a:ext cx="4896544" cy="3816429"/>
          </a:xfrm>
          <a:prstGeom prst="rect">
            <a:avLst/>
          </a:prstGeom>
          <a:noFill/>
        </p:spPr>
        <p:txBody>
          <a:bodyPr wrap="square" rtlCol="1">
            <a:spAutoFit/>
          </a:bodyPr>
          <a:lstStyle/>
          <a:p>
            <a:r>
              <a:rPr lang="ar-SA" sz="2800" b="1" dirty="0" smtClean="0">
                <a:solidFill>
                  <a:schemeClr val="bg2">
                    <a:lumMod val="25000"/>
                  </a:schemeClr>
                </a:solidFill>
              </a:rPr>
              <a:t>1- مقدمة </a:t>
            </a:r>
          </a:p>
          <a:p>
            <a:r>
              <a:rPr lang="ar-SA" sz="2800" b="1" dirty="0" smtClean="0">
                <a:solidFill>
                  <a:schemeClr val="bg2">
                    <a:lumMod val="25000"/>
                  </a:schemeClr>
                </a:solidFill>
              </a:rPr>
              <a:t>2- مراجعة </a:t>
            </a:r>
          </a:p>
          <a:p>
            <a:r>
              <a:rPr lang="ar-SA" sz="2800" b="1" dirty="0" smtClean="0">
                <a:solidFill>
                  <a:schemeClr val="bg2">
                    <a:lumMod val="25000"/>
                  </a:schemeClr>
                </a:solidFill>
              </a:rPr>
              <a:t>3- تابع </a:t>
            </a:r>
            <a:r>
              <a:rPr lang="ar-SA" sz="2800" b="1" dirty="0">
                <a:ln w="18000">
                  <a:noFill/>
                  <a:prstDash val="solid"/>
                  <a:miter lim="800000"/>
                </a:ln>
                <a:solidFill>
                  <a:schemeClr val="bg2">
                    <a:lumMod val="25000"/>
                  </a:schemeClr>
                </a:solidFill>
              </a:rPr>
              <a:t>معوقات راجعة للمجتمع</a:t>
            </a:r>
          </a:p>
          <a:p>
            <a:r>
              <a:rPr lang="ar-SA" sz="2800" b="1" dirty="0" smtClean="0">
                <a:ln w="18000">
                  <a:noFill/>
                  <a:prstDash val="solid"/>
                  <a:miter lim="800000"/>
                </a:ln>
                <a:solidFill>
                  <a:schemeClr val="bg2">
                    <a:lumMod val="25000"/>
                  </a:schemeClr>
                </a:solidFill>
              </a:rPr>
              <a:t>4- دور </a:t>
            </a:r>
            <a:r>
              <a:rPr lang="ar-SA" sz="2800" b="1" dirty="0">
                <a:ln w="18000">
                  <a:noFill/>
                  <a:prstDash val="solid"/>
                  <a:miter lim="800000"/>
                </a:ln>
                <a:solidFill>
                  <a:schemeClr val="bg2">
                    <a:lumMod val="25000"/>
                  </a:schemeClr>
                </a:solidFill>
              </a:rPr>
              <a:t>التعليم في تحقيق اهداف العمل التطوعي</a:t>
            </a:r>
          </a:p>
          <a:p>
            <a:r>
              <a:rPr lang="ar-SA" sz="2800" b="1" dirty="0" smtClean="0">
                <a:ln w="18000">
                  <a:noFill/>
                  <a:prstDash val="solid"/>
                  <a:miter lim="800000"/>
                </a:ln>
                <a:solidFill>
                  <a:schemeClr val="bg2">
                    <a:lumMod val="25000"/>
                  </a:schemeClr>
                </a:solidFill>
              </a:rPr>
              <a:t>5- حقوق </a:t>
            </a:r>
            <a:r>
              <a:rPr lang="ar-SA" sz="2800" b="1" dirty="0">
                <a:ln w="18000">
                  <a:noFill/>
                  <a:prstDash val="solid"/>
                  <a:miter lim="800000"/>
                </a:ln>
                <a:solidFill>
                  <a:schemeClr val="bg2">
                    <a:lumMod val="25000"/>
                  </a:schemeClr>
                </a:solidFill>
              </a:rPr>
              <a:t>المتطوعين وواجباتهم</a:t>
            </a:r>
          </a:p>
          <a:p>
            <a:pPr lvl="0"/>
            <a:r>
              <a:rPr lang="ar-SA" sz="2800" b="1" dirty="0" smtClean="0">
                <a:solidFill>
                  <a:schemeClr val="bg2">
                    <a:lumMod val="25000"/>
                  </a:schemeClr>
                </a:solidFill>
              </a:rPr>
              <a:t>6- تصنيف المتطوعين</a:t>
            </a:r>
          </a:p>
          <a:p>
            <a:pPr lvl="0"/>
            <a:r>
              <a:rPr lang="ar-SA" sz="2800" b="1" dirty="0" smtClean="0">
                <a:solidFill>
                  <a:schemeClr val="bg2">
                    <a:lumMod val="25000"/>
                  </a:schemeClr>
                </a:solidFill>
              </a:rPr>
              <a:t>7 - اسئلة</a:t>
            </a:r>
            <a:endParaRPr lang="ar-SA" sz="2800" b="1" dirty="0">
              <a:solidFill>
                <a:schemeClr val="bg2">
                  <a:lumMod val="25000"/>
                </a:schemeClr>
              </a:solidFill>
            </a:endParaRPr>
          </a:p>
          <a:p>
            <a:pPr algn="ctr"/>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5400" b="1" dirty="0" smtClean="0">
                <a:ln>
                  <a:solidFill>
                    <a:srgbClr val="FFC000"/>
                  </a:solidFill>
                </a:ln>
                <a:solidFill>
                  <a:schemeClr val="bg2">
                    <a:lumMod val="25000"/>
                  </a:schemeClr>
                </a:solidFill>
                <a:effectLst>
                  <a:outerShdw blurRad="38100" dist="38100" dir="2700000" algn="tl">
                    <a:srgbClr val="000000">
                      <a:alpha val="43137"/>
                    </a:srgbClr>
                  </a:outerShdw>
                </a:effectLst>
              </a:rPr>
              <a:t>اهداف المحاضرة</a:t>
            </a:r>
            <a:endParaRPr lang="ar-SA" sz="5400" b="1" dirty="0">
              <a:ln>
                <a:solidFill>
                  <a:srgbClr val="FFC000"/>
                </a:solidFill>
              </a:ln>
              <a:solidFill>
                <a:schemeClr val="bg2">
                  <a:lumMod val="25000"/>
                </a:schemeClr>
              </a:solidFill>
              <a:effectLst>
                <a:outerShdw blurRad="38100" dist="38100" dir="2700000" algn="tl">
                  <a:srgbClr val="000000">
                    <a:alpha val="43137"/>
                  </a:srgbClr>
                </a:outerShdw>
              </a:effectLst>
            </a:endParaRPr>
          </a:p>
        </p:txBody>
      </p:sp>
      <p:sp>
        <p:nvSpPr>
          <p:cNvPr id="2" name="مستطيل 1"/>
          <p:cNvSpPr/>
          <p:nvPr/>
        </p:nvSpPr>
        <p:spPr>
          <a:xfrm>
            <a:off x="1907704" y="1844824"/>
            <a:ext cx="5328592" cy="3108543"/>
          </a:xfrm>
          <a:prstGeom prst="rect">
            <a:avLst/>
          </a:prstGeom>
        </p:spPr>
        <p:txBody>
          <a:bodyPr wrap="square">
            <a:spAutoFit/>
          </a:bodyPr>
          <a:lstStyle/>
          <a:p>
            <a:r>
              <a:rPr lang="ar-SA" sz="2800" b="1" dirty="0" smtClean="0">
                <a:solidFill>
                  <a:schemeClr val="bg2">
                    <a:lumMod val="25000"/>
                  </a:schemeClr>
                </a:solidFill>
              </a:rPr>
              <a:t>1- التعرف على المعوقات التي تواجه ممارسة العمل التطوعي بصفة عامة والتي ت</a:t>
            </a:r>
            <a:r>
              <a:rPr lang="ar-SA" sz="2800" b="1" dirty="0" smtClean="0">
                <a:ln w="18000">
                  <a:noFill/>
                  <a:prstDash val="solid"/>
                  <a:miter lim="800000"/>
                </a:ln>
                <a:solidFill>
                  <a:schemeClr val="bg2">
                    <a:lumMod val="25000"/>
                  </a:schemeClr>
                </a:solidFill>
              </a:rPr>
              <a:t>راجع للمجتمع بصفة خاصة </a:t>
            </a:r>
            <a:endParaRPr lang="ar-SA" sz="2800" b="1" dirty="0">
              <a:ln w="18000">
                <a:noFill/>
                <a:prstDash val="solid"/>
                <a:miter lim="800000"/>
              </a:ln>
              <a:solidFill>
                <a:schemeClr val="bg2">
                  <a:lumMod val="25000"/>
                </a:schemeClr>
              </a:solidFill>
            </a:endParaRPr>
          </a:p>
          <a:p>
            <a:r>
              <a:rPr lang="ar-SA" sz="2800" b="1" dirty="0" smtClean="0">
                <a:ln w="18000">
                  <a:noFill/>
                  <a:prstDash val="solid"/>
                  <a:miter lim="800000"/>
                </a:ln>
                <a:solidFill>
                  <a:schemeClr val="bg2">
                    <a:lumMod val="25000"/>
                  </a:schemeClr>
                </a:solidFill>
              </a:rPr>
              <a:t>2- ادراك </a:t>
            </a:r>
            <a:r>
              <a:rPr lang="ar-SA" sz="2800" b="1" dirty="0">
                <a:ln w="18000">
                  <a:noFill/>
                  <a:prstDash val="solid"/>
                  <a:miter lim="800000"/>
                </a:ln>
                <a:solidFill>
                  <a:schemeClr val="bg2">
                    <a:lumMod val="25000"/>
                  </a:schemeClr>
                </a:solidFill>
              </a:rPr>
              <a:t>دور التعليم في تحقيق اهداف العمل التطوعي</a:t>
            </a:r>
          </a:p>
          <a:p>
            <a:r>
              <a:rPr lang="ar-SA" sz="2800" b="1" dirty="0" smtClean="0">
                <a:ln w="18000">
                  <a:noFill/>
                  <a:prstDash val="solid"/>
                  <a:miter lim="800000"/>
                </a:ln>
                <a:solidFill>
                  <a:schemeClr val="bg2">
                    <a:lumMod val="25000"/>
                  </a:schemeClr>
                </a:solidFill>
              </a:rPr>
              <a:t>3- معرفة </a:t>
            </a:r>
            <a:r>
              <a:rPr lang="ar-SA" sz="2800" b="1" dirty="0">
                <a:ln w="18000">
                  <a:noFill/>
                  <a:prstDash val="solid"/>
                  <a:miter lim="800000"/>
                </a:ln>
                <a:solidFill>
                  <a:schemeClr val="bg2">
                    <a:lumMod val="25000"/>
                  </a:schemeClr>
                </a:solidFill>
              </a:rPr>
              <a:t>حقوق المتطوعين وواجباتهم</a:t>
            </a:r>
          </a:p>
          <a:p>
            <a:pPr lvl="0"/>
            <a:r>
              <a:rPr lang="ar-SA" sz="2800" b="1" dirty="0">
                <a:solidFill>
                  <a:schemeClr val="bg2">
                    <a:lumMod val="25000"/>
                  </a:schemeClr>
                </a:solidFill>
              </a:rPr>
              <a:t>6- </a:t>
            </a:r>
            <a:r>
              <a:rPr lang="ar-SA" sz="2800" b="1" dirty="0" smtClean="0">
                <a:solidFill>
                  <a:schemeClr val="bg2">
                    <a:lumMod val="25000"/>
                  </a:schemeClr>
                </a:solidFill>
              </a:rPr>
              <a:t>الالمام بكل تصنيفات </a:t>
            </a:r>
            <a:r>
              <a:rPr lang="ar-SA" sz="2800" b="1" dirty="0">
                <a:solidFill>
                  <a:schemeClr val="bg2">
                    <a:lumMod val="25000"/>
                  </a:schemeClr>
                </a:solidFill>
              </a:rPr>
              <a:t>المتطوعين</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5576" y="980728"/>
            <a:ext cx="7776864" cy="5328592"/>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0" y="128184"/>
            <a:ext cx="9036496"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8800" dirty="0" err="1" smtClean="0">
                <a:ln>
                  <a:solidFill>
                    <a:sysClr val="windowText" lastClr="000000"/>
                  </a:solidFill>
                </a:ln>
                <a:solidFill>
                  <a:schemeClr val="bg1"/>
                </a:solidFill>
                <a:effectLst>
                  <a:outerShdw blurRad="38100" dist="38100" dir="2700000" algn="tl">
                    <a:srgbClr val="000000">
                      <a:alpha val="43137"/>
                    </a:srgbClr>
                  </a:outerShdw>
                </a:effectLst>
              </a:rPr>
              <a:t>اولا:مقدمة</a:t>
            </a:r>
            <a:endParaRPr lang="ar-SA" sz="8800" dirty="0">
              <a:ln>
                <a:solidFill>
                  <a:sysClr val="windowText" lastClr="000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331640" y="1629087"/>
            <a:ext cx="6624736" cy="4031873"/>
          </a:xfrm>
          <a:prstGeom prst="rect">
            <a:avLst/>
          </a:prstGeom>
        </p:spPr>
        <p:txBody>
          <a:bodyPr wrap="square">
            <a:spAutoFit/>
          </a:bodyPr>
          <a:lstStyle/>
          <a:p>
            <a:r>
              <a:rPr lang="ar-SA" sz="3200" dirty="0">
                <a:effectLst>
                  <a:outerShdw blurRad="38100" dist="38100" dir="2700000" algn="tl">
                    <a:srgbClr val="000000">
                      <a:alpha val="43137"/>
                    </a:srgbClr>
                  </a:outerShdw>
                </a:effectLst>
              </a:rPr>
              <a:t>حب الخير قيمة إنسانية جليلة تزيد قيمتها ويعلو شأنها حين تتجسد وتتحول إلى عمل ملموس يمسح دمعة المحزون ويواسي قلب المجروح ويعلم الأمي ويثقف المحتاج ويبعث السعادة والرضا في نفس صاحبه قبل الآخرين ويشيع روحاً من الألفة والمحبة تجسم الإيمان في أرقى صوره وأعلى درجاته ويحول المجتمع إلى جسد واحد إذا اشتكى منه عضو تداعي له سائر الجسد بالسهر والحمى</a:t>
            </a:r>
            <a:r>
              <a:rPr lang="ar-SA" sz="3200" dirty="0"/>
              <a:t>. </a:t>
            </a:r>
            <a:endParaRPr lang="en-US" sz="3200" dirty="0"/>
          </a:p>
        </p:txBody>
      </p:sp>
    </p:spTree>
    <p:extLst>
      <p:ext uri="{BB962C8B-B14F-4D97-AF65-F5344CB8AC3E}">
        <p14:creationId xmlns:p14="http://schemas.microsoft.com/office/powerpoint/2010/main" val="2949102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544" y="476672"/>
            <a:ext cx="8280920" cy="5976664"/>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259632" y="1196752"/>
            <a:ext cx="6696744" cy="5539978"/>
          </a:xfrm>
          <a:prstGeom prst="rect">
            <a:avLst/>
          </a:prstGeom>
        </p:spPr>
        <p:txBody>
          <a:bodyPr wrap="square">
            <a:spAutoFit/>
          </a:bodyPr>
          <a:lstStyle/>
          <a:p>
            <a:r>
              <a:rPr lang="ar-SA" sz="2800" dirty="0" smtClean="0"/>
              <a:t>ويلعَب العمل التطوعي </a:t>
            </a:r>
            <a:r>
              <a:rPr lang="ar-SA" sz="2800" dirty="0"/>
              <a:t>دورًا هامًّا في تقوية العلاقات الاجتماعية بين أفراد المجتمع الواحد، ويعمل على بثِّ روح التعاون والإخاء بين أفرادِه، والعمل التطوعي له دور بارز في تَنمية المُجتمَعات إذا تشارَكَ فيه كل أفراد المجتمع، وكان بشكل نَشِط وكبير، وأكثر وجودًا في المناطق والأحياء التي يَغلب عليها طابع الانعزال </a:t>
            </a:r>
            <a:r>
              <a:rPr lang="ar-SA" sz="2800" dirty="0" smtClean="0"/>
              <a:t>والفقر كما ان </a:t>
            </a:r>
            <a:r>
              <a:rPr lang="ar-SA" sz="4000" dirty="0" smtClean="0"/>
              <a:t> </a:t>
            </a:r>
            <a:r>
              <a:rPr lang="ar-SA" sz="2800" dirty="0" smtClean="0"/>
              <a:t>للعمل </a:t>
            </a:r>
            <a:r>
              <a:rPr lang="ar-SA" sz="2800" dirty="0"/>
              <a:t>التطوعي بعض المعوِّقات التي من المُمكن أن تعطِّل مسيرة التطوع، أو تقلل من حماسة القيام بالعمل التطوعي لدى الأفراد</a:t>
            </a:r>
            <a:r>
              <a:rPr lang="ar-SA" dirty="0"/>
              <a:t/>
            </a:r>
            <a:br>
              <a:rPr lang="ar-SA" dirty="0"/>
            </a:br>
            <a:r>
              <a:rPr lang="en-US" dirty="0"/>
              <a:t/>
            </a:r>
            <a:br>
              <a:rPr lang="en-US" dirty="0"/>
            </a:br>
            <a:endParaRPr lang="en-US" dirty="0"/>
          </a:p>
          <a:p>
            <a:r>
              <a:rPr lang="ar-SA" dirty="0"/>
              <a:t/>
            </a:r>
            <a:br>
              <a:rPr lang="ar-SA" dirty="0"/>
            </a:br>
            <a:r>
              <a:rPr lang="en-US" dirty="0"/>
              <a:t/>
            </a:r>
            <a:br>
              <a:rPr lang="en-US" dirty="0"/>
            </a:br>
            <a:endParaRPr lang="en-US" dirty="0"/>
          </a:p>
        </p:txBody>
      </p:sp>
    </p:spTree>
    <p:extLst>
      <p:ext uri="{BB962C8B-B14F-4D97-AF65-F5344CB8AC3E}">
        <p14:creationId xmlns:p14="http://schemas.microsoft.com/office/powerpoint/2010/main" val="33104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39552" y="332656"/>
            <a:ext cx="7992888" cy="619268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ستطيل 4"/>
          <p:cNvSpPr/>
          <p:nvPr/>
        </p:nvSpPr>
        <p:spPr>
          <a:xfrm>
            <a:off x="1080944" y="908720"/>
            <a:ext cx="6912768" cy="6924973"/>
          </a:xfrm>
          <a:prstGeom prst="rect">
            <a:avLst/>
          </a:prstGeom>
        </p:spPr>
        <p:txBody>
          <a:bodyPr wrap="square">
            <a:spAutoFit/>
          </a:bodyPr>
          <a:lstStyle/>
          <a:p>
            <a:r>
              <a:rPr lang="ar-SA" sz="2800" dirty="0" smtClean="0">
                <a:solidFill>
                  <a:srgbClr val="FF0000"/>
                </a:solidFill>
                <a:effectLst>
                  <a:outerShdw blurRad="38100" dist="38100" dir="2700000" algn="tl">
                    <a:srgbClr val="000000">
                      <a:alpha val="43137"/>
                    </a:srgbClr>
                  </a:outerShdw>
                </a:effectLst>
              </a:rPr>
              <a:t>ويُعَدُّ </a:t>
            </a:r>
            <a:r>
              <a:rPr lang="ar-SA" sz="2800" dirty="0">
                <a:solidFill>
                  <a:srgbClr val="FF0000"/>
                </a:solidFill>
                <a:effectLst>
                  <a:outerShdw blurRad="38100" dist="38100" dir="2700000" algn="tl">
                    <a:srgbClr val="000000">
                      <a:alpha val="43137"/>
                    </a:srgbClr>
                  </a:outerShdw>
                </a:effectLst>
              </a:rPr>
              <a:t>الإنسانُ هو الثَّروةَ الاقتصاديةَ والاجتماعية الأُولى لأيِّ </a:t>
            </a:r>
            <a:r>
              <a:rPr lang="ar-SA" sz="2800" dirty="0">
                <a:effectLst>
                  <a:outerShdw blurRad="38100" dist="38100" dir="2700000" algn="tl">
                    <a:srgbClr val="000000">
                      <a:alpha val="43137"/>
                    </a:srgbClr>
                  </a:outerShdw>
                </a:effectLst>
              </a:rPr>
              <a:t>مجتمعٍ من المجتمعات، وأساسَ تقدُّمِه، وبقدرِ نُضجِه ووعيِه وإلمامِه بحقوقه وواجباتِه، واستعدادِه للمشاركةِ وتحمُّلِ المسؤولية - بقدرِ ما تتحقَّقُ التَّنميةُ في هذا المجتمع. هناك علاقةً وثيقةً بين التنميةِ ومدى نجاحِها في المجتمع والعمل التطوعي، حيث تشير الشواهدُ الواقعيةُ والتاريخية إلى أنَّ التنميةَ تنبُع من الإنسانِ الذي يعتبرُ وسيلتَها الأساسيَّة، كما أنها تهدفُ في الوقت ذاتِه إلى الارتقاءِ به في جميع الميادين الاقتصاديةِ والاجتماعية والصِّحِّية والثقافية، ومِن المسلَّماتِ أنَّ التنميةَ تقومُ على الجهد البشريِّ، وهو ما يستلزم - بالإضافةِ إلى الخطط الواضحة والمحددة - وجودَ الإنسانِ الواعي القادرِ على المشاركة في عمليَّاتِ التَّنمية.</a:t>
            </a:r>
            <a:r>
              <a:rPr lang="ar-SA" sz="2800" dirty="0">
                <a:effectLst>
                  <a:outerShdw blurRad="38100" dist="38100" dir="2700000" algn="tl">
                    <a:srgbClr val="000000">
                      <a:alpha val="43137"/>
                    </a:srgbClr>
                  </a:outerShdw>
                </a:effectLst>
              </a:rPr>
              <a:t/>
            </a:r>
            <a:br>
              <a:rPr lang="ar-SA" sz="2800"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endParaRPr lang="ar-SA" dirty="0"/>
          </a:p>
          <a:p>
            <a:r>
              <a:rPr lang="ar-SA" dirty="0"/>
              <a:t/>
            </a:r>
            <a:br>
              <a:rPr lang="ar-SA" dirty="0"/>
            </a:br>
            <a:r>
              <a:rPr lang="en-US" dirty="0"/>
              <a:t/>
            </a:r>
            <a:br>
              <a:rPr lang="en-US" dirty="0"/>
            </a:br>
            <a:endParaRPr lang="en-US" dirty="0"/>
          </a:p>
        </p:txBody>
      </p:sp>
    </p:spTree>
    <p:extLst>
      <p:ext uri="{BB962C8B-B14F-4D97-AF65-F5344CB8AC3E}">
        <p14:creationId xmlns:p14="http://schemas.microsoft.com/office/powerpoint/2010/main" val="12621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95536" y="758952"/>
            <a:ext cx="8424936" cy="5694384"/>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0"/>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800" dirty="0" smtClean="0">
                <a:ln>
                  <a:solidFill>
                    <a:srgbClr val="FFC000"/>
                  </a:solidFill>
                </a:ln>
                <a:solidFill>
                  <a:schemeClr val="bg1"/>
                </a:solidFill>
                <a:effectLst>
                  <a:outerShdw blurRad="38100" dist="38100" dir="2700000" algn="tl">
                    <a:srgbClr val="000000">
                      <a:alpha val="43137"/>
                    </a:srgbClr>
                  </a:outerShdw>
                </a:effectLst>
              </a:rPr>
              <a:t>ثانيا : مراجعة</a:t>
            </a:r>
            <a:endParaRPr lang="ar-SA" sz="4800"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611560" y="1268760"/>
            <a:ext cx="7632848" cy="6678751"/>
          </a:xfrm>
          <a:prstGeom prst="rect">
            <a:avLst/>
          </a:prstGeom>
        </p:spPr>
        <p:txBody>
          <a:bodyPr wrap="square">
            <a:spAutoFit/>
          </a:bodyPr>
          <a:lstStyle/>
          <a:p>
            <a:r>
              <a:rPr lang="ar-SA" sz="2800" dirty="0" smtClean="0"/>
              <a:t>انَّ </a:t>
            </a:r>
            <a:r>
              <a:rPr lang="ar-SA" sz="2800" dirty="0"/>
              <a:t>الاهتِمام بأخلاقيَّات العمل التطوُّعي هو جزءٌ لا يَتَجزَّأ من الاهتِمام العالمي بالتحليل الثقافي</a:t>
            </a:r>
            <a:r>
              <a:rPr lang="ar-SA" sz="2800" dirty="0"/>
              <a:t>، وأنَّ الرُّؤيَة الثقافيَّة للقِيَم والاتِّجاهات والأفكار والأخلاقيَّات مهمَّة للغاية؛ لكي تُحَدِّد مَسارات المجتمع المدني العربي المستقبليَّة</a:t>
            </a:r>
            <a:r>
              <a:rPr lang="ar-SA" sz="2800" dirty="0" smtClean="0"/>
              <a:t>.</a:t>
            </a:r>
            <a:endParaRPr lang="ar-SA" sz="2800" dirty="0"/>
          </a:p>
          <a:p>
            <a:r>
              <a:rPr lang="ar-SA" sz="2800" dirty="0" smtClean="0"/>
              <a:t>أنَّ </a:t>
            </a:r>
            <a:r>
              <a:rPr lang="ar-SA" sz="2800" dirty="0"/>
              <a:t>الاهتِمام بأخلاقيَّات العمل التطوُّعي هو جزءٌ من كلٍّ يَتراكَم بقوَّة في اتِّجاه وعي كوني يهتمُّ بمؤشِّرات تكشِف عن قِيَمٍ تراجَعَتْ واندَثَرَتْ؛ كالعمل التطوُّعي لدى الشباب، وأخرى تتَّسِم بالاستمراريَّة ومهمٌّ الحِفاظ عليها</a:t>
            </a:r>
            <a:r>
              <a:rPr lang="ar-SA" sz="2800" dirty="0" smtClean="0"/>
              <a:t>.</a:t>
            </a:r>
            <a:endParaRPr lang="en-US" sz="2800" dirty="0"/>
          </a:p>
          <a:p>
            <a:r>
              <a:rPr lang="ar-SA" sz="2800" dirty="0" smtClean="0"/>
              <a:t>إن </a:t>
            </a:r>
            <a:r>
              <a:rPr lang="ar-SA" sz="2800" dirty="0"/>
              <a:t>مصطلح أخلاقيات العمل  التطوعي يدل علي مبدأ اجتماعي يركز علي كون الفرد مسئولا عن العمل الذي يؤديه </a:t>
            </a:r>
          </a:p>
          <a:p>
            <a:r>
              <a:rPr lang="ar-SA" sz="2800" dirty="0"/>
              <a:t>وينطلق من إيمان </a:t>
            </a:r>
            <a:r>
              <a:rPr lang="ar-SA" sz="2800" b="1" dirty="0">
                <a:solidFill>
                  <a:srgbClr val="FF0000"/>
                </a:solidFill>
                <a:effectLst>
                  <a:outerShdw blurRad="38100" dist="38100" dir="2700000" algn="tl">
                    <a:srgbClr val="000000">
                      <a:alpha val="43137"/>
                    </a:srgbClr>
                  </a:outerShdw>
                </a:effectLst>
              </a:rPr>
              <a:t>راسخ بأن: </a:t>
            </a:r>
            <a:r>
              <a:rPr lang="ar-SA" sz="2800" b="1" dirty="0" smtClean="0">
                <a:solidFill>
                  <a:srgbClr val="FF0000"/>
                </a:solidFill>
                <a:effectLst>
                  <a:outerShdw blurRad="38100" dist="38100" dir="2700000" algn="tl">
                    <a:srgbClr val="000000">
                      <a:alpha val="43137"/>
                    </a:srgbClr>
                  </a:outerShdw>
                </a:effectLst>
              </a:rPr>
              <a:t>للعمل </a:t>
            </a:r>
            <a:r>
              <a:rPr lang="ar-SA" sz="2800" b="1" dirty="0">
                <a:solidFill>
                  <a:srgbClr val="FF0000"/>
                </a:solidFill>
                <a:effectLst>
                  <a:outerShdw blurRad="38100" dist="38100" dir="2700000" algn="tl">
                    <a:srgbClr val="000000">
                      <a:alpha val="43137"/>
                    </a:srgbClr>
                  </a:outerShdw>
                </a:effectLst>
              </a:rPr>
              <a:t>التطوعي قيمة جوهرية يجب احترامها وتنميتها </a:t>
            </a:r>
          </a:p>
          <a:p>
            <a:endParaRPr lang="ar-SA" sz="2800" b="1" dirty="0"/>
          </a:p>
          <a:p>
            <a:endParaRPr lang="ar-SA" sz="2800" dirty="0"/>
          </a:p>
          <a:p>
            <a:r>
              <a:rPr lang="en-US" dirty="0"/>
              <a:t/>
            </a:r>
            <a:br>
              <a:rPr lang="en-US" dirty="0"/>
            </a:br>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544" y="980728"/>
            <a:ext cx="8136904" cy="547260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84448"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u="sng" dirty="0">
                <a:ln>
                  <a:solidFill>
                    <a:sysClr val="windowText" lastClr="000000"/>
                  </a:solidFill>
                </a:ln>
                <a:effectLst>
                  <a:outerShdw blurRad="38100" dist="38100" dir="2700000" algn="tl">
                    <a:srgbClr val="000000">
                      <a:alpha val="43137"/>
                    </a:srgbClr>
                  </a:outerShdw>
                </a:effectLst>
              </a:rPr>
              <a:t>مقومات العمل التطوعي</a:t>
            </a:r>
            <a:endParaRPr lang="ar-SA" sz="4000" dirty="0">
              <a:ln>
                <a:solidFill>
                  <a:sysClr val="windowText" lastClr="000000"/>
                </a:solidFill>
              </a:ln>
              <a:effectLst>
                <a:outerShdw blurRad="38100" dist="38100" dir="2700000" algn="tl">
                  <a:srgbClr val="000000">
                    <a:alpha val="43137"/>
                  </a:srgbClr>
                </a:outerShdw>
              </a:effectLst>
            </a:endParaRPr>
          </a:p>
        </p:txBody>
      </p:sp>
      <p:sp>
        <p:nvSpPr>
          <p:cNvPr id="2" name="مستطيل 1"/>
          <p:cNvSpPr/>
          <p:nvPr/>
        </p:nvSpPr>
        <p:spPr>
          <a:xfrm>
            <a:off x="1115616" y="1484784"/>
            <a:ext cx="6840760" cy="4647426"/>
          </a:xfrm>
          <a:prstGeom prst="rect">
            <a:avLst/>
          </a:prstGeom>
        </p:spPr>
        <p:txBody>
          <a:bodyPr wrap="square">
            <a:spAutoFit/>
          </a:bodyPr>
          <a:lstStyle/>
          <a:p>
            <a:r>
              <a:rPr lang="ar-SA" sz="2800" dirty="0"/>
              <a:t>أي عمل لا يقوم على أسس صحيحة يحكم بفشله حتى قبل البدء به، ولو نجح نسبياً فإنه سيبقى في دائرة الفشل</a:t>
            </a:r>
            <a:r>
              <a:rPr lang="en-US" sz="2800" dirty="0"/>
              <a:t>!</a:t>
            </a:r>
            <a:br>
              <a:rPr lang="en-US" sz="2800" dirty="0"/>
            </a:br>
            <a:r>
              <a:rPr lang="ar-SA" sz="2800" dirty="0"/>
              <a:t>من هنا كان لا بد من توضيح مقومات العمل التطوعي . وبذلك يغدو النتاج أكبر، وتبدو الثمرة أنضر    </a:t>
            </a:r>
            <a:endParaRPr lang="ar-SA" sz="2800" dirty="0" smtClean="0"/>
          </a:p>
          <a:p>
            <a:r>
              <a:rPr lang="ar-SA" sz="2800" dirty="0" smtClean="0"/>
              <a:t>    </a:t>
            </a:r>
            <a:r>
              <a:rPr lang="ar-SA" sz="4400" b="1" dirty="0">
                <a:ln>
                  <a:solidFill>
                    <a:schemeClr val="tx1"/>
                  </a:solidFill>
                </a:ln>
                <a:solidFill>
                  <a:srgbClr val="0070C0"/>
                </a:solidFill>
              </a:rPr>
              <a:t>النية</a:t>
            </a:r>
            <a:r>
              <a:rPr lang="en-US" sz="2800" b="1" dirty="0"/>
              <a:t/>
            </a:r>
            <a:br>
              <a:rPr lang="en-US" sz="2800" b="1" dirty="0"/>
            </a:br>
            <a:r>
              <a:rPr lang="ar-SA" sz="2800" dirty="0"/>
              <a:t>إنها أساس كل عمل، تحدد القصد من وراء العمل وتبين مرماه، هي ما يراه الله ولا يراه سواه، وعلى أساسها يحاسب المرء عن أفعاله وأقواله ,النية تعد أول حلقة يجب على المتطوع التمسك بها، وأن يخلصها لله وحده ضمن سلسلة ركائز ومقومات العمل التطوعي الصحيح</a:t>
            </a:r>
            <a:r>
              <a:rPr lang="en-US" sz="2800" dirty="0"/>
              <a:t>.</a:t>
            </a:r>
            <a:endParaRPr lang="ar-SA"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5576" y="980728"/>
            <a:ext cx="7632848" cy="547260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6000" dirty="0" smtClean="0">
                <a:ln>
                  <a:solidFill>
                    <a:srgbClr val="FFC000"/>
                  </a:solidFill>
                </a:ln>
                <a:solidFill>
                  <a:schemeClr val="bg1"/>
                </a:solidFill>
                <a:effectLst>
                  <a:outerShdw blurRad="38100" dist="38100" dir="2700000" algn="tl">
                    <a:srgbClr val="000000">
                      <a:alpha val="43137"/>
                    </a:srgbClr>
                  </a:outerShdw>
                </a:effectLst>
              </a:rPr>
              <a:t>تابع</a:t>
            </a:r>
            <a:endParaRPr lang="ar-SA" sz="6000"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259632" y="1377930"/>
            <a:ext cx="6624736" cy="4678204"/>
          </a:xfrm>
          <a:prstGeom prst="rect">
            <a:avLst/>
          </a:prstGeom>
        </p:spPr>
        <p:txBody>
          <a:bodyPr wrap="square">
            <a:spAutoFit/>
          </a:bodyPr>
          <a:lstStyle/>
          <a:p>
            <a:r>
              <a:rPr lang="ar-SA" sz="3200" b="1" dirty="0">
                <a:ln>
                  <a:solidFill>
                    <a:schemeClr val="tx1"/>
                  </a:solidFill>
                </a:ln>
                <a:solidFill>
                  <a:srgbClr val="0070C0"/>
                </a:solidFill>
              </a:rPr>
              <a:t>الإيمان بالفكرة</a:t>
            </a:r>
            <a:r>
              <a:rPr lang="en-US" b="1" dirty="0"/>
              <a:t/>
            </a:r>
            <a:br>
              <a:rPr lang="en-US" b="1" dirty="0"/>
            </a:br>
            <a:r>
              <a:rPr lang="ar-SA" sz="2400" dirty="0"/>
              <a:t>تعتبر هذه النقطة من أهم النقاط التي يجب على المتطوع أو صاحب الرسالة التركيز عليها؛ لأن الإيمان بالفكرة يمنح الإنسان طاقة جبارة، ونشاطاً عالياً، وقدرة على التفاني والتضحية والإخلاص وتقديم الغالي والرخيص في سبيل</a:t>
            </a:r>
            <a:r>
              <a:rPr lang="en-US" sz="2400" b="1" dirty="0"/>
              <a:t>. </a:t>
            </a:r>
            <a:endParaRPr lang="ar-SA" sz="2400" b="1" dirty="0"/>
          </a:p>
          <a:p>
            <a:r>
              <a:rPr lang="en-US" b="1" dirty="0"/>
              <a:t/>
            </a:r>
            <a:br>
              <a:rPr lang="en-US" b="1" dirty="0"/>
            </a:br>
            <a:r>
              <a:rPr lang="ar-SA" sz="3200" b="1" dirty="0">
                <a:ln>
                  <a:solidFill>
                    <a:schemeClr val="tx1"/>
                  </a:solidFill>
                </a:ln>
                <a:solidFill>
                  <a:srgbClr val="0070C0"/>
                </a:solidFill>
              </a:rPr>
              <a:t>الإخلاص</a:t>
            </a:r>
            <a:r>
              <a:rPr lang="en-US" b="1" dirty="0"/>
              <a:t/>
            </a:r>
            <a:br>
              <a:rPr lang="en-US" b="1" dirty="0"/>
            </a:br>
            <a:r>
              <a:rPr lang="ar-SA" dirty="0"/>
              <a:t>ا</a:t>
            </a:r>
            <a:r>
              <a:rPr lang="ar-SA" sz="2400" dirty="0"/>
              <a:t>لإخلاص جزء مرتبط ارتباطاً تاماً بالنية؛ فالنية الصحيحة والخالصة تقود إلى الإخلاص في العمل، وكذلك النية التي لا تتسم بالتجرد لله تؤدي إلى عدم الإخلاص بالعمل، وبالتالي إحباط العمل؛ فما بُني على باطل فهو باطل</a:t>
            </a:r>
            <a:r>
              <a:rPr lang="en-US" sz="2400" dirty="0"/>
              <a:t>. </a:t>
            </a:r>
            <a:r>
              <a:rPr lang="ar-SA" sz="2400" dirty="0"/>
              <a:t>والإخلاص هو الذي يعطي الطعم الخاص والمذاق الرائع للعمل والقبول من الناس للعمل</a:t>
            </a:r>
            <a:endParaRPr lang="ar-SA" sz="24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11560" y="980728"/>
            <a:ext cx="8064896" cy="5328592"/>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u="sng" dirty="0">
                <a:ln>
                  <a:solidFill>
                    <a:sysClr val="windowText" lastClr="000000"/>
                  </a:solidFill>
                </a:ln>
                <a:effectLst>
                  <a:outerShdw blurRad="38100" dist="38100" dir="2700000" algn="tl">
                    <a:srgbClr val="000000">
                      <a:alpha val="43137"/>
                    </a:srgbClr>
                  </a:outerShdw>
                </a:effectLst>
              </a:rPr>
              <a:t>دوافع العمل التطوعي</a:t>
            </a:r>
            <a:r>
              <a:rPr lang="en-US" sz="4400" b="1" u="sng" dirty="0">
                <a:ln>
                  <a:solidFill>
                    <a:sysClr val="windowText" lastClr="000000"/>
                  </a:solidFill>
                </a:ln>
                <a:effectLst>
                  <a:outerShdw blurRad="38100" dist="38100" dir="2700000" algn="tl">
                    <a:srgbClr val="000000">
                      <a:alpha val="43137"/>
                    </a:srgbClr>
                  </a:outerShdw>
                </a:effectLst>
              </a:rPr>
              <a:t> </a:t>
            </a:r>
            <a:endParaRPr lang="ar-SA" sz="4400" dirty="0">
              <a:ln>
                <a:solidFill>
                  <a:sysClr val="windowText" lastClr="000000"/>
                </a:solidFill>
              </a:ln>
              <a:effectLst>
                <a:outerShdw blurRad="38100" dist="38100" dir="2700000" algn="tl">
                  <a:srgbClr val="000000">
                    <a:alpha val="43137"/>
                  </a:srgbClr>
                </a:outerShdw>
              </a:effectLst>
            </a:endParaRPr>
          </a:p>
        </p:txBody>
      </p:sp>
      <p:sp>
        <p:nvSpPr>
          <p:cNvPr id="2" name="مستطيل 1"/>
          <p:cNvSpPr/>
          <p:nvPr/>
        </p:nvSpPr>
        <p:spPr>
          <a:xfrm>
            <a:off x="1295636" y="1484784"/>
            <a:ext cx="6696744" cy="4339650"/>
          </a:xfrm>
          <a:prstGeom prst="rect">
            <a:avLst/>
          </a:prstGeom>
        </p:spPr>
        <p:txBody>
          <a:bodyPr wrap="square">
            <a:spAutoFit/>
          </a:bodyPr>
          <a:lstStyle/>
          <a:p>
            <a:r>
              <a:rPr lang="ar-SA" sz="2800" b="1" dirty="0">
                <a:ln w="18000">
                  <a:solidFill>
                    <a:schemeClr val="tx1"/>
                  </a:solidFill>
                  <a:prstDash val="solid"/>
                  <a:miter lim="800000"/>
                </a:ln>
                <a:solidFill>
                  <a:schemeClr val="accent2"/>
                </a:solidFill>
                <a:effectLst>
                  <a:outerShdw blurRad="25500" dist="23000" dir="7020000" algn="tl">
                    <a:srgbClr val="000000">
                      <a:alpha val="50000"/>
                    </a:srgbClr>
                  </a:outerShdw>
                </a:effectLst>
              </a:rPr>
              <a:t>الدافع الرئيسي للعمل التطوعي </a:t>
            </a:r>
          </a:p>
          <a:p>
            <a:r>
              <a:rPr lang="ar-SA" b="1" dirty="0"/>
              <a:t>- </a:t>
            </a:r>
            <a:r>
              <a:rPr lang="ar-SA" sz="2400" b="1" dirty="0"/>
              <a:t>هو الرغبة في نيل الأجر والثواب بدون مردود مادي أو جزاء واحتساب الأجر من عند الله سبحانه وتعالى</a:t>
            </a:r>
            <a:r>
              <a:rPr lang="en-US" sz="2400" b="1" dirty="0"/>
              <a:t> .</a:t>
            </a:r>
            <a:endParaRPr lang="en-US" sz="2400" dirty="0"/>
          </a:p>
          <a:p>
            <a:r>
              <a:rPr lang="ar-SA" sz="2400" b="1" dirty="0"/>
              <a:t>وإلى جانب هذا الدافع الأساسي توجد عديد من الدوافع </a:t>
            </a:r>
            <a:r>
              <a:rPr lang="ar-SA" sz="2800" b="1" dirty="0"/>
              <a:t>منها على سبيل المثال</a:t>
            </a:r>
            <a:r>
              <a:rPr lang="en-US" sz="2800" b="1" dirty="0"/>
              <a:t> </a:t>
            </a:r>
            <a:r>
              <a:rPr lang="en-US" sz="2400" b="1" dirty="0"/>
              <a:t>:</a:t>
            </a:r>
            <a:endParaRPr lang="en-US" sz="2400" dirty="0"/>
          </a:p>
          <a:p>
            <a:r>
              <a:rPr lang="ar-SA" sz="2400" b="1" dirty="0"/>
              <a:t>1- </a:t>
            </a:r>
            <a:r>
              <a:rPr lang="ar-SA" sz="2400" dirty="0"/>
              <a:t>الرغبة في تحقيق الذات والدفاع عن القيم ونشر المبادئ التي يؤمن بها الإنسان، وهذا الدافع مطلب أساسي للنفس البشرية. وقد أشرنا إلى العلاقة الارتباطية بين التطوع والحاجات الإنسانية  فكلما شعر أفراد المجتمع بالأمن والطمأنينة وتوفرت  حاجاتهم الأساسية ساعد ذلك على تنمية دواعي التطوع لأن الإنسان يخرج من ذاته إلى مساعدة الآخرين</a:t>
            </a:r>
            <a:r>
              <a:rPr lang="en-US" sz="2400" dirty="0"/>
              <a:t> </a:t>
            </a:r>
            <a:r>
              <a:rPr lang="en-US" b="1" dirty="0"/>
              <a:t>.</a:t>
            </a:r>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1763688" y="2564904"/>
            <a:ext cx="5688632" cy="2123658"/>
          </a:xfrm>
          <a:prstGeom prst="rect">
            <a:avLst/>
          </a:prstGeom>
          <a:noFill/>
        </p:spPr>
        <p:txBody>
          <a:bodyPr wrap="square" rtlCol="1">
            <a:spAutoFit/>
          </a:bodyPr>
          <a:lstStyle/>
          <a:p>
            <a:pPr algn="ctr"/>
            <a:r>
              <a:rPr lang="ar-SA" sz="6600" b="1" dirty="0" smtClean="0">
                <a:ln w="18000">
                  <a:solidFill>
                    <a:schemeClr val="accent2">
                      <a:satMod val="140000"/>
                    </a:schemeClr>
                  </a:solidFill>
                  <a:prstDash val="solid"/>
                  <a:miter lim="800000"/>
                </a:ln>
                <a:solidFill>
                  <a:schemeClr val="bg2">
                    <a:lumMod val="25000"/>
                  </a:schemeClr>
                </a:solidFill>
                <a:effectLst>
                  <a:outerShdw blurRad="25500" dist="23000" dir="7020000" algn="tl">
                    <a:srgbClr val="000000">
                      <a:alpha val="50000"/>
                    </a:srgbClr>
                  </a:outerShdw>
                </a:effectLst>
              </a:rPr>
              <a:t>ثالثا : تابع معوقات العمل التطوع</a:t>
            </a:r>
            <a:endParaRPr lang="ar-SA" sz="6600" b="1" dirty="0">
              <a:ln w="18000">
                <a:solidFill>
                  <a:schemeClr val="accent2">
                    <a:satMod val="140000"/>
                  </a:schemeClr>
                </a:solidFill>
                <a:prstDash val="solid"/>
                <a:miter lim="800000"/>
              </a:ln>
              <a:solidFill>
                <a:schemeClr val="bg2">
                  <a:lumMod val="25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27850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grpSp>
        <p:nvGrpSpPr>
          <p:cNvPr id="8" name="مجموعة 7"/>
          <p:cNvGrpSpPr/>
          <p:nvPr/>
        </p:nvGrpSpPr>
        <p:grpSpPr>
          <a:xfrm>
            <a:off x="1524000" y="1397000"/>
            <a:ext cx="5181600" cy="1219200"/>
            <a:chOff x="0" y="0"/>
            <a:chExt cx="5181600" cy="1219200"/>
          </a:xfrm>
          <a:scene3d>
            <a:camera prst="orthographicFront"/>
            <a:lightRig rig="threePt" dir="t">
              <a:rot lat="0" lon="0" rev="7500000"/>
            </a:lightRig>
          </a:scene3d>
        </p:grpSpPr>
        <p:sp>
          <p:nvSpPr>
            <p:cNvPr id="15" name="مستطيل مستدير الزوايا 14"/>
            <p:cNvSpPr/>
            <p:nvPr/>
          </p:nvSpPr>
          <p:spPr>
            <a:xfrm>
              <a:off x="0" y="0"/>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مستطيل 15"/>
            <p:cNvSpPr/>
            <p:nvPr/>
          </p:nvSpPr>
          <p:spPr>
            <a:xfrm>
              <a:off x="35708" y="35709"/>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1-التقصير فى اكتشاف القيادات التطوعية من قبل قيادات المجتمع </a:t>
              </a:r>
              <a:endParaRPr lang="ar-SA" sz="2400" b="1" kern="1200" dirty="0">
                <a:solidFill>
                  <a:schemeClr val="tx1"/>
                </a:solidFill>
              </a:endParaRPr>
            </a:p>
          </p:txBody>
        </p:sp>
      </p:grpSp>
      <p:grpSp>
        <p:nvGrpSpPr>
          <p:cNvPr id="9" name="مجموعة 8"/>
          <p:cNvGrpSpPr/>
          <p:nvPr/>
        </p:nvGrpSpPr>
        <p:grpSpPr>
          <a:xfrm>
            <a:off x="1981199" y="2819399"/>
            <a:ext cx="5181600" cy="1219200"/>
            <a:chOff x="457199" y="1422399"/>
            <a:chExt cx="5181600" cy="1219200"/>
          </a:xfrm>
          <a:scene3d>
            <a:camera prst="orthographicFront"/>
            <a:lightRig rig="threePt" dir="t">
              <a:rot lat="0" lon="0" rev="7500000"/>
            </a:lightRig>
          </a:scene3d>
        </p:grpSpPr>
        <p:sp>
          <p:nvSpPr>
            <p:cNvPr id="13" name="مستطيل مستدير الزوايا 12"/>
            <p:cNvSpPr/>
            <p:nvPr/>
          </p:nvSpPr>
          <p:spPr>
            <a:xfrm>
              <a:off x="457199" y="14223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3375995"/>
                <a:satOff val="1250"/>
                <a:lumOff val="3823"/>
                <a:alphaOff val="0"/>
              </a:schemeClr>
            </a:fillRef>
            <a:effectRef idx="2">
              <a:schemeClr val="accent2">
                <a:hueOff val="3375995"/>
                <a:satOff val="1250"/>
                <a:lumOff val="3823"/>
                <a:alphaOff val="0"/>
              </a:schemeClr>
            </a:effectRef>
            <a:fontRef idx="minor">
              <a:schemeClr val="lt1"/>
            </a:fontRef>
          </p:style>
        </p:sp>
        <p:sp>
          <p:nvSpPr>
            <p:cNvPr id="14" name="مستطيل 13"/>
            <p:cNvSpPr/>
            <p:nvPr/>
          </p:nvSpPr>
          <p:spPr>
            <a:xfrm>
              <a:off x="492907" y="1458108"/>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2-</a:t>
              </a:r>
              <a:r>
                <a:rPr lang="ar-SA" sz="2400" b="1" dirty="0"/>
                <a:t>ا</a:t>
              </a:r>
              <a:r>
                <a:rPr lang="ar-SA" sz="2400" b="1" kern="1200" dirty="0" smtClean="0"/>
                <a:t>نخفاض </a:t>
              </a:r>
              <a:r>
                <a:rPr lang="ar-SA" sz="2400" b="1" kern="1200" dirty="0" smtClean="0"/>
                <a:t>مستوى المعيشة فى المجتمع فلا يتوفر الوقت للأعمال التطوعية </a:t>
              </a:r>
              <a:endParaRPr lang="ar-SA" sz="2400" b="1" kern="1200" dirty="0"/>
            </a:p>
          </p:txBody>
        </p:sp>
      </p:grpSp>
      <p:grpSp>
        <p:nvGrpSpPr>
          <p:cNvPr id="10" name="مجموعة 9"/>
          <p:cNvGrpSpPr/>
          <p:nvPr/>
        </p:nvGrpSpPr>
        <p:grpSpPr>
          <a:xfrm>
            <a:off x="1570729" y="4288809"/>
            <a:ext cx="5181600" cy="1219200"/>
            <a:chOff x="914399" y="2844799"/>
            <a:chExt cx="5181600" cy="1219200"/>
          </a:xfrm>
          <a:scene3d>
            <a:camera prst="orthographicFront"/>
            <a:lightRig rig="threePt" dir="t">
              <a:rot lat="0" lon="0" rev="7500000"/>
            </a:lightRig>
          </a:scene3d>
        </p:grpSpPr>
        <p:sp>
          <p:nvSpPr>
            <p:cNvPr id="11" name="مستطيل مستدير الزوايا 10"/>
            <p:cNvSpPr/>
            <p:nvPr/>
          </p:nvSpPr>
          <p:spPr>
            <a:xfrm>
              <a:off x="914399" y="2844799"/>
              <a:ext cx="5181600" cy="121920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2">
                <a:hueOff val="6751989"/>
                <a:satOff val="2501"/>
                <a:lumOff val="7646"/>
                <a:alphaOff val="0"/>
              </a:schemeClr>
            </a:fillRef>
            <a:effectRef idx="2">
              <a:schemeClr val="accent2">
                <a:hueOff val="6751989"/>
                <a:satOff val="2501"/>
                <a:lumOff val="7646"/>
                <a:alphaOff val="0"/>
              </a:schemeClr>
            </a:effectRef>
            <a:fontRef idx="minor">
              <a:schemeClr val="lt1"/>
            </a:fontRef>
          </p:style>
        </p:sp>
        <p:sp>
          <p:nvSpPr>
            <p:cNvPr id="12" name="مستطيل 11"/>
            <p:cNvSpPr/>
            <p:nvPr/>
          </p:nvSpPr>
          <p:spPr>
            <a:xfrm>
              <a:off x="950107" y="2880508"/>
              <a:ext cx="5145891" cy="11477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3-اعتقاد بعض الأسر أن العمل التطوعي يفقد علاقات الأبناء </a:t>
              </a:r>
              <a:r>
                <a:rPr lang="ar-SA" sz="2400" b="0" kern="1200" dirty="0" smtClean="0">
                  <a:solidFill>
                    <a:schemeClr val="tx1"/>
                  </a:solidFill>
                </a:rPr>
                <a:t>بهم </a:t>
              </a:r>
              <a:endParaRPr lang="ar-SA" sz="2400" b="0" kern="1200" dirty="0">
                <a:solidFill>
                  <a:schemeClr val="tx1"/>
                </a:solidFill>
              </a:endParaRPr>
            </a:p>
          </p:txBody>
        </p:sp>
      </p:grpSp>
      <p:grpSp>
        <p:nvGrpSpPr>
          <p:cNvPr id="17" name="مجموعة 16"/>
          <p:cNvGrpSpPr/>
          <p:nvPr/>
        </p:nvGrpSpPr>
        <p:grpSpPr>
          <a:xfrm>
            <a:off x="6173422" y="2240280"/>
            <a:ext cx="792480" cy="792480"/>
            <a:chOff x="4389120" y="924560"/>
            <a:chExt cx="792480" cy="792480"/>
          </a:xfrm>
          <a:scene3d>
            <a:camera prst="orthographicFront"/>
            <a:lightRig rig="threePt" dir="t">
              <a:rot lat="0" lon="0" rev="7500000"/>
            </a:lightRig>
          </a:scene3d>
        </p:grpSpPr>
        <p:sp>
          <p:nvSpPr>
            <p:cNvPr id="18" name="سهم للأسفل 17"/>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9"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grpSp>
        <p:nvGrpSpPr>
          <p:cNvPr id="20" name="مجموعة 19"/>
          <p:cNvGrpSpPr/>
          <p:nvPr/>
        </p:nvGrpSpPr>
        <p:grpSpPr>
          <a:xfrm>
            <a:off x="6270089" y="4002890"/>
            <a:ext cx="792480" cy="792480"/>
            <a:chOff x="4389120" y="924560"/>
            <a:chExt cx="792480" cy="792480"/>
          </a:xfrm>
          <a:scene3d>
            <a:camera prst="orthographicFront"/>
            <a:lightRig rig="threePt" dir="t">
              <a:rot lat="0" lon="0" rev="7500000"/>
            </a:lightRig>
          </a:scene3d>
        </p:grpSpPr>
        <p:sp>
          <p:nvSpPr>
            <p:cNvPr id="21" name="سهم للأسفل 20"/>
            <p:cNvSpPr/>
            <p:nvPr/>
          </p:nvSpPr>
          <p:spPr>
            <a:xfrm>
              <a:off x="4389120" y="924560"/>
              <a:ext cx="792480" cy="792480"/>
            </a:xfrm>
            <a:prstGeom prst="downArrow">
              <a:avLst>
                <a:gd name="adj1" fmla="val 55000"/>
                <a:gd name="adj2" fmla="val 45000"/>
              </a:avLst>
            </a:prstGeom>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2" name="سهم للأسفل 4"/>
            <p:cNvSpPr/>
            <p:nvPr/>
          </p:nvSpPr>
          <p:spPr>
            <a:xfrm>
              <a:off x="4567428" y="924560"/>
              <a:ext cx="435864" cy="596341"/>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p:txBody>
        </p:sp>
      </p:grpSp>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smtClean="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ثالثا : </a:t>
            </a:r>
            <a:r>
              <a:rPr lang="ar-SA" sz="2800" b="1" dirty="0" smtClean="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معوقات </a:t>
            </a:r>
            <a:r>
              <a:rPr lang="ar-SA" sz="2800" b="1" dirty="0" smtClean="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راجعة للمجتمع ومنها </a:t>
            </a:r>
            <a:endParaRPr lang="ar-SA" sz="2800" b="1" dirty="0">
              <a:ln w="24500" cmpd="dbl">
                <a:solidFill>
                  <a:schemeClr val="accent1"/>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63104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grpSp>
        <p:nvGrpSpPr>
          <p:cNvPr id="6" name="مجموعة 5"/>
          <p:cNvGrpSpPr/>
          <p:nvPr/>
        </p:nvGrpSpPr>
        <p:grpSpPr>
          <a:xfrm>
            <a:off x="1524000" y="1397000"/>
            <a:ext cx="5181600" cy="1219200"/>
            <a:chOff x="0" y="0"/>
            <a:chExt cx="5181600" cy="1219200"/>
          </a:xfrm>
        </p:grpSpPr>
        <p:sp>
          <p:nvSpPr>
            <p:cNvPr id="14" name="مستطيل مستدير الزوايا 13"/>
            <p:cNvSpPr/>
            <p:nvPr/>
          </p:nvSpPr>
          <p:spPr>
            <a:xfrm>
              <a:off x="0" y="0"/>
              <a:ext cx="5181600" cy="1219200"/>
            </a:xfrm>
            <a:prstGeom prst="roundRect">
              <a:avLst>
                <a:gd name="adj" fmla="val 10000"/>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5" name="مستطيل 14"/>
            <p:cNvSpPr/>
            <p:nvPr/>
          </p:nvSpPr>
          <p:spPr>
            <a:xfrm>
              <a:off x="35709" y="35709"/>
              <a:ext cx="3865988"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4</a:t>
              </a:r>
              <a:r>
                <a:rPr lang="ar-SA" sz="3000" b="1" kern="1200" dirty="0" smtClean="0">
                  <a:solidFill>
                    <a:schemeClr val="tx1"/>
                  </a:solidFill>
                </a:rPr>
                <a:t>-قصور معرفي عن دور المتطوعين فى المجتمع </a:t>
              </a:r>
              <a:endParaRPr lang="ar-SA" sz="3000" b="1" kern="1200" dirty="0">
                <a:solidFill>
                  <a:schemeClr val="tx1"/>
                </a:solidFill>
              </a:endParaRPr>
            </a:p>
          </p:txBody>
        </p:sp>
      </p:grpSp>
      <p:grpSp>
        <p:nvGrpSpPr>
          <p:cNvPr id="8" name="مجموعة 7"/>
          <p:cNvGrpSpPr/>
          <p:nvPr/>
        </p:nvGrpSpPr>
        <p:grpSpPr>
          <a:xfrm>
            <a:off x="1981199" y="2819399"/>
            <a:ext cx="5181600" cy="1219200"/>
            <a:chOff x="457199" y="1422399"/>
            <a:chExt cx="5181600" cy="1219200"/>
          </a:xfrm>
        </p:grpSpPr>
        <p:sp>
          <p:nvSpPr>
            <p:cNvPr id="12" name="مستطيل مستدير الزوايا 11"/>
            <p:cNvSpPr/>
            <p:nvPr/>
          </p:nvSpPr>
          <p:spPr>
            <a:xfrm>
              <a:off x="457199" y="1422399"/>
              <a:ext cx="5181600" cy="1219200"/>
            </a:xfrm>
            <a:prstGeom prst="roundRect">
              <a:avLst>
                <a:gd name="adj" fmla="val 10000"/>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3" name="مستطيل 12"/>
            <p:cNvSpPr/>
            <p:nvPr/>
          </p:nvSpPr>
          <p:spPr>
            <a:xfrm>
              <a:off x="492908" y="1458108"/>
              <a:ext cx="386050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5-عدم تقدير المجتمع لجهد المتطوع </a:t>
              </a:r>
              <a:endParaRPr lang="ar-SA" sz="3000" b="1" kern="1200" dirty="0"/>
            </a:p>
          </p:txBody>
        </p:sp>
      </p:grpSp>
      <p:grpSp>
        <p:nvGrpSpPr>
          <p:cNvPr id="9" name="مجموعة 8"/>
          <p:cNvGrpSpPr/>
          <p:nvPr/>
        </p:nvGrpSpPr>
        <p:grpSpPr>
          <a:xfrm>
            <a:off x="2438399" y="4241799"/>
            <a:ext cx="5181600" cy="1219200"/>
            <a:chOff x="914399" y="2844799"/>
            <a:chExt cx="5181600" cy="1219200"/>
          </a:xfrm>
        </p:grpSpPr>
        <p:sp>
          <p:nvSpPr>
            <p:cNvPr id="10" name="مستطيل مستدير الزوايا 9"/>
            <p:cNvSpPr/>
            <p:nvPr/>
          </p:nvSpPr>
          <p:spPr>
            <a:xfrm>
              <a:off x="914399" y="2844799"/>
              <a:ext cx="5181600" cy="1219200"/>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1" name="مستطيل 10"/>
            <p:cNvSpPr/>
            <p:nvPr/>
          </p:nvSpPr>
          <p:spPr>
            <a:xfrm>
              <a:off x="950108" y="2880508"/>
              <a:ext cx="386050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6</a:t>
              </a:r>
              <a:r>
                <a:rPr lang="ar-SA" sz="3000" b="1" kern="1200" dirty="0" smtClean="0">
                  <a:solidFill>
                    <a:schemeClr val="tx1"/>
                  </a:solidFill>
                </a:rPr>
                <a:t>-التنشئة الأسرية التى تركز علي التعليم دون التطوع </a:t>
              </a:r>
              <a:endParaRPr lang="ar-SA" sz="3000" b="1" kern="1200" dirty="0">
                <a:solidFill>
                  <a:schemeClr val="tx1"/>
                </a:solidFill>
              </a:endParaRPr>
            </a:p>
          </p:txBody>
        </p:sp>
      </p:gr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grpSp>
        <p:nvGrpSpPr>
          <p:cNvPr id="6" name="مجموعة 5"/>
          <p:cNvGrpSpPr/>
          <p:nvPr/>
        </p:nvGrpSpPr>
        <p:grpSpPr>
          <a:xfrm>
            <a:off x="1524000" y="1397000"/>
            <a:ext cx="5181600" cy="1219200"/>
            <a:chOff x="0" y="0"/>
            <a:chExt cx="5181600" cy="1219200"/>
          </a:xfrm>
        </p:grpSpPr>
        <p:sp>
          <p:nvSpPr>
            <p:cNvPr id="14" name="مستطيل مستدير الزوايا 13"/>
            <p:cNvSpPr/>
            <p:nvPr/>
          </p:nvSpPr>
          <p:spPr>
            <a:xfrm>
              <a:off x="0" y="0"/>
              <a:ext cx="5181600" cy="1219200"/>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مستطيل 14"/>
            <p:cNvSpPr/>
            <p:nvPr/>
          </p:nvSpPr>
          <p:spPr>
            <a:xfrm>
              <a:off x="35709" y="35709"/>
              <a:ext cx="3865988"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7</a:t>
              </a:r>
              <a:r>
                <a:rPr lang="ar-SA" sz="2800" b="1" kern="1200" dirty="0" smtClean="0"/>
                <a:t>-خلو الأنشطة التعليمية من كل </a:t>
              </a:r>
              <a:r>
                <a:rPr lang="ar-SA" sz="2800" b="1" kern="1200" dirty="0" smtClean="0"/>
                <a:t>ما يشجع </a:t>
              </a:r>
              <a:r>
                <a:rPr lang="ar-SA" sz="2800" b="1" kern="1200" dirty="0" smtClean="0"/>
                <a:t>علي العمل التطوعي </a:t>
              </a:r>
              <a:endParaRPr lang="ar-SA" sz="2800" b="1" kern="1200" dirty="0"/>
            </a:p>
          </p:txBody>
        </p:sp>
      </p:grpSp>
      <p:grpSp>
        <p:nvGrpSpPr>
          <p:cNvPr id="8" name="مجموعة 7"/>
          <p:cNvGrpSpPr/>
          <p:nvPr/>
        </p:nvGrpSpPr>
        <p:grpSpPr>
          <a:xfrm>
            <a:off x="1981199" y="2819399"/>
            <a:ext cx="5181600" cy="1219200"/>
            <a:chOff x="457199" y="1422399"/>
            <a:chExt cx="5181600" cy="1219200"/>
          </a:xfrm>
        </p:grpSpPr>
        <p:sp>
          <p:nvSpPr>
            <p:cNvPr id="12" name="مستطيل مستدير الزوايا 11"/>
            <p:cNvSpPr/>
            <p:nvPr/>
          </p:nvSpPr>
          <p:spPr>
            <a:xfrm>
              <a:off x="457199" y="1422399"/>
              <a:ext cx="5181600" cy="1219200"/>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مستطيل 12"/>
            <p:cNvSpPr/>
            <p:nvPr/>
          </p:nvSpPr>
          <p:spPr>
            <a:xfrm>
              <a:off x="492908" y="1458108"/>
              <a:ext cx="386050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8</a:t>
              </a:r>
              <a:r>
                <a:rPr lang="ar-SA" sz="2800" b="1" kern="1200" dirty="0" smtClean="0">
                  <a:solidFill>
                    <a:schemeClr val="tx1"/>
                  </a:solidFill>
                </a:rPr>
                <a:t>-غياب التوعية الإعلامية </a:t>
              </a:r>
              <a:endParaRPr lang="ar-SA" sz="2800" b="1" kern="1200" dirty="0">
                <a:solidFill>
                  <a:schemeClr val="tx1"/>
                </a:solidFill>
              </a:endParaRPr>
            </a:p>
          </p:txBody>
        </p:sp>
      </p:grpSp>
      <p:grpSp>
        <p:nvGrpSpPr>
          <p:cNvPr id="9" name="مجموعة 8"/>
          <p:cNvGrpSpPr/>
          <p:nvPr/>
        </p:nvGrpSpPr>
        <p:grpSpPr>
          <a:xfrm>
            <a:off x="2438399" y="4241799"/>
            <a:ext cx="5181600" cy="1219200"/>
            <a:chOff x="914399" y="2844799"/>
            <a:chExt cx="5181600" cy="1219200"/>
          </a:xfrm>
        </p:grpSpPr>
        <p:sp>
          <p:nvSpPr>
            <p:cNvPr id="10" name="مستطيل مستدير الزوايا 9"/>
            <p:cNvSpPr/>
            <p:nvPr/>
          </p:nvSpPr>
          <p:spPr>
            <a:xfrm>
              <a:off x="914399" y="2844799"/>
              <a:ext cx="5181600" cy="1219200"/>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1" name="مستطيل 10"/>
            <p:cNvSpPr/>
            <p:nvPr/>
          </p:nvSpPr>
          <p:spPr>
            <a:xfrm>
              <a:off x="950108" y="2880508"/>
              <a:ext cx="3860502" cy="1147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002060"/>
                  </a:solidFill>
                </a:rPr>
                <a:t>9-عدم توفر الوضوح والشفافية فى تنظيم العمل التطوعي </a:t>
              </a:r>
              <a:endParaRPr lang="ar-SA" sz="2800" b="1" kern="1200" dirty="0">
                <a:solidFill>
                  <a:srgbClr val="002060"/>
                </a:solidFill>
              </a:endParaRPr>
            </a:p>
          </p:txBody>
        </p:sp>
      </p:gr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2627784" y="1700808"/>
            <a:ext cx="5040560" cy="830997"/>
          </a:xfrm>
          <a:prstGeom prst="rect">
            <a:avLst/>
          </a:prstGeom>
          <a:solidFill>
            <a:schemeClr val="accent5">
              <a:lumMod val="40000"/>
              <a:lumOff val="60000"/>
            </a:schemeClr>
          </a:solidFill>
          <a:scene3d>
            <a:camera prst="orthographicFront"/>
            <a:lightRig rig="threePt" dir="t"/>
          </a:scene3d>
          <a:sp3d>
            <a:bevelT w="139700" h="139700" prst="divot"/>
          </a:sp3d>
        </p:spPr>
        <p:txBody>
          <a:bodyPr wrap="square">
            <a:spAutoFit/>
          </a:bodyPr>
          <a:lstStyle/>
          <a:p>
            <a:pPr algn="ctr"/>
            <a:r>
              <a:rPr lang="ar-SA" sz="2400" dirty="0"/>
              <a:t>10</a:t>
            </a:r>
            <a:r>
              <a:rPr lang="ar-SA" sz="2400" b="1" dirty="0"/>
              <a:t>-لايتم إبراز دور المتطوعين </a:t>
            </a:r>
            <a:r>
              <a:rPr lang="ar-SA" sz="2400" b="1" dirty="0" err="1"/>
              <a:t>فى</a:t>
            </a:r>
            <a:r>
              <a:rPr lang="ar-SA" sz="2400" b="1" dirty="0"/>
              <a:t> تنمية المجتمع وتقدمه </a:t>
            </a:r>
          </a:p>
        </p:txBody>
      </p:sp>
      <p:sp>
        <p:nvSpPr>
          <p:cNvPr id="3" name="مستطيل 2"/>
          <p:cNvSpPr/>
          <p:nvPr/>
        </p:nvSpPr>
        <p:spPr>
          <a:xfrm>
            <a:off x="2862064" y="2531805"/>
            <a:ext cx="4572000" cy="954107"/>
          </a:xfrm>
          <a:prstGeom prst="rect">
            <a:avLst/>
          </a:prstGeom>
          <a:solidFill>
            <a:srgbClr val="FFCCFF"/>
          </a:solidFill>
          <a:scene3d>
            <a:camera prst="orthographicFront"/>
            <a:lightRig rig="threePt" dir="t"/>
          </a:scene3d>
          <a:sp3d>
            <a:bevelT w="139700" h="139700" prst="divot"/>
          </a:sp3d>
        </p:spPr>
        <p:txBody>
          <a:bodyPr>
            <a:spAutoFit/>
          </a:bodyPr>
          <a:lstStyle/>
          <a:p>
            <a:pPr algn="ctr"/>
            <a:r>
              <a:rPr lang="ar-SA" sz="2800" dirty="0"/>
              <a:t>11</a:t>
            </a:r>
            <a:r>
              <a:rPr lang="ar-SA" sz="2800" b="1" dirty="0"/>
              <a:t>-لا توجد أنشطة تطوعية حقيقية برعاية الأندية والقطاع الخاص </a:t>
            </a:r>
          </a:p>
        </p:txBody>
      </p:sp>
      <p:sp>
        <p:nvSpPr>
          <p:cNvPr id="6" name="مستطيل 5"/>
          <p:cNvSpPr/>
          <p:nvPr/>
        </p:nvSpPr>
        <p:spPr>
          <a:xfrm>
            <a:off x="1691680" y="3438267"/>
            <a:ext cx="4896544" cy="954107"/>
          </a:xfrm>
          <a:prstGeom prst="rect">
            <a:avLst/>
          </a:prstGeom>
          <a:solidFill>
            <a:schemeClr val="bg2">
              <a:lumMod val="75000"/>
            </a:schemeClr>
          </a:solidFill>
          <a:scene3d>
            <a:camera prst="orthographicFront"/>
            <a:lightRig rig="threePt" dir="t"/>
          </a:scene3d>
          <a:sp3d>
            <a:bevelT w="139700" h="139700" prst="divot"/>
          </a:sp3d>
        </p:spPr>
        <p:txBody>
          <a:bodyPr wrap="square">
            <a:spAutoFit/>
          </a:bodyPr>
          <a:lstStyle/>
          <a:p>
            <a:pPr algn="ctr"/>
            <a:r>
              <a:rPr lang="ar-SA" sz="2800" b="1" dirty="0"/>
              <a:t>12-ثقافة العمل التطوعي غير سائدة </a:t>
            </a:r>
            <a:r>
              <a:rPr lang="ar-SA" sz="2800" b="1" dirty="0" err="1"/>
              <a:t>فى</a:t>
            </a:r>
            <a:r>
              <a:rPr lang="ar-SA" sz="2800" b="1" dirty="0"/>
              <a:t> المجتمع </a:t>
            </a:r>
          </a:p>
        </p:txBody>
      </p:sp>
      <p:sp>
        <p:nvSpPr>
          <p:cNvPr id="8" name="مستطيل 7"/>
          <p:cNvSpPr/>
          <p:nvPr/>
        </p:nvSpPr>
        <p:spPr>
          <a:xfrm>
            <a:off x="1662728" y="4390454"/>
            <a:ext cx="4565456" cy="954107"/>
          </a:xfrm>
          <a:prstGeom prst="rect">
            <a:avLst/>
          </a:prstGeom>
          <a:solidFill>
            <a:srgbClr val="00B0F0"/>
          </a:solidFill>
          <a:scene3d>
            <a:camera prst="orthographicFront"/>
            <a:lightRig rig="threePt" dir="t"/>
          </a:scene3d>
          <a:sp3d>
            <a:bevelT w="139700" h="139700" prst="divot"/>
          </a:sp3d>
        </p:spPr>
        <p:txBody>
          <a:bodyPr wrap="square">
            <a:spAutoFit/>
          </a:bodyPr>
          <a:lstStyle/>
          <a:p>
            <a:pPr algn="ctr"/>
            <a:r>
              <a:rPr lang="ar-SA" sz="2800" dirty="0"/>
              <a:t>13</a:t>
            </a:r>
            <a:r>
              <a:rPr lang="ar-SA" sz="2800" b="1" dirty="0"/>
              <a:t>-أساليب العمل التطوعي قديمة وغير مؤثرة وتفتقر للإبداع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1052736"/>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47664" y="1556792"/>
            <a:ext cx="6120680" cy="3970318"/>
          </a:xfrm>
          <a:prstGeom prst="rect">
            <a:avLst/>
          </a:prstGeom>
          <a:solidFill>
            <a:schemeClr val="bg2">
              <a:lumMod val="90000"/>
            </a:schemeClr>
          </a:solidFill>
          <a:ln>
            <a:solidFill>
              <a:srgbClr val="FFFF00"/>
            </a:solidFill>
          </a:ln>
          <a:effectLst>
            <a:glow rad="228600">
              <a:schemeClr val="accent4">
                <a:satMod val="175000"/>
                <a:alpha val="40000"/>
              </a:schemeClr>
            </a:glow>
          </a:effectLst>
          <a:scene3d>
            <a:camera prst="orthographicFront"/>
            <a:lightRig rig="threePt" dir="t"/>
          </a:scene3d>
          <a:sp3d>
            <a:bevelT w="114300" prst="artDeco"/>
          </a:sp3d>
        </p:spPr>
        <p:txBody>
          <a:bodyPr wrap="square">
            <a:spAutoFit/>
          </a:bodyPr>
          <a:lstStyle/>
          <a:p>
            <a:r>
              <a:rPr lang="ar-SA" sz="2800" b="1" dirty="0"/>
              <a:t>14-قلة الأنظمة التي ترعي الشباب وتوجههم بشكل صحيح للعمل التطوعي </a:t>
            </a:r>
            <a:endParaRPr lang="en-US" sz="2800" dirty="0"/>
          </a:p>
          <a:p>
            <a:r>
              <a:rPr lang="ar-SA" sz="2800" b="1" dirty="0"/>
              <a:t>15-قلة الأنظمة المجتمعية  التي ترعي الشباب وتوجههم التوجيه الصحيح للعمل التطوعي </a:t>
            </a:r>
            <a:endParaRPr lang="en-US" sz="2800" dirty="0"/>
          </a:p>
          <a:p>
            <a:r>
              <a:rPr lang="ar-SA" sz="2800" dirty="0"/>
              <a:t>16</a:t>
            </a:r>
            <a:r>
              <a:rPr lang="ar-SA" sz="2800" b="1" dirty="0"/>
              <a:t>-لا يوجد معايير يتفق عليها لتقييم جودة الأعمال التطوعية </a:t>
            </a:r>
            <a:endParaRPr lang="en-US" sz="2800" dirty="0"/>
          </a:p>
          <a:p>
            <a:r>
              <a:rPr lang="ar-SA" sz="2800" dirty="0"/>
              <a:t>17</a:t>
            </a:r>
            <a:r>
              <a:rPr lang="ar-SA" sz="2800" b="1" dirty="0"/>
              <a:t>-لا يوجد معايير يتفق عليها لتقييم جودة الأعمال التطوعية </a:t>
            </a:r>
            <a:endParaRPr lang="en-US" sz="2800" dirty="0"/>
          </a:p>
          <a:p>
            <a:r>
              <a:rPr lang="ar-SA" sz="2800" dirty="0"/>
              <a:t>18</a:t>
            </a:r>
            <a:r>
              <a:rPr lang="ar-SA" sz="2800" b="1" dirty="0"/>
              <a:t>-لا يوجد </a:t>
            </a:r>
            <a:r>
              <a:rPr lang="ar-SA" sz="2800" b="1" dirty="0" smtClean="0"/>
              <a:t>أي </a:t>
            </a:r>
            <a:r>
              <a:rPr lang="ar-SA" sz="2800" b="1" dirty="0"/>
              <a:t>اعتراف حكومي بالأنشطة التطوعية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1124744"/>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91680" y="1700808"/>
            <a:ext cx="5832648" cy="4031873"/>
          </a:xfrm>
          <a:prstGeom prst="rect">
            <a:avLst/>
          </a:prstGeom>
          <a:solidFill>
            <a:schemeClr val="bg2">
              <a:lumMod val="90000"/>
            </a:schemeClr>
          </a:solidFill>
          <a:ln>
            <a:solidFill>
              <a:schemeClr val="tx1"/>
            </a:solidFill>
          </a:ln>
          <a:scene3d>
            <a:camera prst="orthographicFront"/>
            <a:lightRig rig="threePt" dir="t"/>
          </a:scene3d>
          <a:sp3d>
            <a:bevelT w="114300" prst="artDeco"/>
          </a:sp3d>
        </p:spPr>
        <p:txBody>
          <a:bodyPr wrap="square">
            <a:spAutoFit/>
          </a:bodyPr>
          <a:lstStyle/>
          <a:p>
            <a:r>
              <a:rPr lang="ar-SA" sz="3200" dirty="0"/>
              <a:t>19- </a:t>
            </a:r>
            <a:r>
              <a:rPr lang="ar-SA" sz="3200" b="1" dirty="0"/>
              <a:t>ضعف رعاية منظمة العمل المجتمعي للأعمال التطوعية بشكل دائم </a:t>
            </a:r>
            <a:endParaRPr lang="en-US" sz="3200" dirty="0"/>
          </a:p>
          <a:p>
            <a:r>
              <a:rPr lang="ar-SA" sz="3200" dirty="0"/>
              <a:t>20</a:t>
            </a:r>
            <a:r>
              <a:rPr lang="ar-SA" sz="3200" b="1" dirty="0"/>
              <a:t>-لا يوجد قناعات واضحة لدى منظمة  لأعمال تسهم </a:t>
            </a:r>
            <a:r>
              <a:rPr lang="ar-SA" sz="3200" b="1" dirty="0" err="1"/>
              <a:t>فى</a:t>
            </a:r>
            <a:r>
              <a:rPr lang="ar-SA" sz="3200" b="1" dirty="0"/>
              <a:t> تعزيز دور العمل التطوعي </a:t>
            </a:r>
            <a:endParaRPr lang="en-US" sz="3200" dirty="0"/>
          </a:p>
          <a:p>
            <a:r>
              <a:rPr lang="ar-SA" sz="3200" b="1" dirty="0"/>
              <a:t>21-لا يتوفر مبادرات إيجابية لدعم العمل التطوعي وفق أسس علمية </a:t>
            </a:r>
            <a:endParaRPr lang="en-US" sz="3200" dirty="0"/>
          </a:p>
          <a:p>
            <a:r>
              <a:rPr lang="ar-SA" sz="3200" dirty="0"/>
              <a:t>22</a:t>
            </a:r>
            <a:r>
              <a:rPr lang="ar-SA" sz="3200" b="1" dirty="0"/>
              <a:t>-ندرة عقد المؤتمرات أو الندوات لرعاية فعاليات العمل التطوعي </a:t>
            </a:r>
            <a:endParaRPr lang="en-US"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1124744"/>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480425"/>
            <a:ext cx="5976664" cy="4401205"/>
          </a:xfrm>
          <a:prstGeom prst="rect">
            <a:avLst/>
          </a:prstGeom>
          <a:solidFill>
            <a:schemeClr val="bg2">
              <a:lumMod val="90000"/>
            </a:schemeClr>
          </a:solidFill>
          <a:ln>
            <a:solidFill>
              <a:schemeClr val="tx1"/>
            </a:solidFill>
          </a:ln>
          <a:scene3d>
            <a:camera prst="orthographicFront"/>
            <a:lightRig rig="threePt" dir="t"/>
          </a:scene3d>
          <a:sp3d>
            <a:bevelT w="139700" h="139700" prst="divot"/>
          </a:sp3d>
        </p:spPr>
        <p:txBody>
          <a:bodyPr wrap="square">
            <a:spAutoFit/>
          </a:bodyPr>
          <a:lstStyle/>
          <a:p>
            <a:r>
              <a:rPr lang="ar-SA" sz="2800" b="1" dirty="0"/>
              <a:t>23-لايوجد الحضور الفاعل للمتطوعين </a:t>
            </a:r>
            <a:r>
              <a:rPr lang="ar-SA" sz="2800" b="1" dirty="0" err="1"/>
              <a:t>فى</a:t>
            </a:r>
            <a:r>
              <a:rPr lang="ar-SA" sz="2800" b="1" dirty="0"/>
              <a:t> المؤتمرات الدولية ولا توجد مشاريع مقدمة من </a:t>
            </a:r>
            <a:r>
              <a:rPr lang="ar-SA" sz="2800" b="1" dirty="0" smtClean="0"/>
              <a:t>جهتهم </a:t>
            </a:r>
            <a:endParaRPr lang="en-US" sz="2800" dirty="0"/>
          </a:p>
          <a:p>
            <a:r>
              <a:rPr lang="ar-SA" sz="2800" dirty="0"/>
              <a:t>24</a:t>
            </a:r>
            <a:r>
              <a:rPr lang="ar-SA" sz="2800" b="1" dirty="0"/>
              <a:t>-اهتمام الصحافة المكتوبة أو المرئية بالعمل التطوعي يكاد لا يذكر </a:t>
            </a:r>
            <a:endParaRPr lang="en-US" sz="2800" dirty="0"/>
          </a:p>
          <a:p>
            <a:r>
              <a:rPr lang="ar-SA" sz="2800" dirty="0"/>
              <a:t>25</a:t>
            </a:r>
            <a:r>
              <a:rPr lang="ar-SA" sz="2800" b="1" dirty="0"/>
              <a:t>-وجود القوانين والأنظمة غير المشجعة والروتين السائد </a:t>
            </a:r>
            <a:r>
              <a:rPr lang="ar-SA" sz="2800" b="1" dirty="0" err="1"/>
              <a:t>فى</a:t>
            </a:r>
            <a:r>
              <a:rPr lang="ar-SA" sz="2800" b="1" dirty="0"/>
              <a:t> المجتمع </a:t>
            </a:r>
            <a:endParaRPr lang="en-US" sz="2800" dirty="0"/>
          </a:p>
          <a:p>
            <a:r>
              <a:rPr lang="ar-SA" sz="2800" b="1" dirty="0"/>
              <a:t>26-الأمية حيث انها تسهم </a:t>
            </a:r>
            <a:r>
              <a:rPr lang="ar-SA" sz="2800" b="1" dirty="0" err="1"/>
              <a:t>فى</a:t>
            </a:r>
            <a:r>
              <a:rPr lang="ar-SA" sz="2800" b="1" dirty="0"/>
              <a:t> بروز بعض السلبيات عند المتطوع مثل جهله بالمجالات التطوعية وهذا الجهل يقلل الدافع نحو المشاركة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ln>
                  <a:solidFill>
                    <a:sysClr val="windowText" lastClr="000000"/>
                  </a:solidFill>
                </a:ln>
              </a:rPr>
              <a:t>ويري </a:t>
            </a:r>
            <a:r>
              <a:rPr lang="ar-SA" sz="3200" b="1" dirty="0" err="1">
                <a:ln>
                  <a:solidFill>
                    <a:sysClr val="windowText" lastClr="000000"/>
                  </a:solidFill>
                </a:ln>
              </a:rPr>
              <a:t>المروانى</a:t>
            </a:r>
            <a:r>
              <a:rPr lang="ar-SA" sz="3200" b="1" dirty="0">
                <a:ln>
                  <a:solidFill>
                    <a:sysClr val="windowText" lastClr="000000"/>
                  </a:solidFill>
                </a:ln>
              </a:rPr>
              <a:t> إن من أبرز</a:t>
            </a:r>
            <a:endParaRPr lang="en-US" sz="3200" dirty="0">
              <a:ln>
                <a:solidFill>
                  <a:sysClr val="windowText" lastClr="000000"/>
                </a:solidFill>
              </a:ln>
            </a:endParaRPr>
          </a:p>
        </p:txBody>
      </p:sp>
      <p:sp>
        <p:nvSpPr>
          <p:cNvPr id="2" name="مستطيل 1"/>
          <p:cNvSpPr/>
          <p:nvPr/>
        </p:nvSpPr>
        <p:spPr>
          <a:xfrm>
            <a:off x="1403648" y="1274854"/>
            <a:ext cx="6408712" cy="4401205"/>
          </a:xfrm>
          <a:prstGeom prst="rect">
            <a:avLst/>
          </a:prstGeom>
          <a:solidFill>
            <a:schemeClr val="bg2">
              <a:lumMod val="90000"/>
            </a:schemeClr>
          </a:solidFill>
          <a:ln>
            <a:solidFill>
              <a:schemeClr val="tx1"/>
            </a:solidFill>
          </a:ln>
          <a:scene3d>
            <a:camera prst="orthographicFront"/>
            <a:lightRig rig="threePt" dir="t"/>
          </a:scene3d>
          <a:sp3d>
            <a:bevelT w="139700" h="139700" prst="divot"/>
          </a:sp3d>
        </p:spPr>
        <p:txBody>
          <a:bodyPr wrap="square">
            <a:spAutoFit/>
          </a:bodyPr>
          <a:lstStyle/>
          <a:p>
            <a:r>
              <a:rPr lang="ar-SA" sz="2800" b="1" u="sng"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معوقات العمل التطوعي هي : </a:t>
            </a:r>
            <a:endParaRPr lang="en-US" sz="2800" b="1" u="sng"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marL="457200" lvl="0" indent="-457200">
              <a:buFont typeface="+mj-lt"/>
              <a:buAutoNum type="arabicPeriod"/>
            </a:pPr>
            <a:r>
              <a:rPr lang="ar-SA" sz="2800" b="1" dirty="0"/>
              <a:t>ضعف الوعي المجتمعي بدور العمل التطوعي وأهميته </a:t>
            </a:r>
            <a:r>
              <a:rPr lang="ar-SA" sz="2800" b="1" dirty="0" err="1"/>
              <a:t>فى</a:t>
            </a:r>
            <a:r>
              <a:rPr lang="ar-SA" sz="2800" b="1" dirty="0"/>
              <a:t> التنمية </a:t>
            </a:r>
            <a:endParaRPr lang="ar-SA" sz="2800" b="1" dirty="0" smtClean="0"/>
          </a:p>
          <a:p>
            <a:pPr lvl="0"/>
            <a:r>
              <a:rPr lang="ar-SA" sz="2800" b="1" dirty="0" smtClean="0"/>
              <a:t>واعتماد </a:t>
            </a:r>
            <a:r>
              <a:rPr lang="ar-SA" sz="2800" b="1" dirty="0"/>
              <a:t>الأفراد علي جهود الدولة فقط باعتبارها  المسئولة عن تقديم كافة الخدمات لأفراد </a:t>
            </a:r>
            <a:endParaRPr lang="ar-SA" sz="2800" b="1" dirty="0" smtClean="0"/>
          </a:p>
          <a:p>
            <a:pPr lvl="0"/>
            <a:r>
              <a:rPr lang="ar-SA" sz="2800" b="1" dirty="0" smtClean="0">
                <a:solidFill>
                  <a:srgbClr val="00B0F0"/>
                </a:solidFill>
              </a:rPr>
              <a:t> مما </a:t>
            </a:r>
            <a:r>
              <a:rPr lang="ar-SA" sz="2800" b="1" dirty="0">
                <a:solidFill>
                  <a:srgbClr val="00B0F0"/>
                </a:solidFill>
              </a:rPr>
              <a:t>أضعف من قيمة العمل </a:t>
            </a:r>
            <a:r>
              <a:rPr lang="ar-SA" sz="2800" b="1" dirty="0" smtClean="0">
                <a:solidFill>
                  <a:srgbClr val="00B0F0"/>
                </a:solidFill>
              </a:rPr>
              <a:t>التطوعي</a:t>
            </a:r>
          </a:p>
          <a:p>
            <a:pPr lvl="0" algn="ctr"/>
            <a:r>
              <a:rPr lang="ar-SA" sz="2800" b="1" dirty="0" smtClean="0"/>
              <a:t> </a:t>
            </a:r>
            <a:r>
              <a:rPr lang="ar-SA" sz="2800" b="1" dirty="0">
                <a:solidFill>
                  <a:srgbClr val="FF0000"/>
                </a:solidFill>
              </a:rPr>
              <a:t>رغم أن العمل التطوعي </a:t>
            </a:r>
            <a:endParaRPr lang="ar-SA" sz="2800" b="1" dirty="0" smtClean="0">
              <a:solidFill>
                <a:srgbClr val="FF0000"/>
              </a:solidFill>
            </a:endParaRPr>
          </a:p>
          <a:p>
            <a:pPr lvl="0"/>
            <a:r>
              <a:rPr lang="ar-SA" sz="2800" b="1" dirty="0" smtClean="0"/>
              <a:t>أثبت </a:t>
            </a:r>
            <a:r>
              <a:rPr lang="ar-SA" sz="2800" b="1" dirty="0"/>
              <a:t>أهميته ودوره </a:t>
            </a:r>
            <a:r>
              <a:rPr lang="ar-SA" sz="2800" b="1" dirty="0" err="1"/>
              <a:t>فى</a:t>
            </a:r>
            <a:r>
              <a:rPr lang="ar-SA" sz="2800" b="1" dirty="0"/>
              <a:t> المجتمعات كمساند للأجهزة الرسمية </a:t>
            </a:r>
            <a:r>
              <a:rPr lang="ar-SA" sz="2800" b="1" dirty="0" err="1"/>
              <a:t>فى</a:t>
            </a:r>
            <a:r>
              <a:rPr lang="ar-SA" sz="2800" b="1" dirty="0"/>
              <a:t> الدولة بغض النظر عن الوضع الاقتصادي للدول </a:t>
            </a:r>
            <a:r>
              <a:rPr lang="ar-SA" sz="2800" b="1" dirty="0" err="1"/>
              <a:t>التى</a:t>
            </a:r>
            <a:r>
              <a:rPr lang="ar-SA" sz="2800" b="1" dirty="0"/>
              <a:t> يمارس أفرادها العمل التطوعي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668423"/>
            <a:ext cx="5904656" cy="3816429"/>
          </a:xfrm>
          <a:prstGeom prst="rect">
            <a:avLst/>
          </a:prstGeom>
          <a:solidFill>
            <a:schemeClr val="bg2">
              <a:lumMod val="75000"/>
            </a:schemeClr>
          </a:solidFill>
          <a:ln>
            <a:solidFill>
              <a:schemeClr val="tx1"/>
            </a:solidFill>
          </a:ln>
          <a:scene3d>
            <a:camera prst="orthographicFront"/>
            <a:lightRig rig="threePt" dir="t"/>
          </a:scene3d>
          <a:sp3d>
            <a:bevelT w="114300" prst="artDeco"/>
          </a:sp3d>
        </p:spPr>
        <p:txBody>
          <a:bodyPr wrap="square">
            <a:spAutoFit/>
          </a:bodyPr>
          <a:lstStyle/>
          <a:p>
            <a:r>
              <a:rPr lang="ar-SA" sz="2800" b="1" dirty="0" smtClean="0"/>
              <a:t>2- ضعف </a:t>
            </a:r>
            <a:r>
              <a:rPr lang="ar-SA" sz="2800" b="1" dirty="0"/>
              <a:t>قناعة المؤسسات والجهات الاقتصادية بدور العمل التطوعي </a:t>
            </a:r>
            <a:endParaRPr lang="ar-SA" sz="2800" b="1" dirty="0" smtClean="0"/>
          </a:p>
          <a:p>
            <a:pPr algn="ctr"/>
            <a:r>
              <a:rPr lang="ar-SA" sz="2800" b="1" dirty="0" smtClean="0"/>
              <a:t>وقيام </a:t>
            </a:r>
            <a:r>
              <a:rPr lang="ar-SA" sz="2800" b="1" dirty="0"/>
              <a:t>بعضها بوضع معايير للمشاركة </a:t>
            </a:r>
            <a:r>
              <a:rPr lang="ar-SA" sz="2800" b="1" dirty="0" err="1"/>
              <a:t>فى</a:t>
            </a:r>
            <a:r>
              <a:rPr lang="ar-SA" sz="2800" b="1" dirty="0"/>
              <a:t> العمل التطوعي    </a:t>
            </a:r>
            <a:endParaRPr lang="ar-SA" sz="2800" b="1" dirty="0" smtClean="0"/>
          </a:p>
          <a:p>
            <a:pPr algn="ctr"/>
            <a:r>
              <a:rPr lang="ar-SA" sz="2800" b="1" dirty="0" smtClean="0">
                <a:ln>
                  <a:solidFill>
                    <a:srgbClr val="FF0000"/>
                  </a:solidFill>
                </a:ln>
                <a:solidFill>
                  <a:srgbClr val="00B0F0"/>
                </a:solidFill>
              </a:rPr>
              <a:t>وهى </a:t>
            </a:r>
            <a:r>
              <a:rPr lang="ar-SA" sz="2800" b="1" dirty="0" err="1">
                <a:ln>
                  <a:solidFill>
                    <a:srgbClr val="FF0000"/>
                  </a:solidFill>
                </a:ln>
                <a:solidFill>
                  <a:srgbClr val="00B0F0"/>
                </a:solidFill>
              </a:rPr>
              <a:t>فى</a:t>
            </a:r>
            <a:r>
              <a:rPr lang="ar-SA" sz="2800" b="1" dirty="0">
                <a:ln>
                  <a:solidFill>
                    <a:srgbClr val="FF0000"/>
                  </a:solidFill>
                </a:ln>
                <a:solidFill>
                  <a:srgbClr val="00B0F0"/>
                </a:solidFill>
              </a:rPr>
              <a:t> الأصل معوقات تحد من المشاركة</a:t>
            </a:r>
            <a:r>
              <a:rPr lang="ar-SA" sz="2800" b="1" dirty="0">
                <a:solidFill>
                  <a:srgbClr val="00B0F0"/>
                </a:solidFill>
              </a:rPr>
              <a:t> </a:t>
            </a:r>
            <a:endParaRPr lang="ar-SA" sz="2800" b="1" dirty="0" smtClean="0">
              <a:solidFill>
                <a:srgbClr val="00B0F0"/>
              </a:solidFill>
            </a:endParaRPr>
          </a:p>
          <a:p>
            <a:pPr algn="ctr"/>
            <a:r>
              <a:rPr lang="ar-SA" sz="2800" b="1" dirty="0" smtClean="0"/>
              <a:t>وهذا </a:t>
            </a:r>
            <a:r>
              <a:rPr lang="ar-SA" sz="2800" b="1" dirty="0"/>
              <a:t>يعود الى عدم النظرة الواضحة من المؤسسات لماهية الدور المتوقع به من جهة المتطوعين </a:t>
            </a:r>
            <a:endParaRPr lang="en-US" sz="2800" dirty="0"/>
          </a:p>
          <a:p>
            <a:pPr lvl="0"/>
            <a:endParaRPr lang="en-US"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475656" y="1346938"/>
            <a:ext cx="6264696" cy="4401205"/>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r>
              <a:rPr lang="ar-SA" sz="2000" b="1" dirty="0"/>
              <a:t>3- </a:t>
            </a:r>
            <a:r>
              <a:rPr lang="ar-SA" sz="2400" b="1" dirty="0"/>
              <a:t>الروتين </a:t>
            </a:r>
            <a:r>
              <a:rPr lang="ar-SA" sz="2400" b="1" dirty="0" smtClean="0"/>
              <a:t>في </a:t>
            </a:r>
            <a:r>
              <a:rPr lang="ar-SA" sz="2400" b="1" dirty="0"/>
              <a:t>العمل التطوعي وشعور المتطوعين</a:t>
            </a:r>
            <a:r>
              <a:rPr lang="ar-SA" sz="2400" dirty="0"/>
              <a:t> </a:t>
            </a:r>
            <a:r>
              <a:rPr lang="ar-SA" sz="2400" b="1" dirty="0"/>
              <a:t>بأن عملهم لن يغير </a:t>
            </a:r>
            <a:r>
              <a:rPr lang="ar-SA" sz="2400" b="1" dirty="0" smtClean="0"/>
              <a:t>في </a:t>
            </a:r>
            <a:r>
              <a:rPr lang="ar-SA" sz="2400" b="1" dirty="0"/>
              <a:t>الواقع شيئا </a:t>
            </a:r>
            <a:r>
              <a:rPr lang="ar-SA" sz="2400" b="1" dirty="0" smtClean="0"/>
              <a:t>.</a:t>
            </a:r>
          </a:p>
          <a:p>
            <a:endParaRPr lang="en-US" sz="2400" dirty="0"/>
          </a:p>
          <a:p>
            <a:r>
              <a:rPr lang="ar-SA" sz="2400" dirty="0"/>
              <a:t>4</a:t>
            </a:r>
            <a:r>
              <a:rPr lang="ar-SA" sz="2400" b="1" dirty="0"/>
              <a:t>- لا يتوفر نظام موحد للتطوع </a:t>
            </a:r>
            <a:endParaRPr lang="ar-SA" sz="2400" b="1" dirty="0" smtClean="0"/>
          </a:p>
          <a:p>
            <a:pPr algn="ctr"/>
            <a:r>
              <a:rPr lang="ar-SA" sz="2800" b="1" dirty="0" smtClean="0">
                <a:solidFill>
                  <a:srgbClr val="FF0000"/>
                </a:solidFill>
              </a:rPr>
              <a:t>الأمر </a:t>
            </a:r>
            <a:r>
              <a:rPr lang="ar-SA" sz="2800" b="1" dirty="0">
                <a:solidFill>
                  <a:srgbClr val="FF0000"/>
                </a:solidFill>
              </a:rPr>
              <a:t>الذي أفقد العمل التطوعي كينونته</a:t>
            </a:r>
            <a:r>
              <a:rPr lang="ar-SA" sz="2800" dirty="0">
                <a:solidFill>
                  <a:srgbClr val="FF0000"/>
                </a:solidFill>
              </a:rPr>
              <a:t> </a:t>
            </a:r>
            <a:endParaRPr lang="ar-SA" sz="2800" dirty="0" smtClean="0">
              <a:solidFill>
                <a:srgbClr val="FF0000"/>
              </a:solidFill>
            </a:endParaRPr>
          </a:p>
          <a:p>
            <a:r>
              <a:rPr lang="ar-SA" sz="2400" b="1" dirty="0" smtClean="0"/>
              <a:t>وجعله </a:t>
            </a:r>
            <a:r>
              <a:rPr lang="ar-SA" sz="2400" b="1" dirty="0"/>
              <a:t>يسير من غير تخطيط أو تنظيم وفي كثير من الأحيان يعتمد علي اجتهادات غير عملية </a:t>
            </a:r>
            <a:endParaRPr lang="ar-SA" sz="2400" b="1" dirty="0" smtClean="0"/>
          </a:p>
          <a:p>
            <a:pPr algn="ctr"/>
            <a:r>
              <a:rPr lang="ar-SA" sz="2800" b="1" dirty="0" smtClean="0">
                <a:solidFill>
                  <a:srgbClr val="FF0000"/>
                </a:solidFill>
              </a:rPr>
              <a:t>مما </a:t>
            </a:r>
            <a:r>
              <a:rPr lang="ar-SA" sz="2800" b="1" dirty="0">
                <a:solidFill>
                  <a:srgbClr val="FF0000"/>
                </a:solidFill>
              </a:rPr>
              <a:t>أدى إلي </a:t>
            </a:r>
            <a:endParaRPr lang="ar-SA" sz="2800" b="1" dirty="0" smtClean="0">
              <a:solidFill>
                <a:srgbClr val="FF0000"/>
              </a:solidFill>
            </a:endParaRPr>
          </a:p>
          <a:p>
            <a:r>
              <a:rPr lang="ar-SA" sz="2400" b="1" dirty="0" smtClean="0"/>
              <a:t>غياب </a:t>
            </a:r>
            <a:r>
              <a:rPr lang="ar-SA" sz="2400" b="1" dirty="0"/>
              <a:t>التنسيق وجعل الجهود التطوعية مشتتة </a:t>
            </a:r>
            <a:endParaRPr lang="ar-SA" sz="2400" b="1" dirty="0" smtClean="0"/>
          </a:p>
          <a:p>
            <a:pPr algn="ctr"/>
            <a:r>
              <a:rPr lang="ar-SA" sz="3200" b="1" dirty="0" smtClean="0">
                <a:solidFill>
                  <a:srgbClr val="FF0000"/>
                </a:solidFill>
              </a:rPr>
              <a:t>وانعكس ذلك</a:t>
            </a:r>
          </a:p>
          <a:p>
            <a:r>
              <a:rPr lang="ar-SA" sz="2400" b="1" dirty="0" smtClean="0"/>
              <a:t> </a:t>
            </a:r>
            <a:r>
              <a:rPr lang="ar-SA" sz="2400" b="1" dirty="0"/>
              <a:t>سلبا علي مكانة العمل التطوعي </a:t>
            </a:r>
            <a:r>
              <a:rPr lang="ar-SA" sz="2400" b="1" dirty="0" smtClean="0"/>
              <a:t>في </a:t>
            </a:r>
            <a:r>
              <a:rPr lang="ar-SA" sz="2400" b="1" dirty="0"/>
              <a:t>المجتمع وتقدير الناس له </a:t>
            </a:r>
            <a:endParaRPr lang="en-US" sz="24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47664" y="1505687"/>
            <a:ext cx="6048672" cy="3970318"/>
          </a:xfrm>
          <a:prstGeom prst="rect">
            <a:avLst/>
          </a:prstGeom>
          <a:solidFill>
            <a:schemeClr val="bg2">
              <a:lumMod val="75000"/>
            </a:schemeClr>
          </a:solidFill>
          <a:ln>
            <a:solidFill>
              <a:schemeClr val="tx1"/>
            </a:solidFill>
          </a:ln>
          <a:scene3d>
            <a:camera prst="orthographicFront"/>
            <a:lightRig rig="threePt" dir="t"/>
          </a:scene3d>
          <a:sp3d>
            <a:bevelT w="114300" prst="artDeco"/>
          </a:sp3d>
        </p:spPr>
        <p:txBody>
          <a:bodyPr wrap="square">
            <a:spAutoFit/>
          </a:bodyPr>
          <a:lstStyle/>
          <a:p>
            <a:r>
              <a:rPr lang="ar-SA" sz="2800" dirty="0"/>
              <a:t>6</a:t>
            </a:r>
            <a:r>
              <a:rPr lang="ar-SA" sz="2800" b="1" dirty="0"/>
              <a:t>-لا يوجد معرفة مسبقة عند المتطوعين بالمكان المناسب للعمل التطوعي والزمن الكافي للتطوع </a:t>
            </a:r>
            <a:endParaRPr lang="ar-SA" sz="2800" b="1" dirty="0" smtClean="0"/>
          </a:p>
          <a:p>
            <a:endParaRPr lang="en-US" sz="2800" dirty="0"/>
          </a:p>
          <a:p>
            <a:r>
              <a:rPr lang="ar-SA" sz="2800" dirty="0"/>
              <a:t>7</a:t>
            </a:r>
            <a:r>
              <a:rPr lang="ar-SA" sz="2800" b="1" dirty="0"/>
              <a:t>-ضعف تجربة المتطوعين وخوفهم من الفشل مقارنة بالعاملين </a:t>
            </a:r>
            <a:r>
              <a:rPr lang="ar-SA" sz="2800" b="1" dirty="0" err="1"/>
              <a:t>فى</a:t>
            </a:r>
            <a:r>
              <a:rPr lang="ar-SA" sz="2800" b="1" dirty="0"/>
              <a:t> الجهات التطوعية </a:t>
            </a:r>
            <a:endParaRPr lang="ar-SA" sz="2800" b="1" dirty="0" smtClean="0"/>
          </a:p>
          <a:p>
            <a:pPr algn="ctr"/>
            <a:r>
              <a:rPr lang="ar-SA" sz="2800" b="1" dirty="0" smtClean="0">
                <a:solidFill>
                  <a:srgbClr val="FF0000"/>
                </a:solidFill>
              </a:rPr>
              <a:t>الذين </a:t>
            </a:r>
            <a:r>
              <a:rPr lang="ar-SA" sz="2800" b="1" dirty="0">
                <a:solidFill>
                  <a:srgbClr val="FF0000"/>
                </a:solidFill>
              </a:rPr>
              <a:t>يأخذون مقابلا عن أعمالهم داخل الجمعيات التطوعية </a:t>
            </a:r>
            <a:endParaRPr lang="en-US" sz="2800" dirty="0">
              <a:solidFill>
                <a:srgbClr val="FF0000"/>
              </a:solidFill>
            </a:endParaRPr>
          </a:p>
          <a:p>
            <a:r>
              <a:rPr lang="ar-SA" sz="2800" b="1" dirty="0"/>
              <a:t>8- خلو الأنشطة التعليمية من </a:t>
            </a:r>
            <a:r>
              <a:rPr lang="ar-SA" sz="2800" b="1" dirty="0" err="1"/>
              <a:t>أى</a:t>
            </a:r>
            <a:r>
              <a:rPr lang="ar-SA" sz="2800" b="1" dirty="0"/>
              <a:t> دافع وتطوير لقيمة التطوع ومساعدة المجتمع  المحلي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91680" y="1767297"/>
            <a:ext cx="5832648" cy="3539430"/>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r>
              <a:rPr lang="ar-SA" sz="3200" b="1" dirty="0"/>
              <a:t>9- من أبرز العوائق </a:t>
            </a:r>
            <a:r>
              <a:rPr lang="ar-SA" sz="3200" b="1" dirty="0" smtClean="0"/>
              <a:t>التي </a:t>
            </a:r>
            <a:r>
              <a:rPr lang="ar-SA" sz="3200" b="1" dirty="0"/>
              <a:t>تواجه العمل التطوعي عالميا </a:t>
            </a:r>
            <a:endParaRPr lang="ar-SA" sz="3200" b="1" dirty="0" smtClean="0"/>
          </a:p>
          <a:p>
            <a:pPr algn="ctr"/>
            <a:r>
              <a:rPr lang="ar-SA" sz="3200" b="1" dirty="0" smtClean="0">
                <a:ln>
                  <a:solidFill>
                    <a:sysClr val="windowText" lastClr="000000"/>
                  </a:solidFill>
                </a:ln>
                <a:solidFill>
                  <a:srgbClr val="FF0000"/>
                </a:solidFill>
              </a:rPr>
              <a:t>هو </a:t>
            </a:r>
            <a:r>
              <a:rPr lang="ar-SA" sz="3200" b="1" dirty="0">
                <a:ln>
                  <a:solidFill>
                    <a:sysClr val="windowText" lastClr="000000"/>
                  </a:solidFill>
                </a:ln>
                <a:solidFill>
                  <a:srgbClr val="FF0000"/>
                </a:solidFill>
              </a:rPr>
              <a:t>الحد من أنشطة  الجمعيات التطوعية</a:t>
            </a:r>
            <a:r>
              <a:rPr lang="ar-SA" sz="3200" b="1" dirty="0">
                <a:ln>
                  <a:solidFill>
                    <a:sysClr val="windowText" lastClr="000000"/>
                  </a:solidFill>
                </a:ln>
              </a:rPr>
              <a:t> </a:t>
            </a:r>
            <a:endParaRPr lang="ar-SA" sz="3200" b="1" dirty="0" smtClean="0">
              <a:ln>
                <a:solidFill>
                  <a:sysClr val="windowText" lastClr="000000"/>
                </a:solidFill>
              </a:ln>
            </a:endParaRPr>
          </a:p>
          <a:p>
            <a:pPr algn="ctr"/>
            <a:r>
              <a:rPr lang="ar-SA" sz="3200" b="1" dirty="0" smtClean="0">
                <a:ln>
                  <a:solidFill>
                    <a:sysClr val="windowText" lastClr="000000"/>
                  </a:solidFill>
                </a:ln>
                <a:solidFill>
                  <a:srgbClr val="0070C0"/>
                </a:solidFill>
              </a:rPr>
              <a:t>بحجة </a:t>
            </a:r>
            <a:r>
              <a:rPr lang="ar-SA" sz="3200" b="1" dirty="0">
                <a:ln>
                  <a:solidFill>
                    <a:sysClr val="windowText" lastClr="000000"/>
                  </a:solidFill>
                </a:ln>
                <a:solidFill>
                  <a:srgbClr val="0070C0"/>
                </a:solidFill>
              </a:rPr>
              <a:t>العلاقة ذات الصلة بالإرهاب,</a:t>
            </a:r>
            <a:r>
              <a:rPr lang="ar-SA" sz="3200" b="1" dirty="0">
                <a:ln>
                  <a:solidFill>
                    <a:sysClr val="windowText" lastClr="000000"/>
                  </a:solidFill>
                </a:ln>
                <a:solidFill>
                  <a:srgbClr val="0070C0"/>
                </a:solidFill>
                <a:effectLst>
                  <a:outerShdw blurRad="38100" dist="38100" dir="5400000" algn="tl" rotWithShape="0">
                    <a:srgbClr val="000000">
                      <a:alpha val="25000"/>
                    </a:srgbClr>
                  </a:outerShdw>
                </a:effectLst>
              </a:rPr>
              <a:t> </a:t>
            </a:r>
            <a:endParaRPr lang="ar-SA" sz="3200" b="1" dirty="0" smtClean="0">
              <a:ln>
                <a:solidFill>
                  <a:sysClr val="windowText" lastClr="000000"/>
                </a:solidFill>
              </a:ln>
              <a:solidFill>
                <a:srgbClr val="0070C0"/>
              </a:solidFill>
              <a:effectLst>
                <a:outerShdw blurRad="38100" dist="38100" dir="5400000" algn="tl" rotWithShape="0">
                  <a:srgbClr val="000000">
                    <a:alpha val="25000"/>
                  </a:srgbClr>
                </a:outerShdw>
              </a:effectLst>
            </a:endParaRPr>
          </a:p>
          <a:p>
            <a:pPr algn="ctr"/>
            <a:r>
              <a:rPr lang="ar-SA" sz="3200" b="1" dirty="0" smtClean="0">
                <a:ln>
                  <a:solidFill>
                    <a:sysClr val="windowText" lastClr="000000"/>
                  </a:solidFill>
                </a:ln>
                <a:solidFill>
                  <a:schemeClr val="accent5">
                    <a:lumMod val="75000"/>
                  </a:schemeClr>
                </a:solidFill>
              </a:rPr>
              <a:t>مما </a:t>
            </a:r>
            <a:r>
              <a:rPr lang="ar-SA" sz="3200" b="1" dirty="0">
                <a:ln>
                  <a:solidFill>
                    <a:sysClr val="windowText" lastClr="000000"/>
                  </a:solidFill>
                </a:ln>
                <a:solidFill>
                  <a:schemeClr val="accent5">
                    <a:lumMod val="75000"/>
                  </a:schemeClr>
                </a:solidFill>
              </a:rPr>
              <a:t>انعكس سلبا علي المتطوعين </a:t>
            </a:r>
            <a:r>
              <a:rPr lang="ar-SA" sz="3200" b="1" dirty="0"/>
              <a:t>بالجمعيات التطوعية</a:t>
            </a:r>
            <a:r>
              <a:rPr lang="ar-SA" sz="3200" dirty="0"/>
              <a:t> </a:t>
            </a:r>
            <a:r>
              <a:rPr lang="ar-SA" sz="3200" b="1" dirty="0"/>
              <a:t>خشية أن يساء فهم ما يقومون به من أعمال تطوعية وخيرية</a:t>
            </a:r>
            <a:r>
              <a:rPr lang="ar-SA" sz="3200" dirty="0"/>
              <a:t> </a:t>
            </a:r>
            <a:endParaRPr lang="en-US"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5400" b="1" dirty="0">
                <a:ln>
                  <a:solidFill>
                    <a:sysClr val="windowText" lastClr="000000"/>
                  </a:solidFill>
                </a:ln>
                <a:solidFill>
                  <a:srgbClr val="7030A0"/>
                </a:solidFill>
              </a:rPr>
              <a:t>ويلاحظ (العلوى):</a:t>
            </a:r>
            <a:endParaRPr lang="ar-SA" sz="5400" dirty="0">
              <a:ln>
                <a:solidFill>
                  <a:sysClr val="windowText" lastClr="000000"/>
                </a:solidFill>
              </a:ln>
              <a:solidFill>
                <a:srgbClr val="7030A0"/>
              </a:solidFill>
            </a:endParaRPr>
          </a:p>
        </p:txBody>
      </p:sp>
      <p:sp>
        <p:nvSpPr>
          <p:cNvPr id="2" name="مستطيل 1"/>
          <p:cNvSpPr/>
          <p:nvPr/>
        </p:nvSpPr>
        <p:spPr>
          <a:xfrm>
            <a:off x="1547664" y="1484784"/>
            <a:ext cx="5976664" cy="4062651"/>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r>
              <a:rPr lang="ar-SA" sz="2400" b="1" dirty="0">
                <a:ln>
                  <a:solidFill>
                    <a:sysClr val="windowText" lastClr="000000"/>
                  </a:solidFill>
                </a:ln>
                <a:solidFill>
                  <a:schemeClr val="accent5">
                    <a:lumMod val="75000"/>
                  </a:schemeClr>
                </a:solidFill>
              </a:rPr>
              <a:t>ان هناك معوقات تعيق العمل التطوعي منها </a:t>
            </a:r>
            <a:r>
              <a:rPr lang="ar-SA" sz="2400" b="1" dirty="0" smtClean="0">
                <a:ln>
                  <a:solidFill>
                    <a:sysClr val="windowText" lastClr="000000"/>
                  </a:solidFill>
                </a:ln>
                <a:solidFill>
                  <a:schemeClr val="accent5">
                    <a:lumMod val="75000"/>
                  </a:schemeClr>
                </a:solidFill>
              </a:rPr>
              <a:t>:</a:t>
            </a:r>
          </a:p>
          <a:p>
            <a:endParaRPr lang="en-US" sz="2400" dirty="0">
              <a:ln>
                <a:solidFill>
                  <a:sysClr val="windowText" lastClr="000000"/>
                </a:solidFill>
              </a:ln>
              <a:solidFill>
                <a:schemeClr val="accent5">
                  <a:lumMod val="75000"/>
                </a:schemeClr>
              </a:solidFill>
            </a:endParaRPr>
          </a:p>
          <a:p>
            <a:pPr lvl="0" algn="ctr"/>
            <a:r>
              <a:rPr lang="ar-SA" sz="2400" b="1" dirty="0" smtClean="0"/>
              <a:t>1- </a:t>
            </a:r>
            <a:r>
              <a:rPr lang="ar-SA" sz="2400" b="1" dirty="0" smtClean="0">
                <a:ln>
                  <a:solidFill>
                    <a:sysClr val="windowText" lastClr="000000"/>
                  </a:solidFill>
                </a:ln>
                <a:solidFill>
                  <a:srgbClr val="FFC000"/>
                </a:solidFill>
              </a:rPr>
              <a:t>عدم </a:t>
            </a:r>
            <a:r>
              <a:rPr lang="ar-SA" sz="2400" b="1" dirty="0">
                <a:ln>
                  <a:solidFill>
                    <a:sysClr val="windowText" lastClr="000000"/>
                  </a:solidFill>
                </a:ln>
                <a:solidFill>
                  <a:srgbClr val="FFC000"/>
                </a:solidFill>
              </a:rPr>
              <a:t>وضوح الرؤية :</a:t>
            </a:r>
            <a:r>
              <a:rPr lang="ar-SA" sz="2400" b="1" dirty="0"/>
              <a:t> </a:t>
            </a:r>
            <a:endParaRPr lang="en-US" sz="2400" dirty="0"/>
          </a:p>
          <a:p>
            <a:r>
              <a:rPr lang="ar-SA" sz="2400" b="1" dirty="0">
                <a:ln>
                  <a:solidFill>
                    <a:sysClr val="windowText" lastClr="000000"/>
                  </a:solidFill>
                </a:ln>
                <a:solidFill>
                  <a:srgbClr val="7030A0"/>
                </a:solidFill>
                <a:latin typeface="Simplified Arabic" panose="02020603050405020304" pitchFamily="18" charset="-78"/>
                <a:cs typeface="Simplified Arabic" panose="02020603050405020304" pitchFamily="18" charset="-78"/>
              </a:rPr>
              <a:t>تؤدي المؤسسات أعمالها بنجاح </a:t>
            </a:r>
            <a:endParaRPr lang="ar-SA" sz="2400" b="1" dirty="0" smtClean="0">
              <a:ln>
                <a:solidFill>
                  <a:sysClr val="windowText" lastClr="000000"/>
                </a:solidFill>
              </a:ln>
              <a:solidFill>
                <a:srgbClr val="7030A0"/>
              </a:solidFill>
              <a:latin typeface="Simplified Arabic" panose="02020603050405020304" pitchFamily="18" charset="-78"/>
              <a:cs typeface="Simplified Arabic" panose="02020603050405020304" pitchFamily="18" charset="-78"/>
            </a:endParaRPr>
          </a:p>
          <a:p>
            <a:pPr algn="ctr"/>
            <a:r>
              <a:rPr lang="ar-SA" b="1" dirty="0" smtClean="0"/>
              <a:t>                                                         </a:t>
            </a:r>
            <a:r>
              <a:rPr lang="ar-SA" sz="2400" b="1" dirty="0" smtClean="0"/>
              <a:t>إلا </a:t>
            </a:r>
            <a:r>
              <a:rPr lang="ar-SA" sz="2400" b="1" dirty="0"/>
              <a:t>أن كثير من المؤسسات ليس لديها  رؤية واضحة لأهدافها </a:t>
            </a:r>
            <a:r>
              <a:rPr lang="ar-SA" sz="2400" b="1" dirty="0" smtClean="0"/>
              <a:t>وخططها </a:t>
            </a:r>
            <a:r>
              <a:rPr lang="ar-SA" sz="2400" b="1" dirty="0"/>
              <a:t>المستقبلية </a:t>
            </a:r>
            <a:r>
              <a:rPr lang="ar-SA" sz="2400" b="1" dirty="0" smtClean="0"/>
              <a:t>والاستراتيجية </a:t>
            </a:r>
          </a:p>
          <a:p>
            <a:r>
              <a:rPr lang="ar-SA" sz="2400" b="1" dirty="0" smtClean="0"/>
              <a:t>مما يربك </a:t>
            </a:r>
            <a:r>
              <a:rPr lang="ar-SA" sz="2400" b="1" dirty="0"/>
              <a:t>أعمالها ويشتت أنشطتها </a:t>
            </a:r>
            <a:r>
              <a:rPr lang="ar-SA" sz="2400" dirty="0"/>
              <a:t>    </a:t>
            </a:r>
            <a:endParaRPr lang="ar-SA" sz="2400" dirty="0" smtClean="0"/>
          </a:p>
          <a:p>
            <a:r>
              <a:rPr lang="ar-SA" sz="2400" dirty="0" smtClean="0"/>
              <a:t> </a:t>
            </a:r>
            <a:r>
              <a:rPr lang="ar-SA" sz="2400" b="1" dirty="0"/>
              <a:t>ويفقدها الكثير من الجهود </a:t>
            </a:r>
            <a:r>
              <a:rPr lang="ar-SA" sz="2400" b="1" dirty="0" smtClean="0"/>
              <a:t>التي </a:t>
            </a:r>
            <a:r>
              <a:rPr lang="ar-SA" sz="2400" b="1" dirty="0"/>
              <a:t>لو تمت  بصورة واضحة وبفاعلية لحققت نتائج تفوق التوقعات </a:t>
            </a:r>
            <a:endParaRPr lang="en-US" sz="2400" dirty="0"/>
          </a:p>
          <a:p>
            <a:r>
              <a:rPr lang="en-US" dirty="0"/>
              <a:t> </a:t>
            </a:r>
          </a:p>
        </p:txBody>
      </p:sp>
      <p:sp>
        <p:nvSpPr>
          <p:cNvPr id="8" name="سهم إلى اليسار والأعلى 7"/>
          <p:cNvSpPr/>
          <p:nvPr/>
        </p:nvSpPr>
        <p:spPr>
          <a:xfrm>
            <a:off x="3491880" y="2780928"/>
            <a:ext cx="850392" cy="569212"/>
          </a:xfrm>
          <a:prstGeom prst="leftUpArrow">
            <a:avLst/>
          </a:prstGeom>
          <a:solidFill>
            <a:schemeClr val="bg2">
              <a:lumMod val="75000"/>
            </a:schemeClr>
          </a:solidFill>
          <a:ln>
            <a:solidFill>
              <a:schemeClr val="tx1"/>
            </a:solidFill>
          </a:ln>
          <a:effectLst>
            <a:glow rad="139700">
              <a:schemeClr val="accent3">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484784"/>
            <a:ext cx="5904656" cy="4185761"/>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pPr lvl="0"/>
            <a:r>
              <a:rPr lang="ar-SA" sz="2000" b="1" spc="100" dirty="0" smtClean="0">
                <a:ln w="18000">
                  <a:solidFill>
                    <a:sysClr val="windowText" lastClr="000000"/>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2- ضعف </a:t>
            </a:r>
            <a:r>
              <a:rPr lang="ar-SA" sz="2000" b="1" spc="100" dirty="0">
                <a:ln w="18000">
                  <a:solidFill>
                    <a:sysClr val="windowText" lastClr="000000"/>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الاستفادة من تراكم الخبرات لدي هذه المؤسسات : </a:t>
            </a:r>
            <a:endParaRPr lang="ar-SA" sz="2000" b="1" spc="100" dirty="0" smtClean="0">
              <a:ln w="18000">
                <a:solidFill>
                  <a:sysClr val="windowText" lastClr="000000"/>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lvl="0" algn="ctr"/>
            <a:r>
              <a:rPr lang="ar-SA" sz="2400" b="1" dirty="0" smtClean="0"/>
              <a:t>نجد </a:t>
            </a:r>
            <a:r>
              <a:rPr lang="ar-SA" sz="2400" b="1" dirty="0"/>
              <a:t>أن تغير  الأشخاص القائمين علي إدارة العمل  التطوعي هو شيء طبيعي </a:t>
            </a:r>
            <a:endParaRPr lang="ar-SA" sz="2400" b="1" dirty="0" smtClean="0"/>
          </a:p>
          <a:p>
            <a:pPr lvl="0" algn="ctr"/>
            <a:r>
              <a:rPr lang="ar-SA" sz="2000" b="1" dirty="0" smtClean="0">
                <a:ln>
                  <a:solidFill>
                    <a:sysClr val="windowText" lastClr="000000"/>
                  </a:solidFill>
                </a:ln>
                <a:solidFill>
                  <a:srgbClr val="FFC000"/>
                </a:solidFill>
              </a:rPr>
              <a:t>إلا </a:t>
            </a:r>
            <a:r>
              <a:rPr lang="ar-SA" sz="2000" b="1" dirty="0">
                <a:ln>
                  <a:solidFill>
                    <a:sysClr val="windowText" lastClr="000000"/>
                  </a:solidFill>
                </a:ln>
                <a:solidFill>
                  <a:srgbClr val="FFC000"/>
                </a:solidFill>
              </a:rPr>
              <a:t>ان ذلك يستلزم </a:t>
            </a:r>
            <a:endParaRPr lang="ar-SA" sz="2000" b="1" dirty="0" smtClean="0">
              <a:ln>
                <a:solidFill>
                  <a:sysClr val="windowText" lastClr="000000"/>
                </a:solidFill>
              </a:ln>
              <a:solidFill>
                <a:srgbClr val="FFC000"/>
              </a:solidFill>
            </a:endParaRPr>
          </a:p>
          <a:p>
            <a:pPr lvl="0"/>
            <a:r>
              <a:rPr lang="ar-SA" sz="2400" b="1" dirty="0" smtClean="0"/>
              <a:t>نقل </a:t>
            </a:r>
            <a:r>
              <a:rPr lang="ar-SA" sz="2400" b="1" dirty="0"/>
              <a:t>الخبرات وتراكمها جيلا بعد جيل </a:t>
            </a:r>
            <a:endParaRPr lang="ar-SA" sz="2400" b="1" dirty="0" smtClean="0"/>
          </a:p>
          <a:p>
            <a:pPr lvl="0" algn="ctr"/>
            <a:r>
              <a:rPr lang="ar-SA" sz="2000" b="1" dirty="0" smtClean="0">
                <a:solidFill>
                  <a:srgbClr val="FF0000"/>
                </a:solidFill>
              </a:rPr>
              <a:t>وذلك </a:t>
            </a:r>
          </a:p>
          <a:p>
            <a:pPr lvl="0"/>
            <a:r>
              <a:rPr lang="ar-SA" sz="2000" b="1" dirty="0" smtClean="0"/>
              <a:t>للحفاظ </a:t>
            </a:r>
            <a:r>
              <a:rPr lang="ar-SA" sz="2000" b="1" dirty="0"/>
              <a:t>علي التجربة واستمرارها </a:t>
            </a:r>
            <a:r>
              <a:rPr lang="ar-SA" sz="2000" b="1" dirty="0" smtClean="0"/>
              <a:t>إلا </a:t>
            </a:r>
            <a:r>
              <a:rPr lang="ar-SA" sz="2000" b="1" dirty="0"/>
              <a:t>ان من الملاحظ </a:t>
            </a:r>
            <a:endParaRPr lang="ar-SA" sz="2000" b="1" dirty="0" smtClean="0"/>
          </a:p>
          <a:p>
            <a:r>
              <a:rPr lang="ar-SA" b="1" dirty="0" smtClean="0"/>
              <a:t>في </a:t>
            </a:r>
            <a:r>
              <a:rPr lang="ar-SA" b="1" dirty="0"/>
              <a:t>العديد من المؤسسات  التطوعية </a:t>
            </a:r>
            <a:r>
              <a:rPr lang="ar-SA" b="1" dirty="0">
                <a:solidFill>
                  <a:srgbClr val="FF0000"/>
                </a:solidFill>
              </a:rPr>
              <a:t>هو ضعف أرشفة التجارب وتوثيقها </a:t>
            </a:r>
            <a:endParaRPr lang="ar-SA" b="1" dirty="0" smtClean="0">
              <a:solidFill>
                <a:srgbClr val="FF0000"/>
              </a:solidFill>
            </a:endParaRPr>
          </a:p>
          <a:p>
            <a:pPr algn="ctr"/>
            <a:r>
              <a:rPr lang="ar-SA" sz="2400" b="1" dirty="0" smtClean="0">
                <a:ln>
                  <a:solidFill>
                    <a:sysClr val="windowText" lastClr="000000"/>
                  </a:solidFill>
                </a:ln>
                <a:solidFill>
                  <a:srgbClr val="00B0F0"/>
                </a:solidFill>
              </a:rPr>
              <a:t>مما </a:t>
            </a:r>
            <a:r>
              <a:rPr lang="ar-SA" sz="2400" b="1" dirty="0">
                <a:ln>
                  <a:solidFill>
                    <a:sysClr val="windowText" lastClr="000000"/>
                  </a:solidFill>
                </a:ln>
                <a:solidFill>
                  <a:srgbClr val="00B0F0"/>
                </a:solidFill>
              </a:rPr>
              <a:t>يستدعي </a:t>
            </a:r>
            <a:r>
              <a:rPr lang="ar-SA" sz="2400" b="1" dirty="0" err="1">
                <a:ln>
                  <a:solidFill>
                    <a:sysClr val="windowText" lastClr="000000"/>
                  </a:solidFill>
                </a:ln>
                <a:solidFill>
                  <a:srgbClr val="00B0F0"/>
                </a:solidFill>
              </a:rPr>
              <a:t>فى</a:t>
            </a:r>
            <a:r>
              <a:rPr lang="ar-SA" sz="2400" b="1" dirty="0">
                <a:ln>
                  <a:solidFill>
                    <a:sysClr val="windowText" lastClr="000000"/>
                  </a:solidFill>
                </a:ln>
                <a:solidFill>
                  <a:srgbClr val="00B0F0"/>
                </a:solidFill>
              </a:rPr>
              <a:t> أغلب الأحيان </a:t>
            </a:r>
            <a:endParaRPr lang="ar-SA" sz="2400" b="1" dirty="0" smtClean="0">
              <a:ln>
                <a:solidFill>
                  <a:sysClr val="windowText" lastClr="000000"/>
                </a:solidFill>
              </a:ln>
              <a:solidFill>
                <a:srgbClr val="00B0F0"/>
              </a:solidFill>
            </a:endParaRPr>
          </a:p>
          <a:p>
            <a:r>
              <a:rPr lang="ar-SA" sz="2400" b="1" dirty="0" smtClean="0"/>
              <a:t>البدء </a:t>
            </a:r>
            <a:r>
              <a:rPr lang="ar-SA" sz="2400" b="1" dirty="0"/>
              <a:t>من نقطة الصفر عند كل تغير إداري يحدث </a:t>
            </a:r>
            <a:endParaRPr lang="ar-SA" sz="2400" b="1" dirty="0" smtClean="0"/>
          </a:p>
          <a:p>
            <a:r>
              <a:rPr lang="ar-SA" sz="2400" b="1" dirty="0" smtClean="0"/>
              <a:t>مما </a:t>
            </a:r>
            <a:r>
              <a:rPr lang="ar-SA" sz="2400" b="1" dirty="0"/>
              <a:t>يضيع الجهود </a:t>
            </a:r>
            <a:r>
              <a:rPr lang="ar-SA" sz="2400" b="1" dirty="0" err="1"/>
              <a:t>التى</a:t>
            </a:r>
            <a:r>
              <a:rPr lang="ar-SA" sz="2400" b="1" dirty="0"/>
              <a:t> بذلت وتكرار  بعض السلبيات والأخطاء </a:t>
            </a:r>
            <a:r>
              <a:rPr lang="ar-SA" sz="2400" b="1" dirty="0" err="1"/>
              <a:t>التى</a:t>
            </a:r>
            <a:r>
              <a:rPr lang="ar-SA" sz="2400" b="1" dirty="0"/>
              <a:t> حدثت </a:t>
            </a:r>
            <a:r>
              <a:rPr lang="ar-SA" sz="2400" b="1" dirty="0" smtClean="0"/>
              <a:t>مما يضاعف </a:t>
            </a:r>
            <a:r>
              <a:rPr lang="ar-SA" sz="2400" b="1" dirty="0"/>
              <a:t>فرص الإحباط والفشل </a:t>
            </a:r>
            <a:endParaRPr lang="en-US" sz="24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511105"/>
            <a:ext cx="5976664" cy="4154984"/>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r>
              <a:rPr lang="ar-SA" sz="2800" b="1" dirty="0">
                <a:ln>
                  <a:solidFill>
                    <a:sysClr val="windowText" lastClr="000000"/>
                  </a:solidFill>
                </a:ln>
                <a:solidFill>
                  <a:srgbClr val="00B050"/>
                </a:solidFill>
              </a:rPr>
              <a:t>3- ضعف التنسيق بين المؤسسات </a:t>
            </a:r>
            <a:r>
              <a:rPr lang="ar-SA" sz="2800" b="1" dirty="0" smtClean="0">
                <a:ln>
                  <a:solidFill>
                    <a:sysClr val="windowText" lastClr="000000"/>
                  </a:solidFill>
                </a:ln>
                <a:solidFill>
                  <a:srgbClr val="00B050"/>
                </a:solidFill>
              </a:rPr>
              <a:t>التطوعية : </a:t>
            </a:r>
          </a:p>
          <a:p>
            <a:r>
              <a:rPr lang="ar-SA" sz="2400" b="1" dirty="0" smtClean="0"/>
              <a:t>إن </a:t>
            </a:r>
            <a:r>
              <a:rPr lang="ar-SA" sz="2400" b="1" dirty="0"/>
              <a:t>المؤسسات التطوعية </a:t>
            </a:r>
            <a:r>
              <a:rPr lang="ar-SA" sz="2400" b="1" dirty="0" smtClean="0"/>
              <a:t>في </a:t>
            </a:r>
            <a:r>
              <a:rPr lang="ar-SA" sz="2400" b="1" dirty="0"/>
              <a:t>مجتمعنا لديها قدر بسيط من التنسيق بينها</a:t>
            </a:r>
            <a:r>
              <a:rPr lang="ar-SA" sz="2000" b="1" dirty="0"/>
              <a:t> </a:t>
            </a:r>
            <a:endParaRPr lang="ar-SA" sz="2000" b="1" dirty="0" smtClean="0"/>
          </a:p>
          <a:p>
            <a:pPr algn="ctr"/>
            <a:r>
              <a:rPr lang="ar-SA" sz="2800" b="1" dirty="0" smtClean="0">
                <a:solidFill>
                  <a:srgbClr val="FF0000"/>
                </a:solidFill>
              </a:rPr>
              <a:t>لكنه </a:t>
            </a:r>
            <a:r>
              <a:rPr lang="ar-SA" sz="2800" b="1" dirty="0">
                <a:solidFill>
                  <a:srgbClr val="FF0000"/>
                </a:solidFill>
              </a:rPr>
              <a:t>مازال دون </a:t>
            </a:r>
            <a:endParaRPr lang="ar-SA" sz="2800" b="1" dirty="0" smtClean="0">
              <a:solidFill>
                <a:srgbClr val="FF0000"/>
              </a:solidFill>
            </a:endParaRPr>
          </a:p>
          <a:p>
            <a:pPr algn="ctr"/>
            <a:r>
              <a:rPr lang="ar-SA" sz="2400" b="1" dirty="0" smtClean="0"/>
              <a:t>المستوي </a:t>
            </a:r>
            <a:r>
              <a:rPr lang="ar-SA" sz="2400" b="1" dirty="0"/>
              <a:t>المطلوب </a:t>
            </a:r>
            <a:r>
              <a:rPr lang="ar-SA" sz="2400" b="1" dirty="0" smtClean="0"/>
              <a:t>في </a:t>
            </a:r>
            <a:r>
              <a:rPr lang="ar-SA" sz="2400" b="1" dirty="0"/>
              <a:t>التفعيل  العملي لوضع أليات  التواصل والتعاون الفعلي بينها </a:t>
            </a:r>
            <a:endParaRPr lang="ar-SA" sz="2400" b="1" dirty="0" smtClean="0"/>
          </a:p>
          <a:p>
            <a:r>
              <a:rPr lang="ar-SA" sz="2800" b="1" dirty="0" smtClean="0"/>
              <a:t>إن </a:t>
            </a:r>
            <a:r>
              <a:rPr lang="ar-SA" sz="2800" b="1" dirty="0"/>
              <a:t>ضعف التنسيق بين المؤسسات التطوعية يحد من </a:t>
            </a:r>
            <a:r>
              <a:rPr lang="ar-SA" sz="2800" b="1" dirty="0" smtClean="0"/>
              <a:t>الاستفادة </a:t>
            </a:r>
            <a:r>
              <a:rPr lang="ar-SA" sz="2800" b="1" dirty="0"/>
              <a:t>المتبادلة للخبرات </a:t>
            </a:r>
            <a:r>
              <a:rPr lang="ar-SA" sz="2800" b="1" dirty="0" smtClean="0"/>
              <a:t>والإمكانات</a:t>
            </a:r>
          </a:p>
          <a:p>
            <a:pPr algn="ctr"/>
            <a:r>
              <a:rPr lang="ar-SA" sz="2800" b="1" dirty="0" smtClean="0"/>
              <a:t> </a:t>
            </a:r>
            <a:r>
              <a:rPr lang="ar-SA" sz="2800" b="1" dirty="0">
                <a:ln>
                  <a:solidFill>
                    <a:sysClr val="windowText" lastClr="000000"/>
                  </a:solidFill>
                </a:ln>
                <a:solidFill>
                  <a:srgbClr val="00B0F0"/>
                </a:solidFill>
              </a:rPr>
              <a:t>ويؤدى </a:t>
            </a:r>
            <a:r>
              <a:rPr lang="ar-SA" sz="2800" b="1" dirty="0" smtClean="0">
                <a:ln>
                  <a:solidFill>
                    <a:sysClr val="windowText" lastClr="000000"/>
                  </a:solidFill>
                </a:ln>
                <a:solidFill>
                  <a:srgbClr val="00B0F0"/>
                </a:solidFill>
              </a:rPr>
              <a:t>في </a:t>
            </a:r>
            <a:r>
              <a:rPr lang="ar-SA" sz="2800" b="1" dirty="0">
                <a:ln>
                  <a:solidFill>
                    <a:sysClr val="windowText" lastClr="000000"/>
                  </a:solidFill>
                </a:ln>
                <a:solidFill>
                  <a:srgbClr val="00B0F0"/>
                </a:solidFill>
              </a:rPr>
              <a:t>كثير من الأحيان </a:t>
            </a:r>
            <a:endParaRPr lang="ar-SA" sz="2800" b="1" dirty="0" smtClean="0">
              <a:ln>
                <a:solidFill>
                  <a:sysClr val="windowText" lastClr="000000"/>
                </a:solidFill>
              </a:ln>
              <a:solidFill>
                <a:srgbClr val="00B0F0"/>
              </a:solidFill>
            </a:endParaRPr>
          </a:p>
          <a:p>
            <a:r>
              <a:rPr lang="ar-SA" sz="2800" b="1" dirty="0" smtClean="0"/>
              <a:t>الى </a:t>
            </a:r>
            <a:r>
              <a:rPr lang="ar-SA" sz="2800" b="1" dirty="0"/>
              <a:t>تكرار  الأعمال والبرامج وتشتيت الجهود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b="1" dirty="0">
                <a:solidFill>
                  <a:srgbClr val="C00000"/>
                </a:solidFill>
                <a:effectLst>
                  <a:outerShdw blurRad="38100" dist="38100" dir="2700000" algn="tl">
                    <a:srgbClr val="000000">
                      <a:alpha val="43137"/>
                    </a:srgbClr>
                  </a:outerShdw>
                </a:effectLst>
              </a:rPr>
              <a:t>العوامل التي تساعد على نجاح العمل التطوعي</a:t>
            </a:r>
            <a:endParaRPr lang="ar-SA" sz="3200" b="1"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619672" y="1274854"/>
            <a:ext cx="5904656" cy="4524315"/>
          </a:xfrm>
          <a:prstGeom prst="rect">
            <a:avLst/>
          </a:prstGeom>
          <a:solidFill>
            <a:schemeClr val="bg2">
              <a:lumMod val="75000"/>
            </a:schemeClr>
          </a:solidFill>
          <a:ln>
            <a:solidFill>
              <a:schemeClr val="tx1"/>
            </a:solidFill>
          </a:ln>
          <a:scene3d>
            <a:camera prst="orthographicFront"/>
            <a:lightRig rig="threePt" dir="t"/>
          </a:scene3d>
          <a:sp3d>
            <a:bevelT prst="angle"/>
          </a:sp3d>
        </p:spPr>
        <p:txBody>
          <a:bodyPr wrap="square">
            <a:spAutoFit/>
          </a:bodyPr>
          <a:lstStyle/>
          <a:p>
            <a:r>
              <a:rPr lang="ar-SA" sz="3200" dirty="0"/>
              <a:t>1-التنسيق بين الجهات العاملة في مجال العمل التطوعي حتى نتفادى الازدواجية والاتكالية </a:t>
            </a:r>
          </a:p>
          <a:p>
            <a:r>
              <a:rPr lang="ar-SA" sz="3200" dirty="0"/>
              <a:t>2التخطيط المسبق والتنظيم الدقيق</a:t>
            </a:r>
          </a:p>
          <a:p>
            <a:r>
              <a:rPr lang="ar-SA" sz="3200" dirty="0"/>
              <a:t>3العمل على جذب الكفاءات النادرة واقناعهم </a:t>
            </a:r>
          </a:p>
          <a:p>
            <a:r>
              <a:rPr lang="ar-SA" sz="3200" dirty="0"/>
              <a:t>4 الاهتمام بالتدريب والاعداد المهني </a:t>
            </a:r>
          </a:p>
          <a:p>
            <a:r>
              <a:rPr lang="ar-SA" sz="3200" dirty="0"/>
              <a:t>5 الاستفادة من تجارب الجمعيات الخيرية في البلدان الاخرى </a:t>
            </a:r>
          </a:p>
          <a:p>
            <a:r>
              <a:rPr lang="ar-SA" sz="3200" dirty="0"/>
              <a:t>6 استخدام معطيات التكنولوجيا الحديثة</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484784"/>
            <a:ext cx="5976664" cy="4031873"/>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r>
              <a:rPr lang="ar-SA" sz="3200" dirty="0"/>
              <a:t>7-التعاون مع القطاعات الرسمية </a:t>
            </a:r>
          </a:p>
          <a:p>
            <a:r>
              <a:rPr lang="ar-SA" sz="3200" dirty="0"/>
              <a:t>8 دعم المتطوعين معنويا ويمكن ذلك بتحفيزهم </a:t>
            </a:r>
          </a:p>
          <a:p>
            <a:r>
              <a:rPr lang="ar-SA" sz="3200" dirty="0"/>
              <a:t>9-الحفاظ على سرية المعلومات في العمل التطوعي </a:t>
            </a:r>
          </a:p>
          <a:p>
            <a:r>
              <a:rPr lang="ar-SA" sz="3200" dirty="0"/>
              <a:t>10 ادخال مادة بمسمى العمل التطوعي</a:t>
            </a:r>
          </a:p>
          <a:p>
            <a:r>
              <a:rPr lang="ar-SA" sz="3200" dirty="0"/>
              <a:t>11الاستفاده من طاقات الشباب في الاجازات </a:t>
            </a:r>
          </a:p>
          <a:p>
            <a:r>
              <a:rPr lang="ar-SA" sz="3200" dirty="0"/>
              <a:t>راجعي الكتاب من ص80 الى ص 81</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dirty="0">
                <a:ln>
                  <a:solidFill>
                    <a:sysClr val="windowText" lastClr="000000"/>
                  </a:solidFill>
                </a:ln>
              </a:rPr>
              <a:t>مواصفات ينبغي أن تتوفر عند اختيار المتطوع </a:t>
            </a:r>
            <a:endParaRPr lang="ar-SA" sz="2800" dirty="0">
              <a:ln>
                <a:solidFill>
                  <a:sysClr val="windowText" lastClr="000000"/>
                </a:solidFill>
              </a:ln>
              <a:solidFill>
                <a:schemeClr val="bg1"/>
              </a:solidFill>
            </a:endParaRPr>
          </a:p>
        </p:txBody>
      </p:sp>
      <p:sp>
        <p:nvSpPr>
          <p:cNvPr id="2" name="مستطيل 1"/>
          <p:cNvSpPr/>
          <p:nvPr/>
        </p:nvSpPr>
        <p:spPr>
          <a:xfrm>
            <a:off x="1619672" y="1412776"/>
            <a:ext cx="5976664" cy="4524315"/>
          </a:xfrm>
          <a:prstGeom prst="rect">
            <a:avLst/>
          </a:prstGeom>
          <a:solidFill>
            <a:schemeClr val="bg2">
              <a:lumMod val="75000"/>
            </a:schemeClr>
          </a:solidFill>
          <a:ln>
            <a:solidFill>
              <a:schemeClr val="tx1"/>
            </a:solidFill>
          </a:ln>
          <a:scene3d>
            <a:camera prst="orthographicFront"/>
            <a:lightRig rig="threePt" dir="t"/>
          </a:scene3d>
          <a:sp3d>
            <a:bevelT w="139700" h="139700" prst="divot"/>
          </a:sp3d>
        </p:spPr>
        <p:txBody>
          <a:bodyPr wrap="square">
            <a:spAutoFit/>
          </a:bodyPr>
          <a:lstStyle/>
          <a:p>
            <a:pPr marL="342900" indent="-342900">
              <a:buFont typeface="+mj-lt"/>
              <a:buAutoNum type="arabicPeriod"/>
            </a:pPr>
            <a:r>
              <a:rPr lang="ar-SA" sz="2400" dirty="0"/>
              <a:t>الدقة في اختيار المتطوعين وحث كل متطوع على الالتزام بما يناسبه من عمل يتفق مع قدراته </a:t>
            </a:r>
          </a:p>
          <a:p>
            <a:pPr marL="342900" indent="-342900">
              <a:buFont typeface="+mj-lt"/>
              <a:buAutoNum type="arabicPeriod"/>
            </a:pPr>
            <a:r>
              <a:rPr lang="ar-SA" sz="2400" dirty="0"/>
              <a:t>ايضاح مهام العمل وتفسيره للمتطوع ليكون </a:t>
            </a:r>
            <a:r>
              <a:rPr lang="ar-SA" sz="2400" dirty="0" smtClean="0"/>
              <a:t>متهيئا </a:t>
            </a:r>
            <a:r>
              <a:rPr lang="ar-SA" sz="2400" dirty="0"/>
              <a:t>للقيام به</a:t>
            </a:r>
          </a:p>
          <a:p>
            <a:pPr marL="342900" indent="-342900">
              <a:buFont typeface="+mj-lt"/>
              <a:buAutoNum type="arabicPeriod"/>
            </a:pPr>
            <a:r>
              <a:rPr lang="ar-SA" sz="2400" dirty="0"/>
              <a:t>احترام المتطوع للقواعد والنظم المتفق عليها </a:t>
            </a:r>
          </a:p>
          <a:p>
            <a:pPr marL="342900" indent="-342900">
              <a:buFont typeface="+mj-lt"/>
              <a:buAutoNum type="arabicPeriod"/>
            </a:pPr>
            <a:r>
              <a:rPr lang="ar-SA" sz="2400" dirty="0"/>
              <a:t>تنظيم بعض الدورات </a:t>
            </a:r>
            <a:r>
              <a:rPr lang="ar-SA" sz="2400" dirty="0" smtClean="0"/>
              <a:t>التدريبة </a:t>
            </a:r>
            <a:r>
              <a:rPr lang="ar-SA" sz="2400" dirty="0"/>
              <a:t>للمتطوعين </a:t>
            </a:r>
          </a:p>
          <a:p>
            <a:pPr marL="342900" indent="-342900">
              <a:buFont typeface="+mj-lt"/>
              <a:buAutoNum type="arabicPeriod"/>
            </a:pPr>
            <a:r>
              <a:rPr lang="ar-SA" sz="2400" dirty="0"/>
              <a:t>اجراء الجمعية لدراسات تقويميه كل حين </a:t>
            </a:r>
            <a:r>
              <a:rPr lang="ar-SA" sz="2400" dirty="0" smtClean="0"/>
              <a:t>لأنشطة </a:t>
            </a:r>
            <a:r>
              <a:rPr lang="ar-SA" sz="2400" dirty="0"/>
              <a:t>وجهود المتطوعين </a:t>
            </a:r>
          </a:p>
          <a:p>
            <a:pPr marL="342900" indent="-342900">
              <a:buFont typeface="+mj-lt"/>
              <a:buAutoNum type="arabicPeriod"/>
            </a:pPr>
            <a:r>
              <a:rPr lang="ar-SA" sz="2400" dirty="0"/>
              <a:t>اتاحة </a:t>
            </a:r>
            <a:r>
              <a:rPr lang="ar-SA" sz="2400" dirty="0" smtClean="0"/>
              <a:t>الفرصة </a:t>
            </a:r>
            <a:r>
              <a:rPr lang="ar-SA" sz="2400" dirty="0"/>
              <a:t>لتجديد المتطوعين وعدم حكره على فئة معينه </a:t>
            </a:r>
            <a:endParaRPr lang="ar-SA" sz="2400" dirty="0" smtClean="0"/>
          </a:p>
          <a:p>
            <a:r>
              <a:rPr lang="ar-SA" sz="2400" dirty="0" smtClean="0"/>
              <a:t>7 </a:t>
            </a:r>
            <a:r>
              <a:rPr lang="ar-SA" sz="2400" dirty="0"/>
              <a:t>- تكريم المتطوعين وتقديم </a:t>
            </a:r>
            <a:r>
              <a:rPr lang="ar-SA" sz="2400" dirty="0" smtClean="0"/>
              <a:t>الشكر  </a:t>
            </a:r>
            <a:r>
              <a:rPr lang="ar-SA" sz="2400" b="1" cap="all"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ar-SA" sz="2400" b="1" cap="all" dirty="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للمزيد ص 82))</a:t>
            </a:r>
            <a:endParaRPr lang="ar-SA" sz="2400" b="1" dirty="0">
              <a:solidFill>
                <a:schemeClr val="accent1">
                  <a:lumMod val="50000"/>
                </a:schemeClr>
              </a:solidFill>
            </a:endParaRPr>
          </a:p>
          <a:p>
            <a:pPr marL="342900" indent="-342900">
              <a:buFont typeface="+mj-lt"/>
              <a:buAutoNum type="arabicPeriod"/>
            </a:pPr>
            <a:endParaRPr lang="ar-SA" sz="24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smtClean="0">
                <a:solidFill>
                  <a:srgbClr val="FF0000"/>
                </a:solidFill>
              </a:rPr>
              <a:t>مقترحات </a:t>
            </a:r>
            <a:r>
              <a:rPr lang="ar-SA" sz="2800" b="1" dirty="0">
                <a:solidFill>
                  <a:srgbClr val="FF0000"/>
                </a:solidFill>
              </a:rPr>
              <a:t>لزيادة وتفعيل </a:t>
            </a:r>
            <a:r>
              <a:rPr lang="ar-SA" sz="2800" b="1" dirty="0" smtClean="0">
                <a:solidFill>
                  <a:srgbClr val="FF0000"/>
                </a:solidFill>
              </a:rPr>
              <a:t>المشاركة </a:t>
            </a:r>
            <a:r>
              <a:rPr lang="ar-SA" sz="2800" b="1" dirty="0">
                <a:solidFill>
                  <a:srgbClr val="FF0000"/>
                </a:solidFill>
              </a:rPr>
              <a:t>في العمل التطوعي </a:t>
            </a:r>
            <a:endParaRPr lang="ar-SA" sz="2800" b="1" dirty="0">
              <a:ln>
                <a:solidFill>
                  <a:srgbClr val="FFC000"/>
                </a:solidFill>
              </a:ln>
              <a:solidFill>
                <a:schemeClr val="bg1"/>
              </a:solidFill>
            </a:endParaRPr>
          </a:p>
        </p:txBody>
      </p:sp>
      <p:sp>
        <p:nvSpPr>
          <p:cNvPr id="2" name="مستطيل 1"/>
          <p:cNvSpPr/>
          <p:nvPr/>
        </p:nvSpPr>
        <p:spPr>
          <a:xfrm>
            <a:off x="1579476" y="1772816"/>
            <a:ext cx="5904656" cy="3108543"/>
          </a:xfrm>
          <a:prstGeom prst="rect">
            <a:avLst/>
          </a:prstGeom>
        </p:spPr>
        <p:txBody>
          <a:bodyPr wrap="square">
            <a:spAutoFit/>
          </a:bodyPr>
          <a:lstStyle/>
          <a:p>
            <a:r>
              <a:rPr lang="ar-SA" sz="2800" b="1" dirty="0" smtClean="0"/>
              <a:t>1</a:t>
            </a:r>
            <a:r>
              <a:rPr lang="ar-SA" sz="2800" b="1" dirty="0" smtClean="0">
                <a:solidFill>
                  <a:schemeClr val="accent1">
                    <a:lumMod val="50000"/>
                  </a:schemeClr>
                </a:solidFill>
              </a:rPr>
              <a:t>- </a:t>
            </a:r>
            <a:r>
              <a:rPr lang="ar-SA" sz="2800" b="1" dirty="0">
                <a:solidFill>
                  <a:schemeClr val="accent1">
                    <a:lumMod val="50000"/>
                  </a:schemeClr>
                </a:solidFill>
              </a:rPr>
              <a:t>حسن اختيار </a:t>
            </a:r>
            <a:r>
              <a:rPr lang="ar-SA" sz="2800" b="1" dirty="0" smtClean="0">
                <a:solidFill>
                  <a:schemeClr val="accent1">
                    <a:lumMod val="50000"/>
                  </a:schemeClr>
                </a:solidFill>
              </a:rPr>
              <a:t>المتطوعين</a:t>
            </a:r>
          </a:p>
          <a:p>
            <a:r>
              <a:rPr lang="ar-SA" sz="2800" b="1" u="sng" dirty="0" smtClean="0">
                <a:solidFill>
                  <a:srgbClr val="FF0000"/>
                </a:solidFill>
              </a:rPr>
              <a:t>وللاختيار </a:t>
            </a:r>
            <a:r>
              <a:rPr lang="ar-SA" sz="2800" b="1" u="sng" dirty="0">
                <a:solidFill>
                  <a:srgbClr val="FF0000"/>
                </a:solidFill>
              </a:rPr>
              <a:t>السليم يجب مراعاة </a:t>
            </a:r>
            <a:r>
              <a:rPr lang="ar-SA" sz="2800" b="1" u="sng" dirty="0" smtClean="0">
                <a:solidFill>
                  <a:srgbClr val="FF0000"/>
                </a:solidFill>
              </a:rPr>
              <a:t>ما يلي :</a:t>
            </a:r>
            <a:endParaRPr lang="ar-SA" sz="2800" b="1" u="sng" dirty="0">
              <a:solidFill>
                <a:srgbClr val="FF0000"/>
              </a:solidFill>
            </a:endParaRPr>
          </a:p>
          <a:p>
            <a:r>
              <a:rPr lang="ar-SA" sz="2800" b="1" dirty="0"/>
              <a:t>ا-الحصول على موافقة المتطوع </a:t>
            </a:r>
          </a:p>
          <a:p>
            <a:r>
              <a:rPr lang="ar-SA" sz="2800" b="1" dirty="0"/>
              <a:t>ب-تحديد شكل المساعدة المطلوبة من المتطوع</a:t>
            </a:r>
          </a:p>
          <a:p>
            <a:r>
              <a:rPr lang="ar-SA" sz="2800" b="1" dirty="0"/>
              <a:t>ج-تصنيف المتطوعين حسب خبراتهم ومهاراتهم</a:t>
            </a:r>
          </a:p>
          <a:p>
            <a:r>
              <a:rPr lang="ar-SA" sz="2800" b="1" dirty="0"/>
              <a:t>د-الاهتمام باحتياجات ودوافع المتطوع </a:t>
            </a:r>
          </a:p>
          <a:p>
            <a:r>
              <a:rPr lang="ar-SA" sz="2800" b="1" dirty="0"/>
              <a:t>هـ-اختيار متطوعين من اعمار ومؤهلات </a:t>
            </a:r>
            <a:r>
              <a:rPr lang="ar-SA" sz="2800" b="1" dirty="0" smtClean="0"/>
              <a:t>مختلفة </a:t>
            </a:r>
            <a:endParaRPr lang="ar-SA" sz="2800" b="1"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08520" y="128184"/>
            <a:ext cx="9433048"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a:solidFill>
                  <a:srgbClr val="C00000"/>
                </a:solidFill>
              </a:rPr>
              <a:t>ادوات التعرف على سمات المتطوعين </a:t>
            </a:r>
            <a:endParaRPr lang="ar-SA" sz="2800" b="1" dirty="0">
              <a:ln>
                <a:solidFill>
                  <a:srgbClr val="FFC000"/>
                </a:solidFill>
              </a:ln>
              <a:solidFill>
                <a:schemeClr val="bg1"/>
              </a:solidFill>
            </a:endParaRPr>
          </a:p>
        </p:txBody>
      </p:sp>
      <p:sp>
        <p:nvSpPr>
          <p:cNvPr id="2" name="مستطيل 1"/>
          <p:cNvSpPr/>
          <p:nvPr/>
        </p:nvSpPr>
        <p:spPr>
          <a:xfrm>
            <a:off x="1637576" y="1551853"/>
            <a:ext cx="5976664" cy="3970318"/>
          </a:xfrm>
          <a:prstGeom prst="rect">
            <a:avLst/>
          </a:prstGeom>
        </p:spPr>
        <p:txBody>
          <a:bodyPr wrap="square">
            <a:spAutoFit/>
          </a:bodyPr>
          <a:lstStyle/>
          <a:p>
            <a:r>
              <a:rPr lang="ar-SA" sz="2800" b="1" dirty="0" smtClean="0"/>
              <a:t>1</a:t>
            </a:r>
            <a:r>
              <a:rPr lang="ar-SA" sz="2800" b="1" dirty="0" smtClean="0"/>
              <a:t>- </a:t>
            </a:r>
            <a:r>
              <a:rPr lang="ar-SA" sz="2800" b="1" dirty="0"/>
              <a:t>المقابلة الشخصية </a:t>
            </a:r>
          </a:p>
          <a:p>
            <a:r>
              <a:rPr lang="ar-SA" sz="2800" dirty="0"/>
              <a:t> </a:t>
            </a:r>
            <a:r>
              <a:rPr lang="ar-SA" sz="2800" dirty="0" smtClean="0"/>
              <a:t>2-المصادر </a:t>
            </a:r>
            <a:r>
              <a:rPr lang="ar-SA" sz="2800" dirty="0"/>
              <a:t>الموثوق بها </a:t>
            </a:r>
            <a:endParaRPr lang="ar-SA" sz="2800" dirty="0" smtClean="0"/>
          </a:p>
          <a:p>
            <a:r>
              <a:rPr lang="ar-SA" sz="2800" dirty="0" smtClean="0"/>
              <a:t>  3-المقاييس </a:t>
            </a:r>
            <a:r>
              <a:rPr lang="ar-SA" sz="2800" dirty="0"/>
              <a:t>الموضوعية </a:t>
            </a:r>
          </a:p>
          <a:p>
            <a:r>
              <a:rPr lang="ar-SA" sz="2800" dirty="0"/>
              <a:t> </a:t>
            </a:r>
            <a:r>
              <a:rPr lang="ar-SA" sz="2800" dirty="0" smtClean="0"/>
              <a:t> 4-وسائل </a:t>
            </a:r>
            <a:r>
              <a:rPr lang="ar-SA" sz="2800" dirty="0"/>
              <a:t>الاعلام </a:t>
            </a:r>
          </a:p>
          <a:p>
            <a:r>
              <a:rPr lang="ar-SA" sz="2800" dirty="0"/>
              <a:t>   </a:t>
            </a:r>
            <a:r>
              <a:rPr lang="ar-SA" sz="2800" b="1" dirty="0">
                <a:solidFill>
                  <a:srgbClr val="C00000"/>
                </a:solidFill>
                <a:effectLst>
                  <a:outerShdw blurRad="38100" dist="38100" dir="2700000" algn="tl">
                    <a:srgbClr val="000000">
                      <a:alpha val="43137"/>
                    </a:srgbClr>
                  </a:outerShdw>
                </a:effectLst>
              </a:rPr>
              <a:t>وتراعى بعض الصفات الشخصية </a:t>
            </a:r>
          </a:p>
          <a:p>
            <a:r>
              <a:rPr lang="ar-SA" sz="2800" dirty="0" smtClean="0"/>
              <a:t>- حب </a:t>
            </a:r>
            <a:r>
              <a:rPr lang="ar-SA" sz="2800" dirty="0"/>
              <a:t>الخير </a:t>
            </a:r>
          </a:p>
          <a:p>
            <a:r>
              <a:rPr lang="ar-SA" sz="2800" dirty="0" smtClean="0"/>
              <a:t>- الالتزام</a:t>
            </a:r>
            <a:r>
              <a:rPr lang="ar-SA" sz="2800" dirty="0" smtClean="0">
                <a:solidFill>
                  <a:srgbClr val="C00000"/>
                </a:solidFill>
              </a:rPr>
              <a:t> </a:t>
            </a:r>
            <a:endParaRPr lang="ar-SA" sz="2800" dirty="0">
              <a:solidFill>
                <a:srgbClr val="C00000"/>
              </a:solidFill>
            </a:endParaRPr>
          </a:p>
          <a:p>
            <a:r>
              <a:rPr lang="ar-SA" sz="2800" dirty="0" smtClean="0"/>
              <a:t>- السمعة الطيبة </a:t>
            </a:r>
            <a:endParaRPr lang="ar-SA" sz="2800" dirty="0"/>
          </a:p>
          <a:p>
            <a:r>
              <a:rPr lang="ar-SA" sz="2800" dirty="0" smtClean="0"/>
              <a:t>-الاستعداد </a:t>
            </a:r>
            <a:r>
              <a:rPr lang="ar-SA" sz="2800" dirty="0"/>
              <a:t>للاستجابة </a:t>
            </a:r>
            <a:r>
              <a:rPr lang="ar-SA" sz="2800" dirty="0" smtClean="0"/>
              <a:t>للأشراف </a:t>
            </a:r>
            <a:r>
              <a:rPr lang="ar-SA" sz="2800" dirty="0"/>
              <a:t>والتوجيه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dirty="0" smtClean="0">
                <a:solidFill>
                  <a:srgbClr val="C00000"/>
                </a:solidFill>
                <a:effectLst>
                  <a:outerShdw blurRad="38100" dist="38100" dir="2700000" algn="tl">
                    <a:srgbClr val="000000">
                      <a:alpha val="43137"/>
                    </a:srgbClr>
                  </a:outerShdw>
                </a:effectLst>
              </a:rPr>
              <a:t>تابع مقترحات </a:t>
            </a:r>
            <a:r>
              <a:rPr lang="ar-SA" sz="2800" dirty="0">
                <a:solidFill>
                  <a:srgbClr val="C00000"/>
                </a:solidFill>
                <a:effectLst>
                  <a:outerShdw blurRad="38100" dist="38100" dir="2700000" algn="tl">
                    <a:srgbClr val="000000">
                      <a:alpha val="43137"/>
                    </a:srgbClr>
                  </a:outerShdw>
                </a:effectLst>
              </a:rPr>
              <a:t>لزيادة وتفعيل </a:t>
            </a:r>
            <a:r>
              <a:rPr lang="ar-SA" sz="2800" dirty="0" smtClean="0">
                <a:solidFill>
                  <a:srgbClr val="C00000"/>
                </a:solidFill>
                <a:effectLst>
                  <a:outerShdw blurRad="38100" dist="38100" dir="2700000" algn="tl">
                    <a:srgbClr val="000000">
                      <a:alpha val="43137"/>
                    </a:srgbClr>
                  </a:outerShdw>
                </a:effectLst>
              </a:rPr>
              <a:t>المشاركة </a:t>
            </a:r>
            <a:r>
              <a:rPr lang="ar-SA" sz="2800" dirty="0">
                <a:solidFill>
                  <a:srgbClr val="C00000"/>
                </a:solidFill>
                <a:effectLst>
                  <a:outerShdw blurRad="38100" dist="38100" dir="2700000" algn="tl">
                    <a:srgbClr val="000000">
                      <a:alpha val="43137"/>
                    </a:srgbClr>
                  </a:outerShdw>
                </a:effectLst>
              </a:rPr>
              <a:t>في العمل التطوعي </a:t>
            </a:r>
            <a:endParaRPr lang="ar-SA" sz="2800" dirty="0">
              <a:ln>
                <a:solidFill>
                  <a:srgbClr val="FFC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655676" y="1644186"/>
            <a:ext cx="5904656" cy="3785652"/>
          </a:xfrm>
          <a:prstGeom prst="rect">
            <a:avLst/>
          </a:prstGeom>
        </p:spPr>
        <p:txBody>
          <a:bodyPr wrap="square">
            <a:spAutoFit/>
          </a:bodyPr>
          <a:lstStyle/>
          <a:p>
            <a:r>
              <a:rPr lang="ar-SA" sz="2400" b="1" dirty="0">
                <a:solidFill>
                  <a:schemeClr val="accent1">
                    <a:lumMod val="50000"/>
                  </a:schemeClr>
                </a:solidFill>
              </a:rPr>
              <a:t>2-تدريب المتطوعين</a:t>
            </a:r>
          </a:p>
          <a:p>
            <a:r>
              <a:rPr lang="ar-SA" sz="2400" b="1" dirty="0">
                <a:solidFill>
                  <a:schemeClr val="tx1">
                    <a:lumMod val="95000"/>
                    <a:lumOff val="5000"/>
                  </a:schemeClr>
                </a:solidFill>
              </a:rPr>
              <a:t>عمل دورات تدريبية </a:t>
            </a:r>
            <a:r>
              <a:rPr lang="ar-SA" sz="2400" b="1" dirty="0" smtClean="0">
                <a:solidFill>
                  <a:schemeClr val="tx1">
                    <a:lumMod val="95000"/>
                    <a:lumOff val="5000"/>
                  </a:schemeClr>
                </a:solidFill>
              </a:rPr>
              <a:t>مخططه </a:t>
            </a:r>
            <a:r>
              <a:rPr lang="ar-SA" sz="2400" b="1" dirty="0">
                <a:solidFill>
                  <a:schemeClr val="tx1">
                    <a:lumMod val="95000"/>
                    <a:lumOff val="5000"/>
                  </a:schemeClr>
                </a:solidFill>
              </a:rPr>
              <a:t>للراغبين في العمل التطوعي وتكون هذه البرامج محدودة المدة ومرنه </a:t>
            </a:r>
            <a:r>
              <a:rPr lang="ar-SA" sz="2400" b="1" dirty="0" smtClean="0">
                <a:solidFill>
                  <a:schemeClr val="tx1">
                    <a:lumMod val="95000"/>
                    <a:lumOff val="5000"/>
                  </a:schemeClr>
                </a:solidFill>
              </a:rPr>
              <a:t>وبسيطة </a:t>
            </a:r>
            <a:r>
              <a:rPr lang="ar-SA" sz="2400" b="1" dirty="0">
                <a:solidFill>
                  <a:schemeClr val="tx1">
                    <a:lumMod val="95000"/>
                    <a:lumOff val="5000"/>
                  </a:schemeClr>
                </a:solidFill>
              </a:rPr>
              <a:t>حتى تحقق الهدف منها </a:t>
            </a:r>
          </a:p>
          <a:p>
            <a:r>
              <a:rPr lang="ar-SA" sz="2400" b="1" dirty="0">
                <a:solidFill>
                  <a:schemeClr val="tx1">
                    <a:lumMod val="95000"/>
                    <a:lumOff val="5000"/>
                  </a:schemeClr>
                </a:solidFill>
              </a:rPr>
              <a:t>أ-مهارات كتابة التقارير </a:t>
            </a:r>
          </a:p>
          <a:p>
            <a:r>
              <a:rPr lang="ar-SA" sz="2400" b="1" dirty="0">
                <a:solidFill>
                  <a:schemeClr val="tx1">
                    <a:lumMod val="95000"/>
                    <a:lumOff val="5000"/>
                  </a:schemeClr>
                </a:solidFill>
              </a:rPr>
              <a:t>ب-فن توزيع الاغذية والادوية في مواقع الاحداث</a:t>
            </a:r>
          </a:p>
          <a:p>
            <a:r>
              <a:rPr lang="ar-SA" sz="2400" b="1" dirty="0">
                <a:solidFill>
                  <a:schemeClr val="tx1">
                    <a:lumMod val="95000"/>
                    <a:lumOff val="5000"/>
                  </a:schemeClr>
                </a:solidFill>
              </a:rPr>
              <a:t>ج-فن جمع التبرعات </a:t>
            </a:r>
          </a:p>
          <a:p>
            <a:r>
              <a:rPr lang="ar-SA" sz="2400" b="1" dirty="0">
                <a:solidFill>
                  <a:schemeClr val="tx1">
                    <a:lumMod val="95000"/>
                    <a:lumOff val="5000"/>
                  </a:schemeClr>
                </a:solidFill>
              </a:rPr>
              <a:t>د-مهارات ادارة المنظمات الخيرية </a:t>
            </a:r>
          </a:p>
          <a:p>
            <a:r>
              <a:rPr lang="ar-SA" sz="2400" b="1" dirty="0">
                <a:solidFill>
                  <a:schemeClr val="tx1">
                    <a:lumMod val="95000"/>
                    <a:lumOff val="5000"/>
                  </a:schemeClr>
                </a:solidFill>
              </a:rPr>
              <a:t>هـ-كيفية التعامل مع المتطوعين </a:t>
            </a:r>
          </a:p>
          <a:p>
            <a:r>
              <a:rPr lang="ar-SA" sz="2400" b="1" dirty="0">
                <a:solidFill>
                  <a:schemeClr val="tx1">
                    <a:lumMod val="95000"/>
                    <a:lumOff val="5000"/>
                  </a:schemeClr>
                </a:solidFill>
              </a:rPr>
              <a:t>وغيرها للمزيد ص84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619672" y="1556792"/>
            <a:ext cx="5976664" cy="3970318"/>
          </a:xfrm>
          <a:prstGeom prst="rect">
            <a:avLst/>
          </a:prstGeom>
        </p:spPr>
        <p:txBody>
          <a:bodyPr wrap="square">
            <a:spAutoFit/>
          </a:bodyPr>
          <a:lstStyle/>
          <a:p>
            <a:r>
              <a:rPr lang="ar-SA" sz="2800" dirty="0">
                <a:solidFill>
                  <a:schemeClr val="accent1">
                    <a:lumMod val="50000"/>
                  </a:schemeClr>
                </a:solidFill>
              </a:rPr>
              <a:t>3</a:t>
            </a:r>
            <a:r>
              <a:rPr lang="ar-SA" sz="2800" b="1" dirty="0">
                <a:solidFill>
                  <a:schemeClr val="accent1">
                    <a:lumMod val="50000"/>
                  </a:schemeClr>
                </a:solidFill>
              </a:rPr>
              <a:t>-انشاء مكاتب </a:t>
            </a:r>
            <a:r>
              <a:rPr lang="ar-SA" sz="2800" b="1" dirty="0" smtClean="0">
                <a:solidFill>
                  <a:schemeClr val="accent1">
                    <a:lumMod val="50000"/>
                  </a:schemeClr>
                </a:solidFill>
              </a:rPr>
              <a:t>أو مراكز </a:t>
            </a:r>
            <a:r>
              <a:rPr lang="ar-SA" sz="2800" b="1" dirty="0">
                <a:solidFill>
                  <a:schemeClr val="accent1">
                    <a:lumMod val="50000"/>
                  </a:schemeClr>
                </a:solidFill>
              </a:rPr>
              <a:t>للتطوع يتولى الاتي</a:t>
            </a:r>
          </a:p>
          <a:p>
            <a:r>
              <a:rPr lang="ar-SA" sz="2800" b="1" dirty="0"/>
              <a:t>1-قيادة العمل التطوعي وتنظيمه سواء على المجتمعات المحلية او المجتمع ككل </a:t>
            </a:r>
          </a:p>
          <a:p>
            <a:r>
              <a:rPr lang="ar-SA" sz="2800" b="1" dirty="0"/>
              <a:t>2-تقديم المشورة للمتطوعين او الراغبين في التطوع </a:t>
            </a:r>
            <a:r>
              <a:rPr lang="ar-SA" sz="2800" b="1" dirty="0" smtClean="0"/>
              <a:t>للاستفادة </a:t>
            </a:r>
            <a:r>
              <a:rPr lang="ar-SA" sz="2800" b="1" dirty="0"/>
              <a:t>من طاقاتهم وتقويم جهودهم </a:t>
            </a:r>
          </a:p>
          <a:p>
            <a:r>
              <a:rPr lang="ar-SA" sz="2800" b="1" dirty="0"/>
              <a:t>العمل على تنسيق العمل بين الهيئات والمنظمات والجمعيات </a:t>
            </a:r>
          </a:p>
          <a:p>
            <a:r>
              <a:rPr lang="ar-SA" sz="2800" b="1" dirty="0"/>
              <a:t>التعريف بالعمل التطوعي </a:t>
            </a:r>
          </a:p>
          <a:p>
            <a:r>
              <a:rPr lang="ar-SA" sz="2800" b="1" dirty="0"/>
              <a:t>وضع برامج وسياقات علمية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907704" y="2348880"/>
            <a:ext cx="5472608" cy="1938992"/>
          </a:xfrm>
          <a:prstGeom prst="rect">
            <a:avLst/>
          </a:prstGeom>
        </p:spPr>
        <p:txBody>
          <a:bodyPr wrap="square">
            <a:spAutoFit/>
          </a:bodyPr>
          <a:lstStyle/>
          <a:p>
            <a:r>
              <a:rPr lang="ar-SA" sz="2400" dirty="0">
                <a:solidFill>
                  <a:schemeClr val="accent1">
                    <a:lumMod val="50000"/>
                  </a:schemeClr>
                </a:solidFill>
              </a:rPr>
              <a:t>4</a:t>
            </a:r>
            <a:r>
              <a:rPr lang="ar-SA" sz="2400" b="1" dirty="0">
                <a:solidFill>
                  <a:schemeClr val="accent1">
                    <a:lumMod val="50000"/>
                  </a:schemeClr>
                </a:solidFill>
              </a:rPr>
              <a:t>-العمل على تنشيط اشتراك المواطنين </a:t>
            </a:r>
          </a:p>
          <a:p>
            <a:endParaRPr lang="ar-SA" sz="2400" b="1" dirty="0">
              <a:solidFill>
                <a:schemeClr val="accent1">
                  <a:lumMod val="50000"/>
                </a:schemeClr>
              </a:solidFill>
            </a:endParaRPr>
          </a:p>
          <a:p>
            <a:r>
              <a:rPr lang="ar-SA" sz="2400" b="1" dirty="0">
                <a:solidFill>
                  <a:schemeClr val="accent1">
                    <a:lumMod val="50000"/>
                  </a:schemeClr>
                </a:solidFill>
              </a:rPr>
              <a:t>5-تقديم المكافآت والحوافز </a:t>
            </a:r>
          </a:p>
          <a:p>
            <a:endParaRPr lang="ar-SA" sz="2400" b="1" dirty="0">
              <a:solidFill>
                <a:schemeClr val="accent1">
                  <a:lumMod val="50000"/>
                </a:schemeClr>
              </a:solidFill>
            </a:endParaRPr>
          </a:p>
          <a:p>
            <a:r>
              <a:rPr lang="ar-SA" sz="2400" b="1" dirty="0">
                <a:solidFill>
                  <a:schemeClr val="accent1">
                    <a:lumMod val="50000"/>
                  </a:schemeClr>
                </a:solidFill>
              </a:rPr>
              <a:t>6-ان يكون لكل مؤسسة سياسة خاصة بالمتطوعين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763688" y="2113500"/>
            <a:ext cx="5688632" cy="3046988"/>
          </a:xfrm>
          <a:prstGeom prst="rect">
            <a:avLst/>
          </a:prstGeom>
        </p:spPr>
        <p:txBody>
          <a:bodyPr wrap="square">
            <a:spAutoFit/>
          </a:bodyPr>
          <a:lstStyle/>
          <a:p>
            <a:r>
              <a:rPr lang="ar-SA" sz="3200" dirty="0">
                <a:solidFill>
                  <a:schemeClr val="accent1">
                    <a:lumMod val="50000"/>
                  </a:schemeClr>
                </a:solidFill>
              </a:rPr>
              <a:t>7-حث الشباب على الاسهام في الاعمال التطوعية عن طريق </a:t>
            </a:r>
          </a:p>
          <a:p>
            <a:r>
              <a:rPr lang="ar-SA" sz="3200" dirty="0"/>
              <a:t>1-المدارس -الجامعات</a:t>
            </a:r>
          </a:p>
          <a:p>
            <a:r>
              <a:rPr lang="ar-SA" sz="3200" dirty="0"/>
              <a:t>2-النوادي الثقافية </a:t>
            </a:r>
          </a:p>
          <a:p>
            <a:r>
              <a:rPr lang="ar-SA" sz="3200" dirty="0"/>
              <a:t>3-النوادي الرياضية </a:t>
            </a:r>
          </a:p>
          <a:p>
            <a:r>
              <a:rPr lang="ar-SA" sz="3200" dirty="0">
                <a:solidFill>
                  <a:schemeClr val="accent1">
                    <a:lumMod val="50000"/>
                  </a:schemeClr>
                </a:solidFill>
              </a:rPr>
              <a:t>8-تفعيل دور المؤسسات والجمعيات الاهلية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925608" y="1700808"/>
            <a:ext cx="5472608" cy="3416320"/>
          </a:xfrm>
          <a:prstGeom prst="rect">
            <a:avLst/>
          </a:prstGeom>
        </p:spPr>
        <p:txBody>
          <a:bodyPr wrap="square">
            <a:spAutoFit/>
          </a:bodyPr>
          <a:lstStyle/>
          <a:p>
            <a:pPr algn="ctr"/>
            <a:r>
              <a:rPr lang="ar-SA" sz="54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رابعا :  </a:t>
            </a:r>
            <a:r>
              <a:rPr lang="ar-SA" sz="5400" b="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دور التعليم </a:t>
            </a:r>
            <a:endParaRPr lang="ar-SA" sz="54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endParaRPr>
          </a:p>
          <a:p>
            <a:pPr algn="ctr"/>
            <a:r>
              <a:rPr lang="ar-SA" sz="54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في</a:t>
            </a:r>
          </a:p>
          <a:p>
            <a:pPr algn="ctr"/>
            <a:r>
              <a:rPr lang="ar-SA" sz="54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 </a:t>
            </a:r>
            <a:r>
              <a:rPr lang="ar-SA" sz="5400" b="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تحقيق اهداف العمل التطوعي</a:t>
            </a:r>
            <a:endParaRPr lang="ar-SA" sz="5400" b="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en-US" altLang="ar-SA" sz="2400" b="1" dirty="0" smtClean="0">
                <a:solidFill>
                  <a:schemeClr val="tx1"/>
                </a:solidFill>
                <a:cs typeface="Tahoma" pitchFamily="34" charset="0"/>
              </a:rPr>
              <a:t>ما هو </a:t>
            </a:r>
            <a:r>
              <a:rPr lang="en-US" altLang="ar-SA" sz="2400" b="1" dirty="0">
                <a:solidFill>
                  <a:schemeClr val="tx1"/>
                </a:solidFill>
                <a:cs typeface="Tahoma" pitchFamily="34" charset="0"/>
              </a:rPr>
              <a:t>دور التعليم في تحقيق اهداف .العمل </a:t>
            </a:r>
            <a:r>
              <a:rPr lang="en-US" altLang="ar-SA" sz="2400" b="1" dirty="0" smtClean="0">
                <a:solidFill>
                  <a:schemeClr val="tx1"/>
                </a:solidFill>
                <a:cs typeface="Tahoma" pitchFamily="34" charset="0"/>
              </a:rPr>
              <a:t>التطوعي</a:t>
            </a:r>
            <a:r>
              <a:rPr lang="ar-SA" altLang="ar-SA" sz="2400" b="1" dirty="0" smtClean="0">
                <a:solidFill>
                  <a:schemeClr val="tx1"/>
                </a:solidFill>
                <a:cs typeface="Tahoma" pitchFamily="34" charset="0"/>
              </a:rPr>
              <a:t>؟</a:t>
            </a:r>
            <a:endParaRPr lang="ar-SA" sz="2400" b="1" dirty="0">
              <a:ln>
                <a:solidFill>
                  <a:srgbClr val="FFC000"/>
                </a:solidFill>
              </a:ln>
              <a:solidFill>
                <a:schemeClr val="tx1"/>
              </a:solidFill>
            </a:endParaRPr>
          </a:p>
        </p:txBody>
      </p:sp>
      <p:sp>
        <p:nvSpPr>
          <p:cNvPr id="2" name="مستطيل 1"/>
          <p:cNvSpPr/>
          <p:nvPr/>
        </p:nvSpPr>
        <p:spPr>
          <a:xfrm>
            <a:off x="1835696" y="1835163"/>
            <a:ext cx="5544616" cy="3539430"/>
          </a:xfrm>
          <a:prstGeom prst="rect">
            <a:avLst/>
          </a:prstGeom>
        </p:spPr>
        <p:txBody>
          <a:bodyPr wrap="square">
            <a:spAutoFit/>
          </a:bodyPr>
          <a:lstStyle/>
          <a:p>
            <a:pPr marL="457200" lvl="0" indent="-457200">
              <a:buFont typeface="Arial" panose="020B0604020202020204" pitchFamily="34" charset="0"/>
              <a:buChar char="•"/>
            </a:pPr>
            <a:r>
              <a:rPr lang="ar-SA" sz="2800" dirty="0"/>
              <a:t>تنشئة الابناء تنشئة اجتماعية سليمه بالتنسيق بين الأسرة والمدرسة ووسائل الاعلام</a:t>
            </a:r>
            <a:r>
              <a:rPr lang="en-US" sz="2800" dirty="0"/>
              <a:t>.....</a:t>
            </a:r>
          </a:p>
          <a:p>
            <a:pPr marL="457200" indent="-457200">
              <a:buFont typeface="Arial" panose="020B0604020202020204" pitchFamily="34" charset="0"/>
              <a:buChar char="•"/>
            </a:pPr>
            <a:r>
              <a:rPr lang="ar-SA" sz="2800" dirty="0"/>
              <a:t>غرس قيم التضحية والايثار وروح العمل الجماعي</a:t>
            </a:r>
            <a:r>
              <a:rPr lang="en-US" sz="2800" dirty="0"/>
              <a:t> .</a:t>
            </a:r>
          </a:p>
          <a:p>
            <a:pPr marL="457200" lvl="0" indent="-457200">
              <a:buFont typeface="Arial" panose="020B0604020202020204" pitchFamily="34" charset="0"/>
              <a:buChar char="•"/>
            </a:pPr>
            <a:r>
              <a:rPr lang="en-US" sz="2800" dirty="0"/>
              <a:t>  </a:t>
            </a:r>
            <a:r>
              <a:rPr lang="ar-SA" sz="2800" dirty="0"/>
              <a:t>تدعيم جهود الباحثين للأجراء المزيد من الدراسات </a:t>
            </a:r>
            <a:endParaRPr lang="en-US" sz="2800" dirty="0"/>
          </a:p>
          <a:p>
            <a:pPr marL="457200" lvl="0" indent="-457200">
              <a:buFont typeface="Arial" panose="020B0604020202020204" pitchFamily="34" charset="0"/>
              <a:buChar char="•"/>
            </a:pPr>
            <a:r>
              <a:rPr lang="ar-SA" sz="2800" dirty="0"/>
              <a:t>استخدام العمل التطوعي في المعالجة النفسية </a:t>
            </a:r>
            <a:endParaRPr lang="en-US" sz="2800" dirty="0"/>
          </a:p>
          <a:p>
            <a:pPr marL="457200" indent="-457200">
              <a:buFont typeface="Arial" panose="020B0604020202020204" pitchFamily="34" charset="0"/>
              <a:buChar char="•"/>
            </a:pPr>
            <a:r>
              <a:rPr lang="ar-SA" sz="2800" dirty="0"/>
              <a:t> التوعية بآداب واخلاقيات العمل التطوعي</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907704" y="2060848"/>
            <a:ext cx="5544616" cy="3046988"/>
          </a:xfrm>
          <a:prstGeom prst="rect">
            <a:avLst/>
          </a:prstGeom>
        </p:spPr>
        <p:txBody>
          <a:bodyPr wrap="square">
            <a:spAutoFit/>
          </a:bodyPr>
          <a:lstStyle/>
          <a:p>
            <a:pPr marL="457200" lvl="0" indent="-457200">
              <a:buFont typeface="Arial" panose="020B0604020202020204" pitchFamily="34" charset="0"/>
              <a:buChar char="•"/>
            </a:pPr>
            <a:r>
              <a:rPr lang="ar-SA" sz="3200" dirty="0"/>
              <a:t>تدريب المدربين واعداد الكوادر (( </a:t>
            </a:r>
            <a:r>
              <a:rPr lang="ar-SA" sz="3200" dirty="0" smtClean="0"/>
              <a:t>من الطلاب</a:t>
            </a:r>
            <a:r>
              <a:rPr lang="en-US" sz="3200" dirty="0" smtClean="0"/>
              <a:t> ((  </a:t>
            </a:r>
            <a:endParaRPr lang="en-US" sz="3200" dirty="0"/>
          </a:p>
          <a:p>
            <a:pPr marL="457200" lvl="0" indent="-457200">
              <a:buFont typeface="Arial" panose="020B0604020202020204" pitchFamily="34" charset="0"/>
              <a:buChar char="•"/>
            </a:pPr>
            <a:r>
              <a:rPr lang="ar-SA" sz="3200" dirty="0"/>
              <a:t>تدريب خريجي معاهد الخدمة الاجتماعية </a:t>
            </a:r>
            <a:endParaRPr lang="en-US" sz="3200" dirty="0"/>
          </a:p>
          <a:p>
            <a:pPr marL="457200" lvl="0" indent="-457200">
              <a:buFont typeface="Arial" panose="020B0604020202020204" pitchFamily="34" charset="0"/>
              <a:buChar char="•"/>
            </a:pPr>
            <a:r>
              <a:rPr lang="ar-SA" sz="3200" dirty="0"/>
              <a:t>اقامة دورات تدريبية للعاملين </a:t>
            </a:r>
            <a:endParaRPr lang="en-US" sz="3200" dirty="0"/>
          </a:p>
          <a:p>
            <a:pPr marL="457200" indent="-457200">
              <a:buFont typeface="Arial" panose="020B0604020202020204" pitchFamily="34" charset="0"/>
              <a:buChar char="•"/>
            </a:pPr>
            <a:r>
              <a:rPr lang="ar-SA" sz="3200" dirty="0"/>
              <a:t>تشجيع الاسرة للأعمال التطوعية</a:t>
            </a:r>
            <a:endParaRPr lang="en-US"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2024"/>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799692" y="1522371"/>
            <a:ext cx="5616624" cy="4031873"/>
          </a:xfrm>
          <a:prstGeom prst="rect">
            <a:avLst/>
          </a:prstGeom>
        </p:spPr>
        <p:txBody>
          <a:bodyPr wrap="square">
            <a:spAutoFit/>
          </a:bodyPr>
          <a:lstStyle/>
          <a:p>
            <a:pPr marL="457200" lvl="0" indent="-457200">
              <a:buFont typeface="Arial" panose="020B0604020202020204" pitchFamily="34" charset="0"/>
              <a:buChar char="•"/>
            </a:pPr>
            <a:r>
              <a:rPr lang="ar-SA" sz="3200" dirty="0"/>
              <a:t>التوعية بآداب واخلاقيات العمل التطوعي</a:t>
            </a:r>
            <a:endParaRPr lang="en-US" sz="3200" dirty="0"/>
          </a:p>
          <a:p>
            <a:pPr marL="457200" lvl="0" indent="-457200">
              <a:buFont typeface="Arial" panose="020B0604020202020204" pitchFamily="34" charset="0"/>
              <a:buChar char="•"/>
            </a:pPr>
            <a:r>
              <a:rPr lang="ar-SA" sz="3200" dirty="0"/>
              <a:t>ضرورة قيام المدارس في مراحل مبكرة بأشراك الطلاب في اعمال </a:t>
            </a:r>
            <a:r>
              <a:rPr lang="ar-SA" sz="3200" dirty="0">
                <a:solidFill>
                  <a:srgbClr val="FF0000"/>
                </a:solidFill>
                <a:effectLst>
                  <a:outerShdw blurRad="38100" dist="38100" dir="2700000" algn="tl">
                    <a:srgbClr val="000000">
                      <a:alpha val="43137"/>
                    </a:srgbClr>
                  </a:outerShdw>
                </a:effectLst>
              </a:rPr>
              <a:t>تطوعية مثل</a:t>
            </a:r>
            <a:r>
              <a:rPr lang="en-US" sz="3200" dirty="0">
                <a:solidFill>
                  <a:srgbClr val="FF0000"/>
                </a:solidFill>
                <a:effectLst>
                  <a:outerShdw blurRad="38100" dist="38100" dir="2700000" algn="tl">
                    <a:srgbClr val="000000">
                      <a:alpha val="43137"/>
                    </a:srgbClr>
                  </a:outerShdw>
                </a:effectLst>
              </a:rPr>
              <a:t> </a:t>
            </a:r>
            <a:r>
              <a:rPr lang="en-US" sz="3200" dirty="0"/>
              <a:t>:</a:t>
            </a:r>
          </a:p>
          <a:p>
            <a:pPr lvl="0"/>
            <a:r>
              <a:rPr lang="ar-SA" sz="3200" dirty="0"/>
              <a:t> </a:t>
            </a:r>
            <a:r>
              <a:rPr lang="ar-SA" sz="3200" dirty="0" smtClean="0"/>
              <a:t>- حملات </a:t>
            </a:r>
            <a:r>
              <a:rPr lang="ar-SA" sz="3200" dirty="0"/>
              <a:t>النظافة</a:t>
            </a:r>
            <a:endParaRPr lang="en-US" sz="3200" dirty="0"/>
          </a:p>
          <a:p>
            <a:pPr lvl="0"/>
            <a:r>
              <a:rPr lang="ar-SA" sz="3200" dirty="0" smtClean="0"/>
              <a:t>- العناية </a:t>
            </a:r>
            <a:r>
              <a:rPr lang="ar-SA" sz="3200" dirty="0"/>
              <a:t>بالأشجار</a:t>
            </a:r>
            <a:endParaRPr lang="en-US" sz="3200" dirty="0"/>
          </a:p>
          <a:p>
            <a:pPr lvl="0"/>
            <a:r>
              <a:rPr lang="ar-SA" sz="3200" dirty="0" smtClean="0"/>
              <a:t>- خدمة </a:t>
            </a:r>
            <a:r>
              <a:rPr lang="ar-SA" sz="3200" dirty="0"/>
              <a:t>البيئة</a:t>
            </a:r>
            <a:endParaRPr lang="en-US"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979712" y="2485965"/>
            <a:ext cx="5256584" cy="2246769"/>
          </a:xfrm>
          <a:prstGeom prst="rect">
            <a:avLst/>
          </a:prstGeom>
        </p:spPr>
        <p:txBody>
          <a:bodyPr wrap="square">
            <a:spAutoFit/>
          </a:bodyPr>
          <a:lstStyle/>
          <a:p>
            <a:pPr marL="457200" lvl="0" indent="-457200">
              <a:buFont typeface="Arial" panose="020B0604020202020204" pitchFamily="34" charset="0"/>
              <a:buChar char="•"/>
            </a:pPr>
            <a:r>
              <a:rPr lang="ar-SA" sz="2800" dirty="0"/>
              <a:t>تقديم خدمات مساندة للدولة في مجال التربية الخاصة</a:t>
            </a:r>
            <a:r>
              <a:rPr lang="en-US" sz="2800" dirty="0"/>
              <a:t> .</a:t>
            </a:r>
          </a:p>
          <a:p>
            <a:pPr marL="457200" lvl="0" indent="-457200">
              <a:buFont typeface="Arial" panose="020B0604020202020204" pitchFamily="34" charset="0"/>
              <a:buChar char="•"/>
            </a:pPr>
            <a:r>
              <a:rPr lang="ar-SA" sz="2800" dirty="0"/>
              <a:t>احياء مفهوم التطوع واهميته للشباب</a:t>
            </a:r>
            <a:r>
              <a:rPr lang="en-US" sz="2800" dirty="0"/>
              <a:t> .</a:t>
            </a:r>
          </a:p>
          <a:p>
            <a:pPr marL="457200" lvl="0" indent="-457200">
              <a:buFont typeface="Arial" panose="020B0604020202020204" pitchFamily="34" charset="0"/>
              <a:buChar char="•"/>
            </a:pPr>
            <a:r>
              <a:rPr lang="ar-SA" sz="2800" dirty="0"/>
              <a:t>توضيح مهام ومسؤوليات العاملين بالعمل التطوعي</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ln>
                  <a:solidFill>
                    <a:sysClr val="windowText" lastClr="000000"/>
                  </a:solidFill>
                </a:ln>
                <a:effectLst>
                  <a:outerShdw blurRad="38100" dist="38100" dir="2700000" algn="tl">
                    <a:srgbClr val="000000">
                      <a:alpha val="43137"/>
                    </a:srgbClr>
                  </a:outerShdw>
                </a:effectLst>
              </a:rPr>
              <a:t>بناء على ما </a:t>
            </a:r>
            <a:r>
              <a:rPr lang="ar-SA" sz="3200" b="1" dirty="0" smtClean="0">
                <a:ln>
                  <a:solidFill>
                    <a:sysClr val="windowText" lastClr="000000"/>
                  </a:solidFill>
                </a:ln>
                <a:effectLst>
                  <a:outerShdw blurRad="38100" dist="38100" dir="2700000" algn="tl">
                    <a:srgbClr val="000000">
                      <a:alpha val="43137"/>
                    </a:srgbClr>
                  </a:outerShdw>
                </a:effectLst>
              </a:rPr>
              <a:t>تقدم</a:t>
            </a:r>
            <a:endParaRPr lang="ar-SA" sz="2400" dirty="0">
              <a:ln>
                <a:solidFill>
                  <a:sysClr val="windowText" lastClr="000000"/>
                </a:solidFill>
              </a:ln>
              <a:solidFill>
                <a:schemeClr val="bg1"/>
              </a:solidFill>
              <a:effectLst>
                <a:outerShdw blurRad="38100" dist="38100" dir="2700000" algn="tl">
                  <a:srgbClr val="000000">
                    <a:alpha val="43137"/>
                  </a:srgbClr>
                </a:outerShdw>
              </a:effectLst>
            </a:endParaRPr>
          </a:p>
        </p:txBody>
      </p:sp>
      <p:sp>
        <p:nvSpPr>
          <p:cNvPr id="2" name="مستطيل 1"/>
          <p:cNvSpPr/>
          <p:nvPr/>
        </p:nvSpPr>
        <p:spPr>
          <a:xfrm>
            <a:off x="1691680" y="1484784"/>
            <a:ext cx="5904656" cy="1292662"/>
          </a:xfrm>
          <a:prstGeom prst="rect">
            <a:avLst/>
          </a:prstGeom>
        </p:spPr>
        <p:txBody>
          <a:bodyPr wrap="square">
            <a:spAutoFit/>
          </a:bodyPr>
          <a:lstStyle/>
          <a:p>
            <a:pPr algn="ctr"/>
            <a:r>
              <a:rPr lang="ar-SA" sz="3200" b="1" dirty="0"/>
              <a:t>يمكن وضع رؤية اجتماعية امنية لتطوير وتفعيل العمل التطوعي</a:t>
            </a:r>
            <a:endParaRPr lang="en-US" sz="3200" b="1" dirty="0"/>
          </a:p>
          <a:p>
            <a:pPr lvl="0" algn="ctr"/>
            <a:endParaRPr lang="ar-SA" sz="1400" dirty="0">
              <a:ln>
                <a:solidFill>
                  <a:sysClr val="windowText" lastClr="000000"/>
                </a:solidFill>
              </a:ln>
              <a:solidFill>
                <a:schemeClr val="bg1"/>
              </a:solidFill>
            </a:endParaRPr>
          </a:p>
        </p:txBody>
      </p:sp>
      <p:sp>
        <p:nvSpPr>
          <p:cNvPr id="3" name="مستطيل 2"/>
          <p:cNvSpPr/>
          <p:nvPr/>
        </p:nvSpPr>
        <p:spPr>
          <a:xfrm>
            <a:off x="1619672" y="2828836"/>
            <a:ext cx="5976664" cy="2554545"/>
          </a:xfrm>
          <a:prstGeom prst="rect">
            <a:avLst/>
          </a:prstGeom>
        </p:spPr>
        <p:txBody>
          <a:bodyPr wrap="square">
            <a:spAutoFit/>
          </a:bodyPr>
          <a:lstStyle/>
          <a:p>
            <a:pPr marL="342900" lvl="0" indent="-342900">
              <a:buFont typeface="+mj-lt"/>
              <a:buAutoNum type="arabicPeriod"/>
            </a:pPr>
            <a:r>
              <a:rPr lang="ar-SA" sz="3200" dirty="0"/>
              <a:t>ايجاد نظام موحد للعمل التطوعي في الجمعيات والمؤسسات الحكومية </a:t>
            </a:r>
            <a:endParaRPr lang="en-US" sz="3200" dirty="0"/>
          </a:p>
          <a:p>
            <a:pPr marL="342900" lvl="0" indent="-342900">
              <a:buFont typeface="+mj-lt"/>
              <a:buAutoNum type="arabicPeriod"/>
            </a:pPr>
            <a:r>
              <a:rPr lang="ar-SA" sz="3200" dirty="0"/>
              <a:t>تضمين المناهج الدراسية في القطاع التعليمي </a:t>
            </a:r>
            <a:endParaRPr lang="en-US" sz="3200" dirty="0"/>
          </a:p>
          <a:p>
            <a:pPr marL="342900" indent="-342900">
              <a:buFont typeface="+mj-lt"/>
              <a:buAutoNum type="arabicPeriod"/>
            </a:pPr>
            <a:r>
              <a:rPr lang="ar-SA" sz="3200" dirty="0"/>
              <a:t>رسم سياسة العمل التطوعي</a:t>
            </a:r>
            <a:endParaRPr lang="en-US"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799692" y="2188147"/>
            <a:ext cx="5616624" cy="2322687"/>
          </a:xfrm>
          <a:prstGeom prst="rect">
            <a:avLst/>
          </a:prstGeom>
        </p:spPr>
        <p:txBody>
          <a:bodyPr wrap="square">
            <a:spAutoFit/>
          </a:bodyPr>
          <a:lstStyle/>
          <a:p>
            <a:pPr algn="ctr">
              <a:lnSpc>
                <a:spcPct val="95000"/>
              </a:lnSpc>
              <a:spcAft>
                <a:spcPts val="1425"/>
              </a:spcAft>
              <a:buSzPct val="45000"/>
              <a:buFont typeface="Wingdings" pitchFamily="2" charset="2"/>
              <a:buChar char=""/>
            </a:pPr>
            <a:r>
              <a:rPr lang="ar-SA" altLang="ar-SA" sz="3200" dirty="0">
                <a:solidFill>
                  <a:srgbClr val="FF0000"/>
                </a:solidFill>
                <a:latin typeface="Times New Roman" pitchFamily="18" charset="0"/>
                <a:cs typeface="Times New Roman" pitchFamily="18" charset="0"/>
              </a:rPr>
              <a:t>تسهيل اجراءات الراغبين بالعمل التطوعي</a:t>
            </a:r>
            <a:r>
              <a:rPr lang="en-US" altLang="ar-SA" sz="3200" dirty="0">
                <a:solidFill>
                  <a:srgbClr val="FF0000"/>
                </a:solidFill>
                <a:latin typeface="Times New Roman" pitchFamily="18" charset="0"/>
                <a:ea typeface="Arial Unicode MS" pitchFamily="34" charset="-128"/>
                <a:cs typeface="Arial Unicode MS" pitchFamily="34" charset="-128"/>
              </a:rPr>
              <a:t> </a:t>
            </a:r>
          </a:p>
          <a:p>
            <a:pPr algn="ctr">
              <a:lnSpc>
                <a:spcPct val="95000"/>
              </a:lnSpc>
              <a:spcAft>
                <a:spcPts val="1425"/>
              </a:spcAft>
              <a:buSzPct val="45000"/>
              <a:buFont typeface="Wingdings" pitchFamily="2" charset="2"/>
              <a:buChar char=""/>
            </a:pPr>
            <a:r>
              <a:rPr lang="ar-SA" altLang="ar-SA" sz="3200" dirty="0">
                <a:latin typeface="Times New Roman" pitchFamily="18" charset="0"/>
                <a:cs typeface="Times New Roman" pitchFamily="18" charset="0"/>
              </a:rPr>
              <a:t>احاطة المتطوعين بالمشكلات الامنية</a:t>
            </a:r>
            <a:r>
              <a:rPr lang="en-US" altLang="ar-SA" sz="3200" dirty="0">
                <a:latin typeface="Times New Roman" pitchFamily="18" charset="0"/>
                <a:ea typeface="Arial Unicode MS" pitchFamily="34" charset="-128"/>
                <a:cs typeface="Arial Unicode MS" pitchFamily="34" charset="-128"/>
              </a:rPr>
              <a:t> </a:t>
            </a:r>
          </a:p>
          <a:p>
            <a:pPr algn="ctr">
              <a:lnSpc>
                <a:spcPct val="95000"/>
              </a:lnSpc>
              <a:spcAft>
                <a:spcPts val="1425"/>
              </a:spcAft>
              <a:buSzPct val="45000"/>
              <a:buFont typeface="Wingdings" pitchFamily="2" charset="2"/>
              <a:buChar char=""/>
            </a:pPr>
            <a:r>
              <a:rPr lang="ar-SA" altLang="ar-SA" sz="3200" dirty="0">
                <a:solidFill>
                  <a:srgbClr val="FF0000"/>
                </a:solidFill>
                <a:latin typeface="Times New Roman" pitchFamily="18" charset="0"/>
                <a:cs typeface="Times New Roman" pitchFamily="18" charset="0"/>
              </a:rPr>
              <a:t>الاستفادة من تجارب الجمعيات التطوعية</a:t>
            </a:r>
            <a:endParaRPr lang="ar-SA" sz="32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958948" y="1988840"/>
            <a:ext cx="5112567" cy="2862322"/>
          </a:xfrm>
          <a:prstGeom prst="rect">
            <a:avLst/>
          </a:prstGeom>
        </p:spPr>
        <p:txBody>
          <a:bodyPr wrap="square">
            <a:spAutoFit/>
          </a:bodyPr>
          <a:lstStyle/>
          <a:p>
            <a:pPr algn="ctr"/>
            <a:r>
              <a:rPr lang="ar-SA" sz="60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خامسا : </a:t>
            </a:r>
          </a:p>
          <a:p>
            <a:pPr algn="ctr"/>
            <a:r>
              <a:rPr lang="ar-SA" sz="60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حقوق </a:t>
            </a:r>
            <a:r>
              <a:rPr lang="ar-SA" sz="6000" b="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المتطوعين وواجباتهم</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u="sng" dirty="0" smtClean="0">
                <a:ln>
                  <a:solidFill>
                    <a:sysClr val="windowText" lastClr="000000"/>
                  </a:solidFill>
                </a:ln>
              </a:rPr>
              <a:t>حقوق</a:t>
            </a:r>
            <a:r>
              <a:rPr lang="en-US" sz="2800" b="1" u="sng" dirty="0" smtClean="0">
                <a:ln>
                  <a:solidFill>
                    <a:sysClr val="windowText" lastClr="000000"/>
                  </a:solidFill>
                </a:ln>
              </a:rPr>
              <a:t>  </a:t>
            </a:r>
            <a:r>
              <a:rPr lang="ar-SA" sz="2800" b="1" u="sng" dirty="0" smtClean="0">
                <a:ln>
                  <a:solidFill>
                    <a:sysClr val="windowText" lastClr="000000"/>
                  </a:solidFill>
                </a:ln>
              </a:rPr>
              <a:t>المتطوعين وواجباتهم</a:t>
            </a:r>
            <a:r>
              <a:rPr lang="ar-SA" sz="2800" b="1" dirty="0" smtClean="0">
                <a:ln>
                  <a:solidFill>
                    <a:sysClr val="windowText" lastClr="000000"/>
                  </a:solidFill>
                </a:ln>
              </a:rPr>
              <a:t> </a:t>
            </a:r>
            <a:endParaRPr lang="en-US" sz="2800" b="1" dirty="0">
              <a:ln>
                <a:solidFill>
                  <a:sysClr val="windowText" lastClr="000000"/>
                </a:solidFill>
              </a:ln>
            </a:endParaRPr>
          </a:p>
        </p:txBody>
      </p:sp>
      <p:sp>
        <p:nvSpPr>
          <p:cNvPr id="2" name="مستطيل 1"/>
          <p:cNvSpPr/>
          <p:nvPr/>
        </p:nvSpPr>
        <p:spPr>
          <a:xfrm>
            <a:off x="1691680" y="1628800"/>
            <a:ext cx="5832648" cy="3970318"/>
          </a:xfrm>
          <a:prstGeom prst="rect">
            <a:avLst/>
          </a:prstGeom>
        </p:spPr>
        <p:txBody>
          <a:bodyPr wrap="square">
            <a:spAutoFit/>
          </a:bodyPr>
          <a:lstStyle/>
          <a:p>
            <a:pPr lvl="0" algn="ctr"/>
            <a:r>
              <a:rPr lang="ar-SA" sz="2800" u="sng" dirty="0">
                <a:solidFill>
                  <a:srgbClr val="FF0000"/>
                </a:solidFill>
                <a:effectLst>
                  <a:outerShdw blurRad="38100" dist="38100" dir="2700000" algn="tl">
                    <a:srgbClr val="000000">
                      <a:alpha val="43137"/>
                    </a:srgbClr>
                  </a:outerShdw>
                </a:effectLst>
              </a:rPr>
              <a:t>ما هو مفهوم الحق </a:t>
            </a:r>
            <a:r>
              <a:rPr lang="ar-SA" sz="2800" u="sng" dirty="0" smtClean="0">
                <a:solidFill>
                  <a:srgbClr val="FF0000"/>
                </a:solidFill>
                <a:effectLst>
                  <a:outerShdw blurRad="38100" dist="38100" dir="2700000" algn="tl">
                    <a:srgbClr val="000000">
                      <a:alpha val="43137"/>
                    </a:srgbClr>
                  </a:outerShdw>
                </a:effectLst>
              </a:rPr>
              <a:t>؟؟</a:t>
            </a:r>
          </a:p>
          <a:p>
            <a:pPr lvl="0"/>
            <a:r>
              <a:rPr lang="ar-SA" sz="2800" dirty="0"/>
              <a:t>الحق يندرج ضمن العلاقات الاجتماعية ولا ينبغي ان يكون مطلقا بل يستوجب استحضار الواجب</a:t>
            </a:r>
            <a:r>
              <a:rPr lang="en-US" sz="2800" dirty="0"/>
              <a:t> .</a:t>
            </a:r>
          </a:p>
          <a:p>
            <a:pPr lvl="0"/>
            <a:r>
              <a:rPr lang="en-US" sz="2800" dirty="0"/>
              <a:t> </a:t>
            </a:r>
            <a:r>
              <a:rPr lang="ar-SA" sz="2800" dirty="0"/>
              <a:t>والحق منهجية ووصايا تحدد للسلوك طريقا للأخلاق الفاضلة</a:t>
            </a:r>
            <a:r>
              <a:rPr lang="en-US" sz="2800" dirty="0"/>
              <a:t> .</a:t>
            </a:r>
          </a:p>
          <a:p>
            <a:pPr lvl="0"/>
            <a:r>
              <a:rPr lang="ar-SA" sz="2800" dirty="0"/>
              <a:t>وهو قانونا يضمن للأفراد التمتع بحقوقهم وسلطه تلزمهم باحترام</a:t>
            </a:r>
            <a:endParaRPr lang="en-US" sz="2800" dirty="0"/>
          </a:p>
          <a:p>
            <a:pPr lvl="0"/>
            <a:r>
              <a:rPr lang="ar-SA" sz="2800" b="1" dirty="0"/>
              <a:t>ويعتبر مفهوم الحق من المفاهيم </a:t>
            </a:r>
            <a:r>
              <a:rPr lang="ar-SA" sz="2800" b="1" dirty="0" smtClean="0"/>
              <a:t>النبيلة</a:t>
            </a:r>
            <a:r>
              <a:rPr lang="ar-SA" sz="2800" b="1" dirty="0"/>
              <a:t> </a:t>
            </a:r>
            <a:r>
              <a:rPr lang="ar-SA" sz="2800" b="1" dirty="0" err="1"/>
              <a:t>التى</a:t>
            </a:r>
            <a:r>
              <a:rPr lang="ar-SA" sz="2800" b="1" dirty="0"/>
              <a:t> تلتقى مع قيم الواجب والحرية والإنصاف </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ar-SA" sz="2400" i="1" u="sng" dirty="0">
                <a:ln>
                  <a:solidFill>
                    <a:sysClr val="windowText" lastClr="000000"/>
                  </a:solidFill>
                </a:ln>
              </a:rPr>
              <a:t>يتمتع المتطوع بجملة من الحقوق وهي</a:t>
            </a:r>
            <a:endParaRPr lang="en-US" sz="2400" dirty="0">
              <a:ln>
                <a:solidFill>
                  <a:sysClr val="windowText" lastClr="000000"/>
                </a:solidFill>
              </a:ln>
            </a:endParaRPr>
          </a:p>
        </p:txBody>
      </p:sp>
      <p:sp>
        <p:nvSpPr>
          <p:cNvPr id="2" name="مستطيل 1"/>
          <p:cNvSpPr/>
          <p:nvPr/>
        </p:nvSpPr>
        <p:spPr>
          <a:xfrm>
            <a:off x="1691680" y="1700808"/>
            <a:ext cx="5904656" cy="3539430"/>
          </a:xfrm>
          <a:prstGeom prst="rect">
            <a:avLst/>
          </a:prstGeom>
        </p:spPr>
        <p:txBody>
          <a:bodyPr wrap="square">
            <a:spAutoFit/>
          </a:bodyPr>
          <a:lstStyle/>
          <a:p>
            <a:pPr marL="285750" lvl="0" indent="-285750">
              <a:buFont typeface="Courier New" panose="02070309020205020404" pitchFamily="49" charset="0"/>
              <a:buChar char="o"/>
            </a:pPr>
            <a:r>
              <a:rPr lang="ar-SA" sz="2800" i="1" dirty="0"/>
              <a:t>يشعر ان جهوده تسهم فعليا في تحقيق اهداف </a:t>
            </a:r>
            <a:r>
              <a:rPr lang="ar-SA" sz="2800" i="1" dirty="0" smtClean="0"/>
              <a:t>المؤسسة</a:t>
            </a:r>
          </a:p>
          <a:p>
            <a:pPr marL="285750" lvl="0" indent="-285750">
              <a:buFont typeface="Courier New" panose="02070309020205020404" pitchFamily="49" charset="0"/>
              <a:buChar char="o"/>
            </a:pPr>
            <a:r>
              <a:rPr lang="ar-SA" sz="2800" i="1" dirty="0" smtClean="0"/>
              <a:t>يتلقى </a:t>
            </a:r>
            <a:r>
              <a:rPr lang="ar-SA" sz="2800" i="1" dirty="0"/>
              <a:t>التوجيه والتدريب والاشراف الضروريين لإنجاز المهام</a:t>
            </a:r>
            <a:endParaRPr lang="en-US" sz="2800" dirty="0"/>
          </a:p>
          <a:p>
            <a:pPr marL="285750" lvl="0" indent="-285750">
              <a:buFont typeface="Courier New" panose="02070309020205020404" pitchFamily="49" charset="0"/>
              <a:buChar char="o"/>
            </a:pPr>
            <a:r>
              <a:rPr lang="ar-SA" sz="2800" i="1" dirty="0"/>
              <a:t>التعامل باحترام متبادل</a:t>
            </a:r>
            <a:endParaRPr lang="en-US" sz="2800" dirty="0"/>
          </a:p>
          <a:p>
            <a:pPr marL="285750" lvl="0" indent="-285750">
              <a:buFont typeface="Courier New" panose="02070309020205020404" pitchFamily="49" charset="0"/>
              <a:buChar char="o"/>
            </a:pPr>
            <a:r>
              <a:rPr lang="ar-SA" sz="2800" i="1" dirty="0"/>
              <a:t>يحظى بالثقة والائتمان على المعلومات السرية الضرورية للقيام بعمله</a:t>
            </a:r>
            <a:endParaRPr lang="en-US" sz="2800" dirty="0"/>
          </a:p>
          <a:p>
            <a:pPr marL="285750" lvl="0" indent="-285750">
              <a:buFont typeface="Courier New" panose="02070309020205020404" pitchFamily="49" charset="0"/>
              <a:buChar char="o"/>
            </a:pPr>
            <a:r>
              <a:rPr lang="ar-SA" sz="2800" i="1" dirty="0"/>
              <a:t>ينال التقدير على العمل الذي يقوم </a:t>
            </a:r>
            <a:r>
              <a:rPr lang="ar-SA" sz="2800" i="1" dirty="0" smtClean="0"/>
              <a:t>به</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83668" y="1644186"/>
            <a:ext cx="6048672" cy="3785652"/>
          </a:xfrm>
          <a:prstGeom prst="rect">
            <a:avLst/>
          </a:prstGeom>
        </p:spPr>
        <p:txBody>
          <a:bodyPr wrap="square">
            <a:spAutoFit/>
          </a:bodyPr>
          <a:lstStyle/>
          <a:p>
            <a:pPr marL="285750" lvl="0" indent="-285750">
              <a:buFont typeface="Courier New" panose="02070309020205020404" pitchFamily="49" charset="0"/>
              <a:buChar char="o"/>
            </a:pPr>
            <a:r>
              <a:rPr lang="ar-SA" sz="2400" i="1" dirty="0"/>
              <a:t>يعطى اثبات او تقييم خطي لعمله الذي قام به</a:t>
            </a:r>
            <a:endParaRPr lang="en-US" sz="2400" dirty="0"/>
          </a:p>
          <a:p>
            <a:pPr marL="285750" lvl="0" indent="-285750">
              <a:buFont typeface="Courier New" panose="02070309020205020404" pitchFamily="49" charset="0"/>
              <a:buChar char="o"/>
            </a:pPr>
            <a:r>
              <a:rPr lang="ar-SA" sz="2400" i="1" dirty="0"/>
              <a:t>معرفة حدود وقدرات المتطوعين.. ووضعهم في الاماكن الملائمة لإمكانياتهم</a:t>
            </a:r>
            <a:endParaRPr lang="en-US" sz="2400" dirty="0"/>
          </a:p>
          <a:p>
            <a:pPr marL="285750" lvl="0" indent="-285750">
              <a:buFont typeface="Courier New" panose="02070309020205020404" pitchFamily="49" charset="0"/>
              <a:buChar char="o"/>
            </a:pPr>
            <a:r>
              <a:rPr lang="ar-SA" sz="2400" i="1" dirty="0"/>
              <a:t>جمع وحفظ معلومات المتطوعين وبياناتهم</a:t>
            </a:r>
            <a:r>
              <a:rPr lang="en-US" sz="2400" i="1" dirty="0"/>
              <a:t> .</a:t>
            </a:r>
            <a:endParaRPr lang="en-US" sz="2400" dirty="0"/>
          </a:p>
          <a:p>
            <a:pPr marL="285750" lvl="0" indent="-285750">
              <a:buFont typeface="Courier New" panose="02070309020205020404" pitchFamily="49" charset="0"/>
              <a:buChar char="o"/>
            </a:pPr>
            <a:r>
              <a:rPr lang="ar-SA" sz="2400" i="1" dirty="0"/>
              <a:t>الحرص على التواصل مع المتطوعين</a:t>
            </a:r>
            <a:endParaRPr lang="en-US" sz="2400" dirty="0"/>
          </a:p>
          <a:p>
            <a:pPr marL="285750" lvl="0" indent="-285750">
              <a:buFont typeface="Courier New" panose="02070309020205020404" pitchFamily="49" charset="0"/>
              <a:buChar char="o"/>
            </a:pPr>
            <a:r>
              <a:rPr lang="ar-SA" sz="2400" i="1" dirty="0"/>
              <a:t>اعطاء المتطوع معلومات كافيه حول عمله  و ما هو المتوقع منه ؟</a:t>
            </a:r>
            <a:endParaRPr lang="en-US" sz="2400" dirty="0"/>
          </a:p>
          <a:p>
            <a:pPr marL="285750" lvl="0" indent="-285750">
              <a:buFont typeface="Courier New" panose="02070309020205020404" pitchFamily="49" charset="0"/>
              <a:buChar char="o"/>
            </a:pPr>
            <a:r>
              <a:rPr lang="ar-SA" sz="2400" i="1" dirty="0"/>
              <a:t>العمل في بيئة صحيه وامنه</a:t>
            </a:r>
            <a:endParaRPr lang="en-US" sz="2400" dirty="0"/>
          </a:p>
          <a:p>
            <a:pPr marL="285750" lvl="0" indent="-285750">
              <a:buFont typeface="Courier New" panose="02070309020205020404" pitchFamily="49" charset="0"/>
              <a:buChar char="o"/>
            </a:pPr>
            <a:r>
              <a:rPr lang="ar-SA" sz="2400" i="1" dirty="0"/>
              <a:t>تزويد المتطوع بالمعدات والادوات اللازمة</a:t>
            </a:r>
            <a:endParaRPr lang="en-US" sz="2400" dirty="0"/>
          </a:p>
          <a:p>
            <a:pPr marL="285750" lvl="0" indent="-285750">
              <a:buFont typeface="Courier New" panose="02070309020205020404" pitchFamily="49" charset="0"/>
              <a:buChar char="o"/>
            </a:pPr>
            <a:r>
              <a:rPr lang="ar-SA" sz="2400" i="1" dirty="0"/>
              <a:t>طلب شهادة خبره من المشرفين عند التقدم للعمل</a:t>
            </a:r>
            <a:endParaRPr lang="en-US" sz="24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altLang="ar-SA" sz="2400" u="sng" dirty="0">
                <a:ln>
                  <a:solidFill>
                    <a:sysClr val="windowText" lastClr="000000"/>
                  </a:solidFill>
                </a:ln>
                <a:cs typeface="Tahoma" pitchFamily="34" charset="0"/>
              </a:rPr>
              <a:t>واجبات المتطوع</a:t>
            </a:r>
            <a:r>
              <a:rPr lang="en-US" altLang="ar-SA" sz="2400" dirty="0">
                <a:ln>
                  <a:solidFill>
                    <a:sysClr val="windowText" lastClr="000000"/>
                  </a:solidFill>
                </a:ln>
                <a:ea typeface="Arial Unicode MS" pitchFamily="34" charset="-128"/>
                <a:cs typeface="Arial Unicode MS" pitchFamily="34" charset="-128"/>
              </a:rPr>
              <a:t> </a:t>
            </a:r>
            <a:endParaRPr lang="ar-SA" sz="2400" dirty="0">
              <a:ln>
                <a:solidFill>
                  <a:sysClr val="windowText" lastClr="000000"/>
                </a:solidFill>
              </a:ln>
              <a:solidFill>
                <a:schemeClr val="bg1"/>
              </a:solidFill>
            </a:endParaRPr>
          </a:p>
        </p:txBody>
      </p:sp>
      <p:sp>
        <p:nvSpPr>
          <p:cNvPr id="3" name="مستطيل 2"/>
          <p:cNvSpPr/>
          <p:nvPr/>
        </p:nvSpPr>
        <p:spPr>
          <a:xfrm>
            <a:off x="1763688" y="1700808"/>
            <a:ext cx="5688632" cy="3539430"/>
          </a:xfrm>
          <a:prstGeom prst="rect">
            <a:avLst/>
          </a:prstGeom>
        </p:spPr>
        <p:txBody>
          <a:bodyPr wrap="square">
            <a:spAutoFit/>
          </a:bodyPr>
          <a:lstStyle/>
          <a:p>
            <a:pPr marL="285750" lvl="0" indent="-285750">
              <a:buFont typeface="Courier New" panose="02070309020205020404" pitchFamily="49" charset="0"/>
              <a:buChar char="o"/>
            </a:pPr>
            <a:r>
              <a:rPr lang="ar-SA" sz="2800" i="1" dirty="0"/>
              <a:t>المشاركة في الأنشطة والفعاليات التطوعية</a:t>
            </a:r>
            <a:endParaRPr lang="en-US" sz="2800" dirty="0"/>
          </a:p>
          <a:p>
            <a:pPr marL="285750" lvl="0" indent="-285750">
              <a:buFont typeface="Courier New" panose="02070309020205020404" pitchFamily="49" charset="0"/>
              <a:buChar char="o"/>
            </a:pPr>
            <a:r>
              <a:rPr lang="ar-SA" sz="2800" i="1" dirty="0"/>
              <a:t>العمل في فريق واحد</a:t>
            </a:r>
            <a:endParaRPr lang="en-US" sz="2800" dirty="0"/>
          </a:p>
          <a:p>
            <a:pPr marL="285750" lvl="0" indent="-285750">
              <a:buFont typeface="Courier New" panose="02070309020205020404" pitchFamily="49" charset="0"/>
              <a:buChar char="o"/>
            </a:pPr>
            <a:r>
              <a:rPr lang="ar-SA" sz="2800" i="1" dirty="0"/>
              <a:t>احترام الاخرين ( حق وواجب </a:t>
            </a:r>
            <a:r>
              <a:rPr lang="ar-SA" sz="2800" i="1" dirty="0" smtClean="0"/>
              <a:t>)</a:t>
            </a:r>
            <a:endParaRPr lang="en-US" sz="2800" dirty="0"/>
          </a:p>
          <a:p>
            <a:pPr marL="285750" lvl="0" indent="-285750">
              <a:buFont typeface="Courier New" panose="02070309020205020404" pitchFamily="49" charset="0"/>
              <a:buChar char="o"/>
            </a:pPr>
            <a:r>
              <a:rPr lang="ar-SA" sz="2800" i="1" dirty="0"/>
              <a:t>تنفيذ اوامر المسؤولين</a:t>
            </a:r>
            <a:endParaRPr lang="en-US" sz="2800" dirty="0"/>
          </a:p>
          <a:p>
            <a:pPr marL="285750" lvl="0" indent="-285750">
              <a:buFont typeface="Courier New" panose="02070309020205020404" pitchFamily="49" charset="0"/>
              <a:buChar char="o"/>
            </a:pPr>
            <a:r>
              <a:rPr lang="ar-SA" sz="2800" i="1" dirty="0"/>
              <a:t>العمل بجدية ونشاط</a:t>
            </a:r>
            <a:endParaRPr lang="en-US" sz="2800" dirty="0"/>
          </a:p>
          <a:p>
            <a:pPr marL="285750" lvl="0" indent="-285750">
              <a:buFont typeface="Courier New" panose="02070309020205020404" pitchFamily="49" charset="0"/>
              <a:buChar char="o"/>
            </a:pPr>
            <a:r>
              <a:rPr lang="ar-SA" sz="2800" i="1" dirty="0"/>
              <a:t>الالتزام بمواعيد العمل والقيام بعمله على اكمل وجه</a:t>
            </a:r>
            <a:endParaRPr lang="en-US" sz="2800" dirty="0"/>
          </a:p>
          <a:p>
            <a:pPr marL="285750" lvl="0" indent="-285750">
              <a:buFont typeface="Courier New" panose="02070309020205020404" pitchFamily="49" charset="0"/>
              <a:buChar char="o"/>
            </a:pPr>
            <a:r>
              <a:rPr lang="ar-SA" sz="2800" i="1" dirty="0"/>
              <a:t>احترام القوانين</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SA" sz="2400" dirty="0">
              <a:ln>
                <a:solidFill>
                  <a:srgbClr val="FFC000"/>
                </a:solidFill>
              </a:ln>
              <a:solidFill>
                <a:schemeClr val="bg1"/>
              </a:solidFill>
            </a:endParaRPr>
          </a:p>
        </p:txBody>
      </p:sp>
      <p:sp>
        <p:nvSpPr>
          <p:cNvPr id="2" name="مستطيل 1"/>
          <p:cNvSpPr/>
          <p:nvPr/>
        </p:nvSpPr>
        <p:spPr>
          <a:xfrm>
            <a:off x="1547664" y="1556792"/>
            <a:ext cx="5976664" cy="2246769"/>
          </a:xfrm>
          <a:prstGeom prst="rect">
            <a:avLst/>
          </a:prstGeom>
        </p:spPr>
        <p:txBody>
          <a:bodyPr wrap="square">
            <a:spAutoFit/>
          </a:bodyPr>
          <a:lstStyle/>
          <a:p>
            <a:pPr marL="285750" lvl="0" indent="-285750">
              <a:buFont typeface="Courier New" panose="02070309020205020404" pitchFamily="49" charset="0"/>
              <a:buChar char="o"/>
            </a:pPr>
            <a:r>
              <a:rPr lang="ar-SA" sz="2800" i="1" dirty="0"/>
              <a:t>المحافظة على الممتلكات</a:t>
            </a:r>
            <a:endParaRPr lang="en-US" sz="2800" dirty="0"/>
          </a:p>
          <a:p>
            <a:pPr marL="285750" lvl="0" indent="-285750">
              <a:buFont typeface="Courier New" panose="02070309020205020404" pitchFamily="49" charset="0"/>
              <a:buChar char="o"/>
            </a:pPr>
            <a:r>
              <a:rPr lang="ar-SA" sz="2800" i="1" dirty="0"/>
              <a:t>حضور الاجتماعات التي يدعى اليها</a:t>
            </a:r>
            <a:endParaRPr lang="en-US" sz="2800" dirty="0"/>
          </a:p>
          <a:p>
            <a:pPr marL="285750" lvl="0" indent="-285750">
              <a:buFont typeface="Courier New" panose="02070309020205020404" pitchFamily="49" charset="0"/>
              <a:buChar char="o"/>
            </a:pPr>
            <a:r>
              <a:rPr lang="ar-SA" sz="2800" i="1" dirty="0"/>
              <a:t>الالتزام بساعات وادأب العمل</a:t>
            </a:r>
            <a:endParaRPr lang="en-US" sz="2800" dirty="0"/>
          </a:p>
          <a:p>
            <a:pPr marL="285750" lvl="0" indent="-285750">
              <a:buFont typeface="Courier New" panose="02070309020205020404" pitchFamily="49" charset="0"/>
              <a:buChar char="o"/>
            </a:pPr>
            <a:r>
              <a:rPr lang="ar-SA" sz="2800" i="1" dirty="0"/>
              <a:t>عدم توريط المؤسسة في مواقف شخصية</a:t>
            </a:r>
            <a:endParaRPr lang="en-US" sz="2800" dirty="0"/>
          </a:p>
          <a:p>
            <a:pPr marL="285750" lvl="0" indent="-285750">
              <a:buFont typeface="Courier New" panose="02070309020205020404" pitchFamily="49" charset="0"/>
              <a:buChar char="o"/>
            </a:pPr>
            <a:r>
              <a:rPr lang="ar-SA" sz="2800" i="1" dirty="0"/>
              <a:t>عدم محاولة استغلال التطوع لأهداف اخرى</a:t>
            </a:r>
            <a:endParaRPr lang="en-US"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400" b="1" dirty="0">
                <a:solidFill>
                  <a:schemeClr val="tx1"/>
                </a:solidFill>
              </a:rPr>
              <a:t>تصنيف المتطوعين</a:t>
            </a:r>
            <a:endParaRPr lang="ar-SA" sz="4400" dirty="0">
              <a:ln>
                <a:solidFill>
                  <a:srgbClr val="FFC000"/>
                </a:solidFill>
              </a:ln>
              <a:solidFill>
                <a:schemeClr val="bg1"/>
              </a:solidFill>
            </a:endParaRPr>
          </a:p>
        </p:txBody>
      </p:sp>
      <p:sp>
        <p:nvSpPr>
          <p:cNvPr id="2" name="مستطيل 1"/>
          <p:cNvSpPr/>
          <p:nvPr/>
        </p:nvSpPr>
        <p:spPr>
          <a:xfrm>
            <a:off x="2322004" y="1772816"/>
            <a:ext cx="4572000" cy="3200876"/>
          </a:xfrm>
          <a:prstGeom prst="rect">
            <a:avLst/>
          </a:prstGeom>
          <a:solidFill>
            <a:schemeClr val="bg2">
              <a:lumMod val="90000"/>
            </a:schemeClr>
          </a:solidFill>
          <a:ln>
            <a:solidFill>
              <a:srgbClr val="7030A0"/>
            </a:solidFill>
          </a:ln>
          <a:scene3d>
            <a:camera prst="orthographicFront"/>
            <a:lightRig rig="threePt" dir="t"/>
          </a:scene3d>
          <a:sp3d>
            <a:bevelT w="114300" prst="artDeco"/>
          </a:sp3d>
        </p:spPr>
        <p:txBody>
          <a:bodyPr>
            <a:spAutoFit/>
          </a:bodyPr>
          <a:lstStyle/>
          <a:p>
            <a:pPr algn="ctr"/>
            <a:endParaRPr lang="ar-SA" b="1" dirty="0"/>
          </a:p>
          <a:p>
            <a:pPr algn="ctr"/>
            <a:r>
              <a:rPr lang="ar-SA" sz="2800" b="1" dirty="0"/>
              <a:t>تقوم وحدة التطوع بتصنيف المتطوعين </a:t>
            </a:r>
            <a:r>
              <a:rPr lang="ar-SA" sz="2800" b="1" dirty="0" err="1"/>
              <a:t>فى</a:t>
            </a:r>
            <a:r>
              <a:rPr lang="ar-SA" sz="2800" b="1" dirty="0"/>
              <a:t> </a:t>
            </a:r>
            <a:r>
              <a:rPr lang="ar-SA" sz="2800" b="1" dirty="0" smtClean="0"/>
              <a:t>مجموعات</a:t>
            </a:r>
          </a:p>
          <a:p>
            <a:pPr algn="ctr"/>
            <a:r>
              <a:rPr lang="ar-SA" sz="2800" b="1" dirty="0" smtClean="0"/>
              <a:t> </a:t>
            </a:r>
            <a:r>
              <a:rPr lang="ar-SA" sz="2800" b="1" dirty="0"/>
              <a:t>حسب التخصص أو الخبرات ويتم تصنيفهم كالتالي </a:t>
            </a:r>
            <a:endParaRPr lang="ar-SA" sz="2800" b="1" dirty="0" smtClean="0"/>
          </a:p>
          <a:p>
            <a:pPr lvl="0" algn="ctr"/>
            <a:r>
              <a:rPr lang="ar-SA" b="1" dirty="0"/>
              <a:t> </a:t>
            </a:r>
            <a:r>
              <a:rPr lang="ar-SA" b="1" dirty="0" smtClean="0"/>
              <a:t>    </a:t>
            </a:r>
            <a:r>
              <a:rPr lang="ar-SA" sz="3600" b="1" dirty="0"/>
              <a:t>1-متطوعين فاعلين. </a:t>
            </a:r>
          </a:p>
          <a:p>
            <a:pPr lvl="0" algn="ctr"/>
            <a:r>
              <a:rPr lang="ar-SA" sz="3600" b="1" dirty="0"/>
              <a:t>2-غير </a:t>
            </a:r>
            <a:r>
              <a:rPr lang="ar-SA" sz="3600" b="1" dirty="0" smtClean="0"/>
              <a:t>فاعلين</a:t>
            </a:r>
            <a:endParaRPr lang="ar-SA" sz="36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000" b="1" dirty="0" smtClean="0">
                <a:ln>
                  <a:solidFill>
                    <a:sysClr val="windowText" lastClr="000000"/>
                  </a:solidFill>
                </a:ln>
                <a:solidFill>
                  <a:srgbClr val="FF0000"/>
                </a:solidFill>
                <a:effectLst>
                  <a:outerShdw blurRad="38100" dist="38100" dir="2700000" algn="tl">
                    <a:srgbClr val="000000">
                      <a:alpha val="43137"/>
                    </a:srgbClr>
                  </a:outerShdw>
                </a:effectLst>
              </a:rPr>
              <a:t>من هو المتطوع الفاعل ؟</a:t>
            </a:r>
            <a:endParaRPr lang="ar-SA" sz="4000" b="1" dirty="0">
              <a:ln>
                <a:solidFill>
                  <a:sysClr val="windowText" lastClr="000000"/>
                </a:solidFill>
              </a:ln>
              <a:solidFill>
                <a:srgbClr val="FF0000"/>
              </a:solidFill>
              <a:effectLst>
                <a:outerShdw blurRad="38100" dist="38100" dir="2700000" algn="tl">
                  <a:srgbClr val="000000">
                    <a:alpha val="43137"/>
                  </a:srgbClr>
                </a:outerShdw>
              </a:effectLst>
            </a:endParaRPr>
          </a:p>
        </p:txBody>
      </p:sp>
      <p:sp>
        <p:nvSpPr>
          <p:cNvPr id="2" name="مستطيل 1"/>
          <p:cNvSpPr/>
          <p:nvPr/>
        </p:nvSpPr>
        <p:spPr>
          <a:xfrm>
            <a:off x="1763688" y="1700808"/>
            <a:ext cx="5760639" cy="3139321"/>
          </a:xfrm>
          <a:prstGeom prst="rect">
            <a:avLst/>
          </a:prstGeom>
        </p:spPr>
        <p:txBody>
          <a:bodyPr wrap="square">
            <a:spAutoFit/>
          </a:bodyPr>
          <a:lstStyle/>
          <a:p>
            <a:r>
              <a:rPr lang="ar-SA" sz="3600" b="1" u="sng" dirty="0">
                <a:effectLst>
                  <a:outerShdw blurRad="38100" dist="38100" dir="2700000" algn="tl">
                    <a:srgbClr val="000000">
                      <a:alpha val="43137"/>
                    </a:srgbClr>
                  </a:outerShdw>
                </a:effectLst>
              </a:rPr>
              <a:t>المتطوع الفاعل هو</a:t>
            </a:r>
            <a:r>
              <a:rPr lang="ar-SA" sz="3600" b="1" u="sng" dirty="0" smtClean="0">
                <a:effectLst>
                  <a:outerShdw blurRad="38100" dist="38100" dir="2700000" algn="tl">
                    <a:srgbClr val="000000">
                      <a:alpha val="43137"/>
                    </a:srgbClr>
                  </a:outerShdw>
                </a:effectLst>
              </a:rPr>
              <a:t>:</a:t>
            </a:r>
          </a:p>
          <a:p>
            <a:r>
              <a:rPr lang="ar-SA" sz="3600" b="1" dirty="0"/>
              <a:t>المتطوع الذي اجتاز مرحلة الستة أشهر الأولي ونال تزكية </a:t>
            </a:r>
            <a:r>
              <a:rPr lang="ar-SA" sz="3600" b="1" dirty="0" smtClean="0"/>
              <a:t>مسؤول </a:t>
            </a:r>
            <a:r>
              <a:rPr lang="ar-SA" sz="3600" b="1" dirty="0"/>
              <a:t>وحدة التطوع لانتقاله الى الرتبة التالية ويتم تصنيفه الى </a:t>
            </a:r>
            <a:r>
              <a:rPr lang="ar-SA" b="1" dirty="0" smtClean="0"/>
              <a:t>:</a:t>
            </a:r>
          </a:p>
          <a:p>
            <a:r>
              <a:rPr lang="ar-SA" b="1" dirty="0" smtClean="0"/>
              <a:t> </a:t>
            </a:r>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مربع نص 4"/>
          <p:cNvSpPr txBox="1"/>
          <p:nvPr/>
        </p:nvSpPr>
        <p:spPr>
          <a:xfrm>
            <a:off x="1763688" y="1967351"/>
            <a:ext cx="5688632" cy="3139321"/>
          </a:xfrm>
          <a:prstGeom prst="rect">
            <a:avLst/>
          </a:prstGeom>
          <a:noFill/>
        </p:spPr>
        <p:txBody>
          <a:bodyPr wrap="square" rtlCol="1">
            <a:spAutoFit/>
          </a:bodyPr>
          <a:lstStyle/>
          <a:p>
            <a:pPr lvl="0" algn="ctr"/>
            <a:r>
              <a:rPr lang="ar-SA" sz="66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خامسا :</a:t>
            </a:r>
          </a:p>
          <a:p>
            <a:pPr lvl="0" algn="ctr"/>
            <a:r>
              <a:rPr lang="ar-SA" sz="6600" b="1"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تصنيف </a:t>
            </a:r>
            <a:r>
              <a:rPr lang="ar-SA" sz="6600" b="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المتطوعين</a:t>
            </a:r>
          </a:p>
          <a:p>
            <a:pPr algn="ctr"/>
            <a:endParaRPr lang="ar-SA" sz="6600" b="1" dirty="0">
              <a:ln w="18000">
                <a:solidFill>
                  <a:schemeClr val="accent2">
                    <a:satMod val="140000"/>
                  </a:schemeClr>
                </a:solidFill>
                <a:prstDash val="solid"/>
                <a:miter lim="800000"/>
              </a:ln>
              <a:solidFill>
                <a:schemeClr val="bg2">
                  <a:lumMod val="25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198880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51107"/>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5400" dirty="0" smtClean="0">
                <a:ln>
                  <a:solidFill>
                    <a:sysClr val="windowText" lastClr="000000"/>
                  </a:solidFill>
                </a:ln>
                <a:solidFill>
                  <a:schemeClr val="bg1"/>
                </a:solidFill>
              </a:rPr>
              <a:t>تصنيف المتطوعين</a:t>
            </a:r>
            <a:endParaRPr lang="ar-SA" sz="5400" dirty="0">
              <a:ln>
                <a:solidFill>
                  <a:sysClr val="windowText" lastClr="000000"/>
                </a:solidFill>
              </a:ln>
              <a:solidFill>
                <a:schemeClr val="bg1"/>
              </a:solidFill>
            </a:endParaRPr>
          </a:p>
        </p:txBody>
      </p:sp>
      <p:sp>
        <p:nvSpPr>
          <p:cNvPr id="2" name="مستطيل 1"/>
          <p:cNvSpPr/>
          <p:nvPr/>
        </p:nvSpPr>
        <p:spPr>
          <a:xfrm>
            <a:off x="1619672" y="1628800"/>
            <a:ext cx="5976664" cy="2215991"/>
          </a:xfrm>
          <a:prstGeom prst="rect">
            <a:avLst/>
          </a:prstGeom>
        </p:spPr>
        <p:txBody>
          <a:bodyPr wrap="square">
            <a:spAutoFit/>
          </a:bodyPr>
          <a:lstStyle/>
          <a:p>
            <a:r>
              <a:rPr lang="ar-SA" sz="4000" b="1" dirty="0"/>
              <a:t>1- مساعد منسق </a:t>
            </a:r>
          </a:p>
          <a:p>
            <a:r>
              <a:rPr lang="ar-SA" sz="4000" b="1" dirty="0"/>
              <a:t>2- منسق</a:t>
            </a:r>
          </a:p>
          <a:p>
            <a:r>
              <a:rPr lang="ar-SA" sz="4000" dirty="0"/>
              <a:t>3</a:t>
            </a:r>
            <a:r>
              <a:rPr lang="ar-SA" sz="4000" b="1" dirty="0"/>
              <a:t>-مدير </a:t>
            </a:r>
            <a:r>
              <a:rPr lang="ar-SA" sz="4000" b="1" dirty="0" smtClean="0"/>
              <a:t>مشروع</a:t>
            </a:r>
          </a:p>
          <a:p>
            <a:r>
              <a:rPr lang="ar-SA" b="1" dirty="0" smtClean="0"/>
              <a:t>  </a:t>
            </a:r>
            <a:endParaRPr lang="ar-SA" b="1" dirty="0"/>
          </a:p>
        </p:txBody>
      </p:sp>
      <p:pic>
        <p:nvPicPr>
          <p:cNvPr id="6" name="Picture 2" descr="https://encrypted-tbn2.gstatic.com/images?q=tbn:ANd9GcQas86VXVV-CPilPiylFaHrA5dMhrXw-zGUjEc3VsHcsW8cXwPd"/>
          <p:cNvPicPr>
            <a:picLocks noChangeAspect="1" noChangeArrowheads="1"/>
          </p:cNvPicPr>
          <p:nvPr/>
        </p:nvPicPr>
        <p:blipFill>
          <a:blip r:embed="rId3" cstate="print"/>
          <a:srcRect/>
          <a:stretch>
            <a:fillRect/>
          </a:stretch>
        </p:blipFill>
        <p:spPr bwMode="auto">
          <a:xfrm>
            <a:off x="1619672" y="3507391"/>
            <a:ext cx="5976664" cy="2225865"/>
          </a:xfrm>
          <a:prstGeom prst="rect">
            <a:avLst/>
          </a:prstGeom>
          <a:ln>
            <a:noFill/>
          </a:ln>
          <a:effectLst>
            <a:softEdge rad="112500"/>
          </a:effectLst>
        </p:spPr>
      </p:pic>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dirty="0" smtClean="0">
                <a:ln>
                  <a:solidFill>
                    <a:sysClr val="windowText" lastClr="000000"/>
                  </a:solidFill>
                </a:ln>
                <a:solidFill>
                  <a:schemeClr val="bg1"/>
                </a:solidFill>
              </a:rPr>
              <a:t>من هو المتطوع مساعد المنسق ؟</a:t>
            </a:r>
            <a:endParaRPr lang="ar-SA" sz="3200" dirty="0">
              <a:ln>
                <a:solidFill>
                  <a:sysClr val="windowText" lastClr="000000"/>
                </a:solidFill>
              </a:ln>
              <a:solidFill>
                <a:schemeClr val="bg1"/>
              </a:solidFill>
            </a:endParaRPr>
          </a:p>
        </p:txBody>
      </p:sp>
      <p:sp>
        <p:nvSpPr>
          <p:cNvPr id="2" name="وسيلة شرح مستطيلة مستديرة الزوايا 1"/>
          <p:cNvSpPr/>
          <p:nvPr/>
        </p:nvSpPr>
        <p:spPr>
          <a:xfrm rot="10800000">
            <a:off x="1907704" y="1772816"/>
            <a:ext cx="5400600" cy="3240360"/>
          </a:xfrm>
          <a:prstGeom prst="wedgeRoundRectCallout">
            <a:avLst/>
          </a:prstGeom>
          <a:solidFill>
            <a:schemeClr val="accent2"/>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مربع نص 2"/>
          <p:cNvSpPr txBox="1"/>
          <p:nvPr/>
        </p:nvSpPr>
        <p:spPr>
          <a:xfrm>
            <a:off x="2411760" y="2060848"/>
            <a:ext cx="4464496" cy="2523768"/>
          </a:xfrm>
          <a:prstGeom prst="rect">
            <a:avLst/>
          </a:prstGeom>
          <a:solidFill>
            <a:schemeClr val="accent2">
              <a:lumMod val="40000"/>
              <a:lumOff val="60000"/>
            </a:schemeClr>
          </a:solidFill>
          <a:ln>
            <a:solidFill>
              <a:schemeClr val="tx1"/>
            </a:solidFill>
          </a:ln>
          <a:scene3d>
            <a:camera prst="orthographicFront"/>
            <a:lightRig rig="threePt" dir="t"/>
          </a:scene3d>
          <a:sp3d>
            <a:bevelT w="114300" prst="hardEdge"/>
          </a:sp3d>
        </p:spPr>
        <p:txBody>
          <a:bodyPr wrap="square" rtlCol="1">
            <a:spAutoFit/>
          </a:bodyPr>
          <a:lstStyle/>
          <a:p>
            <a:pPr algn="ctr"/>
            <a:r>
              <a:rPr lang="ar-SA" sz="2800" b="1" dirty="0"/>
              <a:t>هو المتطوع الذي اجتاز مرحلة فاعلية التطوع ويبدأ بممارسة الإشراف على المشاريع ويخضع لتقييم وحدة التنمية المهارية بالمؤسسة التطوعية </a:t>
            </a:r>
          </a:p>
          <a:p>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600" dirty="0" smtClean="0">
                <a:ln>
                  <a:solidFill>
                    <a:srgbClr val="FFC000"/>
                  </a:solidFill>
                </a:ln>
                <a:solidFill>
                  <a:sysClr val="windowText" lastClr="000000"/>
                </a:solidFill>
              </a:rPr>
              <a:t>من هو المتطوع المنسق</a:t>
            </a:r>
            <a:endParaRPr lang="ar-SA" sz="3600" dirty="0">
              <a:ln>
                <a:solidFill>
                  <a:srgbClr val="FFC000"/>
                </a:solidFill>
              </a:ln>
              <a:solidFill>
                <a:sysClr val="windowText" lastClr="000000"/>
              </a:solidFill>
            </a:endParaRPr>
          </a:p>
        </p:txBody>
      </p:sp>
      <p:sp>
        <p:nvSpPr>
          <p:cNvPr id="6" name="وسيلة شرح مستطيلة مستديرة الزوايا 5"/>
          <p:cNvSpPr/>
          <p:nvPr/>
        </p:nvSpPr>
        <p:spPr>
          <a:xfrm rot="10800000">
            <a:off x="1907704" y="1772816"/>
            <a:ext cx="5400600" cy="3240360"/>
          </a:xfrm>
          <a:prstGeom prst="wedgeRoundRectCallout">
            <a:avLst/>
          </a:prstGeom>
          <a:solidFill>
            <a:schemeClr val="accent2"/>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ربع نص 1"/>
          <p:cNvSpPr txBox="1"/>
          <p:nvPr/>
        </p:nvSpPr>
        <p:spPr>
          <a:xfrm>
            <a:off x="2411760" y="2276872"/>
            <a:ext cx="4320480" cy="1661993"/>
          </a:xfrm>
          <a:prstGeom prst="rect">
            <a:avLst/>
          </a:prstGeom>
          <a:solidFill>
            <a:schemeClr val="accent2">
              <a:lumMod val="40000"/>
              <a:lumOff val="60000"/>
            </a:schemeClr>
          </a:solidFill>
          <a:ln>
            <a:solidFill>
              <a:schemeClr val="tx1"/>
            </a:solidFill>
          </a:ln>
          <a:scene3d>
            <a:camera prst="orthographicFront"/>
            <a:lightRig rig="threePt" dir="t"/>
          </a:scene3d>
          <a:sp3d>
            <a:bevelT w="114300" prst="hardEdge"/>
          </a:sp3d>
        </p:spPr>
        <p:txBody>
          <a:bodyPr wrap="square" rtlCol="1">
            <a:spAutoFit/>
          </a:bodyPr>
          <a:lstStyle/>
          <a:p>
            <a:pPr algn="ctr"/>
            <a:r>
              <a:rPr lang="ar-SA" sz="2800" b="1" dirty="0"/>
              <a:t>وفيها ينتقل المتطوع الى موظف رسمي كمنسق لمشروع معين وبراتب شهري مقابل عمله </a:t>
            </a:r>
          </a:p>
          <a:p>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b="1" dirty="0" smtClean="0">
                <a:ln>
                  <a:solidFill>
                    <a:sysClr val="windowText" lastClr="000000"/>
                  </a:solidFill>
                </a:ln>
                <a:solidFill>
                  <a:srgbClr val="FF0000"/>
                </a:solidFill>
                <a:effectLst>
                  <a:outerShdw blurRad="38100" dist="38100" dir="2700000" algn="tl">
                    <a:srgbClr val="000000">
                      <a:alpha val="43137"/>
                    </a:srgbClr>
                  </a:outerShdw>
                </a:effectLst>
              </a:rPr>
              <a:t>من هو المتطوع مدير مشروع ؟ </a:t>
            </a:r>
            <a:endParaRPr lang="ar-SA" sz="3200" dirty="0">
              <a:ln>
                <a:solidFill>
                  <a:sysClr val="windowText" lastClr="000000"/>
                </a:solidFill>
              </a:ln>
              <a:solidFill>
                <a:srgbClr val="FF0000"/>
              </a:solidFill>
              <a:effectLst>
                <a:outerShdw blurRad="38100" dist="38100" dir="2700000" algn="tl">
                  <a:srgbClr val="000000">
                    <a:alpha val="43137"/>
                  </a:srgbClr>
                </a:outerShdw>
              </a:effectLst>
            </a:endParaRPr>
          </a:p>
        </p:txBody>
      </p:sp>
      <p:sp>
        <p:nvSpPr>
          <p:cNvPr id="6" name="وسيلة شرح مستطيلة مستديرة الزوايا 5"/>
          <p:cNvSpPr/>
          <p:nvPr/>
        </p:nvSpPr>
        <p:spPr>
          <a:xfrm rot="10800000">
            <a:off x="1907704" y="1772816"/>
            <a:ext cx="5400600" cy="3240360"/>
          </a:xfrm>
          <a:prstGeom prst="wedgeRoundRectCallout">
            <a:avLst/>
          </a:prstGeom>
          <a:solidFill>
            <a:schemeClr val="accent2"/>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ربع نص 1"/>
          <p:cNvSpPr txBox="1"/>
          <p:nvPr/>
        </p:nvSpPr>
        <p:spPr>
          <a:xfrm>
            <a:off x="2843808" y="2276872"/>
            <a:ext cx="3456384" cy="369332"/>
          </a:xfrm>
          <a:prstGeom prst="rect">
            <a:avLst/>
          </a:prstGeom>
          <a:noFill/>
        </p:spPr>
        <p:txBody>
          <a:bodyPr wrap="square" rtlCol="1">
            <a:spAutoFit/>
          </a:bodyPr>
          <a:lstStyle/>
          <a:p>
            <a:endParaRPr lang="ar-SA" dirty="0"/>
          </a:p>
        </p:txBody>
      </p:sp>
      <p:sp>
        <p:nvSpPr>
          <p:cNvPr id="3" name="مربع نص 2"/>
          <p:cNvSpPr txBox="1"/>
          <p:nvPr/>
        </p:nvSpPr>
        <p:spPr>
          <a:xfrm>
            <a:off x="2303748" y="2223445"/>
            <a:ext cx="4608512" cy="2339102"/>
          </a:xfrm>
          <a:prstGeom prst="rect">
            <a:avLst/>
          </a:prstGeom>
          <a:solidFill>
            <a:schemeClr val="accent2">
              <a:lumMod val="40000"/>
              <a:lumOff val="60000"/>
            </a:schemeClr>
          </a:solidFill>
          <a:ln>
            <a:solidFill>
              <a:schemeClr val="tx1"/>
            </a:solidFill>
          </a:ln>
          <a:scene3d>
            <a:camera prst="orthographicFront"/>
            <a:lightRig rig="threePt" dir="t"/>
          </a:scene3d>
          <a:sp3d>
            <a:bevelT w="114300" prst="hardEdge"/>
          </a:sp3d>
        </p:spPr>
        <p:txBody>
          <a:bodyPr wrap="square" rtlCol="1">
            <a:spAutoFit/>
          </a:bodyPr>
          <a:lstStyle/>
          <a:p>
            <a:pPr algn="ctr"/>
            <a:r>
              <a:rPr lang="ar-SA" sz="3200" b="1" dirty="0"/>
              <a:t>وهى الرتبة </a:t>
            </a:r>
            <a:r>
              <a:rPr lang="ar-SA" sz="3200" b="1" dirty="0" smtClean="0"/>
              <a:t>التي </a:t>
            </a:r>
            <a:r>
              <a:rPr lang="ar-SA" sz="3200" b="1" dirty="0"/>
              <a:t>تمكن الفرد من أن يكون مديرا لأحد المشاريع </a:t>
            </a:r>
          </a:p>
          <a:p>
            <a:pPr algn="ctr"/>
            <a:r>
              <a:rPr lang="ar-SA" sz="3200" b="1" dirty="0" smtClean="0"/>
              <a:t>أو له </a:t>
            </a:r>
            <a:r>
              <a:rPr lang="ar-SA" sz="3200" b="1" dirty="0"/>
              <a:t>الحق </a:t>
            </a:r>
            <a:r>
              <a:rPr lang="ar-SA" sz="3200" b="1" dirty="0" smtClean="0"/>
              <a:t>في الترقي في </a:t>
            </a:r>
            <a:r>
              <a:rPr lang="ar-SA" sz="3200" b="1" dirty="0"/>
              <a:t>مواقع المنظمة المختلفة </a:t>
            </a:r>
          </a:p>
          <a:p>
            <a:endParaRPr lang="ar-SA"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1472"/>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0" y="128184"/>
            <a:ext cx="9252520"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a:solidFill>
                  <a:srgbClr val="FF0000"/>
                </a:solidFill>
                <a:effectLst>
                  <a:outerShdw blurRad="38100" dist="38100" dir="2700000" algn="tl">
                    <a:srgbClr val="000000">
                      <a:alpha val="43137"/>
                    </a:srgbClr>
                  </a:outerShdw>
                </a:effectLst>
              </a:rPr>
              <a:t>وهناك تقسيم اخر </a:t>
            </a:r>
            <a:r>
              <a:rPr lang="ar-SA" sz="2800" b="1" dirty="0" smtClean="0">
                <a:solidFill>
                  <a:srgbClr val="FF0000"/>
                </a:solidFill>
                <a:effectLst>
                  <a:outerShdw blurRad="38100" dist="38100" dir="2700000" algn="tl">
                    <a:srgbClr val="000000">
                      <a:alpha val="43137"/>
                    </a:srgbClr>
                  </a:outerShdw>
                </a:effectLst>
              </a:rPr>
              <a:t>للمتطوعين كما يلي </a:t>
            </a:r>
            <a:endParaRPr lang="ar-SA" sz="2800" dirty="0">
              <a:ln>
                <a:solidFill>
                  <a:srgbClr val="FFC000"/>
                </a:solidFill>
              </a:ln>
              <a:solidFill>
                <a:srgbClr val="FF0000"/>
              </a:solidFill>
              <a:effectLst>
                <a:outerShdw blurRad="38100" dist="38100" dir="2700000" algn="tl">
                  <a:srgbClr val="000000">
                    <a:alpha val="43137"/>
                  </a:srgbClr>
                </a:outerShdw>
              </a:effectLst>
            </a:endParaRPr>
          </a:p>
        </p:txBody>
      </p:sp>
      <p:sp>
        <p:nvSpPr>
          <p:cNvPr id="2" name="مستطيل 1"/>
          <p:cNvSpPr/>
          <p:nvPr/>
        </p:nvSpPr>
        <p:spPr>
          <a:xfrm>
            <a:off x="5198089" y="1916832"/>
            <a:ext cx="2060179" cy="523220"/>
          </a:xfrm>
          <a:prstGeom prst="rect">
            <a:avLst/>
          </a:prstGeom>
          <a:solidFill>
            <a:schemeClr val="bg2">
              <a:lumMod val="75000"/>
            </a:schemeClr>
          </a:solidFill>
          <a:ln>
            <a:solidFill>
              <a:schemeClr val="tx1"/>
            </a:solidFill>
          </a:ln>
          <a:scene3d>
            <a:camera prst="orthographicFront"/>
            <a:lightRig rig="threePt" dir="t"/>
          </a:scene3d>
          <a:sp3d>
            <a:bevelT prst="convex"/>
          </a:sp3d>
        </p:spPr>
        <p:txBody>
          <a:bodyPr wrap="none">
            <a:spAutoFit/>
          </a:bodyPr>
          <a:lstStyle/>
          <a:p>
            <a:r>
              <a:rPr lang="ar-SA" sz="2800" b="1" dirty="0"/>
              <a:t>1- متطوع بماله</a:t>
            </a:r>
            <a:endParaRPr lang="ar-SA" sz="2800" dirty="0"/>
          </a:p>
        </p:txBody>
      </p:sp>
      <p:sp>
        <p:nvSpPr>
          <p:cNvPr id="3" name="مستطيل 2"/>
          <p:cNvSpPr/>
          <p:nvPr/>
        </p:nvSpPr>
        <p:spPr>
          <a:xfrm>
            <a:off x="1750772" y="2996951"/>
            <a:ext cx="3217547" cy="461665"/>
          </a:xfrm>
          <a:prstGeom prst="rect">
            <a:avLst/>
          </a:prstGeom>
          <a:solidFill>
            <a:srgbClr val="FFC000"/>
          </a:solidFill>
          <a:ln>
            <a:solidFill>
              <a:schemeClr val="tx1"/>
            </a:solidFill>
          </a:ln>
          <a:scene3d>
            <a:camera prst="orthographicFront"/>
            <a:lightRig rig="threePt" dir="t"/>
          </a:scene3d>
          <a:sp3d>
            <a:bevelT w="114300" prst="artDeco"/>
          </a:sp3d>
        </p:spPr>
        <p:txBody>
          <a:bodyPr wrap="none">
            <a:spAutoFit/>
          </a:bodyPr>
          <a:lstStyle/>
          <a:p>
            <a:r>
              <a:rPr lang="ar-SA" sz="2400" b="1" dirty="0"/>
              <a:t>2- متطوع بالمركز </a:t>
            </a:r>
            <a:r>
              <a:rPr lang="ar-SA" sz="2400" b="1" dirty="0" smtClean="0"/>
              <a:t>الاجتماعي </a:t>
            </a:r>
            <a:endParaRPr lang="ar-SA" sz="2400" dirty="0"/>
          </a:p>
        </p:txBody>
      </p:sp>
      <p:sp>
        <p:nvSpPr>
          <p:cNvPr id="8" name="مستطيل 7"/>
          <p:cNvSpPr/>
          <p:nvPr/>
        </p:nvSpPr>
        <p:spPr>
          <a:xfrm>
            <a:off x="4968319" y="3789040"/>
            <a:ext cx="2209259" cy="523220"/>
          </a:xfrm>
          <a:prstGeom prst="rect">
            <a:avLst/>
          </a:prstGeom>
          <a:solidFill>
            <a:schemeClr val="accent2"/>
          </a:solidFill>
          <a:ln>
            <a:solidFill>
              <a:schemeClr val="tx1"/>
            </a:solidFill>
          </a:ln>
          <a:scene3d>
            <a:camera prst="orthographicFront"/>
            <a:lightRig rig="threePt" dir="t"/>
          </a:scene3d>
          <a:sp3d>
            <a:bevelT/>
          </a:sp3d>
        </p:spPr>
        <p:txBody>
          <a:bodyPr wrap="none">
            <a:spAutoFit/>
          </a:bodyPr>
          <a:lstStyle/>
          <a:p>
            <a:r>
              <a:rPr lang="ar-SA" sz="2800" b="1" dirty="0"/>
              <a:t>3- متطوع بوقته </a:t>
            </a:r>
            <a:endParaRPr lang="ar-SA" sz="2800" dirty="0"/>
          </a:p>
        </p:txBody>
      </p:sp>
      <p:sp>
        <p:nvSpPr>
          <p:cNvPr id="10" name="مستطيل 9"/>
          <p:cNvSpPr/>
          <p:nvPr/>
        </p:nvSpPr>
        <p:spPr>
          <a:xfrm>
            <a:off x="2052681" y="4607550"/>
            <a:ext cx="2217274" cy="523220"/>
          </a:xfrm>
          <a:prstGeom prst="rect">
            <a:avLst/>
          </a:prstGeom>
          <a:solidFill>
            <a:schemeClr val="accent6">
              <a:lumMod val="60000"/>
              <a:lumOff val="40000"/>
            </a:schemeClr>
          </a:solidFill>
          <a:ln>
            <a:solidFill>
              <a:schemeClr val="tx1"/>
            </a:solidFill>
          </a:ln>
          <a:scene3d>
            <a:camera prst="orthographicFront"/>
            <a:lightRig rig="threePt" dir="t"/>
          </a:scene3d>
          <a:sp3d>
            <a:bevelT prst="convex"/>
          </a:sp3d>
        </p:spPr>
        <p:txBody>
          <a:bodyPr wrap="none">
            <a:spAutoFit/>
          </a:bodyPr>
          <a:lstStyle/>
          <a:p>
            <a:r>
              <a:rPr lang="ar-SA" sz="2800" b="1" dirty="0"/>
              <a:t>4- متطوع بفكره </a:t>
            </a:r>
            <a:endParaRPr lang="ar-SA" sz="2800"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7030A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6600" dirty="0" smtClean="0">
                <a:ln>
                  <a:solidFill>
                    <a:srgbClr val="7030A0"/>
                  </a:solidFill>
                </a:ln>
                <a:solidFill>
                  <a:schemeClr val="bg1"/>
                </a:solidFill>
              </a:rPr>
              <a:t>المتطوع بالمال</a:t>
            </a:r>
            <a:endParaRPr lang="ar-SA" sz="6600" dirty="0">
              <a:ln>
                <a:solidFill>
                  <a:srgbClr val="7030A0"/>
                </a:solidFill>
              </a:ln>
              <a:solidFill>
                <a:schemeClr val="bg1"/>
              </a:solidFill>
            </a:endParaRPr>
          </a:p>
        </p:txBody>
      </p:sp>
      <p:sp>
        <p:nvSpPr>
          <p:cNvPr id="6" name="نجمة مكونة من 7 نقاط 5"/>
          <p:cNvSpPr/>
          <p:nvPr/>
        </p:nvSpPr>
        <p:spPr>
          <a:xfrm>
            <a:off x="4860032" y="3429000"/>
            <a:ext cx="2736304" cy="2232248"/>
          </a:xfrm>
          <a:prstGeom prst="star7">
            <a:avLst/>
          </a:prstGeom>
          <a:solidFill>
            <a:srgbClr val="7030A0"/>
          </a:solidFill>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3200" b="1" dirty="0" smtClean="0"/>
              <a:t>صدقات </a:t>
            </a:r>
            <a:endParaRPr lang="ar-SA" sz="3200" b="1" dirty="0"/>
          </a:p>
        </p:txBody>
      </p:sp>
      <p:sp>
        <p:nvSpPr>
          <p:cNvPr id="8" name="نجمة مكونة من 7 نقاط 7"/>
          <p:cNvSpPr/>
          <p:nvPr/>
        </p:nvSpPr>
        <p:spPr>
          <a:xfrm>
            <a:off x="3059832" y="1556792"/>
            <a:ext cx="2880320" cy="2376264"/>
          </a:xfrm>
          <a:prstGeom prst="star7">
            <a:avLst/>
          </a:prstGeom>
          <a:solidFill>
            <a:srgbClr val="00B0F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3600" b="1" dirty="0" smtClean="0"/>
              <a:t>تبرعات </a:t>
            </a:r>
            <a:endParaRPr lang="ar-SA" sz="3600" b="1" dirty="0"/>
          </a:p>
        </p:txBody>
      </p:sp>
      <p:sp>
        <p:nvSpPr>
          <p:cNvPr id="9" name="نجمة مكونة من 7 نقاط 8"/>
          <p:cNvSpPr/>
          <p:nvPr/>
        </p:nvSpPr>
        <p:spPr>
          <a:xfrm>
            <a:off x="1331640" y="3429000"/>
            <a:ext cx="2736304" cy="2232248"/>
          </a:xfrm>
          <a:prstGeom prst="star7">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3200" b="1" dirty="0" smtClean="0"/>
              <a:t>قروض </a:t>
            </a:r>
            <a:endParaRPr lang="ar-SA" sz="3200" b="1"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200" b="1" dirty="0" smtClean="0">
                <a:ln>
                  <a:solidFill>
                    <a:srgbClr val="7030A0"/>
                  </a:solidFill>
                </a:ln>
                <a:solidFill>
                  <a:schemeClr val="tx1"/>
                </a:solidFill>
              </a:rPr>
              <a:t>المتطوع </a:t>
            </a:r>
            <a:r>
              <a:rPr lang="ar-SA" sz="3200" b="1" dirty="0">
                <a:ln>
                  <a:solidFill>
                    <a:srgbClr val="7030A0"/>
                  </a:solidFill>
                </a:ln>
                <a:solidFill>
                  <a:schemeClr val="tx1"/>
                </a:solidFill>
              </a:rPr>
              <a:t>بالمركز </a:t>
            </a:r>
            <a:r>
              <a:rPr lang="ar-SA" sz="3200" b="1" dirty="0" smtClean="0">
                <a:ln>
                  <a:solidFill>
                    <a:srgbClr val="7030A0"/>
                  </a:solidFill>
                </a:ln>
                <a:solidFill>
                  <a:schemeClr val="tx1"/>
                </a:solidFill>
              </a:rPr>
              <a:t>الاجتماعي </a:t>
            </a:r>
            <a:endParaRPr lang="ar-SA" sz="3200" dirty="0">
              <a:ln>
                <a:solidFill>
                  <a:srgbClr val="7030A0"/>
                </a:solidFill>
              </a:ln>
              <a:solidFill>
                <a:schemeClr val="bg1"/>
              </a:solidFill>
            </a:endParaRPr>
          </a:p>
        </p:txBody>
      </p:sp>
      <p:sp>
        <p:nvSpPr>
          <p:cNvPr id="6" name="نجمة مكونة من 7 نقاط 5"/>
          <p:cNvSpPr/>
          <p:nvPr/>
        </p:nvSpPr>
        <p:spPr>
          <a:xfrm>
            <a:off x="4637308" y="2636912"/>
            <a:ext cx="3276364" cy="2484276"/>
          </a:xfrm>
          <a:prstGeom prst="star7">
            <a:avLst/>
          </a:prstGeom>
          <a:ln/>
          <a:effectLst>
            <a:glow rad="139700">
              <a:schemeClr val="accent5">
                <a:satMod val="175000"/>
                <a:alpha val="40000"/>
              </a:schemeClr>
            </a:glow>
            <a:outerShdw blurRad="63500" dist="25400" dir="5400000" rotWithShape="0">
              <a:srgbClr val="000000">
                <a:alpha val="43000"/>
              </a:srgbClr>
            </a:outerShdw>
          </a:effectLst>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4000" b="1" dirty="0" smtClean="0">
                <a:ln>
                  <a:solidFill>
                    <a:srgbClr val="7030A0"/>
                  </a:solidFill>
                </a:ln>
                <a:effectLst>
                  <a:glow rad="228600">
                    <a:schemeClr val="accent6">
                      <a:satMod val="175000"/>
                      <a:alpha val="40000"/>
                    </a:schemeClr>
                  </a:glow>
                </a:effectLst>
              </a:rPr>
              <a:t>شفاعات</a:t>
            </a:r>
            <a:r>
              <a:rPr lang="ar-SA" sz="4000" b="1" dirty="0" smtClean="0"/>
              <a:t> </a:t>
            </a:r>
            <a:endParaRPr lang="ar-SA" sz="4000" b="1" dirty="0"/>
          </a:p>
        </p:txBody>
      </p:sp>
      <p:sp>
        <p:nvSpPr>
          <p:cNvPr id="8" name="نجمة مكونة من 7 نقاط 7"/>
          <p:cNvSpPr/>
          <p:nvPr/>
        </p:nvSpPr>
        <p:spPr>
          <a:xfrm>
            <a:off x="1547664" y="2744924"/>
            <a:ext cx="3060340" cy="2376264"/>
          </a:xfrm>
          <a:prstGeom prst="star7">
            <a:avLst/>
          </a:prstGeom>
          <a:ln/>
          <a:effectLst>
            <a:glow rad="139700">
              <a:schemeClr val="accent5">
                <a:satMod val="175000"/>
                <a:alpha val="40000"/>
              </a:schemeClr>
            </a:glow>
            <a:outerShdw blurRad="63500" dist="25400" dir="5400000" rotWithShape="0">
              <a:srgbClr val="000000">
                <a:alpha val="43000"/>
              </a:srgbClr>
            </a:outerShdw>
          </a:effectLst>
          <a:scene3d>
            <a:camera prst="obliqueTopRight"/>
            <a:lightRig rig="glow" dir="t">
              <a:rot lat="0" lon="0" rev="13200000"/>
            </a:lightRig>
          </a:scene3d>
          <a:sp3d prstMaterial="dkEdge">
            <a:bevelT w="63500" h="50800" prst="relaxedInset"/>
          </a:sp3d>
        </p:spPr>
        <p:style>
          <a:lnRef idx="0">
            <a:schemeClr val="accent5"/>
          </a:lnRef>
          <a:fillRef idx="3">
            <a:schemeClr val="accent5"/>
          </a:fillRef>
          <a:effectRef idx="3">
            <a:schemeClr val="accent5"/>
          </a:effectRef>
          <a:fontRef idx="minor">
            <a:schemeClr val="lt1"/>
          </a:fontRef>
        </p:style>
        <p:txBody>
          <a:bodyPr rtlCol="1" anchor="ctr"/>
          <a:lstStyle/>
          <a:p>
            <a:pPr algn="ctr"/>
            <a:r>
              <a:rPr lang="ar-SA" sz="3600" b="1" dirty="0" smtClean="0">
                <a:ln>
                  <a:solidFill>
                    <a:srgbClr val="7030A0"/>
                  </a:solidFill>
                </a:ln>
                <a:effectLst>
                  <a:glow rad="228600">
                    <a:schemeClr val="accent2">
                      <a:satMod val="175000"/>
                      <a:alpha val="40000"/>
                    </a:schemeClr>
                  </a:glow>
                </a:effectLst>
              </a:rPr>
              <a:t>علاقات</a:t>
            </a:r>
            <a:r>
              <a:rPr lang="ar-SA" sz="3600" b="1" dirty="0" smtClean="0"/>
              <a:t> </a:t>
            </a:r>
            <a:endParaRPr lang="ar-SA" sz="3600" b="1"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3600" b="1" dirty="0" smtClean="0">
                <a:ln>
                  <a:solidFill>
                    <a:srgbClr val="7030A0"/>
                  </a:solidFill>
                </a:ln>
                <a:solidFill>
                  <a:sysClr val="windowText" lastClr="000000"/>
                </a:solidFill>
              </a:rPr>
              <a:t>المتطوع </a:t>
            </a:r>
            <a:r>
              <a:rPr lang="ar-SA" sz="3600" b="1" dirty="0">
                <a:ln>
                  <a:solidFill>
                    <a:srgbClr val="7030A0"/>
                  </a:solidFill>
                </a:ln>
                <a:solidFill>
                  <a:sysClr val="windowText" lastClr="000000"/>
                </a:solidFill>
              </a:rPr>
              <a:t>بوقته </a:t>
            </a:r>
            <a:endParaRPr lang="ar-SA" sz="3600" dirty="0">
              <a:ln>
                <a:solidFill>
                  <a:srgbClr val="7030A0"/>
                </a:solidFill>
              </a:ln>
              <a:solidFill>
                <a:sysClr val="windowText" lastClr="000000"/>
              </a:solidFill>
            </a:endParaRPr>
          </a:p>
        </p:txBody>
      </p:sp>
      <p:sp>
        <p:nvSpPr>
          <p:cNvPr id="6" name="نجمة مكونة من 7 نقاط 5"/>
          <p:cNvSpPr/>
          <p:nvPr/>
        </p:nvSpPr>
        <p:spPr>
          <a:xfrm>
            <a:off x="2699792" y="1385940"/>
            <a:ext cx="3816424" cy="2331092"/>
          </a:xfrm>
          <a:prstGeom prst="star7">
            <a:avLst/>
          </a:prstGeom>
          <a:scene3d>
            <a:camera prst="orthographicFront"/>
            <a:lightRig rig="threePt" dir="t"/>
          </a:scene3d>
          <a:sp3d>
            <a:bevelT w="152400" h="50800" prst="softRound"/>
          </a:sp3d>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4400" b="1" dirty="0" smtClean="0"/>
              <a:t>يوم كامل </a:t>
            </a:r>
            <a:endParaRPr lang="ar-SA" sz="4400" b="1" dirty="0"/>
          </a:p>
        </p:txBody>
      </p:sp>
      <p:sp>
        <p:nvSpPr>
          <p:cNvPr id="8" name="نجمة مكونة من 7 نقاط 7"/>
          <p:cNvSpPr/>
          <p:nvPr/>
        </p:nvSpPr>
        <p:spPr>
          <a:xfrm>
            <a:off x="2818656" y="3438716"/>
            <a:ext cx="3578696" cy="2294540"/>
          </a:xfrm>
          <a:prstGeom prst="star7">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3200" b="1" dirty="0" smtClean="0"/>
              <a:t>جزء من اليوم </a:t>
            </a:r>
            <a:endParaRPr lang="ar-SA" sz="3200" b="1"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4400" b="1" dirty="0">
                <a:ln>
                  <a:solidFill>
                    <a:srgbClr val="7030A0"/>
                  </a:solidFill>
                </a:ln>
                <a:solidFill>
                  <a:sysClr val="windowText" lastClr="000000"/>
                </a:solidFill>
              </a:rPr>
              <a:t>متطوع بفكره </a:t>
            </a:r>
            <a:endParaRPr lang="ar-SA" sz="4400" dirty="0">
              <a:ln>
                <a:solidFill>
                  <a:srgbClr val="7030A0"/>
                </a:solidFill>
              </a:ln>
              <a:solidFill>
                <a:sysClr val="windowText" lastClr="000000"/>
              </a:solidFill>
            </a:endParaRPr>
          </a:p>
        </p:txBody>
      </p:sp>
      <p:sp>
        <p:nvSpPr>
          <p:cNvPr id="6" name="نجمة مكونة من 7 نقاط 5"/>
          <p:cNvSpPr/>
          <p:nvPr/>
        </p:nvSpPr>
        <p:spPr>
          <a:xfrm>
            <a:off x="5076056" y="1413364"/>
            <a:ext cx="2520280" cy="2123648"/>
          </a:xfrm>
          <a:prstGeom prst="star7">
            <a:avLst/>
          </a:prstGeom>
          <a:scene3d>
            <a:camera prst="orthographicFront"/>
            <a:lightRig rig="threePt" dir="t"/>
          </a:scene3d>
          <a:sp3d>
            <a:bevelT prst="slope"/>
          </a:sp3d>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800" b="1" dirty="0" smtClean="0"/>
              <a:t>تقديم رأى صائب </a:t>
            </a:r>
            <a:endParaRPr lang="ar-SA" sz="2800" b="1" dirty="0"/>
          </a:p>
        </p:txBody>
      </p:sp>
      <p:sp>
        <p:nvSpPr>
          <p:cNvPr id="8" name="نجمة مكونة من 7 نقاط 7"/>
          <p:cNvSpPr/>
          <p:nvPr/>
        </p:nvSpPr>
        <p:spPr>
          <a:xfrm>
            <a:off x="1619672" y="1398908"/>
            <a:ext cx="2628292" cy="2138104"/>
          </a:xfrm>
          <a:prstGeom prst="star7">
            <a:avLst/>
          </a:prstGeom>
          <a:scene3d>
            <a:camera prst="orthographicFront"/>
            <a:lightRig rig="threePt" dir="t"/>
          </a:scene3d>
          <a:sp3d>
            <a:bevelT prst="slope"/>
          </a:sp3d>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2800" b="1" dirty="0" smtClean="0"/>
              <a:t>دراسات واستبانات </a:t>
            </a:r>
            <a:endParaRPr lang="ar-SA" sz="2800" b="1" dirty="0"/>
          </a:p>
        </p:txBody>
      </p:sp>
      <p:sp>
        <p:nvSpPr>
          <p:cNvPr id="9" name="نجمة مكونة من 7 نقاط 8"/>
          <p:cNvSpPr/>
          <p:nvPr/>
        </p:nvSpPr>
        <p:spPr>
          <a:xfrm>
            <a:off x="2843808" y="3068960"/>
            <a:ext cx="3528392" cy="2592288"/>
          </a:xfrm>
          <a:prstGeom prst="star7">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800" b="1" dirty="0" smtClean="0"/>
              <a:t>إحصاءات ونقد وتقويم </a:t>
            </a:r>
            <a:endParaRPr lang="ar-SA" sz="2800" b="1" dirty="0"/>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3528" y="980728"/>
            <a:ext cx="8496944" cy="5616624"/>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2800" b="1" dirty="0" smtClean="0">
                <a:ln>
                  <a:solidFill>
                    <a:schemeClr val="tx1"/>
                  </a:solidFill>
                </a:ln>
                <a:solidFill>
                  <a:schemeClr val="accent5">
                    <a:lumMod val="75000"/>
                  </a:schemeClr>
                </a:solidFill>
                <a:latin typeface="Arial"/>
              </a:rPr>
              <a:t>العناصر </a:t>
            </a:r>
            <a:r>
              <a:rPr lang="ar-SA" sz="2800" b="1" dirty="0">
                <a:ln>
                  <a:solidFill>
                    <a:schemeClr val="tx1"/>
                  </a:solidFill>
                </a:ln>
                <a:solidFill>
                  <a:schemeClr val="accent5">
                    <a:lumMod val="75000"/>
                  </a:schemeClr>
                </a:solidFill>
                <a:latin typeface="Arial"/>
              </a:rPr>
              <a:t>الواجب توفرها في المتطوع</a:t>
            </a:r>
            <a:endParaRPr lang="ar-SA" sz="2800" dirty="0">
              <a:ln>
                <a:solidFill>
                  <a:schemeClr val="tx1"/>
                </a:solidFill>
              </a:ln>
              <a:solidFill>
                <a:schemeClr val="accent5">
                  <a:lumMod val="75000"/>
                </a:schemeClr>
              </a:solidFill>
            </a:endParaRPr>
          </a:p>
        </p:txBody>
      </p:sp>
      <p:graphicFrame>
        <p:nvGraphicFramePr>
          <p:cNvPr id="6" name="عنصر نائب للمحتوى 3"/>
          <p:cNvGraphicFramePr>
            <a:graphicFrameLocks noGrp="1"/>
          </p:cNvGraphicFramePr>
          <p:nvPr>
            <p:ph idx="1"/>
            <p:extLst>
              <p:ext uri="{D42A27DB-BD31-4B8C-83A1-F6EECF244321}">
                <p14:modId xmlns:p14="http://schemas.microsoft.com/office/powerpoint/2010/main" val="4349200"/>
              </p:ext>
            </p:extLst>
          </p:nvPr>
        </p:nvGraphicFramePr>
        <p:xfrm>
          <a:off x="0" y="980728"/>
          <a:ext cx="8686800"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5616" y="980728"/>
            <a:ext cx="6984776" cy="5112568"/>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sp>
        <p:nvSpPr>
          <p:cNvPr id="5" name="شريط منحني إلى الأسفل 4"/>
          <p:cNvSpPr/>
          <p:nvPr/>
        </p:nvSpPr>
        <p:spPr>
          <a:xfrm>
            <a:off x="179512" y="128184"/>
            <a:ext cx="8856984" cy="758952"/>
          </a:xfrm>
          <a:prstGeom prst="ellipseRibbon">
            <a:avLst/>
          </a:prstGeom>
          <a:solidFill>
            <a:schemeClr val="accent2">
              <a:lumMod val="40000"/>
              <a:lumOff val="60000"/>
            </a:schemeClr>
          </a:solidFill>
          <a:ln>
            <a:solidFill>
              <a:srgbClr val="FFFF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a:ln>
                  <a:solidFill>
                    <a:sysClr val="windowText" lastClr="000000"/>
                  </a:solidFill>
                </a:ln>
                <a:solidFill>
                  <a:srgbClr val="C00000"/>
                </a:solidFill>
              </a:rPr>
              <a:t>اسئلة</a:t>
            </a:r>
          </a:p>
        </p:txBody>
      </p:sp>
      <p:sp>
        <p:nvSpPr>
          <p:cNvPr id="2" name="مستطيل 1"/>
          <p:cNvSpPr/>
          <p:nvPr/>
        </p:nvSpPr>
        <p:spPr>
          <a:xfrm>
            <a:off x="1964014" y="1916832"/>
            <a:ext cx="5416298" cy="2554545"/>
          </a:xfrm>
          <a:prstGeom prst="rect">
            <a:avLst/>
          </a:prstGeom>
        </p:spPr>
        <p:txBody>
          <a:bodyPr wrap="square">
            <a:spAutoFit/>
          </a:bodyPr>
          <a:lstStyle/>
          <a:p>
            <a:r>
              <a:rPr lang="ar-SA" sz="3200" b="1" dirty="0" smtClean="0">
                <a:solidFill>
                  <a:srgbClr val="C00000"/>
                </a:solidFill>
              </a:rPr>
              <a:t>س : ما </a:t>
            </a:r>
            <a:r>
              <a:rPr lang="ar-SA" sz="3200" b="1" dirty="0">
                <a:solidFill>
                  <a:srgbClr val="C00000"/>
                </a:solidFill>
              </a:rPr>
              <a:t>هو دور التعليم في تحقيق اهداف العمل </a:t>
            </a:r>
            <a:r>
              <a:rPr lang="ar-SA" sz="3200" b="1" dirty="0" smtClean="0">
                <a:solidFill>
                  <a:srgbClr val="C00000"/>
                </a:solidFill>
              </a:rPr>
              <a:t>التطوعي</a:t>
            </a:r>
          </a:p>
          <a:p>
            <a:r>
              <a:rPr lang="ar-SA" sz="3200" b="1" dirty="0" smtClean="0"/>
              <a:t>س: هل </a:t>
            </a:r>
            <a:r>
              <a:rPr lang="ar-SA" sz="3200" b="1" dirty="0"/>
              <a:t>يمكن ان تختلف الموجهات والأخلاقيات من مجتمع لأخر ؟ </a:t>
            </a:r>
          </a:p>
          <a:p>
            <a:r>
              <a:rPr lang="ar-SA" sz="3200" b="1" dirty="0" smtClean="0">
                <a:solidFill>
                  <a:srgbClr val="C00000"/>
                </a:solidFill>
              </a:rPr>
              <a:t>س: ما </a:t>
            </a:r>
            <a:r>
              <a:rPr lang="ar-SA" sz="3200" b="1" dirty="0" smtClean="0">
                <a:solidFill>
                  <a:srgbClr val="C00000"/>
                </a:solidFill>
              </a:rPr>
              <a:t>هي معوقات العمل التطوعي ؟  </a:t>
            </a:r>
          </a:p>
        </p:txBody>
      </p:sp>
    </p:spTree>
    <p:extLst>
      <p:ext uri="{BB962C8B-B14F-4D97-AF65-F5344CB8AC3E}">
        <p14:creationId xmlns:p14="http://schemas.microsoft.com/office/powerpoint/2010/main" val="2345866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598</TotalTime>
  <Words>2271</Words>
  <Application>Microsoft Office PowerPoint</Application>
  <PresentationFormat>عرض على الشاشة (3:4)‏</PresentationFormat>
  <Paragraphs>317</Paragraphs>
  <Slides>62</Slides>
  <Notes>0</Notes>
  <HiddenSlides>0</HiddenSlides>
  <MMClips>0</MMClips>
  <ScaleCrop>false</ScaleCrop>
  <HeadingPairs>
    <vt:vector size="4" baseType="variant">
      <vt:variant>
        <vt:lpstr>نسق</vt:lpstr>
      </vt:variant>
      <vt:variant>
        <vt:i4>1</vt:i4>
      </vt:variant>
      <vt:variant>
        <vt:lpstr>عناوين الشرائح</vt:lpstr>
      </vt:variant>
      <vt:variant>
        <vt:i4>62</vt:i4>
      </vt:variant>
    </vt:vector>
  </HeadingPairs>
  <TitlesOfParts>
    <vt:vector size="63" baseType="lpstr">
      <vt:lpstr>غماء</vt:lpstr>
      <vt:lpstr>المحاضرة الخامسة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dc:title>
  <dc:creator>Asmaa A. Saleh</dc:creator>
  <cp:lastModifiedBy>Asmaa A. Saleh</cp:lastModifiedBy>
  <cp:revision>45</cp:revision>
  <dcterms:created xsi:type="dcterms:W3CDTF">2015-07-14T19:54:06Z</dcterms:created>
  <dcterms:modified xsi:type="dcterms:W3CDTF">2015-09-04T09:11:06Z</dcterms:modified>
</cp:coreProperties>
</file>