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325" r:id="rId2"/>
    <p:sldId id="256" r:id="rId3"/>
    <p:sldId id="324" r:id="rId4"/>
    <p:sldId id="257" r:id="rId5"/>
    <p:sldId id="298" r:id="rId6"/>
    <p:sldId id="258" r:id="rId7"/>
    <p:sldId id="287" r:id="rId8"/>
    <p:sldId id="316" r:id="rId9"/>
    <p:sldId id="317" r:id="rId10"/>
    <p:sldId id="318" r:id="rId11"/>
    <p:sldId id="319" r:id="rId12"/>
    <p:sldId id="320" r:id="rId13"/>
    <p:sldId id="321" r:id="rId14"/>
    <p:sldId id="322" r:id="rId15"/>
    <p:sldId id="323" r:id="rId16"/>
    <p:sldId id="259" r:id="rId17"/>
    <p:sldId id="260" r:id="rId18"/>
    <p:sldId id="261" r:id="rId19"/>
    <p:sldId id="262" r:id="rId20"/>
    <p:sldId id="263" r:id="rId21"/>
    <p:sldId id="264" r:id="rId22"/>
    <p:sldId id="265" r:id="rId23"/>
    <p:sldId id="266" r:id="rId24"/>
    <p:sldId id="267" r:id="rId25"/>
    <p:sldId id="268" r:id="rId26"/>
    <p:sldId id="269" r:id="rId27"/>
    <p:sldId id="270" r:id="rId28"/>
    <p:sldId id="271" r:id="rId29"/>
    <p:sldId id="274" r:id="rId30"/>
    <p:sldId id="275" r:id="rId31"/>
    <p:sldId id="276" r:id="rId32"/>
    <p:sldId id="272" r:id="rId33"/>
    <p:sldId id="273" r:id="rId34"/>
    <p:sldId id="277" r:id="rId35"/>
    <p:sldId id="280" r:id="rId36"/>
    <p:sldId id="281" r:id="rId37"/>
    <p:sldId id="282" r:id="rId38"/>
    <p:sldId id="278" r:id="rId39"/>
    <p:sldId id="283" r:id="rId40"/>
    <p:sldId id="284" r:id="rId41"/>
    <p:sldId id="285" r:id="rId42"/>
    <p:sldId id="288" r:id="rId43"/>
    <p:sldId id="289" r:id="rId44"/>
    <p:sldId id="290" r:id="rId45"/>
    <p:sldId id="291" r:id="rId46"/>
    <p:sldId id="292" r:id="rId47"/>
    <p:sldId id="293" r:id="rId48"/>
    <p:sldId id="294" r:id="rId49"/>
    <p:sldId id="295" r:id="rId50"/>
    <p:sldId id="296" r:id="rId51"/>
    <p:sldId id="297" r:id="rId52"/>
    <p:sldId id="299" r:id="rId53"/>
    <p:sldId id="300" r:id="rId5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66" d="100"/>
          <a:sy n="66" d="100"/>
        </p:scale>
        <p:origin x="-1422"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8" name="مستطيل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رابط مستقيم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عنوان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ar-SA" smtClean="0"/>
              <a:t>انقر لتحرير نمط العنوان الرئيسي</a:t>
            </a:r>
            <a:endParaRPr kumimoji="0" lang="en-US"/>
          </a:p>
        </p:txBody>
      </p:sp>
      <p:sp>
        <p:nvSpPr>
          <p:cNvPr id="25" name="عنوان فرعي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31" name="عنصر نائب للتاريخ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45E3AF8F-1F9F-46AD-83D7-AAD6829FDBAE}" type="datetimeFigureOut">
              <a:rPr lang="ar-SA" smtClean="0"/>
              <a:t>29/02/1437</a:t>
            </a:fld>
            <a:endParaRPr lang="ar-SA"/>
          </a:p>
        </p:txBody>
      </p:sp>
      <p:sp>
        <p:nvSpPr>
          <p:cNvPr id="18" name="عنصر نائب للتذييل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ar-SA"/>
          </a:p>
        </p:txBody>
      </p:sp>
      <p:sp>
        <p:nvSpPr>
          <p:cNvPr id="29" name="عنصر نائب لرقم الشريحة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D02988D2-6FC3-44E2-99CA-7E77762DF8BE}"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45E3AF8F-1F9F-46AD-83D7-AAD6829FDBAE}" type="datetimeFigureOut">
              <a:rPr lang="ar-SA" smtClean="0"/>
              <a:t>29/02/1437</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D02988D2-6FC3-44E2-99CA-7E77762DF8BE}"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45E3AF8F-1F9F-46AD-83D7-AAD6829FDBAE}" type="datetimeFigureOut">
              <a:rPr lang="ar-SA" smtClean="0"/>
              <a:t>29/02/1437</a:t>
            </a:fld>
            <a:endParaRPr lang="ar-SA"/>
          </a:p>
        </p:txBody>
      </p:sp>
      <p:sp>
        <p:nvSpPr>
          <p:cNvPr id="5" name="عنصر نائب للتذييل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ar-SA"/>
          </a:p>
        </p:txBody>
      </p:sp>
      <p:sp>
        <p:nvSpPr>
          <p:cNvPr id="6" name="عنصر نائب لرقم الشريحة 5"/>
          <p:cNvSpPr>
            <a:spLocks noGrp="1"/>
          </p:cNvSpPr>
          <p:nvPr>
            <p:ph type="sldNum" sz="quarter" idx="12"/>
          </p:nvPr>
        </p:nvSpPr>
        <p:spPr>
          <a:xfrm>
            <a:off x="6733952" y="6555112"/>
            <a:ext cx="588336" cy="228600"/>
          </a:xfrm>
        </p:spPr>
        <p:txBody>
          <a:bodyPr/>
          <a:lstStyle>
            <a:extLst/>
          </a:lstStyle>
          <a:p>
            <a:fld id="{D02988D2-6FC3-44E2-99CA-7E77762DF8BE}"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45E3AF8F-1F9F-46AD-83D7-AAD6829FDBAE}" type="datetimeFigureOut">
              <a:rPr lang="ar-SA" smtClean="0"/>
              <a:t>29/02/1437</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D02988D2-6FC3-44E2-99CA-7E77762DF8BE}"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nchor="b"/>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45E3AF8F-1F9F-46AD-83D7-AAD6829FDBAE}" type="datetimeFigureOut">
              <a:rPr lang="ar-SA" smtClean="0"/>
              <a:t>29/02/1437</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D02988D2-6FC3-44E2-99CA-7E77762DF8BE}"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45E3AF8F-1F9F-46AD-83D7-AAD6829FDBAE}" type="datetimeFigureOut">
              <a:rPr lang="ar-SA" smtClean="0"/>
              <a:t>29/02/1437</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D02988D2-6FC3-44E2-99CA-7E77762DF8BE}"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solidFill>
                  <a:schemeClr val="tx2"/>
                </a:solidFill>
              </a:defRPr>
            </a:lvl1pPr>
            <a:extLst/>
          </a:lstStyle>
          <a:p>
            <a:fld id="{45E3AF8F-1F9F-46AD-83D7-AAD6829FDBAE}" type="datetimeFigureOut">
              <a:rPr lang="ar-SA" smtClean="0"/>
              <a:t>29/02/1437</a:t>
            </a:fld>
            <a:endParaRPr lang="ar-SA"/>
          </a:p>
        </p:txBody>
      </p:sp>
      <p:sp>
        <p:nvSpPr>
          <p:cNvPr id="3" name="عنصر نائب للتذييل 2"/>
          <p:cNvSpPr>
            <a:spLocks noGrp="1"/>
          </p:cNvSpPr>
          <p:nvPr>
            <p:ph type="ftr" sz="quarter" idx="11"/>
          </p:nvPr>
        </p:nvSpPr>
        <p:spPr/>
        <p:txBody>
          <a:bodyPr/>
          <a:lstStyle>
            <a:lvl1pPr>
              <a:defRPr>
                <a:solidFill>
                  <a:schemeClr val="tx2"/>
                </a:solidFill>
              </a:defRPr>
            </a:lvl1pPr>
            <a:extLst/>
          </a:lstStyle>
          <a:p>
            <a:endParaRPr lang="ar-SA"/>
          </a:p>
        </p:txBody>
      </p:sp>
      <p:sp>
        <p:nvSpPr>
          <p:cNvPr id="4" name="عنصر نائب لرقم الشريحة 3"/>
          <p:cNvSpPr>
            <a:spLocks noGrp="1"/>
          </p:cNvSpPr>
          <p:nvPr>
            <p:ph type="sldNum" sz="quarter" idx="12"/>
          </p:nvPr>
        </p:nvSpPr>
        <p:spPr/>
        <p:txBody>
          <a:bodyPr/>
          <a:lstStyle>
            <a:extLst/>
          </a:lstStyle>
          <a:p>
            <a:fld id="{D02988D2-6FC3-44E2-99CA-7E77762DF8BE}"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45E3AF8F-1F9F-46AD-83D7-AAD6829FDBAE}" type="datetimeFigureOut">
              <a:rPr lang="ar-SA" smtClean="0"/>
              <a:t>29/02/1437</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D02988D2-6FC3-44E2-99CA-7E77762DF8BE}"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8" name="مستطيل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مستطيل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عنوان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ar-SA" smtClean="0"/>
              <a:t>انقر لتحرير نمط العنوان الرئيسي</a:t>
            </a:r>
            <a:endParaRPr kumimoji="0" lang="en-US" dirty="0"/>
          </a:p>
        </p:txBody>
      </p:sp>
      <p:sp>
        <p:nvSpPr>
          <p:cNvPr id="4" name="عنصر نائب للنص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extLst/>
          </a:lstStyle>
          <a:p>
            <a:fld id="{45E3AF8F-1F9F-46AD-83D7-AAD6829FDBAE}" type="datetimeFigureOut">
              <a:rPr lang="ar-SA" smtClean="0"/>
              <a:t>29/02/1437</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D02988D2-6FC3-44E2-99CA-7E77762DF8BE}" type="slidenum">
              <a:rPr lang="ar-SA" smtClean="0"/>
              <a:t>‹#›</a:t>
            </a:fld>
            <a:endParaRPr lang="ar-SA"/>
          </a:p>
        </p:txBody>
      </p:sp>
      <p:sp>
        <p:nvSpPr>
          <p:cNvPr id="10" name="عنصر نائب للصورة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ar-SA" smtClean="0"/>
              <a:t>انقر فوق الأيقونة لإضافة صورة</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45E3AF8F-1F9F-46AD-83D7-AAD6829FDBAE}" type="datetimeFigureOut">
              <a:rPr lang="ar-SA" smtClean="0"/>
              <a:t>29/02/1437</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D02988D2-6FC3-44E2-99CA-7E77762DF8BE}"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53200" y="274955"/>
            <a:ext cx="1524000" cy="5851525"/>
          </a:xfrm>
        </p:spPr>
        <p:txBody>
          <a:bodyPr vert="eaVert" ancho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2"/>
            <a:ext cx="60198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a:xfrm>
            <a:off x="4242816" y="6557946"/>
            <a:ext cx="2002464" cy="226902"/>
          </a:xfrm>
        </p:spPr>
        <p:txBody>
          <a:bodyPr/>
          <a:lstStyle>
            <a:extLst/>
          </a:lstStyle>
          <a:p>
            <a:fld id="{45E3AF8F-1F9F-46AD-83D7-AAD6829FDBAE}" type="datetimeFigureOut">
              <a:rPr lang="ar-SA" smtClean="0"/>
              <a:t>29/02/1437</a:t>
            </a:fld>
            <a:endParaRPr lang="ar-SA"/>
          </a:p>
        </p:txBody>
      </p:sp>
      <p:sp>
        <p:nvSpPr>
          <p:cNvPr id="5" name="عنصر نائب للتذييل 4"/>
          <p:cNvSpPr>
            <a:spLocks noGrp="1"/>
          </p:cNvSpPr>
          <p:nvPr>
            <p:ph type="ftr" sz="quarter" idx="11"/>
          </p:nvPr>
        </p:nvSpPr>
        <p:spPr>
          <a:xfrm>
            <a:off x="457200" y="6556248"/>
            <a:ext cx="3657600" cy="228600"/>
          </a:xfrm>
        </p:spPr>
        <p:txBody>
          <a:bodyPr/>
          <a:lstStyle>
            <a:extLst/>
          </a:lstStyle>
          <a:p>
            <a:endParaRPr lang="ar-SA"/>
          </a:p>
        </p:txBody>
      </p:sp>
      <p:sp>
        <p:nvSpPr>
          <p:cNvPr id="6" name="عنصر نائب لرقم الشريحة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D02988D2-6FC3-44E2-99CA-7E77762DF8BE}"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مستطيل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عنصر نائب للعنوان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ar-SA" smtClean="0"/>
              <a:t>انقر لتحرير نمط العنوان الرئيسي</a:t>
            </a:r>
            <a:endParaRPr kumimoji="0" lang="en-US"/>
          </a:p>
        </p:txBody>
      </p:sp>
      <p:sp>
        <p:nvSpPr>
          <p:cNvPr id="31" name="عنصر نائب للنص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7" name="عنصر نائب للتاريخ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45E3AF8F-1F9F-46AD-83D7-AAD6829FDBAE}" type="datetimeFigureOut">
              <a:rPr lang="ar-SA" smtClean="0"/>
              <a:t>29/02/1437</a:t>
            </a:fld>
            <a:endParaRPr lang="ar-SA"/>
          </a:p>
        </p:txBody>
      </p:sp>
      <p:sp>
        <p:nvSpPr>
          <p:cNvPr id="4" name="عنصر نائب للتذييل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ar-SA"/>
          </a:p>
        </p:txBody>
      </p:sp>
      <p:sp>
        <p:nvSpPr>
          <p:cNvPr id="16" name="عنصر نائب لرقم الشريحة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D02988D2-6FC3-44E2-99CA-7E77762DF8BE}"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r" rtl="1"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r" rtl="1"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r" rtl="1"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r" rtl="1"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r" rtl="1"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r" rtl="1"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r" rtl="1"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r" rtl="1"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r" rtl="1"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pic>
        <p:nvPicPr>
          <p:cNvPr id="1026" name="Picture 2" descr="C:\Users\aasaleh\Pictures\صور\13602029401853.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908721"/>
            <a:ext cx="7056784" cy="4968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65871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843808" y="116632"/>
            <a:ext cx="6192688" cy="3284936"/>
          </a:xfrm>
          <a:ln/>
          <a:scene3d>
            <a:camera prst="perspectiveBelow"/>
            <a:lightRig rig="threePt" dir="t"/>
          </a:scene3d>
          <a:sp3d>
            <a:bevelT w="152400" h="50800" prst="softRound"/>
          </a:sp3d>
        </p:spPr>
        <p:style>
          <a:lnRef idx="1">
            <a:schemeClr val="accent4"/>
          </a:lnRef>
          <a:fillRef idx="2">
            <a:schemeClr val="accent4"/>
          </a:fillRef>
          <a:effectRef idx="1">
            <a:schemeClr val="accent4"/>
          </a:effectRef>
          <a:fontRef idx="minor">
            <a:schemeClr val="dk1"/>
          </a:fontRef>
        </p:style>
        <p:txBody>
          <a:bodyPr>
            <a:prstTxWarp prst="textChevron">
              <a:avLst/>
            </a:prstTxWarp>
          </a:bodyPr>
          <a:lstStyle/>
          <a:p>
            <a:r>
              <a:rPr lang="ar-SA" sz="4800" cap="none" spc="300" dirty="0" smtClean="0">
                <a:ln w="11430" cmpd="sng">
                  <a:solidFill>
                    <a:sysClr val="windowText" lastClr="000000"/>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المحاضرة السادسة </a:t>
            </a:r>
            <a:endParaRPr lang="ar-SA" sz="4800" cap="none" spc="300" dirty="0">
              <a:ln w="11430" cmpd="sng">
                <a:solidFill>
                  <a:sysClr val="windowText" lastClr="000000"/>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3" name="عنوان فرعي 2"/>
          <p:cNvSpPr>
            <a:spLocks noGrp="1"/>
          </p:cNvSpPr>
          <p:nvPr>
            <p:ph type="subTitle" idx="1"/>
          </p:nvPr>
        </p:nvSpPr>
        <p:spPr>
          <a:xfrm>
            <a:off x="2843808" y="4221088"/>
            <a:ext cx="6192688" cy="2448272"/>
          </a:xfrm>
          <a:ln/>
          <a:scene3d>
            <a:camera prst="perspectiveAbove"/>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a:prstTxWarp prst="textInflateBottom">
              <a:avLst/>
            </a:prstTxWarp>
            <a:normAutofit/>
          </a:bodyPr>
          <a:lstStyle/>
          <a:p>
            <a:r>
              <a:rPr lang="ar-SA"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 </a:t>
            </a:r>
            <a:r>
              <a:rPr lang="ar-SA" sz="3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معايير اختيار المتطوعين</a:t>
            </a:r>
          </a:p>
          <a:p>
            <a:r>
              <a:rPr lang="ar-SA" sz="3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استقطاب المتطوعين</a:t>
            </a:r>
          </a:p>
          <a:p>
            <a:r>
              <a:rPr lang="ar-SA" sz="3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تدريب وتأهيل المتطوعين</a:t>
            </a:r>
          </a:p>
          <a:p>
            <a:r>
              <a:rPr lang="ar-SA" sz="3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نظريات العمل التطوعي</a:t>
            </a:r>
            <a:endParaRPr lang="ar-SA" sz="30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pic>
        <p:nvPicPr>
          <p:cNvPr id="1026" name="Picture 2" descr="C:\Users\aasaleh\Pictures\0_7c691_e086f9e0_L.jpg"/>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699792" cy="6858000"/>
          </a:xfrm>
          <a:prstGeom prst="rect">
            <a:avLst/>
          </a:prstGeom>
          <a:solidFill>
            <a:schemeClr val="tx2">
              <a:lumMod val="50000"/>
            </a:schemeClr>
          </a:solidFill>
          <a:ln>
            <a:noFill/>
          </a:ln>
          <a:effectLst>
            <a:softEdge rad="112500"/>
          </a:effectLst>
          <a:scene3d>
            <a:camera prst="perspectiveFront"/>
            <a:lightRig rig="threePt" dir="t"/>
          </a:scene3d>
        </p:spPr>
      </p:pic>
      <p:pic>
        <p:nvPicPr>
          <p:cNvPr id="1027" name="Picture 3" descr="C:\Users\aasaleh\Pictures\0_731b1_adcb5cfc_X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2780928"/>
            <a:ext cx="7620000" cy="1782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50680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cene3d>
            <a:camera prst="perspectiveBelow"/>
            <a:lightRig rig="threePt" dir="t"/>
          </a:scene3d>
          <a:sp3d>
            <a:bevelT prst="convex"/>
          </a:sp3d>
        </p:spPr>
        <p:style>
          <a:lnRef idx="1">
            <a:schemeClr val="accent4"/>
          </a:lnRef>
          <a:fillRef idx="2">
            <a:schemeClr val="accent4"/>
          </a:fillRef>
          <a:effectRef idx="1">
            <a:schemeClr val="accent4"/>
          </a:effectRef>
          <a:fontRef idx="minor">
            <a:schemeClr val="dk1"/>
          </a:fontRef>
        </p:style>
        <p:txBody>
          <a:bodyPr>
            <a:normAutofit/>
          </a:bodyPr>
          <a:lstStyle/>
          <a:p>
            <a:pPr algn="ctr"/>
            <a:r>
              <a:rPr lang="ar-SA" sz="5400" dirty="0" smtClean="0">
                <a:ln w="500">
                  <a:solidFill>
                    <a:sysClr val="windowText" lastClr="000000"/>
                  </a:solidFill>
                </a:ln>
                <a:solidFill>
                  <a:schemeClr val="accent5">
                    <a:lumMod val="50000"/>
                  </a:schemeClr>
                </a:solidFill>
              </a:rPr>
              <a:t>اهداف المحاضرة </a:t>
            </a:r>
            <a:endParaRPr lang="ar-SA" sz="5400" dirty="0">
              <a:ln w="500">
                <a:solidFill>
                  <a:sysClr val="windowText" lastClr="000000"/>
                </a:solidFill>
              </a:ln>
              <a:solidFill>
                <a:schemeClr val="accent5">
                  <a:lumMod val="50000"/>
                </a:schemeClr>
              </a:solidFill>
            </a:endParaRPr>
          </a:p>
        </p:txBody>
      </p:sp>
      <p:sp>
        <p:nvSpPr>
          <p:cNvPr id="3" name="عنصر نائب للمحتوى 2"/>
          <p:cNvSpPr>
            <a:spLocks noGrp="1"/>
          </p:cNvSpPr>
          <p:nvPr>
            <p:ph idx="1"/>
          </p:nvPr>
        </p:nvSpPr>
        <p:spPr>
          <a:xfrm>
            <a:off x="107504" y="1609416"/>
            <a:ext cx="7848872" cy="4846320"/>
          </a:xfrm>
          <a:scene3d>
            <a:camera prst="perspectiveAbove"/>
            <a:lightRig rig="threePt" dir="t"/>
          </a:scene3d>
          <a:sp3d>
            <a:bevelT prst="convex"/>
          </a:sp3d>
        </p:spPr>
        <p:style>
          <a:lnRef idx="2">
            <a:schemeClr val="accent4"/>
          </a:lnRef>
          <a:fillRef idx="1">
            <a:schemeClr val="lt1"/>
          </a:fillRef>
          <a:effectRef idx="0">
            <a:schemeClr val="accent4"/>
          </a:effectRef>
          <a:fontRef idx="minor">
            <a:schemeClr val="dk1"/>
          </a:fontRef>
        </p:style>
        <p:txBody>
          <a:bodyPr>
            <a:normAutofit/>
          </a:bodyPr>
          <a:lstStyle/>
          <a:p>
            <a:r>
              <a:rPr lang="ar-SA" sz="2400" b="1" dirty="0" smtClean="0">
                <a:ln w="19050">
                  <a:solidFill>
                    <a:sysClr val="windowText" lastClr="000000"/>
                  </a:solidFill>
                  <a:prstDash val="solid"/>
                </a:ln>
                <a:solidFill>
                  <a:schemeClr val="accent5">
                    <a:lumMod val="50000"/>
                  </a:schemeClr>
                </a:solidFill>
                <a:effectLst>
                  <a:outerShdw blurRad="50000" dist="50800" dir="7500000" algn="tl">
                    <a:srgbClr val="000000">
                      <a:shade val="5000"/>
                      <a:alpha val="35000"/>
                    </a:srgbClr>
                  </a:outerShdw>
                </a:effectLst>
              </a:rPr>
              <a:t>تعريف الطلاب بمعايير </a:t>
            </a:r>
            <a:r>
              <a:rPr lang="ar-SA" sz="2400" b="1" dirty="0">
                <a:ln w="19050">
                  <a:solidFill>
                    <a:sysClr val="windowText" lastClr="000000"/>
                  </a:solidFill>
                  <a:prstDash val="solid"/>
                </a:ln>
                <a:solidFill>
                  <a:schemeClr val="accent5">
                    <a:lumMod val="50000"/>
                  </a:schemeClr>
                </a:solidFill>
                <a:effectLst>
                  <a:outerShdw blurRad="50000" dist="50800" dir="7500000" algn="tl">
                    <a:srgbClr val="000000">
                      <a:shade val="5000"/>
                      <a:alpha val="35000"/>
                    </a:srgbClr>
                  </a:outerShdw>
                </a:effectLst>
              </a:rPr>
              <a:t>اختيار </a:t>
            </a:r>
            <a:r>
              <a:rPr lang="ar-SA" sz="2400" b="1" dirty="0" smtClean="0">
                <a:ln w="19050">
                  <a:solidFill>
                    <a:sysClr val="windowText" lastClr="000000"/>
                  </a:solidFill>
                  <a:prstDash val="solid"/>
                </a:ln>
                <a:solidFill>
                  <a:schemeClr val="accent5">
                    <a:lumMod val="50000"/>
                  </a:schemeClr>
                </a:solidFill>
                <a:effectLst>
                  <a:outerShdw blurRad="50000" dist="50800" dir="7500000" algn="tl">
                    <a:srgbClr val="000000">
                      <a:shade val="5000"/>
                      <a:alpha val="35000"/>
                    </a:srgbClr>
                  </a:outerShdw>
                </a:effectLst>
              </a:rPr>
              <a:t>المتطوعين و</a:t>
            </a:r>
            <a:r>
              <a:rPr lang="ar-SA" sz="2400" b="1" dirty="0" smtClean="0">
                <a:ln>
                  <a:solidFill>
                    <a:sysClr val="windowText" lastClr="000000"/>
                  </a:solidFill>
                </a:ln>
                <a:solidFill>
                  <a:schemeClr val="accent5">
                    <a:lumMod val="50000"/>
                  </a:schemeClr>
                </a:solidFill>
              </a:rPr>
              <a:t>الشروط </a:t>
            </a:r>
            <a:r>
              <a:rPr lang="ar-SA" sz="2400" b="1" dirty="0">
                <a:ln>
                  <a:solidFill>
                    <a:sysClr val="windowText" lastClr="000000"/>
                  </a:solidFill>
                </a:ln>
                <a:solidFill>
                  <a:schemeClr val="accent5">
                    <a:lumMod val="50000"/>
                  </a:schemeClr>
                </a:solidFill>
              </a:rPr>
              <a:t>الواجب توافرها في المتطوع</a:t>
            </a:r>
            <a:endParaRPr lang="ar-SA" sz="2400" b="1" dirty="0">
              <a:ln>
                <a:solidFill>
                  <a:sysClr val="windowText" lastClr="000000"/>
                </a:solidFill>
              </a:ln>
              <a:solidFill>
                <a:schemeClr val="accent5">
                  <a:lumMod val="50000"/>
                </a:schemeClr>
              </a:solidFill>
              <a:effectLst>
                <a:outerShdw blurRad="50000" dist="50800" dir="7500000" algn="tl">
                  <a:srgbClr val="000000">
                    <a:shade val="5000"/>
                    <a:alpha val="35000"/>
                  </a:srgbClr>
                </a:outerShdw>
              </a:effectLst>
            </a:endParaRPr>
          </a:p>
          <a:p>
            <a:r>
              <a:rPr lang="ar-SA" sz="2400" b="1" dirty="0" smtClean="0">
                <a:ln w="19050">
                  <a:solidFill>
                    <a:sysClr val="windowText" lastClr="000000"/>
                  </a:solidFill>
                  <a:prstDash val="solid"/>
                </a:ln>
                <a:solidFill>
                  <a:schemeClr val="accent5">
                    <a:lumMod val="50000"/>
                  </a:schemeClr>
                </a:solidFill>
                <a:effectLst>
                  <a:outerShdw blurRad="50000" dist="50800" dir="7500000" algn="tl">
                    <a:srgbClr val="000000">
                      <a:shade val="5000"/>
                      <a:alpha val="35000"/>
                    </a:srgbClr>
                  </a:outerShdw>
                </a:effectLst>
              </a:rPr>
              <a:t>الاساليب التبعة لاستقطاب المتطوعين و</a:t>
            </a:r>
            <a:r>
              <a:rPr lang="ar-SA" sz="2400" b="1" dirty="0" smtClean="0">
                <a:ln>
                  <a:solidFill>
                    <a:sysClr val="windowText" lastClr="000000"/>
                  </a:solidFill>
                </a:ln>
                <a:solidFill>
                  <a:schemeClr val="accent5">
                    <a:lumMod val="50000"/>
                  </a:schemeClr>
                </a:solidFill>
              </a:rPr>
              <a:t>العوامل </a:t>
            </a:r>
            <a:r>
              <a:rPr lang="ar-SA" sz="2400" b="1" dirty="0">
                <a:ln>
                  <a:solidFill>
                    <a:sysClr val="windowText" lastClr="000000"/>
                  </a:solidFill>
                </a:ln>
                <a:solidFill>
                  <a:schemeClr val="accent5">
                    <a:lumMod val="50000"/>
                  </a:schemeClr>
                </a:solidFill>
              </a:rPr>
              <a:t>المشجعة على العمل </a:t>
            </a:r>
            <a:r>
              <a:rPr lang="ar-SA" sz="2400" b="1" dirty="0" smtClean="0">
                <a:ln>
                  <a:solidFill>
                    <a:sysClr val="windowText" lastClr="000000"/>
                  </a:solidFill>
                </a:ln>
                <a:solidFill>
                  <a:schemeClr val="accent5">
                    <a:lumMod val="50000"/>
                  </a:schemeClr>
                </a:solidFill>
              </a:rPr>
              <a:t>التطوعي</a:t>
            </a:r>
            <a:r>
              <a:rPr lang="ar-SA" sz="2400" dirty="0" smtClean="0">
                <a:ln>
                  <a:solidFill>
                    <a:sysClr val="windowText" lastClr="000000"/>
                  </a:solidFill>
                </a:ln>
                <a:solidFill>
                  <a:schemeClr val="accent5">
                    <a:lumMod val="50000"/>
                  </a:schemeClr>
                </a:solidFill>
              </a:rPr>
              <a:t> و</a:t>
            </a:r>
            <a:r>
              <a:rPr lang="ar-SA" sz="2400" b="1" dirty="0" smtClean="0">
                <a:ln>
                  <a:solidFill>
                    <a:sysClr val="windowText" lastClr="000000"/>
                  </a:solidFill>
                </a:ln>
                <a:solidFill>
                  <a:schemeClr val="accent5">
                    <a:lumMod val="50000"/>
                  </a:schemeClr>
                </a:solidFill>
              </a:rPr>
              <a:t>الفوائد </a:t>
            </a:r>
            <a:r>
              <a:rPr lang="ar-SA" sz="2400" b="1" dirty="0">
                <a:ln>
                  <a:solidFill>
                    <a:sysClr val="windowText" lastClr="000000"/>
                  </a:solidFill>
                </a:ln>
                <a:solidFill>
                  <a:schemeClr val="accent5">
                    <a:lumMod val="50000"/>
                  </a:schemeClr>
                </a:solidFill>
              </a:rPr>
              <a:t>والآثار الإيجابية لعملية الاستقطاب</a:t>
            </a:r>
            <a:endParaRPr lang="en-US" sz="2400" dirty="0">
              <a:ln>
                <a:solidFill>
                  <a:sysClr val="windowText" lastClr="000000"/>
                </a:solidFill>
              </a:ln>
              <a:solidFill>
                <a:schemeClr val="accent5">
                  <a:lumMod val="50000"/>
                </a:schemeClr>
              </a:solidFill>
            </a:endParaRPr>
          </a:p>
          <a:p>
            <a:r>
              <a:rPr lang="ar-SA" sz="2400" b="1" dirty="0" smtClean="0">
                <a:ln>
                  <a:solidFill>
                    <a:sysClr val="windowText" lastClr="000000"/>
                  </a:solidFill>
                </a:ln>
                <a:solidFill>
                  <a:schemeClr val="accent5">
                    <a:lumMod val="50000"/>
                  </a:schemeClr>
                </a:solidFill>
              </a:rPr>
              <a:t>معرفة المحاذير و الأخطاء </a:t>
            </a:r>
            <a:r>
              <a:rPr lang="ar-SA" sz="2400" b="1" dirty="0">
                <a:ln>
                  <a:solidFill>
                    <a:sysClr val="windowText" lastClr="000000"/>
                  </a:solidFill>
                </a:ln>
                <a:solidFill>
                  <a:schemeClr val="accent5">
                    <a:lumMod val="50000"/>
                  </a:schemeClr>
                </a:solidFill>
              </a:rPr>
              <a:t>في عملية </a:t>
            </a:r>
            <a:r>
              <a:rPr lang="ar-SA" sz="2400" b="1" dirty="0" smtClean="0">
                <a:ln>
                  <a:solidFill>
                    <a:sysClr val="windowText" lastClr="000000"/>
                  </a:solidFill>
                </a:ln>
                <a:solidFill>
                  <a:schemeClr val="accent5">
                    <a:lumMod val="50000"/>
                  </a:schemeClr>
                </a:solidFill>
              </a:rPr>
              <a:t>الاستقطاب</a:t>
            </a:r>
          </a:p>
          <a:p>
            <a:r>
              <a:rPr lang="ar-AE" sz="2400" b="1" dirty="0">
                <a:ln>
                  <a:solidFill>
                    <a:sysClr val="windowText" lastClr="000000"/>
                  </a:solidFill>
                </a:ln>
                <a:solidFill>
                  <a:schemeClr val="accent5">
                    <a:lumMod val="50000"/>
                  </a:schemeClr>
                </a:solidFill>
              </a:rPr>
              <a:t>عوامل نجاح عملية </a:t>
            </a:r>
            <a:r>
              <a:rPr lang="ar-AE" sz="2400" b="1" dirty="0" smtClean="0">
                <a:ln>
                  <a:solidFill>
                    <a:sysClr val="windowText" lastClr="000000"/>
                  </a:solidFill>
                </a:ln>
                <a:solidFill>
                  <a:schemeClr val="accent5">
                    <a:lumMod val="50000"/>
                  </a:schemeClr>
                </a:solidFill>
              </a:rPr>
              <a:t>الاستقطاب</a:t>
            </a:r>
            <a:r>
              <a:rPr lang="ar-SA" sz="2400" dirty="0" smtClean="0">
                <a:ln>
                  <a:solidFill>
                    <a:sysClr val="windowText" lastClr="000000"/>
                  </a:solidFill>
                </a:ln>
                <a:solidFill>
                  <a:schemeClr val="accent5">
                    <a:lumMod val="50000"/>
                  </a:schemeClr>
                </a:solidFill>
              </a:rPr>
              <a:t> و</a:t>
            </a:r>
            <a:r>
              <a:rPr lang="ar-OM" sz="2400" b="1" dirty="0" smtClean="0">
                <a:ln>
                  <a:solidFill>
                    <a:sysClr val="windowText" lastClr="000000"/>
                  </a:solidFill>
                </a:ln>
                <a:solidFill>
                  <a:schemeClr val="accent5">
                    <a:lumMod val="50000"/>
                  </a:schemeClr>
                </a:solidFill>
              </a:rPr>
              <a:t>مصادر </a:t>
            </a:r>
            <a:r>
              <a:rPr lang="ar-OM" sz="2400" b="1" dirty="0">
                <a:ln>
                  <a:solidFill>
                    <a:sysClr val="windowText" lastClr="000000"/>
                  </a:solidFill>
                </a:ln>
                <a:solidFill>
                  <a:schemeClr val="accent5">
                    <a:lumMod val="50000"/>
                  </a:schemeClr>
                </a:solidFill>
              </a:rPr>
              <a:t>حصول </a:t>
            </a:r>
            <a:r>
              <a:rPr lang="ar-SA" sz="2400" b="1" dirty="0">
                <a:ln>
                  <a:solidFill>
                    <a:sysClr val="windowText" lastClr="000000"/>
                  </a:solidFill>
                </a:ln>
                <a:solidFill>
                  <a:schemeClr val="accent5">
                    <a:lumMod val="50000"/>
                  </a:schemeClr>
                </a:solidFill>
              </a:rPr>
              <a:t>ا</a:t>
            </a:r>
            <a:r>
              <a:rPr lang="ar-OM" sz="2400" b="1" dirty="0">
                <a:ln>
                  <a:solidFill>
                    <a:sysClr val="windowText" lastClr="000000"/>
                  </a:solidFill>
                </a:ln>
                <a:solidFill>
                  <a:schemeClr val="accent5">
                    <a:lumMod val="50000"/>
                  </a:schemeClr>
                </a:solidFill>
              </a:rPr>
              <a:t>لمؤسسة على المتطوعين</a:t>
            </a:r>
            <a:endParaRPr lang="ar-SA" sz="2400" b="1" dirty="0">
              <a:ln>
                <a:solidFill>
                  <a:sysClr val="windowText" lastClr="000000"/>
                </a:solidFill>
              </a:ln>
              <a:solidFill>
                <a:schemeClr val="accent5">
                  <a:lumMod val="50000"/>
                </a:schemeClr>
              </a:solidFill>
              <a:effectLst>
                <a:outerShdw blurRad="50000" dist="50800" dir="7500000" algn="tl">
                  <a:srgbClr val="000000">
                    <a:shade val="5000"/>
                    <a:alpha val="35000"/>
                  </a:srgbClr>
                </a:outerShdw>
              </a:effectLst>
            </a:endParaRPr>
          </a:p>
          <a:p>
            <a:r>
              <a:rPr lang="ar-SA" sz="2400" b="1" dirty="0" smtClean="0">
                <a:ln w="19050">
                  <a:solidFill>
                    <a:sysClr val="windowText" lastClr="000000"/>
                  </a:solidFill>
                  <a:prstDash val="solid"/>
                </a:ln>
                <a:solidFill>
                  <a:schemeClr val="accent5">
                    <a:lumMod val="50000"/>
                  </a:schemeClr>
                </a:solidFill>
                <a:effectLst>
                  <a:outerShdw blurRad="50000" dist="50800" dir="7500000" algn="tl">
                    <a:srgbClr val="000000">
                      <a:shade val="5000"/>
                      <a:alpha val="35000"/>
                    </a:srgbClr>
                  </a:outerShdw>
                </a:effectLst>
              </a:rPr>
              <a:t>الالمام بضرورة تدريب </a:t>
            </a:r>
            <a:r>
              <a:rPr lang="ar-SA" sz="2400" b="1" dirty="0">
                <a:ln w="19050">
                  <a:solidFill>
                    <a:sysClr val="windowText" lastClr="000000"/>
                  </a:solidFill>
                  <a:prstDash val="solid"/>
                </a:ln>
                <a:solidFill>
                  <a:schemeClr val="accent5">
                    <a:lumMod val="50000"/>
                  </a:schemeClr>
                </a:solidFill>
                <a:effectLst>
                  <a:outerShdw blurRad="50000" dist="50800" dir="7500000" algn="tl">
                    <a:srgbClr val="000000">
                      <a:shade val="5000"/>
                      <a:alpha val="35000"/>
                    </a:srgbClr>
                  </a:outerShdw>
                </a:effectLst>
              </a:rPr>
              <a:t>وتأهيل المتطوعين</a:t>
            </a:r>
          </a:p>
          <a:p>
            <a:r>
              <a:rPr lang="ar-SA" sz="2400" b="1" dirty="0" smtClean="0">
                <a:ln w="19050">
                  <a:solidFill>
                    <a:sysClr val="windowText" lastClr="000000"/>
                  </a:solidFill>
                  <a:prstDash val="solid"/>
                </a:ln>
                <a:solidFill>
                  <a:schemeClr val="accent5">
                    <a:lumMod val="50000"/>
                  </a:schemeClr>
                </a:solidFill>
                <a:effectLst>
                  <a:outerShdw blurRad="50000" dist="50800" dir="7500000" algn="tl">
                    <a:srgbClr val="000000">
                      <a:shade val="5000"/>
                      <a:alpha val="35000"/>
                    </a:srgbClr>
                  </a:outerShdw>
                </a:effectLst>
              </a:rPr>
              <a:t>ادراك نظريات </a:t>
            </a:r>
            <a:r>
              <a:rPr lang="ar-SA" sz="2400" b="1" dirty="0">
                <a:ln w="19050">
                  <a:solidFill>
                    <a:sysClr val="windowText" lastClr="000000"/>
                  </a:solidFill>
                  <a:prstDash val="solid"/>
                </a:ln>
                <a:solidFill>
                  <a:schemeClr val="accent5">
                    <a:lumMod val="50000"/>
                  </a:schemeClr>
                </a:solidFill>
                <a:effectLst>
                  <a:outerShdw blurRad="50000" dist="50800" dir="7500000" algn="tl">
                    <a:srgbClr val="000000">
                      <a:shade val="5000"/>
                      <a:alpha val="35000"/>
                    </a:srgbClr>
                  </a:outerShdw>
                </a:effectLst>
              </a:rPr>
              <a:t>العمل التطوعي</a:t>
            </a:r>
          </a:p>
          <a:p>
            <a:endParaRPr lang="en-US" sz="2400" dirty="0">
              <a:ln>
                <a:solidFill>
                  <a:sysClr val="windowText" lastClr="000000"/>
                </a:solidFill>
              </a:ln>
              <a:solidFill>
                <a:schemeClr val="accent4"/>
              </a:solidFill>
            </a:endParaRPr>
          </a:p>
          <a:p>
            <a:endParaRPr lang="ar-SA" dirty="0"/>
          </a:p>
        </p:txBody>
      </p:sp>
    </p:spTree>
    <p:extLst>
      <p:ext uri="{BB962C8B-B14F-4D97-AF65-F5344CB8AC3E}">
        <p14:creationId xmlns:p14="http://schemas.microsoft.com/office/powerpoint/2010/main" val="5377733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a:scene3d>
            <a:camera prst="orthographicFront"/>
            <a:lightRig rig="threePt" dir="t"/>
          </a:scene3d>
          <a:sp3d>
            <a:bevelT w="114300" prst="hardEdge"/>
          </a:sp3d>
        </p:spPr>
      </p:pic>
      <p:sp>
        <p:nvSpPr>
          <p:cNvPr id="5" name="مستطيل 4"/>
          <p:cNvSpPr/>
          <p:nvPr/>
        </p:nvSpPr>
        <p:spPr>
          <a:xfrm>
            <a:off x="4397072" y="-1488"/>
            <a:ext cx="4351392" cy="646331"/>
          </a:xfrm>
          <a:prstGeom prst="rect">
            <a:avLst/>
          </a:prstGeom>
          <a:solidFill>
            <a:schemeClr val="accent2"/>
          </a:solidFill>
          <a:ln>
            <a:solidFill>
              <a:schemeClr val="accent1">
                <a:lumMod val="75000"/>
              </a:schemeClr>
            </a:solidFill>
          </a:ln>
          <a:scene3d>
            <a:camera prst="orthographicFront"/>
            <a:lightRig rig="threePt" dir="t"/>
          </a:scene3d>
          <a:sp3d>
            <a:bevelT prst="convex"/>
          </a:sp3d>
        </p:spPr>
        <p:txBody>
          <a:bodyPr wrap="square">
            <a:spAutoFit/>
          </a:bodyPr>
          <a:lstStyle/>
          <a:p>
            <a:pPr algn="ctr"/>
            <a:r>
              <a:rPr lang="ar-SA" sz="3600" b="1" spc="50" dirty="0">
                <a:ln w="12700" cmpd="sng">
                  <a:solidFill>
                    <a:sysClr val="windowText" lastClr="000000"/>
                  </a:solidFill>
                  <a:prstDash val="solid"/>
                </a:ln>
                <a:solidFill>
                  <a:schemeClr val="accent6">
                    <a:tint val="1000"/>
                  </a:schemeClr>
                </a:solidFill>
                <a:effectLst>
                  <a:glow rad="53100">
                    <a:schemeClr val="accent6">
                      <a:satMod val="180000"/>
                      <a:alpha val="30000"/>
                    </a:schemeClr>
                  </a:glow>
                </a:effectLst>
              </a:rPr>
              <a:t>عناصر المحاضرة</a:t>
            </a:r>
          </a:p>
        </p:txBody>
      </p:sp>
      <p:sp>
        <p:nvSpPr>
          <p:cNvPr id="2" name="مستطيل 1"/>
          <p:cNvSpPr/>
          <p:nvPr/>
        </p:nvSpPr>
        <p:spPr>
          <a:xfrm>
            <a:off x="1403648" y="1628507"/>
            <a:ext cx="6516216" cy="4401205"/>
          </a:xfrm>
          <a:prstGeom prst="rect">
            <a:avLst/>
          </a:prstGeom>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r>
              <a:rPr lang="ar-SA" sz="2800" b="1" dirty="0" smtClean="0">
                <a:ln w="19050">
                  <a:solidFill>
                    <a:sysClr val="windowText" lastClr="000000"/>
                  </a:solidFill>
                  <a:prstDash val="solid"/>
                </a:ln>
                <a:solidFill>
                  <a:schemeClr val="accent3"/>
                </a:solidFill>
                <a:effectLst>
                  <a:outerShdw blurRad="50000" dist="50800" dir="7500000" algn="tl">
                    <a:srgbClr val="000000">
                      <a:shade val="5000"/>
                      <a:alpha val="35000"/>
                    </a:srgbClr>
                  </a:outerShdw>
                </a:effectLst>
              </a:rPr>
              <a:t>مقدمة</a:t>
            </a:r>
          </a:p>
          <a:p>
            <a:r>
              <a:rPr lang="ar-SA" sz="2800" b="1" dirty="0" smtClean="0">
                <a:ln w="19050">
                  <a:solidFill>
                    <a:sysClr val="windowText" lastClr="000000"/>
                  </a:solidFill>
                  <a:prstDash val="solid"/>
                </a:ln>
                <a:solidFill>
                  <a:schemeClr val="accent4"/>
                </a:solidFill>
                <a:effectLst>
                  <a:outerShdw blurRad="50000" dist="50800" dir="7500000" algn="tl">
                    <a:srgbClr val="000000">
                      <a:shade val="5000"/>
                      <a:alpha val="35000"/>
                    </a:srgbClr>
                  </a:outerShdw>
                </a:effectLst>
              </a:rPr>
              <a:t>معايير </a:t>
            </a:r>
            <a:r>
              <a:rPr lang="ar-SA" sz="2800" b="1" dirty="0">
                <a:ln w="19050">
                  <a:solidFill>
                    <a:sysClr val="windowText" lastClr="000000"/>
                  </a:solidFill>
                  <a:prstDash val="solid"/>
                </a:ln>
                <a:solidFill>
                  <a:schemeClr val="accent4"/>
                </a:solidFill>
                <a:effectLst>
                  <a:outerShdw blurRad="50000" dist="50800" dir="7500000" algn="tl">
                    <a:srgbClr val="000000">
                      <a:shade val="5000"/>
                      <a:alpha val="35000"/>
                    </a:srgbClr>
                  </a:outerShdw>
                </a:effectLst>
              </a:rPr>
              <a:t>اختيار </a:t>
            </a:r>
            <a:r>
              <a:rPr lang="ar-SA" sz="2800" b="1" dirty="0" smtClean="0">
                <a:ln w="19050">
                  <a:solidFill>
                    <a:sysClr val="windowText" lastClr="000000"/>
                  </a:solidFill>
                  <a:prstDash val="solid"/>
                </a:ln>
                <a:solidFill>
                  <a:schemeClr val="accent4"/>
                </a:solidFill>
                <a:effectLst>
                  <a:outerShdw blurRad="50000" dist="50800" dir="7500000" algn="tl">
                    <a:srgbClr val="000000">
                      <a:shade val="5000"/>
                      <a:alpha val="35000"/>
                    </a:srgbClr>
                  </a:outerShdw>
                </a:effectLst>
              </a:rPr>
              <a:t>المتطوعين</a:t>
            </a:r>
          </a:p>
          <a:p>
            <a:r>
              <a:rPr lang="ar-SA" sz="2800" b="1" dirty="0">
                <a:ln>
                  <a:solidFill>
                    <a:sysClr val="windowText" lastClr="000000"/>
                  </a:solidFill>
                </a:ln>
                <a:solidFill>
                  <a:schemeClr val="accent4"/>
                </a:solidFill>
              </a:rPr>
              <a:t>الشروط الواجب توافرها في </a:t>
            </a:r>
            <a:r>
              <a:rPr lang="ar-SA" sz="2800" b="1" dirty="0" smtClean="0">
                <a:ln>
                  <a:solidFill>
                    <a:sysClr val="windowText" lastClr="000000"/>
                  </a:solidFill>
                </a:ln>
                <a:solidFill>
                  <a:schemeClr val="accent4"/>
                </a:solidFill>
              </a:rPr>
              <a:t>المتطوع</a:t>
            </a:r>
            <a:endParaRPr lang="ar-SA" sz="2800" b="1" dirty="0">
              <a:ln>
                <a:solidFill>
                  <a:sysClr val="windowText" lastClr="000000"/>
                </a:solidFill>
              </a:ln>
              <a:solidFill>
                <a:schemeClr val="accent4"/>
              </a:solidFill>
              <a:effectLst>
                <a:outerShdw blurRad="50000" dist="50800" dir="7500000" algn="tl">
                  <a:srgbClr val="000000">
                    <a:shade val="5000"/>
                    <a:alpha val="35000"/>
                  </a:srgbClr>
                </a:outerShdw>
              </a:effectLst>
            </a:endParaRPr>
          </a:p>
          <a:p>
            <a:r>
              <a:rPr lang="ar-SA" sz="2800" b="1" dirty="0">
                <a:ln w="19050">
                  <a:solidFill>
                    <a:sysClr val="windowText" lastClr="000000"/>
                  </a:solidFill>
                  <a:prstDash val="solid"/>
                </a:ln>
                <a:solidFill>
                  <a:schemeClr val="accent4"/>
                </a:solidFill>
                <a:effectLst>
                  <a:outerShdw blurRad="50000" dist="50800" dir="7500000" algn="tl">
                    <a:srgbClr val="000000">
                      <a:shade val="5000"/>
                      <a:alpha val="35000"/>
                    </a:srgbClr>
                  </a:outerShdw>
                </a:effectLst>
              </a:rPr>
              <a:t>استقطاب </a:t>
            </a:r>
            <a:r>
              <a:rPr lang="ar-SA" sz="2800" b="1" dirty="0" smtClean="0">
                <a:ln w="19050">
                  <a:solidFill>
                    <a:sysClr val="windowText" lastClr="000000"/>
                  </a:solidFill>
                  <a:prstDash val="solid"/>
                </a:ln>
                <a:solidFill>
                  <a:schemeClr val="accent4"/>
                </a:solidFill>
                <a:effectLst>
                  <a:outerShdw blurRad="50000" dist="50800" dir="7500000" algn="tl">
                    <a:srgbClr val="000000">
                      <a:shade val="5000"/>
                      <a:alpha val="35000"/>
                    </a:srgbClr>
                  </a:outerShdw>
                </a:effectLst>
              </a:rPr>
              <a:t>المتطوعين</a:t>
            </a:r>
          </a:p>
          <a:p>
            <a:r>
              <a:rPr lang="ar-SA" sz="2800" b="1" dirty="0">
                <a:ln>
                  <a:solidFill>
                    <a:sysClr val="windowText" lastClr="000000"/>
                  </a:solidFill>
                </a:ln>
                <a:solidFill>
                  <a:schemeClr val="accent4"/>
                </a:solidFill>
              </a:rPr>
              <a:t>العوامل المشجعة على العمل التطوعي</a:t>
            </a:r>
            <a:endParaRPr lang="en-US" sz="2800" dirty="0">
              <a:ln>
                <a:solidFill>
                  <a:sysClr val="windowText" lastClr="000000"/>
                </a:solidFill>
              </a:ln>
              <a:solidFill>
                <a:schemeClr val="accent4"/>
              </a:solidFill>
            </a:endParaRPr>
          </a:p>
          <a:p>
            <a:r>
              <a:rPr lang="ar-AE" sz="2800" dirty="0">
                <a:ln>
                  <a:solidFill>
                    <a:sysClr val="windowText" lastClr="000000"/>
                  </a:solidFill>
                </a:ln>
                <a:solidFill>
                  <a:schemeClr val="accent4"/>
                </a:solidFill>
              </a:rPr>
              <a:t>أسباب تسرب المتطوعين</a:t>
            </a:r>
            <a:endParaRPr lang="en-US" sz="2800" dirty="0">
              <a:ln>
                <a:solidFill>
                  <a:sysClr val="windowText" lastClr="000000"/>
                </a:solidFill>
              </a:ln>
              <a:solidFill>
                <a:schemeClr val="accent4"/>
              </a:solidFill>
            </a:endParaRPr>
          </a:p>
          <a:p>
            <a:r>
              <a:rPr lang="ar-SA" sz="2800" b="1" dirty="0">
                <a:ln>
                  <a:solidFill>
                    <a:sysClr val="windowText" lastClr="000000"/>
                  </a:solidFill>
                </a:ln>
                <a:solidFill>
                  <a:schemeClr val="accent4"/>
                </a:solidFill>
              </a:rPr>
              <a:t>الفوائد والآثار الإيجابية لعملية الاستقطاب</a:t>
            </a:r>
            <a:endParaRPr lang="en-US" sz="2800" dirty="0">
              <a:ln>
                <a:solidFill>
                  <a:sysClr val="windowText" lastClr="000000"/>
                </a:solidFill>
              </a:ln>
              <a:solidFill>
                <a:schemeClr val="accent4"/>
              </a:solidFill>
            </a:endParaRPr>
          </a:p>
          <a:p>
            <a:r>
              <a:rPr lang="ar-SA" sz="2800" b="1" dirty="0">
                <a:ln>
                  <a:solidFill>
                    <a:sysClr val="windowText" lastClr="000000"/>
                  </a:solidFill>
                </a:ln>
                <a:solidFill>
                  <a:schemeClr val="accent4"/>
                </a:solidFill>
              </a:rPr>
              <a:t>محاذير وأخطاء في عملية </a:t>
            </a:r>
            <a:r>
              <a:rPr lang="ar-SA" sz="2800" b="1" dirty="0" smtClean="0">
                <a:ln>
                  <a:solidFill>
                    <a:sysClr val="windowText" lastClr="000000"/>
                  </a:solidFill>
                </a:ln>
                <a:solidFill>
                  <a:schemeClr val="accent4"/>
                </a:solidFill>
              </a:rPr>
              <a:t>الاستقطاب</a:t>
            </a:r>
            <a:endParaRPr lang="en-US" sz="2800" dirty="0">
              <a:ln>
                <a:solidFill>
                  <a:sysClr val="windowText" lastClr="000000"/>
                </a:solidFill>
              </a:ln>
              <a:solidFill>
                <a:schemeClr val="accent4"/>
              </a:solidFill>
            </a:endParaRPr>
          </a:p>
        </p:txBody>
      </p:sp>
    </p:spTree>
    <p:extLst>
      <p:ext uri="{BB962C8B-B14F-4D97-AF65-F5344CB8AC3E}">
        <p14:creationId xmlns:p14="http://schemas.microsoft.com/office/powerpoint/2010/main" val="26907922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1709961" y="1700808"/>
            <a:ext cx="5976664" cy="3970318"/>
          </a:xfrm>
          <a:prstGeom prst="rect">
            <a:avLst/>
          </a:prstGeom>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r>
              <a:rPr lang="ar-AE" sz="2800" b="1" dirty="0">
                <a:ln>
                  <a:solidFill>
                    <a:sysClr val="windowText" lastClr="000000"/>
                  </a:solidFill>
                </a:ln>
                <a:solidFill>
                  <a:schemeClr val="accent4"/>
                </a:solidFill>
              </a:rPr>
              <a:t>عوامل نجاح عملية الاستقطاب</a:t>
            </a:r>
            <a:endParaRPr lang="en-US" sz="2800" dirty="0">
              <a:ln>
                <a:solidFill>
                  <a:sysClr val="windowText" lastClr="000000"/>
                </a:solidFill>
              </a:ln>
              <a:solidFill>
                <a:schemeClr val="accent4"/>
              </a:solidFill>
            </a:endParaRPr>
          </a:p>
          <a:p>
            <a:r>
              <a:rPr lang="ar-OM" sz="2800" b="1" dirty="0">
                <a:ln>
                  <a:solidFill>
                    <a:sysClr val="windowText" lastClr="000000"/>
                  </a:solidFill>
                </a:ln>
                <a:solidFill>
                  <a:schemeClr val="accent4"/>
                </a:solidFill>
              </a:rPr>
              <a:t>مصادر حصول </a:t>
            </a:r>
            <a:r>
              <a:rPr lang="ar-SA" sz="2800" b="1" dirty="0">
                <a:ln>
                  <a:solidFill>
                    <a:sysClr val="windowText" lastClr="000000"/>
                  </a:solidFill>
                </a:ln>
                <a:solidFill>
                  <a:schemeClr val="accent4"/>
                </a:solidFill>
              </a:rPr>
              <a:t>ا</a:t>
            </a:r>
            <a:r>
              <a:rPr lang="ar-OM" sz="2800" b="1" dirty="0">
                <a:ln>
                  <a:solidFill>
                    <a:sysClr val="windowText" lastClr="000000"/>
                  </a:solidFill>
                </a:ln>
                <a:solidFill>
                  <a:schemeClr val="accent4"/>
                </a:solidFill>
              </a:rPr>
              <a:t>لمؤسسة على </a:t>
            </a:r>
            <a:r>
              <a:rPr lang="ar-OM" sz="2800" b="1" dirty="0" smtClean="0">
                <a:ln>
                  <a:solidFill>
                    <a:sysClr val="windowText" lastClr="000000"/>
                  </a:solidFill>
                </a:ln>
                <a:solidFill>
                  <a:schemeClr val="accent4"/>
                </a:solidFill>
              </a:rPr>
              <a:t>المتطوعين</a:t>
            </a:r>
            <a:endParaRPr lang="ar-SA" sz="2800" b="1" dirty="0">
              <a:ln>
                <a:solidFill>
                  <a:sysClr val="windowText" lastClr="000000"/>
                </a:solidFill>
              </a:ln>
              <a:solidFill>
                <a:schemeClr val="accent4"/>
              </a:solidFill>
              <a:effectLst>
                <a:outerShdw blurRad="50000" dist="50800" dir="7500000" algn="tl">
                  <a:srgbClr val="000000">
                    <a:shade val="5000"/>
                    <a:alpha val="35000"/>
                  </a:srgbClr>
                </a:outerShdw>
              </a:effectLst>
            </a:endParaRPr>
          </a:p>
          <a:p>
            <a:r>
              <a:rPr lang="ar-SA" sz="2800" b="1" dirty="0">
                <a:ln w="19050">
                  <a:solidFill>
                    <a:sysClr val="windowText" lastClr="000000"/>
                  </a:solidFill>
                  <a:prstDash val="solid"/>
                </a:ln>
                <a:solidFill>
                  <a:schemeClr val="accent4"/>
                </a:solidFill>
                <a:effectLst>
                  <a:outerShdw blurRad="50000" dist="50800" dir="7500000" algn="tl">
                    <a:srgbClr val="000000">
                      <a:shade val="5000"/>
                      <a:alpha val="35000"/>
                    </a:srgbClr>
                  </a:outerShdw>
                </a:effectLst>
              </a:rPr>
              <a:t>تدريب وتأهيل المتطوعين</a:t>
            </a:r>
          </a:p>
          <a:p>
            <a:r>
              <a:rPr lang="ar-SA" sz="2800" b="1" dirty="0">
                <a:ln w="19050">
                  <a:solidFill>
                    <a:sysClr val="windowText" lastClr="000000"/>
                  </a:solidFill>
                  <a:prstDash val="solid"/>
                </a:ln>
                <a:solidFill>
                  <a:schemeClr val="accent4"/>
                </a:solidFill>
                <a:effectLst>
                  <a:outerShdw blurRad="50000" dist="50800" dir="7500000" algn="tl">
                    <a:srgbClr val="000000">
                      <a:shade val="5000"/>
                      <a:alpha val="35000"/>
                    </a:srgbClr>
                  </a:outerShdw>
                </a:effectLst>
              </a:rPr>
              <a:t>نظريات العمل التطوعي</a:t>
            </a:r>
          </a:p>
          <a:p>
            <a:r>
              <a:rPr lang="ar-SA" sz="2800" b="1" dirty="0">
                <a:ln>
                  <a:solidFill>
                    <a:sysClr val="windowText" lastClr="000000"/>
                  </a:solidFill>
                </a:ln>
                <a:solidFill>
                  <a:schemeClr val="accent4"/>
                </a:solidFill>
              </a:rPr>
              <a:t>نظرية التبادل الاجتماعي</a:t>
            </a:r>
            <a:r>
              <a:rPr lang="en-US" sz="2800" b="1" dirty="0">
                <a:ln>
                  <a:solidFill>
                    <a:sysClr val="windowText" lastClr="000000"/>
                  </a:solidFill>
                </a:ln>
                <a:solidFill>
                  <a:schemeClr val="accent4"/>
                </a:solidFill>
              </a:rPr>
              <a:t>:</a:t>
            </a:r>
            <a:endParaRPr lang="en-US" sz="2800" dirty="0">
              <a:ln>
                <a:solidFill>
                  <a:sysClr val="windowText" lastClr="000000"/>
                </a:solidFill>
              </a:ln>
              <a:solidFill>
                <a:schemeClr val="accent4"/>
              </a:solidFill>
            </a:endParaRPr>
          </a:p>
          <a:p>
            <a:r>
              <a:rPr lang="ar-SA" sz="2800" b="1" dirty="0">
                <a:ln>
                  <a:solidFill>
                    <a:sysClr val="windowText" lastClr="000000"/>
                  </a:solidFill>
                </a:ln>
                <a:solidFill>
                  <a:schemeClr val="accent4"/>
                </a:solidFill>
              </a:rPr>
              <a:t>نظرية  الدور </a:t>
            </a:r>
            <a:endParaRPr lang="en-US" sz="2800" dirty="0">
              <a:ln>
                <a:solidFill>
                  <a:sysClr val="windowText" lastClr="000000"/>
                </a:solidFill>
              </a:ln>
              <a:solidFill>
                <a:schemeClr val="accent4"/>
              </a:solidFill>
            </a:endParaRPr>
          </a:p>
          <a:p>
            <a:r>
              <a:rPr lang="ar-SA" sz="2800" b="1" dirty="0">
                <a:ln>
                  <a:solidFill>
                    <a:sysClr val="windowText" lastClr="000000"/>
                  </a:solidFill>
                </a:ln>
                <a:solidFill>
                  <a:schemeClr val="accent4"/>
                </a:solidFill>
              </a:rPr>
              <a:t>النظرية البنائية</a:t>
            </a:r>
            <a:endParaRPr lang="en-US" sz="2800" dirty="0">
              <a:ln>
                <a:solidFill>
                  <a:sysClr val="windowText" lastClr="000000"/>
                </a:solidFill>
              </a:ln>
              <a:solidFill>
                <a:schemeClr val="accent4"/>
              </a:solidFill>
            </a:endParaRPr>
          </a:p>
          <a:p>
            <a:endParaRPr lang="ar-SA" sz="2800" b="1" dirty="0">
              <a:ln w="19050">
                <a:solidFill>
                  <a:sysClr val="windowText" lastClr="000000"/>
                </a:solidFill>
                <a:prstDash val="solid"/>
              </a:ln>
              <a:solidFill>
                <a:schemeClr val="accent3"/>
              </a:solidFill>
              <a:effectLst>
                <a:outerShdw blurRad="50000" dist="50800" dir="7500000" algn="tl">
                  <a:srgbClr val="000000">
                    <a:shade val="5000"/>
                    <a:alpha val="35000"/>
                  </a:srgbClr>
                </a:outerShdw>
              </a:effectLst>
            </a:endParaRPr>
          </a:p>
        </p:txBody>
      </p:sp>
    </p:spTree>
    <p:extLst>
      <p:ext uri="{BB962C8B-B14F-4D97-AF65-F5344CB8AC3E}">
        <p14:creationId xmlns:p14="http://schemas.microsoft.com/office/powerpoint/2010/main" val="15257399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6" name="مستطيل 5"/>
          <p:cNvSpPr/>
          <p:nvPr/>
        </p:nvSpPr>
        <p:spPr>
          <a:xfrm>
            <a:off x="5868144" y="9952"/>
            <a:ext cx="2880320" cy="707886"/>
          </a:xfrm>
          <a:prstGeom prst="rect">
            <a:avLst/>
          </a:prstGeom>
          <a:solidFill>
            <a:schemeClr val="accent2">
              <a:lumMod val="75000"/>
            </a:schemeClr>
          </a:solidFill>
          <a:ln>
            <a:solidFill>
              <a:schemeClr val="accent5">
                <a:lumMod val="75000"/>
              </a:schemeClr>
            </a:solidFill>
          </a:ln>
          <a:scene3d>
            <a:camera prst="orthographicFront"/>
            <a:lightRig rig="threePt" dir="t"/>
          </a:scene3d>
          <a:sp3d>
            <a:bevelT w="114300" prst="artDeco"/>
          </a:sp3d>
        </p:spPr>
        <p:txBody>
          <a:bodyPr wrap="square">
            <a:spAutoFit/>
          </a:bodyPr>
          <a:lstStyle/>
          <a:p>
            <a:pPr algn="ctr"/>
            <a:r>
              <a:rPr lang="ar-SA" sz="4000" b="1" dirty="0">
                <a:ln w="18000">
                  <a:solidFill>
                    <a:sysClr val="windowText" lastClr="000000"/>
                  </a:solidFill>
                  <a:prstDash val="solid"/>
                  <a:miter lim="800000"/>
                </a:ln>
                <a:solidFill>
                  <a:schemeClr val="accent4">
                    <a:lumMod val="60000"/>
                    <a:lumOff val="40000"/>
                  </a:schemeClr>
                </a:solidFill>
                <a:effectLst>
                  <a:outerShdw blurRad="25500" dist="23000" dir="7020000" algn="tl">
                    <a:srgbClr val="000000">
                      <a:alpha val="50000"/>
                    </a:srgbClr>
                  </a:outerShdw>
                </a:effectLst>
              </a:rPr>
              <a:t>مقدمة</a:t>
            </a:r>
          </a:p>
        </p:txBody>
      </p:sp>
      <p:sp>
        <p:nvSpPr>
          <p:cNvPr id="2" name="مستطيل 1"/>
          <p:cNvSpPr/>
          <p:nvPr/>
        </p:nvSpPr>
        <p:spPr>
          <a:xfrm>
            <a:off x="1420024" y="1412776"/>
            <a:ext cx="6912768" cy="4524315"/>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r>
              <a:rPr lang="ar-SA" sz="24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أن</a:t>
            </a:r>
            <a:r>
              <a:rPr lang="en-US" sz="24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  </a:t>
            </a:r>
            <a:r>
              <a:rPr lang="ar-SA" sz="24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العمل التطوعي عامل  أساسي في بناء المجتمع ونشر التماسك الاجتماعي بين المواطنين لأي مجتمع، والعمل التطوعي ممارسة إنسانية ارتبطت ارتباطاً وثيقاً بكل معاني الخير والعمل الصالح عند كل الناس  منذ أن خلق الله ما عليها من بشر و كائنات ، و العمل الاجتماعي التطوعي  أخذ عدة أشكال بدائية فرضته الطبيعة التي تجعل من الناس أن يهبوا في مساعدة بعضهم البعض لحاجة أفراد المجتمع في التكامل و التعاون ، و تعددت أشكال و أنواع العمل التطوعي بحسب المجتمع و تعليمه و وعيه و مدى المشاكل و الحاجات التي تفرض عليه  ، و عبر أزمان اختلفت أشكال العمل الاجتماعي التطوعي ، </a:t>
            </a:r>
          </a:p>
        </p:txBody>
      </p:sp>
    </p:spTree>
    <p:extLst>
      <p:ext uri="{BB962C8B-B14F-4D97-AF65-F5344CB8AC3E}">
        <p14:creationId xmlns:p14="http://schemas.microsoft.com/office/powerpoint/2010/main" val="39807910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1619672" y="1443841"/>
            <a:ext cx="6552728" cy="4154984"/>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ar-SA" sz="24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فهناك عمل تطوعي لا إرادي يهب الفرد لعمله نتيجة حادث طارئ و عمل آخر مقصود و معد له لنجدة مجموعة من المحتاجين أو طبقة معينة  و يزداد العمل التطوعي في أوقات الأزمات الكوارث و الحروب  و تقل في حالة الرخاء و الاستقرار ، و يتشكل العمل التطوعي من جهد يدوي و عضلي و مالي و معنوي في جميع حاجة و متطلبات المجتمع  ، و تطور العمل التطوعي في القرن العشرين و أخذ شكل مؤسسات و هيئات رسمية و أهلية تطبق عناصر التخطيط و التنظيم و الرقابة في أنشطة اجتماعية و  اقتصادية تعليمية و تنموية </a:t>
            </a:r>
          </a:p>
        </p:txBody>
      </p:sp>
    </p:spTree>
    <p:extLst>
      <p:ext uri="{BB962C8B-B14F-4D97-AF65-F5344CB8AC3E}">
        <p14:creationId xmlns:p14="http://schemas.microsoft.com/office/powerpoint/2010/main" val="18098744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9552" y="2204864"/>
            <a:ext cx="7239000" cy="2016224"/>
          </a:xfrm>
          <a:effectLst>
            <a:glow rad="228600">
              <a:schemeClr val="accent2">
                <a:satMod val="175000"/>
                <a:alpha val="40000"/>
              </a:schemeClr>
            </a:glow>
            <a:outerShdw blurRad="50800" dist="25000" dir="5400000" rotWithShape="0">
              <a:schemeClr val="accent2">
                <a:shade val="30000"/>
                <a:satMod val="150000"/>
                <a:alpha val="38000"/>
              </a:schemeClr>
            </a:outerShdw>
          </a:effectLst>
          <a:scene3d>
            <a:camera prst="isometricOffAxis1Right"/>
            <a:lightRig rig="threePt" dir="t"/>
          </a:scene3d>
          <a:sp3d>
            <a:bevelT prst="angle"/>
          </a:sp3d>
        </p:spPr>
        <p:style>
          <a:lnRef idx="1">
            <a:schemeClr val="accent2"/>
          </a:lnRef>
          <a:fillRef idx="2">
            <a:schemeClr val="accent2"/>
          </a:fillRef>
          <a:effectRef idx="1">
            <a:schemeClr val="accent2"/>
          </a:effectRef>
          <a:fontRef idx="minor">
            <a:schemeClr val="dk1"/>
          </a:fontRef>
        </p:style>
        <p:txBody>
          <a:bodyPr>
            <a:normAutofit/>
          </a:bodyPr>
          <a:lstStyle/>
          <a:p>
            <a:pPr algn="ctr"/>
            <a:r>
              <a:rPr lang="ar-SA" sz="8800" cap="none"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اولا : مراجعة</a:t>
            </a:r>
          </a:p>
        </p:txBody>
      </p:sp>
    </p:spTree>
    <p:extLst>
      <p:ext uri="{BB962C8B-B14F-4D97-AF65-F5344CB8AC3E}">
        <p14:creationId xmlns:p14="http://schemas.microsoft.com/office/powerpoint/2010/main" val="38724044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7344816" cy="5544616"/>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3600" b="1" u="sng"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حقوق</a:t>
            </a:r>
            <a:r>
              <a:rPr lang="en-US" sz="3600" b="1" u="sng"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a:t>
            </a:r>
            <a:r>
              <a:rPr lang="ar-SA" sz="3600" b="1" u="sng"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المتطوعين وواجباتهم</a:t>
            </a:r>
            <a:r>
              <a:rPr lang="ar-SA" sz="36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a:t>
            </a:r>
            <a:endParaRPr lang="en-US" sz="36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
        <p:nvSpPr>
          <p:cNvPr id="2" name="مستطيل 1"/>
          <p:cNvSpPr/>
          <p:nvPr/>
        </p:nvSpPr>
        <p:spPr>
          <a:xfrm>
            <a:off x="1681768" y="1336990"/>
            <a:ext cx="6336704" cy="4832092"/>
          </a:xfrm>
          <a:prstGeom prst="rect">
            <a:avLst/>
          </a:prstGeom>
        </p:spPr>
        <p:txBody>
          <a:bodyPr wrap="square">
            <a:spAutoFit/>
          </a:bodyPr>
          <a:lstStyle/>
          <a:p>
            <a:pPr lvl="0" algn="ctr"/>
            <a:r>
              <a:rPr lang="ar-SA" sz="2800" b="1" u="sng" dirty="0">
                <a:solidFill>
                  <a:srgbClr val="FF0000"/>
                </a:solidFill>
              </a:rPr>
              <a:t>ما هو مفهوم الحق </a:t>
            </a:r>
            <a:r>
              <a:rPr lang="ar-SA" sz="2800" b="1" u="sng" dirty="0" smtClean="0">
                <a:solidFill>
                  <a:srgbClr val="FF0000"/>
                </a:solidFill>
              </a:rPr>
              <a:t>؟؟</a:t>
            </a:r>
          </a:p>
          <a:p>
            <a:pPr lvl="0"/>
            <a:r>
              <a:rPr lang="ar-SA" sz="2800" b="1" dirty="0"/>
              <a:t>الحق يندرج ضمن العلاقات الاجتماعية ولا ينبغي ان يكون مطلقا بل يستوجب استحضار الواجب</a:t>
            </a:r>
            <a:r>
              <a:rPr lang="en-US" sz="2800" b="1" dirty="0"/>
              <a:t> .</a:t>
            </a:r>
          </a:p>
          <a:p>
            <a:pPr lvl="0"/>
            <a:r>
              <a:rPr lang="en-US" sz="2800" b="1" dirty="0"/>
              <a:t> </a:t>
            </a:r>
            <a:r>
              <a:rPr lang="ar-SA" sz="2800" b="1" dirty="0"/>
              <a:t>والحق منهجية ووصايا تحدد للسلوك طريقا للأخلاق الفاضلة</a:t>
            </a:r>
            <a:r>
              <a:rPr lang="en-US" sz="2800" b="1" dirty="0"/>
              <a:t> .</a:t>
            </a:r>
          </a:p>
          <a:p>
            <a:pPr lvl="0"/>
            <a:r>
              <a:rPr lang="ar-SA" sz="2800" b="1" dirty="0"/>
              <a:t>وهو قانونا يضمن للأفراد التمتع بحقوقهم وسلطه تلزمهم باحترام</a:t>
            </a:r>
            <a:endParaRPr lang="en-US" sz="2800" b="1" dirty="0"/>
          </a:p>
          <a:p>
            <a:pPr lvl="0"/>
            <a:r>
              <a:rPr lang="ar-SA" sz="2800" b="1" dirty="0">
                <a:solidFill>
                  <a:schemeClr val="accent5">
                    <a:lumMod val="50000"/>
                  </a:schemeClr>
                </a:solidFill>
              </a:rPr>
              <a:t>ويعتبر مفهوم الحق من المفاهيم </a:t>
            </a:r>
            <a:r>
              <a:rPr lang="ar-SA" sz="2800" b="1" dirty="0" smtClean="0">
                <a:solidFill>
                  <a:schemeClr val="accent5">
                    <a:lumMod val="50000"/>
                  </a:schemeClr>
                </a:solidFill>
              </a:rPr>
              <a:t>النبيلة</a:t>
            </a:r>
            <a:r>
              <a:rPr lang="ar-SA" sz="2800" b="1" dirty="0">
                <a:solidFill>
                  <a:schemeClr val="accent5">
                    <a:lumMod val="50000"/>
                  </a:schemeClr>
                </a:solidFill>
              </a:rPr>
              <a:t> </a:t>
            </a:r>
            <a:r>
              <a:rPr lang="ar-SA" sz="2800" b="1" dirty="0" smtClean="0">
                <a:solidFill>
                  <a:schemeClr val="accent5">
                    <a:lumMod val="50000"/>
                  </a:schemeClr>
                </a:solidFill>
              </a:rPr>
              <a:t>التي </a:t>
            </a:r>
            <a:r>
              <a:rPr lang="ar-SA" sz="2800" b="1" dirty="0">
                <a:solidFill>
                  <a:schemeClr val="accent5">
                    <a:lumMod val="50000"/>
                  </a:schemeClr>
                </a:solidFill>
              </a:rPr>
              <a:t>تلتقى مع قيم الواجب والحرية والإنصاف </a:t>
            </a:r>
            <a:endParaRPr lang="en-US" sz="2800" b="1" dirty="0">
              <a:solidFill>
                <a:schemeClr val="accent5">
                  <a:lumMod val="50000"/>
                </a:schemeClr>
              </a:solidFill>
            </a:endParaRPr>
          </a:p>
        </p:txBody>
      </p:sp>
    </p:spTree>
    <p:extLst>
      <p:ext uri="{BB962C8B-B14F-4D97-AF65-F5344CB8AC3E}">
        <p14:creationId xmlns:p14="http://schemas.microsoft.com/office/powerpoint/2010/main" val="42322106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3200" b="1" i="1" u="sng"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يتمتع المتطوع بجملة من الحقوق وهي</a:t>
            </a:r>
            <a:endParaRPr lang="en-US" sz="32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
        <p:nvSpPr>
          <p:cNvPr id="2" name="مستطيل 1"/>
          <p:cNvSpPr/>
          <p:nvPr/>
        </p:nvSpPr>
        <p:spPr>
          <a:xfrm>
            <a:off x="1259632" y="1700808"/>
            <a:ext cx="6552728" cy="3970318"/>
          </a:xfrm>
          <a:prstGeom prst="rect">
            <a:avLst/>
          </a:prstGeom>
        </p:spPr>
        <p:txBody>
          <a:bodyPr wrap="square">
            <a:spAutoFit/>
          </a:bodyPr>
          <a:lstStyle/>
          <a:p>
            <a:pPr marL="285750" lvl="0" indent="-285750">
              <a:buFont typeface="Courier New" panose="02070309020205020404" pitchFamily="49" charset="0"/>
              <a:buChar char="o"/>
            </a:pPr>
            <a:r>
              <a:rPr lang="ar-SA" sz="2800" b="1" i="1" dirty="0">
                <a:effectLst>
                  <a:outerShdw blurRad="38100" dist="38100" dir="2700000" algn="tl">
                    <a:srgbClr val="000000">
                      <a:alpha val="43137"/>
                    </a:srgbClr>
                  </a:outerShdw>
                </a:effectLst>
              </a:rPr>
              <a:t>يشعر ان جهوده تسهم فعليا في تحقيق اهداف </a:t>
            </a:r>
            <a:r>
              <a:rPr lang="ar-SA" sz="2800" b="1" i="1" dirty="0" smtClean="0">
                <a:effectLst>
                  <a:outerShdw blurRad="38100" dist="38100" dir="2700000" algn="tl">
                    <a:srgbClr val="000000">
                      <a:alpha val="43137"/>
                    </a:srgbClr>
                  </a:outerShdw>
                </a:effectLst>
              </a:rPr>
              <a:t>المؤسسة</a:t>
            </a:r>
          </a:p>
          <a:p>
            <a:pPr marL="285750" lvl="0" indent="-285750">
              <a:buFont typeface="Courier New" panose="02070309020205020404" pitchFamily="49" charset="0"/>
              <a:buChar char="o"/>
            </a:pPr>
            <a:r>
              <a:rPr lang="ar-SA" sz="2800" b="1" i="1" dirty="0" smtClean="0">
                <a:effectLst>
                  <a:outerShdw blurRad="38100" dist="38100" dir="2700000" algn="tl">
                    <a:srgbClr val="000000">
                      <a:alpha val="43137"/>
                    </a:srgbClr>
                  </a:outerShdw>
                </a:effectLst>
              </a:rPr>
              <a:t>يتلقى </a:t>
            </a:r>
            <a:r>
              <a:rPr lang="ar-SA" sz="2800" b="1" i="1" dirty="0">
                <a:effectLst>
                  <a:outerShdw blurRad="38100" dist="38100" dir="2700000" algn="tl">
                    <a:srgbClr val="000000">
                      <a:alpha val="43137"/>
                    </a:srgbClr>
                  </a:outerShdw>
                </a:effectLst>
              </a:rPr>
              <a:t>التوجيه والتدريب والاشراف الضروريين لإنجاز المهام</a:t>
            </a:r>
            <a:endParaRPr lang="en-US" sz="2800" b="1" dirty="0">
              <a:effectLst>
                <a:outerShdw blurRad="38100" dist="38100" dir="2700000" algn="tl">
                  <a:srgbClr val="000000">
                    <a:alpha val="43137"/>
                  </a:srgbClr>
                </a:outerShdw>
              </a:effectLst>
            </a:endParaRPr>
          </a:p>
          <a:p>
            <a:pPr marL="285750" lvl="0" indent="-285750">
              <a:buFont typeface="Courier New" panose="02070309020205020404" pitchFamily="49" charset="0"/>
              <a:buChar char="o"/>
            </a:pPr>
            <a:r>
              <a:rPr lang="ar-SA" sz="2800" b="1" i="1" dirty="0">
                <a:effectLst>
                  <a:outerShdw blurRad="38100" dist="38100" dir="2700000" algn="tl">
                    <a:srgbClr val="000000">
                      <a:alpha val="43137"/>
                    </a:srgbClr>
                  </a:outerShdw>
                </a:effectLst>
              </a:rPr>
              <a:t>التعامل باحترام متبادل</a:t>
            </a:r>
            <a:endParaRPr lang="en-US" sz="2800" b="1" dirty="0">
              <a:effectLst>
                <a:outerShdw blurRad="38100" dist="38100" dir="2700000" algn="tl">
                  <a:srgbClr val="000000">
                    <a:alpha val="43137"/>
                  </a:srgbClr>
                </a:outerShdw>
              </a:effectLst>
            </a:endParaRPr>
          </a:p>
          <a:p>
            <a:pPr marL="285750" lvl="0" indent="-285750">
              <a:buFont typeface="Courier New" panose="02070309020205020404" pitchFamily="49" charset="0"/>
              <a:buChar char="o"/>
            </a:pPr>
            <a:r>
              <a:rPr lang="ar-SA" sz="2800" b="1" i="1" dirty="0">
                <a:effectLst>
                  <a:outerShdw blurRad="38100" dist="38100" dir="2700000" algn="tl">
                    <a:srgbClr val="000000">
                      <a:alpha val="43137"/>
                    </a:srgbClr>
                  </a:outerShdw>
                </a:effectLst>
              </a:rPr>
              <a:t>يحظى بالثقة والائتمان على المعلومات السرية الضرورية للقيام بعمله</a:t>
            </a:r>
            <a:endParaRPr lang="en-US" sz="2800" b="1" dirty="0">
              <a:effectLst>
                <a:outerShdw blurRad="38100" dist="38100" dir="2700000" algn="tl">
                  <a:srgbClr val="000000">
                    <a:alpha val="43137"/>
                  </a:srgbClr>
                </a:outerShdw>
              </a:effectLst>
            </a:endParaRPr>
          </a:p>
          <a:p>
            <a:pPr marL="285750" lvl="0" indent="-285750">
              <a:buFont typeface="Courier New" panose="02070309020205020404" pitchFamily="49" charset="0"/>
              <a:buChar char="o"/>
            </a:pPr>
            <a:r>
              <a:rPr lang="ar-SA" sz="2800" b="1" i="1" dirty="0">
                <a:effectLst>
                  <a:outerShdw blurRad="38100" dist="38100" dir="2700000" algn="tl">
                    <a:srgbClr val="000000">
                      <a:alpha val="43137"/>
                    </a:srgbClr>
                  </a:outerShdw>
                </a:effectLst>
              </a:rPr>
              <a:t>ينال التقدير على العمل الذي يقوم </a:t>
            </a:r>
            <a:r>
              <a:rPr lang="ar-SA" sz="2800" b="1" i="1" dirty="0" smtClean="0">
                <a:effectLst>
                  <a:outerShdw blurRad="38100" dist="38100" dir="2700000" algn="tl">
                    <a:srgbClr val="000000">
                      <a:alpha val="43137"/>
                    </a:srgbClr>
                  </a:outerShdw>
                </a:effectLst>
              </a:rPr>
              <a:t>به</a:t>
            </a:r>
            <a:endParaRPr lang="en-US"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106007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7560840" cy="5544616"/>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SA" sz="2400" dirty="0">
              <a:ln>
                <a:solidFill>
                  <a:srgbClr val="FFC000"/>
                </a:solidFill>
              </a:ln>
              <a:solidFill>
                <a:schemeClr val="bg1"/>
              </a:solidFill>
            </a:endParaRPr>
          </a:p>
        </p:txBody>
      </p:sp>
      <p:sp>
        <p:nvSpPr>
          <p:cNvPr id="2" name="مستطيل 1"/>
          <p:cNvSpPr/>
          <p:nvPr/>
        </p:nvSpPr>
        <p:spPr>
          <a:xfrm>
            <a:off x="1583668" y="1644186"/>
            <a:ext cx="6588732" cy="4524315"/>
          </a:xfrm>
          <a:prstGeom prst="rect">
            <a:avLst/>
          </a:prstGeom>
        </p:spPr>
        <p:txBody>
          <a:bodyPr wrap="square">
            <a:spAutoFit/>
          </a:bodyPr>
          <a:lstStyle/>
          <a:p>
            <a:pPr marL="285750" lvl="0" indent="-285750">
              <a:buFont typeface="Courier New" panose="02070309020205020404" pitchFamily="49" charset="0"/>
              <a:buChar char="o"/>
            </a:pPr>
            <a:r>
              <a:rPr lang="ar-SA" sz="2400" b="1" i="1" dirty="0">
                <a:solidFill>
                  <a:schemeClr val="accent5">
                    <a:lumMod val="50000"/>
                  </a:schemeClr>
                </a:solidFill>
                <a:effectLst>
                  <a:outerShdw blurRad="38100" dist="38100" dir="2700000" algn="tl">
                    <a:srgbClr val="000000">
                      <a:alpha val="43137"/>
                    </a:srgbClr>
                  </a:outerShdw>
                </a:effectLst>
              </a:rPr>
              <a:t>يعطى اثبات او تقييم خطي لعمله الذي قام به</a:t>
            </a:r>
            <a:endParaRPr lang="en-US" sz="2400" b="1" dirty="0">
              <a:solidFill>
                <a:schemeClr val="accent5">
                  <a:lumMod val="50000"/>
                </a:schemeClr>
              </a:solidFill>
              <a:effectLst>
                <a:outerShdw blurRad="38100" dist="38100" dir="2700000" algn="tl">
                  <a:srgbClr val="000000">
                    <a:alpha val="43137"/>
                  </a:srgbClr>
                </a:outerShdw>
              </a:effectLst>
            </a:endParaRPr>
          </a:p>
          <a:p>
            <a:pPr marL="285750" lvl="0" indent="-285750">
              <a:buFont typeface="Courier New" panose="02070309020205020404" pitchFamily="49" charset="0"/>
              <a:buChar char="o"/>
            </a:pPr>
            <a:r>
              <a:rPr lang="ar-SA" sz="2400" b="1" i="1" dirty="0">
                <a:solidFill>
                  <a:schemeClr val="accent5">
                    <a:lumMod val="50000"/>
                  </a:schemeClr>
                </a:solidFill>
                <a:effectLst>
                  <a:outerShdw blurRad="38100" dist="38100" dir="2700000" algn="tl">
                    <a:srgbClr val="000000">
                      <a:alpha val="43137"/>
                    </a:srgbClr>
                  </a:outerShdw>
                </a:effectLst>
              </a:rPr>
              <a:t>معرفة حدود وقدرات المتطوعين.. ووضعهم في الاماكن الملائمة لإمكانياتهم</a:t>
            </a:r>
            <a:endParaRPr lang="en-US" sz="2400" b="1" dirty="0">
              <a:solidFill>
                <a:schemeClr val="accent5">
                  <a:lumMod val="50000"/>
                </a:schemeClr>
              </a:solidFill>
              <a:effectLst>
                <a:outerShdw blurRad="38100" dist="38100" dir="2700000" algn="tl">
                  <a:srgbClr val="000000">
                    <a:alpha val="43137"/>
                  </a:srgbClr>
                </a:outerShdw>
              </a:effectLst>
            </a:endParaRPr>
          </a:p>
          <a:p>
            <a:pPr marL="285750" lvl="0" indent="-285750">
              <a:buFont typeface="Courier New" panose="02070309020205020404" pitchFamily="49" charset="0"/>
              <a:buChar char="o"/>
            </a:pPr>
            <a:r>
              <a:rPr lang="ar-SA" sz="2400" b="1" i="1" dirty="0">
                <a:solidFill>
                  <a:schemeClr val="accent5">
                    <a:lumMod val="50000"/>
                  </a:schemeClr>
                </a:solidFill>
                <a:effectLst>
                  <a:outerShdw blurRad="38100" dist="38100" dir="2700000" algn="tl">
                    <a:srgbClr val="000000">
                      <a:alpha val="43137"/>
                    </a:srgbClr>
                  </a:outerShdw>
                </a:effectLst>
              </a:rPr>
              <a:t>جمع وحفظ معلومات المتطوعين وبياناتهم</a:t>
            </a:r>
            <a:r>
              <a:rPr lang="en-US" sz="2400" b="1" i="1" dirty="0">
                <a:solidFill>
                  <a:schemeClr val="accent5">
                    <a:lumMod val="50000"/>
                  </a:schemeClr>
                </a:solidFill>
                <a:effectLst>
                  <a:outerShdw blurRad="38100" dist="38100" dir="2700000" algn="tl">
                    <a:srgbClr val="000000">
                      <a:alpha val="43137"/>
                    </a:srgbClr>
                  </a:outerShdw>
                </a:effectLst>
              </a:rPr>
              <a:t> .</a:t>
            </a:r>
            <a:endParaRPr lang="en-US" sz="2400" b="1" dirty="0">
              <a:solidFill>
                <a:schemeClr val="accent5">
                  <a:lumMod val="50000"/>
                </a:schemeClr>
              </a:solidFill>
              <a:effectLst>
                <a:outerShdw blurRad="38100" dist="38100" dir="2700000" algn="tl">
                  <a:srgbClr val="000000">
                    <a:alpha val="43137"/>
                  </a:srgbClr>
                </a:outerShdw>
              </a:effectLst>
            </a:endParaRPr>
          </a:p>
          <a:p>
            <a:pPr marL="285750" lvl="0" indent="-285750">
              <a:buFont typeface="Courier New" panose="02070309020205020404" pitchFamily="49" charset="0"/>
              <a:buChar char="o"/>
            </a:pPr>
            <a:r>
              <a:rPr lang="ar-SA" sz="2400" b="1" i="1" dirty="0">
                <a:solidFill>
                  <a:schemeClr val="accent5">
                    <a:lumMod val="50000"/>
                  </a:schemeClr>
                </a:solidFill>
                <a:effectLst>
                  <a:outerShdw blurRad="38100" dist="38100" dir="2700000" algn="tl">
                    <a:srgbClr val="000000">
                      <a:alpha val="43137"/>
                    </a:srgbClr>
                  </a:outerShdw>
                </a:effectLst>
              </a:rPr>
              <a:t>الحرص على التواصل مع المتطوعين</a:t>
            </a:r>
            <a:endParaRPr lang="en-US" sz="2400" b="1" dirty="0">
              <a:solidFill>
                <a:schemeClr val="accent5">
                  <a:lumMod val="50000"/>
                </a:schemeClr>
              </a:solidFill>
              <a:effectLst>
                <a:outerShdw blurRad="38100" dist="38100" dir="2700000" algn="tl">
                  <a:srgbClr val="000000">
                    <a:alpha val="43137"/>
                  </a:srgbClr>
                </a:outerShdw>
              </a:effectLst>
            </a:endParaRPr>
          </a:p>
          <a:p>
            <a:pPr marL="285750" lvl="0" indent="-285750">
              <a:buFont typeface="Courier New" panose="02070309020205020404" pitchFamily="49" charset="0"/>
              <a:buChar char="o"/>
            </a:pPr>
            <a:r>
              <a:rPr lang="ar-SA" sz="2400" b="1" i="1" dirty="0">
                <a:solidFill>
                  <a:schemeClr val="accent5">
                    <a:lumMod val="50000"/>
                  </a:schemeClr>
                </a:solidFill>
                <a:effectLst>
                  <a:outerShdw blurRad="38100" dist="38100" dir="2700000" algn="tl">
                    <a:srgbClr val="000000">
                      <a:alpha val="43137"/>
                    </a:srgbClr>
                  </a:outerShdw>
                </a:effectLst>
              </a:rPr>
              <a:t>اعطاء المتطوع معلومات كافيه حول عمله  و ما هو المتوقع منه ؟</a:t>
            </a:r>
            <a:endParaRPr lang="en-US" sz="2400" b="1" dirty="0">
              <a:solidFill>
                <a:schemeClr val="accent5">
                  <a:lumMod val="50000"/>
                </a:schemeClr>
              </a:solidFill>
              <a:effectLst>
                <a:outerShdw blurRad="38100" dist="38100" dir="2700000" algn="tl">
                  <a:srgbClr val="000000">
                    <a:alpha val="43137"/>
                  </a:srgbClr>
                </a:outerShdw>
              </a:effectLst>
            </a:endParaRPr>
          </a:p>
          <a:p>
            <a:pPr marL="285750" lvl="0" indent="-285750">
              <a:buFont typeface="Courier New" panose="02070309020205020404" pitchFamily="49" charset="0"/>
              <a:buChar char="o"/>
            </a:pPr>
            <a:r>
              <a:rPr lang="ar-SA" sz="2400" b="1" i="1" dirty="0">
                <a:solidFill>
                  <a:schemeClr val="accent5">
                    <a:lumMod val="50000"/>
                  </a:schemeClr>
                </a:solidFill>
                <a:effectLst>
                  <a:outerShdw blurRad="38100" dist="38100" dir="2700000" algn="tl">
                    <a:srgbClr val="000000">
                      <a:alpha val="43137"/>
                    </a:srgbClr>
                  </a:outerShdw>
                </a:effectLst>
              </a:rPr>
              <a:t>العمل في بيئة صحيه وامنه</a:t>
            </a:r>
            <a:endParaRPr lang="en-US" sz="2400" b="1" dirty="0">
              <a:solidFill>
                <a:schemeClr val="accent5">
                  <a:lumMod val="50000"/>
                </a:schemeClr>
              </a:solidFill>
              <a:effectLst>
                <a:outerShdw blurRad="38100" dist="38100" dir="2700000" algn="tl">
                  <a:srgbClr val="000000">
                    <a:alpha val="43137"/>
                  </a:srgbClr>
                </a:outerShdw>
              </a:effectLst>
            </a:endParaRPr>
          </a:p>
          <a:p>
            <a:pPr marL="285750" lvl="0" indent="-285750">
              <a:buFont typeface="Courier New" panose="02070309020205020404" pitchFamily="49" charset="0"/>
              <a:buChar char="o"/>
            </a:pPr>
            <a:r>
              <a:rPr lang="ar-SA" sz="2400" b="1" i="1" dirty="0">
                <a:solidFill>
                  <a:schemeClr val="accent5">
                    <a:lumMod val="50000"/>
                  </a:schemeClr>
                </a:solidFill>
                <a:effectLst>
                  <a:outerShdw blurRad="38100" dist="38100" dir="2700000" algn="tl">
                    <a:srgbClr val="000000">
                      <a:alpha val="43137"/>
                    </a:srgbClr>
                  </a:outerShdw>
                </a:effectLst>
              </a:rPr>
              <a:t>تزويد المتطوع بالمعدات والادوات اللازمة</a:t>
            </a:r>
            <a:endParaRPr lang="en-US" sz="2400" b="1" dirty="0">
              <a:solidFill>
                <a:schemeClr val="accent5">
                  <a:lumMod val="50000"/>
                </a:schemeClr>
              </a:solidFill>
              <a:effectLst>
                <a:outerShdw blurRad="38100" dist="38100" dir="2700000" algn="tl">
                  <a:srgbClr val="000000">
                    <a:alpha val="43137"/>
                  </a:srgbClr>
                </a:outerShdw>
              </a:effectLst>
            </a:endParaRPr>
          </a:p>
          <a:p>
            <a:pPr marL="285750" lvl="0" indent="-285750">
              <a:buFont typeface="Courier New" panose="02070309020205020404" pitchFamily="49" charset="0"/>
              <a:buChar char="o"/>
            </a:pPr>
            <a:r>
              <a:rPr lang="ar-SA" sz="2400" b="1" i="1" dirty="0">
                <a:solidFill>
                  <a:schemeClr val="accent5">
                    <a:lumMod val="50000"/>
                  </a:schemeClr>
                </a:solidFill>
                <a:effectLst>
                  <a:outerShdw blurRad="38100" dist="38100" dir="2700000" algn="tl">
                    <a:srgbClr val="000000">
                      <a:alpha val="43137"/>
                    </a:srgbClr>
                  </a:outerShdw>
                </a:effectLst>
              </a:rPr>
              <a:t>طلب شهادة خبره من المشرفين عند التقدم للعمل</a:t>
            </a:r>
            <a:endParaRPr lang="en-US" sz="2400" b="1" dirty="0">
              <a:solidFill>
                <a:schemeClr val="accent5">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175429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altLang="ar-SA" sz="4400" b="1" u="sng"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cs typeface="Tahoma" pitchFamily="34" charset="0"/>
              </a:rPr>
              <a:t>واجبات المتطوع</a:t>
            </a:r>
            <a:r>
              <a:rPr lang="en-US" altLang="ar-SA" sz="2400" dirty="0">
                <a:ln>
                  <a:solidFill>
                    <a:sysClr val="windowText" lastClr="000000"/>
                  </a:solidFill>
                </a:ln>
                <a:ea typeface="Arial Unicode MS" pitchFamily="34" charset="-128"/>
                <a:cs typeface="Arial Unicode MS" pitchFamily="34" charset="-128"/>
              </a:rPr>
              <a:t> </a:t>
            </a:r>
            <a:endParaRPr lang="ar-SA" sz="2400" dirty="0">
              <a:ln>
                <a:solidFill>
                  <a:sysClr val="windowText" lastClr="000000"/>
                </a:solidFill>
              </a:ln>
              <a:solidFill>
                <a:schemeClr val="bg1"/>
              </a:solidFill>
            </a:endParaRPr>
          </a:p>
        </p:txBody>
      </p:sp>
      <p:sp>
        <p:nvSpPr>
          <p:cNvPr id="3" name="مستطيل 2"/>
          <p:cNvSpPr/>
          <p:nvPr/>
        </p:nvSpPr>
        <p:spPr>
          <a:xfrm>
            <a:off x="1763688" y="1700808"/>
            <a:ext cx="5688632" cy="3970318"/>
          </a:xfrm>
          <a:prstGeom prst="rect">
            <a:avLst/>
          </a:prstGeom>
        </p:spPr>
        <p:txBody>
          <a:bodyPr wrap="square">
            <a:spAutoFit/>
          </a:bodyPr>
          <a:lstStyle/>
          <a:p>
            <a:pPr marL="285750" lvl="0" indent="-285750">
              <a:buFont typeface="Courier New" panose="02070309020205020404" pitchFamily="49" charset="0"/>
              <a:buChar char="o"/>
            </a:pPr>
            <a:r>
              <a:rPr lang="ar-SA" sz="2800" b="1" i="1" dirty="0">
                <a:effectLst>
                  <a:outerShdw blurRad="38100" dist="38100" dir="2700000" algn="tl">
                    <a:srgbClr val="000000">
                      <a:alpha val="43137"/>
                    </a:srgbClr>
                  </a:outerShdw>
                </a:effectLst>
              </a:rPr>
              <a:t>المشاركة في الأنشطة والفعاليات التطوعية</a:t>
            </a:r>
            <a:endParaRPr lang="en-US" sz="2800" b="1" dirty="0">
              <a:effectLst>
                <a:outerShdw blurRad="38100" dist="38100" dir="2700000" algn="tl">
                  <a:srgbClr val="000000">
                    <a:alpha val="43137"/>
                  </a:srgbClr>
                </a:outerShdw>
              </a:effectLst>
            </a:endParaRPr>
          </a:p>
          <a:p>
            <a:pPr marL="285750" lvl="0" indent="-285750">
              <a:buFont typeface="Courier New" panose="02070309020205020404" pitchFamily="49" charset="0"/>
              <a:buChar char="o"/>
            </a:pPr>
            <a:r>
              <a:rPr lang="ar-SA" sz="2800" b="1" i="1" dirty="0">
                <a:effectLst>
                  <a:outerShdw blurRad="38100" dist="38100" dir="2700000" algn="tl">
                    <a:srgbClr val="000000">
                      <a:alpha val="43137"/>
                    </a:srgbClr>
                  </a:outerShdw>
                </a:effectLst>
              </a:rPr>
              <a:t>العمل في فريق واحد</a:t>
            </a:r>
            <a:endParaRPr lang="en-US" sz="2800" b="1" dirty="0">
              <a:effectLst>
                <a:outerShdw blurRad="38100" dist="38100" dir="2700000" algn="tl">
                  <a:srgbClr val="000000">
                    <a:alpha val="43137"/>
                  </a:srgbClr>
                </a:outerShdw>
              </a:effectLst>
            </a:endParaRPr>
          </a:p>
          <a:p>
            <a:pPr marL="285750" lvl="0" indent="-285750">
              <a:buFont typeface="Courier New" panose="02070309020205020404" pitchFamily="49" charset="0"/>
              <a:buChar char="o"/>
            </a:pPr>
            <a:r>
              <a:rPr lang="ar-SA" sz="2800" b="1" i="1" dirty="0">
                <a:effectLst>
                  <a:outerShdw blurRad="38100" dist="38100" dir="2700000" algn="tl">
                    <a:srgbClr val="000000">
                      <a:alpha val="43137"/>
                    </a:srgbClr>
                  </a:outerShdw>
                </a:effectLst>
              </a:rPr>
              <a:t>احترام الاخرين ( حق وواجب </a:t>
            </a:r>
            <a:r>
              <a:rPr lang="ar-SA" sz="2800" b="1" i="1" dirty="0" smtClean="0">
                <a:effectLst>
                  <a:outerShdw blurRad="38100" dist="38100" dir="2700000" algn="tl">
                    <a:srgbClr val="000000">
                      <a:alpha val="43137"/>
                    </a:srgbClr>
                  </a:outerShdw>
                </a:effectLst>
              </a:rPr>
              <a:t>)</a:t>
            </a:r>
            <a:endParaRPr lang="en-US" sz="2800" b="1" dirty="0">
              <a:effectLst>
                <a:outerShdw blurRad="38100" dist="38100" dir="2700000" algn="tl">
                  <a:srgbClr val="000000">
                    <a:alpha val="43137"/>
                  </a:srgbClr>
                </a:outerShdw>
              </a:effectLst>
            </a:endParaRPr>
          </a:p>
          <a:p>
            <a:pPr marL="285750" lvl="0" indent="-285750">
              <a:buFont typeface="Courier New" panose="02070309020205020404" pitchFamily="49" charset="0"/>
              <a:buChar char="o"/>
            </a:pPr>
            <a:r>
              <a:rPr lang="ar-SA" sz="2800" b="1" i="1" dirty="0">
                <a:effectLst>
                  <a:outerShdw blurRad="38100" dist="38100" dir="2700000" algn="tl">
                    <a:srgbClr val="000000">
                      <a:alpha val="43137"/>
                    </a:srgbClr>
                  </a:outerShdw>
                </a:effectLst>
              </a:rPr>
              <a:t>تنفيذ اوامر المسؤولين</a:t>
            </a:r>
            <a:endParaRPr lang="en-US" sz="2800" b="1" dirty="0">
              <a:effectLst>
                <a:outerShdw blurRad="38100" dist="38100" dir="2700000" algn="tl">
                  <a:srgbClr val="000000">
                    <a:alpha val="43137"/>
                  </a:srgbClr>
                </a:outerShdw>
              </a:effectLst>
            </a:endParaRPr>
          </a:p>
          <a:p>
            <a:pPr marL="285750" lvl="0" indent="-285750">
              <a:buFont typeface="Courier New" panose="02070309020205020404" pitchFamily="49" charset="0"/>
              <a:buChar char="o"/>
            </a:pPr>
            <a:r>
              <a:rPr lang="ar-SA" sz="2800" b="1" i="1" dirty="0">
                <a:effectLst>
                  <a:outerShdw blurRad="38100" dist="38100" dir="2700000" algn="tl">
                    <a:srgbClr val="000000">
                      <a:alpha val="43137"/>
                    </a:srgbClr>
                  </a:outerShdw>
                </a:effectLst>
              </a:rPr>
              <a:t>العمل بجدية ونشاط</a:t>
            </a:r>
            <a:endParaRPr lang="en-US" sz="2800" b="1" dirty="0">
              <a:effectLst>
                <a:outerShdw blurRad="38100" dist="38100" dir="2700000" algn="tl">
                  <a:srgbClr val="000000">
                    <a:alpha val="43137"/>
                  </a:srgbClr>
                </a:outerShdw>
              </a:effectLst>
            </a:endParaRPr>
          </a:p>
          <a:p>
            <a:pPr marL="285750" lvl="0" indent="-285750">
              <a:buFont typeface="Courier New" panose="02070309020205020404" pitchFamily="49" charset="0"/>
              <a:buChar char="o"/>
            </a:pPr>
            <a:r>
              <a:rPr lang="ar-SA" sz="2800" b="1" i="1" dirty="0">
                <a:effectLst>
                  <a:outerShdw blurRad="38100" dist="38100" dir="2700000" algn="tl">
                    <a:srgbClr val="000000">
                      <a:alpha val="43137"/>
                    </a:srgbClr>
                  </a:outerShdw>
                </a:effectLst>
              </a:rPr>
              <a:t>الالتزام بمواعيد العمل والقيام بعمله على اكمل وجه</a:t>
            </a:r>
            <a:endParaRPr lang="en-US" sz="2800" b="1" dirty="0">
              <a:effectLst>
                <a:outerShdw blurRad="38100" dist="38100" dir="2700000" algn="tl">
                  <a:srgbClr val="000000">
                    <a:alpha val="43137"/>
                  </a:srgbClr>
                </a:outerShdw>
              </a:effectLst>
            </a:endParaRPr>
          </a:p>
          <a:p>
            <a:pPr marL="285750" lvl="0" indent="-285750">
              <a:buFont typeface="Courier New" panose="02070309020205020404" pitchFamily="49" charset="0"/>
              <a:buChar char="o"/>
            </a:pPr>
            <a:r>
              <a:rPr lang="ar-SA" sz="2800" b="1" i="1" dirty="0">
                <a:effectLst>
                  <a:outerShdw blurRad="38100" dist="38100" dir="2700000" algn="tl">
                    <a:srgbClr val="000000">
                      <a:alpha val="43137"/>
                    </a:srgbClr>
                  </a:outerShdw>
                </a:effectLst>
              </a:rPr>
              <a:t>احترام القوانين</a:t>
            </a:r>
            <a:endParaRPr lang="en-US"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46645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SA" sz="2400" dirty="0">
              <a:ln>
                <a:solidFill>
                  <a:srgbClr val="FFC000"/>
                </a:solidFill>
              </a:ln>
              <a:solidFill>
                <a:schemeClr val="bg1"/>
              </a:solidFill>
            </a:endParaRPr>
          </a:p>
        </p:txBody>
      </p:sp>
      <p:sp>
        <p:nvSpPr>
          <p:cNvPr id="2" name="مستطيل 1"/>
          <p:cNvSpPr/>
          <p:nvPr/>
        </p:nvSpPr>
        <p:spPr>
          <a:xfrm>
            <a:off x="1547664" y="1556792"/>
            <a:ext cx="5976664" cy="3539430"/>
          </a:xfrm>
          <a:prstGeom prst="rect">
            <a:avLst/>
          </a:prstGeom>
        </p:spPr>
        <p:txBody>
          <a:bodyPr wrap="square">
            <a:spAutoFit/>
          </a:bodyPr>
          <a:lstStyle/>
          <a:p>
            <a:pPr marL="285750" lvl="0" indent="-285750">
              <a:buFont typeface="Courier New" panose="02070309020205020404" pitchFamily="49" charset="0"/>
              <a:buChar char="o"/>
            </a:pPr>
            <a:r>
              <a:rPr lang="ar-SA" sz="2800" b="1" i="1" dirty="0">
                <a:effectLst>
                  <a:outerShdw blurRad="38100" dist="38100" dir="2700000" algn="tl">
                    <a:srgbClr val="000000">
                      <a:alpha val="43137"/>
                    </a:srgbClr>
                  </a:outerShdw>
                </a:effectLst>
              </a:rPr>
              <a:t>المحافظة على الممتلكات</a:t>
            </a:r>
            <a:endParaRPr lang="en-US" sz="2800" b="1" dirty="0">
              <a:effectLst>
                <a:outerShdw blurRad="38100" dist="38100" dir="2700000" algn="tl">
                  <a:srgbClr val="000000">
                    <a:alpha val="43137"/>
                  </a:srgbClr>
                </a:outerShdw>
              </a:effectLst>
            </a:endParaRPr>
          </a:p>
          <a:p>
            <a:pPr marL="285750" lvl="0" indent="-285750">
              <a:buFont typeface="Courier New" panose="02070309020205020404" pitchFamily="49" charset="0"/>
              <a:buChar char="o"/>
            </a:pPr>
            <a:r>
              <a:rPr lang="ar-SA" sz="2800" b="1" i="1" dirty="0">
                <a:effectLst>
                  <a:outerShdw blurRad="38100" dist="38100" dir="2700000" algn="tl">
                    <a:srgbClr val="000000">
                      <a:alpha val="43137"/>
                    </a:srgbClr>
                  </a:outerShdw>
                </a:effectLst>
              </a:rPr>
              <a:t>حضور الاجتماعات التي يدعى اليها</a:t>
            </a:r>
            <a:endParaRPr lang="en-US" sz="2800" b="1" dirty="0">
              <a:effectLst>
                <a:outerShdw blurRad="38100" dist="38100" dir="2700000" algn="tl">
                  <a:srgbClr val="000000">
                    <a:alpha val="43137"/>
                  </a:srgbClr>
                </a:outerShdw>
              </a:effectLst>
            </a:endParaRPr>
          </a:p>
          <a:p>
            <a:pPr marL="285750" lvl="0" indent="-285750">
              <a:buFont typeface="Courier New" panose="02070309020205020404" pitchFamily="49" charset="0"/>
              <a:buChar char="o"/>
            </a:pPr>
            <a:r>
              <a:rPr lang="ar-SA" sz="2800" b="1" i="1" dirty="0">
                <a:effectLst>
                  <a:outerShdw blurRad="38100" dist="38100" dir="2700000" algn="tl">
                    <a:srgbClr val="000000">
                      <a:alpha val="43137"/>
                    </a:srgbClr>
                  </a:outerShdw>
                </a:effectLst>
              </a:rPr>
              <a:t>الالتزام بساعات وادأب العمل</a:t>
            </a:r>
            <a:endParaRPr lang="en-US" sz="2800" b="1" dirty="0">
              <a:effectLst>
                <a:outerShdw blurRad="38100" dist="38100" dir="2700000" algn="tl">
                  <a:srgbClr val="000000">
                    <a:alpha val="43137"/>
                  </a:srgbClr>
                </a:outerShdw>
              </a:effectLst>
            </a:endParaRPr>
          </a:p>
          <a:p>
            <a:pPr marL="285750" lvl="0" indent="-285750">
              <a:buFont typeface="Courier New" panose="02070309020205020404" pitchFamily="49" charset="0"/>
              <a:buChar char="o"/>
            </a:pPr>
            <a:r>
              <a:rPr lang="ar-SA" sz="2800" b="1" i="1" dirty="0">
                <a:effectLst>
                  <a:outerShdw blurRad="38100" dist="38100" dir="2700000" algn="tl">
                    <a:srgbClr val="000000">
                      <a:alpha val="43137"/>
                    </a:srgbClr>
                  </a:outerShdw>
                </a:effectLst>
              </a:rPr>
              <a:t>عدم توريط المؤسسة في مواقف شخصية</a:t>
            </a:r>
            <a:endParaRPr lang="en-US" sz="2800" b="1" dirty="0">
              <a:effectLst>
                <a:outerShdw blurRad="38100" dist="38100" dir="2700000" algn="tl">
                  <a:srgbClr val="000000">
                    <a:alpha val="43137"/>
                  </a:srgbClr>
                </a:outerShdw>
              </a:effectLst>
            </a:endParaRPr>
          </a:p>
          <a:p>
            <a:pPr marL="285750" lvl="0" indent="-285750">
              <a:buFont typeface="Courier New" panose="02070309020205020404" pitchFamily="49" charset="0"/>
              <a:buChar char="o"/>
            </a:pPr>
            <a:r>
              <a:rPr lang="ar-SA" sz="2800" b="1" i="1" dirty="0">
                <a:effectLst>
                  <a:outerShdw blurRad="38100" dist="38100" dir="2700000" algn="tl">
                    <a:srgbClr val="000000">
                      <a:alpha val="43137"/>
                    </a:srgbClr>
                  </a:outerShdw>
                </a:effectLst>
              </a:rPr>
              <a:t>عدم محاولة استغلال التطوع لأهداف اخرى</a:t>
            </a:r>
            <a:endParaRPr lang="en-US"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293223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تصنيف المتطوعين</a:t>
            </a:r>
          </a:p>
        </p:txBody>
      </p:sp>
      <p:sp>
        <p:nvSpPr>
          <p:cNvPr id="2" name="مستطيل 1"/>
          <p:cNvSpPr/>
          <p:nvPr/>
        </p:nvSpPr>
        <p:spPr>
          <a:xfrm>
            <a:off x="2322004" y="1772816"/>
            <a:ext cx="4572000" cy="3508653"/>
          </a:xfrm>
          <a:prstGeom prst="rect">
            <a:avLst/>
          </a:prstGeom>
          <a:blipFill>
            <a:blip r:embed="rId3">
              <a:duotone>
                <a:schemeClr val="bg2">
                  <a:shade val="45000"/>
                  <a:satMod val="135000"/>
                </a:schemeClr>
                <a:prstClr val="white"/>
              </a:duotone>
            </a:blip>
            <a:tile tx="0" ty="0" sx="100000" sy="100000" flip="none" algn="tl"/>
          </a:blipFill>
          <a:ln>
            <a:solidFill>
              <a:srgbClr val="FFFF00"/>
            </a:solidFill>
          </a:ln>
          <a:effectLst>
            <a:glow rad="139700">
              <a:schemeClr val="accent4">
                <a:satMod val="175000"/>
                <a:alpha val="40000"/>
              </a:schemeClr>
            </a:glow>
          </a:effectLst>
          <a:scene3d>
            <a:camera prst="orthographicFront"/>
            <a:lightRig rig="threePt" dir="t"/>
          </a:scene3d>
          <a:sp3d>
            <a:bevelT w="114300" prst="artDeco"/>
          </a:sp3d>
        </p:spPr>
        <p:txBody>
          <a:bodyPr>
            <a:spAutoFit/>
          </a:bodyPr>
          <a:lstStyle/>
          <a:p>
            <a:pPr algn="ctr"/>
            <a:endParaRPr lang="ar-SA" b="1" dirty="0"/>
          </a:p>
          <a:p>
            <a:pPr algn="ctr"/>
            <a:r>
              <a:rPr lang="ar-SA" sz="2800" b="1" dirty="0"/>
              <a:t>تقوم وحدة التطوع بتصنيف المتطوعين </a:t>
            </a:r>
            <a:r>
              <a:rPr lang="ar-SA" sz="2800" b="1" dirty="0" err="1"/>
              <a:t>فى</a:t>
            </a:r>
            <a:r>
              <a:rPr lang="ar-SA" sz="2800" b="1" dirty="0"/>
              <a:t> </a:t>
            </a:r>
            <a:r>
              <a:rPr lang="ar-SA" sz="2800" b="1" dirty="0" smtClean="0"/>
              <a:t>مجموعات</a:t>
            </a:r>
          </a:p>
          <a:p>
            <a:pPr algn="ctr"/>
            <a:r>
              <a:rPr lang="ar-SA" sz="2800" b="1" dirty="0" smtClean="0"/>
              <a:t> </a:t>
            </a:r>
            <a:r>
              <a:rPr lang="ar-SA" sz="2800" b="1" dirty="0"/>
              <a:t>حسب التخصص أو الخبرات ويتم تصنيفهم كالتالي </a:t>
            </a:r>
            <a:endParaRPr lang="ar-SA" sz="2800" b="1" dirty="0" smtClean="0"/>
          </a:p>
          <a:p>
            <a:pPr lvl="0" algn="ctr"/>
            <a:r>
              <a:rPr lang="ar-SA" sz="1600" b="1" dirty="0"/>
              <a:t> </a:t>
            </a:r>
            <a:r>
              <a:rPr lang="ar-SA" sz="1600" b="1" dirty="0" smtClean="0"/>
              <a:t>    </a:t>
            </a:r>
            <a:r>
              <a:rPr lang="ar-SA" sz="3200" b="1" dirty="0"/>
              <a:t>1-متطوعين فاعلين. </a:t>
            </a:r>
          </a:p>
          <a:p>
            <a:pPr lvl="0" algn="ctr"/>
            <a:r>
              <a:rPr lang="ar-SA" sz="3200" b="1" dirty="0"/>
              <a:t>2-غير </a:t>
            </a:r>
            <a:r>
              <a:rPr lang="ar-SA" sz="3200" b="1" dirty="0" smtClean="0"/>
              <a:t>فاعلين</a:t>
            </a:r>
            <a:endParaRPr lang="ar-SA" sz="3200" dirty="0"/>
          </a:p>
        </p:txBody>
      </p:sp>
    </p:spTree>
    <p:extLst>
      <p:ext uri="{BB962C8B-B14F-4D97-AF65-F5344CB8AC3E}">
        <p14:creationId xmlns:p14="http://schemas.microsoft.com/office/powerpoint/2010/main" val="18235981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4000" b="1" dirty="0" smtClean="0">
                <a:ln>
                  <a:solidFill>
                    <a:sysClr val="windowText" lastClr="000000"/>
                  </a:solidFill>
                </a:ln>
                <a:solidFill>
                  <a:srgbClr val="FF0000"/>
                </a:solidFill>
                <a:effectLst>
                  <a:outerShdw blurRad="38100" dist="38100" dir="2700000" algn="tl">
                    <a:srgbClr val="000000">
                      <a:alpha val="43137"/>
                    </a:srgbClr>
                  </a:outerShdw>
                </a:effectLst>
              </a:rPr>
              <a:t>من هو المتطوع الفاعل ؟</a:t>
            </a:r>
            <a:endParaRPr lang="ar-SA" sz="4000" b="1" dirty="0">
              <a:ln>
                <a:solidFill>
                  <a:sysClr val="windowText" lastClr="000000"/>
                </a:solidFill>
              </a:ln>
              <a:solidFill>
                <a:srgbClr val="FF0000"/>
              </a:solidFill>
              <a:effectLst>
                <a:outerShdw blurRad="38100" dist="38100" dir="2700000" algn="tl">
                  <a:srgbClr val="000000">
                    <a:alpha val="43137"/>
                  </a:srgbClr>
                </a:outerShdw>
              </a:effectLst>
            </a:endParaRPr>
          </a:p>
        </p:txBody>
      </p:sp>
      <p:sp>
        <p:nvSpPr>
          <p:cNvPr id="2" name="مستطيل 1"/>
          <p:cNvSpPr/>
          <p:nvPr/>
        </p:nvSpPr>
        <p:spPr>
          <a:xfrm>
            <a:off x="1763688" y="1700808"/>
            <a:ext cx="5760639" cy="3693319"/>
          </a:xfrm>
          <a:prstGeom prst="rect">
            <a:avLst/>
          </a:prstGeom>
        </p:spPr>
        <p:txBody>
          <a:bodyPr wrap="square">
            <a:spAutoFit/>
          </a:bodyPr>
          <a:lstStyle/>
          <a:p>
            <a:r>
              <a:rPr lang="ar-SA" sz="3600" b="1" u="sng" dirty="0">
                <a:solidFill>
                  <a:schemeClr val="accent5">
                    <a:lumMod val="50000"/>
                  </a:schemeClr>
                </a:solidFill>
                <a:effectLst>
                  <a:outerShdw blurRad="38100" dist="38100" dir="2700000" algn="tl">
                    <a:srgbClr val="000000">
                      <a:alpha val="43137"/>
                    </a:srgbClr>
                  </a:outerShdw>
                </a:effectLst>
              </a:rPr>
              <a:t>المتطوع الفاعل هو</a:t>
            </a:r>
            <a:r>
              <a:rPr lang="ar-SA" sz="3600" b="1" u="sng" dirty="0" smtClean="0">
                <a:solidFill>
                  <a:schemeClr val="accent5">
                    <a:lumMod val="50000"/>
                  </a:schemeClr>
                </a:solidFill>
                <a:effectLst>
                  <a:outerShdw blurRad="38100" dist="38100" dir="2700000" algn="tl">
                    <a:srgbClr val="000000">
                      <a:alpha val="43137"/>
                    </a:srgbClr>
                  </a:outerShdw>
                </a:effectLst>
              </a:rPr>
              <a:t>:</a:t>
            </a:r>
          </a:p>
          <a:p>
            <a:r>
              <a:rPr lang="ar-SA" sz="3600" b="1" dirty="0">
                <a:solidFill>
                  <a:schemeClr val="accent5">
                    <a:lumMod val="50000"/>
                  </a:schemeClr>
                </a:solidFill>
              </a:rPr>
              <a:t>المتطوع الذي اجتاز مرحلة الستة أشهر الأولي ونال تزكية </a:t>
            </a:r>
            <a:r>
              <a:rPr lang="ar-SA" sz="3600" b="1" dirty="0" smtClean="0">
                <a:solidFill>
                  <a:schemeClr val="accent5">
                    <a:lumMod val="50000"/>
                  </a:schemeClr>
                </a:solidFill>
              </a:rPr>
              <a:t>مسؤول </a:t>
            </a:r>
            <a:r>
              <a:rPr lang="ar-SA" sz="3600" b="1" dirty="0">
                <a:solidFill>
                  <a:schemeClr val="accent5">
                    <a:lumMod val="50000"/>
                  </a:schemeClr>
                </a:solidFill>
              </a:rPr>
              <a:t>وحدة التطوع لانتقاله الى الرتبة التالية ويتم تصنيفه الى </a:t>
            </a:r>
            <a:r>
              <a:rPr lang="ar-SA" b="1" dirty="0" smtClean="0">
                <a:solidFill>
                  <a:schemeClr val="accent5">
                    <a:lumMod val="50000"/>
                  </a:schemeClr>
                </a:solidFill>
              </a:rPr>
              <a:t>:</a:t>
            </a:r>
          </a:p>
          <a:p>
            <a:r>
              <a:rPr lang="ar-SA" b="1" dirty="0" smtClean="0"/>
              <a:t> </a:t>
            </a:r>
            <a:endParaRPr lang="ar-SA" dirty="0"/>
          </a:p>
        </p:txBody>
      </p:sp>
    </p:spTree>
    <p:extLst>
      <p:ext uri="{BB962C8B-B14F-4D97-AF65-F5344CB8AC3E}">
        <p14:creationId xmlns:p14="http://schemas.microsoft.com/office/powerpoint/2010/main" val="10628589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15" name="مستطيل 14"/>
          <p:cNvSpPr/>
          <p:nvPr/>
        </p:nvSpPr>
        <p:spPr>
          <a:xfrm>
            <a:off x="4283968" y="0"/>
            <a:ext cx="4502724" cy="461665"/>
          </a:xfrm>
          <a:prstGeom prst="rect">
            <a:avLst/>
          </a:prstGeom>
          <a:solidFill>
            <a:schemeClr val="accent2">
              <a:lumMod val="75000"/>
            </a:schemeClr>
          </a:solidFill>
        </p:spPr>
        <p:txBody>
          <a:bodyPr wrap="square">
            <a:spAutoFit/>
          </a:bodyPr>
          <a:lstStyle/>
          <a:p>
            <a:pPr algn="ctr"/>
            <a:r>
              <a:rPr lang="ar-SA" sz="2400" b="1" dirty="0">
                <a:ln>
                  <a:solidFill>
                    <a:sysClr val="windowText" lastClr="000000"/>
                  </a:solidFill>
                </a:ln>
                <a:solidFill>
                  <a:schemeClr val="accent4">
                    <a:lumMod val="60000"/>
                    <a:lumOff val="40000"/>
                  </a:schemeClr>
                </a:solidFill>
              </a:rPr>
              <a:t>ثالثًا :معايير اختيار المتطوعين </a:t>
            </a:r>
            <a:endParaRPr lang="en-US" sz="2400" dirty="0">
              <a:ln>
                <a:solidFill>
                  <a:sysClr val="windowText" lastClr="000000"/>
                </a:solidFill>
              </a:ln>
              <a:solidFill>
                <a:schemeClr val="accent4">
                  <a:lumMod val="60000"/>
                  <a:lumOff val="40000"/>
                </a:schemeClr>
              </a:solidFill>
            </a:endParaRPr>
          </a:p>
        </p:txBody>
      </p:sp>
      <p:sp>
        <p:nvSpPr>
          <p:cNvPr id="16" name="مستطيل 15"/>
          <p:cNvSpPr/>
          <p:nvPr/>
        </p:nvSpPr>
        <p:spPr>
          <a:xfrm>
            <a:off x="1627334" y="1052736"/>
            <a:ext cx="6491792" cy="4893647"/>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r>
              <a:rPr lang="ar-SA" sz="2400" b="1" dirty="0">
                <a:ln>
                  <a:solidFill>
                    <a:sysClr val="windowText" lastClr="000000"/>
                  </a:solidFill>
                </a:ln>
                <a:solidFill>
                  <a:schemeClr val="bg2"/>
                </a:solidFill>
              </a:rPr>
              <a:t>إن المعيار الأساسي عند </a:t>
            </a:r>
            <a:r>
              <a:rPr lang="ar-SA" sz="2400" b="1" dirty="0" smtClean="0">
                <a:ln>
                  <a:solidFill>
                    <a:sysClr val="windowText" lastClr="000000"/>
                  </a:solidFill>
                </a:ln>
                <a:solidFill>
                  <a:schemeClr val="bg2"/>
                </a:solidFill>
              </a:rPr>
              <a:t>اختيار </a:t>
            </a:r>
            <a:r>
              <a:rPr lang="ar-SA" sz="2400" b="1" dirty="0">
                <a:ln>
                  <a:solidFill>
                    <a:sysClr val="windowText" lastClr="000000"/>
                  </a:solidFill>
                </a:ln>
                <a:solidFill>
                  <a:schemeClr val="bg2"/>
                </a:solidFill>
              </a:rPr>
              <a:t>المتطوعين هو </a:t>
            </a:r>
            <a:r>
              <a:rPr lang="ar-SA" sz="2400" b="1" dirty="0">
                <a:solidFill>
                  <a:srgbClr val="FF0000"/>
                </a:solidFill>
              </a:rPr>
              <a:t>ضم متطوعين مؤهلين فعلا للمهام ومؤمنين برسالة البرنامج التطوعي وهناك عدد من المعايير يمكن أن تستخدم عند اختيار المتطوع </a:t>
            </a:r>
            <a:r>
              <a:rPr lang="ar-SA" sz="2400" b="1" dirty="0">
                <a:ln>
                  <a:solidFill>
                    <a:sysClr val="windowText" lastClr="000000"/>
                  </a:solidFill>
                </a:ln>
                <a:solidFill>
                  <a:schemeClr val="bg2"/>
                </a:solidFill>
              </a:rPr>
              <a:t>وهي :</a:t>
            </a:r>
            <a:endParaRPr lang="en-US" sz="2400" dirty="0">
              <a:ln>
                <a:solidFill>
                  <a:sysClr val="windowText" lastClr="000000"/>
                </a:solidFill>
              </a:ln>
              <a:solidFill>
                <a:schemeClr val="bg2"/>
              </a:solidFill>
            </a:endParaRPr>
          </a:p>
          <a:p>
            <a:r>
              <a:rPr lang="ar-SA" sz="2400" b="1" dirty="0" smtClean="0">
                <a:solidFill>
                  <a:schemeClr val="accent4">
                    <a:lumMod val="60000"/>
                    <a:lumOff val="40000"/>
                  </a:schemeClr>
                </a:solidFill>
              </a:rPr>
              <a:t>1</a:t>
            </a:r>
            <a:r>
              <a:rPr lang="ar-SA" sz="2400" b="1" dirty="0" smtClean="0">
                <a:ln>
                  <a:solidFill>
                    <a:sysClr val="windowText" lastClr="000000"/>
                  </a:solidFill>
                </a:ln>
                <a:solidFill>
                  <a:schemeClr val="accent4">
                    <a:lumMod val="60000"/>
                    <a:lumOff val="40000"/>
                  </a:schemeClr>
                </a:solidFill>
              </a:rPr>
              <a:t>/مدى كفاءة المتطوع في أداء الرسالة </a:t>
            </a:r>
          </a:p>
          <a:p>
            <a:r>
              <a:rPr lang="ar-SA" sz="2400" b="1" dirty="0" smtClean="0">
                <a:ln>
                  <a:solidFill>
                    <a:sysClr val="windowText" lastClr="000000"/>
                  </a:solidFill>
                </a:ln>
                <a:solidFill>
                  <a:schemeClr val="accent5">
                    <a:lumMod val="40000"/>
                    <a:lumOff val="60000"/>
                  </a:schemeClr>
                </a:solidFill>
              </a:rPr>
              <a:t>2/مدى </a:t>
            </a:r>
            <a:r>
              <a:rPr lang="ar-SA" sz="2400" b="1" dirty="0">
                <a:ln>
                  <a:solidFill>
                    <a:sysClr val="windowText" lastClr="000000"/>
                  </a:solidFill>
                </a:ln>
                <a:solidFill>
                  <a:schemeClr val="accent5">
                    <a:lumMod val="40000"/>
                    <a:lumOff val="60000"/>
                  </a:schemeClr>
                </a:solidFill>
              </a:rPr>
              <a:t>احترامه للمواعيد </a:t>
            </a:r>
            <a:r>
              <a:rPr lang="ar-SA" sz="2400" b="1" dirty="0" smtClean="0">
                <a:ln>
                  <a:solidFill>
                    <a:sysClr val="windowText" lastClr="000000"/>
                  </a:solidFill>
                </a:ln>
                <a:solidFill>
                  <a:schemeClr val="accent5">
                    <a:lumMod val="40000"/>
                    <a:lumOff val="60000"/>
                  </a:schemeClr>
                </a:solidFill>
              </a:rPr>
              <a:t>والالتزام </a:t>
            </a:r>
            <a:endParaRPr lang="en-US" sz="2400" dirty="0">
              <a:ln>
                <a:solidFill>
                  <a:sysClr val="windowText" lastClr="000000"/>
                </a:solidFill>
              </a:ln>
              <a:solidFill>
                <a:schemeClr val="accent5">
                  <a:lumMod val="40000"/>
                  <a:lumOff val="60000"/>
                </a:schemeClr>
              </a:solidFill>
            </a:endParaRPr>
          </a:p>
          <a:p>
            <a:r>
              <a:rPr lang="ar-SA" sz="2400" b="1" dirty="0">
                <a:ln>
                  <a:solidFill>
                    <a:sysClr val="windowText" lastClr="000000"/>
                  </a:solidFill>
                </a:ln>
                <a:solidFill>
                  <a:srgbClr val="C00000"/>
                </a:solidFill>
              </a:rPr>
              <a:t>3/مدى </a:t>
            </a:r>
            <a:r>
              <a:rPr lang="ar-SA" sz="2400" b="1" dirty="0" smtClean="0">
                <a:ln>
                  <a:solidFill>
                    <a:sysClr val="windowText" lastClr="000000"/>
                  </a:solidFill>
                </a:ln>
                <a:solidFill>
                  <a:srgbClr val="C00000"/>
                </a:solidFill>
              </a:rPr>
              <a:t>الاستجابة </a:t>
            </a:r>
            <a:r>
              <a:rPr lang="ar-SA" sz="2400" b="1" dirty="0">
                <a:ln>
                  <a:solidFill>
                    <a:sysClr val="windowText" lastClr="000000"/>
                  </a:solidFill>
                </a:ln>
                <a:solidFill>
                  <a:srgbClr val="C00000"/>
                </a:solidFill>
              </a:rPr>
              <a:t>والتعاون (العمل في الفريق ) وإلى أي مدي مكنه </a:t>
            </a:r>
            <a:r>
              <a:rPr lang="ar-SA" sz="2400" b="1" dirty="0" smtClean="0">
                <a:ln>
                  <a:solidFill>
                    <a:sysClr val="windowText" lastClr="000000"/>
                  </a:solidFill>
                </a:ln>
                <a:solidFill>
                  <a:srgbClr val="C00000"/>
                </a:solidFill>
              </a:rPr>
              <a:t>الاستمرار </a:t>
            </a:r>
            <a:r>
              <a:rPr lang="ar-SA" sz="2400" b="1" dirty="0">
                <a:ln>
                  <a:solidFill>
                    <a:sysClr val="windowText" lastClr="000000"/>
                  </a:solidFill>
                </a:ln>
                <a:solidFill>
                  <a:srgbClr val="C00000"/>
                </a:solidFill>
              </a:rPr>
              <a:t>في العمل التطوعي </a:t>
            </a:r>
            <a:endParaRPr lang="en-US" sz="2400" dirty="0">
              <a:ln>
                <a:solidFill>
                  <a:sysClr val="windowText" lastClr="000000"/>
                </a:solidFill>
              </a:ln>
              <a:solidFill>
                <a:srgbClr val="C00000"/>
              </a:solidFill>
            </a:endParaRPr>
          </a:p>
          <a:p>
            <a:r>
              <a:rPr lang="ar-SA" sz="2400" b="1" dirty="0"/>
              <a:t>4/ سلوكيات المتطوع (مدى حبه وإقباله على العمل ومساعدة الأخرين )</a:t>
            </a:r>
            <a:endParaRPr lang="en-US" sz="2400" dirty="0"/>
          </a:p>
          <a:p>
            <a:endParaRPr lang="ar-SA" sz="2400" dirty="0"/>
          </a:p>
        </p:txBody>
      </p:sp>
    </p:spTree>
    <p:extLst>
      <p:ext uri="{BB962C8B-B14F-4D97-AF65-F5344CB8AC3E}">
        <p14:creationId xmlns:p14="http://schemas.microsoft.com/office/powerpoint/2010/main" val="13397896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3136030" y="0"/>
            <a:ext cx="5612434" cy="461665"/>
          </a:xfrm>
          <a:prstGeom prst="rect">
            <a:avLst/>
          </a:prstGeom>
          <a:solidFill>
            <a:schemeClr val="accent2">
              <a:lumMod val="75000"/>
            </a:schemeClr>
          </a:solidFill>
          <a:scene3d>
            <a:camera prst="orthographicFront"/>
            <a:lightRig rig="threePt" dir="t"/>
          </a:scene3d>
          <a:sp3d>
            <a:bevelT w="114300" prst="artDeco"/>
          </a:sp3d>
        </p:spPr>
        <p:txBody>
          <a:bodyPr wrap="none">
            <a:spAutoFit/>
          </a:bodyPr>
          <a:lstStyle/>
          <a:p>
            <a:r>
              <a:rPr lang="ar-SA" sz="2400" b="1" dirty="0">
                <a:ln>
                  <a:solidFill>
                    <a:sysClr val="windowText" lastClr="000000"/>
                  </a:solidFill>
                </a:ln>
                <a:solidFill>
                  <a:schemeClr val="accent4">
                    <a:lumMod val="20000"/>
                    <a:lumOff val="80000"/>
                  </a:schemeClr>
                </a:solidFill>
              </a:rPr>
              <a:t>الشروط الواجب توافرها في المتطوع :</a:t>
            </a:r>
            <a:endParaRPr lang="en-US" sz="2400" dirty="0">
              <a:ln>
                <a:solidFill>
                  <a:sysClr val="windowText" lastClr="000000"/>
                </a:solidFill>
              </a:ln>
              <a:solidFill>
                <a:schemeClr val="accent4">
                  <a:lumMod val="20000"/>
                  <a:lumOff val="80000"/>
                </a:schemeClr>
              </a:solidFill>
            </a:endParaRPr>
          </a:p>
        </p:txBody>
      </p:sp>
      <p:sp>
        <p:nvSpPr>
          <p:cNvPr id="6" name="مستطيل 5"/>
          <p:cNvSpPr/>
          <p:nvPr/>
        </p:nvSpPr>
        <p:spPr>
          <a:xfrm>
            <a:off x="1331640" y="1916832"/>
            <a:ext cx="6696744" cy="4093428"/>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ar-SA"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1/أن يكون لدى المتطوع الوقت الكافي لممارسة نشاطه التطوعي .</a:t>
            </a:r>
            <a:endParaRPr lang="en-US"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endParaRPr>
          </a:p>
          <a:p>
            <a:r>
              <a:rPr lang="ar-SA"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2/أن يكون في صحة جيدة كي نضمن إمكانية بذله للجهد المطلوب منه .</a:t>
            </a:r>
            <a:endParaRPr lang="en-US"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endParaRPr>
          </a:p>
          <a:p>
            <a:r>
              <a:rPr lang="ar-SA"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3/إحساس المتطوع بالمسئولية </a:t>
            </a:r>
            <a:r>
              <a:rPr lang="ar-SA" sz="2000" dirty="0" smtClean="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الاجتماعية </a:t>
            </a:r>
            <a:r>
              <a:rPr lang="ar-SA"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ورغبته الصادقة وتحمسه للعمل  التطوعي من أجل صالح مجتمعه بدون انتظار لأجر أو مقابل مادي </a:t>
            </a:r>
            <a:endParaRPr lang="ar-SA" sz="2000" dirty="0" smtClean="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endParaRPr>
          </a:p>
          <a:p>
            <a:r>
              <a:rPr lang="ar-SA"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4/اهتمامه بالمسائل </a:t>
            </a:r>
            <a:r>
              <a:rPr lang="ar-SA" sz="2000" dirty="0" smtClean="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الاجتماعية </a:t>
            </a:r>
            <a:r>
              <a:rPr lang="ar-SA"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والقومية للمجتمع الذي يعيش فيه </a:t>
            </a:r>
            <a:endParaRPr lang="en-US"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endParaRPr>
          </a:p>
          <a:p>
            <a:r>
              <a:rPr lang="ar-SA"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5/تميزه بالسمعة الحسنة </a:t>
            </a:r>
            <a:r>
              <a:rPr lang="ar-SA" sz="2000" dirty="0" smtClean="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في </a:t>
            </a:r>
            <a:r>
              <a:rPr lang="ar-SA"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مجتمعه والمعارف والمهارات والخبرات </a:t>
            </a:r>
            <a:r>
              <a:rPr lang="ar-SA" sz="2000" dirty="0" smtClean="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في </a:t>
            </a:r>
            <a:r>
              <a:rPr lang="ar-SA"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مجال العمل </a:t>
            </a:r>
            <a:r>
              <a:rPr lang="ar-SA" sz="2000" dirty="0" smtClean="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التطوعي</a:t>
            </a:r>
          </a:p>
          <a:p>
            <a:r>
              <a:rPr lang="ar-SA" sz="2000" dirty="0" smtClean="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6/التعرف </a:t>
            </a:r>
            <a:r>
              <a:rPr lang="ar-SA"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إلى أسباب الرغبة </a:t>
            </a:r>
            <a:r>
              <a:rPr lang="ar-SA" sz="2000" dirty="0" smtClean="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في </a:t>
            </a:r>
            <a:r>
              <a:rPr lang="ar-SA"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التطوع</a:t>
            </a:r>
            <a:r>
              <a:rPr lang="ar-SA" sz="2000" dirty="0" smtClean="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 </a:t>
            </a:r>
            <a:endParaRPr lang="en-US"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endParaRPr>
          </a:p>
          <a:p>
            <a:endParaRPr lang="en-US" sz="2000" dirty="0"/>
          </a:p>
        </p:txBody>
      </p:sp>
    </p:spTree>
    <p:extLst>
      <p:ext uri="{BB962C8B-B14F-4D97-AF65-F5344CB8AC3E}">
        <p14:creationId xmlns:p14="http://schemas.microsoft.com/office/powerpoint/2010/main" val="6610843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1403648" y="1916832"/>
            <a:ext cx="6552728" cy="403187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ar-SA" sz="2000" dirty="0" smtClean="0">
                <a:ln w="18415" cmpd="sng">
                  <a:solidFill>
                    <a:sysClr val="windowText" lastClr="000000"/>
                  </a:solidFill>
                  <a:prstDash val="solid"/>
                </a:ln>
                <a:solidFill>
                  <a:srgbClr val="FFFFFF"/>
                </a:solidFill>
                <a:effectLst>
                  <a:outerShdw blurRad="63500" dir="3600000" algn="tl" rotWithShape="0">
                    <a:srgbClr val="000000">
                      <a:alpha val="70000"/>
                    </a:srgbClr>
                  </a:outerShdw>
                </a:effectLst>
              </a:rPr>
              <a:t>7/يسرع </a:t>
            </a:r>
            <a:r>
              <a:rPr lang="ar-SA" sz="2000" dirty="0">
                <a:ln w="18415" cmpd="sng">
                  <a:solidFill>
                    <a:sysClr val="windowText" lastClr="000000"/>
                  </a:solidFill>
                  <a:prstDash val="solid"/>
                </a:ln>
                <a:solidFill>
                  <a:srgbClr val="FFFFFF"/>
                </a:solidFill>
                <a:effectLst>
                  <a:outerShdw blurRad="63500" dir="3600000" algn="tl" rotWithShape="0">
                    <a:srgbClr val="000000">
                      <a:alpha val="70000"/>
                    </a:srgbClr>
                  </a:outerShdw>
                </a:effectLst>
              </a:rPr>
              <a:t>في بلوغ الأهداف دون احباط مع تفهمه لأهداف وتطلعات المؤسسة </a:t>
            </a:r>
            <a:endParaRPr lang="ar-SA" sz="2000" dirty="0" smtClean="0">
              <a:ln w="18415" cmpd="sng">
                <a:solidFill>
                  <a:sysClr val="windowText" lastClr="000000"/>
                </a:solidFill>
                <a:prstDash val="solid"/>
              </a:ln>
              <a:solidFill>
                <a:srgbClr val="FFFFFF"/>
              </a:solidFill>
              <a:effectLst>
                <a:outerShdw blurRad="63500" dir="3600000" algn="tl" rotWithShape="0">
                  <a:srgbClr val="000000">
                    <a:alpha val="70000"/>
                  </a:srgbClr>
                </a:outerShdw>
              </a:effectLst>
            </a:endParaRPr>
          </a:p>
          <a:p>
            <a:r>
              <a:rPr lang="ar-SA" sz="2000" b="1" u="sng" spc="50" dirty="0">
                <a:ln w="12700" cmpd="sng">
                  <a:solidFill>
                    <a:sysClr val="windowText" lastClr="000000"/>
                  </a:solidFill>
                  <a:prstDash val="solid"/>
                </a:ln>
                <a:solidFill>
                  <a:schemeClr val="accent6">
                    <a:tint val="1000"/>
                  </a:schemeClr>
                </a:solidFill>
                <a:effectLst>
                  <a:glow rad="53100">
                    <a:schemeClr val="accent6">
                      <a:satMod val="180000"/>
                      <a:alpha val="30000"/>
                    </a:schemeClr>
                  </a:glow>
                </a:effectLst>
              </a:rPr>
              <a:t>ومن أهم الوسائل التي تساعد على التعرف على المتطوعين الحقيقين والفاعلين هي </a:t>
            </a:r>
            <a:r>
              <a:rPr lang="ar-SA" sz="2000" b="1" u="sng" spc="50" dirty="0" smtClean="0">
                <a:ln w="12700" cmpd="sng">
                  <a:solidFill>
                    <a:sysClr val="windowText" lastClr="000000"/>
                  </a:solidFill>
                  <a:prstDash val="solid"/>
                </a:ln>
                <a:solidFill>
                  <a:schemeClr val="accent6">
                    <a:tint val="1000"/>
                  </a:schemeClr>
                </a:solidFill>
                <a:effectLst>
                  <a:glow rad="53100">
                    <a:schemeClr val="accent6">
                      <a:satMod val="180000"/>
                      <a:alpha val="30000"/>
                    </a:schemeClr>
                  </a:glow>
                </a:effectLst>
              </a:rPr>
              <a:t>: </a:t>
            </a:r>
            <a:r>
              <a:rPr lang="ar-SA" sz="2000" b="1" spc="50" dirty="0" smtClean="0">
                <a:ln w="12700" cmpd="sng">
                  <a:solidFill>
                    <a:sysClr val="windowText" lastClr="000000"/>
                  </a:solidFill>
                  <a:prstDash val="solid"/>
                </a:ln>
                <a:solidFill>
                  <a:schemeClr val="accent6">
                    <a:tint val="1000"/>
                  </a:schemeClr>
                </a:solidFill>
                <a:effectLst>
                  <a:glow rad="53100">
                    <a:schemeClr val="accent6">
                      <a:satMod val="180000"/>
                      <a:alpha val="30000"/>
                    </a:schemeClr>
                  </a:glow>
                </a:effectLst>
              </a:rPr>
              <a:t>-</a:t>
            </a:r>
          </a:p>
          <a:p>
            <a:pPr marL="342900" indent="-342900">
              <a:buFont typeface="Courier New" panose="02070309020205020404" pitchFamily="49" charset="0"/>
              <a:buChar char="o"/>
            </a:pPr>
            <a:r>
              <a:rPr lang="ar-SA" sz="2000" b="1" spc="50" dirty="0" smtClean="0">
                <a:ln w="12700" cmpd="sng">
                  <a:solidFill>
                    <a:sysClr val="windowText" lastClr="000000"/>
                  </a:solidFill>
                  <a:prstDash val="solid"/>
                </a:ln>
                <a:solidFill>
                  <a:schemeClr val="accent6">
                    <a:tint val="1000"/>
                  </a:schemeClr>
                </a:solidFill>
                <a:effectLst>
                  <a:glow rad="53100">
                    <a:schemeClr val="accent6">
                      <a:satMod val="180000"/>
                      <a:alpha val="30000"/>
                    </a:schemeClr>
                  </a:glow>
                </a:effectLst>
              </a:rPr>
              <a:t> </a:t>
            </a:r>
            <a:r>
              <a:rPr lang="ar-SA" sz="2000" b="1" spc="50" dirty="0">
                <a:ln w="12700" cmpd="sng">
                  <a:solidFill>
                    <a:sysClr val="windowText" lastClr="000000"/>
                  </a:solidFill>
                  <a:prstDash val="solid"/>
                </a:ln>
                <a:solidFill>
                  <a:schemeClr val="accent6">
                    <a:tint val="1000"/>
                  </a:schemeClr>
                </a:solidFill>
                <a:effectLst>
                  <a:glow rad="53100">
                    <a:schemeClr val="accent6">
                      <a:satMod val="180000"/>
                      <a:alpha val="30000"/>
                    </a:schemeClr>
                  </a:glow>
                </a:effectLst>
              </a:rPr>
              <a:t>مقابلة المتطوع والخروج بالمعلومات التي تحتاجها الجمعية عن المتطوع واستعداده لاختيار الأفضل للقيام بالمهمة</a:t>
            </a:r>
            <a:r>
              <a:rPr lang="ar-SA" sz="2000" b="1" dirty="0" smtClean="0">
                <a:ln>
                  <a:solidFill>
                    <a:sysClr val="windowText" lastClr="000000"/>
                  </a:solidFill>
                </a:ln>
              </a:rPr>
              <a:t>.</a:t>
            </a:r>
          </a:p>
          <a:p>
            <a:r>
              <a:rPr lang="ar-SA" sz="2000" b="1" dirty="0"/>
              <a:t> </a:t>
            </a:r>
            <a:r>
              <a:rPr lang="ar-SA" sz="2400" b="1" dirty="0">
                <a:ln>
                  <a:solidFill>
                    <a:schemeClr val="bg1"/>
                  </a:solidFill>
                </a:ln>
              </a:rPr>
              <a:t>وتمر المقابلة بعدة مراحل </a:t>
            </a:r>
            <a:r>
              <a:rPr lang="ar-SA" sz="2400" b="1" dirty="0" smtClean="0">
                <a:ln>
                  <a:solidFill>
                    <a:schemeClr val="bg1"/>
                  </a:solidFill>
                </a:ln>
              </a:rPr>
              <a:t>هي : - </a:t>
            </a:r>
          </a:p>
          <a:p>
            <a:pPr marL="342900" indent="-342900">
              <a:buFontTx/>
              <a:buChar char="-"/>
            </a:pPr>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قبل المقابلة </a:t>
            </a:r>
          </a:p>
          <a:p>
            <a:pPr marL="342900" indent="-342900">
              <a:buFontTx/>
              <a:buChar char="-"/>
            </a:pPr>
            <a:r>
              <a:rPr lang="ar-SA" sz="2400" dirty="0" smtClean="0">
                <a:ln w="18415" cmpd="sng">
                  <a:solidFill>
                    <a:sysClr val="windowText" lastClr="000000"/>
                  </a:solidFill>
                  <a:prstDash val="solid"/>
                </a:ln>
                <a:solidFill>
                  <a:srgbClr val="FFFFFF"/>
                </a:solidFill>
                <a:effectLst>
                  <a:outerShdw blurRad="63500" dir="3600000" algn="tl" rotWithShape="0">
                    <a:srgbClr val="000000">
                      <a:alpha val="70000"/>
                    </a:srgbClr>
                  </a:outerShdw>
                </a:effectLst>
              </a:rPr>
              <a:t>بدء المقابلة </a:t>
            </a:r>
          </a:p>
          <a:p>
            <a:pPr marL="342900" indent="-342900">
              <a:buFontTx/>
              <a:buChar char="-"/>
            </a:pPr>
            <a:r>
              <a:rPr lang="ar-SA" sz="2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بعد المقابلة</a:t>
            </a:r>
            <a:endParaRPr lang="en-US" sz="2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a:p>
            <a:endParaRPr 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8988951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1835696" y="2828836"/>
            <a:ext cx="5976664" cy="273921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ar-SA" sz="3200" b="1" cap="all" dirty="0">
                <a:ln w="9000" cmpd="sng">
                  <a:solidFill>
                    <a:sysClr val="windowText" lastClr="00000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قبل المقابلة </a:t>
            </a:r>
            <a:r>
              <a:rPr lang="ar-SA" sz="3200" b="1" cap="all" dirty="0" smtClean="0">
                <a:ln w="9000" cmpd="sng">
                  <a:solidFill>
                    <a:sysClr val="windowText" lastClr="00000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p>
          <a:p>
            <a:r>
              <a:rPr lang="ar-SA" sz="2400" b="1" dirty="0" smtClean="0"/>
              <a:t> </a:t>
            </a:r>
            <a:r>
              <a:rPr lang="ar-SA" sz="2800" b="1" dirty="0"/>
              <a:t>إعداد اسئلة المقابلة التي تعكس المهام المطلوبة +مراجعة  التوصيف الوظيفي +مراجعة استمارة التطوع التي تقدم بها المتطوع </a:t>
            </a:r>
            <a:endParaRPr lang="en-US" sz="2400" dirty="0"/>
          </a:p>
        </p:txBody>
      </p:sp>
    </p:spTree>
    <p:extLst>
      <p:ext uri="{BB962C8B-B14F-4D97-AF65-F5344CB8AC3E}">
        <p14:creationId xmlns:p14="http://schemas.microsoft.com/office/powerpoint/2010/main" val="22386347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2286000" y="2967335"/>
            <a:ext cx="5598368" cy="2185214"/>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ar-SA" sz="4000" b="1" dirty="0">
                <a:ln w="18000">
                  <a:solidFill>
                    <a:sysClr val="windowText" lastClr="000000"/>
                  </a:solidFill>
                  <a:prstDash val="solid"/>
                  <a:miter lim="800000"/>
                </a:ln>
                <a:noFill/>
                <a:effectLst>
                  <a:outerShdw blurRad="25500" dist="23000" dir="7020000" algn="tl">
                    <a:srgbClr val="000000">
                      <a:alpha val="50000"/>
                    </a:srgbClr>
                  </a:outerShdw>
                </a:effectLst>
              </a:rPr>
              <a:t>بدء المقابلة : </a:t>
            </a:r>
            <a:endParaRPr lang="ar-SA" sz="4000" b="1" dirty="0" smtClean="0">
              <a:ln w="18000">
                <a:solidFill>
                  <a:sysClr val="windowText" lastClr="000000"/>
                </a:solidFill>
                <a:prstDash val="solid"/>
                <a:miter lim="800000"/>
              </a:ln>
              <a:noFill/>
              <a:effectLst>
                <a:outerShdw blurRad="25500" dist="23000" dir="7020000" algn="tl">
                  <a:srgbClr val="000000">
                    <a:alpha val="50000"/>
                  </a:srgbClr>
                </a:outerShdw>
              </a:effectLst>
            </a:endParaRPr>
          </a:p>
          <a:p>
            <a:pPr algn="ctr"/>
            <a:r>
              <a:rPr lang="ar-SA" sz="3200" b="1" dirty="0" smtClean="0"/>
              <a:t>الترحيب </a:t>
            </a:r>
            <a:r>
              <a:rPr lang="ar-SA" sz="3200" b="1" dirty="0"/>
              <a:t>بالمتطوع</a:t>
            </a:r>
            <a:r>
              <a:rPr lang="ar-SA" sz="3200" dirty="0">
                <a:ln w="18415" cmpd="sng">
                  <a:solidFill>
                    <a:srgbClr val="FFFFFF"/>
                  </a:solidFill>
                  <a:prstDash val="solid"/>
                </a:ln>
                <a:solidFill>
                  <a:schemeClr val="accent4"/>
                </a:solidFill>
                <a:effectLst>
                  <a:outerShdw blurRad="63500" dir="3600000" algn="tl" rotWithShape="0">
                    <a:srgbClr val="000000">
                      <a:alpha val="70000"/>
                    </a:srgbClr>
                  </a:outerShdw>
                </a:effectLst>
              </a:rPr>
              <a:t>+</a:t>
            </a:r>
            <a:r>
              <a:rPr lang="ar-SA" sz="3200" b="1" dirty="0"/>
              <a:t> محاورة المتطوع ومناقشته بناء على المهارات المطلوبة </a:t>
            </a:r>
            <a:endParaRPr lang="ar-SA" sz="3200" dirty="0"/>
          </a:p>
        </p:txBody>
      </p:sp>
    </p:spTree>
    <p:extLst>
      <p:ext uri="{BB962C8B-B14F-4D97-AF65-F5344CB8AC3E}">
        <p14:creationId xmlns:p14="http://schemas.microsoft.com/office/powerpoint/2010/main" val="42326970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1763688" y="2690336"/>
            <a:ext cx="6192688" cy="267765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r>
              <a:rPr lang="ar-SA" sz="2800" b="1" spc="50" dirty="0">
                <a:ln w="12700" cmpd="sng">
                  <a:solidFill>
                    <a:sysClr val="windowText" lastClr="000000"/>
                  </a:solidFill>
                  <a:prstDash val="solid"/>
                </a:ln>
                <a:solidFill>
                  <a:schemeClr val="accent6">
                    <a:tint val="1000"/>
                  </a:schemeClr>
                </a:solidFill>
                <a:effectLst>
                  <a:glow rad="101600">
                    <a:schemeClr val="accent6">
                      <a:satMod val="175000"/>
                      <a:alpha val="40000"/>
                    </a:schemeClr>
                  </a:glow>
                </a:effectLst>
              </a:rPr>
              <a:t>إنهاء المقابلة : </a:t>
            </a:r>
            <a:endParaRPr lang="ar-SA" sz="2800" b="1" spc="50" dirty="0" smtClean="0">
              <a:ln w="12700" cmpd="sng">
                <a:solidFill>
                  <a:sysClr val="windowText" lastClr="000000"/>
                </a:solidFill>
                <a:prstDash val="solid"/>
              </a:ln>
              <a:solidFill>
                <a:schemeClr val="accent6">
                  <a:tint val="1000"/>
                </a:schemeClr>
              </a:solidFill>
              <a:effectLst>
                <a:glow rad="101600">
                  <a:schemeClr val="accent6">
                    <a:satMod val="175000"/>
                    <a:alpha val="40000"/>
                  </a:schemeClr>
                </a:glow>
              </a:effectLst>
            </a:endParaRPr>
          </a:p>
          <a:p>
            <a:pPr lvl="0"/>
            <a:r>
              <a:rPr lang="ar-SA" sz="2800" b="1" dirty="0" smtClean="0"/>
              <a:t>مراجعة </a:t>
            </a:r>
            <a:r>
              <a:rPr lang="ar-SA" sz="2800" b="1" dirty="0"/>
              <a:t>مضمون المقابلة والتأكد من ان كل من أطراف المقابلة قد حصل على المعلومات التي يبتغيها مع ختام المقابلة بشكر المتطوع على اهتمامه ومجهوداته .</a:t>
            </a:r>
            <a:endParaRPr lang="en-US" sz="2800" dirty="0"/>
          </a:p>
        </p:txBody>
      </p:sp>
    </p:spTree>
    <p:extLst>
      <p:ext uri="{BB962C8B-B14F-4D97-AF65-F5344CB8AC3E}">
        <p14:creationId xmlns:p14="http://schemas.microsoft.com/office/powerpoint/2010/main" val="979419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4657036" y="9952"/>
            <a:ext cx="4091428" cy="461665"/>
          </a:xfrm>
          <a:prstGeom prst="rect">
            <a:avLst/>
          </a:prstGeom>
          <a:solidFill>
            <a:schemeClr val="accent2">
              <a:lumMod val="75000"/>
            </a:schemeClr>
          </a:solidFill>
          <a:scene3d>
            <a:camera prst="orthographicFront"/>
            <a:lightRig rig="threePt" dir="t"/>
          </a:scene3d>
          <a:sp3d>
            <a:bevelT w="114300" prst="artDeco"/>
          </a:sp3d>
        </p:spPr>
        <p:txBody>
          <a:bodyPr wrap="square">
            <a:spAutoFit/>
          </a:bodyPr>
          <a:lstStyle/>
          <a:p>
            <a:r>
              <a:rPr lang="ar-SA" sz="2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استقطاب المتطوعين:</a:t>
            </a:r>
            <a:endParaRPr lang="en-US" sz="2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
        <p:nvSpPr>
          <p:cNvPr id="6" name="مستطيل 5"/>
          <p:cNvSpPr/>
          <p:nvPr/>
        </p:nvSpPr>
        <p:spPr>
          <a:xfrm>
            <a:off x="1979712" y="2551837"/>
            <a:ext cx="5991052" cy="267765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ar-SA"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يعرف خبراء الإدارة </a:t>
            </a:r>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الاستقطاب </a:t>
            </a:r>
            <a:r>
              <a:rPr lang="ar-SA"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على أنه: </a:t>
            </a:r>
            <a:r>
              <a:rPr lang="ar-SA" sz="2400" b="1" dirty="0"/>
              <a:t>تشجيع الأفراد الذين يملكون المهارات المطلوبة للتقدم للعمل في المنشأة .</a:t>
            </a:r>
            <a:endParaRPr lang="en-US" sz="2400" dirty="0"/>
          </a:p>
          <a:p>
            <a:r>
              <a:rPr lang="ar-SA" sz="2400" dirty="0">
                <a:ln w="18415" cmpd="sng">
                  <a:solidFill>
                    <a:srgbClr val="FFFFFF"/>
                  </a:solidFill>
                  <a:prstDash val="solid"/>
                </a:ln>
                <a:solidFill>
                  <a:srgbClr val="FFFFFF"/>
                </a:solidFill>
                <a:effectLst>
                  <a:outerShdw blurRad="63500" dir="3600000" algn="tl" rotWithShape="0">
                    <a:srgbClr val="000000">
                      <a:alpha val="70000"/>
                    </a:srgbClr>
                  </a:outerShdw>
                </a:effectLst>
              </a:rPr>
              <a:t>ويعني كذلك: </a:t>
            </a:r>
            <a:endParaRPr lang="ar-SA"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r>
              <a:rPr lang="ar-SA" sz="2400" b="1" dirty="0" smtClean="0"/>
              <a:t>كيفية </a:t>
            </a:r>
            <a:r>
              <a:rPr lang="ar-SA" sz="2400" b="1" dirty="0"/>
              <a:t>انتقاء المتطوعين واستثمار خبراتهم ووقتهم وحماسهم وتسخيرها للعمل التطوعي.</a:t>
            </a:r>
            <a:endParaRPr lang="en-US" sz="2400" dirty="0"/>
          </a:p>
        </p:txBody>
      </p:sp>
    </p:spTree>
    <p:extLst>
      <p:ext uri="{BB962C8B-B14F-4D97-AF65-F5344CB8AC3E}">
        <p14:creationId xmlns:p14="http://schemas.microsoft.com/office/powerpoint/2010/main" val="4032198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1259632" y="980728"/>
            <a:ext cx="6984776" cy="526297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ar-SA" sz="2000" b="1" dirty="0" smtClean="0"/>
              <a:t>والمحافظة </a:t>
            </a:r>
            <a:r>
              <a:rPr lang="ar-SA" sz="2000" b="1" dirty="0"/>
              <a:t>عليهم في المؤسسة أمر في غاية </a:t>
            </a:r>
            <a:r>
              <a:rPr lang="ar-SA" sz="2000" b="1" dirty="0" smtClean="0"/>
              <a:t>الأهمية وذلك لكونهم</a:t>
            </a:r>
          </a:p>
          <a:p>
            <a:pPr algn="ctr"/>
            <a:r>
              <a:rPr lang="ar-SA" sz="2000" b="1" dirty="0" smtClean="0"/>
              <a:t>- </a:t>
            </a:r>
            <a:r>
              <a:rPr lang="ar-SA"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أعضاء </a:t>
            </a:r>
            <a:r>
              <a:rPr lang="ar-SA"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يعملون لخدمة  المنظمة دون </a:t>
            </a:r>
            <a:r>
              <a:rPr lang="ar-SA"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مقابل</a:t>
            </a:r>
            <a:endParaRPr lang="ar-SA" sz="2000" b="1" dirty="0" smtClean="0"/>
          </a:p>
          <a:p>
            <a:r>
              <a:rPr lang="ar-SA" sz="2000" b="1" dirty="0" smtClean="0"/>
              <a:t> </a:t>
            </a:r>
            <a:r>
              <a:rPr lang="ar-SA" sz="2000" b="1" dirty="0"/>
              <a:t>فمن الضروري أن </a:t>
            </a:r>
            <a:r>
              <a:rPr lang="ar-SA" sz="2000" b="1" dirty="0" smtClean="0"/>
              <a:t>نجعل </a:t>
            </a:r>
            <a:r>
              <a:rPr lang="ar-SA" sz="2000" b="1" dirty="0"/>
              <a:t>طريقة </a:t>
            </a:r>
            <a:r>
              <a:rPr lang="ar-SA" sz="2000" dirty="0">
                <a:ln w="18415" cmpd="sng">
                  <a:solidFill>
                    <a:srgbClr val="FFFFFF"/>
                  </a:solidFill>
                  <a:prstDash val="solid"/>
                </a:ln>
                <a:solidFill>
                  <a:schemeClr val="accent4">
                    <a:lumMod val="40000"/>
                    <a:lumOff val="60000"/>
                  </a:schemeClr>
                </a:solidFill>
                <a:effectLst>
                  <a:outerShdw blurRad="63500" dir="3600000" algn="tl" rotWithShape="0">
                    <a:srgbClr val="000000">
                      <a:alpha val="70000"/>
                    </a:srgbClr>
                  </a:outerShdw>
                </a:effectLst>
              </a:rPr>
              <a:t>العرض سهلة </a:t>
            </a:r>
            <a:r>
              <a:rPr lang="ar-SA" sz="2000" b="1" dirty="0"/>
              <a:t>وممتعة ومرنة </a:t>
            </a:r>
            <a:endParaRPr lang="ar-SA" sz="2000" b="1" dirty="0" smtClean="0"/>
          </a:p>
          <a:p>
            <a:r>
              <a:rPr lang="ar-SA" sz="20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وأكبر </a:t>
            </a:r>
            <a:r>
              <a:rPr lang="ar-SA" sz="20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خطأ </a:t>
            </a:r>
            <a:r>
              <a:rPr lang="ar-SA" sz="2000" b="1" dirty="0"/>
              <a:t>تقع فيه المنظمات عند البحث عن متطوعين </a:t>
            </a:r>
            <a:endParaRPr lang="ar-SA" sz="2000" b="1" dirty="0" smtClean="0"/>
          </a:p>
          <a:p>
            <a:pPr algn="ctr"/>
            <a:r>
              <a:rPr lang="ar-SA" sz="2800" b="1" dirty="0" smtClean="0">
                <a:solidFill>
                  <a:srgbClr val="C00000"/>
                </a:solidFill>
              </a:rPr>
              <a:t>هو</a:t>
            </a:r>
            <a:r>
              <a:rPr lang="ar-SA" sz="2000" b="1" dirty="0" smtClean="0"/>
              <a:t> </a:t>
            </a:r>
          </a:p>
          <a:p>
            <a:pPr algn="ctr"/>
            <a:r>
              <a:rPr lang="ar-SA" sz="2000" b="1" dirty="0" smtClean="0"/>
              <a:t>عدم </a:t>
            </a:r>
            <a:r>
              <a:rPr lang="ar-SA" sz="2000" b="1" dirty="0"/>
              <a:t>سؤالهم  الأسئلة المناسبة بالطريقة </a:t>
            </a:r>
            <a:r>
              <a:rPr lang="ar-SA" sz="2000" b="1" dirty="0" smtClean="0"/>
              <a:t>المناسبة</a:t>
            </a:r>
          </a:p>
          <a:p>
            <a:r>
              <a:rPr lang="ar-SA" sz="2000" b="1" dirty="0" smtClean="0"/>
              <a:t> </a:t>
            </a:r>
            <a:r>
              <a:rPr lang="ar-SA" sz="2000" b="1" dirty="0"/>
              <a:t>فعند طلب التطوع من الأفراد فإنهم </a:t>
            </a:r>
            <a:r>
              <a:rPr lang="ar-SA" sz="2000" b="1" dirty="0" smtClean="0"/>
              <a:t>يدعونهم </a:t>
            </a:r>
            <a:r>
              <a:rPr lang="ar-SA" sz="2000" b="1" dirty="0"/>
              <a:t>للمشاركة والمساعدة </a:t>
            </a:r>
            <a:r>
              <a:rPr lang="ar-SA" sz="2000" b="1" dirty="0">
                <a:solidFill>
                  <a:srgbClr val="C00000"/>
                </a:solidFill>
              </a:rPr>
              <a:t>وهذا لا يكفي </a:t>
            </a:r>
            <a:r>
              <a:rPr lang="ar-SA" sz="2000" b="1" dirty="0"/>
              <a:t>لجعلهم يتطوعون من أنفسهم  </a:t>
            </a:r>
            <a:endParaRPr lang="ar-SA" sz="2000" b="1" dirty="0" smtClean="0"/>
          </a:p>
          <a:p>
            <a:pPr algn="ctr"/>
            <a:r>
              <a:rPr lang="ar-SA" sz="2800" b="1" dirty="0" smtClean="0">
                <a:solidFill>
                  <a:schemeClr val="accent4">
                    <a:lumMod val="40000"/>
                    <a:lumOff val="60000"/>
                  </a:schemeClr>
                </a:solidFill>
              </a:rPr>
              <a:t>لكن</a:t>
            </a:r>
            <a:r>
              <a:rPr lang="ar-SA" sz="2000" b="1" dirty="0" smtClean="0"/>
              <a:t> </a:t>
            </a:r>
          </a:p>
          <a:p>
            <a:pPr algn="ctr"/>
            <a:r>
              <a:rPr lang="ar-SA" sz="2000" b="1" dirty="0" smtClean="0"/>
              <a:t>عندما </a:t>
            </a:r>
            <a:r>
              <a:rPr lang="ar-SA" sz="2000" b="1" dirty="0"/>
              <a:t>يتم  التركيز عند الحديث مع المتطوعين المحتملين على موهبتهم وخبرتهم التي يملكونها </a:t>
            </a:r>
            <a:endParaRPr lang="ar-SA" sz="2000" b="1" dirty="0" smtClean="0"/>
          </a:p>
          <a:p>
            <a:pPr algn="ctr"/>
            <a:r>
              <a:rPr lang="ar-SA" sz="2000"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بدلا من</a:t>
            </a:r>
          </a:p>
          <a:p>
            <a:pPr algn="ctr"/>
            <a:r>
              <a:rPr lang="ar-SA" sz="2000" b="1" dirty="0" smtClean="0"/>
              <a:t> التركيز على </a:t>
            </a:r>
            <a:r>
              <a:rPr lang="ar-SA" sz="2000" b="1" dirty="0"/>
              <a:t>إعطاء جزء من وقتهم </a:t>
            </a:r>
            <a:endParaRPr lang="ar-SA" sz="2000" b="1" dirty="0" smtClean="0"/>
          </a:p>
          <a:p>
            <a:r>
              <a:rPr lang="ar-SA" sz="2000" b="1" dirty="0" smtClean="0"/>
              <a:t>سيكون </a:t>
            </a:r>
            <a:r>
              <a:rPr lang="ar-SA" sz="2000" b="1" dirty="0"/>
              <a:t>هناك فرصة أكبر للحصول على عدد من متطوعين أكبر </a:t>
            </a:r>
            <a:endParaRPr lang="ar-SA" sz="2000" dirty="0"/>
          </a:p>
        </p:txBody>
      </p:sp>
      <p:sp>
        <p:nvSpPr>
          <p:cNvPr id="6" name="مستطيل 5"/>
          <p:cNvSpPr/>
          <p:nvPr/>
        </p:nvSpPr>
        <p:spPr>
          <a:xfrm>
            <a:off x="4932040" y="0"/>
            <a:ext cx="3467616" cy="461665"/>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ar-SA" sz="2400" b="1" dirty="0"/>
              <a:t>فاستقطاب المتطوعين </a:t>
            </a:r>
            <a:endParaRPr lang="ar-SA" sz="2400" dirty="0"/>
          </a:p>
        </p:txBody>
      </p:sp>
    </p:spTree>
    <p:extLst>
      <p:ext uri="{BB962C8B-B14F-4D97-AF65-F5344CB8AC3E}">
        <p14:creationId xmlns:p14="http://schemas.microsoft.com/office/powerpoint/2010/main" val="11662269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pic>
        <p:nvPicPr>
          <p:cNvPr id="5"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5240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6" name="مستطيل 5"/>
          <p:cNvSpPr/>
          <p:nvPr/>
        </p:nvSpPr>
        <p:spPr>
          <a:xfrm>
            <a:off x="2627784" y="2132856"/>
            <a:ext cx="5040560" cy="341632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ar-SA" sz="2400" b="1" dirty="0"/>
              <a:t>ومن المهم </a:t>
            </a:r>
            <a:endParaRPr lang="ar-SA" sz="2400" b="1" dirty="0" smtClean="0"/>
          </a:p>
          <a:p>
            <a:pPr algn="ctr"/>
            <a:r>
              <a:rPr lang="ar-SA" sz="2400" b="1" dirty="0" smtClean="0"/>
              <a:t>عند </a:t>
            </a:r>
            <a:r>
              <a:rPr lang="ar-SA" sz="2400" b="1" dirty="0"/>
              <a:t>توزيع المهام التطوعية لمن يرغب  في </a:t>
            </a:r>
            <a:r>
              <a:rPr lang="ar-SA" sz="2400" b="1" dirty="0" smtClean="0"/>
              <a:t>التطوع</a:t>
            </a:r>
          </a:p>
          <a:p>
            <a:pPr algn="ctr"/>
            <a:r>
              <a:rPr lang="ar-SA" sz="2400" b="1" dirty="0" smtClean="0"/>
              <a:t> </a:t>
            </a:r>
            <a:r>
              <a:rPr lang="ar-SA" sz="2400" b="1" dirty="0"/>
              <a:t>أن تكون ذات معنى وقيمه للمتطوع </a:t>
            </a:r>
            <a:endParaRPr lang="ar-SA" sz="2400" b="1" dirty="0" smtClean="0"/>
          </a:p>
          <a:p>
            <a:pPr algn="ctr"/>
            <a:r>
              <a:rPr lang="ar-SA" sz="2400" b="1" dirty="0" smtClean="0"/>
              <a:t>وعدم </a:t>
            </a:r>
            <a:r>
              <a:rPr lang="ar-SA" sz="2400" b="1" dirty="0"/>
              <a:t>تركه فترة طويلة في انتظار المشاركة التطوعية </a:t>
            </a:r>
            <a:endParaRPr lang="ar-SA" sz="2400" b="1" dirty="0" smtClean="0"/>
          </a:p>
          <a:p>
            <a:pPr algn="ctr"/>
            <a:r>
              <a:rPr lang="ar-SA" sz="2400" b="1" dirty="0" smtClean="0"/>
              <a:t>وإلا </a:t>
            </a:r>
            <a:r>
              <a:rPr lang="ar-SA" sz="2400" b="1" dirty="0"/>
              <a:t>يفقد حماسه ويتجه لمنظمة أخرى.</a:t>
            </a:r>
            <a:endParaRPr lang="ar-SA" sz="2400" dirty="0"/>
          </a:p>
        </p:txBody>
      </p:sp>
    </p:spTree>
    <p:extLst>
      <p:ext uri="{BB962C8B-B14F-4D97-AF65-F5344CB8AC3E}">
        <p14:creationId xmlns:p14="http://schemas.microsoft.com/office/powerpoint/2010/main" val="30050983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3700287" y="0"/>
            <a:ext cx="5048177" cy="400110"/>
          </a:xfrm>
          <a:prstGeom prst="rect">
            <a:avLst/>
          </a:prstGeom>
          <a:solidFill>
            <a:schemeClr val="accent2">
              <a:lumMod val="75000"/>
            </a:schemeClr>
          </a:solidFill>
        </p:spPr>
        <p:txBody>
          <a:bodyPr wrap="none">
            <a:spAutoFit/>
          </a:bodyPr>
          <a:lstStyle/>
          <a:p>
            <a:r>
              <a:rPr lang="ar-SA"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العوامل المشجعة على العمل التطوعي :</a:t>
            </a:r>
            <a:endParaRPr lang="en-US"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6" name="مستطيل 5"/>
          <p:cNvSpPr/>
          <p:nvPr/>
        </p:nvSpPr>
        <p:spPr>
          <a:xfrm>
            <a:off x="1979712" y="1997839"/>
            <a:ext cx="5904656" cy="378565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ar-SA" sz="2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هناك عوامل تساعد على جذب الشباب للتطوع والانخراط في العمل </a:t>
            </a:r>
            <a:r>
              <a:rPr lang="ar-SA" sz="24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الاجتماعي </a:t>
            </a:r>
            <a:r>
              <a:rPr lang="ar-SA" sz="2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وهي : </a:t>
            </a:r>
            <a:r>
              <a:rPr lang="ar-SA" sz="24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a:t>
            </a:r>
            <a:endParaRPr lang="en-US" sz="2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a:p>
            <a:r>
              <a:rPr lang="ar-SA" sz="2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1- تحديد الأهداف المرجوة من العمل </a:t>
            </a:r>
            <a:r>
              <a:rPr lang="ar-SA" sz="24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الاجتماعي </a:t>
            </a:r>
            <a:endParaRPr lang="en-US" sz="2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a:p>
            <a:r>
              <a:rPr lang="ar-SA" sz="2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2-التخطيط على أسس علمية وإدارية في الأعمال </a:t>
            </a:r>
            <a:r>
              <a:rPr lang="ar-SA" sz="24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الاجتماعية </a:t>
            </a:r>
            <a:endParaRPr lang="en-US" sz="2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a:p>
            <a:r>
              <a:rPr lang="ar-SA" sz="2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3-تحديد المتطلبات والخدمة </a:t>
            </a:r>
            <a:r>
              <a:rPr lang="ar-SA" sz="24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الاجتماعية </a:t>
            </a:r>
            <a:endParaRPr lang="en-US" sz="2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a:p>
            <a:r>
              <a:rPr lang="ar-SA" sz="2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4-إقناع الشباب للتطوع من خلال نشر الوعي </a:t>
            </a:r>
            <a:endParaRPr lang="en-US" sz="2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spTree>
    <p:extLst>
      <p:ext uri="{BB962C8B-B14F-4D97-AF65-F5344CB8AC3E}">
        <p14:creationId xmlns:p14="http://schemas.microsoft.com/office/powerpoint/2010/main" val="26608520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1835696" y="1988840"/>
            <a:ext cx="6192688" cy="3785652"/>
          </a:xfrm>
          <a:prstGeom prst="rect">
            <a:avLst/>
          </a:prstGeom>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r>
              <a:rPr lang="ar-SA" sz="2400" b="1" dirty="0" smtClean="0"/>
              <a:t>5-الإستفادة </a:t>
            </a:r>
            <a:r>
              <a:rPr lang="ar-SA" sz="2400" b="1" dirty="0"/>
              <a:t>من وسائل الإعلام لنشر الوعي من خلال الندوات والحوارات </a:t>
            </a:r>
            <a:endParaRPr lang="en-US" sz="2400" dirty="0"/>
          </a:p>
          <a:p>
            <a:r>
              <a:rPr lang="ar-SA" sz="2400" b="1" dirty="0"/>
              <a:t>6- توظيف وسائل </a:t>
            </a:r>
            <a:r>
              <a:rPr lang="ar-SA" sz="2400" b="1" dirty="0" smtClean="0"/>
              <a:t>الاتصالات  </a:t>
            </a:r>
            <a:r>
              <a:rPr lang="ar-SA" sz="2400" b="1" dirty="0"/>
              <a:t>الحديثة كالإنترنت على التشجيع في الأعمال </a:t>
            </a:r>
            <a:r>
              <a:rPr lang="ar-SA" sz="2400" b="1" dirty="0" smtClean="0"/>
              <a:t>الاجتماعية </a:t>
            </a:r>
            <a:endParaRPr lang="en-US" sz="2400" dirty="0"/>
          </a:p>
          <a:p>
            <a:r>
              <a:rPr lang="ar-SA" sz="2400" b="1" dirty="0"/>
              <a:t>7-إعطاء المتطوعين مميزات معنوية ومادية </a:t>
            </a:r>
            <a:endParaRPr lang="en-US" sz="2400" dirty="0"/>
          </a:p>
          <a:p>
            <a:r>
              <a:rPr lang="ar-SA" sz="2400" b="1" dirty="0"/>
              <a:t>8-زرع حب العمل التطوعي </a:t>
            </a:r>
            <a:r>
              <a:rPr lang="ar-SA" sz="2400" b="1" dirty="0" smtClean="0"/>
              <a:t>الاجتماعي </a:t>
            </a:r>
            <a:r>
              <a:rPr lang="ar-SA" sz="2400" b="1" dirty="0"/>
              <a:t>في مراحل الدراسة الأولى </a:t>
            </a:r>
            <a:endParaRPr lang="en-US" sz="2400" dirty="0"/>
          </a:p>
          <a:p>
            <a:r>
              <a:rPr lang="ar-SA" sz="2400" b="1" dirty="0"/>
              <a:t>9-تكريم المتميزين في العمل </a:t>
            </a:r>
            <a:r>
              <a:rPr lang="ar-SA" sz="2400" b="1" dirty="0" smtClean="0"/>
              <a:t>الاجتماعي </a:t>
            </a:r>
            <a:r>
              <a:rPr lang="ar-SA" sz="2400" b="1" dirty="0"/>
              <a:t>التطوعي </a:t>
            </a:r>
            <a:endParaRPr lang="ar-SA" sz="2400" dirty="0"/>
          </a:p>
        </p:txBody>
      </p:sp>
    </p:spTree>
    <p:extLst>
      <p:ext uri="{BB962C8B-B14F-4D97-AF65-F5344CB8AC3E}">
        <p14:creationId xmlns:p14="http://schemas.microsoft.com/office/powerpoint/2010/main" val="29255605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3491880" y="12115"/>
            <a:ext cx="5256584" cy="138499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ar-SA" sz="2800" b="1" dirty="0">
                <a:solidFill>
                  <a:schemeClr val="accent5">
                    <a:lumMod val="50000"/>
                  </a:schemeClr>
                </a:solidFill>
                <a:effectLst>
                  <a:outerShdw blurRad="38100" dist="38100" dir="2700000" algn="tl">
                    <a:srgbClr val="000000">
                      <a:alpha val="43137"/>
                    </a:srgbClr>
                  </a:outerShdw>
                </a:effectLst>
              </a:rPr>
              <a:t>ومن العوامل التي تساعد في استقطاب المتطوعين والحفاظ عليهم</a:t>
            </a:r>
            <a:r>
              <a:rPr lang="ar-SA" sz="2400" b="1" dirty="0"/>
              <a:t>: </a:t>
            </a:r>
            <a:endParaRPr lang="en-US" sz="2400" dirty="0"/>
          </a:p>
        </p:txBody>
      </p:sp>
      <p:sp>
        <p:nvSpPr>
          <p:cNvPr id="6" name="مستطيل 5"/>
          <p:cNvSpPr/>
          <p:nvPr/>
        </p:nvSpPr>
        <p:spPr>
          <a:xfrm>
            <a:off x="2269232" y="2204864"/>
            <a:ext cx="5670376" cy="341632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ar-SA" sz="2400" b="1" dirty="0" smtClean="0"/>
              <a:t>1-نشر </a:t>
            </a:r>
            <a:r>
              <a:rPr lang="ar-SA" sz="2400" b="1" dirty="0"/>
              <a:t>مفهوم التطوع وتقدير جهود المتطوع وتنظيم وقت المتطوع وعدم ضياعه </a:t>
            </a:r>
            <a:endParaRPr lang="en-US" sz="2400" dirty="0"/>
          </a:p>
          <a:p>
            <a:r>
              <a:rPr lang="ar-SA" sz="2400" b="1" dirty="0"/>
              <a:t>2- تنظيم فترة </a:t>
            </a:r>
            <a:r>
              <a:rPr lang="ar-SA" sz="2400" b="1" dirty="0" smtClean="0"/>
              <a:t>الاجتماعات </a:t>
            </a:r>
            <a:r>
              <a:rPr lang="ar-SA" sz="2400" b="1" dirty="0"/>
              <a:t>واحترام مواعيدها والتحضير الجيد لها </a:t>
            </a:r>
            <a:endParaRPr lang="en-US" sz="2400" dirty="0"/>
          </a:p>
          <a:p>
            <a:r>
              <a:rPr lang="ar-SA" sz="2400" b="1" dirty="0"/>
              <a:t>3-تشجيع الشباب بإنشاء المشاريع الخاصة بهم وتنمية روح </a:t>
            </a:r>
            <a:r>
              <a:rPr lang="ar-SA" sz="2400" b="1" dirty="0" smtClean="0"/>
              <a:t>الانتماء </a:t>
            </a:r>
            <a:r>
              <a:rPr lang="ar-SA" sz="2400" b="1" dirty="0"/>
              <a:t>والمواطنة لديهم واشراكهم </a:t>
            </a:r>
            <a:r>
              <a:rPr lang="ar-SA" sz="2400" b="1" dirty="0" smtClean="0"/>
              <a:t>في </a:t>
            </a:r>
            <a:r>
              <a:rPr lang="ar-SA" sz="2400" b="1" dirty="0"/>
              <a:t>العمل  مع مراعاة ظروفهم </a:t>
            </a:r>
            <a:endParaRPr lang="en-US" sz="2400" dirty="0"/>
          </a:p>
        </p:txBody>
      </p:sp>
    </p:spTree>
    <p:extLst>
      <p:ext uri="{BB962C8B-B14F-4D97-AF65-F5344CB8AC3E}">
        <p14:creationId xmlns:p14="http://schemas.microsoft.com/office/powerpoint/2010/main" val="36633202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2286000" y="2274838"/>
            <a:ext cx="5670376" cy="353943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ar-SA" sz="2800" dirty="0"/>
              <a:t>4-تنظيم سجلات التطوع وقيد المتطوعين وتوجيههم الوجهة السليمة لاستثمار طاقاتهم ودعوة الخبراء </a:t>
            </a:r>
            <a:r>
              <a:rPr lang="ar-SA" sz="2800" dirty="0" smtClean="0"/>
              <a:t>للاستفادة </a:t>
            </a:r>
            <a:r>
              <a:rPr lang="ar-SA" sz="2800" dirty="0"/>
              <a:t>من خبراتهم </a:t>
            </a:r>
            <a:endParaRPr lang="en-US" sz="2800" dirty="0"/>
          </a:p>
          <a:p>
            <a:r>
              <a:rPr lang="ar-SA" sz="2800" dirty="0"/>
              <a:t>5-تطوير القوانين المحلية حتى تعطي ميزات معنوية للمتطوعين </a:t>
            </a:r>
            <a:endParaRPr lang="en-US" sz="2800" dirty="0"/>
          </a:p>
          <a:p>
            <a:r>
              <a:rPr lang="ar-SA" sz="2800" dirty="0"/>
              <a:t>6-تكريم المتطوعين ونشر نماذج لعطاء المتطوعين وتعويضهم ماديا ومعنويا </a:t>
            </a:r>
            <a:endParaRPr lang="en-US" sz="2800" dirty="0"/>
          </a:p>
        </p:txBody>
      </p:sp>
    </p:spTree>
    <p:extLst>
      <p:ext uri="{BB962C8B-B14F-4D97-AF65-F5344CB8AC3E}">
        <p14:creationId xmlns:p14="http://schemas.microsoft.com/office/powerpoint/2010/main" val="36803068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16"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3220424" y="28694"/>
            <a:ext cx="5500224" cy="523220"/>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ar-AE" altLang="ar-SA" sz="2800" b="1" dirty="0">
                <a:ln w="17780" cmpd="sng">
                  <a:solidFill>
                    <a:sysClr val="windowText" lastClr="000000"/>
                  </a:solidFill>
                  <a:prstDash val="solid"/>
                  <a:miter lim="800000"/>
                </a:ln>
                <a:solidFill>
                  <a:schemeClr val="accent4"/>
                </a:solidFill>
                <a:effectLst>
                  <a:outerShdw blurRad="50800" algn="tl" rotWithShape="0">
                    <a:srgbClr val="000000"/>
                  </a:outerShdw>
                </a:effectLst>
                <a:cs typeface="Tahoma" pitchFamily="34" charset="0"/>
              </a:rPr>
              <a:t>أساليب</a:t>
            </a:r>
            <a:r>
              <a:rPr lang="en-US" altLang="ar-SA" sz="2800" b="1" dirty="0">
                <a:ln w="17780" cmpd="sng">
                  <a:solidFill>
                    <a:sysClr val="windowText" lastClr="000000"/>
                  </a:solidFill>
                  <a:prstDash val="solid"/>
                  <a:miter lim="800000"/>
                </a:ln>
                <a:solidFill>
                  <a:schemeClr val="accent4"/>
                </a:solidFill>
                <a:effectLst>
                  <a:outerShdw blurRad="50800" algn="tl" rotWithShape="0">
                    <a:srgbClr val="000000"/>
                  </a:outerShdw>
                </a:effectLst>
                <a:cs typeface="Tahoma" pitchFamily="34" charset="0"/>
              </a:rPr>
              <a:t> </a:t>
            </a:r>
            <a:r>
              <a:rPr lang="ar-AE" altLang="ar-SA" sz="2800" b="1" dirty="0">
                <a:ln w="17780" cmpd="sng">
                  <a:solidFill>
                    <a:sysClr val="windowText" lastClr="000000"/>
                  </a:solidFill>
                  <a:prstDash val="solid"/>
                  <a:miter lim="800000"/>
                </a:ln>
                <a:solidFill>
                  <a:schemeClr val="accent4"/>
                </a:solidFill>
                <a:effectLst>
                  <a:outerShdw blurRad="50800" algn="tl" rotWithShape="0">
                    <a:srgbClr val="000000"/>
                  </a:outerShdw>
                </a:effectLst>
                <a:cs typeface="Tahoma" pitchFamily="34" charset="0"/>
              </a:rPr>
              <a:t>اخرى</a:t>
            </a:r>
            <a:r>
              <a:rPr lang="en-US" altLang="ar-SA" sz="2800" b="1" dirty="0">
                <a:ln w="17780" cmpd="sng">
                  <a:solidFill>
                    <a:sysClr val="windowText" lastClr="000000"/>
                  </a:solidFill>
                  <a:prstDash val="solid"/>
                  <a:miter lim="800000"/>
                </a:ln>
                <a:solidFill>
                  <a:schemeClr val="accent4"/>
                </a:solidFill>
                <a:effectLst>
                  <a:outerShdw blurRad="50800" algn="tl" rotWithShape="0">
                    <a:srgbClr val="000000"/>
                  </a:outerShdw>
                </a:effectLst>
                <a:cs typeface="Tahoma" pitchFamily="34" charset="0"/>
              </a:rPr>
              <a:t> </a:t>
            </a:r>
            <a:r>
              <a:rPr lang="ar-AE" altLang="ar-SA" sz="2800" b="1" dirty="0">
                <a:ln w="17780" cmpd="sng">
                  <a:solidFill>
                    <a:sysClr val="windowText" lastClr="000000"/>
                  </a:solidFill>
                  <a:prstDash val="solid"/>
                  <a:miter lim="800000"/>
                </a:ln>
                <a:solidFill>
                  <a:schemeClr val="accent4"/>
                </a:solidFill>
                <a:effectLst>
                  <a:outerShdw blurRad="50800" algn="tl" rotWithShape="0">
                    <a:srgbClr val="000000"/>
                  </a:outerShdw>
                </a:effectLst>
                <a:cs typeface="Tahoma" pitchFamily="34" charset="0"/>
              </a:rPr>
              <a:t>لجذب</a:t>
            </a:r>
            <a:r>
              <a:rPr lang="en-US" altLang="ar-SA" sz="2800" b="1" dirty="0">
                <a:ln w="17780" cmpd="sng">
                  <a:solidFill>
                    <a:sysClr val="windowText" lastClr="000000"/>
                  </a:solidFill>
                  <a:prstDash val="solid"/>
                  <a:miter lim="800000"/>
                </a:ln>
                <a:solidFill>
                  <a:schemeClr val="accent4"/>
                </a:solidFill>
                <a:effectLst>
                  <a:outerShdw blurRad="50800" algn="tl" rotWithShape="0">
                    <a:srgbClr val="000000"/>
                  </a:outerShdw>
                </a:effectLst>
                <a:cs typeface="Tahoma" pitchFamily="34" charset="0"/>
              </a:rPr>
              <a:t> </a:t>
            </a:r>
            <a:r>
              <a:rPr lang="ar-AE" altLang="ar-SA" sz="2800" b="1" dirty="0">
                <a:ln w="17780" cmpd="sng">
                  <a:solidFill>
                    <a:sysClr val="windowText" lastClr="000000"/>
                  </a:solidFill>
                  <a:prstDash val="solid"/>
                  <a:miter lim="800000"/>
                </a:ln>
                <a:solidFill>
                  <a:schemeClr val="accent4"/>
                </a:solidFill>
                <a:effectLst>
                  <a:outerShdw blurRad="50800" algn="tl" rotWithShape="0">
                    <a:srgbClr val="000000"/>
                  </a:outerShdw>
                </a:effectLst>
                <a:cs typeface="Tahoma" pitchFamily="34" charset="0"/>
              </a:rPr>
              <a:t>المتطوعين</a:t>
            </a:r>
            <a:r>
              <a:rPr lang="en-US" altLang="ar-SA" dirty="0">
                <a:cs typeface="Tahoma" pitchFamily="34" charset="0"/>
              </a:rPr>
              <a:t>:</a:t>
            </a:r>
            <a:endParaRPr lang="ar-SA" dirty="0"/>
          </a:p>
        </p:txBody>
      </p:sp>
      <p:sp>
        <p:nvSpPr>
          <p:cNvPr id="6" name="مستطيل 5"/>
          <p:cNvSpPr/>
          <p:nvPr/>
        </p:nvSpPr>
        <p:spPr>
          <a:xfrm>
            <a:off x="1547664" y="1556792"/>
            <a:ext cx="6768752" cy="4657685"/>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a:spcBef>
                <a:spcPts val="638"/>
              </a:spcBef>
              <a:spcAft>
                <a:spcPts val="1425"/>
              </a:spcAft>
            </a:pPr>
            <a:r>
              <a:rPr lang="en-US" altLang="ar-SA" b="1" dirty="0">
                <a:solidFill>
                  <a:srgbClr val="000000"/>
                </a:solidFill>
                <a:latin typeface="Calibri" pitchFamily="34" charset="0"/>
              </a:rPr>
              <a:t>*</a:t>
            </a:r>
            <a:r>
              <a:rPr lang="ar-SA" altLang="ar-SA" sz="2000" b="1" dirty="0">
                <a:solidFill>
                  <a:srgbClr val="000000"/>
                </a:solidFill>
                <a:latin typeface="Calibri" pitchFamily="34" charset="0"/>
              </a:rPr>
              <a:t>اختيار الثقات والمحبوبين للناس في مجلس ادارة الجهة الخيرية</a:t>
            </a:r>
            <a:r>
              <a:rPr lang="en-US" altLang="ar-SA" sz="2000" b="1" dirty="0">
                <a:solidFill>
                  <a:srgbClr val="000000"/>
                </a:solidFill>
                <a:latin typeface="Calibri" pitchFamily="34" charset="0"/>
              </a:rPr>
              <a:t>.</a:t>
            </a:r>
          </a:p>
          <a:p>
            <a:pPr>
              <a:spcBef>
                <a:spcPts val="638"/>
              </a:spcBef>
              <a:spcAft>
                <a:spcPts val="1425"/>
              </a:spcAft>
            </a:pPr>
            <a:r>
              <a:rPr lang="en-US" altLang="ar-SA" sz="2000" b="1" dirty="0">
                <a:solidFill>
                  <a:srgbClr val="000000"/>
                </a:solidFill>
                <a:latin typeface="Calibri" pitchFamily="34" charset="0"/>
              </a:rPr>
              <a:t>*</a:t>
            </a:r>
            <a:r>
              <a:rPr lang="ar-SA" altLang="ar-SA" sz="2000" b="1" dirty="0">
                <a:solidFill>
                  <a:srgbClr val="000000"/>
                </a:solidFill>
                <a:latin typeface="Calibri" pitchFamily="34" charset="0"/>
              </a:rPr>
              <a:t>أعمال الجهة الخيرية متوافقة مع المستجدات الحديثة</a:t>
            </a:r>
            <a:r>
              <a:rPr lang="en-US" altLang="ar-SA" sz="2000" b="1" dirty="0">
                <a:solidFill>
                  <a:srgbClr val="000000"/>
                </a:solidFill>
                <a:latin typeface="Calibri" pitchFamily="34" charset="0"/>
              </a:rPr>
              <a:t>.</a:t>
            </a:r>
          </a:p>
          <a:p>
            <a:pPr>
              <a:spcBef>
                <a:spcPts val="638"/>
              </a:spcBef>
              <a:spcAft>
                <a:spcPts val="1425"/>
              </a:spcAft>
            </a:pPr>
            <a:r>
              <a:rPr lang="en-US" altLang="ar-SA" sz="2000" b="1" dirty="0">
                <a:solidFill>
                  <a:srgbClr val="000000"/>
                </a:solidFill>
                <a:latin typeface="Calibri" pitchFamily="34" charset="0"/>
              </a:rPr>
              <a:t>*</a:t>
            </a:r>
            <a:r>
              <a:rPr lang="ar-SA" altLang="ar-SA" sz="2000" b="1" dirty="0">
                <a:solidFill>
                  <a:srgbClr val="000000"/>
                </a:solidFill>
                <a:latin typeface="Calibri" pitchFamily="34" charset="0"/>
              </a:rPr>
              <a:t>الترغيب بالأجر والثواب عند الله</a:t>
            </a:r>
            <a:r>
              <a:rPr lang="en-US" altLang="ar-SA" sz="2000" b="1" dirty="0">
                <a:solidFill>
                  <a:srgbClr val="000000"/>
                </a:solidFill>
                <a:latin typeface="Calibri" pitchFamily="34" charset="0"/>
              </a:rPr>
              <a:t>.</a:t>
            </a:r>
          </a:p>
          <a:p>
            <a:pPr>
              <a:spcBef>
                <a:spcPts val="638"/>
              </a:spcBef>
              <a:spcAft>
                <a:spcPts val="1425"/>
              </a:spcAft>
            </a:pPr>
            <a:r>
              <a:rPr lang="en-US" altLang="ar-SA" sz="2000" b="1" dirty="0">
                <a:solidFill>
                  <a:srgbClr val="000000"/>
                </a:solidFill>
                <a:latin typeface="Calibri" pitchFamily="34" charset="0"/>
              </a:rPr>
              <a:t>*</a:t>
            </a:r>
            <a:r>
              <a:rPr lang="ar-SA" altLang="ar-SA" sz="2000" b="1" dirty="0">
                <a:solidFill>
                  <a:srgbClr val="000000"/>
                </a:solidFill>
                <a:latin typeface="Calibri" pitchFamily="34" charset="0"/>
              </a:rPr>
              <a:t>ابراز النتائج العملية للعمل التطوعي</a:t>
            </a:r>
            <a:r>
              <a:rPr lang="en-US" altLang="ar-SA" sz="2000" b="1" dirty="0">
                <a:solidFill>
                  <a:srgbClr val="000000"/>
                </a:solidFill>
                <a:latin typeface="Calibri" pitchFamily="34" charset="0"/>
              </a:rPr>
              <a:t>.</a:t>
            </a:r>
          </a:p>
          <a:p>
            <a:pPr>
              <a:spcBef>
                <a:spcPts val="638"/>
              </a:spcBef>
              <a:spcAft>
                <a:spcPts val="1425"/>
              </a:spcAft>
            </a:pPr>
            <a:r>
              <a:rPr lang="en-US" altLang="ar-SA" sz="2000" b="1" dirty="0">
                <a:solidFill>
                  <a:srgbClr val="000000"/>
                </a:solidFill>
                <a:latin typeface="Calibri" pitchFamily="34" charset="0"/>
              </a:rPr>
              <a:t>*</a:t>
            </a:r>
            <a:r>
              <a:rPr lang="ar-SA" altLang="ar-SA" sz="2000" b="1" dirty="0">
                <a:solidFill>
                  <a:srgbClr val="000000"/>
                </a:solidFill>
                <a:latin typeface="Calibri" pitchFamily="34" charset="0"/>
              </a:rPr>
              <a:t>توثيق العمل التطوعي من أهل الفضل والعلم والمكانة</a:t>
            </a:r>
            <a:r>
              <a:rPr lang="en-US" altLang="ar-SA" sz="2000" b="1" dirty="0">
                <a:solidFill>
                  <a:srgbClr val="000000"/>
                </a:solidFill>
                <a:latin typeface="Calibri" pitchFamily="34" charset="0"/>
              </a:rPr>
              <a:t>.</a:t>
            </a:r>
          </a:p>
          <a:p>
            <a:pPr>
              <a:spcBef>
                <a:spcPts val="638"/>
              </a:spcBef>
              <a:spcAft>
                <a:spcPts val="1425"/>
              </a:spcAft>
            </a:pPr>
            <a:r>
              <a:rPr lang="en-US" altLang="ar-SA" sz="2000" b="1" dirty="0">
                <a:solidFill>
                  <a:srgbClr val="000000"/>
                </a:solidFill>
                <a:latin typeface="Calibri" pitchFamily="34" charset="0"/>
              </a:rPr>
              <a:t>*</a:t>
            </a:r>
            <a:r>
              <a:rPr lang="ar-SA" altLang="ar-SA" sz="2000" b="1" dirty="0">
                <a:solidFill>
                  <a:srgbClr val="000000"/>
                </a:solidFill>
                <a:latin typeface="Calibri" pitchFamily="34" charset="0"/>
              </a:rPr>
              <a:t>اتقان العمل</a:t>
            </a:r>
            <a:r>
              <a:rPr lang="en-US" altLang="ar-SA" sz="2000" b="1" dirty="0">
                <a:solidFill>
                  <a:srgbClr val="000000"/>
                </a:solidFill>
                <a:latin typeface="Calibri" pitchFamily="34" charset="0"/>
              </a:rPr>
              <a:t>.</a:t>
            </a:r>
          </a:p>
          <a:p>
            <a:pPr>
              <a:spcBef>
                <a:spcPts val="638"/>
              </a:spcBef>
              <a:spcAft>
                <a:spcPts val="1425"/>
              </a:spcAft>
            </a:pPr>
            <a:r>
              <a:rPr lang="en-US" altLang="ar-SA" sz="2000" b="1" dirty="0">
                <a:solidFill>
                  <a:srgbClr val="000000"/>
                </a:solidFill>
                <a:latin typeface="Calibri" pitchFamily="34" charset="0"/>
              </a:rPr>
              <a:t>*</a:t>
            </a:r>
            <a:r>
              <a:rPr lang="ar-SA" altLang="ar-SA" sz="2000" b="1" dirty="0">
                <a:solidFill>
                  <a:srgbClr val="000000"/>
                </a:solidFill>
                <a:latin typeface="Calibri" pitchFamily="34" charset="0"/>
              </a:rPr>
              <a:t>وضوح الأهداف والمهام لدى المتطوع</a:t>
            </a:r>
            <a:r>
              <a:rPr lang="en-US" altLang="ar-SA" sz="2000" b="1" dirty="0">
                <a:solidFill>
                  <a:srgbClr val="000000"/>
                </a:solidFill>
                <a:latin typeface="Calibri" pitchFamily="34" charset="0"/>
              </a:rPr>
              <a:t>.</a:t>
            </a:r>
          </a:p>
          <a:p>
            <a:pPr>
              <a:spcBef>
                <a:spcPts val="638"/>
              </a:spcBef>
              <a:spcAft>
                <a:spcPts val="1425"/>
              </a:spcAft>
            </a:pPr>
            <a:r>
              <a:rPr lang="en-US" altLang="ar-SA" sz="2000" b="1" dirty="0">
                <a:solidFill>
                  <a:srgbClr val="000000"/>
                </a:solidFill>
                <a:latin typeface="Calibri" pitchFamily="34" charset="0"/>
              </a:rPr>
              <a:t>*</a:t>
            </a:r>
            <a:r>
              <a:rPr lang="ar-SA" altLang="ar-SA" sz="2000" b="1" dirty="0">
                <a:solidFill>
                  <a:srgbClr val="000000"/>
                </a:solidFill>
                <a:latin typeface="Calibri" pitchFamily="34" charset="0"/>
              </a:rPr>
              <a:t>اعداد ملف شامل لكل راغب في التطوع</a:t>
            </a:r>
            <a:r>
              <a:rPr lang="en-US" altLang="ar-SA" b="1" dirty="0">
                <a:solidFill>
                  <a:srgbClr val="000000"/>
                </a:solidFill>
                <a:latin typeface="Calibri" pitchFamily="34" charset="0"/>
              </a:rPr>
              <a:t>.</a:t>
            </a:r>
          </a:p>
        </p:txBody>
      </p:sp>
    </p:spTree>
    <p:extLst>
      <p:ext uri="{BB962C8B-B14F-4D97-AF65-F5344CB8AC3E}">
        <p14:creationId xmlns:p14="http://schemas.microsoft.com/office/powerpoint/2010/main" val="18712230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56"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3700287" y="0"/>
            <a:ext cx="5048177" cy="646331"/>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ar-AE" altLang="ar-SA" sz="3600" dirty="0">
                <a:ln>
                  <a:solidFill>
                    <a:sysClr val="windowText" lastClr="000000"/>
                  </a:solidFill>
                </a:ln>
                <a:solidFill>
                  <a:schemeClr val="accent4"/>
                </a:solidFill>
                <a:cs typeface="Tahoma" pitchFamily="34" charset="0"/>
              </a:rPr>
              <a:t>أسباب</a:t>
            </a:r>
            <a:r>
              <a:rPr lang="en-US" altLang="ar-SA" sz="3600" dirty="0">
                <a:ln>
                  <a:solidFill>
                    <a:sysClr val="windowText" lastClr="000000"/>
                  </a:solidFill>
                </a:ln>
                <a:solidFill>
                  <a:schemeClr val="accent4"/>
                </a:solidFill>
                <a:cs typeface="Tahoma" pitchFamily="34" charset="0"/>
              </a:rPr>
              <a:t> </a:t>
            </a:r>
            <a:r>
              <a:rPr lang="ar-AE" altLang="ar-SA" sz="3600" dirty="0">
                <a:ln>
                  <a:solidFill>
                    <a:sysClr val="windowText" lastClr="000000"/>
                  </a:solidFill>
                </a:ln>
                <a:solidFill>
                  <a:schemeClr val="accent4"/>
                </a:solidFill>
                <a:cs typeface="Tahoma" pitchFamily="34" charset="0"/>
              </a:rPr>
              <a:t>تسرب</a:t>
            </a:r>
            <a:r>
              <a:rPr lang="en-US" altLang="ar-SA" sz="3600" dirty="0">
                <a:ln>
                  <a:solidFill>
                    <a:sysClr val="windowText" lastClr="000000"/>
                  </a:solidFill>
                </a:ln>
                <a:solidFill>
                  <a:schemeClr val="accent4"/>
                </a:solidFill>
                <a:cs typeface="Tahoma" pitchFamily="34" charset="0"/>
              </a:rPr>
              <a:t> </a:t>
            </a:r>
            <a:r>
              <a:rPr lang="ar-AE" altLang="ar-SA" sz="3600" dirty="0">
                <a:ln>
                  <a:solidFill>
                    <a:sysClr val="windowText" lastClr="000000"/>
                  </a:solidFill>
                </a:ln>
                <a:solidFill>
                  <a:schemeClr val="accent4"/>
                </a:solidFill>
                <a:cs typeface="Tahoma" pitchFamily="34" charset="0"/>
              </a:rPr>
              <a:t>المتطوعين</a:t>
            </a:r>
            <a:r>
              <a:rPr lang="en-US" altLang="ar-SA" sz="3600" dirty="0">
                <a:ln>
                  <a:solidFill>
                    <a:sysClr val="windowText" lastClr="000000"/>
                  </a:solidFill>
                </a:ln>
                <a:solidFill>
                  <a:schemeClr val="accent4"/>
                </a:solidFill>
                <a:cs typeface="Tahoma" pitchFamily="34" charset="0"/>
              </a:rPr>
              <a:t>:</a:t>
            </a:r>
            <a:endParaRPr lang="ar-SA" sz="3600" dirty="0">
              <a:ln>
                <a:solidFill>
                  <a:sysClr val="windowText" lastClr="000000"/>
                </a:solidFill>
              </a:ln>
              <a:solidFill>
                <a:schemeClr val="accent4"/>
              </a:solidFill>
            </a:endParaRPr>
          </a:p>
        </p:txBody>
      </p:sp>
      <p:sp>
        <p:nvSpPr>
          <p:cNvPr id="6" name="مستطيل 5"/>
          <p:cNvSpPr/>
          <p:nvPr/>
        </p:nvSpPr>
        <p:spPr>
          <a:xfrm>
            <a:off x="2004080" y="1844824"/>
            <a:ext cx="6062776" cy="386772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spcBef>
                <a:spcPts val="638"/>
              </a:spcBef>
              <a:spcAft>
                <a:spcPts val="1425"/>
              </a:spcAft>
            </a:pPr>
            <a:r>
              <a:rPr lang="en-US" altLang="ar-SA" dirty="0">
                <a:solidFill>
                  <a:srgbClr val="000000"/>
                </a:solidFill>
                <a:latin typeface="Calibri" pitchFamily="34" charset="0"/>
              </a:rPr>
              <a:t>*</a:t>
            </a:r>
            <a:r>
              <a:rPr lang="ar-SA" altLang="ar-SA" sz="2400" dirty="0">
                <a:solidFill>
                  <a:srgbClr val="000000"/>
                </a:solidFill>
                <a:latin typeface="Calibri" pitchFamily="34" charset="0"/>
              </a:rPr>
              <a:t>اضعاف الجانب الاحتسابي لديهم</a:t>
            </a:r>
            <a:r>
              <a:rPr lang="en-US" altLang="ar-SA" sz="2400" dirty="0">
                <a:solidFill>
                  <a:srgbClr val="000000"/>
                </a:solidFill>
                <a:latin typeface="Calibri" pitchFamily="34" charset="0"/>
              </a:rPr>
              <a:t>.</a:t>
            </a:r>
          </a:p>
          <a:p>
            <a:pPr>
              <a:spcBef>
                <a:spcPts val="638"/>
              </a:spcBef>
              <a:spcAft>
                <a:spcPts val="1425"/>
              </a:spcAft>
            </a:pPr>
            <a:r>
              <a:rPr lang="en-US" altLang="ar-SA" sz="2400" dirty="0">
                <a:solidFill>
                  <a:srgbClr val="000000"/>
                </a:solidFill>
                <a:latin typeface="Calibri" pitchFamily="34" charset="0"/>
              </a:rPr>
              <a:t>*</a:t>
            </a:r>
            <a:r>
              <a:rPr lang="ar-SA" altLang="ar-SA" sz="2400" dirty="0">
                <a:solidFill>
                  <a:srgbClr val="000000"/>
                </a:solidFill>
                <a:latin typeface="Calibri" pitchFamily="34" charset="0"/>
              </a:rPr>
              <a:t>المزاح مع من لا يناسبهم ذلك</a:t>
            </a:r>
            <a:r>
              <a:rPr lang="en-US" altLang="ar-SA" sz="2400" dirty="0">
                <a:solidFill>
                  <a:srgbClr val="000000"/>
                </a:solidFill>
                <a:latin typeface="Calibri" pitchFamily="34" charset="0"/>
              </a:rPr>
              <a:t>.</a:t>
            </a:r>
          </a:p>
          <a:p>
            <a:pPr>
              <a:spcBef>
                <a:spcPts val="638"/>
              </a:spcBef>
              <a:spcAft>
                <a:spcPts val="1425"/>
              </a:spcAft>
            </a:pPr>
            <a:r>
              <a:rPr lang="en-US" altLang="ar-SA" sz="2400" dirty="0">
                <a:solidFill>
                  <a:srgbClr val="000000"/>
                </a:solidFill>
                <a:latin typeface="Calibri" pitchFamily="34" charset="0"/>
              </a:rPr>
              <a:t>*</a:t>
            </a:r>
            <a:r>
              <a:rPr lang="ar-SA" altLang="ar-SA" sz="2400" dirty="0">
                <a:solidFill>
                  <a:srgbClr val="000000"/>
                </a:solidFill>
                <a:latin typeface="Calibri" pitchFamily="34" charset="0"/>
              </a:rPr>
              <a:t>لا تدربهم ولا تطورهم</a:t>
            </a:r>
            <a:r>
              <a:rPr lang="en-US" altLang="ar-SA" sz="2400" dirty="0">
                <a:solidFill>
                  <a:srgbClr val="000000"/>
                </a:solidFill>
                <a:latin typeface="Calibri" pitchFamily="34" charset="0"/>
              </a:rPr>
              <a:t>.</a:t>
            </a:r>
          </a:p>
          <a:p>
            <a:pPr>
              <a:spcBef>
                <a:spcPts val="638"/>
              </a:spcBef>
              <a:spcAft>
                <a:spcPts val="1425"/>
              </a:spcAft>
            </a:pPr>
            <a:r>
              <a:rPr lang="en-US" altLang="ar-SA" sz="2400" dirty="0">
                <a:solidFill>
                  <a:srgbClr val="000000"/>
                </a:solidFill>
                <a:latin typeface="Calibri" pitchFamily="34" charset="0"/>
              </a:rPr>
              <a:t>*</a:t>
            </a:r>
            <a:r>
              <a:rPr lang="ar-SA" altLang="ar-SA" sz="2400" dirty="0">
                <a:solidFill>
                  <a:srgbClr val="000000"/>
                </a:solidFill>
                <a:latin typeface="Calibri" pitchFamily="34" charset="0"/>
              </a:rPr>
              <a:t>قلل من التذكير لهم</a:t>
            </a:r>
            <a:r>
              <a:rPr lang="en-US" altLang="ar-SA" sz="2400" dirty="0">
                <a:solidFill>
                  <a:srgbClr val="000000"/>
                </a:solidFill>
                <a:latin typeface="Calibri" pitchFamily="34" charset="0"/>
              </a:rPr>
              <a:t>.</a:t>
            </a:r>
          </a:p>
          <a:p>
            <a:pPr>
              <a:spcBef>
                <a:spcPts val="638"/>
              </a:spcBef>
              <a:spcAft>
                <a:spcPts val="1425"/>
              </a:spcAft>
            </a:pPr>
            <a:r>
              <a:rPr lang="en-US" altLang="ar-SA" sz="2400" dirty="0">
                <a:solidFill>
                  <a:srgbClr val="000000"/>
                </a:solidFill>
                <a:latin typeface="Calibri" pitchFamily="34" charset="0"/>
              </a:rPr>
              <a:t>*</a:t>
            </a:r>
            <a:r>
              <a:rPr lang="ar-SA" altLang="ar-SA" sz="2400" dirty="0">
                <a:solidFill>
                  <a:srgbClr val="000000"/>
                </a:solidFill>
                <a:latin typeface="Calibri" pitchFamily="34" charset="0"/>
              </a:rPr>
              <a:t>أكثر من الروتين والاعمال </a:t>
            </a:r>
            <a:r>
              <a:rPr lang="ar-SA" altLang="ar-SA" sz="2400" dirty="0" smtClean="0">
                <a:solidFill>
                  <a:srgbClr val="000000"/>
                </a:solidFill>
                <a:latin typeface="Calibri" pitchFamily="34" charset="0"/>
              </a:rPr>
              <a:t>الإجرائية </a:t>
            </a:r>
            <a:r>
              <a:rPr lang="ar-SA" altLang="ar-SA" sz="2400" dirty="0">
                <a:solidFill>
                  <a:srgbClr val="000000"/>
                </a:solidFill>
                <a:latin typeface="Calibri" pitchFamily="34" charset="0"/>
              </a:rPr>
              <a:t>في </a:t>
            </a:r>
            <a:r>
              <a:rPr lang="ar-SA" altLang="ar-SA" sz="2400" dirty="0" smtClean="0">
                <a:solidFill>
                  <a:srgbClr val="000000"/>
                </a:solidFill>
                <a:latin typeface="Calibri" pitchFamily="34" charset="0"/>
              </a:rPr>
              <a:t>المؤسسة</a:t>
            </a:r>
            <a:r>
              <a:rPr lang="en-US" altLang="ar-SA" sz="2400" dirty="0" smtClean="0">
                <a:solidFill>
                  <a:srgbClr val="000000"/>
                </a:solidFill>
                <a:latin typeface="Calibri" pitchFamily="34" charset="0"/>
              </a:rPr>
              <a:t>.</a:t>
            </a:r>
            <a:endParaRPr lang="en-US" altLang="ar-SA" sz="2400" dirty="0">
              <a:solidFill>
                <a:srgbClr val="000000"/>
              </a:solidFill>
              <a:latin typeface="Calibri" pitchFamily="34" charset="0"/>
            </a:endParaRPr>
          </a:p>
          <a:p>
            <a:pPr>
              <a:spcBef>
                <a:spcPts val="638"/>
              </a:spcBef>
              <a:spcAft>
                <a:spcPts val="1425"/>
              </a:spcAft>
            </a:pPr>
            <a:r>
              <a:rPr lang="en-US" altLang="ar-SA" dirty="0" smtClean="0">
                <a:solidFill>
                  <a:srgbClr val="000000"/>
                </a:solidFill>
                <a:latin typeface="Calibri" pitchFamily="34" charset="0"/>
              </a:rPr>
              <a:t>.</a:t>
            </a:r>
            <a:endParaRPr lang="en-US" altLang="ar-SA" dirty="0">
              <a:solidFill>
                <a:srgbClr val="000000"/>
              </a:solidFill>
              <a:latin typeface="Calibri" pitchFamily="34" charset="0"/>
            </a:endParaRPr>
          </a:p>
        </p:txBody>
      </p:sp>
    </p:spTree>
    <p:extLst>
      <p:ext uri="{BB962C8B-B14F-4D97-AF65-F5344CB8AC3E}">
        <p14:creationId xmlns:p14="http://schemas.microsoft.com/office/powerpoint/2010/main" val="40976175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1907704" y="1628800"/>
            <a:ext cx="5760640" cy="4216539"/>
          </a:xfrm>
          <a:prstGeom prst="rect">
            <a:avLst/>
          </a:prstGeom>
          <a:ln>
            <a:solidFill>
              <a:schemeClr val="accent1"/>
            </a:solidFill>
          </a:ln>
          <a:effectLst>
            <a:glow rad="228600">
              <a:schemeClr val="accent6">
                <a:satMod val="175000"/>
                <a:alpha val="40000"/>
              </a:schemeClr>
            </a:glow>
          </a:effectLst>
          <a:scene3d>
            <a:camera prst="orthographicFront"/>
            <a:lightRig rig="threePt" dir="t"/>
          </a:scene3d>
          <a:sp3d>
            <a:bevelT w="139700" h="139700" prst="divot"/>
          </a:sp3d>
        </p:spPr>
        <p:style>
          <a:lnRef idx="2">
            <a:schemeClr val="accent2"/>
          </a:lnRef>
          <a:fillRef idx="1">
            <a:schemeClr val="lt1"/>
          </a:fillRef>
          <a:effectRef idx="0">
            <a:schemeClr val="accent2"/>
          </a:effectRef>
          <a:fontRef idx="minor">
            <a:schemeClr val="dk1"/>
          </a:fontRef>
        </p:style>
        <p:txBody>
          <a:bodyPr wrap="square">
            <a:spAutoFit/>
          </a:bodyPr>
          <a:lstStyle/>
          <a:p>
            <a:pPr>
              <a:spcBef>
                <a:spcPts val="638"/>
              </a:spcBef>
              <a:spcAft>
                <a:spcPts val="1425"/>
              </a:spcAft>
            </a:pPr>
            <a:r>
              <a:rPr lang="en-US" altLang="ar-SA" sz="2400" dirty="0">
                <a:solidFill>
                  <a:srgbClr val="000000"/>
                </a:solidFill>
                <a:latin typeface="Calibri" pitchFamily="34" charset="0"/>
              </a:rPr>
              <a:t>*</a:t>
            </a:r>
            <a:r>
              <a:rPr lang="ar-SA" altLang="ar-SA" sz="2400" dirty="0">
                <a:solidFill>
                  <a:srgbClr val="000000"/>
                </a:solidFill>
                <a:latin typeface="Calibri" pitchFamily="34" charset="0"/>
              </a:rPr>
              <a:t>فلتعم الفوضى في المؤسسة</a:t>
            </a:r>
            <a:r>
              <a:rPr lang="en-US" altLang="ar-SA" sz="2400" dirty="0">
                <a:solidFill>
                  <a:srgbClr val="000000"/>
                </a:solidFill>
                <a:latin typeface="Calibri" pitchFamily="34" charset="0"/>
              </a:rPr>
              <a:t>.</a:t>
            </a:r>
          </a:p>
          <a:p>
            <a:pPr>
              <a:spcBef>
                <a:spcPts val="638"/>
              </a:spcBef>
              <a:spcAft>
                <a:spcPts val="1425"/>
              </a:spcAft>
            </a:pPr>
            <a:r>
              <a:rPr lang="en-US" altLang="ar-SA" sz="2400" dirty="0">
                <a:solidFill>
                  <a:srgbClr val="000000"/>
                </a:solidFill>
                <a:latin typeface="Calibri" pitchFamily="34" charset="0"/>
              </a:rPr>
              <a:t>*</a:t>
            </a:r>
            <a:r>
              <a:rPr lang="ar-SA" altLang="ar-SA" sz="2400" dirty="0">
                <a:solidFill>
                  <a:srgbClr val="000000"/>
                </a:solidFill>
                <a:latin typeface="Calibri" pitchFamily="34" charset="0"/>
              </a:rPr>
              <a:t>أحرجه في البقاء في غير وقته</a:t>
            </a:r>
            <a:endParaRPr lang="en-US" altLang="ar-SA" sz="2400" dirty="0" smtClean="0">
              <a:solidFill>
                <a:srgbClr val="000000"/>
              </a:solidFill>
              <a:latin typeface="Calibri" pitchFamily="34" charset="0"/>
            </a:endParaRPr>
          </a:p>
          <a:p>
            <a:pPr>
              <a:spcBef>
                <a:spcPts val="638"/>
              </a:spcBef>
              <a:spcAft>
                <a:spcPts val="1425"/>
              </a:spcAft>
            </a:pPr>
            <a:r>
              <a:rPr lang="en-US" altLang="ar-SA" sz="2400" dirty="0" smtClean="0">
                <a:solidFill>
                  <a:srgbClr val="000000"/>
                </a:solidFill>
                <a:latin typeface="Calibri" pitchFamily="34" charset="0"/>
              </a:rPr>
              <a:t>*</a:t>
            </a:r>
            <a:r>
              <a:rPr lang="ar-SA" altLang="ar-SA" sz="2400" dirty="0">
                <a:solidFill>
                  <a:srgbClr val="000000"/>
                </a:solidFill>
                <a:latin typeface="Calibri" pitchFamily="34" charset="0"/>
              </a:rPr>
              <a:t>أثقل كاهله بالأعمال والأوامر</a:t>
            </a:r>
            <a:r>
              <a:rPr lang="en-US" altLang="ar-SA" sz="2400" dirty="0">
                <a:solidFill>
                  <a:srgbClr val="000000"/>
                </a:solidFill>
                <a:latin typeface="Calibri" pitchFamily="34" charset="0"/>
              </a:rPr>
              <a:t>.</a:t>
            </a:r>
          </a:p>
          <a:p>
            <a:pPr>
              <a:spcBef>
                <a:spcPts val="638"/>
              </a:spcBef>
              <a:spcAft>
                <a:spcPts val="1425"/>
              </a:spcAft>
            </a:pPr>
            <a:r>
              <a:rPr lang="en-US" altLang="ar-SA" sz="2400" dirty="0">
                <a:solidFill>
                  <a:srgbClr val="000000"/>
                </a:solidFill>
                <a:latin typeface="Calibri" pitchFamily="34" charset="0"/>
              </a:rPr>
              <a:t>*</a:t>
            </a:r>
            <a:r>
              <a:rPr lang="ar-SA" altLang="ar-SA" sz="2400" dirty="0">
                <a:solidFill>
                  <a:srgbClr val="000000"/>
                </a:solidFill>
                <a:latin typeface="Calibri" pitchFamily="34" charset="0"/>
              </a:rPr>
              <a:t>لا تراع نفسيته</a:t>
            </a:r>
            <a:r>
              <a:rPr lang="en-US" altLang="ar-SA" sz="2400" dirty="0">
                <a:solidFill>
                  <a:srgbClr val="000000"/>
                </a:solidFill>
                <a:latin typeface="Calibri" pitchFamily="34" charset="0"/>
              </a:rPr>
              <a:t>.</a:t>
            </a:r>
          </a:p>
          <a:p>
            <a:pPr>
              <a:spcBef>
                <a:spcPts val="638"/>
              </a:spcBef>
              <a:spcAft>
                <a:spcPts val="1425"/>
              </a:spcAft>
            </a:pPr>
            <a:r>
              <a:rPr lang="en-US" altLang="ar-SA" sz="2400" dirty="0">
                <a:solidFill>
                  <a:srgbClr val="000000"/>
                </a:solidFill>
                <a:latin typeface="Calibri" pitchFamily="34" charset="0"/>
              </a:rPr>
              <a:t>*</a:t>
            </a:r>
            <a:r>
              <a:rPr lang="ar-SA" altLang="ar-SA" sz="2400" dirty="0">
                <a:solidFill>
                  <a:srgbClr val="000000"/>
                </a:solidFill>
                <a:latin typeface="Calibri" pitchFamily="34" charset="0"/>
              </a:rPr>
              <a:t>كن غامضا في برامج المؤسسة</a:t>
            </a:r>
            <a:r>
              <a:rPr lang="en-US" altLang="ar-SA" sz="2400" dirty="0">
                <a:solidFill>
                  <a:srgbClr val="000000"/>
                </a:solidFill>
                <a:latin typeface="Calibri" pitchFamily="34" charset="0"/>
              </a:rPr>
              <a:t>.</a:t>
            </a:r>
          </a:p>
          <a:p>
            <a:pPr>
              <a:spcBef>
                <a:spcPts val="638"/>
              </a:spcBef>
              <a:spcAft>
                <a:spcPts val="1425"/>
              </a:spcAft>
            </a:pPr>
            <a:r>
              <a:rPr lang="en-US" altLang="ar-SA" sz="2400" dirty="0">
                <a:solidFill>
                  <a:srgbClr val="000000"/>
                </a:solidFill>
                <a:latin typeface="Calibri" pitchFamily="34" charset="0"/>
              </a:rPr>
              <a:t>*</a:t>
            </a:r>
            <a:r>
              <a:rPr lang="ar-SA" altLang="ar-SA" sz="2400" dirty="0">
                <a:solidFill>
                  <a:srgbClr val="000000"/>
                </a:solidFill>
                <a:latin typeface="Calibri" pitchFamily="34" charset="0"/>
              </a:rPr>
              <a:t>ضعه مع شخص لا يناسبه</a:t>
            </a:r>
            <a:r>
              <a:rPr lang="en-US" altLang="ar-SA" sz="2400" dirty="0">
                <a:solidFill>
                  <a:srgbClr val="000000"/>
                </a:solidFill>
                <a:latin typeface="Calibri" pitchFamily="34" charset="0"/>
              </a:rPr>
              <a:t>.</a:t>
            </a:r>
          </a:p>
          <a:p>
            <a:pPr>
              <a:spcBef>
                <a:spcPts val="638"/>
              </a:spcBef>
              <a:spcAft>
                <a:spcPts val="1425"/>
              </a:spcAft>
            </a:pPr>
            <a:r>
              <a:rPr lang="en-US" altLang="ar-SA" sz="2400" dirty="0">
                <a:solidFill>
                  <a:srgbClr val="000000"/>
                </a:solidFill>
                <a:latin typeface="Calibri" pitchFamily="34" charset="0"/>
              </a:rPr>
              <a:t>*</a:t>
            </a:r>
            <a:r>
              <a:rPr lang="ar-SA" altLang="ar-SA" sz="2400" dirty="0">
                <a:solidFill>
                  <a:srgbClr val="000000"/>
                </a:solidFill>
                <a:latin typeface="Calibri" pitchFamily="34" charset="0"/>
              </a:rPr>
              <a:t>ضعه في مكان غير مناسب له</a:t>
            </a:r>
            <a:r>
              <a:rPr lang="en-US" altLang="ar-SA" dirty="0">
                <a:solidFill>
                  <a:srgbClr val="000000"/>
                </a:solidFill>
                <a:latin typeface="Calibri" pitchFamily="34" charset="0"/>
              </a:rPr>
              <a:t>.</a:t>
            </a:r>
          </a:p>
        </p:txBody>
      </p:sp>
    </p:spTree>
    <p:extLst>
      <p:ext uri="{BB962C8B-B14F-4D97-AF65-F5344CB8AC3E}">
        <p14:creationId xmlns:p14="http://schemas.microsoft.com/office/powerpoint/2010/main" val="40394418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2286000" y="1720840"/>
            <a:ext cx="5238328" cy="3477875"/>
          </a:xfrm>
          <a:prstGeom prst="rect">
            <a:avLst/>
          </a:prstGeom>
          <a:effectLst>
            <a:glow rad="228600">
              <a:schemeClr val="accent6">
                <a:satMod val="175000"/>
                <a:alpha val="40000"/>
              </a:schemeClr>
            </a:glow>
          </a:effectLst>
          <a:scene3d>
            <a:camera prst="orthographicFront"/>
            <a:lightRig rig="threePt" dir="t"/>
          </a:scene3d>
          <a:sp3d>
            <a:bevelT prst="convex"/>
          </a:sp3d>
        </p:spPr>
        <p:style>
          <a:lnRef idx="2">
            <a:schemeClr val="accent2"/>
          </a:lnRef>
          <a:fillRef idx="1">
            <a:schemeClr val="lt1"/>
          </a:fillRef>
          <a:effectRef idx="0">
            <a:schemeClr val="accent2"/>
          </a:effectRef>
          <a:fontRef idx="minor">
            <a:schemeClr val="dk1"/>
          </a:fontRef>
        </p:style>
        <p:txBody>
          <a:bodyPr wrap="square">
            <a:spAutoFit/>
          </a:bodyPr>
          <a:lstStyle/>
          <a:p>
            <a:r>
              <a:rPr lang="ar-SA" sz="2000" b="1" dirty="0"/>
              <a:t>الفوائد والآثار الإيجابية لعملية </a:t>
            </a:r>
            <a:r>
              <a:rPr lang="ar-SA" sz="2000" b="1" dirty="0" smtClean="0"/>
              <a:t>الاستقطاب </a:t>
            </a:r>
            <a:r>
              <a:rPr lang="ar-SA" sz="2000" b="1" dirty="0"/>
              <a:t>:</a:t>
            </a:r>
            <a:endParaRPr lang="en-US" sz="2000" dirty="0"/>
          </a:p>
          <a:p>
            <a:r>
              <a:rPr lang="ar-SA" sz="2000" b="1" dirty="0"/>
              <a:t>1-علاج مشكلة البطالة: حيث يساهم العمل التطوعي </a:t>
            </a:r>
            <a:r>
              <a:rPr lang="ar-SA" sz="2000" b="1" dirty="0" err="1"/>
              <a:t>فى</a:t>
            </a:r>
            <a:r>
              <a:rPr lang="ar-SA" sz="2000" b="1" dirty="0"/>
              <a:t> حل مشكلة البطالة والحماية من الوقوع </a:t>
            </a:r>
            <a:r>
              <a:rPr lang="ar-SA" sz="2000" b="1" dirty="0" err="1"/>
              <a:t>فى</a:t>
            </a:r>
            <a:r>
              <a:rPr lang="ar-SA" sz="2000" b="1" dirty="0"/>
              <a:t> السلوك المنحرف </a:t>
            </a:r>
            <a:endParaRPr lang="en-US" sz="2000" dirty="0"/>
          </a:p>
          <a:p>
            <a:r>
              <a:rPr lang="ar-SA" sz="2000" b="1" dirty="0"/>
              <a:t>2- اكتشاف القيادات التطوعية : وتدريبها وزيادة مهارتها </a:t>
            </a:r>
            <a:endParaRPr lang="en-US" sz="2000" dirty="0"/>
          </a:p>
          <a:p>
            <a:r>
              <a:rPr lang="ar-SA" sz="2000" b="1" dirty="0"/>
              <a:t>3-زيادة انتاجية  الأعمال الخيرية :حيث إن اسهامات المتطوعين تزيد من الإنتاج وسد الثغرات بالجمعيات التطوعية </a:t>
            </a:r>
            <a:endParaRPr lang="en-US" sz="2000" dirty="0"/>
          </a:p>
          <a:p>
            <a:r>
              <a:rPr lang="ar-SA" sz="2000" b="1" dirty="0"/>
              <a:t>4- توفير وقت الموظفين :لشغل نواحي الأعمال  التي تتطلب فنيات متنوعة </a:t>
            </a:r>
            <a:endParaRPr lang="ar-SA" sz="2000" dirty="0"/>
          </a:p>
        </p:txBody>
      </p:sp>
      <p:sp>
        <p:nvSpPr>
          <p:cNvPr id="6" name="مستطيل 5"/>
          <p:cNvSpPr/>
          <p:nvPr/>
        </p:nvSpPr>
        <p:spPr>
          <a:xfrm>
            <a:off x="3337545" y="0"/>
            <a:ext cx="5400600" cy="1077218"/>
          </a:xfrm>
          <a:prstGeom prst="rect">
            <a:avLst/>
          </a:prstGeom>
          <a:effectLst>
            <a:glow rad="228600">
              <a:schemeClr val="accent6">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ar-SA" sz="3200" b="1" dirty="0">
                <a:ln>
                  <a:solidFill>
                    <a:sysClr val="windowText" lastClr="000000"/>
                  </a:solidFill>
                </a:ln>
                <a:solidFill>
                  <a:schemeClr val="accent4"/>
                </a:solidFill>
              </a:rPr>
              <a:t>الفوائد والآثار الإيجابية لعملية الاستقطاب </a:t>
            </a:r>
            <a:r>
              <a:rPr lang="ar-SA" sz="2400" b="1" dirty="0">
                <a:ln>
                  <a:solidFill>
                    <a:sysClr val="windowText" lastClr="000000"/>
                  </a:solidFill>
                </a:ln>
                <a:solidFill>
                  <a:schemeClr val="accent4"/>
                </a:solidFill>
              </a:rPr>
              <a:t>:</a:t>
            </a:r>
            <a:endParaRPr lang="en-US" sz="2400" dirty="0">
              <a:ln>
                <a:solidFill>
                  <a:sysClr val="windowText" lastClr="000000"/>
                </a:solidFill>
              </a:ln>
              <a:solidFill>
                <a:schemeClr val="accent4"/>
              </a:solidFill>
            </a:endParaRPr>
          </a:p>
        </p:txBody>
      </p:sp>
    </p:spTree>
    <p:extLst>
      <p:ext uri="{BB962C8B-B14F-4D97-AF65-F5344CB8AC3E}">
        <p14:creationId xmlns:p14="http://schemas.microsoft.com/office/powerpoint/2010/main" val="6035963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1331640" y="1628800"/>
            <a:ext cx="6840760" cy="4524315"/>
          </a:xfrm>
          <a:prstGeom prst="rect">
            <a:avLst/>
          </a:prstGeom>
          <a:scene3d>
            <a:camera prst="orthographicFront"/>
            <a:lightRig rig="threePt" dir="t"/>
          </a:scene3d>
          <a:sp3d>
            <a:bevelT w="139700" h="139700" prst="divot"/>
          </a:sp3d>
        </p:spPr>
        <p:style>
          <a:lnRef idx="2">
            <a:schemeClr val="accent2"/>
          </a:lnRef>
          <a:fillRef idx="1">
            <a:schemeClr val="lt1"/>
          </a:fillRef>
          <a:effectRef idx="0">
            <a:schemeClr val="accent2"/>
          </a:effectRef>
          <a:fontRef idx="minor">
            <a:schemeClr val="dk1"/>
          </a:fontRef>
        </p:style>
        <p:txBody>
          <a:bodyPr wrap="square">
            <a:spAutoFit/>
          </a:bodyPr>
          <a:lstStyle/>
          <a:p>
            <a:pPr lvl="0"/>
            <a:r>
              <a:rPr lang="ar-SA" sz="2400" dirty="0" smtClean="0"/>
              <a:t>1-قد يكون التطوع تعصبا للجمعية أو المؤسسة دون الجمعيات الأخرى  ولو كانت في المجال نفسه </a:t>
            </a:r>
            <a:endParaRPr lang="en-US" sz="2400" dirty="0" smtClean="0"/>
          </a:p>
          <a:p>
            <a:r>
              <a:rPr lang="ar-SA" sz="2400" dirty="0" smtClean="0"/>
              <a:t>2- </a:t>
            </a:r>
            <a:r>
              <a:rPr lang="ar-SA" sz="2400" dirty="0"/>
              <a:t>انتفاء الطابع المؤسسي للعمل التطوعي فقد يسيطر العمل التطوعي دون التزام بنظام محدد </a:t>
            </a:r>
            <a:endParaRPr lang="en-US" sz="2400" dirty="0"/>
          </a:p>
          <a:p>
            <a:r>
              <a:rPr lang="ar-SA" sz="2400" dirty="0" smtClean="0"/>
              <a:t>3- استقطاب عدد كبير من المتطوعين دون الاحتياج لهم نتيجة لفقد التخطيط السليم </a:t>
            </a:r>
            <a:endParaRPr lang="en-US" sz="2400" dirty="0" smtClean="0"/>
          </a:p>
          <a:p>
            <a:r>
              <a:rPr lang="ar-SA" sz="2400" dirty="0" smtClean="0"/>
              <a:t>4- </a:t>
            </a:r>
            <a:r>
              <a:rPr lang="ar-SA" sz="2400" dirty="0"/>
              <a:t>عدم </a:t>
            </a:r>
            <a:r>
              <a:rPr lang="ar-SA" sz="2400" dirty="0" smtClean="0"/>
              <a:t>الاهتمام </a:t>
            </a:r>
            <a:r>
              <a:rPr lang="ar-SA" sz="2400" dirty="0"/>
              <a:t>والعناية بالمتطوعين بعد استقطابهم </a:t>
            </a:r>
            <a:r>
              <a:rPr lang="ar-SA" sz="2400" dirty="0" smtClean="0"/>
              <a:t>مما يسبب </a:t>
            </a:r>
            <a:r>
              <a:rPr lang="ar-SA" sz="2400" dirty="0"/>
              <a:t>رحيل الكثير منهم خاصة نتيجة اتخاذ قرارهم بعد التجربة </a:t>
            </a:r>
            <a:endParaRPr lang="en-US" sz="2400" dirty="0"/>
          </a:p>
          <a:p>
            <a:r>
              <a:rPr lang="ar-SA" sz="2400" dirty="0"/>
              <a:t>5- استخدام المتطوعين في أي عمل حتى الأعمال المستقرة والنمطية فيجب تفريغ المتطوعين للأعمال التي تحتاج إلى التخطيط والتفكير والتجديد </a:t>
            </a:r>
          </a:p>
        </p:txBody>
      </p:sp>
      <p:sp>
        <p:nvSpPr>
          <p:cNvPr id="6" name="مستطيل 5"/>
          <p:cNvSpPr/>
          <p:nvPr/>
        </p:nvSpPr>
        <p:spPr>
          <a:xfrm>
            <a:off x="2915817" y="43934"/>
            <a:ext cx="5832648" cy="954107"/>
          </a:xfrm>
          <a:prstGeom prst="rect">
            <a:avLst/>
          </a:prstGeom>
          <a:scene3d>
            <a:camera prst="orthographicFront"/>
            <a:lightRig rig="threePt" dir="t"/>
          </a:scene3d>
          <a:sp3d>
            <a:bevelT w="101600" prst="riblet"/>
          </a:sp3d>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ar-SA" sz="2800" b="1" dirty="0">
                <a:ln>
                  <a:solidFill>
                    <a:sysClr val="windowText" lastClr="000000"/>
                  </a:solidFill>
                </a:ln>
                <a:solidFill>
                  <a:schemeClr val="accent4"/>
                </a:solidFill>
              </a:rPr>
              <a:t>محاذير وأخطاء في عملية الاستقطاب </a:t>
            </a:r>
            <a:r>
              <a:rPr lang="ar-SA" b="1" dirty="0"/>
              <a:t>:</a:t>
            </a:r>
            <a:endParaRPr lang="en-US" dirty="0"/>
          </a:p>
        </p:txBody>
      </p:sp>
    </p:spTree>
    <p:extLst>
      <p:ext uri="{BB962C8B-B14F-4D97-AF65-F5344CB8AC3E}">
        <p14:creationId xmlns:p14="http://schemas.microsoft.com/office/powerpoint/2010/main" val="33500235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2649461" y="0"/>
            <a:ext cx="6022803" cy="584775"/>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ar-AE" altLang="ar-SA" sz="3200" b="1" dirty="0">
                <a:ln>
                  <a:solidFill>
                    <a:sysClr val="windowText" lastClr="000000"/>
                  </a:solidFill>
                </a:ln>
                <a:solidFill>
                  <a:schemeClr val="accent4"/>
                </a:solidFill>
                <a:cs typeface="Tahoma" pitchFamily="34" charset="0"/>
              </a:rPr>
              <a:t>عوامل</a:t>
            </a:r>
            <a:r>
              <a:rPr lang="en-US" altLang="ar-SA" sz="3200" b="1" dirty="0">
                <a:ln>
                  <a:solidFill>
                    <a:sysClr val="windowText" lastClr="000000"/>
                  </a:solidFill>
                </a:ln>
                <a:solidFill>
                  <a:schemeClr val="accent4"/>
                </a:solidFill>
                <a:cs typeface="Tahoma" pitchFamily="34" charset="0"/>
              </a:rPr>
              <a:t> </a:t>
            </a:r>
            <a:r>
              <a:rPr lang="ar-AE" altLang="ar-SA" sz="3200" b="1" dirty="0">
                <a:ln>
                  <a:solidFill>
                    <a:sysClr val="windowText" lastClr="000000"/>
                  </a:solidFill>
                </a:ln>
                <a:solidFill>
                  <a:schemeClr val="accent4"/>
                </a:solidFill>
                <a:cs typeface="Tahoma" pitchFamily="34" charset="0"/>
              </a:rPr>
              <a:t>نجاح</a:t>
            </a:r>
            <a:r>
              <a:rPr lang="en-US" altLang="ar-SA" sz="3200" b="1" dirty="0">
                <a:ln>
                  <a:solidFill>
                    <a:sysClr val="windowText" lastClr="000000"/>
                  </a:solidFill>
                </a:ln>
                <a:solidFill>
                  <a:schemeClr val="accent4"/>
                </a:solidFill>
                <a:cs typeface="Tahoma" pitchFamily="34" charset="0"/>
              </a:rPr>
              <a:t> </a:t>
            </a:r>
            <a:r>
              <a:rPr lang="ar-AE" altLang="ar-SA" sz="3200" b="1" dirty="0">
                <a:ln>
                  <a:solidFill>
                    <a:sysClr val="windowText" lastClr="000000"/>
                  </a:solidFill>
                </a:ln>
                <a:solidFill>
                  <a:schemeClr val="accent4"/>
                </a:solidFill>
                <a:cs typeface="Tahoma" pitchFamily="34" charset="0"/>
              </a:rPr>
              <a:t>عملية</a:t>
            </a:r>
            <a:r>
              <a:rPr lang="en-US" altLang="ar-SA" sz="3200" b="1" dirty="0">
                <a:ln>
                  <a:solidFill>
                    <a:sysClr val="windowText" lastClr="000000"/>
                  </a:solidFill>
                </a:ln>
                <a:solidFill>
                  <a:schemeClr val="accent4"/>
                </a:solidFill>
                <a:cs typeface="Tahoma" pitchFamily="34" charset="0"/>
              </a:rPr>
              <a:t> </a:t>
            </a:r>
            <a:r>
              <a:rPr lang="ar-AE" altLang="ar-SA" sz="3200" b="1" dirty="0">
                <a:ln>
                  <a:solidFill>
                    <a:sysClr val="windowText" lastClr="000000"/>
                  </a:solidFill>
                </a:ln>
                <a:solidFill>
                  <a:schemeClr val="accent4"/>
                </a:solidFill>
                <a:cs typeface="Tahoma" pitchFamily="34" charset="0"/>
              </a:rPr>
              <a:t>الاستقطاب</a:t>
            </a:r>
            <a:r>
              <a:rPr lang="en-US" altLang="ar-SA" sz="2400" b="1" dirty="0">
                <a:cs typeface="Tahoma" pitchFamily="34" charset="0"/>
              </a:rPr>
              <a:t>:</a:t>
            </a:r>
            <a:endParaRPr lang="ar-SA" sz="2400" b="1" dirty="0"/>
          </a:p>
        </p:txBody>
      </p:sp>
      <p:sp>
        <p:nvSpPr>
          <p:cNvPr id="6" name="مستطيل 5"/>
          <p:cNvSpPr/>
          <p:nvPr/>
        </p:nvSpPr>
        <p:spPr>
          <a:xfrm>
            <a:off x="1763688" y="1633637"/>
            <a:ext cx="6192688" cy="4329390"/>
          </a:xfrm>
          <a:prstGeom prst="rect">
            <a:avLst/>
          </a:prstGeom>
          <a:ln/>
          <a:scene3d>
            <a:camera prst="orthographicFront"/>
            <a:lightRig rig="threePt" dir="t"/>
          </a:scene3d>
          <a:sp3d>
            <a:bevelT w="165100" prst="coolSlant"/>
          </a:sp3d>
        </p:spPr>
        <p:style>
          <a:lnRef idx="2">
            <a:schemeClr val="accent2"/>
          </a:lnRef>
          <a:fillRef idx="1">
            <a:schemeClr val="lt1"/>
          </a:fillRef>
          <a:effectRef idx="0">
            <a:schemeClr val="accent2"/>
          </a:effectRef>
          <a:fontRef idx="minor">
            <a:schemeClr val="dk1"/>
          </a:fontRef>
        </p:style>
        <p:txBody>
          <a:bodyPr wrap="square">
            <a:spAutoFit/>
          </a:bodyPr>
          <a:lstStyle/>
          <a:p>
            <a:pPr>
              <a:spcBef>
                <a:spcPts val="638"/>
              </a:spcBef>
              <a:spcAft>
                <a:spcPts val="1425"/>
              </a:spcAft>
            </a:pPr>
            <a:r>
              <a:rPr lang="en-US" altLang="ar-SA" sz="2400" dirty="0">
                <a:solidFill>
                  <a:srgbClr val="000000"/>
                </a:solidFill>
                <a:latin typeface="Calibri" pitchFamily="34" charset="0"/>
              </a:rPr>
              <a:t>1)</a:t>
            </a:r>
            <a:r>
              <a:rPr lang="ar-SA" altLang="ar-SA" sz="2400" dirty="0">
                <a:solidFill>
                  <a:srgbClr val="000000"/>
                </a:solidFill>
                <a:latin typeface="Calibri" pitchFamily="34" charset="0"/>
              </a:rPr>
              <a:t>اعداد قسم مختص يشرف على شؤون المتطوعين</a:t>
            </a:r>
            <a:r>
              <a:rPr lang="en-US" altLang="ar-SA" sz="2400" dirty="0">
                <a:solidFill>
                  <a:srgbClr val="000000"/>
                </a:solidFill>
                <a:latin typeface="Calibri" pitchFamily="34" charset="0"/>
              </a:rPr>
              <a:t>.</a:t>
            </a:r>
          </a:p>
          <a:p>
            <a:pPr>
              <a:spcBef>
                <a:spcPts val="638"/>
              </a:spcBef>
              <a:spcAft>
                <a:spcPts val="1425"/>
              </a:spcAft>
            </a:pPr>
            <a:r>
              <a:rPr lang="en-US" altLang="ar-SA" sz="2400" dirty="0">
                <a:solidFill>
                  <a:srgbClr val="000000"/>
                </a:solidFill>
                <a:latin typeface="Calibri" pitchFamily="34" charset="0"/>
              </a:rPr>
              <a:t>2)</a:t>
            </a:r>
            <a:r>
              <a:rPr lang="ar-SA" altLang="ar-SA" sz="2400" dirty="0">
                <a:solidFill>
                  <a:srgbClr val="000000"/>
                </a:solidFill>
                <a:latin typeface="Calibri" pitchFamily="34" charset="0"/>
              </a:rPr>
              <a:t>أعمال حيوية ذات طبيعة جذابة</a:t>
            </a:r>
            <a:r>
              <a:rPr lang="en-US" altLang="ar-SA" sz="2400" dirty="0">
                <a:solidFill>
                  <a:srgbClr val="000000"/>
                </a:solidFill>
                <a:latin typeface="Calibri" pitchFamily="34" charset="0"/>
              </a:rPr>
              <a:t>.</a:t>
            </a:r>
          </a:p>
          <a:p>
            <a:pPr>
              <a:spcBef>
                <a:spcPts val="638"/>
              </a:spcBef>
              <a:spcAft>
                <a:spcPts val="1425"/>
              </a:spcAft>
            </a:pPr>
            <a:r>
              <a:rPr lang="en-US" altLang="ar-SA" sz="2400" dirty="0">
                <a:solidFill>
                  <a:srgbClr val="000000"/>
                </a:solidFill>
                <a:latin typeface="Calibri" pitchFamily="34" charset="0"/>
              </a:rPr>
              <a:t>3)</a:t>
            </a:r>
            <a:r>
              <a:rPr lang="ar-SA" altLang="ar-SA" sz="2400" dirty="0">
                <a:solidFill>
                  <a:srgbClr val="000000"/>
                </a:solidFill>
                <a:latin typeface="Calibri" pitchFamily="34" charset="0"/>
              </a:rPr>
              <a:t>تطبيق تقنيات الاستقطاب</a:t>
            </a:r>
            <a:r>
              <a:rPr lang="en-US" altLang="ar-SA" sz="2400" dirty="0">
                <a:solidFill>
                  <a:srgbClr val="000000"/>
                </a:solidFill>
                <a:latin typeface="Calibri" pitchFamily="34" charset="0"/>
              </a:rPr>
              <a:t>.</a:t>
            </a:r>
          </a:p>
          <a:p>
            <a:pPr>
              <a:spcBef>
                <a:spcPts val="638"/>
              </a:spcBef>
              <a:spcAft>
                <a:spcPts val="1425"/>
              </a:spcAft>
            </a:pPr>
            <a:r>
              <a:rPr lang="en-US" altLang="ar-SA" sz="2400" dirty="0">
                <a:solidFill>
                  <a:srgbClr val="000000"/>
                </a:solidFill>
                <a:latin typeface="Calibri" pitchFamily="34" charset="0"/>
              </a:rPr>
              <a:t>4)</a:t>
            </a:r>
            <a:r>
              <a:rPr lang="ar-SA" altLang="ar-SA" sz="2400" dirty="0">
                <a:solidFill>
                  <a:srgbClr val="000000"/>
                </a:solidFill>
                <a:latin typeface="Calibri" pitchFamily="34" charset="0"/>
              </a:rPr>
              <a:t>دراسة أسباب التسرب التطوعي للمتطوعين</a:t>
            </a:r>
            <a:r>
              <a:rPr lang="en-US" altLang="ar-SA" sz="2400" dirty="0">
                <a:solidFill>
                  <a:srgbClr val="000000"/>
                </a:solidFill>
                <a:latin typeface="Calibri" pitchFamily="34" charset="0"/>
              </a:rPr>
              <a:t>.</a:t>
            </a:r>
          </a:p>
          <a:p>
            <a:pPr>
              <a:spcBef>
                <a:spcPts val="638"/>
              </a:spcBef>
              <a:spcAft>
                <a:spcPts val="1425"/>
              </a:spcAft>
            </a:pPr>
            <a:r>
              <a:rPr lang="en-US" altLang="ar-SA" sz="2400" dirty="0">
                <a:solidFill>
                  <a:srgbClr val="000000"/>
                </a:solidFill>
                <a:latin typeface="Calibri" pitchFamily="34" charset="0"/>
              </a:rPr>
              <a:t>5)</a:t>
            </a:r>
            <a:r>
              <a:rPr lang="ar-SA" altLang="ar-SA" sz="2400" dirty="0">
                <a:solidFill>
                  <a:srgbClr val="000000"/>
                </a:solidFill>
                <a:latin typeface="Calibri" pitchFamily="34" charset="0"/>
              </a:rPr>
              <a:t>الاستفادة من تجارب الجمعيات الخيرية التطوعية</a:t>
            </a:r>
            <a:r>
              <a:rPr lang="en-US" altLang="ar-SA" sz="2400" dirty="0">
                <a:solidFill>
                  <a:srgbClr val="000000"/>
                </a:solidFill>
                <a:latin typeface="Calibri" pitchFamily="34" charset="0"/>
              </a:rPr>
              <a:t>.</a:t>
            </a:r>
          </a:p>
          <a:p>
            <a:pPr>
              <a:spcBef>
                <a:spcPts val="638"/>
              </a:spcBef>
              <a:spcAft>
                <a:spcPts val="1425"/>
              </a:spcAft>
            </a:pPr>
            <a:r>
              <a:rPr lang="en-US" altLang="ar-SA" sz="2400" dirty="0">
                <a:solidFill>
                  <a:srgbClr val="000000"/>
                </a:solidFill>
                <a:latin typeface="Calibri" pitchFamily="34" charset="0"/>
              </a:rPr>
              <a:t>6)</a:t>
            </a:r>
            <a:r>
              <a:rPr lang="ar-SA" altLang="ar-SA" sz="2400" dirty="0">
                <a:solidFill>
                  <a:srgbClr val="000000"/>
                </a:solidFill>
                <a:latin typeface="Calibri" pitchFamily="34" charset="0"/>
              </a:rPr>
              <a:t>لوائح ونظم ادارية تحكم عمل المتطوعين</a:t>
            </a:r>
            <a:r>
              <a:rPr lang="en-US" altLang="ar-SA" sz="2400" dirty="0">
                <a:solidFill>
                  <a:srgbClr val="000000"/>
                </a:solidFill>
                <a:latin typeface="Calibri" pitchFamily="34" charset="0"/>
              </a:rPr>
              <a:t>.</a:t>
            </a:r>
          </a:p>
        </p:txBody>
      </p:sp>
    </p:spTree>
    <p:extLst>
      <p:ext uri="{BB962C8B-B14F-4D97-AF65-F5344CB8AC3E}">
        <p14:creationId xmlns:p14="http://schemas.microsoft.com/office/powerpoint/2010/main" val="201482703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2915816" y="0"/>
            <a:ext cx="5848240" cy="1077218"/>
          </a:xfrm>
          <a:prstGeom prst="rect">
            <a:avLst/>
          </a:prstGeom>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ar-OM" sz="3200" b="1" dirty="0" smtClean="0">
                <a:ln>
                  <a:solidFill>
                    <a:sysClr val="windowText" lastClr="000000"/>
                  </a:solidFill>
                </a:ln>
                <a:solidFill>
                  <a:schemeClr val="accent4"/>
                </a:solidFill>
              </a:rPr>
              <a:t>مصادر حصول </a:t>
            </a:r>
            <a:r>
              <a:rPr lang="ar-SA" sz="3200" b="1" dirty="0">
                <a:ln>
                  <a:solidFill>
                    <a:sysClr val="windowText" lastClr="000000"/>
                  </a:solidFill>
                </a:ln>
                <a:solidFill>
                  <a:schemeClr val="accent4"/>
                </a:solidFill>
              </a:rPr>
              <a:t>ا</a:t>
            </a:r>
            <a:r>
              <a:rPr lang="ar-OM" sz="3200" b="1" dirty="0">
                <a:ln>
                  <a:solidFill>
                    <a:sysClr val="windowText" lastClr="000000"/>
                  </a:solidFill>
                </a:ln>
                <a:solidFill>
                  <a:schemeClr val="accent4"/>
                </a:solidFill>
              </a:rPr>
              <a:t>لمؤسسة </a:t>
            </a:r>
            <a:r>
              <a:rPr lang="ar-OM" sz="3200" b="1" dirty="0" smtClean="0">
                <a:ln>
                  <a:solidFill>
                    <a:sysClr val="windowText" lastClr="000000"/>
                  </a:solidFill>
                </a:ln>
                <a:solidFill>
                  <a:schemeClr val="accent4"/>
                </a:solidFill>
              </a:rPr>
              <a:t>على المتطوعين</a:t>
            </a:r>
            <a:endParaRPr lang="ar-SA" sz="3200" b="1" dirty="0">
              <a:ln>
                <a:solidFill>
                  <a:sysClr val="windowText" lastClr="000000"/>
                </a:solidFill>
              </a:ln>
              <a:solidFill>
                <a:schemeClr val="accent4"/>
              </a:solidFill>
            </a:endParaRPr>
          </a:p>
        </p:txBody>
      </p:sp>
      <p:sp>
        <p:nvSpPr>
          <p:cNvPr id="6" name="مستطيل 5"/>
          <p:cNvSpPr/>
          <p:nvPr/>
        </p:nvSpPr>
        <p:spPr>
          <a:xfrm>
            <a:off x="1835696" y="2136339"/>
            <a:ext cx="5904656" cy="3416320"/>
          </a:xfrm>
          <a:prstGeom prst="rect">
            <a:avLst/>
          </a:prstGeom>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r>
              <a:rPr lang="en-US" sz="2400" dirty="0"/>
              <a:t>§</a:t>
            </a:r>
            <a:r>
              <a:rPr lang="ar-SA" sz="2400" dirty="0"/>
              <a:t>   </a:t>
            </a:r>
            <a:r>
              <a:rPr lang="ar-OM" sz="2400" dirty="0"/>
              <a:t>بعض سكان المجتمع الذين يتحسسون واجبهم، أو أنهم مارسوا بعض أعمال الخير في المجتمع.</a:t>
            </a:r>
            <a:endParaRPr lang="en-US" sz="2400" dirty="0"/>
          </a:p>
          <a:p>
            <a:r>
              <a:rPr lang="en-US" sz="2400" dirty="0"/>
              <a:t>§</a:t>
            </a:r>
            <a:r>
              <a:rPr lang="ar-SA" sz="2400" dirty="0"/>
              <a:t>   </a:t>
            </a:r>
            <a:r>
              <a:rPr lang="ar-OM" sz="2400" dirty="0"/>
              <a:t>الطلاب على مختلف مستوياتهم، خصوصاً أولئك الذين يدرسون العلوم الاجتماعية، وبالأخص طلاب تخصص الخدمة الاجتماعية، لأنهم أكثر إدراكاً لحاجة المجتمع للتطوع.</a:t>
            </a:r>
            <a:endParaRPr lang="en-US" sz="2400" dirty="0"/>
          </a:p>
          <a:p>
            <a:r>
              <a:rPr lang="en-US" sz="2400" dirty="0"/>
              <a:t>§</a:t>
            </a:r>
            <a:r>
              <a:rPr lang="ar-SA" sz="2400" dirty="0"/>
              <a:t>      </a:t>
            </a:r>
            <a:r>
              <a:rPr lang="ar-OM" sz="2400" dirty="0"/>
              <a:t>أعضاء ينتمون إلى مجالس أسرية، أو تجمعات شبابية</a:t>
            </a:r>
            <a:r>
              <a:rPr lang="ar-OM" dirty="0"/>
              <a:t>.</a:t>
            </a:r>
            <a:endParaRPr lang="en-US" dirty="0"/>
          </a:p>
        </p:txBody>
      </p:sp>
    </p:spTree>
    <p:extLst>
      <p:ext uri="{BB962C8B-B14F-4D97-AF65-F5344CB8AC3E}">
        <p14:creationId xmlns:p14="http://schemas.microsoft.com/office/powerpoint/2010/main" val="274468422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1878360" y="1844824"/>
            <a:ext cx="6120680" cy="406265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sz="2400" dirty="0"/>
              <a:t>§</a:t>
            </a:r>
            <a:r>
              <a:rPr lang="ar-SA" sz="2400" dirty="0"/>
              <a:t>      </a:t>
            </a:r>
            <a:r>
              <a:rPr lang="ar-OM" sz="2400" dirty="0"/>
              <a:t>النجوم والأبطال الرياضيين الراغبين في تقديم أعمال معينة لمجتمعهم.</a:t>
            </a:r>
            <a:endParaRPr lang="en-US" sz="2400" dirty="0"/>
          </a:p>
          <a:p>
            <a:r>
              <a:rPr lang="en-US" sz="2400" dirty="0"/>
              <a:t>§</a:t>
            </a:r>
            <a:r>
              <a:rPr lang="ar-SA" sz="2400" dirty="0"/>
              <a:t>      </a:t>
            </a:r>
            <a:r>
              <a:rPr lang="ar-OM" sz="2400" dirty="0"/>
              <a:t>أعضاء الهيئات الدينية أو التنظيمات السياسية في البلاد المسموح لها بالممارسة الديمقراطية.</a:t>
            </a:r>
            <a:endParaRPr lang="en-US" sz="2400" dirty="0"/>
          </a:p>
          <a:p>
            <a:r>
              <a:rPr lang="en-US" sz="2400" dirty="0"/>
              <a:t>§</a:t>
            </a:r>
            <a:r>
              <a:rPr lang="ar-SA" sz="2400" dirty="0"/>
              <a:t>      </a:t>
            </a:r>
            <a:r>
              <a:rPr lang="ar-OM" sz="2400" dirty="0"/>
              <a:t>قد تستفيد بعض المنظمات من الجهود التطوعية لبعض الذين استفادوا من خدماتها</a:t>
            </a:r>
            <a:r>
              <a:rPr lang="ar-OM" sz="2400" dirty="0" smtClean="0"/>
              <a:t>.</a:t>
            </a:r>
            <a:endParaRPr lang="ar-SA" sz="2400" dirty="0" smtClean="0"/>
          </a:p>
          <a:p>
            <a:r>
              <a:rPr lang="en-US" sz="2400" dirty="0"/>
              <a:t>§</a:t>
            </a:r>
            <a:r>
              <a:rPr lang="ar-SA" sz="2400" dirty="0"/>
              <a:t>   </a:t>
            </a:r>
            <a:r>
              <a:rPr lang="ar-OM" sz="2400" dirty="0"/>
              <a:t>تجنيد متطوعات من النساء، فقد أثبتت التجارب في العالم، أن النساء أقدر على العطاء في مجال التطوع من الرجال.</a:t>
            </a:r>
            <a:endParaRPr lang="en-US" sz="2400" dirty="0"/>
          </a:p>
          <a:p>
            <a:endParaRPr lang="en-US" dirty="0"/>
          </a:p>
        </p:txBody>
      </p:sp>
    </p:spTree>
    <p:extLst>
      <p:ext uri="{BB962C8B-B14F-4D97-AF65-F5344CB8AC3E}">
        <p14:creationId xmlns:p14="http://schemas.microsoft.com/office/powerpoint/2010/main" val="39249501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1619672" y="1859340"/>
            <a:ext cx="6336704" cy="341632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ar-OM" sz="2400" dirty="0" smtClean="0"/>
              <a:t>، </a:t>
            </a:r>
            <a:r>
              <a:rPr lang="ar-OM" sz="2400" b="1" u="sng"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فإن الحفاظ عليهم</a:t>
            </a:r>
            <a:r>
              <a:rPr lang="ar-OM" sz="2400" u="sng" dirty="0"/>
              <a:t> </a:t>
            </a:r>
            <a:r>
              <a:rPr lang="ar-OM" sz="2400" dirty="0"/>
              <a:t>أمرٌ صعبٌ إذ أن أي إهمال من الهيئات والجمعيات للمتطوِّعين أو أي فشل في </a:t>
            </a:r>
            <a:r>
              <a:rPr lang="ar-OM" sz="2400" b="1" u="sng"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فهم نفسياتهم </a:t>
            </a:r>
            <a:r>
              <a:rPr lang="ar-OM" sz="2400" b="1"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وتقدير جهودهم</a:t>
            </a:r>
            <a:r>
              <a:rPr lang="ar-OM" sz="2400" dirty="0"/>
              <a:t>، قد يسبب خروج المتطوِّعين أو انقطاعهم عن العمل الخيري.  </a:t>
            </a:r>
            <a:r>
              <a:rPr lang="ar-OM" sz="2400" b="1" u="sng"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لذا فإنه ينبغي على </a:t>
            </a:r>
            <a:r>
              <a:rPr lang="ar-OM" sz="2400" dirty="0"/>
              <a:t>الهيئة أو الجمعية الخيرية أن تحافظ على متطوِّعيها من خلال التقدير المادي والمعنوي، المتمثل في المكافآت والحوافز المادية والشهادات التقديرية وخطابات الشكر، إلى غير ذلك من الأمور التي تميِّز المتطوِّع عن غيره.</a:t>
            </a:r>
            <a:endParaRPr lang="en-US" sz="2400" dirty="0"/>
          </a:p>
        </p:txBody>
      </p:sp>
      <p:sp>
        <p:nvSpPr>
          <p:cNvPr id="6" name="مستطيل 5"/>
          <p:cNvSpPr/>
          <p:nvPr/>
        </p:nvSpPr>
        <p:spPr>
          <a:xfrm>
            <a:off x="3491880" y="13454"/>
            <a:ext cx="5233821" cy="40011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ar-OM" sz="2000" b="1" u="sng"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وإذا كان </a:t>
            </a:r>
            <a:r>
              <a:rPr lang="ar-OM" sz="2000" b="1" dirty="0"/>
              <a:t>من السهل استقطاب المتطوِّعين</a:t>
            </a:r>
            <a:endParaRPr lang="ar-SA" sz="2000" b="1" dirty="0"/>
          </a:p>
        </p:txBody>
      </p:sp>
    </p:spTree>
    <p:extLst>
      <p:ext uri="{BB962C8B-B14F-4D97-AF65-F5344CB8AC3E}">
        <p14:creationId xmlns:p14="http://schemas.microsoft.com/office/powerpoint/2010/main" val="6534090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3563888" y="13454"/>
            <a:ext cx="5040648" cy="58477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ar-AE" altLang="ar-SA" sz="3200" b="1" dirty="0">
                <a:ln>
                  <a:solidFill>
                    <a:sysClr val="windowText" lastClr="000000"/>
                  </a:solidFill>
                </a:ln>
                <a:solidFill>
                  <a:schemeClr val="accent4"/>
                </a:solidFill>
                <a:cs typeface="Tahoma" pitchFamily="34" charset="0"/>
              </a:rPr>
              <a:t>تدريب</a:t>
            </a:r>
            <a:r>
              <a:rPr lang="en-US" altLang="ar-SA" sz="3200" b="1" dirty="0">
                <a:ln>
                  <a:solidFill>
                    <a:sysClr val="windowText" lastClr="000000"/>
                  </a:solidFill>
                </a:ln>
                <a:solidFill>
                  <a:schemeClr val="accent4"/>
                </a:solidFill>
                <a:cs typeface="Tahoma" pitchFamily="34" charset="0"/>
              </a:rPr>
              <a:t> </a:t>
            </a:r>
            <a:r>
              <a:rPr lang="ar-AE" altLang="ar-SA" sz="3200" b="1" dirty="0">
                <a:ln>
                  <a:solidFill>
                    <a:sysClr val="windowText" lastClr="000000"/>
                  </a:solidFill>
                </a:ln>
                <a:solidFill>
                  <a:schemeClr val="accent4"/>
                </a:solidFill>
                <a:cs typeface="Tahoma" pitchFamily="34" charset="0"/>
              </a:rPr>
              <a:t>وتأهيل</a:t>
            </a:r>
            <a:r>
              <a:rPr lang="en-US" altLang="ar-SA" sz="3200" b="1" dirty="0">
                <a:ln>
                  <a:solidFill>
                    <a:sysClr val="windowText" lastClr="000000"/>
                  </a:solidFill>
                </a:ln>
                <a:solidFill>
                  <a:schemeClr val="accent4"/>
                </a:solidFill>
                <a:cs typeface="Tahoma" pitchFamily="34" charset="0"/>
              </a:rPr>
              <a:t> </a:t>
            </a:r>
            <a:r>
              <a:rPr lang="ar-AE" altLang="ar-SA" sz="3200" b="1" dirty="0">
                <a:ln>
                  <a:solidFill>
                    <a:sysClr val="windowText" lastClr="000000"/>
                  </a:solidFill>
                </a:ln>
                <a:solidFill>
                  <a:schemeClr val="accent4"/>
                </a:solidFill>
                <a:cs typeface="Tahoma" pitchFamily="34" charset="0"/>
              </a:rPr>
              <a:t>المتطوعين</a:t>
            </a:r>
            <a:r>
              <a:rPr lang="en-US" altLang="ar-SA" dirty="0">
                <a:ln>
                  <a:solidFill>
                    <a:sysClr val="windowText" lastClr="000000"/>
                  </a:solidFill>
                </a:ln>
                <a:solidFill>
                  <a:schemeClr val="accent4"/>
                </a:solidFill>
                <a:cs typeface="Tahoma" pitchFamily="34" charset="0"/>
              </a:rPr>
              <a:t>:</a:t>
            </a:r>
            <a:endParaRPr lang="ar-SA" dirty="0">
              <a:ln>
                <a:solidFill>
                  <a:sysClr val="windowText" lastClr="000000"/>
                </a:solidFill>
              </a:ln>
              <a:solidFill>
                <a:schemeClr val="accent4"/>
              </a:solidFill>
            </a:endParaRPr>
          </a:p>
        </p:txBody>
      </p:sp>
      <p:sp>
        <p:nvSpPr>
          <p:cNvPr id="6" name="مستطيل 5"/>
          <p:cNvSpPr/>
          <p:nvPr/>
        </p:nvSpPr>
        <p:spPr>
          <a:xfrm>
            <a:off x="2286000" y="1900377"/>
            <a:ext cx="5454352" cy="327269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spcBef>
                <a:spcPts val="638"/>
              </a:spcBef>
              <a:spcAft>
                <a:spcPts val="1425"/>
              </a:spcAft>
            </a:pPr>
            <a:r>
              <a:rPr lang="ar-SA" altLang="ar-SA" sz="2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التدريب على البحث الاجتماعي على أسسه العلمية</a:t>
            </a:r>
            <a:r>
              <a:rPr lang="en-US" altLang="ar-SA" sz="2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a:t>
            </a:r>
          </a:p>
          <a:p>
            <a:pPr>
              <a:spcBef>
                <a:spcPts val="638"/>
              </a:spcBef>
              <a:spcAft>
                <a:spcPts val="1425"/>
              </a:spcAft>
            </a:pPr>
            <a:r>
              <a:rPr lang="en-US" altLang="ar-SA" sz="2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a:t>
            </a:r>
            <a:r>
              <a:rPr lang="ar-SA" altLang="ar-SA" sz="2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التدريب على فن التسويق والترويج لتبرعات</a:t>
            </a:r>
            <a:r>
              <a:rPr lang="en-US" altLang="ar-SA" sz="2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a:t>
            </a:r>
          </a:p>
          <a:p>
            <a:pPr>
              <a:spcBef>
                <a:spcPts val="638"/>
              </a:spcBef>
              <a:spcAft>
                <a:spcPts val="1425"/>
              </a:spcAft>
            </a:pPr>
            <a:r>
              <a:rPr lang="en-US" altLang="ar-SA" sz="2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a:t>
            </a:r>
            <a:r>
              <a:rPr lang="ar-SA" altLang="ar-SA" sz="2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كيفية اعداد نشرات وملصقات دعائية</a:t>
            </a:r>
            <a:r>
              <a:rPr lang="en-US" altLang="ar-SA" sz="2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a:t>
            </a:r>
          </a:p>
          <a:p>
            <a:pPr>
              <a:spcBef>
                <a:spcPts val="638"/>
              </a:spcBef>
              <a:spcAft>
                <a:spcPts val="1425"/>
              </a:spcAft>
            </a:pPr>
            <a:r>
              <a:rPr lang="en-US" altLang="ar-SA" sz="2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a:t>
            </a:r>
            <a:r>
              <a:rPr lang="ar-SA" altLang="ar-SA" sz="2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تدريب المتطوعين على مهارات ادارية وتنظيمية</a:t>
            </a:r>
            <a:r>
              <a:rPr lang="en-US" altLang="ar-SA" sz="2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a:t>
            </a:r>
          </a:p>
          <a:p>
            <a:pPr>
              <a:spcBef>
                <a:spcPts val="638"/>
              </a:spcBef>
              <a:spcAft>
                <a:spcPts val="1425"/>
              </a:spcAft>
            </a:pPr>
            <a:r>
              <a:rPr lang="en-US" altLang="ar-SA" sz="2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a:t>
            </a:r>
            <a:r>
              <a:rPr lang="ar-SA" altLang="ar-SA" sz="2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التدريب على التعامل مع الكمبيوتر وبرامجه</a:t>
            </a:r>
            <a:r>
              <a:rPr lang="en-US" altLang="ar-SA"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a:t>
            </a:r>
          </a:p>
        </p:txBody>
      </p:sp>
    </p:spTree>
    <p:extLst>
      <p:ext uri="{BB962C8B-B14F-4D97-AF65-F5344CB8AC3E}">
        <p14:creationId xmlns:p14="http://schemas.microsoft.com/office/powerpoint/2010/main" val="15014252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ربع نص 4"/>
          <p:cNvSpPr txBox="1"/>
          <p:nvPr/>
        </p:nvSpPr>
        <p:spPr>
          <a:xfrm>
            <a:off x="3131840" y="0"/>
            <a:ext cx="5472608" cy="646331"/>
          </a:xfrm>
          <a:prstGeom prst="rect">
            <a:avLst/>
          </a:prstGeom>
          <a:solidFill>
            <a:schemeClr val="accent2">
              <a:lumMod val="75000"/>
            </a:schemeClr>
          </a:solidFill>
          <a:scene3d>
            <a:camera prst="orthographicFront"/>
            <a:lightRig rig="threePt" dir="t"/>
          </a:scene3d>
          <a:sp3d>
            <a:bevelT prst="slope"/>
          </a:sp3d>
        </p:spPr>
        <p:txBody>
          <a:bodyPr wrap="square" rtlCol="1">
            <a:spAutoFit/>
          </a:bodyPr>
          <a:lstStyle/>
          <a:p>
            <a:pPr algn="ctr"/>
            <a:r>
              <a:rPr lang="ar-SA" sz="3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نظريات العمل التطوعي</a:t>
            </a:r>
            <a:endParaRPr lang="ar-SA" sz="3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6" name="مستطيل 5"/>
          <p:cNvSpPr/>
          <p:nvPr/>
        </p:nvSpPr>
        <p:spPr>
          <a:xfrm>
            <a:off x="2011328" y="1901888"/>
            <a:ext cx="5904656" cy="3785652"/>
          </a:xfrm>
          <a:prstGeom prst="rect">
            <a:avLst/>
          </a:prstGeom>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r>
              <a:rPr lang="ar-SA" sz="2400" b="1" dirty="0"/>
              <a:t>نظريات اجتماعية ركزت على العلاقات الاجتماعية المتبادلة وقيمة المشاركة والعمل المتبادل وأهميته بين أعضاء المجتمع .. </a:t>
            </a:r>
            <a:endParaRPr lang="ar-SA" sz="2400" b="1" dirty="0" smtClean="0"/>
          </a:p>
          <a:p>
            <a:r>
              <a:rPr lang="ar-SA" sz="2400" b="1" dirty="0" smtClean="0"/>
              <a:t>وتعتمد </a:t>
            </a:r>
            <a:r>
              <a:rPr lang="ar-SA" sz="2400" b="1" dirty="0"/>
              <a:t>معظم الدراسات النفسية والاجتماعية التي تتناول العلاقات التبادلية إلى استخدام بعضاً من النظريات ذات الصلة بهذا الجانب .. </a:t>
            </a:r>
            <a:endParaRPr lang="ar-SA" sz="2400" b="1" dirty="0" smtClean="0"/>
          </a:p>
          <a:p>
            <a:r>
              <a:rPr lang="ar-SA" sz="2400" b="1" dirty="0" smtClean="0"/>
              <a:t>وفيما </a:t>
            </a:r>
            <a:r>
              <a:rPr lang="ar-SA" sz="2400" b="1" dirty="0"/>
              <a:t>يلي نتناول بعضاً من هذه النظريات على النحو التالي</a:t>
            </a:r>
            <a:r>
              <a:rPr lang="en-US" sz="2400" b="1" dirty="0"/>
              <a:t> :</a:t>
            </a:r>
            <a:endParaRPr lang="ar-SA" sz="2400" dirty="0"/>
          </a:p>
        </p:txBody>
      </p:sp>
      <p:sp>
        <p:nvSpPr>
          <p:cNvPr id="7" name="سهم إلى اليسار 6"/>
          <p:cNvSpPr/>
          <p:nvPr/>
        </p:nvSpPr>
        <p:spPr>
          <a:xfrm>
            <a:off x="2699792" y="5434528"/>
            <a:ext cx="1434860" cy="484632"/>
          </a:xfrm>
          <a:prstGeom prst="leftArrow">
            <a:avLst/>
          </a:prstGeom>
          <a:solidFill>
            <a:schemeClr val="accent2">
              <a:lumMod val="75000"/>
            </a:schemeClr>
          </a:solidFill>
          <a:effectLst>
            <a:glow rad="1397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9484772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5985"/>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2483768" y="2167069"/>
            <a:ext cx="5166320" cy="3170099"/>
          </a:xfrm>
          <a:prstGeom prst="rect">
            <a:avLst/>
          </a:prstGeom>
          <a:effectLst>
            <a:glow rad="228600">
              <a:schemeClr val="accent6">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r>
              <a:rPr lang="ar-SA" sz="2000" b="1" dirty="0" smtClean="0"/>
              <a:t>وهي </a:t>
            </a:r>
            <a:r>
              <a:rPr lang="ar-SA" sz="2000" b="1" dirty="0"/>
              <a:t>من النظريات التي حظيت باهتمام وتعقب على تطويرها عديد من الباحثين المتخصصين ووسعوا إطارها لتشمل المستويات البنائية والثقافية في المجتمع ، والعلاقات التبادلية بين الفرد والمجموعة ، وبين المجموعات بعضها مع بعض، والتي تعتمد على الأنماط والقيم الاجتماعية السائدة في المجتمع. ووصل التطور في هذه النظرية إلى الربط بينها وبين نظرية شبكة العلاقات</a:t>
            </a:r>
            <a:r>
              <a:rPr lang="en-US" sz="2000" b="1" dirty="0"/>
              <a:t>.</a:t>
            </a:r>
            <a:endParaRPr lang="en-US" sz="2000" dirty="0"/>
          </a:p>
        </p:txBody>
      </p:sp>
      <p:sp>
        <p:nvSpPr>
          <p:cNvPr id="6" name="مستطيل 5"/>
          <p:cNvSpPr/>
          <p:nvPr/>
        </p:nvSpPr>
        <p:spPr>
          <a:xfrm>
            <a:off x="4211961" y="0"/>
            <a:ext cx="4460656" cy="461665"/>
          </a:xfrm>
          <a:prstGeom prst="rect">
            <a:avLst/>
          </a:prstGeom>
        </p:spPr>
        <p:txBody>
          <a:bodyPr wrap="square">
            <a:spAutoFit/>
          </a:bodyPr>
          <a:lstStyle/>
          <a:p>
            <a:pPr algn="ctr"/>
            <a:r>
              <a:rPr lang="ar-SA" sz="2400" b="1" dirty="0"/>
              <a:t>نظرية التبادل الاجتماعي</a:t>
            </a:r>
            <a:r>
              <a:rPr lang="en-US" sz="2400" b="1" dirty="0"/>
              <a:t>:</a:t>
            </a:r>
            <a:endParaRPr lang="en-US" sz="2400" dirty="0"/>
          </a:p>
        </p:txBody>
      </p:sp>
    </p:spTree>
    <p:extLst>
      <p:ext uri="{BB962C8B-B14F-4D97-AF65-F5344CB8AC3E}">
        <p14:creationId xmlns:p14="http://schemas.microsoft.com/office/powerpoint/2010/main" val="19924010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1691680" y="1628800"/>
            <a:ext cx="6336704" cy="4093428"/>
          </a:xfrm>
          <a:prstGeom prst="rect">
            <a:avLst/>
          </a:prstGeom>
          <a:effectLst>
            <a:glow rad="139700">
              <a:schemeClr val="accent6">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r>
              <a:rPr lang="ar-SA" sz="2000" b="1" dirty="0"/>
              <a:t>وتتعلق النظرية التبادلية بالتفاعل بين الناس ، وتركز على </a:t>
            </a:r>
            <a:r>
              <a:rPr lang="ar-SA" sz="2000" b="1" u="sng" dirty="0">
                <a:solidFill>
                  <a:srgbClr val="FF0000"/>
                </a:solidFill>
              </a:rPr>
              <a:t>المكاسب والخسارة </a:t>
            </a:r>
            <a:r>
              <a:rPr lang="ar-SA" sz="2000" b="1" dirty="0"/>
              <a:t>التي يجنبها الناس من علاقاتهم التبادلية بعضهم مع بعض . فاستمرار التفاعل</a:t>
            </a:r>
            <a:r>
              <a:rPr lang="en-US" sz="2000" b="1" dirty="0"/>
              <a:t>  </a:t>
            </a:r>
            <a:r>
              <a:rPr lang="ar-SA" sz="2000" b="1" dirty="0"/>
              <a:t>بين الناس مرهون باستمرار   المكاسب المتبادلة التي يحصلون عليها من جراء التفاعل والتفاعل الذي نعنيه بهذه النظرية هو التفاعل الاجتماعي الذي يعتبر الأساس بالنسبة لأي علاقة اجتماعية يمكن أن تنشأ بين الأفراد. ويكمن الإدراك الاجتماعي وراء كل تفاعل ناجح أو فاشل، ووراء كل مهارة اجتماعية يستخدمها الناس في علاقاتهم  بالآخرين ، لأن تلك المهارة لا تصلح دون إدراك  اجتماعي صحيح لموقف التفاعل الذي يصل بين الأفراد</a:t>
            </a:r>
            <a:endParaRPr lang="en-US" sz="2000" dirty="0"/>
          </a:p>
        </p:txBody>
      </p:sp>
    </p:spTree>
    <p:extLst>
      <p:ext uri="{BB962C8B-B14F-4D97-AF65-F5344CB8AC3E}">
        <p14:creationId xmlns:p14="http://schemas.microsoft.com/office/powerpoint/2010/main" val="19975348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2411760" y="0"/>
            <a:ext cx="6238408" cy="95410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ar-SA" sz="2800" b="1" spc="50" dirty="0">
                <a:ln w="12700" cmpd="sng">
                  <a:solidFill>
                    <a:schemeClr val="accent6">
                      <a:satMod val="120000"/>
                      <a:shade val="80000"/>
                    </a:schemeClr>
                  </a:solidFill>
                  <a:prstDash val="solid"/>
                </a:ln>
                <a:solidFill>
                  <a:sysClr val="windowText" lastClr="000000"/>
                </a:solidFill>
                <a:effectLst>
                  <a:glow rad="53100">
                    <a:schemeClr val="accent6">
                      <a:satMod val="180000"/>
                      <a:alpha val="30000"/>
                    </a:schemeClr>
                  </a:glow>
                </a:effectLst>
              </a:rPr>
              <a:t>وتتضمن نظرية التبادل الاجتماعي عدة فرضيات تتبلور بالآتي</a:t>
            </a:r>
            <a:r>
              <a:rPr lang="en-US" sz="2800" b="1" spc="50" dirty="0">
                <a:ln w="12700" cmpd="sng">
                  <a:solidFill>
                    <a:schemeClr val="accent6">
                      <a:satMod val="120000"/>
                      <a:shade val="80000"/>
                    </a:schemeClr>
                  </a:solidFill>
                  <a:prstDash val="solid"/>
                </a:ln>
                <a:solidFill>
                  <a:sysClr val="windowText" lastClr="000000"/>
                </a:solidFill>
                <a:effectLst>
                  <a:glow rad="53100">
                    <a:schemeClr val="accent6">
                      <a:satMod val="180000"/>
                      <a:alpha val="30000"/>
                    </a:schemeClr>
                  </a:glow>
                </a:effectLst>
              </a:rPr>
              <a:t>:</a:t>
            </a:r>
          </a:p>
        </p:txBody>
      </p:sp>
      <p:sp>
        <p:nvSpPr>
          <p:cNvPr id="6" name="مستطيل 5"/>
          <p:cNvSpPr/>
          <p:nvPr/>
        </p:nvSpPr>
        <p:spPr>
          <a:xfrm>
            <a:off x="1403648" y="980728"/>
            <a:ext cx="6696744" cy="526297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342900" indent="-342900">
              <a:buFont typeface="Courier New" panose="02070309020205020404" pitchFamily="49" charset="0"/>
              <a:buChar char="o"/>
            </a:pPr>
            <a:r>
              <a:rPr lang="ar-SA" sz="2400" b="1" dirty="0" smtClean="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ارتباط </a:t>
            </a:r>
            <a:r>
              <a:rPr lang="ar-SA" sz="2400" b="1" dirty="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مكاسب العمل أو النشاط الذي يقوم به الفرد بتكرار ذلك العمل والنشاط اعتماداً على المكاسب التي يجنيها الفرد من عمله</a:t>
            </a:r>
            <a:r>
              <a:rPr lang="en-US" sz="2400" b="1" dirty="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t>
            </a:r>
          </a:p>
          <a:p>
            <a:pPr marL="342900" indent="-342900">
              <a:buFont typeface="Courier New" panose="02070309020205020404" pitchFamily="49" charset="0"/>
              <a:buChar char="o"/>
            </a:pPr>
            <a:r>
              <a:rPr lang="ar-SA" sz="2400" b="1" dirty="0" smtClean="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مراعاة </a:t>
            </a:r>
            <a:r>
              <a:rPr lang="ar-SA" sz="2400" b="1" dirty="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عدم وجود فاصل طويل «توقف» بين القيام بالعمل والمكاسب</a:t>
            </a:r>
            <a:r>
              <a:rPr lang="en-US" sz="2400" b="1" dirty="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t>
            </a:r>
          </a:p>
          <a:p>
            <a:pPr marL="342900" indent="-342900">
              <a:buFont typeface="Courier New" panose="02070309020205020404" pitchFamily="49" charset="0"/>
              <a:buChar char="o"/>
            </a:pPr>
            <a:r>
              <a:rPr lang="ar-SA" sz="2400" b="1" dirty="0" smtClean="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المكاسب </a:t>
            </a:r>
            <a:r>
              <a:rPr lang="ar-SA" sz="2400" b="1" dirty="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المنتظمة قد لا تكون مجدية في تشجيع الفرد على تكرار العمل ، مثل المكاسب غير المنتظمة. فحصول الفرد على مكاسب متكررة في فترات متقاربة تقلل من قيمتها ، وهذا يرتبط بعملية الإشباع والحرمان، فتكرار المكاسب نفسها يُحدث إشباعاً للفرد ، لكن إذا زادت قيمة المكاسب التي يحصل عليها الفرد من قيامه بفعل ما زادت احتمالية قيامه بهذا الفعل</a:t>
            </a:r>
            <a:r>
              <a:rPr lang="en-US" b="1" dirty="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a:t>
            </a:r>
          </a:p>
        </p:txBody>
      </p:sp>
    </p:spTree>
    <p:extLst>
      <p:ext uri="{BB962C8B-B14F-4D97-AF65-F5344CB8AC3E}">
        <p14:creationId xmlns:p14="http://schemas.microsoft.com/office/powerpoint/2010/main" val="40289238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1979712" y="1205926"/>
            <a:ext cx="5832648" cy="4708981"/>
          </a:xfrm>
          <a:prstGeom prst="rect">
            <a:avLst/>
          </a:prstGeom>
          <a:effectLst>
            <a:glow rad="139700">
              <a:schemeClr val="accent6">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r>
              <a:rPr lang="en-US" b="1" dirty="0"/>
              <a:t>4- </a:t>
            </a:r>
            <a:r>
              <a:rPr lang="ar-SA" sz="2000" b="1" dirty="0"/>
              <a:t>إذا كانت هناك مؤثرات في الماضي أدت إلى وجود مكاسب للفرد ، فإن وجود مؤثرات مشابهه ستدفع الفرد للقيام بالعمل السابق أو بعمل مشابه له</a:t>
            </a:r>
            <a:r>
              <a:rPr lang="en-US" sz="2000" b="1" dirty="0"/>
              <a:t>.</a:t>
            </a:r>
            <a:endParaRPr lang="en-US" sz="2000" dirty="0"/>
          </a:p>
          <a:p>
            <a:r>
              <a:rPr lang="en-US" sz="2000" b="1" dirty="0"/>
              <a:t>5- </a:t>
            </a:r>
            <a:r>
              <a:rPr lang="ar-SA" sz="2000" b="1" dirty="0"/>
              <a:t>كلما كان تقييم الفرد لنتائج فعله أو نشاطه إيجابياً زادت احتمالية قيامه بالفعل. فوجود  مكاسب على الفعل الذي يقوم به الفرد تزيد من حدوث السلوك المرغوب . وفي المقابل عدم وجود مكاسب للفرد أو وجود عقاب يقلل من احتمالية حدوث السلوك المرغوب ، مع التأكيد على أن العقاب ليس وسيله فعالة لتغيير السلوك ، كدفع فرد ما للقيام بعمل ، أو الامتناع عن العمل ، لكن من الأفضل حجب المكاسب عن السلوك غير المقبول ، وهذا سيؤدي إلى تلاشيه</a:t>
            </a:r>
            <a:r>
              <a:rPr lang="en-US" b="1" dirty="0"/>
              <a:t>.</a:t>
            </a:r>
            <a:endParaRPr lang="en-US" dirty="0"/>
          </a:p>
        </p:txBody>
      </p:sp>
    </p:spTree>
    <p:extLst>
      <p:ext uri="{BB962C8B-B14F-4D97-AF65-F5344CB8AC3E}">
        <p14:creationId xmlns:p14="http://schemas.microsoft.com/office/powerpoint/2010/main" val="12870934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1780064" y="1772816"/>
            <a:ext cx="6120680" cy="4339650"/>
          </a:xfrm>
          <a:prstGeom prst="rect">
            <a:avLst/>
          </a:prstGeom>
          <a:effectLst>
            <a:glow rad="139700">
              <a:schemeClr val="accent6">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r>
              <a:rPr lang="ar-SA" sz="2000" b="1" dirty="0"/>
              <a:t>حينما يؤدي الفرد عملاً ولا يحصل على مكاسب </a:t>
            </a:r>
            <a:r>
              <a:rPr lang="ar-SA" sz="2000" b="1" dirty="0" smtClean="0"/>
              <a:t>    </a:t>
            </a:r>
            <a:r>
              <a:rPr lang="ar-SA" sz="2800" b="1" dirty="0" smtClean="0">
                <a:solidFill>
                  <a:schemeClr val="accent5">
                    <a:lumMod val="50000"/>
                  </a:schemeClr>
                </a:solidFill>
                <a:effectLst>
                  <a:outerShdw blurRad="38100" dist="38100" dir="2700000" algn="tl">
                    <a:srgbClr val="000000">
                      <a:alpha val="43137"/>
                    </a:srgbClr>
                  </a:outerShdw>
                </a:effectLst>
              </a:rPr>
              <a:t>– </a:t>
            </a:r>
            <a:r>
              <a:rPr lang="ar-SA" sz="2800" b="1" dirty="0">
                <a:solidFill>
                  <a:schemeClr val="accent5">
                    <a:lumMod val="50000"/>
                  </a:schemeClr>
                </a:solidFill>
                <a:effectLst>
                  <a:outerShdw blurRad="38100" dist="38100" dir="2700000" algn="tl">
                    <a:srgbClr val="000000">
                      <a:alpha val="43137"/>
                    </a:srgbClr>
                  </a:outerShdw>
                </a:effectLst>
              </a:rPr>
              <a:t>كما كان يتوقع- </a:t>
            </a:r>
            <a:endParaRPr lang="ar-SA" sz="2000" b="1" dirty="0" smtClean="0">
              <a:solidFill>
                <a:schemeClr val="accent5">
                  <a:lumMod val="50000"/>
                </a:schemeClr>
              </a:solidFill>
              <a:effectLst>
                <a:outerShdw blurRad="38100" dist="38100" dir="2700000" algn="tl">
                  <a:srgbClr val="000000">
                    <a:alpha val="43137"/>
                  </a:srgbClr>
                </a:outerShdw>
              </a:effectLst>
            </a:endParaRPr>
          </a:p>
          <a:p>
            <a:pPr algn="ctr"/>
            <a:r>
              <a:rPr lang="ar-SA" sz="2800" b="1" dirty="0" smtClean="0"/>
              <a:t>من </a:t>
            </a:r>
            <a:r>
              <a:rPr lang="ar-SA" sz="2800" b="1" dirty="0"/>
              <a:t>جراء ذلك </a:t>
            </a:r>
            <a:r>
              <a:rPr lang="ar-SA" sz="2000" b="1" dirty="0"/>
              <a:t>، </a:t>
            </a:r>
            <a:endParaRPr lang="ar-SA" sz="2000" b="1" dirty="0" smtClean="0"/>
          </a:p>
          <a:p>
            <a:r>
              <a:rPr lang="ar-SA" sz="2400" b="1" dirty="0" smtClean="0">
                <a:solidFill>
                  <a:srgbClr val="FF0000"/>
                </a:solidFill>
                <a:effectLst>
                  <a:outerShdw blurRad="38100" dist="38100" dir="2700000" algn="tl">
                    <a:srgbClr val="000000">
                      <a:alpha val="43137"/>
                    </a:srgbClr>
                  </a:outerShdw>
                </a:effectLst>
              </a:rPr>
              <a:t>أو </a:t>
            </a:r>
            <a:r>
              <a:rPr lang="ar-SA" sz="2400" b="1" dirty="0">
                <a:solidFill>
                  <a:srgbClr val="FF0000"/>
                </a:solidFill>
                <a:effectLst>
                  <a:outerShdw blurRad="38100" dist="38100" dir="2700000" algn="tl">
                    <a:srgbClr val="000000">
                      <a:alpha val="43137"/>
                    </a:srgbClr>
                  </a:outerShdw>
                </a:effectLst>
              </a:rPr>
              <a:t>يوقع عليه عقاب </a:t>
            </a:r>
            <a:r>
              <a:rPr lang="ar-SA" sz="2400" b="1" dirty="0"/>
              <a:t>، فهناك </a:t>
            </a:r>
            <a:r>
              <a:rPr lang="ar-SA" sz="2400" b="1" u="sng" dirty="0">
                <a:solidFill>
                  <a:srgbClr val="FFFF00"/>
                </a:solidFill>
                <a:effectLst>
                  <a:outerShdw blurRad="38100" dist="38100" dir="2700000" algn="tl">
                    <a:srgbClr val="000000">
                      <a:alpha val="43137"/>
                    </a:srgbClr>
                  </a:outerShdw>
                </a:effectLst>
              </a:rPr>
              <a:t>احتمالية</a:t>
            </a:r>
            <a:r>
              <a:rPr lang="ar-SA" sz="2400" b="1" dirty="0"/>
              <a:t> كبيرة للقيام بالسلوك المرغوب ، ونتائج هذا السلوك ستصبح ذات قيمة له </a:t>
            </a:r>
            <a:endParaRPr lang="en-US" sz="2400" dirty="0"/>
          </a:p>
          <a:p>
            <a:r>
              <a:rPr lang="ar-SA" sz="2400" b="1" dirty="0"/>
              <a:t>هذه النظرية تنطبق على العمل التطوعي ، فالمتطوع الذي يحصل على مكاسب معنوية من احترام المجتمع وحبه وتعاطفه واكتساب تقديره ، يدفعه إلى مزيد من العمل التطوعي</a:t>
            </a:r>
            <a:endParaRPr lang="ar-SA" sz="2400" dirty="0"/>
          </a:p>
        </p:txBody>
      </p:sp>
    </p:spTree>
    <p:extLst>
      <p:ext uri="{BB962C8B-B14F-4D97-AF65-F5344CB8AC3E}">
        <p14:creationId xmlns:p14="http://schemas.microsoft.com/office/powerpoint/2010/main" val="31623172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60" y="6741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5796136" y="116632"/>
            <a:ext cx="2984688" cy="584775"/>
          </a:xfrm>
          <a:prstGeom prst="rect">
            <a:avLst/>
          </a:prstGeom>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r>
              <a:rPr lang="ar-SA" sz="3200" b="1" dirty="0"/>
              <a:t>نظرية  الدور </a:t>
            </a:r>
            <a:endParaRPr lang="ar-SA" sz="3200" dirty="0"/>
          </a:p>
        </p:txBody>
      </p:sp>
      <p:sp>
        <p:nvSpPr>
          <p:cNvPr id="6" name="مستطيل 5"/>
          <p:cNvSpPr/>
          <p:nvPr/>
        </p:nvSpPr>
        <p:spPr>
          <a:xfrm>
            <a:off x="1788448" y="1556792"/>
            <a:ext cx="6048672" cy="4524315"/>
          </a:xfrm>
          <a:prstGeom prst="rect">
            <a:avLst/>
          </a:prstGeom>
          <a:effectLst>
            <a:glow rad="101600">
              <a:schemeClr val="accent6">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r>
              <a:rPr lang="ar-SA" sz="2400" b="1" dirty="0"/>
              <a:t>وهي تركز على الدور الذي يؤديه الفرد في نشاط أو عمل ما ، باعتبار الدور أحد عناصر التفاعل الاجتماعي ، وهو نمط متكرر من الأفعال المكتسبة التي يؤديها الشخص في موقف معين، وهذا يوضح الدور البارز الذي يؤديه المتطوع في تفعيل النشاط التطوعي، والنهوض بخدماته لسد حاجات الأفراد والجماعات</a:t>
            </a:r>
            <a:r>
              <a:rPr lang="en-US" sz="2400" b="1" dirty="0"/>
              <a:t>.</a:t>
            </a:r>
            <a:endParaRPr lang="en-US" sz="2400" dirty="0"/>
          </a:p>
          <a:p>
            <a:r>
              <a:rPr lang="ar-SA" sz="2400" b="1" dirty="0"/>
              <a:t>والتطوع قد يأخذ صوراً متعددة ، فقد يكون </a:t>
            </a:r>
            <a:r>
              <a:rPr lang="ar-SA" sz="2400" b="1" dirty="0">
                <a:solidFill>
                  <a:schemeClr val="tx2"/>
                </a:solidFill>
              </a:rPr>
              <a:t>تبرعاً بالمال </a:t>
            </a:r>
            <a:r>
              <a:rPr lang="ar-SA" sz="2400" b="1" dirty="0"/>
              <a:t>، أو </a:t>
            </a:r>
            <a:r>
              <a:rPr lang="ar-SA" sz="2400" b="1" dirty="0">
                <a:solidFill>
                  <a:schemeClr val="accent4"/>
                </a:solidFill>
              </a:rPr>
              <a:t>تضحية بالوقت </a:t>
            </a:r>
            <a:r>
              <a:rPr lang="ar-SA" sz="2400" b="1" dirty="0"/>
              <a:t>، كما يحدث في الأندية الرياضية والجمعيات الخيرية وأعمال الكشافة</a:t>
            </a:r>
            <a:r>
              <a:rPr lang="en-US" sz="2400" b="1" dirty="0"/>
              <a:t>.</a:t>
            </a:r>
            <a:endParaRPr lang="en-US" sz="2400" dirty="0"/>
          </a:p>
        </p:txBody>
      </p:sp>
    </p:spTree>
    <p:extLst>
      <p:ext uri="{BB962C8B-B14F-4D97-AF65-F5344CB8AC3E}">
        <p14:creationId xmlns:p14="http://schemas.microsoft.com/office/powerpoint/2010/main" val="19049420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1845216" y="1700808"/>
            <a:ext cx="5904656" cy="3785652"/>
          </a:xfrm>
          <a:prstGeom prst="rect">
            <a:avLst/>
          </a:prstGeom>
          <a:effectLst>
            <a:glow rad="1397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ar-SA" sz="2000" b="1" dirty="0">
                <a:ln>
                  <a:solidFill>
                    <a:sysClr val="windowText" lastClr="000000"/>
                  </a:solidFill>
                </a:ln>
                <a:solidFill>
                  <a:schemeClr val="accent4"/>
                </a:solidFill>
              </a:rPr>
              <a:t>ومفهوم تعلم الدور – </a:t>
            </a:r>
            <a:endParaRPr lang="ar-SA" sz="2000" b="1" dirty="0" smtClean="0">
              <a:ln>
                <a:solidFill>
                  <a:sysClr val="windowText" lastClr="000000"/>
                </a:solidFill>
              </a:ln>
              <a:solidFill>
                <a:schemeClr val="accent4"/>
              </a:solidFill>
            </a:endParaRPr>
          </a:p>
          <a:p>
            <a:r>
              <a:rPr lang="ar-SA" sz="2000" b="1" dirty="0" smtClean="0"/>
              <a:t>أي </a:t>
            </a:r>
            <a:r>
              <a:rPr lang="ar-SA" sz="2000" b="1" dirty="0"/>
              <a:t>مفهوم سلوك الدور الفردي ، ومفهوم سلوك دور الجماعة</a:t>
            </a:r>
            <a:r>
              <a:rPr lang="en-US" sz="2000" b="1" dirty="0"/>
              <a:t> – </a:t>
            </a:r>
            <a:r>
              <a:rPr lang="ar-SA" sz="2000" b="1" dirty="0"/>
              <a:t>يقود إلى تعدد الأدوار الاجتماعية ، كما أن الفرد بدوره يتعلم من خلال عملية التنشئة الاجتماعية ( التعليم غير المقصود) ، وهو يختلف عن عملية التعلم الرسمي (التعلم </a:t>
            </a:r>
            <a:r>
              <a:rPr lang="ar-SA" sz="2000" b="1" dirty="0" smtClean="0"/>
              <a:t>المقصود)</a:t>
            </a:r>
            <a:endParaRPr lang="en-US" sz="2000" dirty="0"/>
          </a:p>
          <a:p>
            <a:r>
              <a:rPr lang="ar-SA" sz="2000" b="1" dirty="0"/>
              <a:t>وتظهر هذه النظرية مفهوم المركز الاجتماعي ، الذي يرى أن كل شخص من الذين يحتلون هذه المراكز يقوم بأفعال معينة ، أو يقوم بأدوار ترتبط بالمراكز، وليس بالأشخاص الذين يحتلون هذه المراكز، وبما أن العمل التطوعي فيه إشباع لحاجة الأفراد والمجتمع على حد سواء </a:t>
            </a:r>
            <a:endParaRPr lang="ar-SA" sz="2000" dirty="0"/>
          </a:p>
        </p:txBody>
      </p:sp>
    </p:spTree>
    <p:extLst>
      <p:ext uri="{BB962C8B-B14F-4D97-AF65-F5344CB8AC3E}">
        <p14:creationId xmlns:p14="http://schemas.microsoft.com/office/powerpoint/2010/main" val="11119983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2286000" y="2136339"/>
            <a:ext cx="5382344" cy="3323987"/>
          </a:xfrm>
          <a:prstGeom prst="rect">
            <a:avLst/>
          </a:prstGeom>
          <a:effectLst>
            <a:glow rad="1397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ar-SA" sz="2400" b="1" dirty="0"/>
              <a:t>فهو يعمل على سد الثغرات والنقص، وبشكل أساسي في عملية التفاعل الاجتماعي القائمة بين الأفراد. ومن مفهوم المركز الاجتماعي يمكن تفسير الدور الذي يؤديه القائمون بالعمل التطوعي انطلاقاً من دوافع الخير، وهذا الدور في الأساس يقوى من المركز الاجتماعي للمتطوع</a:t>
            </a:r>
            <a:endParaRPr lang="en-US" sz="2400" dirty="0"/>
          </a:p>
          <a:p>
            <a:r>
              <a:rPr lang="en-US" b="1" dirty="0"/>
              <a:t> </a:t>
            </a:r>
            <a:endParaRPr lang="en-US" dirty="0"/>
          </a:p>
        </p:txBody>
      </p:sp>
    </p:spTree>
    <p:extLst>
      <p:ext uri="{BB962C8B-B14F-4D97-AF65-F5344CB8AC3E}">
        <p14:creationId xmlns:p14="http://schemas.microsoft.com/office/powerpoint/2010/main" val="9920517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2555776" y="1844824"/>
            <a:ext cx="4950296" cy="3785652"/>
          </a:xfrm>
          <a:prstGeom prst="rect">
            <a:avLst/>
          </a:prstGeom>
          <a:effectLst>
            <a:glow rad="228600">
              <a:schemeClr val="accent6">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r>
              <a:rPr lang="ar-SA" sz="2000" b="1" dirty="0" smtClean="0"/>
              <a:t>وهذه </a:t>
            </a:r>
            <a:r>
              <a:rPr lang="ar-SA" sz="2000" b="1" dirty="0"/>
              <a:t>النظرية تحاول تفسير السلوك الاجتماعي بالرجوع إلى تفسير النتائج التي يحققها هذا السلوك في المجتمع ، فالمجتمع في هذه النظرية يمثل أجزاء مترابطة ، يؤدي كل منها وظيفة من أجل خدمة أهداف الجميع. وهذه النظرية ترى أن للمجتمع نسقاً من شبكة العلاقات الاجتماعية، ومن ثم تجمع هذه العلاقات في صور منظمة اجتماعية، وبالتالي ينبغي النظر للمجتمع نظرة كلية، باعتباره نسقاً يحتوي على مجموعة أجزاء مترابطة </a:t>
            </a:r>
            <a:r>
              <a:rPr lang="ar-SA" b="1" dirty="0"/>
              <a:t>،</a:t>
            </a:r>
            <a:endParaRPr lang="ar-SA" dirty="0"/>
          </a:p>
        </p:txBody>
      </p:sp>
      <p:sp>
        <p:nvSpPr>
          <p:cNvPr id="6" name="مستطيل 5"/>
          <p:cNvSpPr/>
          <p:nvPr/>
        </p:nvSpPr>
        <p:spPr>
          <a:xfrm>
            <a:off x="5220072" y="36240"/>
            <a:ext cx="3528391" cy="523220"/>
          </a:xfrm>
          <a:prstGeom prst="rect">
            <a:avLst/>
          </a:prstGeom>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ar-SA" sz="2800" b="1" dirty="0"/>
              <a:t>النظرية البنائية</a:t>
            </a:r>
            <a:endParaRPr lang="ar-SA" sz="2800" dirty="0"/>
          </a:p>
        </p:txBody>
      </p:sp>
    </p:spTree>
    <p:extLst>
      <p:ext uri="{BB962C8B-B14F-4D97-AF65-F5344CB8AC3E}">
        <p14:creationId xmlns:p14="http://schemas.microsoft.com/office/powerpoint/2010/main" val="14347859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2286000" y="2274838"/>
            <a:ext cx="5166320" cy="2554545"/>
          </a:xfrm>
          <a:prstGeom prst="rect">
            <a:avLst/>
          </a:prstGeom>
          <a:effectLst>
            <a:glow rad="228600">
              <a:schemeClr val="accent6">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r>
              <a:rPr lang="ar-SA" sz="2000" b="1" dirty="0"/>
              <a:t>كما يترتب على هذه الرؤيا التصويرية أن تستند إلى تعدد العوامل الاجتماعية ، كما أن التكامل في المجتمع لن يكون تاماً على الإطلاق ، وهذا يحدث الخلل أو الانحراف الذي يحدث في الكشف الاجتماعي، وهذه الانحرافات التي يمكن حدوثها في النسق الاجتماعي يمكن أن تستمر لمدة تقصر أو تطول</a:t>
            </a:r>
            <a:r>
              <a:rPr lang="en-US" sz="2000" b="1" dirty="0"/>
              <a:t>.</a:t>
            </a:r>
            <a:endParaRPr lang="en-US" sz="2000" dirty="0"/>
          </a:p>
        </p:txBody>
      </p:sp>
    </p:spTree>
    <p:extLst>
      <p:ext uri="{BB962C8B-B14F-4D97-AF65-F5344CB8AC3E}">
        <p14:creationId xmlns:p14="http://schemas.microsoft.com/office/powerpoint/2010/main" val="9415921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2313424" y="1700808"/>
            <a:ext cx="5310336" cy="3785652"/>
          </a:xfrm>
          <a:prstGeom prst="rect">
            <a:avLst/>
          </a:prstGeom>
          <a:effectLst>
            <a:glow rad="228600">
              <a:schemeClr val="accent6">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r>
              <a:rPr lang="ar-SA" sz="2000" b="1" dirty="0"/>
              <a:t>وهذه النظرية تنطبق على العمل التطوعي باعتباره أحد الأنساق الاجتماعية للحفاظ على استقرار المجتمع وتكامله وبهذا يترابط النسق التطوعي مع الأسري والاقتصادي والتربوي والأمني، ليشكل البناء الاجتماعي ، فإذا ما عجز أحد الأنساق الاجتماعية عن القيام بأحد وظائف البناء الاجتماعي ، فقد ينشأ الخلل الوظيفي الناتج  عن عجز الأعضاء في المؤسسة عن ممارسة الوظائف الاجتماعية ، فيأتي العمل التطوعي لسد هذا العجز، ويعيد الضبط الاجتماعي إلى طبيعته</a:t>
            </a:r>
            <a:endParaRPr lang="en-US" sz="2000" dirty="0"/>
          </a:p>
        </p:txBody>
      </p:sp>
    </p:spTree>
    <p:extLst>
      <p:ext uri="{BB962C8B-B14F-4D97-AF65-F5344CB8AC3E}">
        <p14:creationId xmlns:p14="http://schemas.microsoft.com/office/powerpoint/2010/main" val="7956367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ربع نص 4"/>
          <p:cNvSpPr txBox="1"/>
          <p:nvPr/>
        </p:nvSpPr>
        <p:spPr>
          <a:xfrm>
            <a:off x="5220072" y="116632"/>
            <a:ext cx="2808312" cy="646331"/>
          </a:xfrm>
          <a:prstGeom prst="rect">
            <a:avLst/>
          </a:prstGeom>
          <a:effectLst>
            <a:glow rad="228600">
              <a:schemeClr val="accent6">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rtlCol="1">
            <a:spAutoFit/>
          </a:bodyPr>
          <a:lstStyle/>
          <a:p>
            <a:pPr algn="ctr"/>
            <a:r>
              <a:rPr lang="ar-SA" sz="3600" b="1" dirty="0" smtClean="0">
                <a:ln w="31550" cmpd="sng">
                  <a:solidFill>
                    <a:sysClr val="windowText" lastClr="000000"/>
                  </a:solidFill>
                  <a:prstDash val="solid"/>
                </a:ln>
                <a:solidFill>
                  <a:schemeClr val="accent6">
                    <a:tint val="15000"/>
                    <a:satMod val="200000"/>
                  </a:schemeClr>
                </a:solidFill>
                <a:effectLst>
                  <a:glow rad="63500">
                    <a:schemeClr val="accent3">
                      <a:satMod val="175000"/>
                      <a:alpha val="40000"/>
                    </a:schemeClr>
                  </a:glow>
                  <a:outerShdw blurRad="50800" dist="40000" dir="5400000" algn="tl" rotWithShape="0">
                    <a:srgbClr val="000000">
                      <a:shade val="5000"/>
                      <a:satMod val="120000"/>
                      <a:alpha val="33000"/>
                    </a:srgbClr>
                  </a:outerShdw>
                </a:effectLst>
              </a:rPr>
              <a:t>اسئلة</a:t>
            </a:r>
            <a:endParaRPr lang="ar-SA" sz="3600" b="1" dirty="0">
              <a:ln w="31550" cmpd="sng">
                <a:solidFill>
                  <a:sysClr val="windowText" lastClr="000000"/>
                </a:solidFill>
                <a:prstDash val="solid"/>
              </a:ln>
              <a:solidFill>
                <a:schemeClr val="accent6">
                  <a:tint val="15000"/>
                  <a:satMod val="200000"/>
                </a:schemeClr>
              </a:solidFill>
              <a:effectLst>
                <a:glow rad="63500">
                  <a:schemeClr val="accent3">
                    <a:satMod val="175000"/>
                    <a:alpha val="40000"/>
                  </a:schemeClr>
                </a:glow>
                <a:outerShdw blurRad="50800" dist="40000" dir="5400000" algn="tl" rotWithShape="0">
                  <a:srgbClr val="000000">
                    <a:shade val="5000"/>
                    <a:satMod val="120000"/>
                    <a:alpha val="33000"/>
                  </a:srgbClr>
                </a:outerShdw>
              </a:effectLst>
            </a:endParaRPr>
          </a:p>
        </p:txBody>
      </p:sp>
      <p:sp>
        <p:nvSpPr>
          <p:cNvPr id="6" name="مستطيل 5"/>
          <p:cNvSpPr/>
          <p:nvPr/>
        </p:nvSpPr>
        <p:spPr>
          <a:xfrm>
            <a:off x="1619672" y="1916832"/>
            <a:ext cx="6264696" cy="3539430"/>
          </a:xfrm>
          <a:prstGeom prst="rect">
            <a:avLst/>
          </a:prstGeom>
        </p:spPr>
        <p:txBody>
          <a:bodyPr wrap="square">
            <a:spAutoFit/>
          </a:bodyPr>
          <a:lstStyle/>
          <a:p>
            <a:r>
              <a:rPr lang="ar-SA" sz="3200" b="1" dirty="0" smtClean="0">
                <a:solidFill>
                  <a:schemeClr val="accent5">
                    <a:lumMod val="50000"/>
                  </a:schemeClr>
                </a:solidFill>
              </a:rPr>
              <a:t>س1 :من </a:t>
            </a:r>
            <a:r>
              <a:rPr lang="ar-SA" sz="3200" b="1" dirty="0">
                <a:solidFill>
                  <a:schemeClr val="accent5">
                    <a:lumMod val="50000"/>
                  </a:schemeClr>
                </a:solidFill>
              </a:rPr>
              <a:t>هو المتطوع الفاعل ؟</a:t>
            </a:r>
            <a:endParaRPr lang="en-US" sz="3200" dirty="0">
              <a:solidFill>
                <a:schemeClr val="accent5">
                  <a:lumMod val="50000"/>
                </a:schemeClr>
              </a:solidFill>
            </a:endParaRPr>
          </a:p>
          <a:p>
            <a:r>
              <a:rPr lang="ar-SA" sz="3200" b="1" dirty="0" smtClean="0">
                <a:solidFill>
                  <a:schemeClr val="accent5">
                    <a:lumMod val="50000"/>
                  </a:schemeClr>
                </a:solidFill>
              </a:rPr>
              <a:t>س2 </a:t>
            </a:r>
            <a:r>
              <a:rPr lang="ar-SA" sz="3200" dirty="0" smtClean="0">
                <a:solidFill>
                  <a:schemeClr val="accent5">
                    <a:lumMod val="50000"/>
                  </a:schemeClr>
                </a:solidFill>
              </a:rPr>
              <a:t>:</a:t>
            </a:r>
            <a:r>
              <a:rPr lang="ar-SA" sz="3200" b="1" dirty="0" smtClean="0">
                <a:solidFill>
                  <a:schemeClr val="accent5">
                    <a:lumMod val="50000"/>
                  </a:schemeClr>
                </a:solidFill>
              </a:rPr>
              <a:t>عدد </a:t>
            </a:r>
            <a:r>
              <a:rPr lang="ar-SA" sz="3200" b="1" dirty="0">
                <a:solidFill>
                  <a:schemeClr val="accent5">
                    <a:lumMod val="50000"/>
                  </a:schemeClr>
                </a:solidFill>
              </a:rPr>
              <a:t>/ عددي واجبات المتطوع</a:t>
            </a:r>
            <a:r>
              <a:rPr lang="ar-SA" sz="3200" dirty="0">
                <a:solidFill>
                  <a:schemeClr val="accent5">
                    <a:lumMod val="50000"/>
                  </a:schemeClr>
                </a:solidFill>
              </a:rPr>
              <a:t> </a:t>
            </a:r>
            <a:endParaRPr lang="en-US" sz="3200" dirty="0">
              <a:solidFill>
                <a:schemeClr val="accent5">
                  <a:lumMod val="50000"/>
                </a:schemeClr>
              </a:solidFill>
            </a:endParaRPr>
          </a:p>
          <a:p>
            <a:r>
              <a:rPr lang="ar-SA" sz="3200" b="1" dirty="0" smtClean="0">
                <a:solidFill>
                  <a:schemeClr val="accent5">
                    <a:lumMod val="50000"/>
                  </a:schemeClr>
                </a:solidFill>
              </a:rPr>
              <a:t>س3 : ما </a:t>
            </a:r>
            <a:r>
              <a:rPr lang="ar-SA" sz="3200" b="1" dirty="0">
                <a:solidFill>
                  <a:schemeClr val="accent5">
                    <a:lumMod val="50000"/>
                  </a:schemeClr>
                </a:solidFill>
              </a:rPr>
              <a:t>هي حقوق المتطوعين؟</a:t>
            </a:r>
            <a:endParaRPr lang="en-US" sz="3200" b="1" dirty="0">
              <a:solidFill>
                <a:schemeClr val="accent5">
                  <a:lumMod val="50000"/>
                </a:schemeClr>
              </a:solidFill>
            </a:endParaRPr>
          </a:p>
          <a:p>
            <a:r>
              <a:rPr lang="ar-SA" sz="3200" b="1" dirty="0" smtClean="0">
                <a:solidFill>
                  <a:schemeClr val="accent5">
                    <a:lumMod val="50000"/>
                  </a:schemeClr>
                </a:solidFill>
              </a:rPr>
              <a:t>س4 :اذكر </a:t>
            </a:r>
            <a:r>
              <a:rPr lang="ar-SA" sz="3200" b="1" dirty="0">
                <a:solidFill>
                  <a:schemeClr val="accent5">
                    <a:lumMod val="50000"/>
                  </a:schemeClr>
                </a:solidFill>
              </a:rPr>
              <a:t>/ اذكري معايير اختيار المتطوعين</a:t>
            </a:r>
            <a:endParaRPr lang="en-US" sz="3200" dirty="0">
              <a:solidFill>
                <a:schemeClr val="accent5">
                  <a:lumMod val="50000"/>
                </a:schemeClr>
              </a:solidFill>
            </a:endParaRPr>
          </a:p>
        </p:txBody>
      </p:sp>
    </p:spTree>
    <p:extLst>
      <p:ext uri="{BB962C8B-B14F-4D97-AF65-F5344CB8AC3E}">
        <p14:creationId xmlns:p14="http://schemas.microsoft.com/office/powerpoint/2010/main" val="29112572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2286000" y="2413338"/>
            <a:ext cx="5598368" cy="2677656"/>
          </a:xfrm>
          <a:prstGeom prst="rect">
            <a:avLst/>
          </a:prstGeom>
        </p:spPr>
        <p:txBody>
          <a:bodyPr wrap="square">
            <a:spAutoFit/>
          </a:bodyPr>
          <a:lstStyle/>
          <a:p>
            <a:r>
              <a:rPr lang="ar-SA" sz="2800" b="1" dirty="0" smtClean="0">
                <a:solidFill>
                  <a:schemeClr val="accent5">
                    <a:lumMod val="50000"/>
                  </a:schemeClr>
                </a:solidFill>
              </a:rPr>
              <a:t>س : يرتبط </a:t>
            </a:r>
            <a:r>
              <a:rPr lang="ar-SA" sz="2800" b="1" dirty="0">
                <a:solidFill>
                  <a:schemeClr val="accent5">
                    <a:lumMod val="50000"/>
                  </a:schemeClr>
                </a:solidFill>
              </a:rPr>
              <a:t>انتقاء المتطوعين واستثمار خبراتهم ووقتهم بـ </a:t>
            </a:r>
            <a:endParaRPr lang="en-US" sz="2800" b="1" dirty="0">
              <a:solidFill>
                <a:schemeClr val="accent5">
                  <a:lumMod val="50000"/>
                </a:schemeClr>
              </a:solidFill>
            </a:endParaRPr>
          </a:p>
          <a:p>
            <a:pPr lvl="0" algn="ctr"/>
            <a:r>
              <a:rPr lang="ar-SA" sz="2800" b="1" u="sng" dirty="0" smtClean="0">
                <a:solidFill>
                  <a:schemeClr val="accent5">
                    <a:lumMod val="50000"/>
                  </a:schemeClr>
                </a:solidFill>
              </a:rPr>
              <a:t>-</a:t>
            </a:r>
            <a:r>
              <a:rPr lang="ar-SA" sz="2800" b="1" u="sng" dirty="0" smtClean="0">
                <a:solidFill>
                  <a:srgbClr val="FF0000"/>
                </a:solidFill>
              </a:rPr>
              <a:t> مهارتهم</a:t>
            </a:r>
            <a:r>
              <a:rPr lang="ar-SA" sz="2800" b="1" dirty="0" smtClean="0">
                <a:solidFill>
                  <a:srgbClr val="FF0000"/>
                </a:solidFill>
              </a:rPr>
              <a:t> </a:t>
            </a:r>
          </a:p>
          <a:p>
            <a:pPr marL="285750" lvl="0" indent="-285750" algn="ctr">
              <a:buFontTx/>
              <a:buChar char="-"/>
            </a:pPr>
            <a:r>
              <a:rPr lang="ar-SA" sz="2800" b="1" dirty="0" smtClean="0">
                <a:solidFill>
                  <a:schemeClr val="accent5">
                    <a:lumMod val="50000"/>
                  </a:schemeClr>
                </a:solidFill>
              </a:rPr>
              <a:t>تعليمهم  </a:t>
            </a:r>
          </a:p>
          <a:p>
            <a:pPr marL="285750" lvl="0" indent="-285750" algn="ctr">
              <a:buFontTx/>
              <a:buChar char="-"/>
            </a:pPr>
            <a:r>
              <a:rPr lang="ar-SA" sz="2800" b="1" dirty="0" smtClean="0">
                <a:solidFill>
                  <a:schemeClr val="accent5">
                    <a:lumMod val="50000"/>
                  </a:schemeClr>
                </a:solidFill>
              </a:rPr>
              <a:t>تفرغهم  </a:t>
            </a:r>
          </a:p>
          <a:p>
            <a:pPr lvl="0" algn="ctr"/>
            <a:r>
              <a:rPr lang="ar-SA" sz="2800" b="1" dirty="0" smtClean="0">
                <a:solidFill>
                  <a:schemeClr val="accent5">
                    <a:lumMod val="50000"/>
                  </a:schemeClr>
                </a:solidFill>
              </a:rPr>
              <a:t>- ثقافتهم</a:t>
            </a:r>
            <a:endParaRPr lang="en-US" sz="2800" b="1" dirty="0">
              <a:solidFill>
                <a:schemeClr val="accent5">
                  <a:lumMod val="50000"/>
                </a:schemeClr>
              </a:solidFill>
            </a:endParaRPr>
          </a:p>
        </p:txBody>
      </p:sp>
    </p:spTree>
    <p:extLst>
      <p:ext uri="{BB962C8B-B14F-4D97-AF65-F5344CB8AC3E}">
        <p14:creationId xmlns:p14="http://schemas.microsoft.com/office/powerpoint/2010/main" val="1967606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1979712" y="2204864"/>
            <a:ext cx="5544616" cy="3108543"/>
          </a:xfrm>
          <a:prstGeom prst="rect">
            <a:avLst/>
          </a:prstGeom>
        </p:spPr>
        <p:txBody>
          <a:bodyPr wrap="square">
            <a:spAutoFit/>
          </a:bodyPr>
          <a:lstStyle/>
          <a:p>
            <a:r>
              <a:rPr lang="ar-SA" sz="2800" b="1" dirty="0">
                <a:solidFill>
                  <a:schemeClr val="accent5">
                    <a:lumMod val="50000"/>
                  </a:schemeClr>
                </a:solidFill>
              </a:rPr>
              <a:t>وأكبر خطأ تقع فيه المنظمات عند البحث عن متطوعين هو اسلوبها في : </a:t>
            </a:r>
            <a:endParaRPr lang="en-US" sz="2800" b="1" dirty="0">
              <a:solidFill>
                <a:schemeClr val="accent5">
                  <a:lumMod val="50000"/>
                </a:schemeClr>
              </a:solidFill>
            </a:endParaRPr>
          </a:p>
          <a:p>
            <a:pPr lvl="0" algn="ctr"/>
            <a:r>
              <a:rPr lang="ar-SA" sz="2800" b="1" u="sng" dirty="0" smtClean="0">
                <a:solidFill>
                  <a:schemeClr val="accent5">
                    <a:lumMod val="50000"/>
                  </a:schemeClr>
                </a:solidFill>
              </a:rPr>
              <a:t>- </a:t>
            </a:r>
            <a:r>
              <a:rPr lang="ar-SA" sz="2800" b="1" u="sng" dirty="0" smtClean="0">
                <a:solidFill>
                  <a:srgbClr val="FF0000"/>
                </a:solidFill>
              </a:rPr>
              <a:t>طرح الاسئلة </a:t>
            </a:r>
            <a:endParaRPr lang="ar-SA" sz="2800" b="1" dirty="0">
              <a:solidFill>
                <a:srgbClr val="FF0000"/>
              </a:solidFill>
            </a:endParaRPr>
          </a:p>
          <a:p>
            <a:pPr lvl="0" algn="ctr"/>
            <a:r>
              <a:rPr lang="ar-SA" sz="2800" b="1" dirty="0" smtClean="0">
                <a:solidFill>
                  <a:schemeClr val="accent5">
                    <a:lumMod val="50000"/>
                  </a:schemeClr>
                </a:solidFill>
              </a:rPr>
              <a:t>- التعامل</a:t>
            </a:r>
          </a:p>
          <a:p>
            <a:pPr marL="457200" lvl="0" indent="-457200" algn="ctr">
              <a:buFontTx/>
              <a:buChar char="-"/>
            </a:pPr>
            <a:r>
              <a:rPr lang="ar-SA" sz="2800" b="1" dirty="0" smtClean="0">
                <a:solidFill>
                  <a:schemeClr val="accent5">
                    <a:lumMod val="50000"/>
                  </a:schemeClr>
                </a:solidFill>
              </a:rPr>
              <a:t>ادارة الوقت  </a:t>
            </a:r>
          </a:p>
          <a:p>
            <a:pPr lvl="0" algn="ctr"/>
            <a:r>
              <a:rPr lang="ar-SA" sz="2800" b="1" dirty="0" smtClean="0">
                <a:solidFill>
                  <a:schemeClr val="accent5">
                    <a:lumMod val="50000"/>
                  </a:schemeClr>
                </a:solidFill>
              </a:rPr>
              <a:t>- </a:t>
            </a:r>
            <a:r>
              <a:rPr lang="ar-SA" sz="2800" b="1" dirty="0">
                <a:solidFill>
                  <a:schemeClr val="accent5">
                    <a:lumMod val="50000"/>
                  </a:schemeClr>
                </a:solidFill>
              </a:rPr>
              <a:t>طلب المساعدة</a:t>
            </a:r>
            <a:endParaRPr lang="en-US" sz="2800" b="1" dirty="0">
              <a:solidFill>
                <a:schemeClr val="accent5">
                  <a:lumMod val="50000"/>
                </a:schemeClr>
              </a:solidFill>
            </a:endParaRPr>
          </a:p>
        </p:txBody>
      </p:sp>
    </p:spTree>
    <p:extLst>
      <p:ext uri="{BB962C8B-B14F-4D97-AF65-F5344CB8AC3E}">
        <p14:creationId xmlns:p14="http://schemas.microsoft.com/office/powerpoint/2010/main" val="33888951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وافر">
  <a:themeElements>
    <a:clrScheme name="وافر">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وافر">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وافر">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1597</TotalTime>
  <Words>2290</Words>
  <Application>Microsoft Office PowerPoint</Application>
  <PresentationFormat>عرض على الشاشة (3:4)‏</PresentationFormat>
  <Paragraphs>243</Paragraphs>
  <Slides>53</Slides>
  <Notes>0</Notes>
  <HiddenSlides>0</HiddenSlides>
  <MMClips>0</MMClips>
  <ScaleCrop>false</ScaleCrop>
  <HeadingPairs>
    <vt:vector size="4" baseType="variant">
      <vt:variant>
        <vt:lpstr>نسق</vt:lpstr>
      </vt:variant>
      <vt:variant>
        <vt:i4>1</vt:i4>
      </vt:variant>
      <vt:variant>
        <vt:lpstr>عناوين الشرائح</vt:lpstr>
      </vt:variant>
      <vt:variant>
        <vt:i4>53</vt:i4>
      </vt:variant>
    </vt:vector>
  </HeadingPairs>
  <TitlesOfParts>
    <vt:vector size="54" baseType="lpstr">
      <vt:lpstr>وافر</vt:lpstr>
      <vt:lpstr>عرض تقديمي في PowerPoint</vt:lpstr>
      <vt:lpstr>المحاضرة السادسة </vt:lpstr>
      <vt:lpstr>اهداف المحاضرة </vt:lpstr>
      <vt:lpstr>عرض تقديمي في PowerPoint</vt:lpstr>
      <vt:lpstr>عرض تقديمي في PowerPoint</vt:lpstr>
      <vt:lpstr>عرض تقديمي في PowerPoint</vt:lpstr>
      <vt:lpstr>عرض تقديمي في PowerPoint</vt:lpstr>
      <vt:lpstr>اولا : مراجعة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السادسة</dc:title>
  <dc:creator>Asmaa A. Saleh</dc:creator>
  <cp:lastModifiedBy>Asmaa A. Saleh</cp:lastModifiedBy>
  <cp:revision>48</cp:revision>
  <dcterms:created xsi:type="dcterms:W3CDTF">2015-07-16T14:48:46Z</dcterms:created>
  <dcterms:modified xsi:type="dcterms:W3CDTF">2015-12-11T15:27:44Z</dcterms:modified>
</cp:coreProperties>
</file>