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359" r:id="rId2"/>
    <p:sldId id="256" r:id="rId3"/>
    <p:sldId id="333" r:id="rId4"/>
    <p:sldId id="335" r:id="rId5"/>
    <p:sldId id="257" r:id="rId6"/>
    <p:sldId id="258" r:id="rId7"/>
    <p:sldId id="306" r:id="rId8"/>
    <p:sldId id="334" r:id="rId9"/>
    <p:sldId id="308" r:id="rId10"/>
    <p:sldId id="309" r:id="rId11"/>
    <p:sldId id="310" r:id="rId12"/>
    <p:sldId id="311" r:id="rId13"/>
    <p:sldId id="312" r:id="rId14"/>
    <p:sldId id="336" r:id="rId15"/>
    <p:sldId id="317" r:id="rId16"/>
    <p:sldId id="318" r:id="rId17"/>
    <p:sldId id="319" r:id="rId18"/>
    <p:sldId id="324" r:id="rId19"/>
    <p:sldId id="325" r:id="rId20"/>
    <p:sldId id="326" r:id="rId21"/>
    <p:sldId id="327" r:id="rId22"/>
    <p:sldId id="328" r:id="rId23"/>
    <p:sldId id="329" r:id="rId24"/>
    <p:sldId id="330" r:id="rId25"/>
    <p:sldId id="338" r:id="rId26"/>
    <p:sldId id="347" r:id="rId27"/>
    <p:sldId id="339" r:id="rId28"/>
    <p:sldId id="356" r:id="rId29"/>
    <p:sldId id="340" r:id="rId30"/>
    <p:sldId id="349" r:id="rId31"/>
    <p:sldId id="341" r:id="rId32"/>
    <p:sldId id="345" r:id="rId33"/>
    <p:sldId id="337" r:id="rId34"/>
    <p:sldId id="342" r:id="rId35"/>
    <p:sldId id="348" r:id="rId36"/>
    <p:sldId id="343" r:id="rId37"/>
    <p:sldId id="321" r:id="rId38"/>
    <p:sldId id="322" r:id="rId39"/>
    <p:sldId id="323" r:id="rId40"/>
    <p:sldId id="307" r:id="rId41"/>
    <p:sldId id="331" r:id="rId42"/>
    <p:sldId id="332" r:id="rId43"/>
    <p:sldId id="344" r:id="rId44"/>
    <p:sldId id="346" r:id="rId45"/>
    <p:sldId id="352" r:id="rId46"/>
    <p:sldId id="350" r:id="rId47"/>
    <p:sldId id="354" r:id="rId48"/>
    <p:sldId id="351" r:id="rId49"/>
    <p:sldId id="353" r:id="rId50"/>
    <p:sldId id="355" r:id="rId51"/>
    <p:sldId id="357" r:id="rId52"/>
    <p:sldId id="358" r:id="rId5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AE0"/>
    <a:srgbClr val="FBF8D1"/>
    <a:srgbClr val="FFFFCD"/>
    <a:srgbClr val="F9F5BF"/>
    <a:srgbClr val="FFFFCC"/>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0056A21-11ED-43A6-8715-825243E16EFB}" type="datetimeFigureOut">
              <a:rPr lang="ar-SA" smtClean="0"/>
              <a:t>20/02/1437</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9297CDA9-9DE7-443A-BEDE-DCCA15C1BD25}"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97CDA9-9DE7-443A-BEDE-DCCA15C1BD25}" type="slidenum">
              <a:rPr lang="ar-SA" smtClean="0"/>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97CDA9-9DE7-443A-BEDE-DCCA15C1BD25}" type="slidenum">
              <a:rPr lang="ar-SA" smtClean="0"/>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97CDA9-9DE7-443A-BEDE-DCCA15C1BD25}" type="slidenum">
              <a:rPr lang="ar-SA" smtClean="0"/>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9297CDA9-9DE7-443A-BEDE-DCCA15C1BD25}"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9297CDA9-9DE7-443A-BEDE-DCCA15C1BD25}" type="slidenum">
              <a:rPr lang="ar-SA" smtClean="0"/>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9297CDA9-9DE7-443A-BEDE-DCCA15C1BD25}"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0056A21-11ED-43A6-8715-825243E16EFB}" type="datetimeFigureOut">
              <a:rPr lang="ar-SA" smtClean="0"/>
              <a:t>20/02/1437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97CDA9-9DE7-443A-BEDE-DCCA15C1BD25}"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الأيقونة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0056A21-11ED-43A6-8715-825243E16EFB}" type="datetimeFigureOut">
              <a:rPr lang="ar-SA" smtClean="0"/>
              <a:t>20/02/1437</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9297CDA9-9DE7-443A-BEDE-DCCA15C1BD25}" type="slidenum">
              <a:rPr lang="ar-SA" smtClean="0"/>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97CDA9-9DE7-443A-BEDE-DCCA15C1BD25}"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0056A21-11ED-43A6-8715-825243E16EFB}" type="datetimeFigureOut">
              <a:rPr lang="ar-SA" smtClean="0"/>
              <a:t>20/02/1437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97CDA9-9DE7-443A-BEDE-DCCA15C1BD25}"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0056A21-11ED-43A6-8715-825243E16EFB}" type="datetimeFigureOut">
              <a:rPr lang="ar-SA" smtClean="0"/>
              <a:t>20/02/1437</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297CDA9-9DE7-443A-BEDE-DCCA15C1BD25}"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6.wdp"/></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618" y="8763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1" y="1340768"/>
            <a:ext cx="5328592" cy="3960440"/>
          </a:xfrm>
          <a:prstGeom prst="rect">
            <a:avLst/>
          </a:prstGeom>
        </p:spPr>
      </p:pic>
    </p:spTree>
    <p:extLst>
      <p:ext uri="{BB962C8B-B14F-4D97-AF65-F5344CB8AC3E}">
        <p14:creationId xmlns:p14="http://schemas.microsoft.com/office/powerpoint/2010/main" val="3376436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0" y="-23584"/>
            <a:ext cx="9144000" cy="4941168"/>
          </a:xfrm>
          <a:ln/>
          <a:scene3d>
            <a:camera prst="perspectiveBelow"/>
            <a:lightRig rig="threePt" dir="t"/>
          </a:scene3d>
        </p:spPr>
        <p:style>
          <a:lnRef idx="2">
            <a:schemeClr val="accent2"/>
          </a:lnRef>
          <a:fillRef idx="1">
            <a:schemeClr val="lt1"/>
          </a:fillRef>
          <a:effectRef idx="0">
            <a:schemeClr val="accent2"/>
          </a:effectRef>
          <a:fontRef idx="minor">
            <a:schemeClr val="dk1"/>
          </a:fontRef>
        </p:style>
        <p:txBody>
          <a:bodyPr>
            <a:prstTxWarp prst="textDoubleWave1">
              <a:avLst/>
            </a:prstTxWarp>
            <a:normAutofit/>
            <a:scene3d>
              <a:camera prst="orthographicFront"/>
              <a:lightRig rig="soft" dir="t"/>
            </a:scene3d>
            <a:sp3d prstMaterial="softEdge">
              <a:bevelT w="25400" h="25400"/>
            </a:sp3d>
          </a:bodyPr>
          <a:lstStyle/>
          <a:p>
            <a:pPr algn="ctr"/>
            <a:r>
              <a:rPr lang="ar-SA" sz="6600" dirty="0" smtClean="0">
                <a:ln w="24500" cmpd="dbl">
                  <a:solidFill>
                    <a:schemeClr val="accent2">
                      <a:shade val="85000"/>
                      <a:satMod val="155000"/>
                    </a:schemeClr>
                  </a:solidFill>
                  <a:prstDash val="solid"/>
                  <a:miter lim="800000"/>
                </a:ln>
                <a:solidFill>
                  <a:srgbClr val="002060"/>
                </a:solidFill>
                <a:effectLst>
                  <a:glow rad="139700">
                    <a:schemeClr val="accent3">
                      <a:satMod val="175000"/>
                      <a:alpha val="40000"/>
                    </a:schemeClr>
                  </a:glow>
                  <a:outerShdw blurRad="38100" dist="38100" dir="7020000" algn="tl">
                    <a:srgbClr val="000000">
                      <a:alpha val="35000"/>
                    </a:srgbClr>
                  </a:outerShdw>
                </a:effectLst>
                <a:cs typeface="PT Bold Heading" panose="02010400000000000000" pitchFamily="2" charset="-78"/>
              </a:rPr>
              <a:t>المحاضرة السابعة </a:t>
            </a:r>
            <a:br>
              <a:rPr lang="ar-SA" sz="6600" dirty="0" smtClean="0">
                <a:ln w="24500" cmpd="dbl">
                  <a:solidFill>
                    <a:schemeClr val="accent2">
                      <a:shade val="85000"/>
                      <a:satMod val="155000"/>
                    </a:schemeClr>
                  </a:solidFill>
                  <a:prstDash val="solid"/>
                  <a:miter lim="800000"/>
                </a:ln>
                <a:solidFill>
                  <a:srgbClr val="002060"/>
                </a:solidFill>
                <a:effectLst>
                  <a:glow rad="139700">
                    <a:schemeClr val="accent3">
                      <a:satMod val="175000"/>
                      <a:alpha val="40000"/>
                    </a:schemeClr>
                  </a:glow>
                  <a:outerShdw blurRad="38100" dist="38100" dir="7020000" algn="tl">
                    <a:srgbClr val="000000">
                      <a:alpha val="35000"/>
                    </a:srgbClr>
                  </a:outerShdw>
                </a:effectLst>
                <a:cs typeface="PT Bold Heading" panose="02010400000000000000" pitchFamily="2" charset="-78"/>
              </a:rPr>
            </a:br>
            <a:r>
              <a:rPr lang="ar-SA" sz="6600" dirty="0">
                <a:ln w="24500" cmpd="dbl">
                  <a:solidFill>
                    <a:schemeClr val="accent2">
                      <a:shade val="85000"/>
                      <a:satMod val="155000"/>
                    </a:schemeClr>
                  </a:solidFill>
                  <a:prstDash val="solid"/>
                  <a:miter lim="800000"/>
                </a:ln>
                <a:solidFill>
                  <a:srgbClr val="002060"/>
                </a:solidFill>
                <a:effectLst>
                  <a:glow rad="139700">
                    <a:schemeClr val="accent3">
                      <a:satMod val="175000"/>
                      <a:alpha val="40000"/>
                    </a:schemeClr>
                  </a:glow>
                  <a:outerShdw blurRad="38100" dist="38100" dir="7020000" algn="tl">
                    <a:srgbClr val="000000">
                      <a:alpha val="35000"/>
                    </a:srgbClr>
                  </a:outerShdw>
                </a:effectLst>
                <a:cs typeface="PT Bold Heading" panose="02010400000000000000" pitchFamily="2" charset="-78"/>
              </a:rPr>
              <a:t>تابع نظريات العمل التطوعي</a:t>
            </a:r>
            <a:r>
              <a:rPr lang="ar-SA" dirty="0"/>
              <a:t/>
            </a:r>
            <a:br>
              <a:rPr lang="ar-SA" dirty="0"/>
            </a:br>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21088"/>
            <a:ext cx="9144000" cy="26369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18008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ربع نص 1"/>
          <p:cNvSpPr txBox="1"/>
          <p:nvPr/>
        </p:nvSpPr>
        <p:spPr>
          <a:xfrm>
            <a:off x="2771800" y="824757"/>
            <a:ext cx="5184576" cy="6494085"/>
          </a:xfrm>
          <a:prstGeom prst="rect">
            <a:avLst/>
          </a:prstGeom>
          <a:noFill/>
        </p:spPr>
        <p:txBody>
          <a:bodyPr wrap="square" rtlCol="1">
            <a:spAutoFit/>
          </a:bodyPr>
          <a:lstStyle/>
          <a:p>
            <a:pPr algn="ctr"/>
            <a:r>
              <a:rPr lang="ar-SA" sz="4000" b="1" u="sng" dirty="0" smtClean="0"/>
              <a:t>عناصر المحاضرة</a:t>
            </a:r>
          </a:p>
          <a:p>
            <a:r>
              <a:rPr lang="ar-SA" sz="2800" dirty="0" smtClean="0"/>
              <a:t>مقدمة </a:t>
            </a:r>
          </a:p>
          <a:p>
            <a:r>
              <a:rPr lang="ar-SA" sz="2800" dirty="0" smtClean="0"/>
              <a:t>مراجعة</a:t>
            </a:r>
          </a:p>
          <a:p>
            <a:r>
              <a:rPr lang="ar-SA" sz="2800" dirty="0"/>
              <a:t>النظرية الوظيفية </a:t>
            </a:r>
            <a:endParaRPr lang="en-US" sz="2800" dirty="0"/>
          </a:p>
          <a:p>
            <a:r>
              <a:rPr lang="ar-SA" sz="2800" dirty="0"/>
              <a:t>نظرية السلم الممتد</a:t>
            </a:r>
            <a:endParaRPr lang="en-US" sz="2800" dirty="0"/>
          </a:p>
          <a:p>
            <a:r>
              <a:rPr lang="ar-SA" sz="2800" dirty="0"/>
              <a:t>نظرية التحفيز</a:t>
            </a:r>
            <a:endParaRPr lang="en-US" sz="2800" dirty="0"/>
          </a:p>
          <a:p>
            <a:r>
              <a:rPr lang="ar-SA" sz="2800" dirty="0"/>
              <a:t>الفرق بين التحفيز والتثبيط </a:t>
            </a:r>
            <a:endParaRPr lang="en-US" sz="2800" dirty="0"/>
          </a:p>
          <a:p>
            <a:r>
              <a:rPr lang="ar-SA" sz="2800" dirty="0"/>
              <a:t>نظرية الاحتياجات المتسلسلة لماسلو</a:t>
            </a:r>
            <a:endParaRPr lang="en-US" sz="2800" dirty="0"/>
          </a:p>
          <a:p>
            <a:r>
              <a:rPr lang="ar-SA" sz="2800" dirty="0"/>
              <a:t>نظرية </a:t>
            </a:r>
            <a:r>
              <a:rPr lang="ar-SA" sz="2800" dirty="0" smtClean="0"/>
              <a:t>الأنساق </a:t>
            </a:r>
            <a:r>
              <a:rPr lang="ar-SA" sz="2800" dirty="0"/>
              <a:t>العامة </a:t>
            </a:r>
            <a:endParaRPr lang="en-US" sz="2800" dirty="0"/>
          </a:p>
          <a:p>
            <a:r>
              <a:rPr lang="ar-SA" sz="2800" dirty="0"/>
              <a:t>نظرية ثقافة الفقر</a:t>
            </a:r>
            <a:endParaRPr lang="en-US" sz="2800" dirty="0"/>
          </a:p>
          <a:p>
            <a:r>
              <a:rPr lang="ar-SA" sz="2800" dirty="0"/>
              <a:t>اسئلة</a:t>
            </a:r>
            <a:endParaRPr lang="en-US" sz="2800" dirty="0"/>
          </a:p>
          <a:p>
            <a:r>
              <a:rPr lang="ar-SA" sz="2800" dirty="0" smtClean="0"/>
              <a:t> </a:t>
            </a:r>
          </a:p>
          <a:p>
            <a:endParaRPr lang="ar-SA" sz="2800" dirty="0" smtClean="0"/>
          </a:p>
          <a:p>
            <a:pPr algn="ctr"/>
            <a:endParaRPr lang="ar-SA" sz="40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ربع نص 1"/>
          <p:cNvSpPr txBox="1"/>
          <p:nvPr/>
        </p:nvSpPr>
        <p:spPr>
          <a:xfrm rot="428361">
            <a:off x="1581945" y="599536"/>
            <a:ext cx="6480720" cy="5878532"/>
          </a:xfrm>
          <a:prstGeom prst="rect">
            <a:avLst/>
          </a:prstGeom>
          <a:solidFill>
            <a:srgbClr val="FBF8D1"/>
          </a:solidFill>
        </p:spPr>
        <p:txBody>
          <a:bodyPr wrap="square" rtlCol="1">
            <a:spAutoFit/>
          </a:bodyPr>
          <a:lstStyle/>
          <a:p>
            <a:pPr algn="ctr"/>
            <a:r>
              <a:rPr lang="ar-SA" sz="4800" dirty="0" smtClean="0"/>
              <a:t>مقدمة</a:t>
            </a:r>
          </a:p>
          <a:p>
            <a:r>
              <a:rPr lang="ar-SA" sz="2800" b="1" dirty="0" smtClean="0"/>
              <a:t>تناولنا في المحاضرة السابقة مجموعة من النظريات التي تناقش العمل التطوعي وهي (</a:t>
            </a:r>
            <a:r>
              <a:rPr lang="ar-SA" sz="2800" b="1" dirty="0"/>
              <a:t>نظرية التبادل </a:t>
            </a:r>
            <a:r>
              <a:rPr lang="ar-SA" sz="2800" b="1" dirty="0" smtClean="0"/>
              <a:t>الاجتماعي</a:t>
            </a:r>
            <a:r>
              <a:rPr lang="ar-SA" sz="2800" dirty="0"/>
              <a:t> </a:t>
            </a:r>
            <a:r>
              <a:rPr lang="ar-SA" sz="2800" dirty="0" smtClean="0"/>
              <a:t>- </a:t>
            </a:r>
            <a:r>
              <a:rPr lang="ar-SA" sz="2800" b="1" dirty="0" smtClean="0"/>
              <a:t>نظرية</a:t>
            </a:r>
            <a:r>
              <a:rPr lang="ar-SA" sz="2800" b="1" dirty="0"/>
              <a:t>  الدور </a:t>
            </a:r>
            <a:r>
              <a:rPr lang="ar-SA" sz="2800" dirty="0" smtClean="0"/>
              <a:t>- </a:t>
            </a:r>
            <a:r>
              <a:rPr lang="ar-SA" sz="2800" b="1" dirty="0" smtClean="0"/>
              <a:t>النظرية البنائية)ونحن نعرف ان النظرية</a:t>
            </a:r>
            <a:r>
              <a:rPr lang="ar-SA" sz="2800" dirty="0" smtClean="0"/>
              <a:t> </a:t>
            </a:r>
            <a:r>
              <a:rPr lang="ar-SA" altLang="ar-SA" sz="2800" b="1" dirty="0" smtClean="0"/>
              <a:t>يمكن تعريفها  </a:t>
            </a:r>
            <a:r>
              <a:rPr lang="ar-SA" altLang="ar-SA" sz="2800" b="1" dirty="0"/>
              <a:t>بأنها " عبارة عن إطار فكرى يفسر مجموعه من الحقائق العلمية ويضعها </a:t>
            </a:r>
            <a:r>
              <a:rPr lang="ar-SA" altLang="ar-SA" sz="2800" b="1" dirty="0" err="1"/>
              <a:t>فى</a:t>
            </a:r>
            <a:r>
              <a:rPr lang="ar-SA" altLang="ar-SA" sz="2800" b="1" dirty="0"/>
              <a:t> نسق علمي مت</a:t>
            </a:r>
            <a:r>
              <a:rPr lang="ar-EG" altLang="ar-SA" sz="2800" b="1" dirty="0"/>
              <a:t>را</a:t>
            </a:r>
            <a:r>
              <a:rPr lang="ar-SA" altLang="ar-SA" sz="2800" b="1" dirty="0"/>
              <a:t>بط </a:t>
            </a:r>
            <a:r>
              <a:rPr lang="ar-EG" altLang="ar-SA" sz="2800" b="1" dirty="0"/>
              <a:t>، </a:t>
            </a:r>
            <a:r>
              <a:rPr lang="ar-SA" altLang="ar-SA" sz="2800" b="1" dirty="0"/>
              <a:t>وبأنها " مجموع</a:t>
            </a:r>
            <a:r>
              <a:rPr lang="ar-EG" altLang="ar-SA" sz="2800" b="1" dirty="0"/>
              <a:t>ة</a:t>
            </a:r>
            <a:r>
              <a:rPr lang="ar-SA" altLang="ar-SA" sz="2800" b="1" dirty="0"/>
              <a:t> من القضايا تتوافر فيها شروط متعددة من أهمها : أن تكون القضايا مستند</a:t>
            </a:r>
            <a:r>
              <a:rPr lang="ar-EG" altLang="ar-SA" sz="2800" b="1" dirty="0"/>
              <a:t>ة</a:t>
            </a:r>
            <a:r>
              <a:rPr lang="ar-SA" altLang="ar-SA" sz="2800" b="1" dirty="0"/>
              <a:t> إلى أفكار محددة تماما </a:t>
            </a:r>
            <a:r>
              <a:rPr lang="ar-EG" altLang="ar-SA" sz="2800" b="1" dirty="0"/>
              <a:t>، </a:t>
            </a:r>
            <a:r>
              <a:rPr lang="ar-SA" altLang="ar-SA" sz="2800" b="1" dirty="0"/>
              <a:t>وأن تكون القضايا متسقة الواحدة مع الأخرى وأن تكون على صورة يمكن أن تستمد منها التعميمات بإتباع الأسلوب </a:t>
            </a:r>
            <a:r>
              <a:rPr lang="ar-SA" altLang="ar-SA" sz="2800" b="1" dirty="0" smtClean="0"/>
              <a:t>الاستقرائي . </a:t>
            </a:r>
            <a:endParaRPr lang="ar-SA" sz="2800" dirty="0" smtClean="0"/>
          </a:p>
          <a:p>
            <a:pPr algn="ctr"/>
            <a:endParaRPr lang="ar-SA" sz="4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7" name="مستطيل 6"/>
          <p:cNvSpPr/>
          <p:nvPr/>
        </p:nvSpPr>
        <p:spPr>
          <a:xfrm>
            <a:off x="2243728" y="476672"/>
            <a:ext cx="5928672" cy="5109091"/>
          </a:xfrm>
          <a:prstGeom prst="rect">
            <a:avLst/>
          </a:prstGeom>
        </p:spPr>
        <p:txBody>
          <a:bodyPr wrap="square">
            <a:spAutoFit/>
          </a:bodyPr>
          <a:lstStyle/>
          <a:p>
            <a:endParaRPr lang="en-US"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3">
                    <a:satMod val="175000"/>
                    <a:alpha val="40000"/>
                  </a:schemeClr>
                </a:glow>
              </a:effectLst>
            </a:endParaRPr>
          </a:p>
          <a:p>
            <a:endParaRPr lang="ar-SA" sz="2800" b="1" dirty="0" smtClean="0">
              <a:effectLst>
                <a:outerShdw blurRad="38100" dist="38100" dir="2700000" algn="tl">
                  <a:srgbClr val="000000">
                    <a:alpha val="43137"/>
                  </a:srgbClr>
                </a:outerShdw>
              </a:effectLst>
            </a:endParaRPr>
          </a:p>
          <a:p>
            <a:r>
              <a:rPr lang="ar-SA" sz="2800" b="1" dirty="0" smtClean="0">
                <a:solidFill>
                  <a:srgbClr val="7030A0"/>
                </a:solidFill>
                <a:effectLst>
                  <a:outerShdw blurRad="38100" dist="38100" dir="2700000" algn="tl">
                    <a:srgbClr val="000000">
                      <a:alpha val="43137"/>
                    </a:srgbClr>
                  </a:outerShdw>
                </a:effectLst>
              </a:rPr>
              <a:t>يؤكد </a:t>
            </a:r>
            <a:r>
              <a:rPr lang="ar-SA" sz="2800" b="1" dirty="0">
                <a:solidFill>
                  <a:srgbClr val="7030A0"/>
                </a:solidFill>
                <a:effectLst>
                  <a:outerShdw blurRad="38100" dist="38100" dir="2700000" algn="tl">
                    <a:srgbClr val="000000">
                      <a:alpha val="43137"/>
                    </a:srgbClr>
                  </a:outerShdw>
                </a:effectLst>
              </a:rPr>
              <a:t>أنصار </a:t>
            </a:r>
            <a:r>
              <a:rPr lang="ar-SA" sz="2800" b="1" dirty="0"/>
              <a:t>هذه النظرية على وظائف العلاقات المتداخلة في شبكة العلاقات الاجتماعية المحيطة بالفرد، والتي تعمل على مساندته في الظروف الصعبة التي </a:t>
            </a:r>
            <a:r>
              <a:rPr lang="ar-SA" sz="2800" b="1" dirty="0" smtClean="0"/>
              <a:t>يواجهها </a:t>
            </a:r>
            <a:r>
              <a:rPr lang="ar-SA" sz="2800" b="1" dirty="0"/>
              <a:t>في بيئته ، وتركز هذه النظرية على تعزيز أنماط السلوك المتداخل في شبكة هذه العلاقات لزيادة مصادر العمل التطوعي لدى الفرد</a:t>
            </a:r>
            <a:r>
              <a:rPr lang="en-US" sz="2800" b="1" dirty="0" smtClean="0"/>
              <a:t>.</a:t>
            </a:r>
            <a:r>
              <a:rPr lang="ar-SA" sz="2800" b="1" dirty="0" smtClean="0">
                <a:solidFill>
                  <a:srgbClr val="FF0000"/>
                </a:solidFill>
                <a:effectLst>
                  <a:outerShdw blurRad="38100" dist="38100" dir="2700000" algn="tl">
                    <a:srgbClr val="000000">
                      <a:alpha val="43137"/>
                    </a:srgbClr>
                  </a:outerShdw>
                </a:effectLst>
              </a:rPr>
              <a:t>وتشير </a:t>
            </a:r>
            <a:r>
              <a:rPr lang="ar-SA" sz="2800" b="1" dirty="0">
                <a:solidFill>
                  <a:srgbClr val="FF0000"/>
                </a:solidFill>
                <a:effectLst>
                  <a:outerShdw blurRad="38100" dist="38100" dir="2700000" algn="tl">
                    <a:srgbClr val="000000">
                      <a:alpha val="43137"/>
                    </a:srgbClr>
                  </a:outerShdw>
                </a:effectLst>
              </a:rPr>
              <a:t>هذه النظرية أيضاً </a:t>
            </a:r>
            <a:r>
              <a:rPr lang="ar-SA" sz="2800" b="1" dirty="0"/>
              <a:t>إلى أن العمل التطوعي أو « المساندة الاجتماعية» هو تلك المعلومات التي تؤدي إلى اعتقاد الفرد بأنه محبوب من المحيطين به، وأن يشعر </a:t>
            </a:r>
            <a:r>
              <a:rPr lang="ar-SA" sz="2800" b="1" dirty="0" smtClean="0"/>
              <a:t>بأنه</a:t>
            </a:r>
            <a:endParaRPr lang="en-US" sz="2800" b="1" dirty="0"/>
          </a:p>
        </p:txBody>
      </p:sp>
      <p:sp>
        <p:nvSpPr>
          <p:cNvPr id="8" name="مستطيل 7"/>
          <p:cNvSpPr/>
          <p:nvPr/>
        </p:nvSpPr>
        <p:spPr>
          <a:xfrm>
            <a:off x="3059833" y="107340"/>
            <a:ext cx="5983952" cy="769441"/>
          </a:xfrm>
          <a:prstGeom prst="rect">
            <a:avLst/>
          </a:prstGeom>
        </p:spPr>
        <p:txBody>
          <a:bodyPr wrap="square">
            <a:spAutoFit/>
          </a:bodyPr>
          <a:lstStyle/>
          <a:p>
            <a:pPr algn="ctr"/>
            <a:r>
              <a:rPr lang="ar-SA" sz="44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3">
                      <a:satMod val="175000"/>
                      <a:alpha val="40000"/>
                    </a:schemeClr>
                  </a:glow>
                </a:effectLst>
              </a:rPr>
              <a:t>النظرية الوظيفية</a:t>
            </a:r>
            <a:r>
              <a:rPr lang="en-US" sz="44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3">
                      <a:satMod val="175000"/>
                      <a:alpha val="40000"/>
                    </a:schemeClr>
                  </a:glow>
                </a:effectLst>
              </a:rPr>
              <a:t> : </a:t>
            </a:r>
            <a:endParaRPr lang="ar-SA" sz="44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3">
                    <a:satMod val="175000"/>
                    <a:alpha val="40000"/>
                  </a:schemeClr>
                </a:glow>
              </a:effectLst>
            </a:endParaRPr>
          </a:p>
        </p:txBody>
      </p:sp>
    </p:spTree>
    <p:extLst>
      <p:ext uri="{BB962C8B-B14F-4D97-AF65-F5344CB8AC3E}">
        <p14:creationId xmlns:p14="http://schemas.microsoft.com/office/powerpoint/2010/main" val="165720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endParaRPr lang="ar-SA"/>
          </a:p>
        </p:txBody>
      </p:sp>
      <p:sp>
        <p:nvSpPr>
          <p:cNvPr id="3" name="عنوان 2"/>
          <p:cNvSpPr>
            <a:spLocks noGrp="1"/>
          </p:cNvSpPr>
          <p:nvPr>
            <p:ph type="title"/>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5" name="مستطيل 4"/>
          <p:cNvSpPr/>
          <p:nvPr/>
        </p:nvSpPr>
        <p:spPr>
          <a:xfrm>
            <a:off x="2555776" y="834748"/>
            <a:ext cx="5688632" cy="3108543"/>
          </a:xfrm>
          <a:prstGeom prst="rect">
            <a:avLst/>
          </a:prstGeom>
        </p:spPr>
        <p:txBody>
          <a:bodyPr wrap="square">
            <a:spAutoFit/>
          </a:bodyPr>
          <a:lstStyle/>
          <a:p>
            <a:pPr marL="457200" indent="-457200">
              <a:buFont typeface="Wingdings" panose="05000000000000000000" pitchFamily="2" charset="2"/>
              <a:buChar char="q"/>
            </a:pPr>
            <a:r>
              <a:rPr lang="ar-SA" sz="2800" b="1" dirty="0" smtClean="0"/>
              <a:t>محاط بالرعاية من الآخرين ، </a:t>
            </a:r>
          </a:p>
          <a:p>
            <a:pPr marL="457200" indent="-457200">
              <a:buFont typeface="Wingdings" panose="05000000000000000000" pitchFamily="2" charset="2"/>
              <a:buChar char="q"/>
            </a:pPr>
            <a:r>
              <a:rPr lang="ar-SA" sz="2800" b="1" dirty="0" smtClean="0"/>
              <a:t>وبالانتماء إلى شبكة العلاقات الاجتماعية في البيئة المحيطة، </a:t>
            </a:r>
          </a:p>
          <a:p>
            <a:pPr marL="457200" indent="-457200">
              <a:buFont typeface="Wingdings" panose="05000000000000000000" pitchFamily="2" charset="2"/>
              <a:buChar char="q"/>
            </a:pPr>
            <a:r>
              <a:rPr lang="ar-SA" sz="2800" b="1" dirty="0" smtClean="0"/>
              <a:t>ويشعر بالتقدير والاحترام من مصادر العمل التطوعي القريبة منه، </a:t>
            </a:r>
          </a:p>
          <a:p>
            <a:pPr marL="457200" indent="-457200">
              <a:buFont typeface="Wingdings" panose="05000000000000000000" pitchFamily="2" charset="2"/>
              <a:buChar char="q"/>
            </a:pPr>
            <a:r>
              <a:rPr lang="ar-SA" sz="2800" b="1" dirty="0" smtClean="0"/>
              <a:t>ويشعر أيضاً بواجباته والتزاماته الاجتماعية مع المحيطين به</a:t>
            </a:r>
            <a:r>
              <a:rPr lang="en-US" sz="2800" b="1" dirty="0" smtClean="0"/>
              <a:t>.</a:t>
            </a:r>
            <a:r>
              <a:rPr lang="en-US" sz="2800" b="1" baseline="30000" dirty="0" smtClean="0"/>
              <a:t> </a:t>
            </a:r>
            <a:endParaRPr lang="en-US" sz="2800" b="1" dirty="0"/>
          </a:p>
        </p:txBody>
      </p:sp>
    </p:spTree>
    <p:extLst>
      <p:ext uri="{BB962C8B-B14F-4D97-AF65-F5344CB8AC3E}">
        <p14:creationId xmlns:p14="http://schemas.microsoft.com/office/powerpoint/2010/main" val="1373745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333368" y="517565"/>
            <a:ext cx="4572000" cy="861774"/>
          </a:xfrm>
          <a:prstGeom prst="rect">
            <a:avLst/>
          </a:prstGeom>
          <a:solidFill>
            <a:srgbClr val="F9F5BF">
              <a:alpha val="40000"/>
            </a:srgbClr>
          </a:solidFill>
          <a:ln>
            <a:solidFill>
              <a:srgbClr val="FBF8D1"/>
            </a:solidFill>
          </a:ln>
          <a:scene3d>
            <a:camera prst="orthographicFront"/>
            <a:lightRig rig="threePt" dir="t"/>
          </a:scene3d>
          <a:sp3d>
            <a:bevelT w="152400" h="50800" prst="softRound"/>
          </a:sp3d>
        </p:spPr>
        <p:txBody>
          <a:bodyPr>
            <a:spAutoFit/>
          </a:bodyPr>
          <a:lstStyle/>
          <a:p>
            <a:pPr algn="ctr"/>
            <a:r>
              <a:rPr lang="ar-SA" sz="3200" b="1" dirty="0" smtClean="0">
                <a:effectLst>
                  <a:outerShdw blurRad="38100" dist="38100" dir="2700000" algn="tl">
                    <a:srgbClr val="000000">
                      <a:alpha val="43137"/>
                    </a:srgbClr>
                  </a:outerShdw>
                </a:effectLst>
              </a:rPr>
              <a:t>نظرية السلم الامتدادي </a:t>
            </a:r>
            <a:r>
              <a:rPr lang="ar-SA" dirty="0" smtClean="0"/>
              <a:t/>
            </a:r>
            <a:br>
              <a:rPr lang="ar-SA" dirty="0" smtClean="0"/>
            </a:br>
            <a:endParaRPr lang="ar-SA" dirty="0"/>
          </a:p>
        </p:txBody>
      </p:sp>
      <p:sp>
        <p:nvSpPr>
          <p:cNvPr id="3" name="مستطيل 2"/>
          <p:cNvSpPr/>
          <p:nvPr/>
        </p:nvSpPr>
        <p:spPr>
          <a:xfrm>
            <a:off x="1631856" y="1379339"/>
            <a:ext cx="6768752" cy="5262979"/>
          </a:xfrm>
          <a:prstGeom prst="rect">
            <a:avLst/>
          </a:prstGeom>
          <a:solidFill>
            <a:srgbClr val="FCFAE0"/>
          </a:solidFill>
          <a:ln>
            <a:solidFill>
              <a:srgbClr val="FBF8D1"/>
            </a:solidFill>
          </a:ln>
          <a:scene3d>
            <a:camera prst="orthographicFront"/>
            <a:lightRig rig="threePt" dir="t"/>
          </a:scene3d>
          <a:sp3d>
            <a:bevelT w="152400" h="50800" prst="softRound"/>
          </a:sp3d>
        </p:spPr>
        <p:txBody>
          <a:bodyPr wrap="square">
            <a:spAutoFit/>
          </a:bodyPr>
          <a:lstStyle/>
          <a:p>
            <a:pPr marL="457200" indent="-457200">
              <a:buFont typeface="Wingdings" panose="05000000000000000000" pitchFamily="2" charset="2"/>
              <a:buChar char="Ø"/>
            </a:pPr>
            <a:r>
              <a:rPr lang="ar-SA" sz="2800" dirty="0" smtClean="0"/>
              <a:t>يبنى أساس نظرية السلم الامتدادي </a:t>
            </a:r>
            <a:r>
              <a:rPr lang="ar-SA" sz="2800" u="sng" dirty="0" smtClean="0">
                <a:solidFill>
                  <a:srgbClr val="7030A0"/>
                </a:solidFill>
                <a:effectLst>
                  <a:outerShdw blurRad="38100" dist="38100" dir="2700000" algn="tl">
                    <a:srgbClr val="000000">
                      <a:alpha val="43137"/>
                    </a:srgbClr>
                  </a:outerShdw>
                </a:effectLst>
              </a:rPr>
              <a:t>لسيدني ويب </a:t>
            </a:r>
            <a:r>
              <a:rPr lang="ar-SA" sz="2800" dirty="0" smtClean="0"/>
              <a:t>للعمل التطوعي على تولي الدولة مهمة توفير الخدمة والرعاية للمواطنين سابقا </a:t>
            </a:r>
          </a:p>
          <a:p>
            <a:pPr marL="457200" indent="-457200">
              <a:buFont typeface="Wingdings" panose="05000000000000000000" pitchFamily="2" charset="2"/>
              <a:buChar char="Ø"/>
            </a:pPr>
            <a:r>
              <a:rPr lang="ar-SA" sz="2800" dirty="0" smtClean="0"/>
              <a:t>ويتولى القطاع التطوعي استكمال النقص فيه وبذلك يتكامل  العمل لخير المجتمع فالجهود الحكومية تأتي في البداية والجهود التطوعية تكون امتدادا لها أي انها منظومة متناغمة بين الطرفين لما فيه المصلحة العامة</a:t>
            </a:r>
          </a:p>
          <a:p>
            <a:pPr marL="457200" indent="-457200">
              <a:buFont typeface="Wingdings" panose="05000000000000000000" pitchFamily="2" charset="2"/>
              <a:buChar char="Ø"/>
            </a:pPr>
            <a:r>
              <a:rPr lang="ar-SA" sz="2800" dirty="0" smtClean="0"/>
              <a:t>وتقوم هذه النظرية على انه يجب على كل مجتمع ان يوفر لأبنائه حد ادنى من الرعاية وعلى الهيئات الاهلية ان تعمل جاهدة على رفع عملائه درجة على السلم الامتدادي  </a:t>
            </a:r>
          </a:p>
          <a:p>
            <a:pPr marL="457200" indent="-457200">
              <a:buFont typeface="Wingdings" panose="05000000000000000000" pitchFamily="2" charset="2"/>
              <a:buChar char="Ø"/>
            </a:pPr>
            <a:r>
              <a:rPr lang="ar-SA" sz="2800" dirty="0" smtClean="0"/>
              <a:t> </a:t>
            </a:r>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195736" y="1617767"/>
            <a:ext cx="5616624" cy="3908762"/>
          </a:xfrm>
          <a:prstGeom prst="rect">
            <a:avLst/>
          </a:prstGeom>
        </p:spPr>
        <p:txBody>
          <a:bodyPr wrap="square">
            <a:spAutoFit/>
          </a:bodyPr>
          <a:lstStyle/>
          <a:p>
            <a:r>
              <a:rPr lang="ar-SA" sz="3200" b="1" dirty="0" smtClean="0">
                <a:solidFill>
                  <a:srgbClr val="00CC00"/>
                </a:solidFill>
              </a:rPr>
              <a:t>التَّحفيز </a:t>
            </a:r>
            <a:r>
              <a:rPr lang="ar-SA" sz="3200" b="1" dirty="0">
                <a:solidFill>
                  <a:srgbClr val="00CC00"/>
                </a:solidFill>
              </a:rPr>
              <a:t>في ديننا الحنيف: </a:t>
            </a:r>
            <a:r>
              <a:rPr lang="ar-SA" sz="2400" dirty="0">
                <a:solidFill>
                  <a:srgbClr val="00CC00"/>
                </a:solidFill>
                <a:cs typeface="Sultan Medium" pitchFamily="2" charset="-78"/>
              </a:rPr>
              <a:t/>
            </a:r>
            <a:br>
              <a:rPr lang="ar-SA" sz="2400" dirty="0">
                <a:solidFill>
                  <a:srgbClr val="00CC00"/>
                </a:solidFill>
                <a:cs typeface="Sultan Medium" pitchFamily="2" charset="-78"/>
              </a:rPr>
            </a:br>
            <a:r>
              <a:rPr lang="ar-SA" sz="3600" b="1" dirty="0">
                <a:solidFill>
                  <a:schemeClr val="tx2">
                    <a:satMod val="130000"/>
                  </a:schemeClr>
                </a:solidFill>
                <a:cs typeface="Sultan Medium" pitchFamily="2" charset="-78"/>
              </a:rPr>
              <a:t>ورَدَت في غير ما موضع من كتاب الله آياتٌ تحثُّ على التحفيز بشَتَّى أنواعها:</a:t>
            </a:r>
            <a:br>
              <a:rPr lang="ar-SA" sz="3600" b="1" dirty="0">
                <a:solidFill>
                  <a:schemeClr val="tx2">
                    <a:satMod val="130000"/>
                  </a:schemeClr>
                </a:solidFill>
                <a:cs typeface="Sultan Medium" pitchFamily="2" charset="-78"/>
              </a:rPr>
            </a:br>
            <a:r>
              <a:rPr lang="ar-SA" sz="3600" b="1" dirty="0">
                <a:solidFill>
                  <a:schemeClr val="tx2">
                    <a:satMod val="130000"/>
                  </a:schemeClr>
                </a:solidFill>
                <a:cs typeface="Sultan Medium" pitchFamily="2" charset="-78"/>
              </a:rPr>
              <a:t>• قال تعالى: ﴿ مَنْ عَمِلَ صَالِحًا مِنْ ذَكَرٍ أَوْ أُنْثَى وَهُوَ مُؤْمِنٌ فَلَنُحْيِيَنَّهُ حَيَاةً طَيِّبَةً وَلَنَجْزِيَنَّهُمْ أَجْرَهُمْ بِأَحْسَنِ مَا كَانُوا يَعْمَلُونَ ﴾ [النحل: 97]</a:t>
            </a:r>
            <a:r>
              <a:rPr lang="ar-SA" sz="2400" b="1" dirty="0">
                <a:solidFill>
                  <a:schemeClr val="tx2">
                    <a:satMod val="130000"/>
                  </a:schemeClr>
                </a:solidFill>
                <a:cs typeface="Sultan Medium" pitchFamily="2" charset="-78"/>
              </a:rPr>
              <a:t/>
            </a:r>
            <a:br>
              <a:rPr lang="ar-SA" sz="2400" b="1" dirty="0">
                <a:solidFill>
                  <a:schemeClr val="tx2">
                    <a:satMod val="130000"/>
                  </a:schemeClr>
                </a:solidFill>
                <a:cs typeface="Sultan Medium" pitchFamily="2" charset="-78"/>
              </a:rPr>
            </a:br>
            <a:r>
              <a:rPr lang="ar-SA" b="1" dirty="0">
                <a:solidFill>
                  <a:schemeClr val="tx2">
                    <a:satMod val="130000"/>
                  </a:schemeClr>
                </a:solidFill>
                <a:cs typeface="Sultan Medium" pitchFamily="2" charset="-78"/>
              </a:rPr>
              <a:t/>
            </a:r>
            <a:br>
              <a:rPr lang="ar-SA" b="1" dirty="0">
                <a:solidFill>
                  <a:schemeClr val="tx2">
                    <a:satMod val="130000"/>
                  </a:schemeClr>
                </a:solidFill>
                <a:cs typeface="Sultan Medium" pitchFamily="2" charset="-78"/>
              </a:rPr>
            </a:br>
            <a:endParaRPr lang="ar-SA" dirty="0"/>
          </a:p>
        </p:txBody>
      </p:sp>
      <p:sp>
        <p:nvSpPr>
          <p:cNvPr id="3" name="مستطيل 2"/>
          <p:cNvSpPr/>
          <p:nvPr/>
        </p:nvSpPr>
        <p:spPr>
          <a:xfrm>
            <a:off x="3851920" y="971436"/>
            <a:ext cx="2934098" cy="646331"/>
          </a:xfrm>
          <a:prstGeom prst="rect">
            <a:avLst/>
          </a:prstGeom>
        </p:spPr>
        <p:txBody>
          <a:bodyPr wrap="square">
            <a:spAutoFit/>
          </a:bodyPr>
          <a:lstStyle/>
          <a:p>
            <a:pPr algn="ctr"/>
            <a:r>
              <a:rPr lang="ar-SA" sz="3600" b="1" dirty="0">
                <a:effectLst>
                  <a:outerShdw blurRad="38100" dist="38100" dir="2700000" algn="tl">
                    <a:srgbClr val="000000">
                      <a:alpha val="43137"/>
                    </a:srgbClr>
                  </a:outerShdw>
                </a:effectLst>
              </a:rPr>
              <a:t>نظرية التحفيز </a:t>
            </a:r>
            <a:endParaRPr lang="ar-SA" sz="36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7384"/>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745055" y="548680"/>
            <a:ext cx="4355680" cy="523220"/>
          </a:xfrm>
          <a:prstGeom prst="rect">
            <a:avLst/>
          </a:prstGeom>
          <a:solidFill>
            <a:srgbClr val="FCFAE0"/>
          </a:solidFill>
          <a:scene3d>
            <a:camera prst="orthographicFront"/>
            <a:lightRig rig="threePt" dir="t"/>
          </a:scene3d>
          <a:sp3d>
            <a:bevelT prst="convex"/>
          </a:sp3d>
        </p:spPr>
        <p:txBody>
          <a:bodyPr wrap="none">
            <a:spAutoFit/>
          </a:bodyPr>
          <a:lstStyle/>
          <a:p>
            <a:r>
              <a:rPr lang="ar-SA" sz="2800" b="1" dirty="0" smtClean="0">
                <a:effectLst>
                  <a:outerShdw blurRad="38100" dist="38100" dir="2700000" algn="tl">
                    <a:srgbClr val="000000">
                      <a:alpha val="43137"/>
                    </a:srgbClr>
                  </a:outerShdw>
                </a:effectLst>
              </a:rPr>
              <a:t>نظرية التحفيز او التعزيز او التقوية </a:t>
            </a:r>
            <a:endParaRPr lang="ar-SA" sz="2800" b="1" dirty="0">
              <a:effectLst>
                <a:outerShdw blurRad="38100" dist="38100" dir="2700000" algn="tl">
                  <a:srgbClr val="000000">
                    <a:alpha val="43137"/>
                  </a:srgbClr>
                </a:outerShdw>
              </a:effectLst>
            </a:endParaRPr>
          </a:p>
        </p:txBody>
      </p:sp>
      <p:sp>
        <p:nvSpPr>
          <p:cNvPr id="3" name="مستطيل 2"/>
          <p:cNvSpPr/>
          <p:nvPr/>
        </p:nvSpPr>
        <p:spPr>
          <a:xfrm>
            <a:off x="2123728" y="1124744"/>
            <a:ext cx="6318448" cy="4524315"/>
          </a:xfrm>
          <a:prstGeom prst="rect">
            <a:avLst/>
          </a:prstGeom>
          <a:solidFill>
            <a:srgbClr val="FCFAE0"/>
          </a:solidFill>
          <a:scene3d>
            <a:camera prst="orthographicFront"/>
            <a:lightRig rig="threePt" dir="t"/>
          </a:scene3d>
          <a:sp3d>
            <a:bevelT prst="convex"/>
          </a:sp3d>
        </p:spPr>
        <p:txBody>
          <a:bodyPr wrap="square">
            <a:spAutoFit/>
          </a:bodyPr>
          <a:lstStyle/>
          <a:p>
            <a:pPr marL="285750" indent="-285750">
              <a:buFont typeface="Wingdings" panose="05000000000000000000" pitchFamily="2" charset="2"/>
              <a:buChar char="v"/>
            </a:pPr>
            <a:r>
              <a:rPr lang="ar-SA" sz="2400" dirty="0" smtClean="0"/>
              <a:t>عندما يجري الانسان عمل  منظم وناجح  ويقابل ذلك شكر الناس فانه يحاول تكرار نفس العمل اما اذا لقي استياء الاخرين او عدم اهتمام فانك لا تحاول بذل مجهود لتكرار نفس العمل</a:t>
            </a:r>
          </a:p>
          <a:p>
            <a:pPr marL="285750" indent="-285750">
              <a:buFont typeface="Wingdings" panose="05000000000000000000" pitchFamily="2" charset="2"/>
              <a:buChar char="v"/>
            </a:pPr>
            <a:r>
              <a:rPr lang="ar-SA" sz="2400" dirty="0" smtClean="0"/>
              <a:t> ان بالتعزيز يعني تعزيز السلوك الناجح عن طريق ايجاد عائد ايجابي نتيجة لهذا السلوك الجيد هذا التعزيز يكون بالشكر او المديح او المكافآت المالية </a:t>
            </a:r>
          </a:p>
          <a:p>
            <a:pPr marL="285750" indent="-285750">
              <a:buFont typeface="Wingdings" panose="05000000000000000000" pitchFamily="2" charset="2"/>
              <a:buChar char="v"/>
            </a:pPr>
            <a:r>
              <a:rPr lang="ar-SA" sz="2400" dirty="0" smtClean="0"/>
              <a:t>او التصرف الغير مرغوب فيه يحتاج الي تغيير عن طريق التركيز على تحسين الاداء والسلوك </a:t>
            </a:r>
          </a:p>
          <a:p>
            <a:pPr marL="285750" indent="-285750">
              <a:buFont typeface="Wingdings" panose="05000000000000000000" pitchFamily="2" charset="2"/>
              <a:buChar char="v"/>
            </a:pPr>
            <a:r>
              <a:rPr lang="ar-SA" sz="2400" dirty="0" smtClean="0"/>
              <a:t>ويلاحظ ان التعزيز الايجابي يشجع على الانجاز في كثير من الاحيان و على المسؤول خلق الكثير من الفرص للشكر والتقدير </a:t>
            </a:r>
            <a:endParaRPr lang="ar-SA" sz="24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195736" y="846416"/>
            <a:ext cx="5724128" cy="4401205"/>
          </a:xfrm>
          <a:prstGeom prst="rect">
            <a:avLst/>
          </a:prstGeom>
          <a:solidFill>
            <a:srgbClr val="FCFAE0"/>
          </a:solidFill>
          <a:scene3d>
            <a:camera prst="orthographicFront"/>
            <a:lightRig rig="threePt" dir="t"/>
          </a:scene3d>
          <a:sp3d>
            <a:bevelT prst="convex"/>
          </a:sp3d>
        </p:spPr>
        <p:txBody>
          <a:bodyPr wrap="square">
            <a:spAutoFit/>
          </a:bodyPr>
          <a:lstStyle/>
          <a:p>
            <a:r>
              <a:rPr lang="ar-SA" sz="2800" b="1" u="sng" dirty="0"/>
              <a:t>ما هو </a:t>
            </a:r>
            <a:r>
              <a:rPr lang="ar-SA" sz="2800" b="1" u="sng" dirty="0" smtClean="0"/>
              <a:t>التحفيز الذي نبحث عنه ؟</a:t>
            </a:r>
            <a:endParaRPr lang="en-US" sz="2800" u="sng" dirty="0"/>
          </a:p>
          <a:p>
            <a:r>
              <a:rPr lang="ar-SA" sz="2800" dirty="0"/>
              <a:t>التحفيز</a:t>
            </a:r>
            <a:r>
              <a:rPr lang="en-US" sz="2800" dirty="0"/>
              <a:t> Motivation </a:t>
            </a:r>
            <a:r>
              <a:rPr lang="ar-SA" sz="2800" dirty="0"/>
              <a:t>هو أن تجعل شخصا مُتحفزا أي مُتَحمسا لأداء شيء ما. كل منا له ما يحفزه لفعل أشياء ما. ما الذي يجعلك تتحفز لمشاهدة مباراة لكرة القدم مع أنك لن تحصل على أي مقابل مادي</a:t>
            </a:r>
            <a:r>
              <a:rPr lang="ar-SA" sz="2800" dirty="0" smtClean="0"/>
              <a:t>؟ </a:t>
            </a:r>
            <a:r>
              <a:rPr lang="ar-SA" sz="2800" dirty="0"/>
              <a:t>ما الذي يحفز الإنسان على قصّ نجاحاته في العمل؟ ما الذي يجعل العاملين في مؤسسة ما متحفزين لأداء أفضل ما عندهم وما الذي يجعل نفس العاملين في ظروف أخرى مُثَبطين؟</a:t>
            </a:r>
            <a:endParaRPr lang="en-US"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ربع نص 1"/>
          <p:cNvSpPr txBox="1"/>
          <p:nvPr/>
        </p:nvSpPr>
        <p:spPr>
          <a:xfrm>
            <a:off x="4564360" y="659200"/>
            <a:ext cx="3824064" cy="584775"/>
          </a:xfrm>
          <a:prstGeom prst="rect">
            <a:avLst/>
          </a:prstGeom>
          <a:noFill/>
        </p:spPr>
        <p:txBody>
          <a:bodyPr wrap="square" rtlCol="1">
            <a:spAutoFit/>
          </a:bodyPr>
          <a:lstStyle/>
          <a:p>
            <a:pPr algn="ctr"/>
            <a:r>
              <a:rPr lang="ar-SA" sz="3200" b="1" dirty="0" smtClean="0"/>
              <a:t>الفرق بين التحفيز والتثبيط </a:t>
            </a:r>
            <a:endParaRPr lang="ar-SA" sz="3200" b="1" dirty="0"/>
          </a:p>
        </p:txBody>
      </p:sp>
      <p:graphicFrame>
        <p:nvGraphicFramePr>
          <p:cNvPr id="5" name="جدول 4"/>
          <p:cNvGraphicFramePr>
            <a:graphicFrameLocks noGrp="1"/>
          </p:cNvGraphicFramePr>
          <p:nvPr>
            <p:extLst>
              <p:ext uri="{D42A27DB-BD31-4B8C-83A1-F6EECF244321}">
                <p14:modId xmlns:p14="http://schemas.microsoft.com/office/powerpoint/2010/main" val="1946254520"/>
              </p:ext>
            </p:extLst>
          </p:nvPr>
        </p:nvGraphicFramePr>
        <p:xfrm>
          <a:off x="2195736" y="1412776"/>
          <a:ext cx="5712296" cy="3749040"/>
        </p:xfrm>
        <a:graphic>
          <a:graphicData uri="http://schemas.openxmlformats.org/drawingml/2006/table">
            <a:tbl>
              <a:tblPr rtl="1" firstRow="1" bandRow="1">
                <a:tableStyleId>{5C22544A-7EE6-4342-B048-85BDC9FD1C3A}</a:tableStyleId>
              </a:tblPr>
              <a:tblGrid>
                <a:gridCol w="2856148"/>
                <a:gridCol w="2856148"/>
              </a:tblGrid>
              <a:tr h="370840">
                <a:tc>
                  <a:txBody>
                    <a:bodyPr/>
                    <a:lstStyle/>
                    <a:p>
                      <a:pPr algn="ctr" rtl="1"/>
                      <a:r>
                        <a:rPr lang="ar-SA" sz="2400" b="1" dirty="0" smtClean="0">
                          <a:solidFill>
                            <a:schemeClr val="accent6">
                              <a:lumMod val="50000"/>
                            </a:schemeClr>
                          </a:solidFill>
                        </a:rPr>
                        <a:t>التحفيز</a:t>
                      </a:r>
                      <a:endParaRPr lang="ar-SA" sz="2400"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c>
                  <a:txBody>
                    <a:bodyPr/>
                    <a:lstStyle/>
                    <a:p>
                      <a:pPr algn="ctr" rtl="1"/>
                      <a:r>
                        <a:rPr lang="ar-SA" sz="2400" b="1" dirty="0" smtClean="0">
                          <a:solidFill>
                            <a:schemeClr val="accent6">
                              <a:lumMod val="50000"/>
                            </a:schemeClr>
                          </a:solidFill>
                        </a:rPr>
                        <a:t>التثبيط</a:t>
                      </a:r>
                      <a:endParaRPr lang="ar-SA" sz="2400"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r>
              <a:tr h="370840">
                <a:tc>
                  <a:txBody>
                    <a:bodyPr/>
                    <a:lstStyle/>
                    <a:p>
                      <a:pPr rtl="1"/>
                      <a:r>
                        <a:rPr kumimoji="0" lang="ar-SA" sz="2400" kern="1200" dirty="0" smtClean="0">
                          <a:solidFill>
                            <a:schemeClr val="dk1"/>
                          </a:solidFill>
                          <a:effectLst/>
                          <a:latin typeface="+mn-lt"/>
                          <a:ea typeface="+mn-ea"/>
                          <a:cs typeface="+mn-cs"/>
                        </a:rPr>
                        <a:t>يجعلك تحصل على طاقات هائلة من الموظفين</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c>
                  <a:txBody>
                    <a:bodyPr/>
                    <a:lstStyle/>
                    <a:p>
                      <a:pPr rtl="1"/>
                      <a:r>
                        <a:rPr kumimoji="0" lang="ar-SA" sz="2400" kern="1200" dirty="0" smtClean="0">
                          <a:solidFill>
                            <a:schemeClr val="dk1"/>
                          </a:solidFill>
                          <a:effectLst/>
                          <a:latin typeface="+mn-lt"/>
                          <a:ea typeface="+mn-ea"/>
                          <a:cs typeface="+mn-cs"/>
                        </a:rPr>
                        <a:t>يجعلك تخسر هذه الطاقات</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r>
              <a:tr h="370840">
                <a:tc>
                  <a:txBody>
                    <a:bodyPr/>
                    <a:lstStyle/>
                    <a:p>
                      <a:pPr rtl="1"/>
                      <a:r>
                        <a:rPr kumimoji="0" lang="ar-SA" sz="2400" kern="1200" dirty="0" smtClean="0">
                          <a:solidFill>
                            <a:schemeClr val="dk1"/>
                          </a:solidFill>
                          <a:effectLst/>
                          <a:latin typeface="+mn-lt"/>
                          <a:ea typeface="+mn-ea"/>
                          <a:cs typeface="+mn-cs"/>
                        </a:rPr>
                        <a:t>يجعل الموظف يفكر في حلول بمعنى بذل جهد اكثر</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c>
                  <a:txBody>
                    <a:bodyPr/>
                    <a:lstStyle/>
                    <a:p>
                      <a:pPr rtl="1"/>
                      <a:r>
                        <a:rPr kumimoji="0" lang="ar-SA" sz="2400" kern="1200" dirty="0" smtClean="0">
                          <a:solidFill>
                            <a:schemeClr val="dk1"/>
                          </a:solidFill>
                          <a:effectLst/>
                          <a:latin typeface="+mn-lt"/>
                          <a:ea typeface="+mn-ea"/>
                          <a:cs typeface="+mn-cs"/>
                        </a:rPr>
                        <a:t>يجعله يؤدي ما عليه ولا يحاول أن يبذل أي جهد زائد</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r>
              <a:tr h="370840">
                <a:tc>
                  <a:txBody>
                    <a:bodyPr/>
                    <a:lstStyle/>
                    <a:p>
                      <a:pPr rtl="1"/>
                      <a:r>
                        <a:rPr kumimoji="0" lang="ar-SA" sz="2400" kern="1200" dirty="0" smtClean="0">
                          <a:solidFill>
                            <a:schemeClr val="dk1"/>
                          </a:solidFill>
                          <a:effectLst/>
                          <a:latin typeface="+mn-lt"/>
                          <a:ea typeface="+mn-ea"/>
                          <a:cs typeface="+mn-cs"/>
                        </a:rPr>
                        <a:t>يجعل الموظف يؤدي وهو مستمتع بالأداء </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c>
                  <a:txBody>
                    <a:bodyPr/>
                    <a:lstStyle/>
                    <a:p>
                      <a:pPr rtl="1"/>
                      <a:r>
                        <a:rPr kumimoji="0" lang="ar-SA" sz="2400" kern="1200" dirty="0" smtClean="0">
                          <a:solidFill>
                            <a:schemeClr val="dk1"/>
                          </a:solidFill>
                          <a:effectLst/>
                          <a:latin typeface="+mn-lt"/>
                          <a:ea typeface="+mn-ea"/>
                          <a:cs typeface="+mn-cs"/>
                        </a:rPr>
                        <a:t>يجعله يؤدي ما لابد من أن يؤديه وهو كاره</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r>
              <a:tr h="370840">
                <a:tc>
                  <a:txBody>
                    <a:bodyPr/>
                    <a:lstStyle/>
                    <a:p>
                      <a:pPr rtl="1"/>
                      <a:r>
                        <a:rPr kumimoji="0" lang="ar-SA" sz="2400" kern="1200" dirty="0" smtClean="0">
                          <a:solidFill>
                            <a:schemeClr val="dk1"/>
                          </a:solidFill>
                          <a:effectLst/>
                          <a:latin typeface="+mn-lt"/>
                          <a:ea typeface="+mn-ea"/>
                          <a:cs typeface="+mn-cs"/>
                        </a:rPr>
                        <a:t>تحسن الأداء</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c>
                  <a:txBody>
                    <a:bodyPr/>
                    <a:lstStyle/>
                    <a:p>
                      <a:pPr rtl="1"/>
                      <a:r>
                        <a:rPr lang="ar-SA" sz="2400" dirty="0" smtClean="0"/>
                        <a:t>اداء متواضع</a:t>
                      </a:r>
                      <a:endParaRPr lang="ar-S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D"/>
                    </a:solidFill>
                  </a:tcPr>
                </a:tc>
              </a:tr>
            </a:tbl>
          </a:graphicData>
        </a:graphic>
      </p:graphicFrame>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2339752" y="980728"/>
            <a:ext cx="5456461" cy="4320479"/>
          </a:xfrm>
          <a:prstGeom prst="rect">
            <a:avLst/>
          </a:prstGeom>
          <a:noFill/>
          <a:ln>
            <a:noFill/>
          </a:ln>
          <a:scene3d>
            <a:camera prst="orthographicFront"/>
            <a:lightRig rig="threePt" dir="t"/>
          </a:scene3d>
          <a:sp3d>
            <a:bevelT prst="slop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051720" y="764704"/>
            <a:ext cx="6048672" cy="4896543"/>
          </a:xfrm>
          <a:prstGeom prst="rect">
            <a:avLst/>
          </a:prstGeom>
          <a:noFill/>
          <a:ln>
            <a:noFill/>
          </a:ln>
          <a:scene3d>
            <a:camera prst="orthographicFront"/>
            <a:lightRig rig="threePt" dir="t"/>
          </a:scene3d>
          <a:sp3d>
            <a:bevelT prst="slop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979712" y="692696"/>
            <a:ext cx="6120680" cy="4896544"/>
          </a:xfrm>
          <a:prstGeom prst="rect">
            <a:avLst/>
          </a:prstGeom>
          <a:noFill/>
          <a:ln w="9525">
            <a:solidFill>
              <a:schemeClr val="tx1"/>
            </a:solidFill>
            <a:miter lim="800000"/>
            <a:headEnd/>
            <a:tailEnd/>
          </a:ln>
          <a:scene3d>
            <a:camera prst="orthographicFront"/>
            <a:lightRig rig="threePt" dir="t"/>
          </a:scene3d>
          <a:sp3d>
            <a:bevelT prst="convex"/>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267744" y="980728"/>
            <a:ext cx="5557044" cy="4104456"/>
          </a:xfrm>
          <a:prstGeom prst="rect">
            <a:avLst/>
          </a:prstGeom>
          <a:noFill/>
          <a:ln w="9525">
            <a:solidFill>
              <a:schemeClr val="tx1"/>
            </a:solidFill>
            <a:miter lim="800000"/>
            <a:headEnd/>
            <a:tailEnd/>
          </a:ln>
          <a:scene3d>
            <a:camera prst="orthographicFront"/>
            <a:lightRig rig="threePt" dir="t"/>
          </a:scene3d>
          <a:sp3d>
            <a:bevelT w="114300" prst="hardEdge"/>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483768" y="1124744"/>
            <a:ext cx="4998120"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555776" y="1412776"/>
            <a:ext cx="511256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3" name="صورة 1" descr="http://4.bp.blogspot.com/_R_CUP1yi534/S6jgs_9u2nI/AAAAAAAAApk/KsBYDqFFmG4/s400/Ar-Maslow%2527s_hierarchy_of_needs_svg_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927880"/>
            <a:ext cx="6264696" cy="4535488"/>
          </a:xfrm>
          <a:prstGeom prst="rect">
            <a:avLst/>
          </a:prstGeom>
          <a:noFill/>
          <a:ln w="9525">
            <a:solidFill>
              <a:srgbClr val="000000"/>
            </a:solidFill>
            <a:miter lim="800000"/>
            <a:headEnd/>
            <a:tailEnd/>
          </a:ln>
          <a:scene3d>
            <a:camera prst="orthographicFront"/>
            <a:lightRig rig="threePt" dir="t"/>
          </a:scene3d>
          <a:sp3d>
            <a:bevelT w="114300" prst="hardEdge"/>
          </a:sp3d>
          <a:extLst>
            <a:ext uri="{909E8E84-426E-40DD-AFC4-6F175D3DCCD1}">
              <a14:hiddenFill xmlns:a14="http://schemas.microsoft.com/office/drawing/2010/main">
                <a:solidFill>
                  <a:srgbClr val="FFFFFF"/>
                </a:solidFill>
              </a14:hiddenFill>
            </a:ext>
          </a:extLst>
        </p:spPr>
      </p:pic>
      <p:sp>
        <p:nvSpPr>
          <p:cNvPr id="2" name="مستطيل 1"/>
          <p:cNvSpPr/>
          <p:nvPr/>
        </p:nvSpPr>
        <p:spPr>
          <a:xfrm>
            <a:off x="3275856" y="908720"/>
            <a:ext cx="4608512" cy="830997"/>
          </a:xfrm>
          <a:prstGeom prst="rect">
            <a:avLst/>
          </a:prstGeom>
          <a:solidFill>
            <a:srgbClr val="FCFAE0"/>
          </a:solidFill>
          <a:ln>
            <a:solidFill>
              <a:srgbClr val="C00000"/>
            </a:solidFill>
          </a:ln>
          <a:scene3d>
            <a:camera prst="orthographicFront"/>
            <a:lightRig rig="threePt" dir="t"/>
          </a:scene3d>
          <a:sp3d>
            <a:bevelT prst="slope"/>
          </a:sp3d>
        </p:spPr>
        <p:txBody>
          <a:bodyPr wrap="square">
            <a:spAutoFit/>
          </a:bodyPr>
          <a:lstStyle/>
          <a:p>
            <a:pPr algn="ctr"/>
            <a:r>
              <a:rPr lang="ar-SA" sz="2400" b="1" dirty="0">
                <a:solidFill>
                  <a:schemeClr val="tx2">
                    <a:satMod val="130000"/>
                  </a:schemeClr>
                </a:solidFill>
                <a:effectLst>
                  <a:outerShdw blurRad="38100" dist="38100" dir="2700000" algn="tl">
                    <a:srgbClr val="000000">
                      <a:alpha val="43137"/>
                    </a:srgbClr>
                  </a:outerShdw>
                </a:effectLst>
              </a:rPr>
              <a:t>نظرية الاحتياجات المتسلسلة (الهرمية) لماسلو </a:t>
            </a:r>
            <a:endParaRPr lang="ar-SA" sz="2400" b="1" dirty="0">
              <a:effectLst>
                <a:outerShdw blurRad="38100" dist="38100" dir="2700000" algn="tl">
                  <a:srgbClr val="000000">
                    <a:alpha val="43137"/>
                  </a:srgbClr>
                </a:outerShdw>
              </a:effectLst>
            </a:endParaRPr>
          </a:p>
        </p:txBody>
      </p:sp>
      <p:pic>
        <p:nvPicPr>
          <p:cNvPr id="1026" name="Picture 2" descr="C:\Users\aasaleh\Pictures\15-513x3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36704"/>
            <a:ext cx="4788024" cy="34266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123727" y="1556792"/>
            <a:ext cx="5773757" cy="3785652"/>
          </a:xfrm>
          <a:prstGeom prst="rect">
            <a:avLst/>
          </a:prstGeom>
        </p:spPr>
        <p:txBody>
          <a:bodyPr wrap="square">
            <a:spAutoFit/>
          </a:bodyPr>
          <a:lstStyle/>
          <a:p>
            <a:pPr algn="ctr"/>
            <a:r>
              <a:rPr lang="ar-SA" sz="2400" b="1" dirty="0"/>
              <a:t>وتنظر نظرية الأنساق العامة إلى العالم على أساس ترابطي، فكل كيان قائم بذاته ينظر إليه من ناحية علاقاته بالكيانات الأخرى والتي تؤثر وتتأثر به، ولا ينظر إليه من ناحية الخصائص المكونة له </a:t>
            </a:r>
            <a:r>
              <a:rPr lang="ar-SA" sz="2400" b="1" dirty="0" smtClean="0"/>
              <a:t>كما </a:t>
            </a:r>
            <a:r>
              <a:rPr lang="ar-SA" sz="2400" b="1" dirty="0"/>
              <a:t>تفترض نظرية الأنساق العامة بأن الكل أكبر من مجموع الأجزاء المكونة له، وأن الارتباط القائم بين الأجزاء المكونة لأي نسق يؤدي إلى وجود خصائص جديدة في النسق هي بالضرورة نتيجة لهذا الارتباط والاعتمادية المتبادلة بين الأجزاء المكونة للنسق. فالأسرة كنسق اجتماعي قائم تتكون من مجموعة من </a:t>
            </a:r>
            <a:r>
              <a:rPr lang="ar-SA" sz="2400" b="1" dirty="0" smtClean="0"/>
              <a:t>الأفراد</a:t>
            </a:r>
            <a:endParaRPr lang="ar-SA" sz="2400" dirty="0"/>
          </a:p>
        </p:txBody>
      </p:sp>
      <p:sp>
        <p:nvSpPr>
          <p:cNvPr id="3" name="مستطيل 2"/>
          <p:cNvSpPr/>
          <p:nvPr/>
        </p:nvSpPr>
        <p:spPr>
          <a:xfrm>
            <a:off x="4355976" y="836712"/>
            <a:ext cx="3541509" cy="584775"/>
          </a:xfrm>
          <a:prstGeom prst="rect">
            <a:avLst/>
          </a:prstGeom>
        </p:spPr>
        <p:txBody>
          <a:bodyPr wrap="square">
            <a:spAutoFit/>
          </a:bodyPr>
          <a:lstStyle/>
          <a:p>
            <a:pPr algn="ctr"/>
            <a:r>
              <a:rPr lang="ar-SA" sz="3200" b="1" dirty="0"/>
              <a:t>نظرية الأنساق العامة </a:t>
            </a:r>
            <a:endParaRPr lang="ar-SA" sz="32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94179"/>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411760" y="876896"/>
            <a:ext cx="5580112" cy="4955203"/>
          </a:xfrm>
          <a:prstGeom prst="rect">
            <a:avLst/>
          </a:prstGeom>
        </p:spPr>
        <p:txBody>
          <a:bodyPr wrap="square">
            <a:spAutoFit/>
          </a:bodyPr>
          <a:lstStyle/>
          <a:p>
            <a:pPr algn="ctr"/>
            <a:endParaRPr lang="ar-SA" sz="3200" b="1" dirty="0" smtClean="0"/>
          </a:p>
          <a:p>
            <a:pPr algn="ctr"/>
            <a:r>
              <a:rPr lang="ar-SA" sz="3200" b="1" dirty="0" smtClean="0"/>
              <a:t>ولكن </a:t>
            </a:r>
            <a:r>
              <a:rPr lang="ar-SA" sz="3200" b="1" dirty="0"/>
              <a:t>الأسرة تعني أكثر بكثير من مجرد مجموعة من الأفراد. فالتفاعلات التي تحدث بين أفراد الأسرة من مودة ورحمة وحب وعطف وتضحية هي أكثر بكثير من تلك التي تحدث بين مجموعة من الأفراد. ولا تكون كل مجموعة من الأفراد أسرة، ولكن كل أسرة تتكون من مجموعة من الأفراد.</a:t>
            </a:r>
            <a:endParaRPr lang="en-US" sz="3200" dirty="0"/>
          </a:p>
          <a:p>
            <a:pPr algn="ctr"/>
            <a:r>
              <a:rPr lang="ar-SA" sz="2800" b="1" dirty="0"/>
              <a:t>	</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555776" y="1268760"/>
            <a:ext cx="5040560" cy="3600986"/>
          </a:xfrm>
          <a:prstGeom prst="rect">
            <a:avLst/>
          </a:prstGeom>
        </p:spPr>
        <p:txBody>
          <a:bodyPr wrap="square">
            <a:spAutoFit/>
          </a:bodyPr>
          <a:lstStyle/>
          <a:p>
            <a:r>
              <a:rPr lang="ar-SA" sz="3600" b="1" dirty="0"/>
              <a:t>وتفترض النظرية كذلك </a:t>
            </a:r>
            <a:endParaRPr lang="ar-SA" sz="3600" b="1" dirty="0" smtClean="0"/>
          </a:p>
          <a:p>
            <a:pPr algn="ctr"/>
            <a:r>
              <a:rPr lang="ar-SA" sz="3200" b="1" dirty="0" smtClean="0"/>
              <a:t>أن </a:t>
            </a:r>
            <a:r>
              <a:rPr lang="ar-SA" sz="3200" b="1" dirty="0"/>
              <a:t>أي تغيير يطرأ على أي من الأجزاء المكونة للنسق فإنه يؤدي بالضرورة إلى حدوث تغيير في النسق بصفة </a:t>
            </a:r>
            <a:r>
              <a:rPr lang="ar-SA" sz="3200" b="1" dirty="0" smtClean="0"/>
              <a:t>عامة </a:t>
            </a:r>
          </a:p>
          <a:p>
            <a:pPr algn="ctr"/>
            <a:r>
              <a:rPr lang="ar-SA" sz="3200" b="1" dirty="0" smtClean="0"/>
              <a:t>كما </a:t>
            </a:r>
            <a:r>
              <a:rPr lang="ar-SA" sz="3200" b="1" dirty="0"/>
              <a:t>يؤدي إلى حدوث تغيير في الأجزاء الأخرى المكونة لنفس النسق</a:t>
            </a:r>
            <a:endParaRPr lang="ar-SA" sz="32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483768" y="1268760"/>
            <a:ext cx="5364088" cy="3816429"/>
          </a:xfrm>
          <a:prstGeom prst="rect">
            <a:avLst/>
          </a:prstGeom>
        </p:spPr>
        <p:txBody>
          <a:bodyPr wrap="square">
            <a:spAutoFit/>
          </a:bodyPr>
          <a:lstStyle/>
          <a:p>
            <a:pPr algn="ctr"/>
            <a:r>
              <a:rPr lang="ar-SA" sz="3200" b="1" dirty="0"/>
              <a:t>وتفترض نظرية الأنساق العامة بأن لكل نسق يوجد هناك إطارا مرجعيا محددا، ويقصد بالإطار المرجعي مجموعة العادات والتقاليد والقيم وكل ما من شأنه أن يحدد سلوك الأفراد داخل النسق، لذا فإن تحديد الإطار المرجعي يكون ضرورياً لفهم الأنساق.</a:t>
            </a:r>
            <a:endParaRPr lang="en-US" sz="3200" dirty="0"/>
          </a:p>
          <a:p>
            <a:r>
              <a:rPr lang="ar-SA" b="1" dirty="0"/>
              <a:t> </a:t>
            </a:r>
            <a:endParaRPr lang="en-US"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195736" y="764704"/>
            <a:ext cx="5652120" cy="4401205"/>
          </a:xfrm>
          <a:prstGeom prst="rect">
            <a:avLst/>
          </a:prstGeom>
        </p:spPr>
        <p:txBody>
          <a:bodyPr wrap="square">
            <a:spAutoFit/>
          </a:bodyPr>
          <a:lstStyle/>
          <a:p>
            <a:r>
              <a:rPr lang="ar-SA" sz="2800" b="1" dirty="0">
                <a:effectLst>
                  <a:outerShdw blurRad="38100" dist="38100" dir="2700000" algn="tl">
                    <a:srgbClr val="000000">
                      <a:alpha val="43137"/>
                    </a:srgbClr>
                  </a:outerShdw>
                </a:effectLst>
              </a:rPr>
              <a:t>تصور نظرية الأنساق العامة الأنساق الحية على أنها أنساق مفتوحة دائماً</a:t>
            </a:r>
            <a:r>
              <a:rPr lang="ar-SA" sz="2800" b="1" dirty="0" smtClean="0"/>
              <a:t>،</a:t>
            </a:r>
          </a:p>
          <a:p>
            <a:r>
              <a:rPr lang="ar-SA" sz="2800" b="1" dirty="0" smtClean="0"/>
              <a:t> </a:t>
            </a:r>
            <a:r>
              <a:rPr lang="ar-SA" sz="2800" b="1" dirty="0"/>
              <a:t>أي أنها لا تصل إلى مرحلة الانغلاق التام أبدا. فعلى الرغم من وجود حدود لهذه الأنساق إلا أن هذه الحدود يجب أن تكون مرنة إلى حد ما بحيث تسمح بمرور المعلومات والطاقة. ويجب أن تستورد الأنساق الحية، إذا ما أرادت المحافظة على وضعها والاستمرار في الوجود، المعلومات والطاقة من خارج محيطها، أي من البيئة المحيطة بها وهو ما يسمى بالطاقة الداخلة</a:t>
            </a:r>
            <a:r>
              <a:rPr lang="ar-SA" b="1" dirty="0"/>
              <a:t>.</a:t>
            </a:r>
            <a:endParaRPr lang="ar-SA"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ربع نص 1"/>
          <p:cNvSpPr txBox="1"/>
          <p:nvPr/>
        </p:nvSpPr>
        <p:spPr>
          <a:xfrm>
            <a:off x="2483768" y="1052736"/>
            <a:ext cx="5256584" cy="3631763"/>
          </a:xfrm>
          <a:prstGeom prst="rect">
            <a:avLst/>
          </a:prstGeom>
          <a:noFill/>
        </p:spPr>
        <p:txBody>
          <a:bodyPr wrap="square" rtlCol="1">
            <a:spAutoFit/>
          </a:bodyPr>
          <a:lstStyle/>
          <a:p>
            <a:r>
              <a:rPr lang="ar-SA" sz="3600" b="1" u="sng" dirty="0" smtClean="0">
                <a:effectLst>
                  <a:outerShdw blurRad="38100" dist="38100" dir="2700000" algn="tl">
                    <a:srgbClr val="000000">
                      <a:alpha val="43137"/>
                    </a:srgbClr>
                  </a:outerShdw>
                </a:effectLst>
              </a:rPr>
              <a:t>تتضمن الاتساق العامة المفتوحة </a:t>
            </a:r>
            <a:r>
              <a:rPr lang="ar-SA" sz="3600" b="1" dirty="0" smtClean="0">
                <a:effectLst>
                  <a:outerShdw blurRad="38100" dist="38100" dir="2700000" algn="tl">
                    <a:srgbClr val="000000">
                      <a:alpha val="43137"/>
                    </a:srgbClr>
                  </a:outerShdw>
                </a:effectLst>
              </a:rPr>
              <a:t>: </a:t>
            </a:r>
            <a:endParaRPr lang="ar-SA" sz="2400" b="1" dirty="0" smtClean="0">
              <a:effectLst>
                <a:outerShdw blurRad="38100" dist="38100" dir="2700000" algn="tl">
                  <a:srgbClr val="000000">
                    <a:alpha val="43137"/>
                  </a:srgbClr>
                </a:outerShdw>
              </a:effectLst>
            </a:endParaRPr>
          </a:p>
          <a:p>
            <a:r>
              <a:rPr lang="ar-SA" dirty="0" smtClean="0"/>
              <a:t> </a:t>
            </a:r>
          </a:p>
          <a:p>
            <a:pPr marL="285750" indent="-285750">
              <a:buFontTx/>
              <a:buChar char="-"/>
            </a:pPr>
            <a:r>
              <a:rPr lang="ar-SA" sz="4400" dirty="0" smtClean="0"/>
              <a:t>المدخلات </a:t>
            </a:r>
          </a:p>
          <a:p>
            <a:pPr marL="285750" indent="-285750">
              <a:buFontTx/>
              <a:buChar char="-"/>
            </a:pPr>
            <a:r>
              <a:rPr lang="ar-SA" sz="4400" dirty="0" smtClean="0"/>
              <a:t>العمليات التحويلية </a:t>
            </a:r>
          </a:p>
          <a:p>
            <a:pPr marL="285750" indent="-285750">
              <a:buFontTx/>
              <a:buChar char="-"/>
            </a:pPr>
            <a:r>
              <a:rPr lang="ar-SA" sz="4400" dirty="0" smtClean="0"/>
              <a:t>المخرجات </a:t>
            </a:r>
          </a:p>
          <a:p>
            <a:pPr marL="285750" indent="-285750">
              <a:buFontTx/>
              <a:buChar char="-"/>
            </a:pPr>
            <a:r>
              <a:rPr lang="ar-SA" sz="4400" dirty="0" smtClean="0"/>
              <a:t>التغذية العكسية </a:t>
            </a:r>
            <a:endParaRPr lang="ar-SA" sz="44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1763688" y="836712"/>
            <a:ext cx="6552728" cy="4832092"/>
          </a:xfrm>
          <a:prstGeom prst="rect">
            <a:avLst/>
          </a:prstGeom>
          <a:solidFill>
            <a:srgbClr val="FCFAE0"/>
          </a:solidFill>
        </p:spPr>
        <p:txBody>
          <a:bodyPr wrap="square">
            <a:spAutoFit/>
          </a:bodyPr>
          <a:lstStyle/>
          <a:p>
            <a:r>
              <a:rPr lang="ar-SA" sz="2800" b="1" u="sng" dirty="0" smtClean="0"/>
              <a:t>نظرية ثقافة الفقر </a:t>
            </a:r>
            <a:r>
              <a:rPr lang="ar-SA" sz="2000" b="1" u="sng" dirty="0" smtClean="0"/>
              <a:t>: </a:t>
            </a:r>
            <a:endParaRPr lang="ar-SA" sz="2400" b="1" u="sng" dirty="0" smtClean="0"/>
          </a:p>
          <a:p>
            <a:r>
              <a:rPr lang="ar-SA" sz="2800" b="1" dirty="0" smtClean="0"/>
              <a:t>لقد </a:t>
            </a:r>
            <a:r>
              <a:rPr lang="ar-SA" sz="2800" b="1" dirty="0"/>
              <a:t>استحوذ التفسير الثقافي للفقر على معظم الدراسات الاجتماعية التي تناقش الفقر، حيث حظي مفهوم "ثقافة الفقر" "</a:t>
            </a:r>
            <a:r>
              <a:rPr lang="en-US" sz="2800" b="1" dirty="0"/>
              <a:t>culture of poverty</a:t>
            </a:r>
            <a:r>
              <a:rPr lang="ar-SA" sz="2800" b="1" dirty="0"/>
              <a:t>" باهتمام كثير من علماء الاجتماع. وقد ظهر هذا المفهوم لأول مرة في دراسة العالم </a:t>
            </a:r>
            <a:r>
              <a:rPr lang="ar-SA" sz="2800" b="1" dirty="0" err="1"/>
              <a:t>الإنتثرولوجي</a:t>
            </a:r>
            <a:r>
              <a:rPr lang="ar-SA" sz="2800" b="1" dirty="0"/>
              <a:t> الأمريكي الأصل "أوسكار لويس </a:t>
            </a:r>
            <a:r>
              <a:rPr lang="en-US" sz="2800" b="1" dirty="0"/>
              <a:t>Oscar Lewis</a:t>
            </a:r>
            <a:r>
              <a:rPr lang="ar-SA" sz="2800" b="1" dirty="0"/>
              <a:t>" عام 1960م، حيث قام بملاحظة خمس أسر فقيرة، في كل من "المكسيك </a:t>
            </a:r>
            <a:r>
              <a:rPr lang="ar-SA" sz="2800" b="1" dirty="0" err="1"/>
              <a:t>وبورتريكو</a:t>
            </a:r>
            <a:r>
              <a:rPr lang="ar-SA" sz="2800" b="1" dirty="0"/>
              <a:t>"، وقد استنتجت هذه الدراسة مجموعة من السمات الخاصة بالفقراء، فرأت أنهم يشعرون بالتهميش، وبالنقص والدونية، </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740928" y="1340768"/>
            <a:ext cx="4968552" cy="3539430"/>
          </a:xfrm>
          <a:prstGeom prst="rect">
            <a:avLst/>
          </a:prstGeom>
        </p:spPr>
        <p:txBody>
          <a:bodyPr wrap="square">
            <a:spAutoFit/>
          </a:bodyPr>
          <a:lstStyle/>
          <a:p>
            <a:r>
              <a:rPr lang="ar-SA" sz="2800" b="1" dirty="0"/>
              <a:t>ويتبنون نمطاً خاصاً للحياة اليومية، كما أن تلك العائلات ترتفع فيها نسب الطلاق، وكذلك توجد أسر مهجورة العائل بحيث تصبح المرأة هي المعيلة في تلك الأسر، كما أن الأفراد داخل هذه الأسر لا يشاركون في الحياة الاجتماعية والسياسية للمجتمع، ويستخدمون البنوك والمستشفيات وما شابهها بشكل قليل. </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555776" y="1124744"/>
            <a:ext cx="5184576" cy="3970318"/>
          </a:xfrm>
          <a:prstGeom prst="rect">
            <a:avLst/>
          </a:prstGeom>
          <a:solidFill>
            <a:srgbClr val="FCFAE0"/>
          </a:solidFill>
        </p:spPr>
        <p:txBody>
          <a:bodyPr wrap="square">
            <a:spAutoFit/>
          </a:bodyPr>
          <a:lstStyle/>
          <a:p>
            <a:r>
              <a:rPr lang="ar-SA" sz="2800" b="1" dirty="0"/>
              <a:t>وبناءً على تفسيرات "لويس" فإنه يرى أن الفقر ينتقل من جيل إلى آخر بسبب تأثيره على الأطفال، ففي الوقت الذي يكون فيه أطفال المناطق الفقيرة بين السادسة والسابعة من العمر فإنهم يتشربون القيم الأساسية والسلوكيات النابعة من الثقافة الفرعية، ويكونون غير مؤهلين أو متكيفين فسيولوجياً للاستفادة من فرص التغيير التي قد تسنح لهم خلال حياتهم</a:t>
            </a:r>
            <a:r>
              <a:rPr lang="ar-SA" sz="2800" b="1" dirty="0" smtClean="0"/>
              <a:t>.</a:t>
            </a:r>
            <a:r>
              <a:rPr lang="ar-SA" sz="2800" b="1" dirty="0"/>
              <a:t> </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843808" y="1772816"/>
            <a:ext cx="4572000" cy="2677656"/>
          </a:xfrm>
          <a:prstGeom prst="rect">
            <a:avLst/>
          </a:prstGeom>
        </p:spPr>
        <p:txBody>
          <a:bodyPr>
            <a:spAutoFit/>
          </a:bodyPr>
          <a:lstStyle/>
          <a:p>
            <a:r>
              <a:rPr lang="ar-SA" sz="2800" b="1" dirty="0"/>
              <a:t>وبناءً على ذلك فإن مضمون "ثقافة الفقر" يشير إلى وجود نوع من الثقافة التي يشترك فيها أبناء المناطق الفقيرة، بحيث يشتركون في قيم وسلوكيات ونظرة واحدة تجاه المجتمع تختلف عن أفراد الأسر غير الفقيرة</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267744" y="836712"/>
            <a:ext cx="5688632" cy="4524315"/>
          </a:xfrm>
          <a:prstGeom prst="rect">
            <a:avLst/>
          </a:prstGeom>
        </p:spPr>
        <p:txBody>
          <a:bodyPr wrap="square">
            <a:spAutoFit/>
          </a:bodyPr>
          <a:lstStyle/>
          <a:p>
            <a:r>
              <a:rPr lang="ar-SA" sz="3200" b="1" dirty="0"/>
              <a:t>ولقد حدد "لويس" سبعين سمّة لما يسميه ثقافة الفقر، ووضعها في أربع مجموعات </a:t>
            </a:r>
            <a:r>
              <a:rPr lang="ar-SA" sz="3200" b="1" dirty="0" smtClean="0"/>
              <a:t>رئيسة </a:t>
            </a:r>
          </a:p>
          <a:p>
            <a:r>
              <a:rPr lang="ar-SA" sz="3200" b="1" dirty="0" smtClean="0"/>
              <a:t>ا</a:t>
            </a:r>
            <a:r>
              <a:rPr lang="ar-SA" sz="3200" b="1" u="sng" dirty="0" smtClean="0">
                <a:solidFill>
                  <a:srgbClr val="FF0000"/>
                </a:solidFill>
              </a:rPr>
              <a:t>لأولى</a:t>
            </a:r>
            <a:r>
              <a:rPr lang="ar-SA" sz="3200" b="1" dirty="0"/>
              <a:t>: تصف العلاقة بين الثقافة الفرعية والمجتمع العام، على أساس أن فقدان المشاركة الفعلية والتكامل للفقير في المؤسسات الرئيسة للمجتمع الكبير تعدّ من الخصائص المهمة والحاسمة لثقافة الفقر. </a:t>
            </a:r>
            <a:endParaRPr lang="ar-SA" sz="32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699792" y="804268"/>
            <a:ext cx="5004048" cy="4401205"/>
          </a:xfrm>
          <a:prstGeom prst="rect">
            <a:avLst/>
          </a:prstGeom>
        </p:spPr>
        <p:txBody>
          <a:bodyPr wrap="square">
            <a:spAutoFit/>
          </a:bodyPr>
          <a:lstStyle/>
          <a:p>
            <a:r>
              <a:rPr lang="ar-SA" sz="2800" b="1" u="sng" dirty="0">
                <a:solidFill>
                  <a:srgbClr val="FF0000"/>
                </a:solidFill>
              </a:rPr>
              <a:t>والثانية:</a:t>
            </a:r>
            <a:r>
              <a:rPr lang="ar-SA" sz="2800" b="1" dirty="0"/>
              <a:t> تصف طبيعة الأحياء الخربة المحلية، فعندما ننظر لثقافة الفقر على مستوى المجتمع المحلي، نجد أنه على الرغم من المستوى المتدني من التنظيم، إلا أنه يفوق نطاق الأسرة النووية والممتدة. </a:t>
            </a:r>
            <a:endParaRPr lang="ar-SA" sz="2800" b="1" dirty="0" smtClean="0"/>
          </a:p>
          <a:p>
            <a:r>
              <a:rPr lang="ar-SA" sz="2800" b="1" u="sng" dirty="0" smtClean="0">
                <a:solidFill>
                  <a:srgbClr val="FF0000"/>
                </a:solidFill>
              </a:rPr>
              <a:t>والثالثة</a:t>
            </a:r>
            <a:r>
              <a:rPr lang="ar-SA" sz="2800" b="1" u="sng" dirty="0">
                <a:solidFill>
                  <a:srgbClr val="FF0000"/>
                </a:solidFill>
              </a:rPr>
              <a:t>:</a:t>
            </a:r>
            <a:r>
              <a:rPr lang="ar-SA" sz="2800" b="1" dirty="0"/>
              <a:t> تصف طبيعة الأسرة، فمن أهم السمات لثقافة الفقر على مستوى الأسرة تجاهل أهمية الطفولة كمرحلة حرجة في دورة الحياة</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695208" y="1196752"/>
            <a:ext cx="5184576" cy="3539430"/>
          </a:xfrm>
          <a:prstGeom prst="rect">
            <a:avLst/>
          </a:prstGeom>
          <a:solidFill>
            <a:srgbClr val="FCFAE0"/>
          </a:solidFill>
        </p:spPr>
        <p:txBody>
          <a:bodyPr wrap="square">
            <a:spAutoFit/>
          </a:bodyPr>
          <a:lstStyle/>
          <a:p>
            <a:r>
              <a:rPr lang="ar-SA" sz="2800" b="1" dirty="0"/>
              <a:t>وارتفاع مدى تجاهل الزوجة، والاتجاه نحو اعتماد الأسرة على المرأة، وانعدام الخصوصية، والمنافسة على موارد محدودة، والتعلق بالأم. </a:t>
            </a:r>
            <a:endParaRPr lang="ar-SA" sz="2800" b="1" dirty="0" smtClean="0"/>
          </a:p>
          <a:p>
            <a:r>
              <a:rPr lang="ar-SA" sz="2800" b="1" dirty="0" smtClean="0"/>
              <a:t>أما </a:t>
            </a:r>
            <a:r>
              <a:rPr lang="ar-SA" sz="2800" b="1" dirty="0"/>
              <a:t>المجموعة </a:t>
            </a:r>
            <a:r>
              <a:rPr lang="ar-SA" sz="2800" b="1" dirty="0">
                <a:solidFill>
                  <a:srgbClr val="FF0000"/>
                </a:solidFill>
              </a:rPr>
              <a:t>الرابعة: </a:t>
            </a:r>
            <a:r>
              <a:rPr lang="ar-SA" sz="2800" b="1" dirty="0"/>
              <a:t>فهي تصف الاتجاهات والقيم وشخصية الأفراد والتي من أهمها الشعور القوي بالهامشية والعجز </a:t>
            </a:r>
            <a:r>
              <a:rPr lang="ar-SA" sz="2800" b="1" dirty="0" smtClean="0"/>
              <a:t>والاتكالية، </a:t>
            </a:r>
            <a:r>
              <a:rPr lang="ar-SA" sz="2800" b="1" dirty="0"/>
              <a:t>والإحساس بالدونية والاستسلام</a:t>
            </a:r>
            <a:r>
              <a:rPr lang="ar-SA" sz="2400" b="1" dirty="0"/>
              <a:t>، </a:t>
            </a:r>
            <a:endParaRPr lang="ar-SA"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94288" y="1124744"/>
            <a:ext cx="4572000" cy="3970318"/>
          </a:xfrm>
          <a:prstGeom prst="rect">
            <a:avLst/>
          </a:prstGeom>
        </p:spPr>
        <p:txBody>
          <a:bodyPr>
            <a:spAutoFit/>
          </a:bodyPr>
          <a:lstStyle/>
          <a:p>
            <a:r>
              <a:rPr lang="ar-SA" sz="2800" b="1" dirty="0"/>
              <a:t>بالإضافة إلى ارتفاع مدى تكون الأنا الضعيفة وانعدام ضبط النفس، والقدرة الضئيلة على تنويع مصادر الإشباع أو التخطيط للمستقبل كما أن "لويس" يرى أن ثقافة الفقر توجد في دول العالم الثالث أو الدول التي مازالت في مراحلها الأولى نحو التصنيع، وهي بالتالي ليست شائعة في الدول الرأسمالية المتقدمة،</a:t>
            </a:r>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483768" y="908720"/>
            <a:ext cx="5256584" cy="4832092"/>
          </a:xfrm>
          <a:prstGeom prst="rect">
            <a:avLst/>
          </a:prstGeom>
          <a:solidFill>
            <a:srgbClr val="FCFAE0"/>
          </a:solidFill>
        </p:spPr>
        <p:txBody>
          <a:bodyPr wrap="square">
            <a:spAutoFit/>
          </a:bodyPr>
          <a:lstStyle/>
          <a:p>
            <a:r>
              <a:rPr lang="ar-SA" sz="2800" b="1" dirty="0"/>
              <a:t>وبذلك يكون "لويس" أوضح أن الفقر ليس </a:t>
            </a:r>
            <a:r>
              <a:rPr lang="ar-SA" sz="2800" b="1" dirty="0">
                <a:solidFill>
                  <a:srgbClr val="FF0000"/>
                </a:solidFill>
              </a:rPr>
              <a:t>مجرد نقص وحرمان اقتصادي وسوء تنظيم</a:t>
            </a:r>
            <a:r>
              <a:rPr lang="ar-SA" sz="2800" b="1" dirty="0"/>
              <a:t>، وإنما هو طريقة في الحياة حيث تظهر في فترات التغير السريع والتحضر والحروب، لذا فهو لم يلغ العوامل الاقتصادية والاجتماعية والسياسية والنفسية التي تتضمنها ثقافة  الفقر، التي تنتج عن جهود الفئة الدنيا في التغلب على المشكلات والشعور باليأس والناجم عن عدم قدرة هذه الفئة أن تحقق النجاح في إطار قيم المجتمع الأكبر وأهدافه </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339752" y="1290240"/>
            <a:ext cx="5328592" cy="4031873"/>
          </a:xfrm>
          <a:prstGeom prst="rect">
            <a:avLst/>
          </a:prstGeom>
        </p:spPr>
        <p:txBody>
          <a:bodyPr wrap="square">
            <a:spAutoFit/>
          </a:bodyPr>
          <a:lstStyle/>
          <a:p>
            <a:r>
              <a:rPr lang="ar-SA" sz="3200" b="1" dirty="0"/>
              <a:t>مما سبق أن المنظور البنائي الاجتماعي لتفسير الفقر، يتخذ عدّة أنماط للتفكير والتفسير، حيث نلاحظ أنه نتيجةً لاختلاف توجهات وتخصصات العلماء الذين انطلقوا في تفسيرهم للفقر من هذا المنظور البنائي الاجتماعي فإنهم يرجعون الفقر إلى عدّة عوامل كل بحسب تخصصه، </a:t>
            </a:r>
            <a:endParaRPr lang="en-US" sz="32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203848" y="1484784"/>
            <a:ext cx="4572000" cy="3108543"/>
          </a:xfrm>
          <a:prstGeom prst="rect">
            <a:avLst/>
          </a:prstGeom>
        </p:spPr>
        <p:txBody>
          <a:bodyPr>
            <a:spAutoFit/>
          </a:bodyPr>
          <a:lstStyle/>
          <a:p>
            <a:r>
              <a:rPr lang="ar-SA" sz="2800" b="1" dirty="0"/>
              <a:t>إلا أنهم يشتركون بشكل واحد في النظرة البنائية التي ترى أن أساس مشكلات الفقر هو سوء في توزيع العدالة سواء الاجتماعية أو الاقتصادية أو السياسية. كما يشتركون في معارضتهم للوم الفقراء أنفسهم على تسببهم بشكل مباشر في فقرهم، </a:t>
            </a:r>
            <a:endParaRPr lang="en-US"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1196752"/>
            <a:ext cx="4572000" cy="3539430"/>
          </a:xfrm>
          <a:prstGeom prst="rect">
            <a:avLst/>
          </a:prstGeom>
        </p:spPr>
        <p:txBody>
          <a:bodyPr>
            <a:spAutoFit/>
          </a:bodyPr>
          <a:lstStyle/>
          <a:p>
            <a:r>
              <a:rPr lang="ar-SA" sz="2800" b="1" dirty="0"/>
              <a:t>وهم بالتالي يرون أهمية تدخل الدولة لرعاية أفرادها وتقديم المساعدات المناسبة لهم. ولعل هذا التوجه يتناسب بشكل كبير مع النظرة الإسلامية للفقر حيث لابد من تقديم الرعاية الاجتماعية للمحتاجين في المجتمع لضمان تحقق كل من مبدأ التكافل الاجتماعي والعدالة الاجتماعية ومبدأ تكافؤ الفرص</a:t>
            </a:r>
            <a:endParaRPr lang="en-US"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339752" y="803296"/>
            <a:ext cx="5580112" cy="5016758"/>
          </a:xfrm>
          <a:prstGeom prst="rect">
            <a:avLst/>
          </a:prstGeom>
        </p:spPr>
        <p:txBody>
          <a:bodyPr wrap="square">
            <a:spAutoFit/>
          </a:bodyPr>
          <a:lstStyle/>
          <a:p>
            <a:r>
              <a:rPr lang="ar-SA" sz="3200" b="1" dirty="0" smtClean="0"/>
              <a:t>ومما تقدم وبناء </a:t>
            </a:r>
            <a:r>
              <a:rPr lang="ar-SA" sz="3200" b="1" dirty="0"/>
              <a:t>على تفسيرات </a:t>
            </a:r>
            <a:r>
              <a:rPr lang="ar-SA" sz="3200" b="1" dirty="0" smtClean="0"/>
              <a:t>لويس</a:t>
            </a:r>
          </a:p>
          <a:p>
            <a:r>
              <a:rPr lang="ar-SA" sz="3200" b="1" dirty="0" smtClean="0"/>
              <a:t> </a:t>
            </a:r>
            <a:r>
              <a:rPr lang="ar-SA" sz="3200" dirty="0"/>
              <a:t>فانه يرى ان الفقر ينتقل من جيل الى اخر بسبب تأثير على الأطفال ففي الوقت الذي يكون فيه أطفال المناطق الفقيرة بين السادسة والسابعة من العمر فانهم يتشربون القيم الأساسية والسلوكيات النابعة من الثقافة الفرعية .</a:t>
            </a:r>
          </a:p>
          <a:p>
            <a:r>
              <a:rPr lang="ar-SA" sz="3200" b="1" dirty="0"/>
              <a:t>كما ان لويس يرى ان </a:t>
            </a:r>
            <a:r>
              <a:rPr lang="ar-SA" sz="3200" dirty="0"/>
              <a:t>الثقافة الفقر توجد في دول العالم الثالث والدول التي مازالت في مراحلها الأولى نحوى التصنيع .</a:t>
            </a:r>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286000" y="1052736"/>
            <a:ext cx="5382344" cy="3970318"/>
          </a:xfrm>
          <a:prstGeom prst="rect">
            <a:avLst/>
          </a:prstGeom>
        </p:spPr>
        <p:txBody>
          <a:bodyPr wrap="square">
            <a:spAutoFit/>
          </a:bodyPr>
          <a:lstStyle/>
          <a:p>
            <a:r>
              <a:rPr lang="ar-SA" sz="2800" dirty="0"/>
              <a:t>وبذألك يكون </a:t>
            </a:r>
            <a:r>
              <a:rPr lang="ar-SA" sz="2800" b="1" dirty="0"/>
              <a:t>وضح لويس </a:t>
            </a:r>
            <a:r>
              <a:rPr lang="ar-SA" sz="2800" dirty="0"/>
              <a:t>ان الفقر ليس مجرد نقص , وحرمان اقتصادي وسوء تنظيم انما هو طريقه في الحياه حيث تظهر في فترات التغير السريع  والتحضر والحروب .</a:t>
            </a:r>
          </a:p>
          <a:p>
            <a:r>
              <a:rPr lang="ar-SA" sz="2800" b="1" dirty="0"/>
              <a:t>وبناء على ما سبق </a:t>
            </a:r>
            <a:endParaRPr lang="ar-SA" sz="2800" b="1" dirty="0" smtClean="0"/>
          </a:p>
          <a:p>
            <a:r>
              <a:rPr lang="ar-SA" sz="2800" dirty="0" smtClean="0"/>
              <a:t>فان </a:t>
            </a:r>
            <a:r>
              <a:rPr lang="ar-SA" sz="2800" dirty="0"/>
              <a:t>تفسير الفقر من منظور «مفهوم ثقافة الفقر» قد يحمل بين طياته نوعا من التجني على الفقراء خاصه عندما يتم وصمهم ببعض الصفات التي تؤثر على تعامل الاخرين معهم </a:t>
            </a:r>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ربع نص 1"/>
          <p:cNvSpPr txBox="1"/>
          <p:nvPr/>
        </p:nvSpPr>
        <p:spPr>
          <a:xfrm>
            <a:off x="2915816" y="1052736"/>
            <a:ext cx="4680520" cy="4339650"/>
          </a:xfrm>
          <a:prstGeom prst="rect">
            <a:avLst/>
          </a:prstGeom>
          <a:noFill/>
        </p:spPr>
        <p:txBody>
          <a:bodyPr wrap="square" rtlCol="1">
            <a:spAutoFit/>
          </a:bodyPr>
          <a:lstStyle/>
          <a:p>
            <a:pPr algn="ctr"/>
            <a:r>
              <a:rPr lang="ar-SA" sz="2800" b="1" dirty="0" smtClean="0"/>
              <a:t>وقد اوضحت الدراسات السابقة التي </a:t>
            </a:r>
            <a:r>
              <a:rPr lang="ar-SA" sz="2800" b="1" u="sng" dirty="0" smtClean="0"/>
              <a:t>انتقدت هذا المفهوم </a:t>
            </a:r>
          </a:p>
          <a:p>
            <a:pPr algn="ctr"/>
            <a:endParaRPr lang="ar-SA" sz="2800" dirty="0" smtClean="0"/>
          </a:p>
          <a:p>
            <a:pPr algn="ctr"/>
            <a:r>
              <a:rPr lang="ar-SA" sz="3200" dirty="0" smtClean="0"/>
              <a:t>ان الفقراء يرغبون في العمل والمشاركة المجتمعية وان ما لديهم من سمات ما هو الا نتيجة الوضع الذي يعيشونه والذي يمكن ان يتخلصوا من بالتعليم والتأهيل الاجتماعي والاقتصادي الملائم </a:t>
            </a:r>
            <a:endParaRPr lang="ar-SA" sz="32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267744" y="1052736"/>
            <a:ext cx="5508104" cy="4524315"/>
          </a:xfrm>
          <a:prstGeom prst="rect">
            <a:avLst/>
          </a:prstGeom>
        </p:spPr>
        <p:txBody>
          <a:bodyPr wrap="square">
            <a:spAutoFit/>
          </a:bodyPr>
          <a:lstStyle/>
          <a:p>
            <a:r>
              <a:rPr lang="ar-SA" sz="3600" b="1" dirty="0">
                <a:effectLst>
                  <a:outerShdw blurRad="38100" dist="38100" dir="2700000" algn="tl">
                    <a:srgbClr val="000000">
                      <a:alpha val="43137"/>
                    </a:srgbClr>
                  </a:outerShdw>
                </a:effectLst>
              </a:rPr>
              <a:t>ومن خلال سرد النظريات المفسرة للعمل التطوعي </a:t>
            </a:r>
            <a:r>
              <a:rPr lang="ar-SA" sz="3600" b="1" dirty="0" smtClean="0">
                <a:effectLst>
                  <a:outerShdw blurRad="38100" dist="38100" dir="2700000" algn="tl">
                    <a:srgbClr val="000000">
                      <a:alpha val="43137"/>
                    </a:srgbClr>
                  </a:outerShdw>
                </a:effectLst>
              </a:rPr>
              <a:t>نلاحظ وجود</a:t>
            </a:r>
          </a:p>
          <a:p>
            <a:pPr algn="ctr"/>
            <a:r>
              <a:rPr lang="ar-SA" sz="2800" b="1" dirty="0" smtClean="0">
                <a:effectLst>
                  <a:outerShdw blurRad="38100" dist="38100" dir="2700000" algn="tl">
                    <a:srgbClr val="000000">
                      <a:alpha val="43137"/>
                    </a:srgbClr>
                  </a:outerShdw>
                </a:effectLst>
              </a:rPr>
              <a:t> </a:t>
            </a:r>
            <a:r>
              <a:rPr lang="ar-SA" sz="3600" dirty="0" smtClean="0"/>
              <a:t>ارتباط وثيق </a:t>
            </a:r>
            <a:r>
              <a:rPr lang="ar-SA" sz="3600" dirty="0"/>
              <a:t>بالعمل التطوعي أو ما يسمى بالمساندة الاجتماعية التي تعني المعاضدة والمؤازرة والمساعدة  على مواجهة المواقف المختلفة ، وهي مفهوم أضيق بكثير من مفهوم شبكة </a:t>
            </a:r>
            <a:r>
              <a:rPr lang="ar-SA" sz="3600" dirty="0" smtClean="0"/>
              <a:t>العلاقات</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1268760"/>
            <a:ext cx="4572000" cy="3970318"/>
          </a:xfrm>
          <a:prstGeom prst="rect">
            <a:avLst/>
          </a:prstGeom>
        </p:spPr>
        <p:txBody>
          <a:bodyPr>
            <a:spAutoFit/>
          </a:bodyPr>
          <a:lstStyle/>
          <a:p>
            <a:pPr algn="ctr"/>
            <a:r>
              <a:rPr lang="ar-SA" sz="2800" b="1" dirty="0"/>
              <a:t>الاجتماعية حيث يعتمد العمل التطوعي والمساندة على إدراك الأفراد بشبكاتهم الاجتماعية باعتبارها الأطر التي تشمل أولئك الأفراد الذي يثقون فيهم ويمكن الاعتماد عليهم ، </a:t>
            </a:r>
            <a:endParaRPr lang="ar-SA" sz="2800" b="1" dirty="0" smtClean="0"/>
          </a:p>
          <a:p>
            <a:pPr algn="ctr"/>
            <a:r>
              <a:rPr lang="ar-SA" sz="2800" b="1" dirty="0" smtClean="0"/>
              <a:t>وتركز </a:t>
            </a:r>
            <a:r>
              <a:rPr lang="ar-SA" sz="2800" b="1" dirty="0"/>
              <a:t>النظريات في مجملها على </a:t>
            </a:r>
            <a:r>
              <a:rPr lang="ar-SA" sz="2800" b="1" dirty="0">
                <a:solidFill>
                  <a:srgbClr val="FF0000"/>
                </a:solidFill>
                <a:effectLst>
                  <a:outerShdw blurRad="38100" dist="38100" dir="2700000" algn="tl">
                    <a:srgbClr val="000000">
                      <a:alpha val="43137"/>
                    </a:srgbClr>
                  </a:outerShdw>
                </a:effectLst>
              </a:rPr>
              <a:t>التفاعل الاجتماعي الإيجابي </a:t>
            </a:r>
            <a:r>
              <a:rPr lang="ar-SA" sz="2800" b="1" dirty="0"/>
              <a:t>المحقق للأمن والانتماء واحترام الذات ومعايير الصحة النفسية السليمة</a:t>
            </a:r>
            <a:r>
              <a:rPr lang="en-US" sz="2800" b="1" dirty="0"/>
              <a:t>.</a:t>
            </a:r>
            <a:endParaRPr lang="ar-SA"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ربع نص 1"/>
          <p:cNvSpPr txBox="1"/>
          <p:nvPr/>
        </p:nvSpPr>
        <p:spPr>
          <a:xfrm>
            <a:off x="2555776" y="836712"/>
            <a:ext cx="4968552" cy="5755422"/>
          </a:xfrm>
          <a:prstGeom prst="rect">
            <a:avLst/>
          </a:prstGeom>
          <a:noFill/>
        </p:spPr>
        <p:txBody>
          <a:bodyPr wrap="square" rtlCol="1">
            <a:spAutoFit/>
          </a:bodyPr>
          <a:lstStyle/>
          <a:p>
            <a:pPr algn="ctr"/>
            <a:r>
              <a:rPr lang="ar-SA" sz="4000" b="1" u="sng" dirty="0" smtClean="0"/>
              <a:t>اسئلة</a:t>
            </a:r>
          </a:p>
          <a:p>
            <a:r>
              <a:rPr lang="ar-SA" sz="3200" dirty="0"/>
              <a:t>س :  (</a:t>
            </a:r>
            <a:r>
              <a:rPr lang="ar-SA" sz="2800" dirty="0"/>
              <a:t>تتضمن نظرية التبادل الاجتماعي كأحد النظريات التي تناقش قضية التطوع عدة فرضيات  )</a:t>
            </a:r>
            <a:endParaRPr lang="en-US" sz="2800" dirty="0"/>
          </a:p>
          <a:p>
            <a:r>
              <a:rPr lang="ar-SA" sz="3200" dirty="0"/>
              <a:t>اذكر / اذكري اربعة من هذه الفرضيات </a:t>
            </a:r>
            <a:endParaRPr lang="en-US" sz="3200" dirty="0"/>
          </a:p>
          <a:p>
            <a:r>
              <a:rPr lang="ar-SA" sz="3200" dirty="0"/>
              <a:t>س : عدد / عددي العوامل المساعدة على تحفيز الابناء للمشاركة في العمل التطوعي </a:t>
            </a:r>
            <a:endParaRPr lang="en-US" sz="3200" dirty="0"/>
          </a:p>
          <a:p>
            <a:r>
              <a:rPr lang="ar-SA" sz="4000" b="1" dirty="0" smtClean="0"/>
              <a:t> </a:t>
            </a:r>
          </a:p>
          <a:p>
            <a:pPr algn="ctr"/>
            <a:endParaRPr lang="ar-SA" sz="4000" b="1"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3" name="مربع نص 2"/>
          <p:cNvSpPr txBox="1"/>
          <p:nvPr/>
        </p:nvSpPr>
        <p:spPr>
          <a:xfrm rot="20965150">
            <a:off x="2656089" y="1960589"/>
            <a:ext cx="4998399" cy="1862048"/>
          </a:xfrm>
          <a:prstGeom prst="rect">
            <a:avLst/>
          </a:prstGeom>
          <a:noFill/>
        </p:spPr>
        <p:txBody>
          <a:bodyPr wrap="square" rtlCol="1">
            <a:spAutoFit/>
          </a:bodyPr>
          <a:lstStyle/>
          <a:p>
            <a:pPr algn="ctr"/>
            <a:r>
              <a:rPr lang="ar-SA" sz="11500" dirty="0" smtClean="0"/>
              <a:t>الاجابة</a:t>
            </a:r>
            <a:endParaRPr lang="ar-SA" sz="115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627784" y="980728"/>
            <a:ext cx="5184576" cy="4278094"/>
          </a:xfrm>
          <a:prstGeom prst="rect">
            <a:avLst/>
          </a:prstGeom>
        </p:spPr>
        <p:txBody>
          <a:bodyPr wrap="square">
            <a:spAutoFit/>
          </a:bodyPr>
          <a:lstStyle/>
          <a:p>
            <a:r>
              <a:rPr lang="ar-SA" sz="2800" b="1" dirty="0"/>
              <a:t>(</a:t>
            </a:r>
            <a:r>
              <a:rPr lang="ar-SA" sz="2400" b="1" dirty="0"/>
              <a:t>تتضمن نظرية التبادل الاجتماعي كأحد النظريات التي تناقش قضية التطوع عدة فرضيات  )</a:t>
            </a:r>
            <a:endParaRPr lang="en-US" sz="2400" b="1" dirty="0"/>
          </a:p>
          <a:p>
            <a:r>
              <a:rPr lang="ar-SA" sz="2800" b="1" dirty="0"/>
              <a:t>اذكر / اذكري اربعة من هذه الفرضيات </a:t>
            </a:r>
            <a:endParaRPr lang="en-US" sz="2800" b="1" dirty="0"/>
          </a:p>
          <a:p>
            <a:r>
              <a:rPr lang="ar-SA" sz="24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ج : </a:t>
            </a:r>
          </a:p>
          <a:p>
            <a:pPr marL="342900" indent="-342900">
              <a:buFont typeface="Courier New" panose="02070309020205020404" pitchFamily="49" charset="0"/>
              <a:buChar char="o"/>
            </a:pPr>
            <a:r>
              <a:rPr lang="ar-SA"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ارتباط </a:t>
            </a:r>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مكاسب العمل أو النشاط الذي يقوم به الفرد بتكرار ذلك العمل والنشاط اعتماداً على المكاسب التي يجنيها الفرد من عمله</a:t>
            </a:r>
            <a:r>
              <a:rPr lang="en-US"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marL="342900" indent="-342900">
              <a:buFont typeface="Courier New" panose="02070309020205020404" pitchFamily="49" charset="0"/>
              <a:buChar char="o"/>
            </a:pPr>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مراعاة عدم وجود فاصل طويل «توقف» بين القيام بالعمل والمكاسب</a:t>
            </a:r>
            <a:r>
              <a:rPr lang="en-US"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en-US"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059832" y="1484784"/>
            <a:ext cx="4752528" cy="3108543"/>
          </a:xfrm>
          <a:prstGeom prst="rect">
            <a:avLst/>
          </a:prstGeom>
        </p:spPr>
        <p:txBody>
          <a:bodyPr wrap="square">
            <a:spAutoFit/>
          </a:bodyPr>
          <a:lstStyle/>
          <a:p>
            <a:pPr marL="342900" indent="-342900">
              <a:buFont typeface="Courier New" panose="02070309020205020404" pitchFamily="49" charset="0"/>
              <a:buChar char="o"/>
            </a:pPr>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المكاسب المنتظمة قد لا تكون مجدية في تشجيع الفرد على تكرار العمل ، مثل المكاسب غير المنتظمة. فحصول الفرد على مكاسب متكررة في فترات متقاربة تقلل من قيمتها ، وهذا يرتبط بعملية الإشباع والحرمان، فتكرار المكاسب نفسها يُحدث إشباعاً للفرد ، </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87824" y="1412776"/>
            <a:ext cx="4572000" cy="3970318"/>
          </a:xfrm>
          <a:prstGeom prst="rect">
            <a:avLst/>
          </a:prstGeom>
        </p:spPr>
        <p:txBody>
          <a:bodyPr>
            <a:spAutoFit/>
          </a:bodyPr>
          <a:lstStyle/>
          <a:p>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لكن إذا زادت قيمة المكاسب التي يحصل عليها الفرد من قيامه بفعل ما زادت احتمالية قيامه بهذا الفعل</a:t>
            </a:r>
            <a:r>
              <a:rPr lang="en-US"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endParaRPr lang="en-US"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en-US"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buFont typeface="Courier New" panose="02070309020205020404" pitchFamily="49" charset="0"/>
              <a:buChar char="o"/>
            </a:pPr>
            <a:r>
              <a:rPr lang="ar-SA" sz="2800" b="1" dirty="0" smtClean="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rPr>
              <a:t>إذا </a:t>
            </a:r>
            <a:r>
              <a:rPr lang="ar-SA" sz="2800" b="1" dirty="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rPr>
              <a:t>كانت هناك مؤثرات في الماضي أدت إلى وجود مكاسب للفرد ، فإن وجود مؤثرات مشابهه ستدفع الفرد للقيام بالعمل السابق أو بعمل مشابه له</a:t>
            </a:r>
            <a:r>
              <a:rPr lang="en-US" sz="2800" b="1" dirty="0" smtClean="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rPr>
              <a:t>.</a:t>
            </a:r>
            <a:endParaRPr lang="ar-SA" sz="2800" b="1" dirty="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847333"/>
            <a:ext cx="4860032" cy="1384995"/>
          </a:xfrm>
          <a:prstGeom prst="rect">
            <a:avLst/>
          </a:prstGeom>
        </p:spPr>
        <p:txBody>
          <a:bodyPr wrap="square">
            <a:spAutoFit/>
          </a:bodyPr>
          <a:lstStyle/>
          <a:p>
            <a:r>
              <a:rPr lang="ar-SA" sz="2800" dirty="0"/>
              <a:t>عدد / عددي العوامل المساعدة على تحفيز الابناء للمشاركة في العمل التطوعي </a:t>
            </a:r>
            <a:endParaRPr lang="ar-SA" sz="2800" dirty="0" smtClean="0"/>
          </a:p>
          <a:p>
            <a:endParaRPr lang="ar-SA" sz="2800" dirty="0"/>
          </a:p>
        </p:txBody>
      </p:sp>
      <p:pic>
        <p:nvPicPr>
          <p:cNvPr id="6"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051720" y="1844824"/>
            <a:ext cx="6048672" cy="4608512"/>
          </a:xfrm>
          <a:prstGeom prst="rect">
            <a:avLst/>
          </a:prstGeom>
          <a:noFill/>
          <a:ln>
            <a:noFill/>
          </a:ln>
          <a:scene3d>
            <a:camera prst="orthographicFront"/>
            <a:lightRig rig="threePt" dir="t"/>
          </a:scene3d>
          <a:sp3d>
            <a:bevelT prst="slop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275856" y="1124744"/>
            <a:ext cx="4572000" cy="4031873"/>
          </a:xfrm>
          <a:prstGeom prst="rect">
            <a:avLst/>
          </a:prstGeom>
        </p:spPr>
        <p:txBody>
          <a:bodyPr>
            <a:spAutoFit/>
          </a:bodyPr>
          <a:lstStyle/>
          <a:p>
            <a:r>
              <a:rPr lang="ar-SA" sz="3200" b="1" u="sng" dirty="0" smtClean="0"/>
              <a:t>اختيار من متعدد : </a:t>
            </a:r>
          </a:p>
          <a:p>
            <a:r>
              <a:rPr lang="ar-SA" sz="2800" dirty="0" smtClean="0"/>
              <a:t>العالم </a:t>
            </a:r>
            <a:r>
              <a:rPr lang="ar-SA" sz="2800" dirty="0"/>
              <a:t>الذي أوضح أن الفقر ليس مجرد نقص وحرمان اقتصادي وسوء تنظيم وإنما هو طريقة في الحياة حيث تظهر في فترات التغير السريع هو </a:t>
            </a:r>
            <a:r>
              <a:rPr lang="ar-SA" sz="2800" dirty="0" smtClean="0"/>
              <a:t>: </a:t>
            </a:r>
            <a:endParaRPr lang="en-US" sz="2800" dirty="0"/>
          </a:p>
          <a:p>
            <a:pPr lvl="0"/>
            <a:r>
              <a:rPr lang="ar-SA" sz="2800" dirty="0" smtClean="0"/>
              <a:t>- ماكس </a:t>
            </a:r>
            <a:r>
              <a:rPr lang="ar-SA" sz="2800" dirty="0"/>
              <a:t>فيبر </a:t>
            </a:r>
            <a:endParaRPr lang="ar-SA" sz="2800" dirty="0" smtClean="0"/>
          </a:p>
          <a:p>
            <a:pPr lvl="0"/>
            <a:r>
              <a:rPr lang="ar-SA" sz="2800" dirty="0" smtClean="0"/>
              <a:t>– </a:t>
            </a:r>
            <a:r>
              <a:rPr lang="ar-SA" sz="2800" b="1" u="sng" dirty="0" smtClean="0"/>
              <a:t>أوسكار </a:t>
            </a:r>
            <a:r>
              <a:rPr lang="ar-SA" sz="2800" u="sng" dirty="0" smtClean="0"/>
              <a:t>لويس </a:t>
            </a:r>
          </a:p>
          <a:p>
            <a:pPr lvl="0"/>
            <a:r>
              <a:rPr lang="ar-SA" sz="2800" dirty="0" smtClean="0"/>
              <a:t>– </a:t>
            </a:r>
            <a:r>
              <a:rPr lang="ar-SA" sz="2800" dirty="0"/>
              <a:t>روبرت مرتون </a:t>
            </a:r>
            <a:endParaRPr lang="ar-SA" sz="2800" dirty="0" smtClean="0"/>
          </a:p>
          <a:p>
            <a:pPr lvl="0"/>
            <a:r>
              <a:rPr lang="ar-SA" sz="2800" dirty="0" smtClean="0"/>
              <a:t>– </a:t>
            </a:r>
            <a:r>
              <a:rPr lang="ar-SA" sz="2800" dirty="0" err="1"/>
              <a:t>دوركايم</a:t>
            </a:r>
            <a:endParaRPr lang="en-US" sz="28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203848" y="1484784"/>
            <a:ext cx="4572000" cy="2308324"/>
          </a:xfrm>
          <a:prstGeom prst="rect">
            <a:avLst/>
          </a:prstGeom>
        </p:spPr>
        <p:txBody>
          <a:bodyPr>
            <a:spAutoFit/>
          </a:bodyPr>
          <a:lstStyle/>
          <a:p>
            <a:r>
              <a:rPr lang="ar-SA" sz="2400" dirty="0"/>
              <a:t>س: </a:t>
            </a:r>
            <a:r>
              <a:rPr lang="ar-SA" sz="2400" b="1" dirty="0"/>
              <a:t>تركز نظريات العمل التطوعي في مجملها </a:t>
            </a:r>
            <a:r>
              <a:rPr lang="ar-SA" sz="2400" b="1" dirty="0" smtClean="0"/>
              <a:t>على </a:t>
            </a:r>
            <a:r>
              <a:rPr lang="ar-SA" sz="2400" dirty="0" smtClean="0"/>
              <a:t>: </a:t>
            </a:r>
            <a:endParaRPr lang="en-US" sz="2400" dirty="0"/>
          </a:p>
          <a:p>
            <a:r>
              <a:rPr lang="ar-SA" sz="2400" dirty="0" smtClean="0"/>
              <a:t>- الصراع </a:t>
            </a:r>
          </a:p>
          <a:p>
            <a:r>
              <a:rPr lang="ar-SA" sz="2400" dirty="0" smtClean="0"/>
              <a:t>– </a:t>
            </a:r>
            <a:r>
              <a:rPr lang="ar-SA" sz="2400" b="1" u="sng" dirty="0"/>
              <a:t>التفاعل</a:t>
            </a:r>
            <a:r>
              <a:rPr lang="ar-SA" sz="2400" b="1" dirty="0"/>
              <a:t> </a:t>
            </a:r>
            <a:endParaRPr lang="ar-SA" sz="2400" b="1" dirty="0" smtClean="0"/>
          </a:p>
          <a:p>
            <a:r>
              <a:rPr lang="ar-SA" sz="2400" dirty="0" smtClean="0"/>
              <a:t>– </a:t>
            </a:r>
            <a:r>
              <a:rPr lang="ar-SA" sz="2400" dirty="0"/>
              <a:t>المنافسة </a:t>
            </a:r>
            <a:endParaRPr lang="ar-SA" sz="2400" dirty="0" smtClean="0"/>
          </a:p>
          <a:p>
            <a:r>
              <a:rPr lang="ar-SA" sz="2400" dirty="0" smtClean="0"/>
              <a:t>- </a:t>
            </a:r>
            <a:r>
              <a:rPr lang="ar-SA" sz="2400" dirty="0"/>
              <a:t>التكامل</a:t>
            </a:r>
            <a:endParaRPr lang="en-US" sz="24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87824" y="1196752"/>
            <a:ext cx="4572000" cy="3539430"/>
          </a:xfrm>
          <a:prstGeom prst="rect">
            <a:avLst/>
          </a:prstGeom>
        </p:spPr>
        <p:txBody>
          <a:bodyPr>
            <a:spAutoFit/>
          </a:bodyPr>
          <a:lstStyle/>
          <a:p>
            <a:r>
              <a:rPr lang="ar-SA" sz="3200" b="1" dirty="0"/>
              <a:t>النظرية تحاول تفسير السلوك الاجتماعي بالرجوع إلى تفسير النتائج</a:t>
            </a:r>
            <a:r>
              <a:rPr lang="ar-SA" sz="3200" dirty="0"/>
              <a:t> </a:t>
            </a:r>
            <a:r>
              <a:rPr lang="ar-SA" sz="3200" b="1" dirty="0"/>
              <a:t>هي : </a:t>
            </a:r>
            <a:endParaRPr lang="en-US" sz="3200" b="1" dirty="0"/>
          </a:p>
          <a:p>
            <a:pPr marL="457200" lvl="0" indent="-457200">
              <a:buFontTx/>
              <a:buChar char="-"/>
            </a:pPr>
            <a:r>
              <a:rPr lang="ar-SA" sz="3200" dirty="0" smtClean="0"/>
              <a:t>الدور</a:t>
            </a:r>
          </a:p>
          <a:p>
            <a:pPr lvl="0"/>
            <a:r>
              <a:rPr lang="ar-SA" sz="3200" dirty="0" smtClean="0"/>
              <a:t>- التبادل </a:t>
            </a:r>
            <a:r>
              <a:rPr lang="ar-SA" sz="3200" dirty="0"/>
              <a:t>الاجتماعي </a:t>
            </a:r>
            <a:endParaRPr lang="ar-SA" sz="3200" dirty="0" smtClean="0"/>
          </a:p>
          <a:p>
            <a:pPr lvl="0"/>
            <a:r>
              <a:rPr lang="ar-SA" sz="3200" dirty="0" smtClean="0"/>
              <a:t>– </a:t>
            </a:r>
            <a:r>
              <a:rPr lang="ar-SA" sz="3200" b="1" u="sng" dirty="0" smtClean="0"/>
              <a:t>البنائية</a:t>
            </a:r>
          </a:p>
          <a:p>
            <a:pPr lvl="0"/>
            <a:r>
              <a:rPr lang="ar-SA" sz="3200" dirty="0" smtClean="0"/>
              <a:t>– </a:t>
            </a:r>
            <a:r>
              <a:rPr lang="ar-SA" sz="3200" dirty="0"/>
              <a:t>الازمة</a:t>
            </a:r>
            <a:endParaRPr lang="en-US" sz="2400"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1124744"/>
            <a:ext cx="4572000" cy="3539430"/>
          </a:xfrm>
          <a:prstGeom prst="rect">
            <a:avLst/>
          </a:prstGeom>
        </p:spPr>
        <p:txBody>
          <a:bodyPr>
            <a:spAutoFit/>
          </a:bodyPr>
          <a:lstStyle/>
          <a:p>
            <a:r>
              <a:rPr lang="ar-SA" b="1" dirty="0"/>
              <a:t>: </a:t>
            </a:r>
            <a:r>
              <a:rPr lang="ar-SA" sz="3200" b="1" dirty="0" smtClean="0"/>
              <a:t>نمط متكرر من الأفعال المكتسبة التي يؤديها الشخص في موقف معين يشير الى </a:t>
            </a:r>
            <a:r>
              <a:rPr lang="ar-SA" sz="3200" b="1" dirty="0"/>
              <a:t>: </a:t>
            </a:r>
            <a:r>
              <a:rPr lang="ar-SA" sz="3200" b="1" dirty="0" smtClean="0"/>
              <a:t>- </a:t>
            </a:r>
            <a:endParaRPr lang="en-US" sz="3200" b="1" dirty="0"/>
          </a:p>
          <a:p>
            <a:pPr lvl="0"/>
            <a:r>
              <a:rPr lang="ar-SA" sz="3200" b="1" dirty="0" smtClean="0"/>
              <a:t> -المهنة </a:t>
            </a:r>
          </a:p>
          <a:p>
            <a:pPr lvl="0"/>
            <a:r>
              <a:rPr lang="ar-SA" sz="3200" b="1" dirty="0" smtClean="0"/>
              <a:t>– </a:t>
            </a:r>
            <a:r>
              <a:rPr lang="ar-SA" sz="3200" b="1" u="sng" dirty="0" smtClean="0"/>
              <a:t>الدور</a:t>
            </a:r>
          </a:p>
          <a:p>
            <a:pPr lvl="0"/>
            <a:r>
              <a:rPr lang="ar-SA" sz="3200" b="1" dirty="0" smtClean="0"/>
              <a:t> </a:t>
            </a:r>
            <a:r>
              <a:rPr lang="ar-SA" sz="3200" b="1" dirty="0"/>
              <a:t>– </a:t>
            </a:r>
            <a:r>
              <a:rPr lang="ar-SA" sz="3200" b="1" dirty="0" smtClean="0"/>
              <a:t>التفاعل</a:t>
            </a:r>
          </a:p>
          <a:p>
            <a:pPr lvl="0"/>
            <a:r>
              <a:rPr lang="ar-SA" sz="3200" b="1" dirty="0" smtClean="0"/>
              <a:t> </a:t>
            </a:r>
            <a:r>
              <a:rPr lang="ar-SA" sz="3200" b="1" dirty="0"/>
              <a:t>-  الروتين </a:t>
            </a:r>
            <a:endParaRPr lang="en-US" sz="3200" b="1" dirty="0"/>
          </a:p>
        </p:txBody>
      </p:sp>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Tree>
    <p:extLst>
      <p:ext uri="{BB962C8B-B14F-4D97-AF65-F5344CB8AC3E}">
        <p14:creationId xmlns:p14="http://schemas.microsoft.com/office/powerpoint/2010/main" val="12191011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1249</TotalTime>
  <Words>1962</Words>
  <Application>Microsoft Office PowerPoint</Application>
  <PresentationFormat>عرض على الشاشة (3:4)‏</PresentationFormat>
  <Paragraphs>133</Paragraphs>
  <Slides>52</Slides>
  <Notes>0</Notes>
  <HiddenSlides>0</HiddenSlides>
  <MMClips>0</MMClips>
  <ScaleCrop>false</ScaleCrop>
  <HeadingPairs>
    <vt:vector size="4" baseType="variant">
      <vt:variant>
        <vt:lpstr>نسق</vt:lpstr>
      </vt:variant>
      <vt:variant>
        <vt:i4>1</vt:i4>
      </vt:variant>
      <vt:variant>
        <vt:lpstr>عناوين الشرائح</vt:lpstr>
      </vt:variant>
      <vt:variant>
        <vt:i4>52</vt:i4>
      </vt:variant>
    </vt:vector>
  </HeadingPairs>
  <TitlesOfParts>
    <vt:vector size="53" baseType="lpstr">
      <vt:lpstr>ملتقى</vt:lpstr>
      <vt:lpstr>عرض تقديمي في PowerPoint</vt:lpstr>
      <vt:lpstr>المحاضرة السابعة  تابع نظريات العمل التطوعي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تابع نظريات العمل التطوعي</dc:title>
  <dc:creator>Asmaa A. Saleh</dc:creator>
  <cp:lastModifiedBy>Asmaa A. Saleh</cp:lastModifiedBy>
  <cp:revision>42</cp:revision>
  <dcterms:created xsi:type="dcterms:W3CDTF">2015-07-18T12:45:52Z</dcterms:created>
  <dcterms:modified xsi:type="dcterms:W3CDTF">2015-12-02T21:06:29Z</dcterms:modified>
</cp:coreProperties>
</file>