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8" r:id="rId2"/>
    <p:sldId id="257" r:id="rId3"/>
    <p:sldId id="259" r:id="rId4"/>
    <p:sldId id="297" r:id="rId5"/>
    <p:sldId id="315" r:id="rId6"/>
    <p:sldId id="314" r:id="rId7"/>
    <p:sldId id="260" r:id="rId8"/>
    <p:sldId id="312" r:id="rId9"/>
    <p:sldId id="313" r:id="rId10"/>
    <p:sldId id="305" r:id="rId11"/>
    <p:sldId id="262" r:id="rId12"/>
    <p:sldId id="263" r:id="rId13"/>
    <p:sldId id="296" r:id="rId14"/>
    <p:sldId id="295" r:id="rId15"/>
    <p:sldId id="298" r:id="rId16"/>
    <p:sldId id="299" r:id="rId17"/>
    <p:sldId id="264" r:id="rId18"/>
    <p:sldId id="311" r:id="rId19"/>
    <p:sldId id="310" r:id="rId20"/>
    <p:sldId id="309" r:id="rId21"/>
    <p:sldId id="300" r:id="rId22"/>
    <p:sldId id="301" r:id="rId23"/>
    <p:sldId id="302" r:id="rId24"/>
    <p:sldId id="265" r:id="rId25"/>
    <p:sldId id="266" r:id="rId26"/>
    <p:sldId id="267" r:id="rId27"/>
    <p:sldId id="268" r:id="rId28"/>
    <p:sldId id="269" r:id="rId29"/>
    <p:sldId id="270" r:id="rId30"/>
    <p:sldId id="271" r:id="rId31"/>
    <p:sldId id="272" r:id="rId32"/>
    <p:sldId id="273" r:id="rId33"/>
    <p:sldId id="274" r:id="rId34"/>
    <p:sldId id="280" r:id="rId35"/>
    <p:sldId id="281" r:id="rId36"/>
    <p:sldId id="282" r:id="rId37"/>
    <p:sldId id="279" r:id="rId38"/>
    <p:sldId id="278" r:id="rId39"/>
    <p:sldId id="275" r:id="rId40"/>
    <p:sldId id="276" r:id="rId41"/>
    <p:sldId id="277" r:id="rId42"/>
    <p:sldId id="284" r:id="rId43"/>
    <p:sldId id="285" r:id="rId44"/>
    <p:sldId id="286" r:id="rId45"/>
    <p:sldId id="287" r:id="rId46"/>
    <p:sldId id="288" r:id="rId47"/>
    <p:sldId id="289" r:id="rId48"/>
    <p:sldId id="290" r:id="rId49"/>
    <p:sldId id="291" r:id="rId50"/>
    <p:sldId id="292" r:id="rId51"/>
    <p:sldId id="293" r:id="rId52"/>
    <p:sldId id="294" r:id="rId53"/>
    <p:sldId id="304" r:id="rId54"/>
    <p:sldId id="303" r:id="rId55"/>
    <p:sldId id="316" r:id="rId56"/>
    <p:sldId id="317" r:id="rId5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BA14"/>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67" d="100"/>
          <a:sy n="67" d="100"/>
        </p:scale>
        <p:origin x="-1392" y="-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7" name="Date Placeholder 6"/>
          <p:cNvSpPr>
            <a:spLocks noGrp="1"/>
          </p:cNvSpPr>
          <p:nvPr>
            <p:ph type="dt" sz="half" idx="10"/>
          </p:nvPr>
        </p:nvSpPr>
        <p:spPr/>
        <p:txBody>
          <a:bodyPr/>
          <a:lstStyle/>
          <a:p>
            <a:fld id="{803EF178-D059-4A37-B6AA-D9C0242F40B1}" type="datetimeFigureOut">
              <a:rPr lang="ar-SA" smtClean="0"/>
              <a:t>25/01/1437</a:t>
            </a:fld>
            <a:endParaRPr lang="ar-SA"/>
          </a:p>
        </p:txBody>
      </p:sp>
      <p:sp>
        <p:nvSpPr>
          <p:cNvPr id="8" name="Slide Number Placeholder 7"/>
          <p:cNvSpPr>
            <a:spLocks noGrp="1"/>
          </p:cNvSpPr>
          <p:nvPr>
            <p:ph type="sldNum" sz="quarter" idx="11"/>
          </p:nvPr>
        </p:nvSpPr>
        <p:spPr/>
        <p:txBody>
          <a:bodyPr/>
          <a:lstStyle/>
          <a:p>
            <a:fld id="{0B8E2211-F38A-4FA8-91E5-0C4A62E17EB5}" type="slidenum">
              <a:rPr lang="ar-SA" smtClean="0"/>
              <a:t>‹#›</a:t>
            </a:fld>
            <a:endParaRPr lang="ar-SA"/>
          </a:p>
        </p:txBody>
      </p:sp>
      <p:sp>
        <p:nvSpPr>
          <p:cNvPr id="9" name="Footer Placeholder 8"/>
          <p:cNvSpPr>
            <a:spLocks noGrp="1"/>
          </p:cNvSpPr>
          <p:nvPr>
            <p:ph type="ftr" sz="quarter" idx="12"/>
          </p:nvPr>
        </p:nvSpPr>
        <p:spPr/>
        <p:txBody>
          <a:bodyPr/>
          <a:lstStyle/>
          <a:p>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4" name="Date Placeholder 3"/>
          <p:cNvSpPr>
            <a:spLocks noGrp="1"/>
          </p:cNvSpPr>
          <p:nvPr>
            <p:ph type="dt" sz="half" idx="10"/>
          </p:nvPr>
        </p:nvSpPr>
        <p:spPr/>
        <p:txBody>
          <a:bodyPr/>
          <a:lstStyle/>
          <a:p>
            <a:fld id="{803EF178-D059-4A37-B6AA-D9C0242F40B1}" type="datetimeFigureOut">
              <a:rPr lang="ar-SA" smtClean="0"/>
              <a:t>25/01/1437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8E2211-F38A-4FA8-91E5-0C4A62E17EB5}"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803EF178-D059-4A37-B6AA-D9C0242F40B1}" type="datetimeFigureOut">
              <a:rPr lang="ar-SA" smtClean="0"/>
              <a:t>25/01/1437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8E2211-F38A-4FA8-91E5-0C4A62E17EB5}" type="slidenum">
              <a:rPr lang="ar-SA" smtClean="0"/>
              <a:t>‹#›</a:t>
            </a:fld>
            <a:endParaRPr lang="ar-SA"/>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5" name="Date Placeholder 4"/>
          <p:cNvSpPr>
            <a:spLocks noGrp="1"/>
          </p:cNvSpPr>
          <p:nvPr>
            <p:ph type="dt" sz="half" idx="10"/>
          </p:nvPr>
        </p:nvSpPr>
        <p:spPr/>
        <p:txBody>
          <a:bodyPr/>
          <a:lstStyle/>
          <a:p>
            <a:fld id="{803EF178-D059-4A37-B6AA-D9C0242F40B1}" type="datetimeFigureOut">
              <a:rPr lang="ar-SA" smtClean="0"/>
              <a:t>25/01/1437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8E2211-F38A-4FA8-91E5-0C4A62E17EB5}" type="slidenum">
              <a:rPr lang="ar-SA" smtClean="0"/>
              <a:t>‹#›</a:t>
            </a:fld>
            <a:endParaRPr lang="ar-SA"/>
          </a:p>
        </p:txBody>
      </p:sp>
      <p:sp>
        <p:nvSpPr>
          <p:cNvPr id="9" name="Content Placeholder 8"/>
          <p:cNvSpPr>
            <a:spLocks noGrp="1"/>
          </p:cNvSpPr>
          <p:nvPr>
            <p:ph sz="quarter" idx="13"/>
          </p:nvPr>
        </p:nvSpPr>
        <p:spPr>
          <a:xfrm>
            <a:off x="365760" y="1600200"/>
            <a:ext cx="4041648" cy="452628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7" name="Date Placeholder 6"/>
          <p:cNvSpPr>
            <a:spLocks noGrp="1"/>
          </p:cNvSpPr>
          <p:nvPr>
            <p:ph type="dt" sz="half" idx="10"/>
          </p:nvPr>
        </p:nvSpPr>
        <p:spPr/>
        <p:txBody>
          <a:bodyPr/>
          <a:lstStyle/>
          <a:p>
            <a:fld id="{803EF178-D059-4A37-B6AA-D9C0242F40B1}" type="datetimeFigureOut">
              <a:rPr lang="ar-SA" smtClean="0"/>
              <a:t>25/01/1437</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8E2211-F38A-4FA8-91E5-0C4A62E17EB5}" type="slidenum">
              <a:rPr lang="ar-SA" smtClean="0"/>
              <a:t>‹#›</a:t>
            </a:fld>
            <a:endParaRPr lang="ar-SA"/>
          </a:p>
        </p:txBody>
      </p:sp>
      <p:sp>
        <p:nvSpPr>
          <p:cNvPr id="11" name="Content Placeholder 10"/>
          <p:cNvSpPr>
            <a:spLocks noGrp="1"/>
          </p:cNvSpPr>
          <p:nvPr>
            <p:ph sz="quarter" idx="13"/>
          </p:nvPr>
        </p:nvSpPr>
        <p:spPr>
          <a:xfrm>
            <a:off x="457200" y="2212848"/>
            <a:ext cx="4041648" cy="391363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803EF178-D059-4A37-B6AA-D9C0242F40B1}" type="datetimeFigureOut">
              <a:rPr lang="ar-SA" smtClean="0"/>
              <a:t>25/01/1437</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8E2211-F38A-4FA8-91E5-0C4A62E17EB5}"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3EF178-D059-4A37-B6AA-D9C0242F40B1}" type="datetimeFigureOut">
              <a:rPr lang="ar-SA" smtClean="0"/>
              <a:t>25/01/1437</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8E2211-F38A-4FA8-91E5-0C4A62E17EB5}"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803EF178-D059-4A37-B6AA-D9C0242F40B1}" type="datetimeFigureOut">
              <a:rPr lang="ar-SA" smtClean="0"/>
              <a:t>25/01/1437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8E2211-F38A-4FA8-91E5-0C4A62E17EB5}"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ar-SA" smtClean="0"/>
              <a:t>انقر لتحرير نمط العنوان الرئيسي</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803EF178-D059-4A37-B6AA-D9C0242F40B1}" type="datetimeFigureOut">
              <a:rPr lang="ar-SA" smtClean="0"/>
              <a:t>25/01/1437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8E2211-F38A-4FA8-91E5-0C4A62E17EB5}"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803EF178-D059-4A37-B6AA-D9C0242F40B1}" type="datetimeFigureOut">
              <a:rPr lang="ar-SA" smtClean="0"/>
              <a:t>25/01/1437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8E2211-F38A-4FA8-91E5-0C4A62E17EB5}"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803EF178-D059-4A37-B6AA-D9C0242F40B1}" type="datetimeFigureOut">
              <a:rPr lang="ar-SA" smtClean="0"/>
              <a:t>25/01/1437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8E2211-F38A-4FA8-91E5-0C4A62E17EB5}"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803EF178-D059-4A37-B6AA-D9C0242F40B1}" type="datetimeFigureOut">
              <a:rPr lang="ar-SA" smtClean="0"/>
              <a:t>25/01/1437</a:t>
            </a:fld>
            <a:endParaRPr lang="ar-SA"/>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ar-SA"/>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0B8E2211-F38A-4FA8-91E5-0C4A62E17EB5}" type="slidenum">
              <a:rPr lang="ar-SA" smtClean="0"/>
              <a:t>‹#›</a:t>
            </a:fld>
            <a:endParaRPr lang="ar-SA"/>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r" defTabSz="914400" rtl="1"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pic>
        <p:nvPicPr>
          <p:cNvPr id="1026" name="Picture 2" descr="C:\Users\aasaleh\Pictures\img_1385457746_110.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476672"/>
            <a:ext cx="6984776" cy="5760640"/>
          </a:xfrm>
          <a:prstGeom prst="rect">
            <a:avLst/>
          </a:prstGeom>
          <a:noFill/>
          <a:scene3d>
            <a:camera prst="orthographicFront"/>
            <a:lightRig rig="threePt" dir="t"/>
          </a:scene3d>
          <a:sp3d>
            <a:bevelT prst="angle"/>
          </a:sp3d>
          <a:extLst>
            <a:ext uri="{909E8E84-426E-40DD-AFC4-6F175D3DCCD1}">
              <a14:hiddenFill xmlns:a14="http://schemas.microsoft.com/office/drawing/2010/main">
                <a:solidFill>
                  <a:srgbClr val="FFFFFF"/>
                </a:solidFill>
              </a14:hiddenFill>
            </a:ext>
          </a:extLst>
        </p:spPr>
      </p:pic>
      <p:sp>
        <p:nvSpPr>
          <p:cNvPr id="5" name="مربع نص 4"/>
          <p:cNvSpPr txBox="1"/>
          <p:nvPr/>
        </p:nvSpPr>
        <p:spPr>
          <a:xfrm>
            <a:off x="2865904" y="0"/>
            <a:ext cx="3384376" cy="523220"/>
          </a:xfrm>
          <a:prstGeom prst="rect">
            <a:avLst/>
          </a:prstGeom>
          <a:noFill/>
        </p:spPr>
        <p:txBody>
          <a:bodyPr wrap="square" rtlCol="1">
            <a:spAutoFit/>
          </a:bodyPr>
          <a:lstStyle/>
          <a:p>
            <a:pPr algn="ctr"/>
            <a:r>
              <a:rPr lang="ar-SA" sz="2800" b="1" dirty="0" smtClean="0"/>
              <a:t>منظمات العمل التطوعي</a:t>
            </a:r>
            <a:endParaRPr lang="ar-SA" sz="2800" b="1" dirty="0"/>
          </a:p>
        </p:txBody>
      </p:sp>
      <p:sp>
        <p:nvSpPr>
          <p:cNvPr id="6" name="مربع نص 5"/>
          <p:cNvSpPr txBox="1"/>
          <p:nvPr/>
        </p:nvSpPr>
        <p:spPr>
          <a:xfrm>
            <a:off x="2865904" y="6282342"/>
            <a:ext cx="3506296" cy="523220"/>
          </a:xfrm>
          <a:prstGeom prst="rect">
            <a:avLst/>
          </a:prstGeom>
          <a:noFill/>
        </p:spPr>
        <p:txBody>
          <a:bodyPr wrap="square" rtlCol="1">
            <a:spAutoFit/>
          </a:bodyPr>
          <a:lstStyle/>
          <a:p>
            <a:pPr algn="ctr"/>
            <a:r>
              <a:rPr lang="ar-SA" sz="2800" b="1" dirty="0" err="1" smtClean="0"/>
              <a:t>أ.د</a:t>
            </a:r>
            <a:r>
              <a:rPr lang="ar-SA" sz="2800" b="1" dirty="0" smtClean="0"/>
              <a:t>/ اسماء ابو بكر عبد القادر</a:t>
            </a:r>
            <a:endParaRPr lang="ar-SA" sz="2800" b="1" dirty="0"/>
          </a:p>
        </p:txBody>
      </p:sp>
    </p:spTree>
    <p:extLst>
      <p:ext uri="{BB962C8B-B14F-4D97-AF65-F5344CB8AC3E}">
        <p14:creationId xmlns:p14="http://schemas.microsoft.com/office/powerpoint/2010/main" val="39940903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a:ln>
            <a:solidFill>
              <a:srgbClr val="7030A0"/>
            </a:solidFill>
          </a:ln>
          <a:scene3d>
            <a:camera prst="orthographicFront"/>
            <a:lightRig rig="threePt" dir="t"/>
          </a:scene3d>
          <a:sp3d>
            <a:bevelT w="114300" prst="artDeco"/>
          </a:sp3d>
        </p:spPr>
      </p:pic>
      <p:sp>
        <p:nvSpPr>
          <p:cNvPr id="5" name="مستطيل 4"/>
          <p:cNvSpPr/>
          <p:nvPr/>
        </p:nvSpPr>
        <p:spPr>
          <a:xfrm>
            <a:off x="1172384" y="764704"/>
            <a:ext cx="6552728" cy="5232782"/>
          </a:xfrm>
          <a:prstGeom prst="rect">
            <a:avLst/>
          </a:prstGeom>
          <a:solidFill>
            <a:srgbClr val="FFFFCC"/>
          </a:solidFill>
          <a:effectLst>
            <a:glow rad="139700">
              <a:schemeClr val="accent3">
                <a:satMod val="175000"/>
                <a:alpha val="40000"/>
              </a:schemeClr>
            </a:glow>
          </a:effectLst>
          <a:scene3d>
            <a:camera prst="orthographicFront"/>
            <a:lightRig rig="threePt" dir="t"/>
          </a:scene3d>
          <a:sp3d>
            <a:bevelT prst="angle"/>
          </a:sp3d>
        </p:spPr>
        <p:txBody>
          <a:bodyPr wrap="square">
            <a:prstTxWarp prst="textCanDown">
              <a:avLst/>
            </a:prstTxWarp>
            <a:spAutoFit/>
          </a:bodyPr>
          <a:lstStyle/>
          <a:p>
            <a:pPr algn="ctr"/>
            <a:r>
              <a:rPr lang="ar-SA" sz="11500" b="1" dirty="0" smtClean="0">
                <a:ln w="18000">
                  <a:solidFill>
                    <a:schemeClr val="tx1"/>
                  </a:solidFill>
                  <a:prstDash val="solid"/>
                  <a:miter lim="800000"/>
                </a:ln>
                <a:solidFill>
                  <a:schemeClr val="accent3"/>
                </a:solidFill>
                <a:effectLst>
                  <a:outerShdw blurRad="25500" dist="23000" dir="7020000" algn="tl">
                    <a:srgbClr val="000000">
                      <a:alpha val="50000"/>
                    </a:srgbClr>
                  </a:outerShdw>
                </a:effectLst>
              </a:rPr>
              <a:t>المحاضرة الثامنة</a:t>
            </a:r>
            <a:br>
              <a:rPr lang="ar-SA" sz="11500" b="1" dirty="0" smtClean="0">
                <a:ln w="18000">
                  <a:solidFill>
                    <a:schemeClr val="tx1"/>
                  </a:solidFill>
                  <a:prstDash val="solid"/>
                  <a:miter lim="800000"/>
                </a:ln>
                <a:solidFill>
                  <a:schemeClr val="accent3"/>
                </a:solidFill>
                <a:effectLst>
                  <a:outerShdw blurRad="25500" dist="23000" dir="7020000" algn="tl">
                    <a:srgbClr val="000000">
                      <a:alpha val="50000"/>
                    </a:srgbClr>
                  </a:outerShdw>
                </a:effectLst>
              </a:rPr>
            </a:br>
            <a:r>
              <a:rPr lang="ar-SA" sz="11500" b="1" dirty="0" smtClean="0">
                <a:ln w="18000">
                  <a:solidFill>
                    <a:schemeClr val="tx1"/>
                  </a:solidFill>
                  <a:prstDash val="solid"/>
                  <a:miter lim="800000"/>
                </a:ln>
                <a:solidFill>
                  <a:schemeClr val="accent3"/>
                </a:solidFill>
                <a:effectLst>
                  <a:outerShdw blurRad="25500" dist="23000" dir="7020000" algn="tl">
                    <a:srgbClr val="000000">
                      <a:alpha val="50000"/>
                    </a:srgbClr>
                  </a:outerShdw>
                </a:effectLst>
              </a:rPr>
              <a:t>منظمات العمل التطوعي</a:t>
            </a:r>
            <a:r>
              <a:rPr lang="ar-SA" sz="8000" b="1" dirty="0" smtClean="0">
                <a:ln>
                  <a:solidFill>
                    <a:schemeClr val="tx1"/>
                  </a:solidFill>
                </a:ln>
              </a:rPr>
              <a:t/>
            </a:r>
            <a:br>
              <a:rPr lang="ar-SA" sz="8000" b="1" dirty="0" smtClean="0">
                <a:ln>
                  <a:solidFill>
                    <a:schemeClr val="tx1"/>
                  </a:solidFill>
                </a:ln>
              </a:rPr>
            </a:br>
            <a:endParaRPr lang="ar-SA" sz="8000" dirty="0"/>
          </a:p>
        </p:txBody>
      </p:sp>
    </p:spTree>
    <p:extLst>
      <p:ext uri="{BB962C8B-B14F-4D97-AF65-F5344CB8AC3E}">
        <p14:creationId xmlns:p14="http://schemas.microsoft.com/office/powerpoint/2010/main" val="16957490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ربع نص 4"/>
          <p:cNvSpPr txBox="1"/>
          <p:nvPr/>
        </p:nvSpPr>
        <p:spPr>
          <a:xfrm>
            <a:off x="1962592" y="157813"/>
            <a:ext cx="5616624" cy="923330"/>
          </a:xfrm>
          <a:prstGeom prst="rect">
            <a:avLst/>
          </a:prstGeom>
          <a:ln w="38100"/>
        </p:spPr>
        <p:style>
          <a:lnRef idx="2">
            <a:schemeClr val="accent3"/>
          </a:lnRef>
          <a:fillRef idx="1">
            <a:schemeClr val="lt1"/>
          </a:fillRef>
          <a:effectRef idx="0">
            <a:schemeClr val="accent3"/>
          </a:effectRef>
          <a:fontRef idx="minor">
            <a:schemeClr val="dk1"/>
          </a:fontRef>
        </p:style>
        <p:txBody>
          <a:bodyPr wrap="square" rtlCol="1">
            <a:spAutoFit/>
          </a:bodyPr>
          <a:lstStyle/>
          <a:p>
            <a:pPr algn="ctr"/>
            <a:r>
              <a:rPr lang="ar-SA" sz="5400" b="1" dirty="0" smtClean="0">
                <a:ln>
                  <a:solidFill>
                    <a:schemeClr val="tx1"/>
                  </a:solidFill>
                </a:ln>
                <a:solidFill>
                  <a:schemeClr val="accent3"/>
                </a:solidFill>
                <a:effectLst>
                  <a:outerShdw blurRad="38100" dist="38100" dir="2700000" algn="tl">
                    <a:srgbClr val="000000">
                      <a:alpha val="43137"/>
                    </a:srgbClr>
                  </a:outerShdw>
                </a:effectLst>
              </a:rPr>
              <a:t>عناصر المحاضرة</a:t>
            </a:r>
            <a:endParaRPr lang="ar-SA" sz="5400" b="1" dirty="0">
              <a:ln>
                <a:solidFill>
                  <a:schemeClr val="tx1"/>
                </a:solidFill>
              </a:ln>
              <a:solidFill>
                <a:schemeClr val="accent3"/>
              </a:solidFill>
              <a:effectLst>
                <a:outerShdw blurRad="38100" dist="38100" dir="2700000" algn="tl">
                  <a:srgbClr val="000000">
                    <a:alpha val="43137"/>
                  </a:srgbClr>
                </a:outerShdw>
              </a:effectLst>
            </a:endParaRPr>
          </a:p>
        </p:txBody>
      </p:sp>
      <p:sp>
        <p:nvSpPr>
          <p:cNvPr id="6" name="مستطيل 5"/>
          <p:cNvSpPr/>
          <p:nvPr/>
        </p:nvSpPr>
        <p:spPr>
          <a:xfrm>
            <a:off x="251520" y="1052736"/>
            <a:ext cx="8568952" cy="5632311"/>
          </a:xfrm>
          <a:prstGeom prst="rect">
            <a:avLst/>
          </a:prstGeom>
          <a:ln w="38100"/>
        </p:spPr>
        <p:style>
          <a:lnRef idx="2">
            <a:schemeClr val="accent3"/>
          </a:lnRef>
          <a:fillRef idx="1">
            <a:schemeClr val="lt1"/>
          </a:fillRef>
          <a:effectRef idx="0">
            <a:schemeClr val="accent3"/>
          </a:effectRef>
          <a:fontRef idx="minor">
            <a:schemeClr val="dk1"/>
          </a:fontRef>
        </p:style>
        <p:txBody>
          <a:bodyPr wrap="square">
            <a:spAutoFit/>
          </a:bodyPr>
          <a:lstStyle/>
          <a:p>
            <a:pPr marL="342900" indent="-342900">
              <a:buFont typeface="Wingdings" panose="05000000000000000000" pitchFamily="2" charset="2"/>
              <a:buChar char="q"/>
            </a:pPr>
            <a:r>
              <a:rPr lang="ar-SA" sz="2400" b="1" dirty="0" smtClean="0"/>
              <a:t>مقدمة </a:t>
            </a:r>
            <a:endParaRPr lang="en-US" sz="2400" b="1" dirty="0"/>
          </a:p>
          <a:p>
            <a:pPr marL="342900" indent="-342900">
              <a:buFont typeface="Wingdings" panose="05000000000000000000" pitchFamily="2" charset="2"/>
              <a:buChar char="q"/>
            </a:pPr>
            <a:r>
              <a:rPr lang="ar-SA" sz="2400" b="1" dirty="0"/>
              <a:t>مراجعة </a:t>
            </a:r>
            <a:endParaRPr lang="en-US" sz="2400" b="1" dirty="0"/>
          </a:p>
          <a:p>
            <a:pPr marL="342900" indent="-342900">
              <a:buFont typeface="Wingdings" panose="05000000000000000000" pitchFamily="2" charset="2"/>
              <a:buChar char="q"/>
            </a:pPr>
            <a:r>
              <a:rPr lang="ar-SA" sz="2400" b="1" dirty="0"/>
              <a:t>منظمات العمل التطوعي </a:t>
            </a:r>
            <a:endParaRPr lang="en-US" sz="2400" b="1" dirty="0"/>
          </a:p>
          <a:p>
            <a:pPr marL="342900" indent="-342900">
              <a:buFont typeface="Wingdings" panose="05000000000000000000" pitchFamily="2" charset="2"/>
              <a:buChar char="q"/>
            </a:pPr>
            <a:r>
              <a:rPr lang="ar-SA" sz="2400" b="1" dirty="0"/>
              <a:t>مقارنة بين المنظمات الخيرية والمنظمات غير الربحية وعير الخيرية</a:t>
            </a:r>
            <a:endParaRPr lang="en-US" sz="2400" b="1" dirty="0"/>
          </a:p>
          <a:p>
            <a:pPr marL="342900" indent="-342900">
              <a:buFont typeface="Wingdings" panose="05000000000000000000" pitchFamily="2" charset="2"/>
              <a:buChar char="q"/>
            </a:pPr>
            <a:r>
              <a:rPr lang="ar-SA" sz="2400" b="1" dirty="0"/>
              <a:t>الخصائص العامة للمنظمات التطوعيّة</a:t>
            </a:r>
            <a:endParaRPr lang="en-US" sz="2400" b="1" dirty="0"/>
          </a:p>
          <a:p>
            <a:pPr marL="342900" indent="-342900">
              <a:buFont typeface="Wingdings" panose="05000000000000000000" pitchFamily="2" charset="2"/>
              <a:buChar char="q"/>
            </a:pPr>
            <a:r>
              <a:rPr lang="ar-SA" sz="2400" b="1" dirty="0"/>
              <a:t>أهمية المنظمات الخيرية</a:t>
            </a:r>
            <a:endParaRPr lang="en-US" sz="2400" b="1" dirty="0"/>
          </a:p>
          <a:p>
            <a:pPr marL="342900" indent="-342900">
              <a:buFont typeface="Wingdings" panose="05000000000000000000" pitchFamily="2" charset="2"/>
              <a:buChar char="q"/>
            </a:pPr>
            <a:r>
              <a:rPr lang="ar-SA" sz="2400" b="1" dirty="0"/>
              <a:t>مجالات نشاط المنظمات التطوعية</a:t>
            </a:r>
            <a:endParaRPr lang="en-US" sz="2400" b="1" dirty="0"/>
          </a:p>
          <a:p>
            <a:pPr marL="342900" indent="-342900">
              <a:buFont typeface="Wingdings" panose="05000000000000000000" pitchFamily="2" charset="2"/>
              <a:buChar char="q"/>
            </a:pPr>
            <a:r>
              <a:rPr lang="ar-SA" sz="2400" b="1" dirty="0"/>
              <a:t>تمويل المنظمات التطوعية</a:t>
            </a:r>
            <a:endParaRPr lang="en-US" sz="2400" b="1" dirty="0"/>
          </a:p>
          <a:p>
            <a:pPr marL="342900" indent="-342900">
              <a:buFont typeface="Wingdings" panose="05000000000000000000" pitchFamily="2" charset="2"/>
              <a:buChar char="q"/>
            </a:pPr>
            <a:r>
              <a:rPr lang="ar-SA" sz="2400" b="1" dirty="0"/>
              <a:t>علاقة المنظمات غير الحكومية العربية بالمنظمات غير الحكومية الغربية</a:t>
            </a:r>
            <a:endParaRPr lang="en-US" sz="2400" b="1" dirty="0"/>
          </a:p>
          <a:p>
            <a:pPr marL="342900" indent="-342900">
              <a:buFont typeface="Wingdings" panose="05000000000000000000" pitchFamily="2" charset="2"/>
              <a:buChar char="q"/>
            </a:pPr>
            <a:r>
              <a:rPr lang="ar-SA" sz="2400" b="1" dirty="0"/>
              <a:t>تصنيف المنظمات غير الحكومية</a:t>
            </a:r>
            <a:endParaRPr lang="en-US" sz="2400" b="1" dirty="0"/>
          </a:p>
          <a:p>
            <a:pPr marL="342900" indent="-342900">
              <a:buFont typeface="Wingdings" panose="05000000000000000000" pitchFamily="2" charset="2"/>
              <a:buChar char="q"/>
            </a:pPr>
            <a:r>
              <a:rPr lang="ar-SA" sz="2400" b="1" dirty="0"/>
              <a:t>موقع القطاع الخيري والتطوعي في التقسيم الاقتصادي الحديث</a:t>
            </a:r>
            <a:endParaRPr lang="en-US" sz="2400" b="1" dirty="0"/>
          </a:p>
          <a:p>
            <a:pPr marL="342900" indent="-342900">
              <a:buFont typeface="Wingdings" panose="05000000000000000000" pitchFamily="2" charset="2"/>
              <a:buChar char="q"/>
            </a:pPr>
            <a:r>
              <a:rPr lang="ar-SA" sz="2400" b="1" dirty="0"/>
              <a:t>الاهمية الاقتصادية للقطاع الخيري والتطوعي </a:t>
            </a:r>
            <a:r>
              <a:rPr lang="ar-SA" sz="2400" b="1" dirty="0" smtClean="0"/>
              <a:t>:</a:t>
            </a:r>
            <a:endParaRPr lang="ar-SA" sz="2400" b="1" dirty="0"/>
          </a:p>
          <a:p>
            <a:pPr marL="342900" indent="-342900">
              <a:buFont typeface="Wingdings" panose="05000000000000000000" pitchFamily="2" charset="2"/>
              <a:buChar char="q"/>
            </a:pPr>
            <a:r>
              <a:rPr lang="ar-SA" sz="2400" b="1" dirty="0" smtClean="0"/>
              <a:t>البناء </a:t>
            </a:r>
            <a:r>
              <a:rPr lang="ar-SA" sz="2400" b="1" dirty="0"/>
              <a:t>المؤسسي للقطاع الخيري والتطوعي الغربي</a:t>
            </a:r>
            <a:endParaRPr lang="en-US" sz="2400" b="1" dirty="0"/>
          </a:p>
          <a:p>
            <a:pPr marL="342900" indent="-342900">
              <a:buFont typeface="Wingdings" panose="05000000000000000000" pitchFamily="2" charset="2"/>
              <a:buChar char="q"/>
            </a:pPr>
            <a:r>
              <a:rPr lang="ar-SA" sz="2400" b="1" dirty="0"/>
              <a:t>تطور النشطة الإنمائية للمنظمات غير </a:t>
            </a:r>
            <a:r>
              <a:rPr lang="ar-SA" sz="2400" b="1" dirty="0" smtClean="0"/>
              <a:t>الحكومية</a:t>
            </a:r>
            <a:endParaRPr lang="en-US" sz="2400" b="1" dirty="0"/>
          </a:p>
          <a:p>
            <a:pPr marL="342900" indent="-342900">
              <a:buFont typeface="Wingdings" panose="05000000000000000000" pitchFamily="2" charset="2"/>
              <a:buChar char="q"/>
            </a:pPr>
            <a:r>
              <a:rPr lang="ar-SA" sz="2400" b="1" dirty="0"/>
              <a:t>اسئلة</a:t>
            </a:r>
            <a:endParaRPr lang="en-US" sz="2400" b="1" dirty="0"/>
          </a:p>
        </p:txBody>
      </p:sp>
    </p:spTree>
    <p:extLst>
      <p:ext uri="{BB962C8B-B14F-4D97-AF65-F5344CB8AC3E}">
        <p14:creationId xmlns:p14="http://schemas.microsoft.com/office/powerpoint/2010/main" val="40882894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043608" y="476672"/>
            <a:ext cx="6912768" cy="5386090"/>
          </a:xfrm>
          <a:prstGeom prst="rect">
            <a:avLst/>
          </a:prstGeom>
        </p:spPr>
        <p:txBody>
          <a:bodyPr wrap="square">
            <a:spAutoFit/>
          </a:bodyPr>
          <a:lstStyle/>
          <a:p>
            <a:pPr marL="457200" indent="-457200" algn="ctr">
              <a:buFont typeface="Wingdings" pitchFamily="2" charset="2"/>
              <a:buChar char="v"/>
            </a:pPr>
            <a:r>
              <a:rPr lang="ar-SA" sz="3600" b="1" dirty="0" smtClean="0">
                <a:solidFill>
                  <a:srgbClr val="FF0000"/>
                </a:solidFill>
                <a:effectLst>
                  <a:outerShdw blurRad="38100" dist="38100" dir="2700000" algn="tl">
                    <a:srgbClr val="000000">
                      <a:alpha val="43137"/>
                    </a:srgbClr>
                  </a:outerShdw>
                </a:effectLst>
              </a:rPr>
              <a:t>مقدمة </a:t>
            </a:r>
          </a:p>
          <a:p>
            <a:r>
              <a:rPr lang="ar-EG" sz="2800" dirty="0"/>
              <a:t>يمتد العمل الجماعي التطوعي </a:t>
            </a:r>
            <a:r>
              <a:rPr lang="ar-EG" sz="2800" dirty="0" smtClean="0"/>
              <a:t>ليشمل </a:t>
            </a:r>
            <a:r>
              <a:rPr lang="ar-EG" sz="2800" dirty="0"/>
              <a:t>جميع مناحي الحياة </a:t>
            </a:r>
            <a:r>
              <a:rPr lang="ar-EG" sz="2800" dirty="0" smtClean="0"/>
              <a:t>ليس </a:t>
            </a:r>
            <a:r>
              <a:rPr lang="ar-EG" sz="2800" dirty="0"/>
              <a:t>له قطاع محدد , أي مؤسسات حكومية أو أهلية أو قطاع عام أو خاص فهو </a:t>
            </a:r>
            <a:r>
              <a:rPr lang="ar-EG" sz="2800" dirty="0" smtClean="0"/>
              <a:t>حتى </a:t>
            </a:r>
            <a:r>
              <a:rPr lang="ar-EG" sz="2800" dirty="0"/>
              <a:t>الاهتمامات الإنسانية للفرد ؛ فالعمل التطوعي سيبقى بديلاً أو سنداً لأعمال القطاع الرسمي إضافة إلى اهتمامه بمجالات قد لا تهتم بها المجالات الحكومية .</a:t>
            </a:r>
            <a:endParaRPr lang="en-US" sz="2800" dirty="0"/>
          </a:p>
          <a:p>
            <a:pPr lvl="0"/>
            <a:r>
              <a:rPr lang="ar-SA" sz="2800" dirty="0" smtClean="0"/>
              <a:t>و</a:t>
            </a:r>
            <a:r>
              <a:rPr lang="ar-EG" sz="2800" dirty="0" smtClean="0"/>
              <a:t>هناك </a:t>
            </a:r>
            <a:r>
              <a:rPr lang="ar-EG" sz="2800" dirty="0"/>
              <a:t>مصطلحات عديدة للمؤسسات التطوعية والتنظيمات غير الربحية مثل القطاع غير الربحي , القطاع المعفي من الضرائب , المنظمات غير الحكومية , قطاع الجمعيات , الاقتصاد الاجتماعي .</a:t>
            </a:r>
            <a:endParaRPr lang="en-US" sz="2800" dirty="0"/>
          </a:p>
          <a:p>
            <a:pPr lvl="0"/>
            <a:r>
              <a:rPr lang="ar-SA" sz="2800" dirty="0" smtClean="0"/>
              <a:t>و</a:t>
            </a:r>
            <a:r>
              <a:rPr lang="ar-EG" sz="2800" dirty="0" smtClean="0"/>
              <a:t>يسمى </a:t>
            </a:r>
            <a:r>
              <a:rPr lang="ar-EG" sz="2800" dirty="0"/>
              <a:t>بالقطاع الثالث لاختلافه عن نطاق القطاع العام والخاص </a:t>
            </a:r>
            <a:r>
              <a:rPr lang="ar-EG" sz="1600" dirty="0"/>
              <a:t>.</a:t>
            </a:r>
            <a:endParaRPr lang="ar-SA" sz="1600" dirty="0"/>
          </a:p>
        </p:txBody>
      </p:sp>
    </p:spTree>
    <p:extLst>
      <p:ext uri="{BB962C8B-B14F-4D97-AF65-F5344CB8AC3E}">
        <p14:creationId xmlns:p14="http://schemas.microsoft.com/office/powerpoint/2010/main" val="3535315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ربع نص 4"/>
          <p:cNvSpPr txBox="1"/>
          <p:nvPr/>
        </p:nvSpPr>
        <p:spPr>
          <a:xfrm>
            <a:off x="1619672" y="620688"/>
            <a:ext cx="5832648" cy="1107996"/>
          </a:xfrm>
          <a:prstGeom prst="rect">
            <a:avLst/>
          </a:prstGeom>
          <a:noFill/>
        </p:spPr>
        <p:txBody>
          <a:bodyPr wrap="square" rtlCol="1">
            <a:spAutoFit/>
          </a:bodyPr>
          <a:lstStyle/>
          <a:p>
            <a:pPr algn="ctr"/>
            <a:r>
              <a:rPr lang="ar-SA" sz="6600" b="1" dirty="0" smtClean="0">
                <a:ln>
                  <a:solidFill>
                    <a:schemeClr val="tx1"/>
                  </a:solidFill>
                </a:ln>
                <a:solidFill>
                  <a:schemeClr val="accent3"/>
                </a:solidFill>
              </a:rPr>
              <a:t>مراجعة</a:t>
            </a:r>
            <a:endParaRPr lang="ar-SA" sz="6600" b="1" dirty="0">
              <a:ln>
                <a:solidFill>
                  <a:schemeClr val="tx1"/>
                </a:solidFill>
              </a:ln>
              <a:solidFill>
                <a:schemeClr val="accent3"/>
              </a:solidFill>
            </a:endParaRPr>
          </a:p>
        </p:txBody>
      </p:sp>
      <p:pic>
        <p:nvPicPr>
          <p:cNvPr id="6" name="عنصر نائب للمحتوى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chemeClr val="accent3">
                <a:lumMod val="60000"/>
                <a:lumOff val="40000"/>
              </a:schemeClr>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7" name="مستطيل 6"/>
          <p:cNvSpPr/>
          <p:nvPr/>
        </p:nvSpPr>
        <p:spPr>
          <a:xfrm rot="20230609">
            <a:off x="2152880" y="1225739"/>
            <a:ext cx="5526360" cy="3631763"/>
          </a:xfrm>
          <a:prstGeom prst="rect">
            <a:avLst/>
          </a:prstGeom>
        </p:spPr>
        <p:txBody>
          <a:bodyPr wrap="square">
            <a:spAutoFit/>
          </a:bodyPr>
          <a:lstStyle/>
          <a:p>
            <a:pPr algn="ctr"/>
            <a:r>
              <a:rPr lang="ar-SA" sz="11500" b="1" dirty="0" smtClean="0">
                <a:ln w="18000">
                  <a:solidFill>
                    <a:schemeClr val="accent2">
                      <a:satMod val="140000"/>
                    </a:schemeClr>
                  </a:solidFill>
                  <a:prstDash val="solid"/>
                  <a:miter lim="800000"/>
                </a:ln>
                <a:solidFill>
                  <a:schemeClr val="accent5">
                    <a:lumMod val="60000"/>
                    <a:lumOff val="40000"/>
                  </a:schemeClr>
                </a:solidFill>
                <a:effectLst>
                  <a:outerShdw blurRad="25500" dist="23000" dir="7020000" algn="tl">
                    <a:srgbClr val="000000">
                      <a:alpha val="50000"/>
                    </a:srgbClr>
                  </a:outerShdw>
                </a:effectLst>
              </a:rPr>
              <a:t>اولا مراجعة</a:t>
            </a:r>
            <a:endParaRPr lang="ar-SA" sz="11500" b="1" dirty="0">
              <a:ln w="18000">
                <a:solidFill>
                  <a:schemeClr val="accent2">
                    <a:satMod val="140000"/>
                  </a:schemeClr>
                </a:solidFill>
                <a:prstDash val="solid"/>
                <a:miter lim="800000"/>
              </a:ln>
              <a:solidFill>
                <a:schemeClr val="accent5">
                  <a:lumMod val="60000"/>
                  <a:lumOff val="40000"/>
                </a:schemeClr>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34995048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9143999" cy="6858000"/>
          </a:xfrm>
          <a:prstGeom prst="rect">
            <a:avLst/>
          </a:prstGeom>
          <a:ln w="127000" cap="sq">
            <a:solidFill>
              <a:schemeClr val="accent3">
                <a:lumMod val="60000"/>
                <a:lumOff val="40000"/>
              </a:schemeClr>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915816" y="764704"/>
            <a:ext cx="4932040" cy="4832092"/>
          </a:xfrm>
          <a:prstGeom prst="rect">
            <a:avLst/>
          </a:prstGeom>
        </p:spPr>
        <p:txBody>
          <a:bodyPr wrap="square">
            <a:spAutoFit/>
          </a:bodyPr>
          <a:lstStyle/>
          <a:p>
            <a:r>
              <a:rPr lang="ar-SA" sz="2800" b="1" dirty="0" smtClean="0"/>
              <a:t>ناقشنا في المحاضرتين السابقتين نظريات العمل التطوعي وهي:</a:t>
            </a:r>
          </a:p>
          <a:p>
            <a:r>
              <a:rPr lang="ar-SA" sz="2800" b="1" dirty="0" smtClean="0"/>
              <a:t>نظريات </a:t>
            </a:r>
            <a:r>
              <a:rPr lang="ar-SA" sz="2800" b="1" dirty="0"/>
              <a:t>اجتماعية ركزت على العلاقات الاجتماعية المتبادلة وقيمة المشاركة والعمل المتبادل وأهميته بين أعضاء المجتمع .. </a:t>
            </a:r>
            <a:r>
              <a:rPr lang="ar-SA" sz="2800" b="1" dirty="0" smtClean="0"/>
              <a:t>وتعتمد </a:t>
            </a:r>
            <a:r>
              <a:rPr lang="ar-SA" sz="2800" b="1" dirty="0"/>
              <a:t>معظم الدراسات النفسية والاجتماعية التي تتناول العلاقات التبادلية إلى استخدام بعضاً من النظريات ذات الصلة بهذا الجانب .. </a:t>
            </a:r>
          </a:p>
          <a:p>
            <a:r>
              <a:rPr lang="ar-SA" sz="2800" b="1" dirty="0"/>
              <a:t>وفيما يلي نتناول بعضاً من هذه النظريات على النحو التالي</a:t>
            </a:r>
            <a:r>
              <a:rPr lang="en-US" sz="2800" b="1" dirty="0"/>
              <a:t> </a:t>
            </a:r>
            <a:r>
              <a:rPr lang="en-US" b="1" dirty="0"/>
              <a:t>:</a:t>
            </a:r>
            <a:endParaRPr lang="ar-SA" dirty="0"/>
          </a:p>
        </p:txBody>
      </p:sp>
    </p:spTree>
    <p:extLst>
      <p:ext uri="{BB962C8B-B14F-4D97-AF65-F5344CB8AC3E}">
        <p14:creationId xmlns:p14="http://schemas.microsoft.com/office/powerpoint/2010/main" val="23117540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ربع نص 4"/>
          <p:cNvSpPr txBox="1"/>
          <p:nvPr/>
        </p:nvSpPr>
        <p:spPr>
          <a:xfrm>
            <a:off x="1619672" y="620688"/>
            <a:ext cx="5832648" cy="1107996"/>
          </a:xfrm>
          <a:prstGeom prst="rect">
            <a:avLst/>
          </a:prstGeom>
          <a:noFill/>
        </p:spPr>
        <p:txBody>
          <a:bodyPr wrap="square" rtlCol="1">
            <a:spAutoFit/>
          </a:bodyPr>
          <a:lstStyle/>
          <a:p>
            <a:pPr algn="ctr"/>
            <a:r>
              <a:rPr lang="ar-SA" sz="6600" b="1" dirty="0" smtClean="0">
                <a:ln>
                  <a:solidFill>
                    <a:schemeClr val="tx1"/>
                  </a:solidFill>
                </a:ln>
                <a:solidFill>
                  <a:schemeClr val="accent3"/>
                </a:solidFill>
              </a:rPr>
              <a:t>مراجعة</a:t>
            </a:r>
            <a:endParaRPr lang="ar-SA" sz="6600" b="1" dirty="0">
              <a:ln>
                <a:solidFill>
                  <a:schemeClr val="tx1"/>
                </a:solidFill>
              </a:ln>
              <a:solidFill>
                <a:schemeClr val="accent3"/>
              </a:solidFill>
            </a:endParaRPr>
          </a:p>
        </p:txBody>
      </p:sp>
      <p:pic>
        <p:nvPicPr>
          <p:cNvPr id="6" name="عنصر نائب للمحتوى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chemeClr val="accent3">
                <a:lumMod val="60000"/>
                <a:lumOff val="40000"/>
              </a:schemeClr>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7" name="مستطيل 6"/>
          <p:cNvSpPr/>
          <p:nvPr/>
        </p:nvSpPr>
        <p:spPr>
          <a:xfrm>
            <a:off x="2483768" y="1174686"/>
            <a:ext cx="5526360" cy="3970318"/>
          </a:xfrm>
          <a:prstGeom prst="rect">
            <a:avLst/>
          </a:prstGeom>
        </p:spPr>
        <p:txBody>
          <a:bodyPr wrap="square">
            <a:spAutoFit/>
          </a:bodyPr>
          <a:lstStyle/>
          <a:p>
            <a:r>
              <a:rPr lang="ar-SA" sz="2800" b="1" dirty="0"/>
              <a:t>وهي من النظريات التي حظيت باهتمام وتعقب على تطويرها عديد من الباحثين المتخصصين ووسعوا إطارها لتشمل المستويات البنائية والثقافية في المجتمع ، والعلاقات التبادلية بين الفرد والمجموعة ، وبين المجموعات بعضها مع بعض، والتي تعتمد على الأنماط والقيم الاجتماعية السائدة في المجتمع. ووصل التطور في هذه النظرية إلى الربط بينها وبين نظرية شبكة العلاقات</a:t>
            </a:r>
            <a:endParaRPr lang="ar-SA" sz="2800" dirty="0"/>
          </a:p>
        </p:txBody>
      </p:sp>
    </p:spTree>
    <p:extLst>
      <p:ext uri="{BB962C8B-B14F-4D97-AF65-F5344CB8AC3E}">
        <p14:creationId xmlns:p14="http://schemas.microsoft.com/office/powerpoint/2010/main" val="7237399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chemeClr val="accent3">
                <a:lumMod val="60000"/>
                <a:lumOff val="40000"/>
              </a:schemeClr>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267744" y="1052736"/>
            <a:ext cx="5508104" cy="4524315"/>
          </a:xfrm>
          <a:prstGeom prst="rect">
            <a:avLst/>
          </a:prstGeom>
        </p:spPr>
        <p:txBody>
          <a:bodyPr wrap="square">
            <a:spAutoFit/>
          </a:bodyPr>
          <a:lstStyle/>
          <a:p>
            <a:r>
              <a:rPr lang="ar-SA" sz="3600" b="1" dirty="0">
                <a:effectLst>
                  <a:outerShdw blurRad="38100" dist="38100" dir="2700000" algn="tl">
                    <a:srgbClr val="000000">
                      <a:alpha val="43137"/>
                    </a:srgbClr>
                  </a:outerShdw>
                </a:effectLst>
              </a:rPr>
              <a:t>ومن خلال سرد النظريات المفسرة للعمل التطوعي </a:t>
            </a:r>
            <a:r>
              <a:rPr lang="ar-SA" sz="3600" b="1" dirty="0" smtClean="0">
                <a:effectLst>
                  <a:outerShdw blurRad="38100" dist="38100" dir="2700000" algn="tl">
                    <a:srgbClr val="000000">
                      <a:alpha val="43137"/>
                    </a:srgbClr>
                  </a:outerShdw>
                </a:effectLst>
              </a:rPr>
              <a:t>نلاحظ وجود</a:t>
            </a:r>
          </a:p>
          <a:p>
            <a:pPr algn="ctr"/>
            <a:r>
              <a:rPr lang="ar-SA" sz="2800" b="1" dirty="0" smtClean="0">
                <a:effectLst>
                  <a:outerShdw blurRad="38100" dist="38100" dir="2700000" algn="tl">
                    <a:srgbClr val="000000">
                      <a:alpha val="43137"/>
                    </a:srgbClr>
                  </a:outerShdw>
                </a:effectLst>
              </a:rPr>
              <a:t> </a:t>
            </a:r>
            <a:r>
              <a:rPr lang="ar-SA" sz="3600" dirty="0" smtClean="0"/>
              <a:t>ارتباط وثيق </a:t>
            </a:r>
            <a:r>
              <a:rPr lang="ar-SA" sz="3600" dirty="0"/>
              <a:t>بالعمل التطوعي أو ما يسمى بالمساندة الاجتماعية التي تعني المعاضدة والمؤازرة والمساعدة  على مواجهة المواقف المختلفة ، وهي مفهوم أضيق بكثير من مفهوم شبكة </a:t>
            </a:r>
            <a:r>
              <a:rPr lang="ar-SA" sz="3600" dirty="0" smtClean="0"/>
              <a:t>العلاقات</a:t>
            </a:r>
            <a:endParaRPr lang="ar-SA" sz="2800" dirty="0"/>
          </a:p>
        </p:txBody>
      </p:sp>
    </p:spTree>
    <p:extLst>
      <p:ext uri="{BB962C8B-B14F-4D97-AF65-F5344CB8AC3E}">
        <p14:creationId xmlns:p14="http://schemas.microsoft.com/office/powerpoint/2010/main" val="27116087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chemeClr val="accent3">
                <a:lumMod val="60000"/>
                <a:lumOff val="40000"/>
              </a:schemeClr>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915816" y="1268760"/>
            <a:ext cx="4572000" cy="3970318"/>
          </a:xfrm>
          <a:prstGeom prst="rect">
            <a:avLst/>
          </a:prstGeom>
        </p:spPr>
        <p:txBody>
          <a:bodyPr>
            <a:spAutoFit/>
          </a:bodyPr>
          <a:lstStyle/>
          <a:p>
            <a:pPr algn="ctr"/>
            <a:r>
              <a:rPr lang="ar-SA" sz="2800" b="1" dirty="0"/>
              <a:t>الاجتماعية حيث يعتمد العمل التطوعي والمساندة على إدراك الأفراد بشبكاتهم الاجتماعية باعتبارها الأطر التي تشمل أولئك الأفراد الذي يثقون فيهم ويمكن الاعتماد عليهم ، </a:t>
            </a:r>
            <a:endParaRPr lang="ar-SA" sz="2800" b="1" dirty="0" smtClean="0"/>
          </a:p>
          <a:p>
            <a:pPr algn="ctr"/>
            <a:r>
              <a:rPr lang="ar-SA" sz="2800" b="1" dirty="0" smtClean="0"/>
              <a:t>وتركز </a:t>
            </a:r>
            <a:r>
              <a:rPr lang="ar-SA" sz="2800" b="1" dirty="0"/>
              <a:t>النظريات في مجملها على </a:t>
            </a:r>
            <a:r>
              <a:rPr lang="ar-SA" sz="2800" b="1" dirty="0">
                <a:solidFill>
                  <a:srgbClr val="FF0000"/>
                </a:solidFill>
                <a:effectLst>
                  <a:outerShdw blurRad="38100" dist="38100" dir="2700000" algn="tl">
                    <a:srgbClr val="000000">
                      <a:alpha val="43137"/>
                    </a:srgbClr>
                  </a:outerShdw>
                </a:effectLst>
              </a:rPr>
              <a:t>التفاعل الاجتماعي الإيجابي </a:t>
            </a:r>
            <a:r>
              <a:rPr lang="ar-SA" sz="2800" b="1" dirty="0"/>
              <a:t>المحقق للأمن والانتماء واحترام الذات ومعايير الصحة النفسية السليمة</a:t>
            </a:r>
            <a:r>
              <a:rPr lang="en-US" sz="2800" b="1" dirty="0"/>
              <a:t>.</a:t>
            </a:r>
            <a:endParaRPr lang="ar-SA" sz="2800" dirty="0"/>
          </a:p>
        </p:txBody>
      </p:sp>
    </p:spTree>
    <p:extLst>
      <p:ext uri="{BB962C8B-B14F-4D97-AF65-F5344CB8AC3E}">
        <p14:creationId xmlns:p14="http://schemas.microsoft.com/office/powerpoint/2010/main" val="25683267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pic>
        <p:nvPicPr>
          <p:cNvPr id="5" name="عنصر نائب للمحتوى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0" cy="6858000"/>
          </a:xfrm>
          <a:prstGeom prst="rect">
            <a:avLst/>
          </a:prstGeom>
          <a:ln w="127000" cap="sq">
            <a:solidFill>
              <a:schemeClr val="accent3">
                <a:lumMod val="60000"/>
                <a:lumOff val="40000"/>
              </a:schemeClr>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6" name="مستطيل 5"/>
          <p:cNvSpPr/>
          <p:nvPr/>
        </p:nvSpPr>
        <p:spPr>
          <a:xfrm rot="20247941">
            <a:off x="1641250" y="3043180"/>
            <a:ext cx="6576077" cy="769441"/>
          </a:xfrm>
          <a:prstGeom prst="rect">
            <a:avLst/>
          </a:prstGeom>
          <a:solidFill>
            <a:schemeClr val="accent3">
              <a:lumMod val="20000"/>
              <a:lumOff val="80000"/>
            </a:schemeClr>
          </a:solidFill>
          <a:ln w="76200">
            <a:solidFill>
              <a:schemeClr val="accent3">
                <a:lumMod val="60000"/>
                <a:lumOff val="40000"/>
              </a:schemeClr>
            </a:solidFill>
          </a:ln>
          <a:scene3d>
            <a:camera prst="orthographicFront"/>
            <a:lightRig rig="flat" dir="tl"/>
          </a:scene3d>
          <a:sp3d>
            <a:bevelT prst="slope"/>
          </a:sp3d>
        </p:spPr>
        <p:txBody>
          <a:bodyPr wrap="square">
            <a:spAutoFit/>
            <a:sp3d contourW="19050" prstMaterial="clear">
              <a:bevelT w="50800" h="50800"/>
              <a:contourClr>
                <a:schemeClr val="accent5">
                  <a:tint val="70000"/>
                  <a:satMod val="180000"/>
                  <a:alpha val="70000"/>
                </a:schemeClr>
              </a:contourClr>
            </a:sp3d>
          </a:bodyPr>
          <a:lstStyle/>
          <a:p>
            <a:pPr algn="ctr"/>
            <a:r>
              <a:rPr lang="ar-SA" sz="4400" b="1" dirty="0" smtClean="0">
                <a:ln>
                  <a:solidFill>
                    <a:sysClr val="windowText" lastClr="000000"/>
                  </a:solidFill>
                </a:ln>
                <a:solidFill>
                  <a:schemeClr val="accent5">
                    <a:lumMod val="60000"/>
                    <a:lumOff val="40000"/>
                  </a:schemeClr>
                </a:solidFill>
              </a:rPr>
              <a:t>ثانيا : منظمات </a:t>
            </a:r>
            <a:r>
              <a:rPr lang="ar-SA" sz="4400" b="1" dirty="0">
                <a:ln>
                  <a:solidFill>
                    <a:sysClr val="windowText" lastClr="000000"/>
                  </a:solidFill>
                </a:ln>
                <a:solidFill>
                  <a:schemeClr val="accent5">
                    <a:lumMod val="60000"/>
                    <a:lumOff val="40000"/>
                  </a:schemeClr>
                </a:solidFill>
              </a:rPr>
              <a:t>العمل التطوعي</a:t>
            </a:r>
          </a:p>
        </p:txBody>
      </p:sp>
    </p:spTree>
    <p:extLst>
      <p:ext uri="{BB962C8B-B14F-4D97-AF65-F5344CB8AC3E}">
        <p14:creationId xmlns:p14="http://schemas.microsoft.com/office/powerpoint/2010/main" val="1297660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ربع نص 4"/>
          <p:cNvSpPr txBox="1"/>
          <p:nvPr/>
        </p:nvSpPr>
        <p:spPr>
          <a:xfrm>
            <a:off x="2483768" y="20608"/>
            <a:ext cx="4608512" cy="646331"/>
          </a:xfrm>
          <a:prstGeom prst="rect">
            <a:avLst/>
          </a:prstGeom>
          <a:noFill/>
        </p:spPr>
        <p:txBody>
          <a:bodyPr wrap="square" rtlCol="1">
            <a:spAutoFit/>
          </a:bodyPr>
          <a:lstStyle/>
          <a:p>
            <a:pPr algn="ctr"/>
            <a:r>
              <a:rPr lang="ar-SA" sz="3600" b="1" dirty="0" smtClean="0">
                <a:effectLst>
                  <a:outerShdw blurRad="38100" dist="38100" dir="2700000" algn="tl">
                    <a:srgbClr val="000000">
                      <a:alpha val="43137"/>
                    </a:srgbClr>
                  </a:outerShdw>
                </a:effectLst>
              </a:rPr>
              <a:t>منظمات العمل التطوعي</a:t>
            </a:r>
            <a:endParaRPr lang="ar-SA" sz="3600" b="1" dirty="0">
              <a:effectLst>
                <a:outerShdw blurRad="38100" dist="38100" dir="2700000" algn="tl">
                  <a:srgbClr val="000000">
                    <a:alpha val="43137"/>
                  </a:srgbClr>
                </a:outerShdw>
              </a:effectLst>
            </a:endParaRPr>
          </a:p>
        </p:txBody>
      </p:sp>
      <p:sp>
        <p:nvSpPr>
          <p:cNvPr id="6" name="مربع نص 5"/>
          <p:cNvSpPr txBox="1"/>
          <p:nvPr/>
        </p:nvSpPr>
        <p:spPr>
          <a:xfrm>
            <a:off x="1064568" y="548680"/>
            <a:ext cx="6840760" cy="6124754"/>
          </a:xfrm>
          <a:prstGeom prst="rect">
            <a:avLst/>
          </a:prstGeom>
          <a:noFill/>
        </p:spPr>
        <p:txBody>
          <a:bodyPr wrap="square" rtlCol="1">
            <a:spAutoFit/>
          </a:bodyPr>
          <a:lstStyle/>
          <a:p>
            <a:r>
              <a:rPr lang="ar-SA" sz="2800" b="1" u="sng" dirty="0" smtClean="0"/>
              <a:t>قسم العلماء المنظمات وفقا لعدة اعتبارات من اهمها : -</a:t>
            </a:r>
          </a:p>
          <a:p>
            <a:pPr marL="285750" indent="-285750">
              <a:buFontTx/>
              <a:buChar char="-"/>
            </a:pPr>
            <a:r>
              <a:rPr lang="ar-SA" sz="2800" dirty="0" smtClean="0"/>
              <a:t>شروط القبول في العضوية </a:t>
            </a:r>
          </a:p>
          <a:p>
            <a:pPr marL="285750" indent="-285750">
              <a:buFontTx/>
              <a:buChar char="-"/>
            </a:pPr>
            <a:r>
              <a:rPr lang="ar-SA" sz="2800" dirty="0" smtClean="0"/>
              <a:t>الاغراض والوظائف </a:t>
            </a:r>
          </a:p>
          <a:p>
            <a:pPr marL="285750" indent="-285750">
              <a:buFontTx/>
              <a:buChar char="-"/>
            </a:pPr>
            <a:r>
              <a:rPr lang="ar-SA" sz="2800" dirty="0" smtClean="0"/>
              <a:t>الدوام والاستقرار </a:t>
            </a:r>
          </a:p>
          <a:p>
            <a:pPr marL="285750" indent="-285750">
              <a:buFontTx/>
              <a:buChar char="-"/>
            </a:pPr>
            <a:r>
              <a:rPr lang="ar-SA" sz="2800" dirty="0" smtClean="0"/>
              <a:t>الانتشار الاقليمي </a:t>
            </a:r>
          </a:p>
          <a:p>
            <a:r>
              <a:rPr lang="ar-SA" sz="2800" b="1" dirty="0" smtClean="0"/>
              <a:t>تعددت </a:t>
            </a:r>
            <a:r>
              <a:rPr lang="ar-SA" sz="2800" b="1" dirty="0"/>
              <a:t>تعاريف المنظمة وفق الاتجاهات المختلفة للمدارس </a:t>
            </a:r>
            <a:r>
              <a:rPr lang="ar-SA" sz="2800" b="1" dirty="0" smtClean="0"/>
              <a:t>الإدارية </a:t>
            </a:r>
            <a:r>
              <a:rPr lang="ar-SA" sz="2800" b="1" u="sng" dirty="0">
                <a:solidFill>
                  <a:srgbClr val="FF0000"/>
                </a:solidFill>
              </a:rPr>
              <a:t>منها </a:t>
            </a:r>
            <a:r>
              <a:rPr lang="ar-SA" sz="2800" b="1" dirty="0" smtClean="0"/>
              <a:t>:</a:t>
            </a:r>
            <a:r>
              <a:rPr lang="ar-SA" sz="2800" b="1" dirty="0"/>
              <a:t>	</a:t>
            </a:r>
            <a:endParaRPr lang="en-US" sz="2800" b="1" dirty="0"/>
          </a:p>
          <a:p>
            <a:pPr marL="457200" indent="-457200">
              <a:buFontTx/>
              <a:buChar char="-"/>
            </a:pPr>
            <a:r>
              <a:rPr lang="ar-SA" sz="2800" dirty="0" smtClean="0">
                <a:solidFill>
                  <a:srgbClr val="FFC000"/>
                </a:solidFill>
                <a:effectLst>
                  <a:outerShdw blurRad="38100" dist="38100" dir="2700000" algn="tl">
                    <a:srgbClr val="000000">
                      <a:alpha val="43137"/>
                    </a:srgbClr>
                  </a:outerShdw>
                </a:effectLst>
              </a:rPr>
              <a:t>عرفت </a:t>
            </a:r>
            <a:r>
              <a:rPr lang="ar-SA" sz="2800" dirty="0">
                <a:solidFill>
                  <a:srgbClr val="FFC000"/>
                </a:solidFill>
                <a:effectLst>
                  <a:outerShdw blurRad="38100" dist="38100" dir="2700000" algn="tl">
                    <a:srgbClr val="000000">
                      <a:alpha val="43137"/>
                    </a:srgbClr>
                  </a:outerShdw>
                </a:effectLst>
              </a:rPr>
              <a:t>من قبل أصحاب </a:t>
            </a:r>
            <a:r>
              <a:rPr lang="ar-SA" sz="2800" b="1" dirty="0">
                <a:solidFill>
                  <a:srgbClr val="FFC000"/>
                </a:solidFill>
                <a:effectLst>
                  <a:outerShdw blurRad="38100" dist="38100" dir="2700000" algn="tl">
                    <a:srgbClr val="000000">
                      <a:alpha val="43137"/>
                    </a:srgbClr>
                  </a:outerShdw>
                </a:effectLst>
              </a:rPr>
              <a:t>الاتجاه الاجتماعي</a:t>
            </a:r>
            <a:r>
              <a:rPr lang="ar-SA" sz="2800" dirty="0">
                <a:solidFill>
                  <a:srgbClr val="FFC000"/>
                </a:solidFill>
                <a:effectLst>
                  <a:outerShdw blurRad="38100" dist="38100" dir="2700000" algn="tl">
                    <a:srgbClr val="000000">
                      <a:alpha val="43137"/>
                    </a:srgbClr>
                  </a:outerShdw>
                </a:effectLst>
              </a:rPr>
              <a:t>: </a:t>
            </a:r>
            <a:endParaRPr lang="ar-SA" sz="2800" dirty="0" smtClean="0">
              <a:solidFill>
                <a:srgbClr val="FFC000"/>
              </a:solidFill>
              <a:effectLst>
                <a:outerShdw blurRad="38100" dist="38100" dir="2700000" algn="tl">
                  <a:srgbClr val="000000">
                    <a:alpha val="43137"/>
                  </a:srgbClr>
                </a:outerShdw>
              </a:effectLst>
            </a:endParaRPr>
          </a:p>
          <a:p>
            <a:r>
              <a:rPr lang="ar-SA" sz="2800" dirty="0" smtClean="0">
                <a:solidFill>
                  <a:srgbClr val="FFC000"/>
                </a:solidFill>
                <a:effectLst>
                  <a:outerShdw blurRad="38100" dist="38100" dir="2700000" algn="tl">
                    <a:srgbClr val="000000">
                      <a:alpha val="43137"/>
                    </a:srgbClr>
                  </a:outerShdw>
                </a:effectLst>
              </a:rPr>
              <a:t>على </a:t>
            </a:r>
            <a:r>
              <a:rPr lang="ar-SA" sz="2800" dirty="0">
                <a:solidFill>
                  <a:srgbClr val="FFC000"/>
                </a:solidFill>
                <a:effectLst>
                  <a:outerShdw blurRad="38100" dist="38100" dir="2700000" algn="tl">
                    <a:srgbClr val="000000">
                      <a:alpha val="43137"/>
                    </a:srgbClr>
                  </a:outerShdw>
                </a:effectLst>
              </a:rPr>
              <a:t>أنها تنظيم اجتماعي يحتوي على فعاليات ونظم اجتماعية محددة متخصصة</a:t>
            </a:r>
            <a:r>
              <a:rPr lang="ar-SA" sz="2800" dirty="0"/>
              <a:t>. </a:t>
            </a:r>
            <a:endParaRPr lang="en-US" sz="2800" dirty="0"/>
          </a:p>
          <a:p>
            <a:r>
              <a:rPr lang="ar-SA" sz="2800" dirty="0"/>
              <a:t>- </a:t>
            </a:r>
            <a:r>
              <a:rPr lang="ar-SA" sz="2800" dirty="0">
                <a:solidFill>
                  <a:schemeClr val="accent3">
                    <a:lumMod val="75000"/>
                  </a:schemeClr>
                </a:solidFill>
                <a:effectLst>
                  <a:outerShdw blurRad="38100" dist="38100" dir="2700000" algn="tl">
                    <a:srgbClr val="000000">
                      <a:alpha val="43137"/>
                    </a:srgbClr>
                  </a:outerShdw>
                </a:effectLst>
              </a:rPr>
              <a:t>وعرفت </a:t>
            </a:r>
            <a:r>
              <a:rPr lang="ar-SA" sz="2800" dirty="0" smtClean="0">
                <a:solidFill>
                  <a:schemeClr val="accent3">
                    <a:lumMod val="75000"/>
                  </a:schemeClr>
                </a:solidFill>
                <a:effectLst>
                  <a:outerShdw blurRad="38100" dist="38100" dir="2700000" algn="tl">
                    <a:srgbClr val="000000">
                      <a:alpha val="43137"/>
                    </a:srgbClr>
                  </a:outerShdw>
                </a:effectLst>
              </a:rPr>
              <a:t>من</a:t>
            </a:r>
            <a:r>
              <a:rPr lang="ar-SA" sz="2800" dirty="0">
                <a:solidFill>
                  <a:schemeClr val="accent3">
                    <a:lumMod val="75000"/>
                  </a:schemeClr>
                </a:solidFill>
                <a:effectLst>
                  <a:outerShdw blurRad="38100" dist="38100" dir="2700000" algn="tl">
                    <a:srgbClr val="000000">
                      <a:alpha val="43137"/>
                    </a:srgbClr>
                  </a:outerShdw>
                </a:effectLst>
              </a:rPr>
              <a:t> أصحاب</a:t>
            </a:r>
            <a:r>
              <a:rPr lang="ar-SA" sz="2800" dirty="0" smtClean="0">
                <a:solidFill>
                  <a:schemeClr val="accent3">
                    <a:lumMod val="75000"/>
                  </a:schemeClr>
                </a:solidFill>
                <a:effectLst>
                  <a:outerShdw blurRad="38100" dist="38100" dir="2700000" algn="tl">
                    <a:srgbClr val="000000">
                      <a:alpha val="43137"/>
                    </a:srgbClr>
                  </a:outerShdw>
                </a:effectLst>
              </a:rPr>
              <a:t> </a:t>
            </a:r>
            <a:r>
              <a:rPr lang="ar-SA" sz="2800" b="1" dirty="0">
                <a:solidFill>
                  <a:schemeClr val="accent3">
                    <a:lumMod val="75000"/>
                  </a:schemeClr>
                </a:solidFill>
                <a:effectLst>
                  <a:outerShdw blurRad="38100" dist="38100" dir="2700000" algn="tl">
                    <a:srgbClr val="000000">
                      <a:alpha val="43137"/>
                    </a:srgbClr>
                  </a:outerShdw>
                </a:effectLst>
              </a:rPr>
              <a:t>الجانب الوظيفي</a:t>
            </a:r>
            <a:r>
              <a:rPr lang="ar-SA" sz="2800" dirty="0">
                <a:solidFill>
                  <a:schemeClr val="accent3">
                    <a:lumMod val="75000"/>
                  </a:schemeClr>
                </a:solidFill>
                <a:effectLst>
                  <a:outerShdw blurRad="38100" dist="38100" dir="2700000" algn="tl">
                    <a:srgbClr val="000000">
                      <a:alpha val="43137"/>
                    </a:srgbClr>
                  </a:outerShdw>
                </a:effectLst>
              </a:rPr>
              <a:t>: بأنها عملية تهدف إلى توجيه وتوظيف جهود عدد من الأفراد لتحقيق هدف معين.</a:t>
            </a:r>
            <a:endParaRPr lang="en-US" sz="2800" dirty="0">
              <a:solidFill>
                <a:schemeClr val="accent3">
                  <a:lumMod val="75000"/>
                </a:schemeClr>
              </a:solidFill>
              <a:effectLst>
                <a:outerShdw blurRad="38100" dist="38100" dir="2700000" algn="tl">
                  <a:srgbClr val="000000">
                    <a:alpha val="43137"/>
                  </a:srgbClr>
                </a:outerShdw>
              </a:effectLst>
            </a:endParaRPr>
          </a:p>
          <a:p>
            <a:endParaRPr lang="ar-SA" sz="2800" b="1" dirty="0"/>
          </a:p>
        </p:txBody>
      </p:sp>
    </p:spTree>
    <p:extLst>
      <p:ext uri="{BB962C8B-B14F-4D97-AF65-F5344CB8AC3E}">
        <p14:creationId xmlns:p14="http://schemas.microsoft.com/office/powerpoint/2010/main" val="1033674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043608" y="836712"/>
            <a:ext cx="6984776" cy="5262979"/>
          </a:xfrm>
          <a:prstGeom prst="rect">
            <a:avLst/>
          </a:prstGeom>
        </p:spPr>
        <p:txBody>
          <a:bodyPr wrap="square">
            <a:spAutoFit/>
          </a:bodyPr>
          <a:lstStyle/>
          <a:p>
            <a:r>
              <a:rPr lang="ar-SA" sz="2800" dirty="0" smtClean="0"/>
              <a:t>-     وعرفها </a:t>
            </a:r>
            <a:r>
              <a:rPr lang="ar-SA" sz="2800" dirty="0"/>
              <a:t>أصحاب </a:t>
            </a:r>
            <a:r>
              <a:rPr lang="ar-SA" sz="2800" b="1" dirty="0"/>
              <a:t>المدرسة السلوكية </a:t>
            </a:r>
            <a:r>
              <a:rPr lang="ar-SA" sz="2800" dirty="0"/>
              <a:t>بأنها: </a:t>
            </a:r>
            <a:endParaRPr lang="ar-SA" sz="2800" dirty="0" smtClean="0"/>
          </a:p>
          <a:p>
            <a:r>
              <a:rPr lang="ar-SA" sz="2800" dirty="0"/>
              <a:t> </a:t>
            </a:r>
            <a:r>
              <a:rPr lang="ar-SA" sz="2800" dirty="0" smtClean="0"/>
              <a:t> </a:t>
            </a:r>
            <a:r>
              <a:rPr lang="ar-SA" sz="2800" dirty="0" smtClean="0">
                <a:solidFill>
                  <a:srgbClr val="FF0000"/>
                </a:solidFill>
              </a:rPr>
              <a:t>نشاط </a:t>
            </a:r>
            <a:r>
              <a:rPr lang="ar-SA" sz="2800" dirty="0">
                <a:solidFill>
                  <a:srgbClr val="FF0000"/>
                </a:solidFill>
              </a:rPr>
              <a:t>إنساني موجه لتحقيق هدف أو أهداف محددة</a:t>
            </a:r>
            <a:r>
              <a:rPr lang="ar-SA" sz="2800" dirty="0"/>
              <a:t>.</a:t>
            </a:r>
            <a:endParaRPr lang="en-US" sz="2800" dirty="0"/>
          </a:p>
          <a:p>
            <a:pPr marL="457200" indent="-457200">
              <a:buFontTx/>
              <a:buChar char="-"/>
            </a:pPr>
            <a:r>
              <a:rPr lang="ar-SA" sz="2800" dirty="0" smtClean="0"/>
              <a:t>واهتم </a:t>
            </a:r>
            <a:r>
              <a:rPr lang="ar-SA" sz="2800" dirty="0"/>
              <a:t>كتاب </a:t>
            </a:r>
            <a:r>
              <a:rPr lang="ar-SA" sz="2800" b="1" dirty="0"/>
              <a:t>الإدارة الحديثون </a:t>
            </a:r>
            <a:r>
              <a:rPr lang="ar-SA" sz="2800" dirty="0"/>
              <a:t>بالمنظمة بجميع جوانبها فقالوا</a:t>
            </a:r>
            <a:r>
              <a:rPr lang="ar-SA" sz="2800" dirty="0" smtClean="0"/>
              <a:t>:</a:t>
            </a:r>
          </a:p>
          <a:p>
            <a:pPr marL="457200" indent="-457200">
              <a:buFontTx/>
              <a:buChar char="-"/>
            </a:pPr>
            <a:r>
              <a:rPr lang="ar-SA" sz="2800" dirty="0" smtClean="0"/>
              <a:t> </a:t>
            </a:r>
            <a:r>
              <a:rPr lang="ar-SA" sz="2800" dirty="0"/>
              <a:t>إن المنظمة نظام تعاوني يقوم على أساس تعاون شخصين أو أكثر من أجل تحقيق هدف معين، </a:t>
            </a:r>
            <a:r>
              <a:rPr lang="ar-SA" sz="2800" b="1" u="sng" dirty="0">
                <a:solidFill>
                  <a:srgbClr val="00B050"/>
                </a:solidFill>
                <a:effectLst>
                  <a:outerShdw blurRad="38100" dist="38100" dir="2700000" algn="tl">
                    <a:srgbClr val="000000">
                      <a:alpha val="43137"/>
                    </a:srgbClr>
                  </a:outerShdw>
                </a:effectLst>
              </a:rPr>
              <a:t>وهي تمثل نظاماً مفتوحاً، </a:t>
            </a:r>
            <a:endParaRPr lang="ar-SA" sz="2800" b="1" u="sng" dirty="0" smtClean="0">
              <a:solidFill>
                <a:srgbClr val="00B050"/>
              </a:solidFill>
              <a:effectLst>
                <a:outerShdw blurRad="38100" dist="38100" dir="2700000" algn="tl">
                  <a:srgbClr val="000000">
                    <a:alpha val="43137"/>
                  </a:srgbClr>
                </a:outerShdw>
              </a:effectLst>
            </a:endParaRPr>
          </a:p>
          <a:p>
            <a:pPr marL="457200" indent="-457200">
              <a:buFontTx/>
              <a:buChar char="-"/>
            </a:pPr>
            <a:r>
              <a:rPr lang="ar-SA" sz="2800" dirty="0" smtClean="0">
                <a:solidFill>
                  <a:srgbClr val="FF0000"/>
                </a:solidFill>
                <a:effectLst>
                  <a:outerShdw blurRad="38100" dist="38100" dir="2700000" algn="tl">
                    <a:srgbClr val="000000">
                      <a:alpha val="43137"/>
                    </a:srgbClr>
                  </a:outerShdw>
                </a:effectLst>
              </a:rPr>
              <a:t>وترى </a:t>
            </a:r>
            <a:r>
              <a:rPr lang="ar-SA" sz="2800" dirty="0">
                <a:solidFill>
                  <a:srgbClr val="FF0000"/>
                </a:solidFill>
                <a:effectLst>
                  <a:outerShdw blurRad="38100" dist="38100" dir="2700000" algn="tl">
                    <a:srgbClr val="000000">
                      <a:alpha val="43137"/>
                    </a:srgbClr>
                  </a:outerShdw>
                </a:effectLst>
              </a:rPr>
              <a:t>نظرية النظم أن المنظمة يجب أن تدرس ككل مع الأخذ في الاعتبار </a:t>
            </a:r>
            <a:r>
              <a:rPr lang="ar-SA" sz="2800" b="1" dirty="0"/>
              <a:t>العلاقات المتداخلة بين أجزائها </a:t>
            </a:r>
            <a:r>
              <a:rPr lang="ar-SA" sz="2800" dirty="0"/>
              <a:t>وعلاقة المنظمة ببيئتها </a:t>
            </a:r>
            <a:r>
              <a:rPr lang="ar-SA" sz="2800" b="1" dirty="0">
                <a:solidFill>
                  <a:schemeClr val="accent1"/>
                </a:solidFill>
              </a:rPr>
              <a:t>وعرفها بعضهم بأنها</a:t>
            </a:r>
            <a:r>
              <a:rPr lang="ar-SA" sz="2800" dirty="0"/>
              <a:t>: مجموعة من الناس يعملون معاً خلال مدة من الزمن لتحقيق هدف أو غرض مشترك.</a:t>
            </a:r>
            <a:endParaRPr lang="en-US" sz="2800" dirty="0"/>
          </a:p>
        </p:txBody>
      </p:sp>
    </p:spTree>
    <p:extLst>
      <p:ext uri="{BB962C8B-B14F-4D97-AF65-F5344CB8AC3E}">
        <p14:creationId xmlns:p14="http://schemas.microsoft.com/office/powerpoint/2010/main" val="1800086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043608" y="836712"/>
            <a:ext cx="6840760" cy="4832092"/>
          </a:xfrm>
          <a:prstGeom prst="rect">
            <a:avLst/>
          </a:prstGeom>
        </p:spPr>
        <p:txBody>
          <a:bodyPr wrap="square">
            <a:spAutoFit/>
          </a:bodyPr>
          <a:lstStyle/>
          <a:p>
            <a:r>
              <a:rPr lang="ar-SA" sz="2800" b="1" dirty="0"/>
              <a:t>واهتم كتاب الإدارة الحديثون بالمنظمة بجميع جوانبها فقالوا</a:t>
            </a:r>
            <a:r>
              <a:rPr lang="ar-SA" sz="2800" dirty="0" smtClean="0"/>
              <a:t>:</a:t>
            </a:r>
          </a:p>
          <a:p>
            <a:r>
              <a:rPr lang="ar-SA" sz="2800" dirty="0" smtClean="0"/>
              <a:t> </a:t>
            </a:r>
            <a:r>
              <a:rPr lang="ar-SA" sz="2800" b="1" dirty="0">
                <a:solidFill>
                  <a:srgbClr val="FF0000"/>
                </a:solidFill>
              </a:rPr>
              <a:t>إن المنظمة نظام </a:t>
            </a:r>
            <a:r>
              <a:rPr lang="ar-SA" sz="2800" dirty="0"/>
              <a:t>تعاوني يقوم على أساس تعاون شخصين أو أكثر من أجل تحقيق هدف معين، وهي تمثل نظاماً مفتوحاً، وترى نظرية النظم أن المنظمة يجب أن تدرس ككل مع الأخذ في الاعتبار العلاقات المتداخلة بين أجزائها وعلاقة المنظمة ببيئتها وعرفها بعضهم بأنها: مجموعة من الناس يعملون معاً خلال مدة من الزمن لتحقيق هدف أو غرض مشترك</a:t>
            </a:r>
            <a:r>
              <a:rPr lang="ar-SA" sz="2800" dirty="0" smtClean="0"/>
              <a:t>.</a:t>
            </a:r>
          </a:p>
          <a:p>
            <a:r>
              <a:rPr lang="ar-SA" sz="2800" b="1" dirty="0"/>
              <a:t>وعرفها أصحاب الاتجاه الهيكلي</a:t>
            </a:r>
            <a:r>
              <a:rPr lang="ar-SA" sz="2800" dirty="0"/>
              <a:t>: أنها تنظيم هيكلي يحدد بشكل دقيق مواقع عمل الأفراد والجماعات في المنظمة.</a:t>
            </a:r>
          </a:p>
        </p:txBody>
      </p:sp>
    </p:spTree>
    <p:extLst>
      <p:ext uri="{BB962C8B-B14F-4D97-AF65-F5344CB8AC3E}">
        <p14:creationId xmlns:p14="http://schemas.microsoft.com/office/powerpoint/2010/main" val="3614901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971600" y="548680"/>
            <a:ext cx="6912768" cy="6001643"/>
          </a:xfrm>
          <a:prstGeom prst="rect">
            <a:avLst/>
          </a:prstGeom>
        </p:spPr>
        <p:txBody>
          <a:bodyPr wrap="square">
            <a:spAutoFit/>
          </a:bodyPr>
          <a:lstStyle/>
          <a:p>
            <a:r>
              <a:rPr lang="ar-SA" sz="3200" dirty="0" smtClean="0"/>
              <a:t>وتختلف </a:t>
            </a:r>
            <a:r>
              <a:rPr lang="ar-SA" sz="3200" dirty="0"/>
              <a:t>الأسباب الداعية إلى تكوين المنظمات حسب الحاجة التي أنشئت المنظمة من أجلها، وبالتالي يمكن تصنيف المنظمات من حيث الحاجة لاستهداف الربح </a:t>
            </a:r>
            <a:r>
              <a:rPr lang="ar-SA" sz="3200" b="1" dirty="0"/>
              <a:t>إلى نوعين</a:t>
            </a:r>
            <a:r>
              <a:rPr lang="ar-SA" sz="3200" dirty="0"/>
              <a:t>:</a:t>
            </a:r>
          </a:p>
          <a:p>
            <a:r>
              <a:rPr lang="ar-SA" sz="3200" u="sng" dirty="0">
                <a:solidFill>
                  <a:srgbClr val="FF0000"/>
                </a:solidFill>
              </a:rPr>
              <a:t>النوع الأول: </a:t>
            </a:r>
            <a:r>
              <a:rPr lang="ar-SA" sz="3200" dirty="0"/>
              <a:t>منظمات ربحية: تستهدف الربح وتسعى إليه وأقيمت من أجله، وقد تغلق لو زادت مصاريفها ونفقاتها على مقدار الدخل الذي تحصل عليه ما لم تدعم مادياً.</a:t>
            </a:r>
          </a:p>
          <a:p>
            <a:r>
              <a:rPr lang="ar-SA" sz="3200" u="sng" dirty="0">
                <a:solidFill>
                  <a:srgbClr val="FF0000"/>
                </a:solidFill>
              </a:rPr>
              <a:t>النوع الثاني</a:t>
            </a:r>
            <a:r>
              <a:rPr lang="ar-SA" sz="3200" dirty="0"/>
              <a:t>: منظمات غير ربحية: لا تستهدف الربح ولم تنشأ من أجله وإنما أنشئت من أجل حاجات أخرى لفئات مختلفة في المجتمع </a:t>
            </a:r>
            <a:r>
              <a:rPr lang="ar-SA" sz="3200" b="1" dirty="0"/>
              <a:t>ويمكن تمييز نوعين من المنظمات غير الربحية:</a:t>
            </a:r>
            <a:endParaRPr lang="ar-SA" sz="3200" b="1" dirty="0">
              <a:effectLst/>
            </a:endParaRPr>
          </a:p>
        </p:txBody>
      </p:sp>
    </p:spTree>
    <p:extLst>
      <p:ext uri="{BB962C8B-B14F-4D97-AF65-F5344CB8AC3E}">
        <p14:creationId xmlns:p14="http://schemas.microsoft.com/office/powerpoint/2010/main" val="2702660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259632" y="692696"/>
            <a:ext cx="6552728" cy="3970318"/>
          </a:xfrm>
          <a:prstGeom prst="rect">
            <a:avLst/>
          </a:prstGeom>
        </p:spPr>
        <p:txBody>
          <a:bodyPr wrap="square">
            <a:spAutoFit/>
          </a:bodyPr>
          <a:lstStyle/>
          <a:p>
            <a:r>
              <a:rPr lang="ar-SA" sz="2800" b="1" u="sng" dirty="0" smtClean="0"/>
              <a:t>أ) المنظمات </a:t>
            </a:r>
            <a:r>
              <a:rPr lang="ar-SA" sz="2800" b="1" u="sng" dirty="0"/>
              <a:t>الخيرية</a:t>
            </a:r>
            <a:r>
              <a:rPr lang="ar-SA" sz="2800" dirty="0"/>
              <a:t>: وهي المنظمات التي تعنى بحاجات الذين لا يستطيعون سد حاجتهم بأنفسهم سواء كانت الحاجة مادية أو صحية أو تعليمية أو غير ذلك، وتقوم على التبرعات والهبات.</a:t>
            </a:r>
          </a:p>
          <a:p>
            <a:r>
              <a:rPr lang="ar-SA" sz="2800" b="1" u="sng" dirty="0"/>
              <a:t>ب) المنظمات غير الربحية وغير الخيرية</a:t>
            </a:r>
            <a:r>
              <a:rPr lang="ar-SA" sz="2800" dirty="0"/>
              <a:t>: وهي التي تعنى بحاجات الذين لهم الهواية نفسها أو يشاركون في النشاط الاجتماعي أو الرياضي نفسه، مثل النوادي الرياضية ومنظمات هواة جمع الطوابع وما شابه ذلك، وتقوم على الاشتراكات وأحياناً الهبات</a:t>
            </a:r>
            <a:r>
              <a:rPr lang="ar-SA" dirty="0"/>
              <a:t>.</a:t>
            </a:r>
            <a:endParaRPr lang="ar-SA" dirty="0">
              <a:effectLst/>
            </a:endParaRPr>
          </a:p>
        </p:txBody>
      </p:sp>
    </p:spTree>
    <p:extLst>
      <p:ext uri="{BB962C8B-B14F-4D97-AF65-F5344CB8AC3E}">
        <p14:creationId xmlns:p14="http://schemas.microsoft.com/office/powerpoint/2010/main" val="3448304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nvPr>
        </p:nvGraphicFramePr>
        <p:xfrm>
          <a:off x="2249170" y="3034506"/>
          <a:ext cx="4645660" cy="1657350"/>
        </p:xfrm>
        <a:graphic>
          <a:graphicData uri="http://schemas.openxmlformats.org/drawingml/2006/table">
            <a:tbl>
              <a:tblPr rtl="1"/>
              <a:tblGrid>
                <a:gridCol w="2524125"/>
                <a:gridCol w="2121535"/>
              </a:tblGrid>
              <a:tr h="377190">
                <a:tc>
                  <a:txBody>
                    <a:bodyPr/>
                    <a:lstStyle/>
                    <a:p>
                      <a:pPr algn="ctr" rtl="0"/>
                      <a:r>
                        <a:rPr lang="ar-SA" sz="1600">
                          <a:effectLst/>
                          <a:latin typeface="Times New Roman"/>
                        </a:rPr>
                        <a:t>المنظمات غير الربحية وغير الخيرية</a:t>
                      </a:r>
                      <a:endParaRPr lang="ar-SA">
                        <a:effectLst/>
                      </a:endParaRP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9CBF7"/>
                    </a:solidFill>
                  </a:tcPr>
                </a:tc>
                <a:tc>
                  <a:txBody>
                    <a:bodyPr/>
                    <a:lstStyle/>
                    <a:p>
                      <a:pPr algn="ctr" rtl="0"/>
                      <a:r>
                        <a:rPr lang="ar-SA" sz="1600">
                          <a:effectLst/>
                          <a:latin typeface="Times New Roman"/>
                        </a:rPr>
                        <a:t>المنظمات الخيرية</a:t>
                      </a:r>
                      <a:endParaRPr lang="ar-SA">
                        <a:effectLst/>
                      </a:endParaRP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9CBF7"/>
                    </a:solidFill>
                  </a:tcPr>
                </a:tc>
              </a:tr>
              <a:tr h="276225">
                <a:tc>
                  <a:txBody>
                    <a:bodyPr/>
                    <a:lstStyle/>
                    <a:p>
                      <a:pPr algn="ctr" rtl="0"/>
                      <a:r>
                        <a:rPr lang="ar-SA" sz="1600">
                          <a:effectLst/>
                          <a:latin typeface="Times New Roman"/>
                        </a:rPr>
                        <a:t>تخدم أعضاءها</a:t>
                      </a:r>
                      <a:endParaRPr lang="ar-SA">
                        <a:effectLst/>
                      </a:endParaRP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r>
                        <a:rPr lang="ar-SA" sz="1600">
                          <a:effectLst/>
                          <a:latin typeface="Times New Roman"/>
                        </a:rPr>
                        <a:t>غالبا ما تخدم غير أعضائها </a:t>
                      </a:r>
                      <a:endParaRPr lang="ar-SA">
                        <a:effectLst/>
                      </a:endParaRP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6225">
                <a:tc>
                  <a:txBody>
                    <a:bodyPr/>
                    <a:lstStyle/>
                    <a:p>
                      <a:pPr algn="ctr" rtl="0"/>
                      <a:r>
                        <a:rPr lang="ar-SA" sz="1600">
                          <a:effectLst/>
                          <a:latin typeface="Times New Roman"/>
                        </a:rPr>
                        <a:t>تكثر فيها الاشتراكات والرسوم </a:t>
                      </a:r>
                      <a:endParaRPr lang="ar-SA">
                        <a:effectLst/>
                      </a:endParaRP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r>
                        <a:rPr lang="ar-SA" sz="1600">
                          <a:effectLst/>
                          <a:latin typeface="Times New Roman"/>
                        </a:rPr>
                        <a:t>يكثر فيها التبرعات والهبات</a:t>
                      </a:r>
                      <a:endParaRPr lang="ar-SA">
                        <a:effectLst/>
                      </a:endParaRP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265">
                <a:tc>
                  <a:txBody>
                    <a:bodyPr/>
                    <a:lstStyle/>
                    <a:p>
                      <a:pPr algn="ctr" rtl="0"/>
                      <a:r>
                        <a:rPr lang="ar-SA" sz="1600">
                          <a:effectLst/>
                          <a:latin typeface="Times New Roman"/>
                        </a:rPr>
                        <a:t>تجمع ذوي الرغبات والميول المشتركة </a:t>
                      </a:r>
                      <a:endParaRPr lang="ar-SA">
                        <a:effectLst/>
                      </a:endParaRP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r>
                        <a:rPr lang="ar-SA" sz="1600" dirty="0">
                          <a:effectLst/>
                          <a:latin typeface="Times New Roman"/>
                        </a:rPr>
                        <a:t>تجمع الناس بالأهداف والقيم ولو اختلفت رغباتهم الأخرى</a:t>
                      </a:r>
                      <a:endParaRPr lang="ar-SA" dirty="0">
                        <a:effectLst/>
                      </a:endParaRP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08" y="18053"/>
            <a:ext cx="9144000" cy="6858000"/>
          </a:xfrm>
          <a:prstGeom prst="rect">
            <a:avLst/>
          </a:prstGeom>
          <a:ln>
            <a:solidFill>
              <a:srgbClr val="7030A0"/>
            </a:solidFill>
          </a:ln>
          <a:scene3d>
            <a:camera prst="orthographicFront"/>
            <a:lightRig rig="threePt" dir="t"/>
          </a:scene3d>
          <a:sp3d>
            <a:bevelT w="114300" prst="artDeco"/>
          </a:sp3d>
        </p:spPr>
      </p:pic>
      <p:sp>
        <p:nvSpPr>
          <p:cNvPr id="6" name="Rectangle 1"/>
          <p:cNvSpPr>
            <a:spLocks noChangeArrowheads="1"/>
          </p:cNvSpPr>
          <p:nvPr/>
        </p:nvSpPr>
        <p:spPr bwMode="auto">
          <a:xfrm>
            <a:off x="1331640" y="744960"/>
            <a:ext cx="663447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2800" b="1" i="0" u="none" strike="noStrike" cap="none" normalizeH="0" baseline="0" dirty="0" smtClean="0">
                <a:ln>
                  <a:noFill/>
                </a:ln>
                <a:solidFill>
                  <a:srgbClr val="1447B2"/>
                </a:solidFill>
                <a:effectLst/>
                <a:latin typeface="Times New Roman" pitchFamily="18" charset="0"/>
                <a:cs typeface="Times New Roman" pitchFamily="18" charset="0"/>
              </a:rPr>
              <a:t>ثالثا : مقارنة بين المنظمات الخيرية والمنظمات غير الربحية وعير الخيرية</a:t>
            </a:r>
            <a:endParaRPr kumimoji="0" lang="ar-SA" altLang="ar-SA" sz="1100" b="1"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7" name="جدول 6"/>
          <p:cNvGraphicFramePr>
            <a:graphicFrameLocks noGrp="1"/>
          </p:cNvGraphicFramePr>
          <p:nvPr>
            <p:extLst>
              <p:ext uri="{D42A27DB-BD31-4B8C-83A1-F6EECF244321}">
                <p14:modId xmlns:p14="http://schemas.microsoft.com/office/powerpoint/2010/main" val="2011834633"/>
              </p:ext>
            </p:extLst>
          </p:nvPr>
        </p:nvGraphicFramePr>
        <p:xfrm>
          <a:off x="1547664" y="1836376"/>
          <a:ext cx="5976663" cy="4246880"/>
        </p:xfrm>
        <a:graphic>
          <a:graphicData uri="http://schemas.openxmlformats.org/drawingml/2006/table">
            <a:tbl>
              <a:tblPr rtl="1"/>
              <a:tblGrid>
                <a:gridCol w="3247298"/>
                <a:gridCol w="2729365"/>
              </a:tblGrid>
              <a:tr h="377190">
                <a:tc>
                  <a:txBody>
                    <a:bodyPr/>
                    <a:lstStyle/>
                    <a:p>
                      <a:pPr algn="ctr" rtl="0"/>
                      <a:r>
                        <a:rPr lang="ar-SA" sz="2800" dirty="0">
                          <a:effectLst/>
                          <a:latin typeface="Times New Roman"/>
                        </a:rPr>
                        <a:t>لمنظمات غير الربحية وغير الخيرية</a:t>
                      </a:r>
                      <a:endParaRPr lang="ar-SA" sz="3200" dirty="0">
                        <a:effectLst/>
                      </a:endParaRP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9CBF7"/>
                    </a:solidFill>
                  </a:tcPr>
                </a:tc>
                <a:tc>
                  <a:txBody>
                    <a:bodyPr/>
                    <a:lstStyle/>
                    <a:p>
                      <a:pPr algn="ctr" rtl="0"/>
                      <a:r>
                        <a:rPr lang="ar-SA" sz="2800">
                          <a:effectLst/>
                          <a:latin typeface="Times New Roman"/>
                        </a:rPr>
                        <a:t>المنظمات الخيرية</a:t>
                      </a:r>
                      <a:endParaRPr lang="ar-SA" sz="3200">
                        <a:effectLst/>
                      </a:endParaRP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9CBF7"/>
                    </a:solidFill>
                  </a:tcPr>
                </a:tc>
              </a:tr>
              <a:tr h="276225">
                <a:tc>
                  <a:txBody>
                    <a:bodyPr/>
                    <a:lstStyle/>
                    <a:p>
                      <a:pPr algn="ctr" rtl="0"/>
                      <a:r>
                        <a:rPr lang="ar-SA" sz="2800">
                          <a:effectLst/>
                          <a:latin typeface="Times New Roman"/>
                        </a:rPr>
                        <a:t>تخدم أعضاءها</a:t>
                      </a:r>
                      <a:endParaRPr lang="ar-SA" sz="3200">
                        <a:effectLst/>
                      </a:endParaRP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r>
                        <a:rPr lang="ar-SA" sz="2800">
                          <a:effectLst/>
                          <a:latin typeface="Times New Roman"/>
                        </a:rPr>
                        <a:t>غالبا ما تخدم غير أعضائها </a:t>
                      </a:r>
                      <a:endParaRPr lang="ar-SA" sz="3200">
                        <a:effectLst/>
                      </a:endParaRP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6225">
                <a:tc>
                  <a:txBody>
                    <a:bodyPr/>
                    <a:lstStyle/>
                    <a:p>
                      <a:pPr algn="ctr" rtl="0"/>
                      <a:r>
                        <a:rPr lang="ar-SA" sz="2800">
                          <a:effectLst/>
                          <a:latin typeface="Times New Roman"/>
                        </a:rPr>
                        <a:t>تكثر فيها الاشتراكات والرسوم </a:t>
                      </a:r>
                      <a:endParaRPr lang="ar-SA" sz="3200">
                        <a:effectLst/>
                      </a:endParaRP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r>
                        <a:rPr lang="ar-SA" sz="2800">
                          <a:effectLst/>
                          <a:latin typeface="Times New Roman"/>
                        </a:rPr>
                        <a:t>يكثر فيها التبرعات والهبات</a:t>
                      </a:r>
                      <a:endParaRPr lang="ar-SA" sz="3200">
                        <a:effectLst/>
                      </a:endParaRP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265">
                <a:tc>
                  <a:txBody>
                    <a:bodyPr/>
                    <a:lstStyle/>
                    <a:p>
                      <a:pPr algn="ctr" rtl="0"/>
                      <a:r>
                        <a:rPr lang="ar-SA" sz="2800" dirty="0">
                          <a:effectLst/>
                          <a:latin typeface="Times New Roman"/>
                        </a:rPr>
                        <a:t>تجمع ذوي الرغبات والميول المشتركة </a:t>
                      </a:r>
                      <a:endParaRPr lang="ar-SA" sz="3200" dirty="0">
                        <a:effectLst/>
                      </a:endParaRP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r>
                        <a:rPr lang="ar-SA" sz="2800" dirty="0">
                          <a:effectLst/>
                          <a:latin typeface="Times New Roman"/>
                        </a:rPr>
                        <a:t>تجمع الناس بالأهداف والقيم ولو اختلفت رغباتهم الأخرى</a:t>
                      </a:r>
                      <a:endParaRPr lang="ar-SA" sz="3200" dirty="0">
                        <a:effectLst/>
                      </a:endParaRP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Rectangle 2"/>
          <p:cNvSpPr>
            <a:spLocks noChangeArrowheads="1"/>
          </p:cNvSpPr>
          <p:nvPr/>
        </p:nvSpPr>
        <p:spPr bwMode="auto">
          <a:xfrm>
            <a:off x="2249488" y="30337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SA"/>
          </a:p>
        </p:txBody>
      </p:sp>
    </p:spTree>
    <p:extLst>
      <p:ext uri="{BB962C8B-B14F-4D97-AF65-F5344CB8AC3E}">
        <p14:creationId xmlns:p14="http://schemas.microsoft.com/office/powerpoint/2010/main" val="16392659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971600" y="836712"/>
            <a:ext cx="7056784" cy="5693866"/>
          </a:xfrm>
          <a:prstGeom prst="rect">
            <a:avLst/>
          </a:prstGeom>
        </p:spPr>
        <p:txBody>
          <a:bodyPr wrap="square">
            <a:spAutoFit/>
          </a:bodyPr>
          <a:lstStyle/>
          <a:p>
            <a:r>
              <a:rPr lang="ar-SA" sz="2800" b="1" dirty="0"/>
              <a:t>وتختلف المنظمة عن المجتمع </a:t>
            </a:r>
            <a:r>
              <a:rPr lang="ar-SA" sz="2800" dirty="0"/>
              <a:t>بأنها </a:t>
            </a:r>
            <a:r>
              <a:rPr lang="ar-SA" sz="2800" b="1" u="sng" dirty="0">
                <a:solidFill>
                  <a:schemeClr val="accent1"/>
                </a:solidFill>
              </a:rPr>
              <a:t>توجد لغاية مقصودة </a:t>
            </a:r>
            <a:r>
              <a:rPr lang="ar-SA" sz="2800" dirty="0"/>
              <a:t>،ولا تبنى على أساس الطبيعة النفسية والحاجات البيولوجية للناس، كما أن </a:t>
            </a:r>
            <a:r>
              <a:rPr lang="ar-SA" sz="2800" b="1" dirty="0">
                <a:solidFill>
                  <a:srgbClr val="00B050"/>
                </a:solidFill>
              </a:rPr>
              <a:t>المنظمات متخصصة </a:t>
            </a:r>
            <a:r>
              <a:rPr lang="ar-SA" sz="2800" dirty="0"/>
              <a:t>وتعرف من خلال مهامها، </a:t>
            </a:r>
            <a:r>
              <a:rPr lang="ar-SA" sz="2800" b="1" u="sng" dirty="0"/>
              <a:t>وهي التي تشكل المجتمعات بمختلف تخصصاته </a:t>
            </a:r>
            <a:r>
              <a:rPr lang="ar-SA" sz="2800" dirty="0"/>
              <a:t>في المجتمعات الحديثة، </a:t>
            </a:r>
            <a:r>
              <a:rPr lang="ar-SA" sz="2800" dirty="0">
                <a:solidFill>
                  <a:srgbClr val="FF0000"/>
                </a:solidFill>
              </a:rPr>
              <a:t>والمنظمة تقوم </a:t>
            </a:r>
            <a:r>
              <a:rPr lang="ar-SA" sz="2800" dirty="0"/>
              <a:t>لتحقيق أهداف غالباً </a:t>
            </a:r>
            <a:r>
              <a:rPr lang="ar-SA" sz="2800" b="1" dirty="0"/>
              <a:t>ما يكون المستفيد </a:t>
            </a:r>
            <a:r>
              <a:rPr lang="ar-SA" sz="2800" dirty="0"/>
              <a:t>منها خارج المنظمة </a:t>
            </a:r>
            <a:endParaRPr lang="ar-SA" sz="2800" dirty="0" smtClean="0"/>
          </a:p>
          <a:p>
            <a:pPr algn="ctr"/>
            <a:r>
              <a:rPr lang="ar-SA" sz="2800" b="1" dirty="0" smtClean="0">
                <a:solidFill>
                  <a:srgbClr val="FF0000"/>
                </a:solidFill>
              </a:rPr>
              <a:t>أما </a:t>
            </a:r>
            <a:r>
              <a:rPr lang="ar-SA" sz="2800" b="1" dirty="0">
                <a:solidFill>
                  <a:srgbClr val="FF0000"/>
                </a:solidFill>
              </a:rPr>
              <a:t>المجتمع والعائلة فهما موجودان لذاتهما</a:t>
            </a:r>
            <a:r>
              <a:rPr lang="ar-SA" sz="2800" dirty="0" smtClean="0"/>
              <a:t>.</a:t>
            </a:r>
          </a:p>
          <a:p>
            <a:r>
              <a:rPr lang="ar-SA" sz="2800" dirty="0"/>
              <a:t>وفي الوقت الذي يعتبر فيه المجتمع والحي والعائلة </a:t>
            </a:r>
            <a:r>
              <a:rPr lang="ar-SA" sz="2800" b="1" dirty="0"/>
              <a:t>مؤسسات محافظة، تحاول باستمرار أن تمنع التغيير أو</a:t>
            </a:r>
            <a:r>
              <a:rPr lang="ar-SA" sz="2800" dirty="0"/>
              <a:t> على الأقل أن تبطئ فيه، يلاحظ أن المنظمات تعتبر عاملاً لعدم الاستقرار أي أنها تصمم لتكون قادرة على التغير بشكل مستمر وقادرة على الإبداع والتخلي حتى عن نفسها.</a:t>
            </a:r>
            <a:endParaRPr lang="en-US" sz="2800" dirty="0"/>
          </a:p>
          <a:p>
            <a:endParaRPr lang="en-US" sz="2800" dirty="0"/>
          </a:p>
        </p:txBody>
      </p:sp>
    </p:spTree>
    <p:extLst>
      <p:ext uri="{BB962C8B-B14F-4D97-AF65-F5344CB8AC3E}">
        <p14:creationId xmlns:p14="http://schemas.microsoft.com/office/powerpoint/2010/main" val="2038218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043608" y="836712"/>
            <a:ext cx="6912768" cy="5447645"/>
          </a:xfrm>
          <a:prstGeom prst="rect">
            <a:avLst/>
          </a:prstGeom>
        </p:spPr>
        <p:txBody>
          <a:bodyPr wrap="square">
            <a:spAutoFit/>
          </a:bodyPr>
          <a:lstStyle/>
          <a:p>
            <a:r>
              <a:rPr lang="ar-SA" sz="2800" b="1" dirty="0" smtClean="0"/>
              <a:t>ومن خلال العرض السابق فان </a:t>
            </a:r>
            <a:r>
              <a:rPr lang="ar-SA" sz="2800" b="1" dirty="0"/>
              <a:t>المنظّمـة </a:t>
            </a:r>
            <a:r>
              <a:rPr lang="ar-SA" sz="2800" b="1" dirty="0" smtClean="0"/>
              <a:t>الرسمية</a:t>
            </a:r>
            <a:r>
              <a:rPr lang="ar-SA" sz="2800" b="1" dirty="0"/>
              <a:t> </a:t>
            </a:r>
            <a:r>
              <a:rPr lang="ar-SA" sz="2800" b="1" dirty="0" smtClean="0"/>
              <a:t>تعرّف : </a:t>
            </a:r>
          </a:p>
          <a:p>
            <a:r>
              <a:rPr lang="ar-SA" sz="3200" dirty="0" smtClean="0"/>
              <a:t>بأنها </a:t>
            </a:r>
            <a:r>
              <a:rPr lang="ar-SA" sz="3200" dirty="0"/>
              <a:t>جماعة من الناس يعملون معًا لأداء عمل ما، وهذا العمل يحمل عنوانًا ما يسميه البعض هدف ويسميه الآخرون غرض أو غاية</a:t>
            </a:r>
            <a:r>
              <a:rPr lang="ar-SA" sz="2400" dirty="0" smtClean="0"/>
              <a:t>.</a:t>
            </a:r>
          </a:p>
          <a:p>
            <a:pPr algn="ctr"/>
            <a:r>
              <a:rPr lang="ar-SA" sz="3200" b="1" u="sng" dirty="0" smtClean="0">
                <a:solidFill>
                  <a:srgbClr val="FF0000"/>
                </a:solidFill>
                <a:effectLst>
                  <a:outerShdw blurRad="38100" dist="38100" dir="2700000" algn="tl">
                    <a:srgbClr val="000000">
                      <a:alpha val="43137"/>
                    </a:srgbClr>
                  </a:outerShdw>
                </a:effectLst>
              </a:rPr>
              <a:t>رابعا : *الخصائص </a:t>
            </a:r>
            <a:r>
              <a:rPr lang="ar-SA" sz="3200" b="1" u="sng" dirty="0">
                <a:solidFill>
                  <a:srgbClr val="FF0000"/>
                </a:solidFill>
                <a:effectLst>
                  <a:outerShdw blurRad="38100" dist="38100" dir="2700000" algn="tl">
                    <a:srgbClr val="000000">
                      <a:alpha val="43137"/>
                    </a:srgbClr>
                  </a:outerShdw>
                </a:effectLst>
              </a:rPr>
              <a:t>العامة للمنظمات التطوعيّة</a:t>
            </a:r>
            <a:r>
              <a:rPr lang="ar-SA" sz="3200" b="1" u="sng" dirty="0" smtClean="0">
                <a:solidFill>
                  <a:srgbClr val="FF0000"/>
                </a:solidFill>
                <a:effectLst>
                  <a:outerShdw blurRad="38100" dist="38100" dir="2700000" algn="tl">
                    <a:srgbClr val="000000">
                      <a:alpha val="43137"/>
                    </a:srgbClr>
                  </a:outerShdw>
                </a:effectLst>
              </a:rPr>
              <a:t>:</a:t>
            </a:r>
          </a:p>
          <a:p>
            <a:r>
              <a:rPr lang="ar-SA" sz="3200" dirty="0" smtClean="0"/>
              <a:t>1- </a:t>
            </a:r>
            <a:r>
              <a:rPr lang="ar-SA" sz="3200" dirty="0"/>
              <a:t>أن تنشأ مستقلّة عن الدولة، وأن تحكم نفسها من خلال مجلس أمناء.</a:t>
            </a:r>
          </a:p>
          <a:p>
            <a:r>
              <a:rPr lang="ar-SA" sz="3200" dirty="0"/>
              <a:t>2- أم تستفيد من الصدقات والهبات النقديّة من قبل الأفراد أو الشركات، أو التبرع بالوقت أو استقطاع من الراتب </a:t>
            </a:r>
            <a:r>
              <a:rPr lang="ar-SA" sz="3200" dirty="0">
                <a:solidFill>
                  <a:schemeClr val="bg1"/>
                </a:solidFill>
              </a:rPr>
              <a:t>والتركات.</a:t>
            </a:r>
          </a:p>
          <a:p>
            <a:endParaRPr lang="ar-SA" sz="3200" b="1" u="sng"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68642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331640" y="764704"/>
            <a:ext cx="6480720" cy="5786199"/>
          </a:xfrm>
          <a:prstGeom prst="rect">
            <a:avLst/>
          </a:prstGeom>
        </p:spPr>
        <p:txBody>
          <a:bodyPr wrap="square">
            <a:spAutoFit/>
          </a:bodyPr>
          <a:lstStyle/>
          <a:p>
            <a:r>
              <a:rPr lang="ar-SA" sz="2400" dirty="0"/>
              <a:t>3- </a:t>
            </a:r>
            <a:r>
              <a:rPr lang="ar-SA" sz="3200" dirty="0"/>
              <a:t>أن تكون أدوات جلب منافع للآخرين أي منافع تستفيد منها فئات خاصة، أو جميع الناس.</a:t>
            </a:r>
          </a:p>
          <a:p>
            <a:r>
              <a:rPr lang="ar-SA" sz="3200" dirty="0"/>
              <a:t>4- أن لا تكون مؤسسة ربحيّة.</a:t>
            </a:r>
          </a:p>
          <a:p>
            <a:r>
              <a:rPr lang="ar-SA" sz="3200" dirty="0"/>
              <a:t>5- تخضع الهيئات والمؤسسات الخيرية لرقابة ضريبية صارمة</a:t>
            </a:r>
            <a:r>
              <a:rPr lang="ar-SA" sz="3200" dirty="0" smtClean="0"/>
              <a:t>.</a:t>
            </a:r>
          </a:p>
          <a:p>
            <a:r>
              <a:rPr lang="ar-SA" sz="3200" dirty="0"/>
              <a:t>6- الحرص على ترك مجال واسع من حرية للتحرك والمبادرة لمجالس الأمناء التي تدير هذه المؤسسات لتقرر في كل زمان أولويات العمل ومواطنه.</a:t>
            </a:r>
          </a:p>
          <a:p>
            <a:r>
              <a:rPr lang="ar-SA" sz="3200" dirty="0"/>
              <a:t>7- ارتباط مؤسسات القطاع الخيري عادةً بالضمير الحي لدى العاملين</a:t>
            </a:r>
            <a:r>
              <a:rPr lang="ar-SA" sz="3200" dirty="0" smtClean="0"/>
              <a:t>.</a:t>
            </a:r>
            <a:endParaRPr lang="ar-SA" sz="3200" dirty="0"/>
          </a:p>
          <a:p>
            <a:endParaRPr lang="ar-SA" dirty="0"/>
          </a:p>
        </p:txBody>
      </p:sp>
    </p:spTree>
    <p:extLst>
      <p:ext uri="{BB962C8B-B14F-4D97-AF65-F5344CB8AC3E}">
        <p14:creationId xmlns:p14="http://schemas.microsoft.com/office/powerpoint/2010/main" val="25686422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295636" y="332656"/>
            <a:ext cx="6552728" cy="5693866"/>
          </a:xfrm>
          <a:prstGeom prst="rect">
            <a:avLst/>
          </a:prstGeom>
        </p:spPr>
        <p:txBody>
          <a:bodyPr wrap="square">
            <a:spAutoFit/>
          </a:bodyPr>
          <a:lstStyle/>
          <a:p>
            <a:endParaRPr lang="ar-SA" sz="2800" dirty="0"/>
          </a:p>
          <a:p>
            <a:r>
              <a:rPr lang="ar-SA" sz="2800" dirty="0"/>
              <a:t>8- حصول المؤسسة الخيرية على قدر كبير من العمل التبرعي، والذي يعتبر أغلى عناصر الإنتاج في الاقتصاديات الغربية.</a:t>
            </a:r>
          </a:p>
          <a:p>
            <a:r>
              <a:rPr lang="ar-SA" sz="2800" dirty="0"/>
              <a:t>9- تتلقى المؤسسات الخيرية دعمًا حكومياً يأخذ أشكالًا مختلفة، كالإعفاءات الضريبية والإعفاءات في الرسوم.</a:t>
            </a:r>
          </a:p>
          <a:p>
            <a:r>
              <a:rPr lang="ar-SA" sz="2800" dirty="0" smtClean="0"/>
              <a:t>10- </a:t>
            </a:r>
            <a:r>
              <a:rPr lang="ar-SA" sz="2800" dirty="0"/>
              <a:t>طبقًا للتشريعات المدنية في المجتمعات الغربية الحديثة تحظى جميع منظمات القطاع الثالث بالشخصية الاعتبارية، إضافة إلى ضرورة الحصول على إذن السلطة الإدارية المختصة عند التأسيس والاستثمار لها</a:t>
            </a:r>
            <a:r>
              <a:rPr lang="ar-SA" sz="2800" dirty="0" smtClean="0"/>
              <a:t>.</a:t>
            </a:r>
            <a:endParaRPr lang="ar-SA" sz="2800" dirty="0"/>
          </a:p>
          <a:p>
            <a:r>
              <a:rPr lang="ar-SA" sz="2800" dirty="0"/>
              <a:t>11- القيام على أساس مبادرات أهلية، والاعتماد على التمويل الذاتي، والتمتع بالاستقلال الإداري فضلًا عن تعدد الأنشطة والأعمال والمشروعات.</a:t>
            </a:r>
          </a:p>
        </p:txBody>
      </p:sp>
    </p:spTree>
    <p:extLst>
      <p:ext uri="{BB962C8B-B14F-4D97-AF65-F5344CB8AC3E}">
        <p14:creationId xmlns:p14="http://schemas.microsoft.com/office/powerpoint/2010/main" val="2568642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187624" y="620688"/>
            <a:ext cx="6768752" cy="6186309"/>
          </a:xfrm>
          <a:prstGeom prst="rect">
            <a:avLst/>
          </a:prstGeom>
        </p:spPr>
        <p:txBody>
          <a:bodyPr wrap="square">
            <a:spAutoFit/>
          </a:bodyPr>
          <a:lstStyle/>
          <a:p>
            <a:pPr algn="ctr"/>
            <a:r>
              <a:rPr lang="ar-SA" sz="3200" b="1" u="sng" dirty="0" smtClean="0"/>
              <a:t>خامسا : أهمية </a:t>
            </a:r>
            <a:r>
              <a:rPr lang="ar-SA" sz="3200" b="1" u="sng" dirty="0"/>
              <a:t>المنظمات الخيرية:</a:t>
            </a:r>
            <a:endParaRPr lang="en-US" sz="3200" u="sng" dirty="0"/>
          </a:p>
          <a:p>
            <a:r>
              <a:rPr lang="ar-SA" sz="2800" dirty="0"/>
              <a:t>بادئ ذي بدء يجب أن نشير إلى أهمية المنظمات بصفة عامة في المجتمع، فالمنظمات لها تأثير واسع في حياتنا، سواءً أكان ذلك بإرادتنا أو للضرورة الاجتماعية، كما أنها - أي المنظمات - هي القواعد التي يستند إليها في تطوير المجتمع اقتصادياً واجتماعياً، </a:t>
            </a:r>
            <a:r>
              <a:rPr lang="ar-SA" sz="2800" b="1" u="sng" dirty="0"/>
              <a:t>وتنبع أهميتها من عدة أمور هي</a:t>
            </a:r>
            <a:r>
              <a:rPr lang="ar-SA" sz="2800" b="1" u="sng" dirty="0" smtClean="0"/>
              <a:t>:</a:t>
            </a:r>
          </a:p>
          <a:p>
            <a:r>
              <a:rPr lang="ar-SA" sz="2800" dirty="0"/>
              <a:t>1) أنها هي حجر الأساس في المدنية الحديثة، كونها تمثل عنصر التطوير والتحديث في المجتمع.</a:t>
            </a:r>
            <a:endParaRPr lang="en-US" sz="2800" dirty="0"/>
          </a:p>
          <a:p>
            <a:r>
              <a:rPr lang="ar-SA" sz="2800" dirty="0"/>
              <a:t>2) أنها هي الوحدات التطويرية الأساس في إثراء البشرية وتقدمها لكونها المستخدم والموزع للمصادر والموارد </a:t>
            </a:r>
            <a:r>
              <a:rPr lang="ar-SA" sz="2800" dirty="0" smtClean="0"/>
              <a:t>والابتكارات </a:t>
            </a:r>
            <a:r>
              <a:rPr lang="ar-SA" sz="2800" dirty="0"/>
              <a:t>بشكل يؤدي إلى اشباع الرغبات الإنسانية بشكل واسع.</a:t>
            </a:r>
            <a:endParaRPr lang="en-US" sz="2800" dirty="0"/>
          </a:p>
          <a:p>
            <a:endParaRPr lang="ar-SA" sz="2800" dirty="0"/>
          </a:p>
        </p:txBody>
      </p:sp>
    </p:spTree>
    <p:extLst>
      <p:ext uri="{BB962C8B-B14F-4D97-AF65-F5344CB8AC3E}">
        <p14:creationId xmlns:p14="http://schemas.microsoft.com/office/powerpoint/2010/main" val="43954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5" y="-42863"/>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187624" y="908720"/>
            <a:ext cx="6624736" cy="4801314"/>
          </a:xfrm>
          <a:prstGeom prst="rect">
            <a:avLst/>
          </a:prstGeom>
        </p:spPr>
        <p:txBody>
          <a:bodyPr wrap="square">
            <a:spAutoFit/>
          </a:bodyPr>
          <a:lstStyle/>
          <a:p>
            <a:r>
              <a:rPr lang="ar-SA" dirty="0"/>
              <a:t> </a:t>
            </a:r>
            <a:endParaRPr lang="en-US" dirty="0"/>
          </a:p>
          <a:p>
            <a:r>
              <a:rPr lang="ar-SA" sz="3200" dirty="0"/>
              <a:t>3) أنها هي القائدة لعمليات التغيير والرائدة فيها لأنها تقود عمليات التغيير المجتمعي والحياتي</a:t>
            </a:r>
            <a:r>
              <a:rPr lang="ar-SA" sz="3200" dirty="0" smtClean="0"/>
              <a:t>.</a:t>
            </a:r>
          </a:p>
          <a:p>
            <a:endParaRPr lang="en-US" sz="3200" dirty="0"/>
          </a:p>
          <a:p>
            <a:r>
              <a:rPr lang="ar-SA" sz="3200" dirty="0"/>
              <a:t>4) أنها تمثل وحدات صنع القرارات المستقبلية والتطويرية، وبالتالي تحدد الحياة في المستقبل</a:t>
            </a:r>
            <a:r>
              <a:rPr lang="ar-SA" sz="3200" dirty="0" smtClean="0"/>
              <a:t>.</a:t>
            </a:r>
          </a:p>
          <a:p>
            <a:endParaRPr lang="en-US" sz="3200" dirty="0"/>
          </a:p>
          <a:p>
            <a:r>
              <a:rPr lang="ar-SA" sz="3200" dirty="0"/>
              <a:t>5) كونها تشكل تأثيراً كبيراً على المجتمع بصفة عامة وسلوكيات أفراده، لأنها وسيلة إشباع الرغبات والحاجات الإنسانية والاجتماعية.</a:t>
            </a:r>
          </a:p>
        </p:txBody>
      </p:sp>
    </p:spTree>
    <p:extLst>
      <p:ext uri="{BB962C8B-B14F-4D97-AF65-F5344CB8AC3E}">
        <p14:creationId xmlns:p14="http://schemas.microsoft.com/office/powerpoint/2010/main" val="12804245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367644" y="1052736"/>
            <a:ext cx="6408712" cy="3970318"/>
          </a:xfrm>
          <a:prstGeom prst="rect">
            <a:avLst/>
          </a:prstGeom>
        </p:spPr>
        <p:txBody>
          <a:bodyPr wrap="square">
            <a:spAutoFit/>
          </a:bodyPr>
          <a:lstStyle/>
          <a:p>
            <a:r>
              <a:rPr lang="ar-SA" sz="2800" dirty="0"/>
              <a:t>6) نظراً لأنها تشكل مصدر الدخل لغالبية الناس في المجتمعات الحديثة</a:t>
            </a:r>
            <a:r>
              <a:rPr lang="ar-SA" sz="2800" dirty="0" smtClean="0"/>
              <a:t>.</a:t>
            </a:r>
          </a:p>
          <a:p>
            <a:endParaRPr lang="en-US" sz="2800" dirty="0"/>
          </a:p>
          <a:p>
            <a:r>
              <a:rPr lang="ar-SA" sz="2800" dirty="0"/>
              <a:t>7) من خلال الخدمات التي تقدمها المنظمات الخيرية للمجتمع وأفراده وهي كبيرة جداً، وتساهم في قيام المجتمعات واستقرارها ونموها لمستوى مرموق، كما يقال: "إن تشجيع وتبني المنظمات غير الربحية المستقلة في القطاع الاجتماعي تعتبر خطوة هامة من أجل تغيير أسلوب الحكومة وجعلها تعمل من جديد".</a:t>
            </a:r>
            <a:endParaRPr lang="en-US" sz="2800" dirty="0"/>
          </a:p>
        </p:txBody>
      </p:sp>
    </p:spTree>
    <p:extLst>
      <p:ext uri="{BB962C8B-B14F-4D97-AF65-F5344CB8AC3E}">
        <p14:creationId xmlns:p14="http://schemas.microsoft.com/office/powerpoint/2010/main" val="1898283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p:spPr>
        <p:style>
          <a:lnRef idx="2">
            <a:schemeClr val="accent3">
              <a:shade val="50000"/>
            </a:schemeClr>
          </a:lnRef>
          <a:fillRef idx="1">
            <a:schemeClr val="accent3"/>
          </a:fillRef>
          <a:effectRef idx="0">
            <a:schemeClr val="accent3"/>
          </a:effectRef>
          <a:fontRef idx="minor">
            <a:schemeClr val="lt1"/>
          </a:fontRef>
        </p:style>
      </p:pic>
      <p:sp>
        <p:nvSpPr>
          <p:cNvPr id="5" name="مستطيل 4"/>
          <p:cNvSpPr/>
          <p:nvPr/>
        </p:nvSpPr>
        <p:spPr>
          <a:xfrm>
            <a:off x="1511660" y="908720"/>
            <a:ext cx="6120680" cy="4031873"/>
          </a:xfrm>
          <a:prstGeom prst="rect">
            <a:avLst/>
          </a:prstGeom>
        </p:spPr>
        <p:txBody>
          <a:bodyPr wrap="square">
            <a:spAutoFit/>
          </a:bodyPr>
          <a:lstStyle/>
          <a:p>
            <a:pPr algn="ctr"/>
            <a:r>
              <a:rPr lang="ar-SA" sz="3200" b="1" u="sng" dirty="0" smtClean="0"/>
              <a:t>سادسا : *مجالات </a:t>
            </a:r>
            <a:r>
              <a:rPr lang="ar-SA" sz="3200" b="1" u="sng" dirty="0"/>
              <a:t>نشاط المنظمات التطوعية</a:t>
            </a:r>
            <a:r>
              <a:rPr lang="ar-SA" sz="3200" b="1" u="sng" dirty="0" smtClean="0"/>
              <a:t>:</a:t>
            </a:r>
          </a:p>
          <a:p>
            <a:pPr algn="ctr"/>
            <a:endParaRPr lang="ar-SA" sz="3200" b="1" u="sng" dirty="0"/>
          </a:p>
          <a:p>
            <a:r>
              <a:rPr lang="ar-SA" sz="3200" dirty="0"/>
              <a:t>تعمل المنظمات التطوعية من أجل تحقيق أهدافها من خلال قيامها بنشاطات ذات النفع العام في مجالات عدّة</a:t>
            </a:r>
            <a:r>
              <a:rPr lang="ar-SA" sz="3200" dirty="0" smtClean="0"/>
              <a:t>،</a:t>
            </a:r>
          </a:p>
          <a:p>
            <a:pPr algn="ctr"/>
            <a:r>
              <a:rPr lang="ar-SA" sz="3200" dirty="0"/>
              <a:t>(</a:t>
            </a:r>
            <a:r>
              <a:rPr lang="ar-SA" sz="3200" dirty="0" smtClean="0"/>
              <a:t> </a:t>
            </a:r>
            <a:r>
              <a:rPr lang="ar-SA" sz="3200" dirty="0"/>
              <a:t>خيرية وصحية وتعليمية وترفيهية ورياضيّة ودينيّة</a:t>
            </a:r>
            <a:r>
              <a:rPr lang="ar-SA" sz="3200" dirty="0" smtClean="0"/>
              <a:t>.)</a:t>
            </a:r>
            <a:endParaRPr lang="ar-SA" sz="3200" dirty="0"/>
          </a:p>
          <a:p>
            <a:endParaRPr lang="ar-SA" sz="3200" b="1" u="sng" dirty="0"/>
          </a:p>
        </p:txBody>
      </p:sp>
    </p:spTree>
    <p:extLst>
      <p:ext uri="{BB962C8B-B14F-4D97-AF65-F5344CB8AC3E}">
        <p14:creationId xmlns:p14="http://schemas.microsoft.com/office/powerpoint/2010/main" val="38410116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403648" y="836712"/>
            <a:ext cx="6264696" cy="5447645"/>
          </a:xfrm>
          <a:prstGeom prst="rect">
            <a:avLst/>
          </a:prstGeom>
        </p:spPr>
        <p:txBody>
          <a:bodyPr wrap="square">
            <a:spAutoFit/>
          </a:bodyPr>
          <a:lstStyle/>
          <a:p>
            <a:pPr algn="ctr"/>
            <a:r>
              <a:rPr lang="ar-SA" sz="4800" b="1" dirty="0" smtClean="0">
                <a:effectLst>
                  <a:outerShdw blurRad="38100" dist="38100" dir="2700000" algn="tl">
                    <a:srgbClr val="000000">
                      <a:alpha val="43137"/>
                    </a:srgbClr>
                  </a:outerShdw>
                </a:effectLst>
              </a:rPr>
              <a:t>سابعا *تمويل </a:t>
            </a:r>
            <a:r>
              <a:rPr lang="ar-SA" sz="4800" b="1" dirty="0">
                <a:effectLst>
                  <a:outerShdw blurRad="38100" dist="38100" dir="2700000" algn="tl">
                    <a:srgbClr val="000000">
                      <a:alpha val="43137"/>
                    </a:srgbClr>
                  </a:outerShdw>
                </a:effectLst>
              </a:rPr>
              <a:t>المنظمات التطوعية</a:t>
            </a:r>
            <a:r>
              <a:rPr lang="ar-SA" sz="4800" b="1" dirty="0" smtClean="0">
                <a:effectLst>
                  <a:outerShdw blurRad="38100" dist="38100" dir="2700000" algn="tl">
                    <a:srgbClr val="000000">
                      <a:alpha val="43137"/>
                    </a:srgbClr>
                  </a:outerShdw>
                </a:effectLst>
              </a:rPr>
              <a:t>:</a:t>
            </a:r>
            <a:endParaRPr lang="ar-SA" sz="3600" b="1" dirty="0" smtClean="0"/>
          </a:p>
          <a:p>
            <a:r>
              <a:rPr lang="ar-SA" sz="3600" b="1" dirty="0">
                <a:effectLst>
                  <a:outerShdw blurRad="38100" dist="38100" dir="2700000" algn="tl">
                    <a:srgbClr val="000000">
                      <a:alpha val="43137"/>
                    </a:srgbClr>
                  </a:outerShdw>
                </a:effectLst>
              </a:rPr>
              <a:t> </a:t>
            </a:r>
            <a:r>
              <a:rPr lang="ar-SA" sz="3600" dirty="0" smtClean="0"/>
              <a:t>يعتبر التمويل عصب الحياة للمنظمات غير الحكومية والتغلب على مشكلة الموارد المالية وتوفيرها من مصادرها المختلفة كلما استطاعت هذه المنظمات تحقيق الدور المنوط بها حيث اثبتت الدراسات ان مشكلة التمويل من اهم المشاكل التي تعاني منها المنظمات </a:t>
            </a:r>
            <a:endParaRPr lang="ar-SA" sz="3600" dirty="0"/>
          </a:p>
        </p:txBody>
      </p:sp>
      <p:cxnSp>
        <p:nvCxnSpPr>
          <p:cNvPr id="24" name="رابط منحني 23"/>
          <p:cNvCxnSpPr/>
          <p:nvPr/>
        </p:nvCxnSpPr>
        <p:spPr>
          <a:xfrm rot="5400000" flipH="1" flipV="1">
            <a:off x="1649152" y="1730288"/>
            <a:ext cx="1165176" cy="504056"/>
          </a:xfrm>
          <a:prstGeom prst="curvedConnector3">
            <a:avLst>
              <a:gd name="adj1" fmla="val 50000"/>
            </a:avLst>
          </a:prstGeom>
          <a:ln>
            <a:headEnd type="arrow"/>
            <a:tailEnd type="arrow"/>
          </a:ln>
          <a:effectLst>
            <a:glow rad="228600">
              <a:schemeClr val="accent3">
                <a:satMod val="175000"/>
                <a:alpha val="40000"/>
              </a:schemeClr>
            </a:glow>
            <a:outerShdw blurRad="40000" dist="20000" dir="5400000" rotWithShape="0">
              <a:srgbClr val="000000">
                <a:alpha val="38000"/>
              </a:srgbClr>
            </a:outerShdw>
          </a:effectLst>
          <a:scene3d>
            <a:camera prst="orthographicFront"/>
            <a:lightRig rig="threePt" dir="t"/>
          </a:scene3d>
          <a:sp3d>
            <a:bevelT prst="angle"/>
          </a:sp3d>
        </p:spPr>
        <p:style>
          <a:lnRef idx="2">
            <a:schemeClr val="accent3"/>
          </a:lnRef>
          <a:fillRef idx="0">
            <a:schemeClr val="accent3"/>
          </a:fillRef>
          <a:effectRef idx="1">
            <a:schemeClr val="accent3"/>
          </a:effectRef>
          <a:fontRef idx="minor">
            <a:schemeClr val="tx1"/>
          </a:fontRef>
        </p:style>
      </p:cxnSp>
      <p:cxnSp>
        <p:nvCxnSpPr>
          <p:cNvPr id="25" name="رابط منحني 24"/>
          <p:cNvCxnSpPr/>
          <p:nvPr/>
        </p:nvCxnSpPr>
        <p:spPr>
          <a:xfrm rot="16200000" flipH="1">
            <a:off x="6474237" y="1406252"/>
            <a:ext cx="1165175" cy="1152128"/>
          </a:xfrm>
          <a:prstGeom prst="curvedConnector3">
            <a:avLst>
              <a:gd name="adj1" fmla="val 50000"/>
            </a:avLst>
          </a:prstGeom>
          <a:ln>
            <a:headEnd type="arrow"/>
            <a:tailEnd type="arrow"/>
          </a:ln>
          <a:effectLst>
            <a:glow rad="228600">
              <a:schemeClr val="accent5">
                <a:satMod val="175000"/>
                <a:alpha val="40000"/>
              </a:schemeClr>
            </a:glow>
            <a:outerShdw blurRad="40000" dist="20000" dir="5400000" rotWithShape="0">
              <a:srgbClr val="000000">
                <a:alpha val="38000"/>
              </a:srgbClr>
            </a:outerShdw>
          </a:effectLst>
          <a:scene3d>
            <a:camera prst="orthographicFront"/>
            <a:lightRig rig="threePt" dir="t"/>
          </a:scene3d>
          <a:sp3d>
            <a:bevelT w="114300" prst="artDeco"/>
          </a:sp3d>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33608738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850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403648" y="874454"/>
            <a:ext cx="6336704" cy="4832092"/>
          </a:xfrm>
          <a:prstGeom prst="rect">
            <a:avLst/>
          </a:prstGeom>
        </p:spPr>
        <p:txBody>
          <a:bodyPr wrap="square">
            <a:spAutoFit/>
          </a:bodyPr>
          <a:lstStyle/>
          <a:p>
            <a:r>
              <a:rPr lang="ar-SA" sz="2800" b="1" dirty="0"/>
              <a:t>بصورة عامة يتم تمويل المنظمات من خلال ثلاث </a:t>
            </a:r>
            <a:r>
              <a:rPr lang="ar-SA" sz="2800" b="1" u="sng" dirty="0"/>
              <a:t>مصادر أساسية، تتمثل في</a:t>
            </a:r>
            <a:r>
              <a:rPr lang="ar-SA" sz="2800" b="1" u="sng" dirty="0" smtClean="0"/>
              <a:t>:</a:t>
            </a:r>
          </a:p>
          <a:p>
            <a:endParaRPr lang="ar-SA" sz="2800" b="1" dirty="0"/>
          </a:p>
          <a:p>
            <a:r>
              <a:rPr lang="ar-SA" sz="2800" b="1" dirty="0"/>
              <a:t>التمويل العام </a:t>
            </a:r>
            <a:r>
              <a:rPr lang="ar-SA" sz="2800" dirty="0"/>
              <a:t>(حكومي</a:t>
            </a:r>
            <a:r>
              <a:rPr lang="ar-SA" sz="2800" dirty="0" smtClean="0"/>
              <a:t>).</a:t>
            </a:r>
          </a:p>
          <a:p>
            <a:endParaRPr lang="ar-SA" sz="2800" dirty="0"/>
          </a:p>
          <a:p>
            <a:r>
              <a:rPr lang="ar-SA" sz="2800" b="1" dirty="0"/>
              <a:t>والتمويل الذاتي: </a:t>
            </a:r>
            <a:r>
              <a:rPr lang="ar-SA" sz="2800" dirty="0"/>
              <a:t>من خلال مساهمات واشتراكات الأعضاء والهبات والوصايا، إضافة إلى ممارسة الأنشطة المولدة للدخل</a:t>
            </a:r>
            <a:r>
              <a:rPr lang="ar-SA" sz="2800" dirty="0" smtClean="0"/>
              <a:t>.</a:t>
            </a:r>
          </a:p>
          <a:p>
            <a:endParaRPr lang="ar-SA" sz="2800" dirty="0"/>
          </a:p>
          <a:p>
            <a:r>
              <a:rPr lang="ar-SA" sz="2800" dirty="0"/>
              <a:t>أما المصدر الثالث فهو </a:t>
            </a:r>
            <a:r>
              <a:rPr lang="ar-SA" sz="2800" b="1" u="sng" dirty="0"/>
              <a:t>التمويل الخارجي </a:t>
            </a:r>
            <a:r>
              <a:rPr lang="ar-SA" sz="2800" dirty="0"/>
              <a:t>ممثلًا في معونات نقديّة أو عينية تقدمها دوَل أو منظمات.</a:t>
            </a:r>
          </a:p>
        </p:txBody>
      </p:sp>
    </p:spTree>
    <p:extLst>
      <p:ext uri="{BB962C8B-B14F-4D97-AF65-F5344CB8AC3E}">
        <p14:creationId xmlns:p14="http://schemas.microsoft.com/office/powerpoint/2010/main" val="19380011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317732" y="705177"/>
            <a:ext cx="6552728" cy="5447645"/>
          </a:xfrm>
          <a:prstGeom prst="rect">
            <a:avLst/>
          </a:prstGeom>
        </p:spPr>
        <p:txBody>
          <a:bodyPr wrap="square">
            <a:spAutoFit/>
          </a:bodyPr>
          <a:lstStyle/>
          <a:p>
            <a:r>
              <a:rPr lang="ar-SA" sz="2800" dirty="0"/>
              <a:t>إن تحليل البيانات المالية للمؤسسات غير الحكومية، والتطوعية، يكشف أن هناك تنوعًا في مصادر تمويلها، ومكونات دخلها، وللتعرف على مصادر تمويل هذه المنظمات والجمعيات الخيرية ومكونات دخلها. نورد ملخصاً لمكونات دخلها ورد بدراسة حول اتجاهات الخير عام 1993 في بريطانيا، حيث تناولت الدراسة تحليلًا لإيرادات ومصروفات أكثر من 500 جمعية خيرية.</a:t>
            </a:r>
          </a:p>
          <a:p>
            <a:r>
              <a:rPr lang="ar-SA" sz="3200" dirty="0"/>
              <a:t>- </a:t>
            </a:r>
            <a:r>
              <a:rPr lang="ar-SA" sz="3200" b="1" u="sng" dirty="0"/>
              <a:t>مكونات الدخل:</a:t>
            </a:r>
          </a:p>
          <a:p>
            <a:r>
              <a:rPr lang="ar-SA" dirty="0"/>
              <a:t>1- </a:t>
            </a:r>
            <a:r>
              <a:rPr lang="ar-SA" sz="2800" dirty="0"/>
              <a:t>التدخل التطوعي.                    </a:t>
            </a:r>
            <a:r>
              <a:rPr lang="ar-SA" sz="2800" dirty="0" smtClean="0"/>
              <a:t>                                 2- </a:t>
            </a:r>
            <a:r>
              <a:rPr lang="ar-SA" sz="2800" dirty="0"/>
              <a:t>التركات.</a:t>
            </a:r>
          </a:p>
          <a:p>
            <a:r>
              <a:rPr lang="ar-SA" sz="2800" dirty="0"/>
              <a:t>3- العطاء المخطط من خلال عقود الهبة.    </a:t>
            </a:r>
            <a:r>
              <a:rPr lang="ar-SA" sz="2800" dirty="0" smtClean="0"/>
              <a:t>              </a:t>
            </a:r>
            <a:r>
              <a:rPr lang="ar-SA" sz="2800" dirty="0"/>
              <a:t>4- النداءات المذاعة في الإذاعة المحلية</a:t>
            </a:r>
            <a:r>
              <a:rPr lang="ar-SA" sz="3600" dirty="0"/>
              <a:t>.</a:t>
            </a:r>
          </a:p>
        </p:txBody>
      </p:sp>
    </p:spTree>
    <p:extLst>
      <p:ext uri="{BB962C8B-B14F-4D97-AF65-F5344CB8AC3E}">
        <p14:creationId xmlns:p14="http://schemas.microsoft.com/office/powerpoint/2010/main" val="3037838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259632" y="951398"/>
            <a:ext cx="6508536" cy="4955203"/>
          </a:xfrm>
          <a:prstGeom prst="rect">
            <a:avLst/>
          </a:prstGeom>
        </p:spPr>
        <p:txBody>
          <a:bodyPr wrap="square">
            <a:spAutoFit/>
          </a:bodyPr>
          <a:lstStyle/>
          <a:p>
            <a:r>
              <a:rPr lang="ar-SA" sz="2800" dirty="0"/>
              <a:t>5- المتاجر الخيرية.          </a:t>
            </a:r>
            <a:endParaRPr lang="ar-SA" sz="2800" dirty="0" smtClean="0"/>
          </a:p>
          <a:p>
            <a:r>
              <a:rPr lang="ar-SA" sz="2800" dirty="0" smtClean="0"/>
              <a:t>  </a:t>
            </a:r>
            <a:r>
              <a:rPr lang="ar-SA" sz="2800" dirty="0"/>
              <a:t>6- الدخل غير التطوعي الناتج عن التجارة، أو بيع البضائع والخدمات.      </a:t>
            </a:r>
            <a:endParaRPr lang="ar-SA" sz="2800" dirty="0" smtClean="0"/>
          </a:p>
          <a:p>
            <a:r>
              <a:rPr lang="ar-SA" sz="2800" dirty="0" smtClean="0"/>
              <a:t>   </a:t>
            </a:r>
            <a:r>
              <a:rPr lang="ar-SA" sz="2800" dirty="0"/>
              <a:t>7- التجارة.</a:t>
            </a:r>
          </a:p>
          <a:p>
            <a:r>
              <a:rPr lang="ar-SA" sz="2800" dirty="0"/>
              <a:t>8- بيع السلع والخدمات.         </a:t>
            </a:r>
            <a:endParaRPr lang="ar-SA" sz="2800" dirty="0" smtClean="0"/>
          </a:p>
          <a:p>
            <a:r>
              <a:rPr lang="ar-SA" sz="2800" dirty="0" smtClean="0"/>
              <a:t>  </a:t>
            </a:r>
            <a:r>
              <a:rPr lang="ar-SA" sz="2800" dirty="0"/>
              <a:t>9- الرسوم والمنح والتي تقدمها الحكومة وإدارتها المحليّة.            </a:t>
            </a:r>
            <a:endParaRPr lang="ar-SA" sz="2800" dirty="0" smtClean="0"/>
          </a:p>
          <a:p>
            <a:r>
              <a:rPr lang="ar-SA" sz="2800" dirty="0" smtClean="0"/>
              <a:t>  </a:t>
            </a:r>
            <a:r>
              <a:rPr lang="ar-SA" sz="2800" dirty="0"/>
              <a:t>10- المجموعة الأوروبية</a:t>
            </a:r>
            <a:r>
              <a:rPr lang="ar-SA" sz="2800" dirty="0" smtClean="0"/>
              <a:t>.</a:t>
            </a:r>
          </a:p>
          <a:p>
            <a:r>
              <a:rPr lang="ar-SA" sz="3200" dirty="0"/>
              <a:t>11- الاستثمارات.                </a:t>
            </a:r>
            <a:endParaRPr lang="ar-SA" sz="3200" dirty="0" smtClean="0"/>
          </a:p>
          <a:p>
            <a:r>
              <a:rPr lang="ar-SA" sz="3200" dirty="0" smtClean="0"/>
              <a:t> </a:t>
            </a:r>
            <a:r>
              <a:rPr lang="ar-SA" sz="3200" dirty="0"/>
              <a:t>12- المتبرعون.</a:t>
            </a:r>
          </a:p>
          <a:p>
            <a:endParaRPr lang="ar-SA" sz="2800" dirty="0"/>
          </a:p>
        </p:txBody>
      </p:sp>
    </p:spTree>
    <p:extLst>
      <p:ext uri="{BB962C8B-B14F-4D97-AF65-F5344CB8AC3E}">
        <p14:creationId xmlns:p14="http://schemas.microsoft.com/office/powerpoint/2010/main" val="33768173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993424" y="1166842"/>
            <a:ext cx="5472608" cy="4524315"/>
          </a:xfrm>
          <a:prstGeom prst="rect">
            <a:avLst/>
          </a:prstGeom>
        </p:spPr>
        <p:txBody>
          <a:bodyPr wrap="square">
            <a:spAutoFit/>
          </a:bodyPr>
          <a:lstStyle/>
          <a:p>
            <a:r>
              <a:rPr lang="ar-SA" sz="3200" dirty="0"/>
              <a:t>13- الشركـات.   </a:t>
            </a:r>
            <a:endParaRPr lang="ar-SA" sz="3200" dirty="0" smtClean="0"/>
          </a:p>
          <a:p>
            <a:r>
              <a:rPr lang="ar-SA" sz="3200" dirty="0" smtClean="0"/>
              <a:t>        </a:t>
            </a:r>
          </a:p>
          <a:p>
            <a:r>
              <a:rPr lang="ar-SA" sz="3200" dirty="0" smtClean="0"/>
              <a:t> </a:t>
            </a:r>
            <a:r>
              <a:rPr lang="ar-SA" sz="3200" dirty="0"/>
              <a:t>14- الاستقطاعات من الراتب</a:t>
            </a:r>
            <a:r>
              <a:rPr lang="ar-SA" sz="3200" dirty="0" smtClean="0"/>
              <a:t>.</a:t>
            </a:r>
          </a:p>
          <a:p>
            <a:endParaRPr lang="ar-SA" sz="3200" dirty="0"/>
          </a:p>
          <a:p>
            <a:r>
              <a:rPr lang="ar-SA" sz="3200" dirty="0"/>
              <a:t>15- القطاع العام.   </a:t>
            </a:r>
            <a:endParaRPr lang="ar-SA" sz="3200" dirty="0" smtClean="0"/>
          </a:p>
          <a:p>
            <a:r>
              <a:rPr lang="ar-SA" sz="3200" dirty="0" smtClean="0"/>
              <a:t>             </a:t>
            </a:r>
          </a:p>
          <a:p>
            <a:r>
              <a:rPr lang="ar-SA" sz="3200" dirty="0" smtClean="0"/>
              <a:t> </a:t>
            </a:r>
            <a:r>
              <a:rPr lang="ar-SA" sz="3200" dirty="0"/>
              <a:t>16- المؤسسات الوقفية المانحة</a:t>
            </a:r>
            <a:r>
              <a:rPr lang="ar-SA" sz="3200" dirty="0" smtClean="0"/>
              <a:t>.</a:t>
            </a:r>
          </a:p>
          <a:p>
            <a:endParaRPr lang="ar-SA" sz="3200" dirty="0"/>
          </a:p>
          <a:p>
            <a:r>
              <a:rPr lang="ar-SA" sz="3200" dirty="0"/>
              <a:t>17- المؤسسات الوقفية الجماعية.</a:t>
            </a:r>
          </a:p>
        </p:txBody>
      </p:sp>
    </p:spTree>
    <p:extLst>
      <p:ext uri="{BB962C8B-B14F-4D97-AF65-F5344CB8AC3E}">
        <p14:creationId xmlns:p14="http://schemas.microsoft.com/office/powerpoint/2010/main" val="32037428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259632" y="836712"/>
            <a:ext cx="6624736" cy="5016758"/>
          </a:xfrm>
          <a:prstGeom prst="rect">
            <a:avLst/>
          </a:prstGeom>
        </p:spPr>
        <p:txBody>
          <a:bodyPr wrap="square">
            <a:spAutoFit/>
          </a:bodyPr>
          <a:lstStyle/>
          <a:p>
            <a:r>
              <a:rPr lang="ar-SA" sz="3200" b="1" u="sng" dirty="0">
                <a:ln>
                  <a:solidFill>
                    <a:sysClr val="windowText" lastClr="000000"/>
                  </a:solidFill>
                </a:ln>
                <a:solidFill>
                  <a:schemeClr val="accent3">
                    <a:lumMod val="60000"/>
                    <a:lumOff val="40000"/>
                  </a:schemeClr>
                </a:solidFill>
                <a:effectLst>
                  <a:outerShdw blurRad="38100" dist="38100" dir="2700000" algn="tl">
                    <a:srgbClr val="000000">
                      <a:alpha val="43137"/>
                    </a:srgbClr>
                  </a:outerShdw>
                </a:effectLst>
              </a:rPr>
              <a:t>*المنظمات الأهلية</a:t>
            </a:r>
            <a:r>
              <a:rPr lang="ar-SA" sz="3200" b="1" dirty="0" smtClean="0">
                <a:ln>
                  <a:solidFill>
                    <a:sysClr val="windowText" lastClr="000000"/>
                  </a:solidFill>
                </a:ln>
                <a:solidFill>
                  <a:schemeClr val="accent3">
                    <a:lumMod val="60000"/>
                    <a:lumOff val="40000"/>
                  </a:schemeClr>
                </a:solidFill>
                <a:effectLst>
                  <a:outerShdw blurRad="38100" dist="38100" dir="2700000" algn="tl">
                    <a:srgbClr val="000000">
                      <a:alpha val="43137"/>
                    </a:srgbClr>
                  </a:outerShdw>
                </a:effectLst>
              </a:rPr>
              <a:t>:</a:t>
            </a:r>
          </a:p>
          <a:p>
            <a:r>
              <a:rPr lang="ar-SA" sz="3200" dirty="0"/>
              <a:t>كان لظهور المنظمات الأهلية مع بداية الألفية الثالثة تؤدي دورًا مؤثرًا: كقوى هامة وفاعلة لتطوير وتنمية المجتمع الحديث، حيث أنها تأخذ دور الشريك الشعبي في تبني القضايا القوميّة الهامة، وتسهم في بناء منظومة تكامل الأداء، والأدوار لتطوير البنية البشرية ذات البعر المثلثة (الدخل والتعليم والصحة) وتطوير هذه المنظومة بالتنسيق مع الأجهزة الحكومية في مواجهة ثالوث الفقر والجهل والمرض، فتقدم بذلك صياغة </a:t>
            </a:r>
            <a:r>
              <a:rPr lang="ar-SA" sz="3200" dirty="0" smtClean="0"/>
              <a:t>جديدة</a:t>
            </a:r>
            <a:endParaRPr lang="ar-SA" sz="3200" b="1" dirty="0">
              <a:ln>
                <a:solidFill>
                  <a:sysClr val="windowText" lastClr="000000"/>
                </a:solidFill>
              </a:ln>
              <a:solidFill>
                <a:schemeClr val="accent3">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897103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259632" y="1052736"/>
            <a:ext cx="6552728" cy="4955203"/>
          </a:xfrm>
          <a:prstGeom prst="rect">
            <a:avLst/>
          </a:prstGeom>
        </p:spPr>
        <p:txBody>
          <a:bodyPr wrap="square">
            <a:spAutoFit/>
          </a:bodyPr>
          <a:lstStyle/>
          <a:p>
            <a:r>
              <a:rPr lang="ar-SA" sz="2800" dirty="0"/>
              <a:t>للواقع ورؤية حضارية لمفهوم العمل التطوعي القائم على المشاركة المتبادلة بدلاً من المفهوم التقليدي والذي يقتصر على تلقي خدمة في مقابل طرف آخر مانحًا لهذه الخدمة</a:t>
            </a:r>
            <a:r>
              <a:rPr lang="ar-SA" dirty="0" smtClean="0"/>
              <a:t>.</a:t>
            </a:r>
          </a:p>
          <a:p>
            <a:pPr algn="ctr"/>
            <a:r>
              <a:rPr lang="ar-SA" sz="3600" b="1" u="sng" dirty="0" smtClean="0">
                <a:solidFill>
                  <a:srgbClr val="FF0000"/>
                </a:solidFill>
                <a:effectLst>
                  <a:outerShdw blurRad="38100" dist="38100" dir="2700000" algn="tl">
                    <a:srgbClr val="000000">
                      <a:alpha val="43137"/>
                    </a:srgbClr>
                  </a:outerShdw>
                </a:effectLst>
              </a:rPr>
              <a:t>ثامنا : رأى </a:t>
            </a:r>
            <a:r>
              <a:rPr lang="ar-SA" sz="3600" b="1" u="sng" dirty="0">
                <a:solidFill>
                  <a:srgbClr val="FF0000"/>
                </a:solidFill>
                <a:effectLst>
                  <a:outerShdw blurRad="38100" dist="38100" dir="2700000" algn="tl">
                    <a:srgbClr val="000000">
                      <a:alpha val="43137"/>
                    </a:srgbClr>
                  </a:outerShdw>
                </a:effectLst>
              </a:rPr>
              <a:t>العديد من الباحثين </a:t>
            </a:r>
            <a:endParaRPr lang="ar-SA" sz="3600" b="1" u="sng" dirty="0" smtClean="0">
              <a:solidFill>
                <a:srgbClr val="FF0000"/>
              </a:solidFill>
              <a:effectLst>
                <a:outerShdw blurRad="38100" dist="38100" dir="2700000" algn="tl">
                  <a:srgbClr val="000000">
                    <a:alpha val="43137"/>
                  </a:srgbClr>
                </a:outerShdw>
              </a:effectLst>
            </a:endParaRPr>
          </a:p>
          <a:p>
            <a:pPr algn="ctr"/>
            <a:r>
              <a:rPr lang="ar-SA" sz="2800" dirty="0" smtClean="0"/>
              <a:t>أن </a:t>
            </a:r>
            <a:r>
              <a:rPr lang="ar-SA" sz="2800" dirty="0"/>
              <a:t>أهم الركائز التي تدعم المنظمات الأهلية </a:t>
            </a:r>
            <a:r>
              <a:rPr lang="ar-SA" sz="2800" b="1" u="sng" dirty="0">
                <a:solidFill>
                  <a:srgbClr val="C00000"/>
                </a:solidFill>
                <a:effectLst>
                  <a:outerShdw blurRad="38100" dist="38100" dir="2700000" algn="tl">
                    <a:srgbClr val="000000">
                      <a:alpha val="43137"/>
                    </a:srgbClr>
                  </a:outerShdw>
                </a:effectLst>
              </a:rPr>
              <a:t>فكرًا </a:t>
            </a:r>
            <a:r>
              <a:rPr lang="ar-SA" sz="2800" b="1" u="sng" dirty="0">
                <a:solidFill>
                  <a:srgbClr val="7030A0"/>
                </a:solidFill>
                <a:effectLst>
                  <a:outerShdw blurRad="38100" dist="38100" dir="2700000" algn="tl">
                    <a:srgbClr val="000000">
                      <a:alpha val="43137"/>
                    </a:srgbClr>
                  </a:outerShdw>
                </a:effectLst>
              </a:rPr>
              <a:t>وممارسة،</a:t>
            </a:r>
            <a:r>
              <a:rPr lang="ar-SA" sz="2800" dirty="0"/>
              <a:t> وتعظيم القيم المضافة الفعالة لهذه المنظمات غير الحكومية وجود ثقافة </a:t>
            </a:r>
            <a:r>
              <a:rPr lang="ar-SA" sz="2800" dirty="0" smtClean="0"/>
              <a:t>نوعية تعزز </a:t>
            </a:r>
            <a:r>
              <a:rPr lang="ar-SA" sz="2800" dirty="0"/>
              <a:t>العمل التطوعي على مستوى القيم والاختيار والأفعال والتصرفات وتنظيم العلاقات بين القوى والفئات الاجتماعية المختلفة بما توفره من ضوابط وتتيحه من فرص للتعليم الأهلي الذاتي، تسمى هذه الثقافة النوعية بثقافة العمل </a:t>
            </a:r>
            <a:r>
              <a:rPr lang="ar-SA" sz="2800" dirty="0" smtClean="0"/>
              <a:t>التطوعي</a:t>
            </a:r>
            <a:endParaRPr lang="ar-SA" dirty="0"/>
          </a:p>
        </p:txBody>
      </p:sp>
    </p:spTree>
    <p:extLst>
      <p:ext uri="{BB962C8B-B14F-4D97-AF65-F5344CB8AC3E}">
        <p14:creationId xmlns:p14="http://schemas.microsoft.com/office/powerpoint/2010/main" val="2231728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47"/>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187624" y="908720"/>
            <a:ext cx="6696744" cy="5878532"/>
          </a:xfrm>
          <a:prstGeom prst="rect">
            <a:avLst/>
          </a:prstGeom>
        </p:spPr>
        <p:txBody>
          <a:bodyPr wrap="square">
            <a:spAutoFit/>
          </a:bodyPr>
          <a:lstStyle/>
          <a:p>
            <a:r>
              <a:rPr lang="ar-SA" sz="2800" dirty="0" smtClean="0"/>
              <a:t> </a:t>
            </a:r>
            <a:r>
              <a:rPr lang="ar-SA" sz="2800" b="1" dirty="0">
                <a:ln>
                  <a:solidFill>
                    <a:srgbClr val="FFC000"/>
                  </a:solidFill>
                </a:ln>
                <a:solidFill>
                  <a:srgbClr val="7030A0"/>
                </a:solidFill>
                <a:effectLst>
                  <a:outerShdw blurRad="38100" dist="38100" dir="2700000" algn="tl">
                    <a:srgbClr val="000000">
                      <a:alpha val="43137"/>
                    </a:srgbClr>
                  </a:outerShdw>
                </a:effectLst>
                <a:cs typeface="PT Bold Heading" panose="02010400000000000000" pitchFamily="2" charset="-78"/>
              </a:rPr>
              <a:t>لكن ما شروط هذه الثقافة وما هي العناصر المكونة </a:t>
            </a:r>
            <a:r>
              <a:rPr lang="ar-SA" sz="2800" b="1" dirty="0" smtClean="0">
                <a:ln>
                  <a:solidFill>
                    <a:srgbClr val="FFC000"/>
                  </a:solidFill>
                </a:ln>
                <a:solidFill>
                  <a:srgbClr val="7030A0"/>
                </a:solidFill>
                <a:effectLst>
                  <a:outerShdw blurRad="38100" dist="38100" dir="2700000" algn="tl">
                    <a:srgbClr val="000000">
                      <a:alpha val="43137"/>
                    </a:srgbClr>
                  </a:outerShdw>
                </a:effectLst>
                <a:cs typeface="PT Bold Heading" panose="02010400000000000000" pitchFamily="2" charset="-78"/>
              </a:rPr>
              <a:t>لها   </a:t>
            </a:r>
            <a:r>
              <a:rPr lang="ar-SA" sz="4000" b="1" dirty="0" smtClean="0">
                <a:ln>
                  <a:solidFill>
                    <a:srgbClr val="FFC000"/>
                  </a:solidFill>
                </a:ln>
                <a:solidFill>
                  <a:srgbClr val="7030A0"/>
                </a:solidFill>
                <a:effectLst>
                  <a:outerShdw blurRad="38100" dist="38100" dir="2700000" algn="tl">
                    <a:srgbClr val="000000">
                      <a:alpha val="43137"/>
                    </a:srgbClr>
                  </a:outerShdw>
                </a:effectLst>
                <a:cs typeface="PT Bold Heading" panose="02010400000000000000" pitchFamily="2" charset="-78"/>
              </a:rPr>
              <a:t>؟</a:t>
            </a:r>
            <a:endParaRPr lang="ar-SA" sz="4000" b="1" dirty="0">
              <a:ln>
                <a:solidFill>
                  <a:srgbClr val="FFC000"/>
                </a:solidFill>
              </a:ln>
              <a:effectLst>
                <a:outerShdw blurRad="38100" dist="38100" dir="2700000" algn="tl">
                  <a:srgbClr val="000000">
                    <a:alpha val="43137"/>
                  </a:srgbClr>
                </a:outerShdw>
              </a:effectLst>
              <a:cs typeface="PT Bold Heading" panose="02010400000000000000" pitchFamily="2" charset="-78"/>
            </a:endParaRPr>
          </a:p>
          <a:p>
            <a:r>
              <a:rPr lang="ar-SA" sz="2800" b="1" dirty="0"/>
              <a:t>يمكن تحديد أهم هذه الخصائص في العناصر التالية</a:t>
            </a:r>
            <a:r>
              <a:rPr lang="ar-SA" sz="2800" b="1" dirty="0" smtClean="0"/>
              <a:t>:</a:t>
            </a:r>
            <a:endParaRPr lang="ar-SA" sz="2800" b="1" dirty="0"/>
          </a:p>
          <a:p>
            <a:r>
              <a:rPr lang="ar-SA" sz="2800" dirty="0"/>
              <a:t>1- أن تنطلق ثقافة العمل التطوعي من المصادر الدينية والأخلاقية </a:t>
            </a:r>
            <a:r>
              <a:rPr lang="ar-SA" sz="2800" dirty="0" smtClean="0"/>
              <a:t>والفلسفية</a:t>
            </a:r>
          </a:p>
          <a:p>
            <a:r>
              <a:rPr lang="ar-SA" sz="2800" dirty="0"/>
              <a:t>2- أن تنطلق ثقافة العمل التطوعي من عقد اجتماعي وتشريعي ينظم العمل التطوعي.</a:t>
            </a:r>
          </a:p>
          <a:p>
            <a:r>
              <a:rPr lang="ar-SA" sz="2800" dirty="0"/>
              <a:t>3- يجب تعميق قيَم أساسيّة لتعزيز ثقافة العمل التطوعي مثل: قيم التضامن والتكامل والتكافل الاجتماعي، والتسامح مع الآخرين.</a:t>
            </a:r>
          </a:p>
          <a:p>
            <a:r>
              <a:rPr lang="ar-SA" sz="2800" dirty="0"/>
              <a:t>4- يجب تنقية ثقافة العمل التطوعي من قيم التحيّز والعصبية والشكلية.</a:t>
            </a:r>
          </a:p>
          <a:p>
            <a:endParaRPr lang="ar-SA" sz="2800" b="1" dirty="0">
              <a:ln>
                <a:solidFill>
                  <a:srgbClr val="FFC000"/>
                </a:solidFill>
              </a:ln>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728663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259632" y="620688"/>
            <a:ext cx="6624736" cy="6063198"/>
          </a:xfrm>
          <a:prstGeom prst="rect">
            <a:avLst/>
          </a:prstGeom>
        </p:spPr>
        <p:txBody>
          <a:bodyPr wrap="square">
            <a:spAutoFit/>
          </a:bodyPr>
          <a:lstStyle/>
          <a:p>
            <a:r>
              <a:rPr lang="ar-SA" sz="3200" dirty="0"/>
              <a:t>5- وأخيرًا يجب أن تنطلق ثقافة العمل التطوعي من محاولة إشباع الحاجات الأساسية للمهمشين والفقراء، واتباع الأساليب التي تساعد على إدماجهم في حركة المجتمع</a:t>
            </a:r>
            <a:r>
              <a:rPr lang="ar-SA" dirty="0" smtClean="0">
                <a:solidFill>
                  <a:schemeClr val="bg1"/>
                </a:solidFill>
              </a:rPr>
              <a:t>.</a:t>
            </a:r>
          </a:p>
          <a:p>
            <a:r>
              <a:rPr lang="ar-SA" sz="3200" b="1" u="sng" dirty="0"/>
              <a:t>تبرز هذه الأهمية في عدة خصائص تتسم بها هذه الجمعيات والمؤسسات كالتالي</a:t>
            </a:r>
            <a:r>
              <a:rPr lang="ar-SA" sz="3200" b="1" u="sng" dirty="0" smtClean="0"/>
              <a:t>:- </a:t>
            </a:r>
          </a:p>
          <a:p>
            <a:endParaRPr lang="ar-SA" sz="3200" dirty="0"/>
          </a:p>
          <a:p>
            <a:r>
              <a:rPr lang="ar-SA" sz="3200" dirty="0" smtClean="0"/>
              <a:t>1- الجمعيات </a:t>
            </a:r>
            <a:r>
              <a:rPr lang="ar-SA" sz="3200" dirty="0"/>
              <a:t>والمؤسسات الأهلية تنظيمات رسمية تهتم بتقديم خدمات مباشرة أو غير مباشرة لإشباع احتياجات المجتمع وتحقيق الرفاهية الاجتماعية للمواطنين.</a:t>
            </a:r>
          </a:p>
          <a:p>
            <a:endParaRPr lang="ar-SA"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373925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187624" y="908720"/>
            <a:ext cx="6624736" cy="5262979"/>
          </a:xfrm>
          <a:prstGeom prst="rect">
            <a:avLst/>
          </a:prstGeom>
        </p:spPr>
        <p:txBody>
          <a:bodyPr wrap="square">
            <a:spAutoFit/>
          </a:bodyPr>
          <a:lstStyle/>
          <a:p>
            <a:pPr marL="342900" indent="-342900">
              <a:buFont typeface="+mj-lt"/>
              <a:buAutoNum type="arabicPeriod"/>
            </a:pPr>
            <a:r>
              <a:rPr lang="ar-SA" sz="2400" dirty="0"/>
              <a:t>تقوم الجمعيات والمؤسسات الأهلية على الجهود التطوعية لجماعة من الأفراد المهتمين بالخدمة العامة يتولون تنظيمها وإدارتها في إطار النظام العم أو القوانين والتشريعات التي تنظم العمل الاجتماعي التطوعي.</a:t>
            </a:r>
          </a:p>
          <a:p>
            <a:pPr marL="342900" indent="-342900">
              <a:buFont typeface="+mj-lt"/>
              <a:buAutoNum type="arabicPeriod"/>
            </a:pPr>
            <a:r>
              <a:rPr lang="ar-SA" sz="2400" dirty="0"/>
              <a:t>تعد الجمعيات والمؤسسات الأهلية مؤسسات اجتماعية خارج السوق الاقتصادية والتنافس، لذلك فهي لا تسعى إلى الربح المادي كغرض أساسي للوجود وحصرها على توفير الخدمات التي تقابل احتياجات المواطنين</a:t>
            </a:r>
            <a:r>
              <a:rPr lang="ar-SA" sz="2400" dirty="0" smtClean="0"/>
              <a:t>.</a:t>
            </a:r>
          </a:p>
          <a:p>
            <a:pPr marL="342900" indent="-342900">
              <a:buFont typeface="+mj-lt"/>
              <a:buAutoNum type="arabicPeriod"/>
            </a:pPr>
            <a:r>
              <a:rPr lang="ar-SA" sz="2400" dirty="0"/>
              <a:t>لكل جمعية أو مؤسسة فلسفة تستمد سياستها من النظام الأساسي لها، ولها حق تشريع اللوائح وتعديل هذه اللوائح طالما استلزم الأمر في سهولة ويسر أكثر من المؤسسات الحكومية. الهيكل التنظيمي للجمعيات والمؤسسات الأهلية يبدأ من القمة ممثلة في الجمعية العمومية كأعلى سلطة ثم مجلس الإدارة واللجان المنبثقة عنه</a:t>
            </a:r>
            <a:r>
              <a:rPr lang="ar-SA" sz="2400" dirty="0" smtClean="0"/>
              <a:t>،.</a:t>
            </a:r>
            <a:endParaRPr lang="ar-SA" sz="2400" dirty="0"/>
          </a:p>
        </p:txBody>
      </p:sp>
    </p:spTree>
    <p:extLst>
      <p:ext uri="{BB962C8B-B14F-4D97-AF65-F5344CB8AC3E}">
        <p14:creationId xmlns:p14="http://schemas.microsoft.com/office/powerpoint/2010/main" val="41216336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043608" y="836712"/>
            <a:ext cx="6912768" cy="4893647"/>
          </a:xfrm>
          <a:prstGeom prst="rect">
            <a:avLst/>
          </a:prstGeom>
        </p:spPr>
        <p:txBody>
          <a:bodyPr wrap="square">
            <a:spAutoFit/>
          </a:bodyPr>
          <a:lstStyle/>
          <a:p>
            <a:pPr marL="350838" indent="-61913"/>
            <a:r>
              <a:rPr lang="ar-SA" sz="2400" dirty="0"/>
              <a:t>والجهاز الإداري والفني القائم على أداء الخدمات. تعتمد الجمعيات والمؤسسات الأهلية في تمويلها على ما تجمعه من تبرعات وهبات ووصايا، وعلى ما تحصل عليه من اشتراكات الأعضاء، بالإضافة إلى عوائد الخدمات التي تقوم بها، وقد تحصل على دعم من الهيئات الحكومية أو من هيئات </a:t>
            </a:r>
            <a:r>
              <a:rPr lang="ar-SA" sz="2400" dirty="0" smtClean="0"/>
              <a:t>دولية</a:t>
            </a:r>
          </a:p>
          <a:p>
            <a:pPr marL="342900" indent="-342900">
              <a:buFont typeface="Courier New" panose="02070309020205020404" pitchFamily="49" charset="0"/>
              <a:buChar char="o"/>
            </a:pPr>
            <a:r>
              <a:rPr lang="ar-SA" sz="2400" dirty="0"/>
              <a:t>تمارس هذه الجمعيات والمؤسسات الخاصة عملها في إطار السياسة الاجتماعية العامة للدولة بعيدا عن التقلبات السياسية والصراعات الطائفية، لأنها ممنوعة بحكم القانون من التدخل في الخلافات السياسية والمذهبية والطائفية</a:t>
            </a:r>
            <a:r>
              <a:rPr lang="ar-SA" sz="2400" dirty="0" smtClean="0"/>
              <a:t>.</a:t>
            </a:r>
          </a:p>
          <a:p>
            <a:pPr marL="342900" indent="-342900">
              <a:buFont typeface="Courier New" panose="02070309020205020404" pitchFamily="49" charset="0"/>
              <a:buChar char="o"/>
            </a:pPr>
            <a:r>
              <a:rPr lang="ar-SA" sz="2400" dirty="0" smtClean="0"/>
              <a:t> </a:t>
            </a:r>
            <a:r>
              <a:rPr lang="ar-SA" sz="2400" dirty="0"/>
              <a:t>تنصب خدمات الجمعيات والمؤسسات الأهلية على أعضائها من الدرجة الأولى سواء من الأسوياء أو ذوى الاحتياجات الخاصة من معاقين أو مكفوفين أو من الصم والبكم، أو من المسنين أو الأطفال المشردين أو الأيتام</a:t>
            </a:r>
            <a:r>
              <a:rPr lang="ar-SA" sz="2400" dirty="0" smtClean="0"/>
              <a:t>……</a:t>
            </a:r>
            <a:r>
              <a:rPr lang="ar-SA" dirty="0" smtClean="0"/>
              <a:t>.</a:t>
            </a:r>
          </a:p>
        </p:txBody>
      </p:sp>
    </p:spTree>
    <p:extLst>
      <p:ext uri="{BB962C8B-B14F-4D97-AF65-F5344CB8AC3E}">
        <p14:creationId xmlns:p14="http://schemas.microsoft.com/office/powerpoint/2010/main" val="39888974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259632" y="908720"/>
            <a:ext cx="6480720" cy="4524315"/>
          </a:xfrm>
          <a:prstGeom prst="rect">
            <a:avLst/>
          </a:prstGeom>
        </p:spPr>
        <p:txBody>
          <a:bodyPr wrap="square">
            <a:spAutoFit/>
          </a:bodyPr>
          <a:lstStyle/>
          <a:p>
            <a:pPr marL="342900" indent="-342900">
              <a:buFont typeface="Courier New" panose="02070309020205020404" pitchFamily="49" charset="0"/>
              <a:buChar char="o"/>
            </a:pPr>
            <a:r>
              <a:rPr lang="ar-SA" sz="2400" dirty="0"/>
              <a:t>أسلوب العمل في هذه المؤسسات الاجتماعية يمتاز بالمرونة حيث تستطيع تعديل نظامها وقواعد العمل فيها بل وأهدافها وجهازها الإداري، فهي التي تحدد لنفسها النظم والقواعد الإدارية المالية المرنة، وبأسلوب أكثر طواعية لتناسب متطلبات أي تغير يحدث في المجتمع. </a:t>
            </a:r>
          </a:p>
          <a:p>
            <a:pPr marL="342900" indent="-342900">
              <a:buFont typeface="Courier New" panose="02070309020205020404" pitchFamily="49" charset="0"/>
              <a:buChar char="o"/>
            </a:pPr>
            <a:r>
              <a:rPr lang="ar-SA" sz="2400" dirty="0"/>
              <a:t>تتمتع الجمعيات والمؤسسات الأهلية بسلطة أوسع من حيث اختيار موظفيها وفقا حددته قوانين العمل بحيث يكونون من المتخصصين في مجال الخدمة الاجتماعية، بالإضافة إلى الاستعانة ببعض الفنيين الآخرين الذين يتطلب وجودهم نوعية الخدمات المقدمة</a:t>
            </a:r>
            <a:r>
              <a:rPr lang="ar-SA" sz="2400" dirty="0" smtClean="0"/>
              <a:t>.</a:t>
            </a:r>
          </a:p>
          <a:p>
            <a:pPr marL="342900" indent="-342900">
              <a:buFont typeface="Courier New" panose="02070309020205020404" pitchFamily="49" charset="0"/>
              <a:buChar char="o"/>
            </a:pPr>
            <a:r>
              <a:rPr lang="ar-SA" sz="2400" dirty="0"/>
              <a:t>تخضع عضوية الجمعيات لشروط معينة، وفي حالة انطباقها على شخص ما، يمكن أن يصبح عضوا فيها.</a:t>
            </a:r>
          </a:p>
        </p:txBody>
      </p:sp>
    </p:spTree>
    <p:extLst>
      <p:ext uri="{BB962C8B-B14F-4D97-AF65-F5344CB8AC3E}">
        <p14:creationId xmlns:p14="http://schemas.microsoft.com/office/powerpoint/2010/main" val="38495313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6" name="Rectangle 2"/>
          <p:cNvSpPr>
            <a:spLocks noChangeArrowheads="1"/>
          </p:cNvSpPr>
          <p:nvPr/>
        </p:nvSpPr>
        <p:spPr bwMode="auto">
          <a:xfrm>
            <a:off x="971600" y="797510"/>
            <a:ext cx="6984776"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buFontTx/>
              <a:buChar char="•"/>
            </a:pPr>
            <a:r>
              <a:rPr lang="ar-SA" altLang="ar-SA" sz="2800" dirty="0">
                <a:latin typeface="Arial" pitchFamily="34" charset="0"/>
                <a:cs typeface="Arial" pitchFamily="34" charset="0"/>
              </a:rPr>
              <a:t>توفر الجمعيات والمؤسسات الأهلية جهد كبير ربما قد يقع على الدولة ومنها القيام بالمشروعات الاجتماعية ذات الصلة القومية الكبرى. </a:t>
            </a:r>
          </a:p>
          <a:p>
            <a:pPr lvl="0" fontAlgn="base">
              <a:spcBef>
                <a:spcPct val="0"/>
              </a:spcBef>
              <a:spcAft>
                <a:spcPct val="0"/>
              </a:spcAft>
              <a:buFontTx/>
              <a:buChar char="•"/>
            </a:pPr>
            <a:r>
              <a:rPr lang="ar-SA" altLang="ar-SA" sz="2800" dirty="0">
                <a:latin typeface="Arial" pitchFamily="34" charset="0"/>
                <a:cs typeface="Arial" pitchFamily="34" charset="0"/>
              </a:rPr>
              <a:t>الجمعيات والمؤسسات الأهلية ضرورة لكل المجتمعات واستمرار المواطنين في تكوين الجمعيات الأهلية ظاهرة صحية في تطور حياة المجتمعات، فهي لا تحقق جانب الانتماء فقط ولكن كحق لكل مواطن في المشاركة والتخطيط لاحتياجاتهم وكذلك حقوقهم. </a:t>
            </a:r>
          </a:p>
          <a:p>
            <a:pPr lvl="0" fontAlgn="base">
              <a:spcBef>
                <a:spcPct val="0"/>
              </a:spcBef>
              <a:spcAft>
                <a:spcPct val="0"/>
              </a:spcAft>
              <a:buFontTx/>
              <a:buChar char="•"/>
            </a:pPr>
            <a:r>
              <a:rPr lang="ar-SA" altLang="ar-SA" sz="2800" dirty="0">
                <a:latin typeface="Arial" pitchFamily="34" charset="0"/>
                <a:cs typeface="Arial" pitchFamily="34" charset="0"/>
              </a:rPr>
              <a:t>تعد الجمعيات والمؤسسات الأهلية أكثر انطلاقا في خدماتها وأكثر قدرة على التجديد والابتكار وإجراء التجارب لتطور العمل بها، وكذلك السرعة في تقديم الخدمات والتقليل قدر الإمكان من الإجراءات الإدارية الطويلة. </a:t>
            </a:r>
          </a:p>
        </p:txBody>
      </p:sp>
    </p:spTree>
    <p:extLst>
      <p:ext uri="{BB962C8B-B14F-4D97-AF65-F5344CB8AC3E}">
        <p14:creationId xmlns:p14="http://schemas.microsoft.com/office/powerpoint/2010/main" val="41181162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6" y="-11792"/>
            <a:ext cx="9144000" cy="6858000"/>
          </a:xfrm>
          <a:prstGeom prst="rect">
            <a:avLst/>
          </a:prstGeom>
          <a:ln>
            <a:solidFill>
              <a:srgbClr val="7030A0"/>
            </a:solidFill>
          </a:ln>
          <a:scene3d>
            <a:camera prst="orthographicFront"/>
            <a:lightRig rig="threePt" dir="t"/>
          </a:scene3d>
          <a:sp3d>
            <a:bevelT w="114300" prst="artDeco"/>
          </a:sp3d>
        </p:spPr>
      </p:pic>
      <p:sp>
        <p:nvSpPr>
          <p:cNvPr id="6" name="مستطيل 5"/>
          <p:cNvSpPr/>
          <p:nvPr/>
        </p:nvSpPr>
        <p:spPr>
          <a:xfrm>
            <a:off x="1518516" y="1329596"/>
            <a:ext cx="6120680" cy="4278094"/>
          </a:xfrm>
          <a:prstGeom prst="rect">
            <a:avLst/>
          </a:prstGeom>
        </p:spPr>
        <p:txBody>
          <a:bodyPr wrap="square">
            <a:spAutoFit/>
          </a:bodyPr>
          <a:lstStyle/>
          <a:p>
            <a:pPr algn="ctr"/>
            <a:r>
              <a:rPr lang="ar-SA" sz="2800" b="1" u="sng" dirty="0" smtClean="0">
                <a:ln>
                  <a:solidFill>
                    <a:schemeClr val="tx1"/>
                  </a:solidFill>
                </a:ln>
                <a:solidFill>
                  <a:schemeClr val="accent3">
                    <a:lumMod val="60000"/>
                    <a:lumOff val="40000"/>
                  </a:schemeClr>
                </a:solidFill>
                <a:effectLst>
                  <a:outerShdw blurRad="38100" dist="38100" dir="2700000" algn="tl">
                    <a:srgbClr val="000000">
                      <a:alpha val="43137"/>
                    </a:srgbClr>
                  </a:outerShdw>
                </a:effectLst>
                <a:latin typeface="Simplified Arabic" pitchFamily="18" charset="-78"/>
                <a:cs typeface="Simplified Arabic" pitchFamily="18" charset="-78"/>
              </a:rPr>
              <a:t>وللمزيد من </a:t>
            </a:r>
            <a:r>
              <a:rPr lang="ar-EG" sz="2800" b="1" u="sng" dirty="0" smtClean="0">
                <a:ln>
                  <a:solidFill>
                    <a:schemeClr val="tx1"/>
                  </a:solidFill>
                </a:ln>
                <a:solidFill>
                  <a:schemeClr val="accent3">
                    <a:lumMod val="60000"/>
                    <a:lumOff val="40000"/>
                  </a:schemeClr>
                </a:solidFill>
                <a:effectLst>
                  <a:outerShdw blurRad="38100" dist="38100" dir="2700000" algn="tl">
                    <a:srgbClr val="000000">
                      <a:alpha val="43137"/>
                    </a:srgbClr>
                  </a:outerShdw>
                </a:effectLst>
                <a:latin typeface="Simplified Arabic" pitchFamily="18" charset="-78"/>
                <a:cs typeface="Simplified Arabic" pitchFamily="18" charset="-78"/>
              </a:rPr>
              <a:t>خصائص </a:t>
            </a:r>
            <a:r>
              <a:rPr lang="ar-EG" sz="2800" b="1" u="sng" dirty="0">
                <a:ln>
                  <a:solidFill>
                    <a:schemeClr val="tx1"/>
                  </a:solidFill>
                </a:ln>
                <a:solidFill>
                  <a:schemeClr val="accent3">
                    <a:lumMod val="60000"/>
                    <a:lumOff val="40000"/>
                  </a:schemeClr>
                </a:solidFill>
                <a:effectLst>
                  <a:outerShdw blurRad="38100" dist="38100" dir="2700000" algn="tl">
                    <a:srgbClr val="000000">
                      <a:alpha val="43137"/>
                    </a:srgbClr>
                  </a:outerShdw>
                </a:effectLst>
                <a:latin typeface="Simplified Arabic" pitchFamily="18" charset="-78"/>
                <a:cs typeface="Simplified Arabic" pitchFamily="18" charset="-78"/>
              </a:rPr>
              <a:t>المنظمات التطوعية </a:t>
            </a:r>
            <a:r>
              <a:rPr lang="ar-EG" sz="2800" b="1" u="sng" dirty="0" smtClean="0">
                <a:ln>
                  <a:solidFill>
                    <a:schemeClr val="tx1"/>
                  </a:solidFill>
                </a:ln>
                <a:solidFill>
                  <a:schemeClr val="accent3">
                    <a:lumMod val="60000"/>
                    <a:lumOff val="40000"/>
                  </a:schemeClr>
                </a:solidFill>
                <a:effectLst>
                  <a:outerShdw blurRad="38100" dist="38100" dir="2700000" algn="tl">
                    <a:srgbClr val="000000">
                      <a:alpha val="43137"/>
                    </a:srgbClr>
                  </a:outerShdw>
                </a:effectLst>
                <a:latin typeface="Simplified Arabic" pitchFamily="18" charset="-78"/>
                <a:cs typeface="Simplified Arabic" pitchFamily="18" charset="-78"/>
              </a:rPr>
              <a:t>الاجتماعية</a:t>
            </a:r>
            <a:r>
              <a:rPr lang="ar-SA" sz="2800" b="1" u="sng" dirty="0" smtClean="0">
                <a:ln>
                  <a:solidFill>
                    <a:schemeClr val="tx1"/>
                  </a:solidFill>
                </a:ln>
                <a:solidFill>
                  <a:schemeClr val="accent3">
                    <a:lumMod val="60000"/>
                    <a:lumOff val="40000"/>
                  </a:schemeClr>
                </a:solidFill>
                <a:effectLst>
                  <a:outerShdw blurRad="38100" dist="38100" dir="2700000" algn="tl">
                    <a:srgbClr val="000000">
                      <a:alpha val="43137"/>
                    </a:srgbClr>
                  </a:outerShdw>
                </a:effectLst>
                <a:latin typeface="Simplified Arabic" pitchFamily="18" charset="-78"/>
                <a:cs typeface="Simplified Arabic" pitchFamily="18" charset="-78"/>
              </a:rPr>
              <a:t> نجد ما يلي :</a:t>
            </a:r>
          </a:p>
          <a:p>
            <a:pPr algn="ctr"/>
            <a:r>
              <a:rPr lang="ar-SA" sz="2000" b="1" u="sng" dirty="0" smtClean="0">
                <a:ln>
                  <a:solidFill>
                    <a:schemeClr val="tx1"/>
                  </a:solidFill>
                </a:ln>
                <a:solidFill>
                  <a:schemeClr val="accent3">
                    <a:lumMod val="60000"/>
                    <a:lumOff val="40000"/>
                  </a:schemeClr>
                </a:solidFill>
                <a:effectLst>
                  <a:outerShdw blurRad="38100" dist="38100" dir="2700000" algn="tl">
                    <a:srgbClr val="000000">
                      <a:alpha val="43137"/>
                    </a:srgbClr>
                  </a:outerShdw>
                </a:effectLst>
                <a:latin typeface="Simplified Arabic" pitchFamily="18" charset="-78"/>
                <a:cs typeface="Simplified Arabic" pitchFamily="18" charset="-78"/>
              </a:rPr>
              <a:t> </a:t>
            </a:r>
            <a:endParaRPr lang="ar-SA" sz="2000" b="1" u="sng" dirty="0">
              <a:ln>
                <a:solidFill>
                  <a:schemeClr val="tx1"/>
                </a:solidFill>
              </a:ln>
              <a:solidFill>
                <a:schemeClr val="accent3">
                  <a:lumMod val="60000"/>
                  <a:lumOff val="40000"/>
                </a:schemeClr>
              </a:solidFill>
              <a:effectLst>
                <a:outerShdw blurRad="38100" dist="38100" dir="2700000" algn="tl">
                  <a:srgbClr val="000000">
                    <a:alpha val="43137"/>
                  </a:srgbClr>
                </a:outerShdw>
              </a:effectLst>
              <a:latin typeface="Simplified Arabic" pitchFamily="18" charset="-78"/>
              <a:cs typeface="Simplified Arabic" pitchFamily="18" charset="-78"/>
            </a:endParaRPr>
          </a:p>
          <a:p>
            <a:pPr marL="342900" lvl="0" indent="-342900">
              <a:buFont typeface="+mj-lt"/>
              <a:buAutoNum type="arabicPeriod"/>
            </a:pPr>
            <a:r>
              <a:rPr lang="ar-EG" sz="2800" dirty="0"/>
              <a:t>إنها تنظيمات جماعية تحكمها قرارات جماعية . فالتنظيم الجماعي يأتي من خ</a:t>
            </a:r>
            <a:r>
              <a:rPr lang="ar-SA" sz="2800" dirty="0"/>
              <a:t>لال </a:t>
            </a:r>
            <a:r>
              <a:rPr lang="ar-EG" sz="2800" dirty="0"/>
              <a:t>التقاء مجموعة من الأفراد على هدف محدد يرغبون في تحقيقه من خلال تطوعهم لإنجاز هذا العمل. ومن هنا يأتي الإطار التشريعي لهذه التنظيمات ليؤكد بأن عدد المؤسسين لأي تنظيم تطوعي يجب أن لا يقل عن عدد من الأفراد .</a:t>
            </a:r>
            <a:endParaRPr lang="en-US" sz="2800" dirty="0"/>
          </a:p>
        </p:txBody>
      </p:sp>
    </p:spTree>
    <p:extLst>
      <p:ext uri="{BB962C8B-B14F-4D97-AF65-F5344CB8AC3E}">
        <p14:creationId xmlns:p14="http://schemas.microsoft.com/office/powerpoint/2010/main" val="18943383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128192" y="1166842"/>
            <a:ext cx="6696744" cy="4524315"/>
          </a:xfrm>
          <a:prstGeom prst="rect">
            <a:avLst/>
          </a:prstGeom>
        </p:spPr>
        <p:txBody>
          <a:bodyPr wrap="square">
            <a:spAutoFit/>
          </a:bodyPr>
          <a:lstStyle/>
          <a:p>
            <a:pPr lvl="0"/>
            <a:r>
              <a:rPr lang="ar-SA" sz="3200" dirty="0" smtClean="0"/>
              <a:t>2- </a:t>
            </a:r>
            <a:r>
              <a:rPr lang="ar-EG" sz="3200" dirty="0" smtClean="0"/>
              <a:t> </a:t>
            </a:r>
            <a:r>
              <a:rPr lang="ar-EG" sz="3200" dirty="0"/>
              <a:t>هذا التجمع محكوم بقواعد تنظيمية للأفراد العاملين فيه ولا يجوز لهم الخروج عنا أو </a:t>
            </a:r>
            <a:r>
              <a:rPr lang="ar-EG" sz="3200" dirty="0" smtClean="0"/>
              <a:t>مخالفتها</a:t>
            </a:r>
            <a:endParaRPr lang="ar-SA" sz="3200" dirty="0" smtClean="0"/>
          </a:p>
          <a:p>
            <a:pPr lvl="0"/>
            <a:r>
              <a:rPr lang="ar-EG" sz="3200" dirty="0" smtClean="0"/>
              <a:t> </a:t>
            </a:r>
            <a:endParaRPr lang="en-US" sz="3200" dirty="0"/>
          </a:p>
          <a:p>
            <a:pPr lvl="0"/>
            <a:r>
              <a:rPr lang="ar-SA" sz="3200" dirty="0" smtClean="0"/>
              <a:t>3- </a:t>
            </a:r>
            <a:r>
              <a:rPr lang="ar-EG" sz="3200" dirty="0" smtClean="0"/>
              <a:t>توافر </a:t>
            </a:r>
            <a:r>
              <a:rPr lang="ar-EG" sz="3200" dirty="0"/>
              <a:t>مرجعية تشريعية تحكم أعمال التنظيمات التطوعية الجماعية فهي لا تعمل من فراغ وإنما وفق تشريعات محدده وتختلف تلك التشريعات بين الدول المتقدمة والدول النامية ، ففي الدول النامية تعمل وفق وزارات معنية بنشاطها </a:t>
            </a:r>
            <a:r>
              <a:rPr lang="ar-EG" sz="3200" dirty="0" smtClean="0"/>
              <a:t>،</a:t>
            </a:r>
            <a:endParaRPr lang="ar-SA" sz="3200" dirty="0" smtClean="0"/>
          </a:p>
          <a:p>
            <a:pPr lvl="0"/>
            <a:r>
              <a:rPr lang="ar-EG" sz="3200" dirty="0" smtClean="0"/>
              <a:t> </a:t>
            </a:r>
            <a:r>
              <a:rPr lang="ar-EG" sz="3200" dirty="0"/>
              <a:t>أما في الدول المتقدمة فلديها حرية مطلقة في عملها </a:t>
            </a:r>
            <a:endParaRPr lang="en-US" sz="3200" dirty="0"/>
          </a:p>
        </p:txBody>
      </p:sp>
    </p:spTree>
    <p:extLst>
      <p:ext uri="{BB962C8B-B14F-4D97-AF65-F5344CB8AC3E}">
        <p14:creationId xmlns:p14="http://schemas.microsoft.com/office/powerpoint/2010/main" val="24277800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115616" y="764704"/>
            <a:ext cx="6840760" cy="5262979"/>
          </a:xfrm>
          <a:prstGeom prst="rect">
            <a:avLst/>
          </a:prstGeom>
        </p:spPr>
        <p:txBody>
          <a:bodyPr wrap="square">
            <a:spAutoFit/>
          </a:bodyPr>
          <a:lstStyle/>
          <a:p>
            <a:pPr lvl="0"/>
            <a:r>
              <a:rPr lang="ar-SA" sz="2800" dirty="0"/>
              <a:t>4 - </a:t>
            </a:r>
            <a:r>
              <a:rPr lang="ar-EG" sz="2800" dirty="0"/>
              <a:t>هذه المنظمات قائمه لتحقيق أهداف وغايات معينه وتهتم بالتخصص إذا أمكن ذلك أي ممكن أن يكون اهتمام المنظمة برعاية المعاقين أو الاهتمام بالبيئة أو محاربة التدخين ..الخ ، وهناك منظمات يتسع عملها لتحقيق عديد من الأهداف والغايات .</a:t>
            </a:r>
            <a:endParaRPr lang="ar-SA" sz="2800" dirty="0"/>
          </a:p>
          <a:p>
            <a:pPr lvl="0"/>
            <a:endParaRPr lang="en-US" sz="2800" dirty="0"/>
          </a:p>
          <a:p>
            <a:pPr lvl="0"/>
            <a:r>
              <a:rPr lang="ar-SA" sz="2800" dirty="0"/>
              <a:t>5 - </a:t>
            </a:r>
            <a:r>
              <a:rPr lang="ar-EG" sz="2800" dirty="0"/>
              <a:t>التنظيمات التطوعية جماعية ومفتوحة لجميع من تنطبق عليهم شروط العضوية للانضمام إليها . وفي الغالب ما تقوم تلك التنظيمات بعدد محدود ثم تتوالى الإنضمامات تباعاً وفقاً للاهتمامات بغايات هذا التنظيم , ففي زيادة الأعضاء قوة للتنظيمات في العمل التطوعي لما فيه من تنوع العلاقات والأفكار وتنوع الموارد المالية من تسديد رسوم العضوية .</a:t>
            </a:r>
            <a:endParaRPr lang="ar-SA" sz="2800" dirty="0"/>
          </a:p>
        </p:txBody>
      </p:sp>
    </p:spTree>
    <p:extLst>
      <p:ext uri="{BB962C8B-B14F-4D97-AF65-F5344CB8AC3E}">
        <p14:creationId xmlns:p14="http://schemas.microsoft.com/office/powerpoint/2010/main" val="40482495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043608" y="834748"/>
            <a:ext cx="6912768" cy="5262979"/>
          </a:xfrm>
          <a:prstGeom prst="rect">
            <a:avLst/>
          </a:prstGeom>
        </p:spPr>
        <p:txBody>
          <a:bodyPr wrap="square">
            <a:spAutoFit/>
          </a:bodyPr>
          <a:lstStyle/>
          <a:p>
            <a:r>
              <a:rPr lang="ar-SA" sz="2800" dirty="0"/>
              <a:t>6 - </a:t>
            </a:r>
            <a:r>
              <a:rPr lang="ar-EG" sz="2800" dirty="0"/>
              <a:t>تقديم الخدمات إلى الفئات والجهات التي حددتها في تشريعاتها دون تمييز ديني , أو عرقي , أو طائفي . فهذه هي الخاصية هي أهم خاصية في بناء هذه التنظيمات والتي تستهدف بشكل غير مباشر تمتين النسيج الاجتماعي وتخفيف حدة الإحباط والشعور بعدم المساواة في المجتمع خاصةً الفئات القادرة والغير قادرة . </a:t>
            </a:r>
            <a:endParaRPr lang="ar-SA" sz="2800" dirty="0" smtClean="0"/>
          </a:p>
          <a:p>
            <a:r>
              <a:rPr lang="ar-SA" sz="2800" dirty="0"/>
              <a:t>7 - </a:t>
            </a:r>
            <a:r>
              <a:rPr lang="ar-EG" sz="2800" dirty="0"/>
              <a:t>الإحساس بالمسئولية الأخلاقية المرتبطة بالعملية التطوعية . فالبعد الأخلاقي هو الأبقى ؛ فالتنظيم التطوعي يشعر بأنه مسا</a:t>
            </a:r>
            <a:r>
              <a:rPr lang="ar-SA" sz="2800" dirty="0"/>
              <a:t>ء</a:t>
            </a:r>
            <a:r>
              <a:rPr lang="ar-EG" sz="2800" dirty="0"/>
              <a:t>ل أمام الناس جميعاً . وأن عمله الجيد هو خير دعاية له وهو الذي يدفع المهتمين إلى التبرع لإدامته .فإن المساءلة الأخلاقية التطوعية تسير جنباً إلى جنب مع شفافية العمل في التنظيمات التطوعية الجماعية</a:t>
            </a:r>
            <a:endParaRPr lang="en-US" sz="2800" dirty="0"/>
          </a:p>
        </p:txBody>
      </p:sp>
    </p:spTree>
    <p:extLst>
      <p:ext uri="{BB962C8B-B14F-4D97-AF65-F5344CB8AC3E}">
        <p14:creationId xmlns:p14="http://schemas.microsoft.com/office/powerpoint/2010/main" val="39744450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043608" y="764094"/>
            <a:ext cx="6912768" cy="6001643"/>
          </a:xfrm>
          <a:prstGeom prst="rect">
            <a:avLst/>
          </a:prstGeom>
        </p:spPr>
        <p:txBody>
          <a:bodyPr wrap="square">
            <a:spAutoFit/>
          </a:bodyPr>
          <a:lstStyle/>
          <a:p>
            <a:pPr algn="ctr"/>
            <a:r>
              <a:rPr lang="ar-SA" sz="3600" b="1" dirty="0" smtClean="0">
                <a:ln>
                  <a:solidFill>
                    <a:schemeClr val="tx1"/>
                  </a:solidFill>
                </a:ln>
                <a:solidFill>
                  <a:schemeClr val="accent3">
                    <a:lumMod val="60000"/>
                    <a:lumOff val="40000"/>
                  </a:schemeClr>
                </a:solidFill>
                <a:cs typeface="Akhbar MT" pitchFamily="2" charset="-78"/>
              </a:rPr>
              <a:t>تاسعا : علاقة </a:t>
            </a:r>
            <a:r>
              <a:rPr lang="ar-SA" sz="3600" b="1" dirty="0">
                <a:ln>
                  <a:solidFill>
                    <a:schemeClr val="tx1"/>
                  </a:solidFill>
                </a:ln>
                <a:solidFill>
                  <a:schemeClr val="accent3">
                    <a:lumMod val="60000"/>
                    <a:lumOff val="40000"/>
                  </a:schemeClr>
                </a:solidFill>
                <a:cs typeface="Akhbar MT" pitchFamily="2" charset="-78"/>
              </a:rPr>
              <a:t>المنظمات غير الحكومية العربية بالمنظمات غير الحكومية </a:t>
            </a:r>
            <a:r>
              <a:rPr lang="ar-SA" sz="3600" b="1" dirty="0" smtClean="0">
                <a:ln>
                  <a:solidFill>
                    <a:schemeClr val="tx1"/>
                  </a:solidFill>
                </a:ln>
                <a:solidFill>
                  <a:schemeClr val="accent3">
                    <a:lumMod val="60000"/>
                    <a:lumOff val="40000"/>
                  </a:schemeClr>
                </a:solidFill>
                <a:cs typeface="Akhbar MT" pitchFamily="2" charset="-78"/>
              </a:rPr>
              <a:t>الغربية</a:t>
            </a:r>
          </a:p>
          <a:p>
            <a:endParaRPr lang="ar-SA" sz="2800" dirty="0" smtClean="0"/>
          </a:p>
          <a:p>
            <a:r>
              <a:rPr lang="ar-SA" sz="2800" dirty="0" smtClean="0"/>
              <a:t>اساس </a:t>
            </a:r>
            <a:r>
              <a:rPr lang="ar-SA" sz="2800" dirty="0"/>
              <a:t>العلاقة يرتبط بثروة المنظمات  الدولية وموقفها كمانحة, والعجز المالي للمنظمات غير الحكومية العربية وموقفها كمتلقية, وحيث تعتبر المساعدة المالية والتقنية هي العامل المسيطر الذي يحدد العلاقة بينهما فإن ذلك يساعد في خلق علاقة تبعية واعتماد فيترتب على هذه العلاقة غير المتكافئة سلوكيات معينة في التعامل بين المنظمات غير الحكومية المانحة, رغم ثبوت فشل بعض المشروعات الممولة اجنبيا بسبب اختيار المنظمات الدولية المانحة لمشروعات ليس لها علاقة بالواقع.</a:t>
            </a:r>
          </a:p>
          <a:p>
            <a:endParaRPr lang="ar-SA" sz="3200" b="1" dirty="0">
              <a:ln>
                <a:solidFill>
                  <a:schemeClr val="tx1"/>
                </a:solidFill>
              </a:ln>
              <a:solidFill>
                <a:schemeClr val="accent3">
                  <a:lumMod val="60000"/>
                  <a:lumOff val="40000"/>
                </a:schemeClr>
              </a:solidFill>
            </a:endParaRPr>
          </a:p>
        </p:txBody>
      </p:sp>
    </p:spTree>
    <p:extLst>
      <p:ext uri="{BB962C8B-B14F-4D97-AF65-F5344CB8AC3E}">
        <p14:creationId xmlns:p14="http://schemas.microsoft.com/office/powerpoint/2010/main" val="5512068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115616" y="836712"/>
            <a:ext cx="6840760" cy="5940088"/>
          </a:xfrm>
          <a:prstGeom prst="rect">
            <a:avLst/>
          </a:prstGeom>
        </p:spPr>
        <p:txBody>
          <a:bodyPr wrap="square">
            <a:spAutoFit/>
          </a:bodyPr>
          <a:lstStyle/>
          <a:p>
            <a:pPr algn="ctr"/>
            <a:r>
              <a:rPr lang="ar-SA" sz="3600" b="1" dirty="0">
                <a:ln>
                  <a:solidFill>
                    <a:schemeClr val="tx1"/>
                  </a:solidFill>
                </a:ln>
                <a:solidFill>
                  <a:schemeClr val="accent3">
                    <a:lumMod val="60000"/>
                    <a:lumOff val="40000"/>
                  </a:schemeClr>
                </a:solidFill>
                <a:cs typeface="Akhbar MT" pitchFamily="2" charset="-78"/>
              </a:rPr>
              <a:t>المنظمات غير الحكومية (القطاع الخيري</a:t>
            </a:r>
            <a:r>
              <a:rPr lang="ar-SA" sz="3600" b="1" dirty="0" smtClean="0">
                <a:ln>
                  <a:solidFill>
                    <a:schemeClr val="tx1"/>
                  </a:solidFill>
                </a:ln>
                <a:solidFill>
                  <a:schemeClr val="accent3">
                    <a:lumMod val="60000"/>
                    <a:lumOff val="40000"/>
                  </a:schemeClr>
                </a:solidFill>
                <a:cs typeface="Akhbar MT" pitchFamily="2" charset="-78"/>
              </a:rPr>
              <a:t>)</a:t>
            </a:r>
          </a:p>
          <a:p>
            <a:r>
              <a:rPr lang="ar-SA" sz="2800" b="1" u="sng" dirty="0"/>
              <a:t>عرفت المنظمة </a:t>
            </a:r>
            <a:r>
              <a:rPr lang="ar-SA" sz="2800" b="1" u="sng" dirty="0" err="1" smtClean="0"/>
              <a:t>غيرالحكومية</a:t>
            </a:r>
            <a:r>
              <a:rPr lang="ar-SA" sz="2800" b="1" u="sng" dirty="0" smtClean="0"/>
              <a:t> </a:t>
            </a:r>
            <a:r>
              <a:rPr lang="ar-SA" sz="2800" b="1" u="sng" dirty="0"/>
              <a:t>بانها </a:t>
            </a:r>
            <a:r>
              <a:rPr lang="ar-SA" sz="2800" dirty="0"/>
              <a:t>: نسيج غير حكومي (غير ربحي) قد تكون كبيرة وقد تكون صغيرة دنيوية او دينية وقد تعمل لصالح اعضائها فقط, او لكل من يحتاج الى </a:t>
            </a:r>
            <a:r>
              <a:rPr lang="ar-SA" sz="2800" dirty="0" smtClean="0"/>
              <a:t>مساعدة.  </a:t>
            </a:r>
            <a:r>
              <a:rPr lang="ar-SA" sz="2800" b="1" u="sng" dirty="0" smtClean="0">
                <a:ln>
                  <a:solidFill>
                    <a:schemeClr val="tx1"/>
                  </a:solidFill>
                </a:ln>
                <a:solidFill>
                  <a:srgbClr val="00B0F0"/>
                </a:solidFill>
              </a:rPr>
              <a:t>و يركز </a:t>
            </a:r>
            <a:r>
              <a:rPr lang="ar-SA" sz="2800" dirty="0"/>
              <a:t>بعضها</a:t>
            </a:r>
            <a:r>
              <a:rPr lang="ar-SA" sz="2800" dirty="0" smtClean="0"/>
              <a:t> </a:t>
            </a:r>
            <a:r>
              <a:rPr lang="ar-SA" sz="2800" dirty="0"/>
              <a:t>على قضايا محلية وبعضها الآخر يعمل على مستويات وطنية او إقليمية او دولية عالمية.</a:t>
            </a:r>
          </a:p>
          <a:p>
            <a:r>
              <a:rPr lang="ar-SA" sz="2800" b="1" dirty="0">
                <a:ln w="12700">
                  <a:solidFill>
                    <a:schemeClr val="tx1"/>
                  </a:solidFill>
                  <a:prstDash val="solid"/>
                </a:ln>
                <a:solidFill>
                  <a:schemeClr val="bg2">
                    <a:tint val="85000"/>
                    <a:satMod val="155000"/>
                  </a:schemeClr>
                </a:solidFill>
                <a:effectLst>
                  <a:outerShdw blurRad="41275" dist="20320" dir="1800000" algn="tl" rotWithShape="0">
                    <a:srgbClr val="000000">
                      <a:alpha val="40000"/>
                    </a:srgbClr>
                  </a:outerShdw>
                </a:effectLst>
              </a:rPr>
              <a:t>واكثر التعريفات واقعية وجوهرية </a:t>
            </a:r>
            <a:r>
              <a:rPr lang="ar-SA" sz="2800" dirty="0"/>
              <a:t>تلك التي تشير الى ان المنظمات غير الحكومية تختلف من حيث مهامها وتطبيقاتها العلمية عن القطاعين الدولة والخواص ولكن قد تتضمن بعض الخصائص وذلك لارتباطها بقوى السوق من خلال الأنشطة المولدة للدخل الى جانب اهتمام بقضايا </a:t>
            </a:r>
            <a:r>
              <a:rPr lang="ar-SA" sz="2800" dirty="0" err="1"/>
              <a:t>بقضايا</a:t>
            </a:r>
            <a:r>
              <a:rPr lang="ar-SA" sz="2800" dirty="0"/>
              <a:t> اجتماعية.</a:t>
            </a:r>
          </a:p>
          <a:p>
            <a:endParaRPr lang="ar-SA" sz="3600" b="1" dirty="0">
              <a:ln>
                <a:solidFill>
                  <a:schemeClr val="tx1"/>
                </a:solidFill>
              </a:ln>
              <a:solidFill>
                <a:schemeClr val="accent3">
                  <a:lumMod val="60000"/>
                  <a:lumOff val="40000"/>
                </a:schemeClr>
              </a:solidFill>
            </a:endParaRPr>
          </a:p>
        </p:txBody>
      </p:sp>
    </p:spTree>
    <p:extLst>
      <p:ext uri="{BB962C8B-B14F-4D97-AF65-F5344CB8AC3E}">
        <p14:creationId xmlns:p14="http://schemas.microsoft.com/office/powerpoint/2010/main" val="22138316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043608" y="764704"/>
            <a:ext cx="6912768" cy="5262979"/>
          </a:xfrm>
          <a:prstGeom prst="rect">
            <a:avLst/>
          </a:prstGeom>
        </p:spPr>
        <p:txBody>
          <a:bodyPr wrap="square">
            <a:spAutoFit/>
          </a:bodyPr>
          <a:lstStyle/>
          <a:p>
            <a:pPr algn="ctr"/>
            <a:r>
              <a:rPr lang="ar-SA" sz="4800" b="1" dirty="0" smtClean="0">
                <a:ln>
                  <a:solidFill>
                    <a:schemeClr val="tx1"/>
                  </a:solidFill>
                </a:ln>
                <a:solidFill>
                  <a:schemeClr val="accent3">
                    <a:lumMod val="60000"/>
                    <a:lumOff val="40000"/>
                  </a:schemeClr>
                </a:solidFill>
                <a:cs typeface="Akhbar MT" pitchFamily="2" charset="-78"/>
              </a:rPr>
              <a:t>عاشرا : تصنيف </a:t>
            </a:r>
            <a:r>
              <a:rPr lang="ar-SA" sz="4800" b="1" dirty="0">
                <a:ln>
                  <a:solidFill>
                    <a:schemeClr val="tx1"/>
                  </a:solidFill>
                </a:ln>
                <a:solidFill>
                  <a:schemeClr val="accent3">
                    <a:lumMod val="60000"/>
                    <a:lumOff val="40000"/>
                  </a:schemeClr>
                </a:solidFill>
                <a:cs typeface="Akhbar MT" pitchFamily="2" charset="-78"/>
              </a:rPr>
              <a:t>المنظمات غير </a:t>
            </a:r>
            <a:r>
              <a:rPr lang="ar-SA" sz="4800" b="1" dirty="0" smtClean="0">
                <a:ln>
                  <a:solidFill>
                    <a:schemeClr val="tx1"/>
                  </a:solidFill>
                </a:ln>
                <a:solidFill>
                  <a:schemeClr val="accent3">
                    <a:lumMod val="60000"/>
                    <a:lumOff val="40000"/>
                  </a:schemeClr>
                </a:solidFill>
                <a:cs typeface="Akhbar MT" pitchFamily="2" charset="-78"/>
              </a:rPr>
              <a:t>الحكومية</a:t>
            </a:r>
          </a:p>
          <a:p>
            <a:pPr marL="457200" indent="-457200">
              <a:buFont typeface="Wingdings" panose="05000000000000000000" pitchFamily="2" charset="2"/>
              <a:buChar char="q"/>
            </a:pPr>
            <a:r>
              <a:rPr lang="ar-SA" sz="2800" dirty="0"/>
              <a:t>لقد ارتبط مفهومها  بالمعايير التي استخدمت كالحجم والعضوية والوظيفة والتي على اساسها تم تصنيفها الى الأنماط التالية:</a:t>
            </a:r>
          </a:p>
          <a:p>
            <a:pPr marL="457200" indent="-457200">
              <a:buFont typeface="Wingdings" panose="05000000000000000000" pitchFamily="2" charset="2"/>
              <a:buChar char="q"/>
            </a:pPr>
            <a:r>
              <a:rPr lang="ar-SA" sz="2800" dirty="0"/>
              <a:t>التوزيع الجغرافي : منظمات محلية, منظمات وطنية.</a:t>
            </a:r>
          </a:p>
          <a:p>
            <a:pPr marL="457200" indent="-457200">
              <a:buFont typeface="Wingdings" panose="05000000000000000000" pitchFamily="2" charset="2"/>
              <a:buChar char="q"/>
            </a:pPr>
            <a:r>
              <a:rPr lang="ar-SA" sz="2800" dirty="0"/>
              <a:t>المعيار الوظيفي ونوعية الانشطة: زراعي, خدمي.</a:t>
            </a:r>
          </a:p>
          <a:p>
            <a:pPr marL="457200" indent="-457200">
              <a:buFont typeface="Wingdings" panose="05000000000000000000" pitchFamily="2" charset="2"/>
              <a:buChar char="q"/>
            </a:pPr>
            <a:r>
              <a:rPr lang="ar-SA" sz="2800" dirty="0"/>
              <a:t>المعيار الجندي: رجال, نساء.</a:t>
            </a:r>
          </a:p>
          <a:p>
            <a:pPr marL="457200" indent="-457200">
              <a:buFont typeface="Wingdings" panose="05000000000000000000" pitchFamily="2" charset="2"/>
              <a:buChar char="q"/>
            </a:pPr>
            <a:r>
              <a:rPr lang="ar-SA" sz="2800" dirty="0"/>
              <a:t>معيار الحجم: كبيرة , صغيرة.</a:t>
            </a:r>
          </a:p>
          <a:p>
            <a:pPr marL="457200" indent="-457200">
              <a:buFont typeface="Wingdings" panose="05000000000000000000" pitchFamily="2" charset="2"/>
              <a:buChar char="q"/>
            </a:pPr>
            <a:r>
              <a:rPr lang="ar-SA" sz="2800" dirty="0"/>
              <a:t>المعيار الطبقي: مزارعين, عمال.</a:t>
            </a:r>
          </a:p>
          <a:p>
            <a:pPr marL="457200" indent="-457200">
              <a:buFont typeface="Wingdings" panose="05000000000000000000" pitchFamily="2" charset="2"/>
              <a:buChar char="q"/>
            </a:pPr>
            <a:r>
              <a:rPr lang="ar-SA" sz="2800" dirty="0"/>
              <a:t>المعيار الثقافي: ديني, عرفي.</a:t>
            </a:r>
          </a:p>
          <a:p>
            <a:endParaRPr lang="ar-SA" sz="3600" b="1" dirty="0">
              <a:ln>
                <a:solidFill>
                  <a:schemeClr val="tx1"/>
                </a:solidFill>
              </a:ln>
              <a:solidFill>
                <a:schemeClr val="accent3">
                  <a:lumMod val="60000"/>
                  <a:lumOff val="40000"/>
                </a:schemeClr>
              </a:solidFill>
            </a:endParaRPr>
          </a:p>
        </p:txBody>
      </p:sp>
    </p:spTree>
    <p:extLst>
      <p:ext uri="{BB962C8B-B14F-4D97-AF65-F5344CB8AC3E}">
        <p14:creationId xmlns:p14="http://schemas.microsoft.com/office/powerpoint/2010/main" val="37277659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295636" y="836712"/>
            <a:ext cx="6552728" cy="5386090"/>
          </a:xfrm>
          <a:prstGeom prst="rect">
            <a:avLst/>
          </a:prstGeom>
        </p:spPr>
        <p:txBody>
          <a:bodyPr wrap="square">
            <a:spAutoFit/>
          </a:bodyPr>
          <a:lstStyle/>
          <a:p>
            <a:r>
              <a:rPr lang="ar-SA" sz="3200" b="1" dirty="0"/>
              <a:t>كما ان هناك تقسيمات أخرى للمنظمات – تتضمن اربع جوانب</a:t>
            </a:r>
            <a:r>
              <a:rPr lang="ar-SA" sz="3200" b="1" dirty="0" smtClean="0"/>
              <a:t>:</a:t>
            </a:r>
            <a:endParaRPr lang="ar-SA" sz="3200" dirty="0" smtClean="0"/>
          </a:p>
          <a:p>
            <a:pPr algn="ctr"/>
            <a:r>
              <a:rPr lang="ar-SA" sz="2800" b="1" dirty="0"/>
              <a:t>1</a:t>
            </a:r>
            <a:r>
              <a:rPr lang="ar-SA" sz="2800" b="1" dirty="0" smtClean="0"/>
              <a:t>- </a:t>
            </a:r>
            <a:r>
              <a:rPr lang="ar-SA" sz="2800" b="1" dirty="0"/>
              <a:t>منظمات حكومية</a:t>
            </a:r>
            <a:r>
              <a:rPr lang="ar-SA" sz="2800" b="1" dirty="0" smtClean="0"/>
              <a:t>:</a:t>
            </a:r>
          </a:p>
          <a:p>
            <a:pPr algn="ctr"/>
            <a:r>
              <a:rPr lang="ar-SA" sz="2800" dirty="0" smtClean="0"/>
              <a:t> </a:t>
            </a:r>
            <a:r>
              <a:rPr lang="ar-SA" sz="2800" dirty="0"/>
              <a:t>يضمها تشريع وتمويل حكومي.</a:t>
            </a:r>
          </a:p>
          <a:p>
            <a:pPr algn="ctr"/>
            <a:r>
              <a:rPr lang="ar-SA" sz="2800" b="1" dirty="0"/>
              <a:t>2- منظمات اهلية: </a:t>
            </a:r>
            <a:endParaRPr lang="ar-SA" sz="2800" b="1" dirty="0" smtClean="0"/>
          </a:p>
          <a:p>
            <a:pPr algn="ctr"/>
            <a:r>
              <a:rPr lang="ar-SA" sz="2800" dirty="0" smtClean="0"/>
              <a:t>تقوم </a:t>
            </a:r>
            <a:r>
              <a:rPr lang="ar-SA" sz="2800" dirty="0"/>
              <a:t>بالجهود الاهلية ويمولها الاهالي مثل الجمعيات الخيرية الخاصة.</a:t>
            </a:r>
          </a:p>
          <a:p>
            <a:pPr algn="ctr"/>
            <a:r>
              <a:rPr lang="ar-SA" sz="2800" b="1" dirty="0"/>
              <a:t>3- منظمات مشتركة</a:t>
            </a:r>
            <a:r>
              <a:rPr lang="ar-SA" sz="2800" b="1" dirty="0" smtClean="0"/>
              <a:t>:</a:t>
            </a:r>
          </a:p>
          <a:p>
            <a:pPr algn="ctr"/>
            <a:r>
              <a:rPr lang="ar-SA" sz="2800" dirty="0" smtClean="0"/>
              <a:t> </a:t>
            </a:r>
            <a:r>
              <a:rPr lang="ar-SA" sz="2800" dirty="0"/>
              <a:t>يشترك في إدارتها وتمويلها الحكومة والأهالي</a:t>
            </a:r>
          </a:p>
          <a:p>
            <a:pPr algn="ctr"/>
            <a:r>
              <a:rPr lang="ar-SA" sz="2800" b="1" dirty="0"/>
              <a:t>4- منظمات دولية: </a:t>
            </a:r>
            <a:endParaRPr lang="ar-SA" sz="2800" b="1" dirty="0" smtClean="0"/>
          </a:p>
          <a:p>
            <a:pPr algn="ctr"/>
            <a:r>
              <a:rPr lang="ar-SA" sz="2800" dirty="0" smtClean="0"/>
              <a:t>وهي </a:t>
            </a:r>
            <a:r>
              <a:rPr lang="ar-SA" sz="2800" dirty="0"/>
              <a:t>منظمات الرفاهية الاجتماعية مثل : منظمة اليونسكو والمنظمات التابعة للأمم المتحدة.</a:t>
            </a:r>
          </a:p>
        </p:txBody>
      </p:sp>
    </p:spTree>
    <p:extLst>
      <p:ext uri="{BB962C8B-B14F-4D97-AF65-F5344CB8AC3E}">
        <p14:creationId xmlns:p14="http://schemas.microsoft.com/office/powerpoint/2010/main" val="39499354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187624" y="581764"/>
            <a:ext cx="6624736" cy="6432530"/>
          </a:xfrm>
          <a:prstGeom prst="rect">
            <a:avLst/>
          </a:prstGeom>
        </p:spPr>
        <p:txBody>
          <a:bodyPr wrap="square">
            <a:spAutoFit/>
          </a:bodyPr>
          <a:lstStyle/>
          <a:p>
            <a:pPr algn="ctr"/>
            <a:r>
              <a:rPr lang="ar-SA" sz="3600" b="1" u="sng" dirty="0" smtClean="0">
                <a:ln>
                  <a:solidFill>
                    <a:schemeClr val="tx1"/>
                  </a:solidFill>
                </a:ln>
                <a:solidFill>
                  <a:schemeClr val="accent3">
                    <a:lumMod val="60000"/>
                    <a:lumOff val="40000"/>
                  </a:schemeClr>
                </a:solidFill>
                <a:cs typeface="Akhbar MT" pitchFamily="2" charset="-78"/>
              </a:rPr>
              <a:t>الحادي عشر </a:t>
            </a:r>
            <a:r>
              <a:rPr lang="ar-SA" sz="3600" b="1" dirty="0" smtClean="0">
                <a:ln>
                  <a:solidFill>
                    <a:schemeClr val="tx1"/>
                  </a:solidFill>
                </a:ln>
                <a:solidFill>
                  <a:schemeClr val="accent3">
                    <a:lumMod val="60000"/>
                    <a:lumOff val="40000"/>
                  </a:schemeClr>
                </a:solidFill>
                <a:cs typeface="Akhbar MT" pitchFamily="2" charset="-78"/>
              </a:rPr>
              <a:t>: موقع </a:t>
            </a:r>
            <a:r>
              <a:rPr lang="ar-SA" sz="3600" b="1" dirty="0">
                <a:ln>
                  <a:solidFill>
                    <a:schemeClr val="tx1"/>
                  </a:solidFill>
                </a:ln>
                <a:solidFill>
                  <a:schemeClr val="accent3">
                    <a:lumMod val="60000"/>
                    <a:lumOff val="40000"/>
                  </a:schemeClr>
                </a:solidFill>
                <a:cs typeface="Akhbar MT" pitchFamily="2" charset="-78"/>
              </a:rPr>
              <a:t>القطاع الخيري والتطوعي في التقسيم الاقتصادي </a:t>
            </a:r>
            <a:r>
              <a:rPr lang="ar-SA" sz="3600" b="1" dirty="0" smtClean="0">
                <a:ln>
                  <a:solidFill>
                    <a:schemeClr val="tx1"/>
                  </a:solidFill>
                </a:ln>
                <a:solidFill>
                  <a:schemeClr val="accent3">
                    <a:lumMod val="60000"/>
                    <a:lumOff val="40000"/>
                  </a:schemeClr>
                </a:solidFill>
                <a:cs typeface="Akhbar MT" pitchFamily="2" charset="-78"/>
              </a:rPr>
              <a:t>الحديث</a:t>
            </a:r>
          </a:p>
          <a:p>
            <a:pPr marL="457200" indent="-457200">
              <a:buFont typeface="Wingdings" panose="05000000000000000000" pitchFamily="2" charset="2"/>
              <a:buChar char="§"/>
            </a:pPr>
            <a:r>
              <a:rPr lang="ar-SA" sz="2800" dirty="0"/>
              <a:t>لقد شهدت المجتمعات الغربية –اوربا وامريكا- نمو متسارعا في الأعمال الخيرية والأنشطة التطوعية على مدى القرنين 19 و 20 .</a:t>
            </a:r>
          </a:p>
          <a:p>
            <a:pPr marL="457200" indent="-457200">
              <a:buFont typeface="Wingdings" panose="05000000000000000000" pitchFamily="2" charset="2"/>
              <a:buChar char="§"/>
            </a:pPr>
            <a:r>
              <a:rPr lang="ar-SA" sz="2800" dirty="0"/>
              <a:t>حيث اصبح القطاع الثالث يشكل احد القطاعات الاقتصادية المهمة في التقسيم الاقتصادي الحديث الذي أصبح يأخذ الشكل الآتي:</a:t>
            </a:r>
          </a:p>
          <a:p>
            <a:pPr marL="457200" indent="-457200">
              <a:buFont typeface="Wingdings" panose="05000000000000000000" pitchFamily="2" charset="2"/>
              <a:buChar char="§"/>
            </a:pPr>
            <a:r>
              <a:rPr lang="ar-SA" sz="2800" dirty="0"/>
              <a:t>- القطاع العام بشقيه الربحي والغير ربحي.</a:t>
            </a:r>
          </a:p>
          <a:p>
            <a:pPr marL="457200" indent="-457200">
              <a:buFont typeface="Wingdings" panose="05000000000000000000" pitchFamily="2" charset="2"/>
              <a:buChar char="§"/>
            </a:pPr>
            <a:r>
              <a:rPr lang="ar-SA" sz="2800" dirty="0"/>
              <a:t>- القطاع الخاص وهو قطاع ربحي بالأساس.</a:t>
            </a:r>
          </a:p>
          <a:p>
            <a:pPr marL="457200" indent="-457200">
              <a:buFont typeface="Wingdings" panose="05000000000000000000" pitchFamily="2" charset="2"/>
              <a:buChar char="§"/>
            </a:pPr>
            <a:r>
              <a:rPr lang="ar-SA" sz="2800" dirty="0"/>
              <a:t>- القطاع الثالث بشقية : التبرعي والوقفي وهو يختلف عن القطاعين السابقين حيث لا يهدف نظريا الى تحقيق الربح, وانما يقوم على سبيل التطوع.</a:t>
            </a:r>
          </a:p>
          <a:p>
            <a:endParaRPr lang="ar-SA" sz="3200" b="1" dirty="0">
              <a:ln>
                <a:solidFill>
                  <a:schemeClr val="tx1"/>
                </a:solidFill>
              </a:ln>
              <a:solidFill>
                <a:schemeClr val="accent3">
                  <a:lumMod val="60000"/>
                  <a:lumOff val="40000"/>
                </a:schemeClr>
              </a:solidFill>
            </a:endParaRPr>
          </a:p>
        </p:txBody>
      </p:sp>
    </p:spTree>
    <p:extLst>
      <p:ext uri="{BB962C8B-B14F-4D97-AF65-F5344CB8AC3E}">
        <p14:creationId xmlns:p14="http://schemas.microsoft.com/office/powerpoint/2010/main" val="10530727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187624" y="764704"/>
            <a:ext cx="6696744" cy="5232202"/>
          </a:xfrm>
          <a:prstGeom prst="rect">
            <a:avLst/>
          </a:prstGeom>
        </p:spPr>
        <p:txBody>
          <a:bodyPr wrap="square">
            <a:spAutoFit/>
          </a:bodyPr>
          <a:lstStyle/>
          <a:p>
            <a:pPr lvl="0" algn="ctr" fontAlgn="base">
              <a:spcBef>
                <a:spcPct val="0"/>
              </a:spcBef>
              <a:spcAft>
                <a:spcPct val="0"/>
              </a:spcAft>
            </a:pPr>
            <a:r>
              <a:rPr lang="ar-SA" sz="3200" b="1" u="sng" cap="all" dirty="0" smtClean="0">
                <a:ln>
                  <a:solidFill>
                    <a:schemeClr val="tx1"/>
                  </a:solidFill>
                </a:ln>
                <a:solidFill>
                  <a:schemeClr val="accent3">
                    <a:lumMod val="60000"/>
                    <a:lumOff val="4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Calibri" pitchFamily="34" charset="0"/>
                <a:ea typeface="Calibri" pitchFamily="34" charset="0"/>
                <a:cs typeface="Arial" pitchFamily="34" charset="0"/>
              </a:rPr>
              <a:t>الثاني عشر</a:t>
            </a:r>
            <a:r>
              <a:rPr lang="ar-SA" sz="3200" b="1" cap="all" dirty="0" smtClean="0">
                <a:ln>
                  <a:solidFill>
                    <a:schemeClr val="tx1"/>
                  </a:solidFill>
                </a:ln>
                <a:solidFill>
                  <a:schemeClr val="accent3">
                    <a:lumMod val="60000"/>
                    <a:lumOff val="4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Calibri" pitchFamily="34" charset="0"/>
                <a:ea typeface="Calibri" pitchFamily="34" charset="0"/>
                <a:cs typeface="Arial" pitchFamily="34" charset="0"/>
              </a:rPr>
              <a:t>: الاهمية </a:t>
            </a:r>
            <a:r>
              <a:rPr lang="ar-SA" sz="3200" b="1" cap="all" dirty="0">
                <a:ln>
                  <a:solidFill>
                    <a:schemeClr val="tx1"/>
                  </a:solidFill>
                </a:ln>
                <a:solidFill>
                  <a:schemeClr val="accent3">
                    <a:lumMod val="60000"/>
                    <a:lumOff val="4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Calibri" pitchFamily="34" charset="0"/>
                <a:ea typeface="Calibri" pitchFamily="34" charset="0"/>
                <a:cs typeface="Arial" pitchFamily="34" charset="0"/>
              </a:rPr>
              <a:t>الاقتصادية للقطاع الخيري والتطوعي </a:t>
            </a:r>
            <a:r>
              <a:rPr lang="ar-SA"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Calibri" pitchFamily="34" charset="0"/>
                <a:ea typeface="Calibri" pitchFamily="34" charset="0"/>
                <a:cs typeface="Arial" pitchFamily="34" charset="0"/>
              </a:rPr>
              <a:t>:</a:t>
            </a:r>
          </a:p>
          <a:p>
            <a:pPr lvl="0" fontAlgn="base">
              <a:spcBef>
                <a:spcPct val="0"/>
              </a:spcBef>
              <a:spcAft>
                <a:spcPct val="0"/>
              </a:spcAft>
            </a:pPr>
            <a:endParaRPr lang="en-US"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rial" pitchFamily="34" charset="0"/>
              <a:cs typeface="Arial" pitchFamily="34" charset="0"/>
            </a:endParaRPr>
          </a:p>
          <a:p>
            <a:pPr lvl="0" eaLnBrk="0" fontAlgn="base" hangingPunct="0">
              <a:spcBef>
                <a:spcPct val="0"/>
              </a:spcBef>
              <a:spcAft>
                <a:spcPct val="0"/>
              </a:spcAft>
            </a:pP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يحتل القطاع الخيري حيزاً مهما من الثروة القومية في </a:t>
            </a:r>
            <a:r>
              <a:rPr lang="ar-SA" sz="2800" dirty="0" smtClean="0">
                <a:ln w="18415" cmpd="sng">
                  <a:solidFill>
                    <a:srgbClr val="FF0000"/>
                  </a:solidFill>
                  <a:prstDash val="solid"/>
                </a:ln>
                <a:solidFill>
                  <a:schemeClr val="accent3">
                    <a:lumMod val="60000"/>
                    <a:lumOff val="40000"/>
                  </a:schemeClr>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البلدان المتقدمة  </a:t>
            </a: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 ويقدم خدمات كثيرة في مجالات عدة  ،</a:t>
            </a:r>
          </a:p>
          <a:p>
            <a:pPr lvl="0" eaLnBrk="0" fontAlgn="base" hangingPunct="0">
              <a:spcBef>
                <a:spcPct val="0"/>
              </a:spcBef>
              <a:spcAft>
                <a:spcPct val="0"/>
              </a:spcAft>
            </a:pP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 فالقطاع الخيري الذي تنتمي إليه المؤسسات الخيرية والمنظمات </a:t>
            </a:r>
            <a:r>
              <a:rPr lang="ar-SA" sz="2800" dirty="0" smtClean="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غير </a:t>
            </a: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الحكومية ، أصبح يشكل رقما هاما في المعادلة الاقتصادية </a:t>
            </a:r>
          </a:p>
          <a:p>
            <a:pPr lvl="0" eaLnBrk="0" fontAlgn="base" hangingPunct="0">
              <a:spcBef>
                <a:spcPct val="0"/>
              </a:spcBef>
              <a:spcAft>
                <a:spcPct val="0"/>
              </a:spcAft>
            </a:pP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في الكثير من البلدان الصناعية ، </a:t>
            </a:r>
            <a:endParaRPr lang="ar-SA" sz="2800" dirty="0" smtClean="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endParaRPr>
          </a:p>
          <a:p>
            <a:pPr lvl="0" eaLnBrk="0" fontAlgn="base" hangingPunct="0">
              <a:spcBef>
                <a:spcPct val="0"/>
              </a:spcBef>
              <a:spcAft>
                <a:spcPct val="0"/>
              </a:spcAft>
            </a:pPr>
            <a:r>
              <a:rPr lang="ar-SA" sz="2800" dirty="0" smtClean="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وهو </a:t>
            </a: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قطاع ثالث للقطاعين </a:t>
            </a:r>
            <a:r>
              <a:rPr lang="ar-SA" sz="2800" dirty="0" smtClean="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الآخرين </a:t>
            </a: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في عملية التنمية البشري ، بما يملكه من </a:t>
            </a:r>
            <a:r>
              <a:rPr lang="ar-SA" sz="2800" dirty="0" smtClean="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جامعات ومراكز </a:t>
            </a: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بحثية ومستشفيات ومؤسسات استثمارية .</a:t>
            </a:r>
            <a:endParaRPr lang="ar-SA" sz="2800" dirty="0">
              <a:ln w="18415" cmpd="sng">
                <a:solidFill>
                  <a:schemeClr val="tx1"/>
                </a:solidFill>
                <a:prstDash val="solid"/>
              </a:ln>
            </a:endParaRPr>
          </a:p>
        </p:txBody>
      </p:sp>
    </p:spTree>
    <p:extLst>
      <p:ext uri="{BB962C8B-B14F-4D97-AF65-F5344CB8AC3E}">
        <p14:creationId xmlns:p14="http://schemas.microsoft.com/office/powerpoint/2010/main" val="21377215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043608" y="836712"/>
            <a:ext cx="6912768" cy="5693866"/>
          </a:xfrm>
          <a:prstGeom prst="rect">
            <a:avLst/>
          </a:prstGeom>
        </p:spPr>
        <p:txBody>
          <a:bodyPr wrap="square">
            <a:spAutoFit/>
          </a:bodyPr>
          <a:lstStyle/>
          <a:p>
            <a:pPr lvl="0" algn="ctr" fontAlgn="base">
              <a:spcBef>
                <a:spcPct val="0"/>
              </a:spcBef>
              <a:spcAft>
                <a:spcPct val="0"/>
              </a:spcAft>
            </a:pPr>
            <a:r>
              <a:rPr lang="ar-SA" sz="2800" b="1" cap="all" dirty="0" smtClean="0">
                <a:ln w="0">
                  <a:solidFill>
                    <a:schemeClr val="tx1"/>
                  </a:solidFill>
                </a:ln>
                <a:solidFill>
                  <a:schemeClr val="accent3">
                    <a:lumMod val="60000"/>
                    <a:lumOff val="40000"/>
                  </a:schemeClr>
                </a:solidFill>
                <a:effectLst>
                  <a:reflection blurRad="12700" stA="50000" endPos="50000" dist="5000" dir="5400000" sy="-100000" rotWithShape="0"/>
                </a:effectLst>
                <a:latin typeface="Calibri" pitchFamily="34" charset="0"/>
                <a:ea typeface="Calibri" pitchFamily="34" charset="0"/>
                <a:cs typeface="Arial" pitchFamily="34" charset="0"/>
              </a:rPr>
              <a:t>الثالث عشر : البناء </a:t>
            </a:r>
            <a:r>
              <a:rPr lang="ar-SA" sz="2800" b="1" cap="all" dirty="0">
                <a:ln w="0">
                  <a:solidFill>
                    <a:schemeClr val="tx1"/>
                  </a:solidFill>
                </a:ln>
                <a:solidFill>
                  <a:schemeClr val="accent3">
                    <a:lumMod val="60000"/>
                    <a:lumOff val="40000"/>
                  </a:schemeClr>
                </a:solidFill>
                <a:effectLst>
                  <a:reflection blurRad="12700" stA="50000" endPos="50000" dist="5000" dir="5400000" sy="-100000" rotWithShape="0"/>
                </a:effectLst>
                <a:latin typeface="Calibri" pitchFamily="34" charset="0"/>
                <a:ea typeface="Calibri" pitchFamily="34" charset="0"/>
                <a:cs typeface="Arial" pitchFamily="34" charset="0"/>
              </a:rPr>
              <a:t>المؤسسي للقطاع الخيري والتطوعي الغربي</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a typeface="Calibri" pitchFamily="34" charset="0"/>
                <a:cs typeface="Arial" pitchFamily="34" charset="0"/>
              </a:rPr>
              <a:t>:</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endParaRPr>
          </a:p>
          <a:p>
            <a:pPr lvl="0" eaLnBrk="0" fontAlgn="base" hangingPunct="0">
              <a:spcBef>
                <a:spcPct val="0"/>
              </a:spcBef>
              <a:spcAft>
                <a:spcPct val="0"/>
              </a:spcAft>
              <a:buFontTx/>
              <a:buChar char="•"/>
            </a:pPr>
            <a:r>
              <a:rPr lang="ar-SA" sz="2800" dirty="0">
                <a:ln w="18415" cmpd="sng">
                  <a:solidFill>
                    <a:schemeClr val="tx1"/>
                  </a:solidFill>
                  <a:prstDash val="solid"/>
                </a:ln>
                <a:solidFill>
                  <a:srgbClr val="FF0000"/>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الصيغ المؤسسية للعمل الخيري : </a:t>
            </a:r>
            <a:endParaRPr lang="en-US" sz="2800" dirty="0">
              <a:ln w="18415" cmpd="sng">
                <a:solidFill>
                  <a:schemeClr val="tx1"/>
                </a:solidFill>
                <a:prstDash val="solid"/>
              </a:ln>
              <a:solidFill>
                <a:srgbClr val="FF0000"/>
              </a:solidFill>
              <a:effectLst>
                <a:outerShdw blurRad="63500" dir="3600000" algn="tl" rotWithShape="0">
                  <a:srgbClr val="000000">
                    <a:alpha val="70000"/>
                  </a:srgbClr>
                </a:outerShdw>
              </a:effectLst>
              <a:latin typeface="Arial" pitchFamily="34" charset="0"/>
              <a:cs typeface="Arial" pitchFamily="34" charset="0"/>
            </a:endParaRPr>
          </a:p>
          <a:p>
            <a:pPr lvl="0" eaLnBrk="0" fontAlgn="base" hangingPunct="0">
              <a:spcBef>
                <a:spcPct val="0"/>
              </a:spcBef>
              <a:spcAft>
                <a:spcPct val="0"/>
              </a:spcAft>
            </a:pP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بسبب اختلاف المفهوم القانوني للعمل الخيري والوقفي في </a:t>
            </a:r>
          </a:p>
          <a:p>
            <a:pPr lvl="0" eaLnBrk="0" fontAlgn="base" hangingPunct="0">
              <a:spcBef>
                <a:spcPct val="0"/>
              </a:spcBef>
              <a:spcAft>
                <a:spcPct val="0"/>
              </a:spcAft>
            </a:pP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البلدان الغربية إنه من الصعب حصر جميع مؤسسات القطاع </a:t>
            </a:r>
          </a:p>
          <a:p>
            <a:pPr lvl="0" eaLnBrk="0" fontAlgn="base" hangingPunct="0">
              <a:spcBef>
                <a:spcPct val="0"/>
              </a:spcBef>
              <a:spcAft>
                <a:spcPct val="0"/>
              </a:spcAft>
            </a:pP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تحت عنوان واحد </a:t>
            </a:r>
            <a:r>
              <a:rPr lang="ar-SA" sz="2800" dirty="0" smtClean="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a:t>
            </a:r>
            <a:endParaRPr lang="en-US" sz="2800" b="1" cap="all" dirty="0">
              <a:ln w="18415" cmpd="sng">
                <a:solidFill>
                  <a:schemeClr val="tx1"/>
                </a:solidFill>
                <a:prstDash val="solid"/>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endParaRPr>
          </a:p>
          <a:p>
            <a:pPr lvl="0" eaLnBrk="0" fontAlgn="base" hangingPunct="0">
              <a:spcBef>
                <a:spcPct val="0"/>
              </a:spcBef>
              <a:spcAft>
                <a:spcPct val="0"/>
              </a:spcAft>
              <a:buFontTx/>
              <a:buChar char="•"/>
            </a:pPr>
            <a:r>
              <a:rPr lang="ar-SA" sz="2800" dirty="0">
                <a:ln w="18415" cmpd="sng">
                  <a:solidFill>
                    <a:schemeClr val="tx1"/>
                  </a:solidFill>
                  <a:prstDash val="solid"/>
                </a:ln>
                <a:solidFill>
                  <a:srgbClr val="FF0000"/>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المؤسسة الخيرية </a:t>
            </a:r>
            <a:r>
              <a:rPr lang="ar-SA" sz="2800" dirty="0" smtClean="0">
                <a:ln w="18415" cmpd="sng">
                  <a:solidFill>
                    <a:schemeClr val="tx1"/>
                  </a:solidFill>
                  <a:prstDash val="solid"/>
                </a:ln>
                <a:solidFill>
                  <a:srgbClr val="FF0000"/>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 </a:t>
            </a:r>
            <a:endParaRPr lang="en-US" sz="2800" dirty="0">
              <a:ln w="18415" cmpd="sng">
                <a:solidFill>
                  <a:schemeClr val="tx1"/>
                </a:solidFill>
                <a:prstDash val="solid"/>
              </a:ln>
              <a:solidFill>
                <a:srgbClr val="FF0000"/>
              </a:solidFill>
              <a:effectLst>
                <a:outerShdw blurRad="63500" dir="3600000" algn="tl" rotWithShape="0">
                  <a:srgbClr val="000000">
                    <a:alpha val="70000"/>
                  </a:srgbClr>
                </a:outerShdw>
              </a:effectLst>
              <a:latin typeface="Arial" pitchFamily="34" charset="0"/>
              <a:cs typeface="Arial" pitchFamily="34" charset="0"/>
            </a:endParaRPr>
          </a:p>
          <a:p>
            <a:pPr lvl="0" eaLnBrk="0" fontAlgn="base" hangingPunct="0">
              <a:spcBef>
                <a:spcPct val="0"/>
              </a:spcBef>
              <a:spcAft>
                <a:spcPct val="0"/>
              </a:spcAft>
            </a:pP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تقوم هذه المؤسسة على أساس وقف أموال معينة من العقارات </a:t>
            </a:r>
          </a:p>
          <a:p>
            <a:pPr lvl="0" eaLnBrk="0" fontAlgn="base" hangingPunct="0">
              <a:spcBef>
                <a:spcPct val="0"/>
              </a:spcBef>
              <a:spcAft>
                <a:spcPct val="0"/>
              </a:spcAft>
            </a:pP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او المنقولات للإنفاق من ريعها على أغراض خيرية ومنافع </a:t>
            </a:r>
          </a:p>
          <a:p>
            <a:pPr lvl="0" eaLnBrk="0" fontAlgn="base" hangingPunct="0">
              <a:spcBef>
                <a:spcPct val="0"/>
              </a:spcBef>
              <a:spcAft>
                <a:spcPct val="0"/>
              </a:spcAft>
            </a:pP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عامة لا تستهدف الربح .</a:t>
            </a: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rPr>
              <a:t> </a:t>
            </a: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كإنشاء المستشفيات أو المدارس</a:t>
            </a:r>
          </a:p>
          <a:p>
            <a:pPr lvl="0" eaLnBrk="0" fontAlgn="base" hangingPunct="0">
              <a:spcBef>
                <a:spcPct val="0"/>
              </a:spcBef>
              <a:spcAft>
                <a:spcPct val="0"/>
              </a:spcAft>
            </a:pP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 أو الملاجئ أو للإنفاق على بعض ما يكون موجودا من</a:t>
            </a:r>
          </a:p>
          <a:p>
            <a:pPr lvl="0" eaLnBrk="0" fontAlgn="base" hangingPunct="0">
              <a:spcBef>
                <a:spcPct val="0"/>
              </a:spcBef>
              <a:spcAft>
                <a:spcPct val="0"/>
              </a:spcAft>
            </a:pP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 هذه الهيئات بالفعل</a:t>
            </a:r>
            <a:endParaRPr lang="ar-SA" sz="2800" dirty="0">
              <a:ln w="18415" cmpd="sng">
                <a:solidFill>
                  <a:schemeClr val="tx1"/>
                </a:solidFill>
                <a:prstDash val="solid"/>
              </a:ln>
            </a:endParaRPr>
          </a:p>
        </p:txBody>
      </p:sp>
    </p:spTree>
    <p:extLst>
      <p:ext uri="{BB962C8B-B14F-4D97-AF65-F5344CB8AC3E}">
        <p14:creationId xmlns:p14="http://schemas.microsoft.com/office/powerpoint/2010/main" val="373674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115616" y="764704"/>
            <a:ext cx="6768752" cy="4401205"/>
          </a:xfrm>
          <a:prstGeom prst="rect">
            <a:avLst/>
          </a:prstGeom>
        </p:spPr>
        <p:txBody>
          <a:bodyPr wrap="square">
            <a:spAutoFit/>
          </a:bodyPr>
          <a:lstStyle/>
          <a:p>
            <a:pPr lvl="0" fontAlgn="base">
              <a:spcBef>
                <a:spcPct val="0"/>
              </a:spcBef>
              <a:spcAft>
                <a:spcPct val="0"/>
              </a:spcAft>
              <a:buFontTx/>
              <a:buChar char="•"/>
            </a:pPr>
            <a:r>
              <a:rPr lang="ar-SA" sz="2800" b="1" cap="all" dirty="0">
                <a:ln w="0">
                  <a:solidFill>
                    <a:schemeClr val="tx1"/>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a typeface="Calibri" pitchFamily="34" charset="0"/>
                <a:cs typeface="Arial" pitchFamily="34" charset="0"/>
              </a:rPr>
              <a:t>ا</a:t>
            </a:r>
            <a:r>
              <a:rPr lang="ar-SA" sz="2800" b="1" cap="all" dirty="0">
                <a:ln w="0">
                  <a:solidFill>
                    <a:schemeClr val="tx1"/>
                  </a:solidFill>
                </a:ln>
                <a:solidFill>
                  <a:srgbClr val="FF0000"/>
                </a:solidFill>
                <a:effectLst>
                  <a:reflection blurRad="12700" stA="50000" endPos="50000" dist="5000" dir="5400000" sy="-100000" rotWithShape="0"/>
                </a:effectLst>
                <a:latin typeface="Calibri" pitchFamily="34" charset="0"/>
                <a:ea typeface="Calibri" pitchFamily="34" charset="0"/>
                <a:cs typeface="Arial" pitchFamily="34" charset="0"/>
              </a:rPr>
              <a:t>لاستئمان</a:t>
            </a:r>
            <a:r>
              <a:rPr lang="ar-SA" sz="2800" b="1" cap="all" dirty="0">
                <a:ln w="0">
                  <a:solidFill>
                    <a:schemeClr val="tx1"/>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a typeface="Calibri" pitchFamily="34" charset="0"/>
                <a:cs typeface="Arial" pitchFamily="34" charset="0"/>
              </a:rPr>
              <a:t> </a:t>
            </a:r>
            <a:r>
              <a:rPr lang="ar-SA" sz="2800" b="1" cap="all" dirty="0" smtClean="0">
                <a:ln w="0">
                  <a:solidFill>
                    <a:schemeClr val="tx1"/>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a typeface="Calibri" pitchFamily="34" charset="0"/>
                <a:cs typeface="Arial" pitchFamily="34" charset="0"/>
              </a:rPr>
              <a:t>: </a:t>
            </a:r>
            <a:endParaRPr lang="en-US" sz="2800" b="1" cap="all" dirty="0">
              <a:ln w="0">
                <a:solidFill>
                  <a:schemeClr val="tx1"/>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endParaRPr>
          </a:p>
          <a:p>
            <a:pPr lvl="0" eaLnBrk="0" fontAlgn="base" hangingPunct="0">
              <a:spcBef>
                <a:spcPct val="0"/>
              </a:spcBef>
              <a:spcAft>
                <a:spcPct val="0"/>
              </a:spcAft>
            </a:pP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وهو ان يضع الشخص ماله _ عقاراً أو منقولاً _ أو جزءاً منه</a:t>
            </a:r>
          </a:p>
          <a:p>
            <a:pPr lvl="0" eaLnBrk="0" fontAlgn="base" hangingPunct="0">
              <a:spcBef>
                <a:spcPct val="0"/>
              </a:spcBef>
              <a:spcAft>
                <a:spcPct val="0"/>
              </a:spcAft>
            </a:pP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 في حيازة شخص آخر يسمى الأمين أو يضعها في حيازة</a:t>
            </a:r>
          </a:p>
          <a:p>
            <a:pPr lvl="0" eaLnBrk="0" fontAlgn="base" hangingPunct="0">
              <a:spcBef>
                <a:spcPct val="0"/>
              </a:spcBef>
              <a:spcAft>
                <a:spcPct val="0"/>
              </a:spcAft>
            </a:pP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 أكثر من شخص يكونون (مجلس الأمناء) ليقوم بتوظيف </a:t>
            </a:r>
          </a:p>
          <a:p>
            <a:pPr lvl="0" eaLnBrk="0" fontAlgn="base" hangingPunct="0">
              <a:spcBef>
                <a:spcPct val="0"/>
              </a:spcBef>
              <a:spcAft>
                <a:spcPct val="0"/>
              </a:spcAft>
            </a:pP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هذا المال . </a:t>
            </a:r>
            <a:endParaRPr lang="en-US"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endParaRPr>
          </a:p>
          <a:p>
            <a:pPr lvl="0" eaLnBrk="0" fontAlgn="base" hangingPunct="0">
              <a:spcBef>
                <a:spcPct val="0"/>
              </a:spcBef>
              <a:spcAft>
                <a:spcPct val="0"/>
              </a:spcAft>
              <a:buFontTx/>
              <a:buChar char="•"/>
            </a:pPr>
            <a:r>
              <a:rPr lang="ar-SA" sz="2800" b="1" cap="all" dirty="0">
                <a:ln w="0">
                  <a:solidFill>
                    <a:schemeClr val="tx1"/>
                  </a:solidFill>
                </a:ln>
                <a:solidFill>
                  <a:srgbClr val="FF0000"/>
                </a:solidFill>
                <a:effectLst>
                  <a:reflection blurRad="12700" stA="50000" endPos="50000" dist="5000" dir="5400000" sy="-100000" rotWithShape="0"/>
                </a:effectLst>
                <a:latin typeface="Calibri" pitchFamily="34" charset="0"/>
                <a:ea typeface="Calibri" pitchFamily="34" charset="0"/>
                <a:cs typeface="Arial" pitchFamily="34" charset="0"/>
              </a:rPr>
              <a:t>الجمعية</a:t>
            </a:r>
            <a:r>
              <a:rPr lang="ar-SA" sz="2800" b="1" cap="all" dirty="0">
                <a:ln w="0">
                  <a:solidFill>
                    <a:schemeClr val="tx1"/>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a typeface="Calibri" pitchFamily="34" charset="0"/>
                <a:cs typeface="Arial" pitchFamily="34" charset="0"/>
              </a:rPr>
              <a:t> </a:t>
            </a:r>
            <a:r>
              <a:rPr lang="ar-SA" sz="2800" b="1" cap="all" dirty="0" smtClean="0">
                <a:ln w="0">
                  <a:solidFill>
                    <a:schemeClr val="tx1"/>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a typeface="Calibri" pitchFamily="34" charset="0"/>
                <a:cs typeface="Arial" pitchFamily="34" charset="0"/>
              </a:rPr>
              <a:t>: </a:t>
            </a:r>
            <a:endParaRPr lang="en-US" sz="2800" b="1" cap="all" dirty="0">
              <a:ln w="0">
                <a:solidFill>
                  <a:schemeClr val="tx1"/>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endParaRPr>
          </a:p>
          <a:p>
            <a:pPr lvl="0" eaLnBrk="0" fontAlgn="base" hangingPunct="0">
              <a:spcBef>
                <a:spcPct val="0"/>
              </a:spcBef>
              <a:spcAft>
                <a:spcPct val="0"/>
              </a:spcAft>
            </a:pP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يؤسسها عدد من الأشخاص ( بحد دنى لعدد الأعضاء </a:t>
            </a:r>
          </a:p>
          <a:p>
            <a:pPr lvl="0" eaLnBrk="0" fontAlgn="base" hangingPunct="0">
              <a:spcBef>
                <a:spcPct val="0"/>
              </a:spcBef>
              <a:spcAft>
                <a:spcPct val="0"/>
              </a:spcAft>
            </a:pP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المؤسسين يحدده القانون كما يحدد مواصفاتهم) بدافع </a:t>
            </a:r>
          </a:p>
          <a:p>
            <a:pPr lvl="0" eaLnBrk="0" fontAlgn="base" hangingPunct="0">
              <a:spcBef>
                <a:spcPct val="0"/>
              </a:spcBef>
              <a:spcAft>
                <a:spcPct val="0"/>
              </a:spcAft>
            </a:pPr>
            <a:r>
              <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Calibri" pitchFamily="34" charset="0"/>
                <a:ea typeface="Calibri" pitchFamily="34" charset="0"/>
                <a:cs typeface="Arial" pitchFamily="34" charset="0"/>
              </a:rPr>
              <a:t>حب الخير أو خدمة الغير أو خدم أعضاء الجمعية .</a:t>
            </a:r>
            <a:endParaRPr lang="ar-S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endParaRPr>
          </a:p>
        </p:txBody>
      </p:sp>
    </p:spTree>
    <p:extLst>
      <p:ext uri="{BB962C8B-B14F-4D97-AF65-F5344CB8AC3E}">
        <p14:creationId xmlns:p14="http://schemas.microsoft.com/office/powerpoint/2010/main" val="27377709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6" name="مستطيل 5"/>
          <p:cNvSpPr/>
          <p:nvPr/>
        </p:nvSpPr>
        <p:spPr>
          <a:xfrm>
            <a:off x="1168192" y="474345"/>
            <a:ext cx="6624736" cy="5909310"/>
          </a:xfrm>
          <a:prstGeom prst="rect">
            <a:avLst/>
          </a:prstGeom>
        </p:spPr>
        <p:txBody>
          <a:bodyPr wrap="square">
            <a:spAutoFit/>
          </a:bodyPr>
          <a:lstStyle/>
          <a:p>
            <a:pPr lvl="0" fontAlgn="base">
              <a:spcBef>
                <a:spcPct val="0"/>
              </a:spcBef>
              <a:spcAft>
                <a:spcPct val="0"/>
              </a:spcAft>
            </a:pPr>
            <a:r>
              <a:rPr lang="ar-SA" sz="3200" b="1" u="sng"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outerShdw blurRad="38100" dist="38100" dir="2700000" algn="tl">
                    <a:srgbClr val="000000">
                      <a:alpha val="43137"/>
                    </a:srgbClr>
                  </a:outerShdw>
                  <a:reflection blurRad="12700" stA="50000" endPos="50000" dist="5000" dir="5400000" sy="-100000" rotWithShape="0"/>
                </a:effectLst>
                <a:latin typeface="Calibri" pitchFamily="34" charset="0"/>
                <a:ea typeface="Calibri" pitchFamily="34" charset="0"/>
                <a:cs typeface="Arial" pitchFamily="34" charset="0"/>
              </a:rPr>
              <a:t> الرابع عشر </a:t>
            </a:r>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outerShdw blurRad="38100" dist="38100" dir="2700000" algn="tl">
                    <a:srgbClr val="000000">
                      <a:alpha val="43137"/>
                    </a:srgbClr>
                  </a:outerShdw>
                  <a:reflection blurRad="12700" stA="50000" endPos="50000" dist="5000" dir="5400000" sy="-100000" rotWithShape="0"/>
                </a:effectLst>
                <a:latin typeface="Calibri" pitchFamily="34" charset="0"/>
                <a:ea typeface="Calibri" pitchFamily="34" charset="0"/>
                <a:cs typeface="Arial" pitchFamily="34" charset="0"/>
              </a:rPr>
              <a:t>: تطور </a:t>
            </a:r>
            <a:r>
              <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outerShdw blurRad="38100" dist="38100" dir="2700000" algn="tl">
                    <a:srgbClr val="000000">
                      <a:alpha val="43137"/>
                    </a:srgbClr>
                  </a:outerShdw>
                  <a:reflection blurRad="12700" stA="50000" endPos="50000" dist="5000" dir="5400000" sy="-100000" rotWithShape="0"/>
                </a:effectLst>
                <a:latin typeface="Calibri" pitchFamily="34" charset="0"/>
                <a:ea typeface="Calibri" pitchFamily="34" charset="0"/>
                <a:cs typeface="Arial" pitchFamily="34" charset="0"/>
              </a:rPr>
              <a:t>النشطة الإنمائية للمنظمات غير الحكومية </a:t>
            </a:r>
            <a:r>
              <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a typeface="Calibri" pitchFamily="34" charset="0"/>
                <a:cs typeface="Arial" pitchFamily="34" charset="0"/>
              </a:rPr>
              <a:t>: </a:t>
            </a:r>
            <a:endParaRPr lang="en-US"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endParaRPr>
          </a:p>
          <a:p>
            <a:pPr lvl="0" eaLnBrk="0" fontAlgn="base" hangingPunct="0">
              <a:spcBef>
                <a:spcPct val="0"/>
              </a:spcBef>
              <a:spcAft>
                <a:spcPct val="0"/>
              </a:spcAft>
              <a:buFontTx/>
              <a:buChar char="•"/>
            </a:pP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ea typeface="Calibri" pitchFamily="34" charset="0"/>
                <a:cs typeface="Arial" pitchFamily="34" charset="0"/>
              </a:rPr>
              <a:t>الإغاثة والرعاية . </a:t>
            </a:r>
            <a:endParaRPr lang="en-US"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Arial" pitchFamily="34" charset="0"/>
            </a:endParaRPr>
          </a:p>
          <a:p>
            <a:pPr lvl="0" eaLnBrk="0" fontAlgn="base" hangingPunct="0">
              <a:spcBef>
                <a:spcPct val="0"/>
              </a:spcBef>
              <a:spcAft>
                <a:spcPct val="0"/>
              </a:spcAft>
              <a:buFontTx/>
              <a:buChar char="•"/>
            </a:pP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ea typeface="Calibri" pitchFamily="34" charset="0"/>
                <a:cs typeface="Arial" pitchFamily="34" charset="0"/>
              </a:rPr>
              <a:t>تنمية الأطفال المستدامة </a:t>
            </a:r>
            <a:endParaRPr lang="ar-SA"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endParaRPr>
          </a:p>
          <a:p>
            <a:pPr lvl="0" fontAlgn="base">
              <a:spcBef>
                <a:spcPct val="0"/>
              </a:spcBef>
              <a:spcAft>
                <a:spcPct val="0"/>
              </a:spcAft>
            </a:pPr>
            <a:r>
              <a:rPr lang="ar-SA"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نمو </a:t>
            </a:r>
            <a:r>
              <a:rPr lang="ar-SA"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وانتشار المنظمات غير الحكومية وتوسع نشاطها </a:t>
            </a:r>
            <a:r>
              <a:rPr lang="ar-SA"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عبر </a:t>
            </a:r>
            <a:r>
              <a:rPr lang="ar-SA"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الحدود :</a:t>
            </a:r>
          </a:p>
          <a:p>
            <a:pPr lvl="0" fontAlgn="base">
              <a:spcBef>
                <a:spcPct val="0"/>
              </a:spcBef>
              <a:spcAft>
                <a:spcPct val="0"/>
              </a:spcAft>
            </a:pPr>
            <a:endParaRPr lang="en-US"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endParaRPr>
          </a:p>
          <a:p>
            <a:pPr lvl="0" eaLnBrk="0" fontAlgn="base" hangingPunct="0">
              <a:spcBef>
                <a:spcPct val="0"/>
              </a:spcBef>
              <a:spcAft>
                <a:spcPct val="0"/>
              </a:spcAft>
            </a:pPr>
            <a:r>
              <a:rPr lang="ar-SA"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a typeface="Calibri" pitchFamily="34" charset="0"/>
                <a:cs typeface="Arial" pitchFamily="34" charset="0"/>
              </a:rPr>
              <a:t>لقد نمت المنظمات غير الحكومية في العقد المنصرم ، </a:t>
            </a:r>
          </a:p>
          <a:p>
            <a:pPr lvl="0" eaLnBrk="0" fontAlgn="base" hangingPunct="0">
              <a:spcBef>
                <a:spcPct val="0"/>
              </a:spcBef>
              <a:spcAft>
                <a:spcPct val="0"/>
              </a:spcAft>
            </a:pPr>
            <a:r>
              <a:rPr lang="ar-SA"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a typeface="Calibri" pitchFamily="34" charset="0"/>
                <a:cs typeface="Arial" pitchFamily="34" charset="0"/>
              </a:rPr>
              <a:t>وزاد عدد أعضائها وتنوعت فئاتها ومستويات عملها </a:t>
            </a:r>
          </a:p>
          <a:p>
            <a:pPr lvl="0" eaLnBrk="0" fontAlgn="base" hangingPunct="0">
              <a:spcBef>
                <a:spcPct val="0"/>
              </a:spcBef>
              <a:spcAft>
                <a:spcPct val="0"/>
              </a:spcAft>
            </a:pPr>
            <a:r>
              <a:rPr lang="ar-SA"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a typeface="Calibri" pitchFamily="34" charset="0"/>
                <a:cs typeface="Arial" pitchFamily="34" charset="0"/>
              </a:rPr>
              <a:t>وازدادت تشابكا واتصالا عبر الحدود الدولية </a:t>
            </a:r>
            <a:r>
              <a:rPr lang="ar-SA" sz="24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a typeface="Calibri" pitchFamily="34" charset="0"/>
                <a:cs typeface="Arial" pitchFamily="34" charset="0"/>
              </a:rPr>
              <a:t>ابتدءا</a:t>
            </a:r>
            <a:r>
              <a:rPr lang="ar-SA"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a typeface="Calibri" pitchFamily="34" charset="0"/>
                <a:cs typeface="Arial" pitchFamily="34" charset="0"/>
              </a:rPr>
              <a:t> من </a:t>
            </a:r>
          </a:p>
          <a:p>
            <a:pPr lvl="0" eaLnBrk="0" fontAlgn="base" hangingPunct="0">
              <a:spcBef>
                <a:spcPct val="0"/>
              </a:spcBef>
              <a:spcAft>
                <a:spcPct val="0"/>
              </a:spcAft>
            </a:pPr>
            <a:r>
              <a:rPr lang="ar-SA"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a typeface="Calibri" pitchFamily="34" charset="0"/>
                <a:cs typeface="Arial" pitchFamily="34" charset="0"/>
              </a:rPr>
              <a:t>منظمة شعبية محددة الإمكانات والموارد الى منظمات دولية</a:t>
            </a:r>
          </a:p>
          <a:p>
            <a:pPr lvl="0" eaLnBrk="0" fontAlgn="base" hangingPunct="0">
              <a:spcBef>
                <a:spcPct val="0"/>
              </a:spcBef>
              <a:spcAft>
                <a:spcPct val="0"/>
              </a:spcAft>
            </a:pPr>
            <a:r>
              <a:rPr lang="ar-SA"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a typeface="Calibri" pitchFamily="34" charset="0"/>
                <a:cs typeface="Arial" pitchFamily="34" charset="0"/>
              </a:rPr>
              <a:t> ضخمة ذات نفوذ كبير وتمويل متوسط كمنظمة العفو الدولية</a:t>
            </a:r>
          </a:p>
          <a:p>
            <a:pPr lvl="0" eaLnBrk="0" fontAlgn="base" hangingPunct="0">
              <a:spcBef>
                <a:spcPct val="0"/>
              </a:spcBef>
              <a:spcAft>
                <a:spcPct val="0"/>
              </a:spcAft>
            </a:pPr>
            <a:r>
              <a:rPr lang="ar-SA"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a typeface="Calibri" pitchFamily="34" charset="0"/>
                <a:cs typeface="Arial" pitchFamily="34" charset="0"/>
              </a:rPr>
              <a:t> الى منظمات عالمية أكبر مثل السلام الأخضر التي تقدر </a:t>
            </a:r>
          </a:p>
          <a:p>
            <a:pPr lvl="0" eaLnBrk="0" fontAlgn="base" hangingPunct="0">
              <a:spcBef>
                <a:spcPct val="0"/>
              </a:spcBef>
              <a:spcAft>
                <a:spcPct val="0"/>
              </a:spcAft>
            </a:pPr>
            <a:r>
              <a:rPr lang="ar-SA"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a typeface="Calibri" pitchFamily="34" charset="0"/>
                <a:cs typeface="Arial" pitchFamily="34" charset="0"/>
              </a:rPr>
              <a:t>ميزانيتها السنوية بحوالي 400 مليون دولار </a:t>
            </a:r>
            <a:endParaRPr lang="ar-SA"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5515773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082472" y="1196752"/>
            <a:ext cx="6840760" cy="3970318"/>
          </a:xfrm>
          <a:prstGeom prst="rect">
            <a:avLst/>
          </a:prstGeom>
        </p:spPr>
        <p:txBody>
          <a:bodyPr wrap="square">
            <a:spAutoFit/>
          </a:bodyPr>
          <a:lstStyle/>
          <a:p>
            <a:pPr lvl="0" algn="ctr" eaLnBrk="0" fontAlgn="base" hangingPunct="0">
              <a:spcBef>
                <a:spcPct val="0"/>
              </a:spcBef>
              <a:spcAft>
                <a:spcPct val="0"/>
              </a:spcAft>
            </a:pPr>
            <a:r>
              <a:rPr lang="ar-SA" sz="2800" b="1" dirty="0">
                <a:latin typeface="Calibri" pitchFamily="34" charset="0"/>
                <a:ea typeface="Calibri" pitchFamily="34" charset="0"/>
                <a:cs typeface="Arial" pitchFamily="34" charset="0"/>
              </a:rPr>
              <a:t>ان هذا الانتشار والتوسع في إنشاء المنظمات غير الحكومية</a:t>
            </a:r>
          </a:p>
          <a:p>
            <a:pPr lvl="0" algn="ctr" eaLnBrk="0" fontAlgn="base" hangingPunct="0">
              <a:spcBef>
                <a:spcPct val="0"/>
              </a:spcBef>
              <a:spcAft>
                <a:spcPct val="0"/>
              </a:spcAft>
            </a:pPr>
            <a:r>
              <a:rPr lang="ar-SA" sz="2800" b="1" dirty="0">
                <a:latin typeface="Calibri" pitchFamily="34" charset="0"/>
                <a:ea typeface="Calibri" pitchFamily="34" charset="0"/>
                <a:cs typeface="Arial" pitchFamily="34" charset="0"/>
              </a:rPr>
              <a:t> والاهتمام المتزايد بها ودعمها ، ولد توسعا في اهتماماتها</a:t>
            </a:r>
          </a:p>
          <a:p>
            <a:pPr lvl="0" algn="ctr" eaLnBrk="0" fontAlgn="base" hangingPunct="0">
              <a:spcBef>
                <a:spcPct val="0"/>
              </a:spcBef>
              <a:spcAft>
                <a:spcPct val="0"/>
              </a:spcAft>
            </a:pPr>
            <a:r>
              <a:rPr lang="ar-SA" sz="2800" b="1" dirty="0">
                <a:latin typeface="Calibri" pitchFamily="34" charset="0"/>
                <a:ea typeface="Calibri" pitchFamily="34" charset="0"/>
                <a:cs typeface="Arial" pitchFamily="34" charset="0"/>
              </a:rPr>
              <a:t> وأنشطتها ، حيث ظهرت انواع جديدة من المنظمات غير</a:t>
            </a:r>
          </a:p>
          <a:p>
            <a:pPr lvl="0" algn="ctr" eaLnBrk="0" fontAlgn="base" hangingPunct="0">
              <a:spcBef>
                <a:spcPct val="0"/>
              </a:spcBef>
              <a:spcAft>
                <a:spcPct val="0"/>
              </a:spcAft>
            </a:pPr>
            <a:r>
              <a:rPr lang="ar-SA" sz="2800" b="1" dirty="0">
                <a:latin typeface="Calibri" pitchFamily="34" charset="0"/>
                <a:ea typeface="Calibri" pitchFamily="34" charset="0"/>
                <a:cs typeface="Arial" pitchFamily="34" charset="0"/>
              </a:rPr>
              <a:t> الحكومية تركز على الممارسات الديموقراطية وحقوق الإنسان</a:t>
            </a:r>
          </a:p>
          <a:p>
            <a:pPr lvl="0" algn="ctr" eaLnBrk="0" fontAlgn="base" hangingPunct="0">
              <a:spcBef>
                <a:spcPct val="0"/>
              </a:spcBef>
              <a:spcAft>
                <a:spcPct val="0"/>
              </a:spcAft>
            </a:pPr>
            <a:r>
              <a:rPr lang="ar-SA" sz="2800" b="1" dirty="0">
                <a:latin typeface="Calibri" pitchFamily="34" charset="0"/>
                <a:ea typeface="Calibri" pitchFamily="34" charset="0"/>
                <a:cs typeface="Arial" pitchFamily="34" charset="0"/>
              </a:rPr>
              <a:t> والرأي العام وشؤون المرأة وحقوق الاقتراع ومراقبة</a:t>
            </a:r>
          </a:p>
          <a:p>
            <a:pPr lvl="0" algn="ctr" eaLnBrk="0" fontAlgn="base" hangingPunct="0">
              <a:spcBef>
                <a:spcPct val="0"/>
              </a:spcBef>
              <a:spcAft>
                <a:spcPct val="0"/>
              </a:spcAft>
            </a:pPr>
            <a:r>
              <a:rPr lang="ar-SA" sz="2800" b="1" dirty="0">
                <a:latin typeface="Calibri" pitchFamily="34" charset="0"/>
                <a:ea typeface="Calibri" pitchFamily="34" charset="0"/>
                <a:cs typeface="Arial" pitchFamily="34" charset="0"/>
              </a:rPr>
              <a:t> الانتخابات والتغير السياسي بل وصل الأمر الى المطالبة </a:t>
            </a:r>
          </a:p>
          <a:p>
            <a:pPr lvl="0" algn="ctr" eaLnBrk="0" fontAlgn="base" hangingPunct="0">
              <a:spcBef>
                <a:spcPct val="0"/>
              </a:spcBef>
              <a:spcAft>
                <a:spcPct val="0"/>
              </a:spcAft>
            </a:pPr>
            <a:r>
              <a:rPr lang="ar-SA" sz="2800" b="1" dirty="0">
                <a:latin typeface="Calibri" pitchFamily="34" charset="0"/>
                <a:ea typeface="Calibri" pitchFamily="34" charset="0"/>
                <a:cs typeface="Arial" pitchFamily="34" charset="0"/>
              </a:rPr>
              <a:t>بالتدخل الأجنبي . </a:t>
            </a:r>
            <a:endParaRPr lang="ar-SA" sz="2800" dirty="0">
              <a:latin typeface="Arial" pitchFamily="34" charset="0"/>
              <a:cs typeface="Arial" pitchFamily="34" charset="0"/>
            </a:endParaRPr>
          </a:p>
        </p:txBody>
      </p:sp>
    </p:spTree>
    <p:extLst>
      <p:ext uri="{BB962C8B-B14F-4D97-AF65-F5344CB8AC3E}">
        <p14:creationId xmlns:p14="http://schemas.microsoft.com/office/powerpoint/2010/main" val="20271962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a:ln>
            <a:solidFill>
              <a:srgbClr val="7030A0"/>
            </a:solidFill>
          </a:ln>
          <a:scene3d>
            <a:camera prst="orthographicFront"/>
            <a:lightRig rig="threePt" dir="t"/>
          </a:scene3d>
          <a:sp3d>
            <a:bevelT w="114300" prst="artDeco"/>
          </a:sp3d>
        </p:spPr>
      </p:pic>
      <p:sp>
        <p:nvSpPr>
          <p:cNvPr id="5" name="مربع نص 4"/>
          <p:cNvSpPr txBox="1"/>
          <p:nvPr/>
        </p:nvSpPr>
        <p:spPr>
          <a:xfrm>
            <a:off x="1115616" y="729690"/>
            <a:ext cx="6696744" cy="5139869"/>
          </a:xfrm>
          <a:prstGeom prst="rect">
            <a:avLst/>
          </a:prstGeom>
          <a:noFill/>
        </p:spPr>
        <p:txBody>
          <a:bodyPr wrap="square" rtlCol="1">
            <a:spAutoFit/>
          </a:bodyPr>
          <a:lstStyle/>
          <a:p>
            <a:pPr algn="ctr"/>
            <a:r>
              <a:rPr lang="ar-SA" sz="4400" b="1" u="sng" dirty="0" smtClean="0"/>
              <a:t>اسئلة</a:t>
            </a:r>
          </a:p>
          <a:p>
            <a:r>
              <a:rPr lang="ar-SA" sz="2400" dirty="0" smtClean="0"/>
              <a:t>س : </a:t>
            </a:r>
            <a:r>
              <a:rPr lang="ar-SA" sz="2800" dirty="0" smtClean="0"/>
              <a:t>اذكر</a:t>
            </a:r>
            <a:r>
              <a:rPr lang="ar-SA" sz="2800" b="1" dirty="0" smtClean="0"/>
              <a:t>/</a:t>
            </a:r>
            <a:r>
              <a:rPr lang="ar-SA" sz="4400" dirty="0" smtClean="0"/>
              <a:t> </a:t>
            </a:r>
            <a:r>
              <a:rPr lang="ar-SA" sz="2400" dirty="0" smtClean="0"/>
              <a:t>اذكري ما تعرفوا عن خصائص المنظمات التطوعية الاجتماعية</a:t>
            </a:r>
          </a:p>
          <a:p>
            <a:r>
              <a:rPr lang="ar-SA" sz="2400" dirty="0" smtClean="0"/>
              <a:t>س</a:t>
            </a:r>
            <a:r>
              <a:rPr lang="ar-SA" sz="2400" dirty="0"/>
              <a:t>: (يعتبر التمويل عصب الحياة للمنظمات غير الحكومية </a:t>
            </a:r>
            <a:r>
              <a:rPr lang="ar-SA" sz="2400" dirty="0" smtClean="0"/>
              <a:t>) </a:t>
            </a:r>
          </a:p>
          <a:p>
            <a:pPr marL="342900" indent="-342900">
              <a:buFontTx/>
              <a:buChar char="-"/>
            </a:pPr>
            <a:r>
              <a:rPr lang="ar-SA" sz="2400" dirty="0" smtClean="0"/>
              <a:t>اشرح / اشرحي العبارة السابقة </a:t>
            </a:r>
          </a:p>
          <a:p>
            <a:pPr marL="571500" indent="-571500">
              <a:buFontTx/>
              <a:buChar char="-"/>
            </a:pPr>
            <a:r>
              <a:rPr lang="ar-SA" sz="2400" dirty="0" smtClean="0"/>
              <a:t>وضح / وضحي مصادر تمويل المنظمات غير الحكومية  </a:t>
            </a:r>
          </a:p>
          <a:p>
            <a:r>
              <a:rPr lang="ar-SA" sz="2400" dirty="0"/>
              <a:t> </a:t>
            </a:r>
            <a:r>
              <a:rPr lang="ar-SA" sz="2400" dirty="0" smtClean="0"/>
              <a:t>     ( الاهلية التطوعية )</a:t>
            </a:r>
          </a:p>
          <a:p>
            <a:r>
              <a:rPr lang="ar-SA" sz="2000" dirty="0" smtClean="0"/>
              <a:t>س : </a:t>
            </a:r>
            <a:r>
              <a:rPr lang="ar-SA" altLang="ar-SA" sz="2400" dirty="0" smtClean="0">
                <a:latin typeface="Times New Roman" pitchFamily="18" charset="0"/>
                <a:cs typeface="Times New Roman" pitchFamily="18" charset="0"/>
              </a:rPr>
              <a:t>قارن/ قارني  بين كل من  </a:t>
            </a:r>
            <a:r>
              <a:rPr lang="ar-SA" altLang="ar-SA" sz="2400" dirty="0">
                <a:latin typeface="Times New Roman" pitchFamily="18" charset="0"/>
                <a:cs typeface="Times New Roman" pitchFamily="18" charset="0"/>
              </a:rPr>
              <a:t>المنظمات الخيرية والمنظمات غير الربحية وعير </a:t>
            </a:r>
            <a:r>
              <a:rPr lang="ar-SA" altLang="ar-SA" sz="2400" dirty="0" smtClean="0">
                <a:latin typeface="Times New Roman" pitchFamily="18" charset="0"/>
                <a:cs typeface="Times New Roman" pitchFamily="18" charset="0"/>
              </a:rPr>
              <a:t>الخيرية</a:t>
            </a:r>
          </a:p>
          <a:p>
            <a:r>
              <a:rPr lang="ar-SA" sz="2400" dirty="0" smtClean="0">
                <a:latin typeface="Times New Roman" pitchFamily="18" charset="0"/>
                <a:cs typeface="Times New Roman" pitchFamily="18" charset="0"/>
              </a:rPr>
              <a:t>س: (</a:t>
            </a:r>
            <a:r>
              <a:rPr lang="ar-SA" sz="2400" dirty="0"/>
              <a:t>قسم العلماء المنظمات وفقا لعدة اعتبارات </a:t>
            </a:r>
            <a:r>
              <a:rPr lang="ar-SA" sz="2400" dirty="0" smtClean="0"/>
              <a:t>)</a:t>
            </a:r>
          </a:p>
          <a:p>
            <a:r>
              <a:rPr lang="ar-SA" sz="2400" dirty="0" smtClean="0"/>
              <a:t>عدد / عددي هذه الاعتبارات التي قسم العلماء المنظمات وفقا لها . </a:t>
            </a:r>
          </a:p>
          <a:p>
            <a:endParaRPr lang="ar-SA" sz="2400" dirty="0"/>
          </a:p>
        </p:txBody>
      </p:sp>
    </p:spTree>
    <p:extLst>
      <p:ext uri="{BB962C8B-B14F-4D97-AF65-F5344CB8AC3E}">
        <p14:creationId xmlns:p14="http://schemas.microsoft.com/office/powerpoint/2010/main" val="12667825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536"/>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439652" y="1196752"/>
            <a:ext cx="6264696" cy="3970318"/>
          </a:xfrm>
          <a:prstGeom prst="rect">
            <a:avLst/>
          </a:prstGeom>
        </p:spPr>
        <p:txBody>
          <a:bodyPr wrap="square">
            <a:spAutoFit/>
          </a:bodyPr>
          <a:lstStyle/>
          <a:p>
            <a:r>
              <a:rPr lang="ar-SA" sz="3600" b="1" u="sng" dirty="0" smtClean="0"/>
              <a:t>اختيار من متعدد :</a:t>
            </a:r>
          </a:p>
          <a:p>
            <a:r>
              <a:rPr lang="ar-SA" sz="3600" dirty="0" smtClean="0"/>
              <a:t>س : ترى </a:t>
            </a:r>
            <a:r>
              <a:rPr lang="ar-SA" sz="3600" dirty="0"/>
              <a:t>نظرية النظم أن المنظمة يجب أن تدرس ككل مع الأخذ في الاعتبار </a:t>
            </a:r>
            <a:endParaRPr lang="en-US" sz="3600" dirty="0"/>
          </a:p>
          <a:p>
            <a:pPr lvl="0"/>
            <a:r>
              <a:rPr lang="ar-SA" sz="3600" dirty="0" smtClean="0"/>
              <a:t>- الجوانب </a:t>
            </a:r>
            <a:r>
              <a:rPr lang="ar-SA" sz="3600" dirty="0"/>
              <a:t>المالية </a:t>
            </a:r>
            <a:endParaRPr lang="ar-SA" sz="3600" dirty="0" smtClean="0"/>
          </a:p>
          <a:p>
            <a:pPr lvl="0"/>
            <a:r>
              <a:rPr lang="ar-SA" sz="3600" b="1" u="sng" dirty="0" smtClean="0"/>
              <a:t>- العلاقات </a:t>
            </a:r>
            <a:r>
              <a:rPr lang="ar-SA" sz="3600" b="1" u="sng" dirty="0"/>
              <a:t>المتداخلة</a:t>
            </a:r>
            <a:r>
              <a:rPr lang="ar-SA" sz="3600" dirty="0"/>
              <a:t> </a:t>
            </a:r>
            <a:endParaRPr lang="ar-SA" sz="3600" dirty="0" smtClean="0"/>
          </a:p>
          <a:p>
            <a:pPr lvl="0"/>
            <a:r>
              <a:rPr lang="ar-SA" sz="3600" dirty="0" smtClean="0"/>
              <a:t>– </a:t>
            </a:r>
            <a:r>
              <a:rPr lang="ar-SA" sz="3600" dirty="0"/>
              <a:t>الثقافات الغربية </a:t>
            </a:r>
            <a:endParaRPr lang="ar-SA" sz="3600" dirty="0" smtClean="0"/>
          </a:p>
          <a:p>
            <a:pPr lvl="0"/>
            <a:r>
              <a:rPr lang="ar-SA" sz="3600" dirty="0" smtClean="0"/>
              <a:t>– </a:t>
            </a:r>
            <a:r>
              <a:rPr lang="ar-SA" sz="3600" dirty="0"/>
              <a:t>التراث العربي</a:t>
            </a:r>
            <a:endParaRPr lang="en-US" sz="3600" dirty="0"/>
          </a:p>
        </p:txBody>
      </p:sp>
    </p:spTree>
    <p:extLst>
      <p:ext uri="{BB962C8B-B14F-4D97-AF65-F5344CB8AC3E}">
        <p14:creationId xmlns:p14="http://schemas.microsoft.com/office/powerpoint/2010/main" val="8593300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115616" y="1052736"/>
            <a:ext cx="6768752" cy="3970318"/>
          </a:xfrm>
          <a:prstGeom prst="rect">
            <a:avLst/>
          </a:prstGeom>
        </p:spPr>
        <p:txBody>
          <a:bodyPr wrap="square">
            <a:spAutoFit/>
          </a:bodyPr>
          <a:lstStyle/>
          <a:p>
            <a:r>
              <a:rPr lang="ar-SA" sz="3600" dirty="0" smtClean="0"/>
              <a:t>س : نشاط </a:t>
            </a:r>
            <a:r>
              <a:rPr lang="ar-SA" sz="3600" dirty="0"/>
              <a:t>إنساني موجه لتحقيق هدف أو أهداف محددة </a:t>
            </a:r>
            <a:r>
              <a:rPr lang="ar-SA" sz="3600" dirty="0" smtClean="0"/>
              <a:t>هو : </a:t>
            </a:r>
          </a:p>
          <a:p>
            <a:endParaRPr lang="en-US" sz="3600" dirty="0"/>
          </a:p>
          <a:p>
            <a:pPr marL="457200" lvl="0" indent="-457200">
              <a:buFontTx/>
              <a:buChar char="-"/>
            </a:pPr>
            <a:r>
              <a:rPr lang="ar-SA" sz="3600" u="sng" dirty="0" smtClean="0"/>
              <a:t>منظمة</a:t>
            </a:r>
            <a:r>
              <a:rPr lang="ar-SA" sz="3600" dirty="0" smtClean="0"/>
              <a:t> </a:t>
            </a:r>
          </a:p>
          <a:p>
            <a:pPr marL="457200" lvl="0" indent="-457200">
              <a:buFontTx/>
              <a:buChar char="-"/>
            </a:pPr>
            <a:r>
              <a:rPr lang="ar-SA" sz="3600" dirty="0" smtClean="0"/>
              <a:t>تفاعل </a:t>
            </a:r>
          </a:p>
          <a:p>
            <a:pPr marL="457200" lvl="0" indent="-457200">
              <a:buFontTx/>
              <a:buChar char="-"/>
            </a:pPr>
            <a:r>
              <a:rPr lang="ar-SA" sz="3600" dirty="0" smtClean="0"/>
              <a:t>سلوك </a:t>
            </a:r>
          </a:p>
          <a:p>
            <a:pPr marL="457200" lvl="0" indent="-457200">
              <a:buFontTx/>
              <a:buChar char="-"/>
            </a:pPr>
            <a:r>
              <a:rPr lang="ar-SA" sz="3600" dirty="0" smtClean="0"/>
              <a:t>ثقافة</a:t>
            </a:r>
            <a:endParaRPr lang="en-US" sz="3600" dirty="0"/>
          </a:p>
        </p:txBody>
      </p:sp>
    </p:spTree>
    <p:extLst>
      <p:ext uri="{BB962C8B-B14F-4D97-AF65-F5344CB8AC3E}">
        <p14:creationId xmlns:p14="http://schemas.microsoft.com/office/powerpoint/2010/main" val="7819140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475656" y="1196752"/>
            <a:ext cx="6120680" cy="3046988"/>
          </a:xfrm>
          <a:prstGeom prst="rect">
            <a:avLst/>
          </a:prstGeom>
        </p:spPr>
        <p:txBody>
          <a:bodyPr wrap="square">
            <a:spAutoFit/>
          </a:bodyPr>
          <a:lstStyle/>
          <a:p>
            <a:r>
              <a:rPr lang="ar-SA" sz="3200" dirty="0" smtClean="0"/>
              <a:t>س : اهتم </a:t>
            </a:r>
            <a:r>
              <a:rPr lang="ar-SA" sz="3200" dirty="0"/>
              <a:t>كتاب الإدارة الحديثون بالمنظمة بجميع جوانبها فقالوا إن المنظمة نظام :</a:t>
            </a:r>
            <a:endParaRPr lang="en-US" sz="3200" dirty="0"/>
          </a:p>
          <a:p>
            <a:pPr lvl="0"/>
            <a:r>
              <a:rPr lang="ar-SA" sz="3200" dirty="0" smtClean="0"/>
              <a:t>- هيكلي</a:t>
            </a:r>
          </a:p>
          <a:p>
            <a:pPr lvl="0"/>
            <a:r>
              <a:rPr lang="ar-SA" sz="3200" dirty="0" smtClean="0"/>
              <a:t> </a:t>
            </a:r>
            <a:r>
              <a:rPr lang="ar-SA" sz="3200" b="1" u="sng" dirty="0"/>
              <a:t>– تعاوني </a:t>
            </a:r>
            <a:endParaRPr lang="ar-SA" sz="3200" b="1" u="sng" dirty="0" smtClean="0"/>
          </a:p>
          <a:p>
            <a:pPr lvl="0"/>
            <a:r>
              <a:rPr lang="ar-SA" sz="3200" dirty="0" smtClean="0"/>
              <a:t>– </a:t>
            </a:r>
            <a:r>
              <a:rPr lang="ar-SA" sz="3200" dirty="0"/>
              <a:t>بيروقراطي </a:t>
            </a:r>
            <a:endParaRPr lang="ar-SA" sz="3200" dirty="0" smtClean="0"/>
          </a:p>
          <a:p>
            <a:pPr lvl="0"/>
            <a:r>
              <a:rPr lang="ar-SA" sz="3200" dirty="0" smtClean="0"/>
              <a:t>– </a:t>
            </a:r>
            <a:r>
              <a:rPr lang="ar-SA" sz="3200" dirty="0"/>
              <a:t>طبقي </a:t>
            </a:r>
            <a:endParaRPr lang="en-US" sz="3200" dirty="0"/>
          </a:p>
        </p:txBody>
      </p:sp>
    </p:spTree>
    <p:extLst>
      <p:ext uri="{BB962C8B-B14F-4D97-AF65-F5344CB8AC3E}">
        <p14:creationId xmlns:p14="http://schemas.microsoft.com/office/powerpoint/2010/main" val="18128321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691680" y="1556792"/>
            <a:ext cx="5904656" cy="2554545"/>
          </a:xfrm>
          <a:prstGeom prst="rect">
            <a:avLst/>
          </a:prstGeom>
        </p:spPr>
        <p:txBody>
          <a:bodyPr wrap="square">
            <a:spAutoFit/>
          </a:bodyPr>
          <a:lstStyle/>
          <a:p>
            <a:r>
              <a:rPr lang="ar-SA" sz="3200" dirty="0" smtClean="0"/>
              <a:t>س : تختلف </a:t>
            </a:r>
            <a:r>
              <a:rPr lang="ar-SA" sz="3200" dirty="0"/>
              <a:t>المنظمة عن المجتمع بأنها : </a:t>
            </a:r>
            <a:endParaRPr lang="en-US" sz="3200" dirty="0"/>
          </a:p>
          <a:p>
            <a:pPr marL="457200" lvl="0" indent="-457200">
              <a:buFontTx/>
              <a:buChar char="-"/>
            </a:pPr>
            <a:r>
              <a:rPr lang="ar-SA" sz="3200" b="1" u="sng" dirty="0" smtClean="0"/>
              <a:t>مقصودة</a:t>
            </a:r>
            <a:r>
              <a:rPr lang="ar-SA" sz="3200" b="1" dirty="0" smtClean="0"/>
              <a:t> </a:t>
            </a:r>
          </a:p>
          <a:p>
            <a:pPr marL="457200" lvl="0" indent="-457200">
              <a:buFontTx/>
              <a:buChar char="-"/>
            </a:pPr>
            <a:r>
              <a:rPr lang="ar-SA" sz="3200" dirty="0" smtClean="0"/>
              <a:t>مؤقته </a:t>
            </a:r>
          </a:p>
          <a:p>
            <a:pPr lvl="0"/>
            <a:r>
              <a:rPr lang="ar-SA" sz="3200" dirty="0" smtClean="0"/>
              <a:t>-  </a:t>
            </a:r>
            <a:r>
              <a:rPr lang="ar-SA" sz="3200" dirty="0"/>
              <a:t>متعددة </a:t>
            </a:r>
            <a:endParaRPr lang="ar-SA" sz="3200" dirty="0" smtClean="0"/>
          </a:p>
          <a:p>
            <a:pPr lvl="0"/>
            <a:r>
              <a:rPr lang="ar-SA" sz="3200" dirty="0" smtClean="0"/>
              <a:t>-  </a:t>
            </a:r>
            <a:r>
              <a:rPr lang="ar-SA" sz="3200" dirty="0"/>
              <a:t>اعتبارية</a:t>
            </a:r>
            <a:endParaRPr lang="en-US" sz="3200" dirty="0"/>
          </a:p>
        </p:txBody>
      </p:sp>
    </p:spTree>
    <p:extLst>
      <p:ext uri="{BB962C8B-B14F-4D97-AF65-F5344CB8AC3E}">
        <p14:creationId xmlns:p14="http://schemas.microsoft.com/office/powerpoint/2010/main" val="26697156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دير تنفيذي">
  <a:themeElements>
    <a:clrScheme name="مدير تنفيذي">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مدير تنفيذي">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دير تنفيذي">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674</TotalTime>
  <Words>3548</Words>
  <Application>Microsoft Office PowerPoint</Application>
  <PresentationFormat>عرض على الشاشة (3:4)‏</PresentationFormat>
  <Paragraphs>284</Paragraphs>
  <Slides>56</Slides>
  <Notes>0</Notes>
  <HiddenSlides>0</HiddenSlides>
  <MMClips>0</MMClips>
  <ScaleCrop>false</ScaleCrop>
  <HeadingPairs>
    <vt:vector size="4" baseType="variant">
      <vt:variant>
        <vt:lpstr>نسق</vt:lpstr>
      </vt:variant>
      <vt:variant>
        <vt:i4>1</vt:i4>
      </vt:variant>
      <vt:variant>
        <vt:lpstr>عناوين الشرائح</vt:lpstr>
      </vt:variant>
      <vt:variant>
        <vt:i4>56</vt:i4>
      </vt:variant>
    </vt:vector>
  </HeadingPairs>
  <TitlesOfParts>
    <vt:vector size="57" baseType="lpstr">
      <vt:lpstr>مدير تنفيذي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الثامنة  منظمات العمل التطوعي</dc:title>
  <dc:creator>Asmaa A. Saleh</dc:creator>
  <cp:lastModifiedBy>Asmaa A. Saleh</cp:lastModifiedBy>
  <cp:revision>41</cp:revision>
  <dcterms:created xsi:type="dcterms:W3CDTF">2015-07-20T19:22:33Z</dcterms:created>
  <dcterms:modified xsi:type="dcterms:W3CDTF">2015-11-07T17:50:46Z</dcterms:modified>
</cp:coreProperties>
</file>