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72" r:id="rId2"/>
    <p:sldId id="256" r:id="rId3"/>
    <p:sldId id="273" r:id="rId4"/>
    <p:sldId id="274" r:id="rId5"/>
    <p:sldId id="275" r:id="rId6"/>
    <p:sldId id="300" r:id="rId7"/>
    <p:sldId id="309" r:id="rId8"/>
    <p:sldId id="310" r:id="rId9"/>
    <p:sldId id="311" r:id="rId10"/>
    <p:sldId id="312" r:id="rId11"/>
    <p:sldId id="313" r:id="rId12"/>
    <p:sldId id="314" r:id="rId13"/>
    <p:sldId id="315" r:id="rId14"/>
    <p:sldId id="277" r:id="rId15"/>
    <p:sldId id="295" r:id="rId16"/>
    <p:sldId id="296" r:id="rId17"/>
    <p:sldId id="297" r:id="rId18"/>
    <p:sldId id="298" r:id="rId19"/>
    <p:sldId id="299" r:id="rId20"/>
    <p:sldId id="316"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301" r:id="rId39"/>
    <p:sldId id="294" r:id="rId40"/>
    <p:sldId id="302" r:id="rId41"/>
    <p:sldId id="303" r:id="rId42"/>
    <p:sldId id="304" r:id="rId43"/>
    <p:sldId id="305" r:id="rId44"/>
    <p:sldId id="306" r:id="rId45"/>
    <p:sldId id="307" r:id="rId46"/>
    <p:sldId id="318" r:id="rId47"/>
    <p:sldId id="308" r:id="rId48"/>
    <p:sldId id="317" r:id="rId49"/>
    <p:sldId id="319" r:id="rId50"/>
    <p:sldId id="320" r:id="rId5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9DC67171-ABDB-465B-AF93-F78FA4A8876B}" type="datetimeFigureOut">
              <a:rPr lang="ar-SA" smtClean="0"/>
              <a:t>11/01/1437</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91F2A835-815C-461C-8DEC-BA035EE1675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9DC67171-ABDB-465B-AF93-F78FA4A8876B}" type="datetimeFigureOut">
              <a:rPr lang="ar-SA" smtClean="0"/>
              <a:t>11/01/1437</a:t>
            </a:fld>
            <a:endParaRPr lang="ar-SA"/>
          </a:p>
        </p:txBody>
      </p:sp>
      <p:sp>
        <p:nvSpPr>
          <p:cNvPr id="9" name="عنصر نائب لرقم الشريحة 8"/>
          <p:cNvSpPr>
            <a:spLocks noGrp="1"/>
          </p:cNvSpPr>
          <p:nvPr>
            <p:ph type="sldNum" sz="quarter" idx="15"/>
          </p:nvPr>
        </p:nvSpPr>
        <p:spPr/>
        <p:txBody>
          <a:bodyPr rtlCol="0"/>
          <a:lstStyle/>
          <a:p>
            <a:fld id="{91F2A835-815C-461C-8DEC-BA035EE1675B}" type="slidenum">
              <a:rPr lang="ar-SA" smtClean="0"/>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9DC67171-ABDB-465B-AF93-F78FA4A8876B}" type="datetimeFigureOut">
              <a:rPr lang="ar-SA" smtClean="0"/>
              <a:t>11/01/1437</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91F2A835-815C-461C-8DEC-BA035EE1675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9DC67171-ABDB-465B-AF93-F78FA4A8876B}" type="datetimeFigureOut">
              <a:rPr lang="ar-SA" smtClean="0"/>
              <a:t>11/01/1437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1F2A835-815C-461C-8DEC-BA035EE1675B}" type="slidenum">
              <a:rPr lang="ar-SA" smtClean="0"/>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9DC67171-ABDB-465B-AF93-F78FA4A8876B}" type="datetimeFigureOut">
              <a:rPr lang="ar-SA" smtClean="0"/>
              <a:t>11/01/1437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1F2A835-815C-461C-8DEC-BA035EE1675B}" type="slidenum">
              <a:rPr lang="ar-SA" smtClean="0"/>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9DC67171-ABDB-465B-AF93-F78FA4A8876B}" type="datetimeFigureOut">
              <a:rPr lang="ar-SA" smtClean="0"/>
              <a:t>11/01/1437</a:t>
            </a:fld>
            <a:endParaRPr lang="ar-SA"/>
          </a:p>
        </p:txBody>
      </p:sp>
      <p:sp>
        <p:nvSpPr>
          <p:cNvPr id="7" name="عنصر نائب لرقم الشريحة 6"/>
          <p:cNvSpPr>
            <a:spLocks noGrp="1"/>
          </p:cNvSpPr>
          <p:nvPr>
            <p:ph type="sldNum" sz="quarter" idx="11"/>
          </p:nvPr>
        </p:nvSpPr>
        <p:spPr/>
        <p:txBody>
          <a:bodyPr rtlCol="0"/>
          <a:lstStyle/>
          <a:p>
            <a:fld id="{91F2A835-815C-461C-8DEC-BA035EE1675B}" type="slidenum">
              <a:rPr lang="ar-SA" smtClean="0"/>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DC67171-ABDB-465B-AF93-F78FA4A8876B}" type="datetimeFigureOut">
              <a:rPr lang="ar-SA" smtClean="0"/>
              <a:t>11/01/1437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1F2A835-815C-461C-8DEC-BA035EE1675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9DC67171-ABDB-465B-AF93-F78FA4A8876B}" type="datetimeFigureOut">
              <a:rPr lang="ar-SA" smtClean="0"/>
              <a:t>11/01/1437</a:t>
            </a:fld>
            <a:endParaRPr lang="ar-SA"/>
          </a:p>
        </p:txBody>
      </p:sp>
      <p:sp>
        <p:nvSpPr>
          <p:cNvPr id="22" name="عنصر نائب لرقم الشريحة 21"/>
          <p:cNvSpPr>
            <a:spLocks noGrp="1"/>
          </p:cNvSpPr>
          <p:nvPr>
            <p:ph type="sldNum" sz="quarter" idx="15"/>
          </p:nvPr>
        </p:nvSpPr>
        <p:spPr/>
        <p:txBody>
          <a:bodyPr rtlCol="0"/>
          <a:lstStyle/>
          <a:p>
            <a:fld id="{91F2A835-815C-461C-8DEC-BA035EE1675B}" type="slidenum">
              <a:rPr lang="ar-SA" smtClean="0"/>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9DC67171-ABDB-465B-AF93-F78FA4A8876B}" type="datetimeFigureOut">
              <a:rPr lang="ar-SA" smtClean="0"/>
              <a:t>11/01/1437</a:t>
            </a:fld>
            <a:endParaRPr lang="ar-SA"/>
          </a:p>
        </p:txBody>
      </p:sp>
      <p:sp>
        <p:nvSpPr>
          <p:cNvPr id="18" name="عنصر نائب لرقم الشريحة 17"/>
          <p:cNvSpPr>
            <a:spLocks noGrp="1"/>
          </p:cNvSpPr>
          <p:nvPr>
            <p:ph type="sldNum" sz="quarter" idx="11"/>
          </p:nvPr>
        </p:nvSpPr>
        <p:spPr/>
        <p:txBody>
          <a:bodyPr rtlCol="0"/>
          <a:lstStyle/>
          <a:p>
            <a:fld id="{91F2A835-815C-461C-8DEC-BA035EE1675B}" type="slidenum">
              <a:rPr lang="ar-SA" smtClean="0"/>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DC67171-ABDB-465B-AF93-F78FA4A8876B}" type="datetimeFigureOut">
              <a:rPr lang="ar-SA" smtClean="0"/>
              <a:t>11/01/1437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1F2A835-815C-461C-8DEC-BA035EE1675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DC67171-ABDB-465B-AF93-F78FA4A8876B}" type="datetimeFigureOut">
              <a:rPr lang="ar-SA" smtClean="0"/>
              <a:t>11/01/1437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1F2A835-815C-461C-8DEC-BA035EE1675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DC67171-ABDB-465B-AF93-F78FA4A8876B}" type="datetimeFigureOut">
              <a:rPr lang="ar-SA" smtClean="0"/>
              <a:t>11/01/1437</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1F2A835-815C-461C-8DEC-BA035EE1675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51520" y="476672"/>
            <a:ext cx="8352928" cy="5904656"/>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Below"/>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299658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195736" y="1700808"/>
            <a:ext cx="6172200" cy="3096344"/>
          </a:xfrm>
          <a:solidFill>
            <a:srgbClr val="FFD9F8"/>
          </a:solidFill>
          <a:ln w="57150">
            <a:solidFill>
              <a:schemeClr val="accent1"/>
            </a:solidFill>
          </a:ln>
          <a:scene3d>
            <a:camera prst="perspectiveBelow"/>
            <a:lightRig rig="threePt" dir="t"/>
          </a:scene3d>
          <a:sp3d>
            <a:bevelT w="114300" prst="artDeco"/>
          </a:sp3d>
        </p:spPr>
        <p:txBody>
          <a:bodyPr>
            <a:noAutofit/>
          </a:bodyPr>
          <a:lstStyle/>
          <a:p>
            <a:pPr algn="ctr"/>
            <a:r>
              <a:rPr lang="ar-SA" sz="5400" spc="300" dirty="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المحاضرة التاسعة</a:t>
            </a:r>
            <a:endParaRPr lang="ar-SA" sz="5400" spc="300" dirty="0" smtClean="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cs typeface="PT Bold Heading" panose="02010400000000000000" pitchFamily="2" charset="-78"/>
            </a:endParaRPr>
          </a:p>
          <a:p>
            <a:pPr algn="ctr"/>
            <a:r>
              <a:rPr lang="ar-SA" sz="5400" dirty="0" smtClean="0">
                <a:solidFill>
                  <a:schemeClr val="accent1">
                    <a:lumMod val="75000"/>
                  </a:schemeClr>
                </a:solidFill>
                <a:cs typeface="PT Bold Heading" panose="02010400000000000000" pitchFamily="2" charset="-78"/>
              </a:rPr>
              <a:t>الفصل السادس </a:t>
            </a:r>
          </a:p>
          <a:p>
            <a:pPr algn="ctr"/>
            <a:r>
              <a:rPr lang="ar-SA" sz="5400" dirty="0" smtClean="0">
                <a:solidFill>
                  <a:schemeClr val="accent1">
                    <a:lumMod val="75000"/>
                  </a:schemeClr>
                </a:solidFill>
                <a:cs typeface="PT Bold Heading" panose="02010400000000000000" pitchFamily="2" charset="-78"/>
              </a:rPr>
              <a:t>برنامج العمل التطوعي </a:t>
            </a:r>
            <a:endParaRPr lang="ar-SA" sz="5400" dirty="0">
              <a:solidFill>
                <a:schemeClr val="accent1">
                  <a:lumMod val="75000"/>
                </a:schemeClr>
              </a:solidFill>
              <a:cs typeface="PT Bold Heading" panose="02010400000000000000" pitchFamily="2" charset="-78"/>
            </a:endParaRPr>
          </a:p>
        </p:txBody>
      </p:sp>
      <p:pic>
        <p:nvPicPr>
          <p:cNvPr id="1026" name="Picture 2" descr="C:\Users\aasaleh\Desktop\volontari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797152"/>
            <a:ext cx="6120680" cy="1872208"/>
          </a:xfrm>
          <a:prstGeom prst="rect">
            <a:avLst/>
          </a:prstGeom>
          <a:ln w="57150">
            <a:solidFill>
              <a:schemeClr val="accent1"/>
            </a:solidFill>
          </a:ln>
          <a:effectLst>
            <a:outerShdw blurRad="292100" dist="139700" dir="2700000" algn="tl" rotWithShape="0">
              <a:srgbClr val="333333">
                <a:alpha val="65000"/>
              </a:srgbClr>
            </a:outerShdw>
          </a:effectLst>
          <a:scene3d>
            <a:camera prst="perspectiveAbove"/>
            <a:lightRig rig="threePt" dir="t"/>
          </a:scene3d>
          <a:extLst>
            <a:ext uri="{909E8E84-426E-40DD-AFC4-6F175D3DCCD1}">
              <a14:hiddenFill xmlns:a14="http://schemas.microsoft.com/office/drawing/2010/main">
                <a:solidFill>
                  <a:srgbClr val="FFFFFF"/>
                </a:solidFill>
              </a14:hiddenFill>
            </a:ext>
          </a:extLst>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4449" y="0"/>
            <a:ext cx="3828498" cy="1628800"/>
          </a:xfrm>
          <a:prstGeom prst="rect">
            <a:avLst/>
          </a:prstGeom>
        </p:spPr>
      </p:pic>
    </p:spTree>
    <p:extLst>
      <p:ext uri="{BB962C8B-B14F-4D97-AF65-F5344CB8AC3E}">
        <p14:creationId xmlns:p14="http://schemas.microsoft.com/office/powerpoint/2010/main" val="9657530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620688"/>
            <a:ext cx="7467600" cy="5544616"/>
          </a:xfrm>
          <a:ln w="76200">
            <a:solidFill>
              <a:schemeClr val="accent1"/>
            </a:solidFill>
            <a:prstDash val="lgDashDotDot"/>
          </a:ln>
        </p:spPr>
        <p:txBody>
          <a:bodyPr/>
          <a:lstStyle/>
          <a:p>
            <a:pPr algn="ctr"/>
            <a:r>
              <a:rPr lang="ar-SA" sz="3200" b="1" dirty="0" smtClean="0"/>
              <a:t>اهداف المحاضرة</a:t>
            </a:r>
          </a:p>
          <a:p>
            <a:pPr>
              <a:buFont typeface="Wingdings" panose="05000000000000000000" pitchFamily="2" charset="2"/>
              <a:buChar char="Ø"/>
            </a:pPr>
            <a:r>
              <a:rPr lang="ar-SA" dirty="0" smtClean="0"/>
              <a:t>التعرف على برنامج </a:t>
            </a:r>
            <a:r>
              <a:rPr lang="ar-SA" dirty="0"/>
              <a:t>العمل التطوعي.</a:t>
            </a:r>
          </a:p>
          <a:p>
            <a:pPr>
              <a:buFont typeface="Wingdings" panose="05000000000000000000" pitchFamily="2" charset="2"/>
              <a:buChar char="Ø"/>
            </a:pPr>
            <a:r>
              <a:rPr lang="ar-SA" dirty="0" smtClean="0"/>
              <a:t>الالمام بأهداف </a:t>
            </a:r>
            <a:r>
              <a:rPr lang="ar-SA" dirty="0"/>
              <a:t>برنامج العمل التطوعي.</a:t>
            </a:r>
          </a:p>
          <a:p>
            <a:pPr>
              <a:buFont typeface="Wingdings" panose="05000000000000000000" pitchFamily="2" charset="2"/>
              <a:buChar char="Ø"/>
            </a:pPr>
            <a:r>
              <a:rPr lang="ar-SA" dirty="0" smtClean="0"/>
              <a:t>ادراك اختصاصات </a:t>
            </a:r>
            <a:r>
              <a:rPr lang="ar-SA" dirty="0"/>
              <a:t>العمل التطوعي.</a:t>
            </a:r>
          </a:p>
          <a:p>
            <a:pPr>
              <a:buFont typeface="Wingdings" panose="05000000000000000000" pitchFamily="2" charset="2"/>
              <a:buChar char="Ø"/>
            </a:pPr>
            <a:r>
              <a:rPr lang="ar-SA" dirty="0" smtClean="0"/>
              <a:t>معرفة مجالات </a:t>
            </a:r>
            <a:r>
              <a:rPr lang="ar-SA" dirty="0"/>
              <a:t>العمل التطوعي.</a:t>
            </a:r>
          </a:p>
          <a:p>
            <a:pPr>
              <a:buFont typeface="Wingdings" panose="05000000000000000000" pitchFamily="2" charset="2"/>
              <a:buChar char="Ø"/>
            </a:pPr>
            <a:r>
              <a:rPr lang="ar-SA" dirty="0"/>
              <a:t>تقييم برنامج التطوع.</a:t>
            </a:r>
          </a:p>
          <a:p>
            <a:pPr>
              <a:buFont typeface="Wingdings" panose="05000000000000000000" pitchFamily="2" charset="2"/>
              <a:buChar char="Ø"/>
            </a:pPr>
            <a:r>
              <a:rPr lang="ar-SA" dirty="0" smtClean="0"/>
              <a:t>الاطلاع على التصور المقترح </a:t>
            </a:r>
            <a:r>
              <a:rPr lang="ar-SA" dirty="0"/>
              <a:t>لتصميم برنامج تطوعي.</a:t>
            </a:r>
          </a:p>
          <a:p>
            <a:pPr>
              <a:buFont typeface="Wingdings" panose="05000000000000000000" pitchFamily="2" charset="2"/>
              <a:buChar char="Ø"/>
            </a:pPr>
            <a:r>
              <a:rPr lang="ar-SA" dirty="0" smtClean="0"/>
              <a:t>معرفة كيفيه </a:t>
            </a:r>
            <a:r>
              <a:rPr lang="ar-SA" dirty="0"/>
              <a:t>انهاء خدمه المتطوع.</a:t>
            </a:r>
          </a:p>
          <a:p>
            <a:pPr>
              <a:buFont typeface="Wingdings" panose="05000000000000000000" pitchFamily="2" charset="2"/>
              <a:buChar char="Ø"/>
            </a:pPr>
            <a:r>
              <a:rPr lang="ar-SA" dirty="0" smtClean="0"/>
              <a:t>التعرف على برامج </a:t>
            </a:r>
            <a:r>
              <a:rPr lang="ar-SA" dirty="0"/>
              <a:t>مقترحة لتفعيل ثقافة العمل التطوعي لدى الطلاب في نظم التعليم العربية.</a:t>
            </a:r>
          </a:p>
          <a:p>
            <a:pPr>
              <a:buFont typeface="Wingdings" panose="05000000000000000000" pitchFamily="2" charset="2"/>
              <a:buChar char="Ø"/>
            </a:pPr>
            <a:r>
              <a:rPr lang="ar-SA" dirty="0" smtClean="0"/>
              <a:t>الوصول الى بعض </a:t>
            </a:r>
            <a:r>
              <a:rPr lang="ar-SA" dirty="0"/>
              <a:t>المقترحات لتطوير العمل التطوعي.</a:t>
            </a:r>
          </a:p>
          <a:p>
            <a:endParaRPr lang="ar-SA" dirty="0"/>
          </a:p>
        </p:txBody>
      </p:sp>
    </p:spTree>
    <p:extLst>
      <p:ext uri="{BB962C8B-B14F-4D97-AF65-F5344CB8AC3E}">
        <p14:creationId xmlns:p14="http://schemas.microsoft.com/office/powerpoint/2010/main" val="1520638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11560" y="476672"/>
            <a:ext cx="7467600" cy="5832648"/>
          </a:xfrm>
          <a:ln w="76200">
            <a:solidFill>
              <a:schemeClr val="accent1"/>
            </a:solidFill>
            <a:prstDash val="lgDash"/>
          </a:ln>
        </p:spPr>
        <p:style>
          <a:lnRef idx="2">
            <a:schemeClr val="accent3"/>
          </a:lnRef>
          <a:fillRef idx="1">
            <a:schemeClr val="lt1"/>
          </a:fillRef>
          <a:effectRef idx="0">
            <a:schemeClr val="accent3"/>
          </a:effectRef>
          <a:fontRef idx="minor">
            <a:schemeClr val="dk1"/>
          </a:fontRef>
        </p:style>
        <p:txBody>
          <a:bodyPr>
            <a:normAutofit lnSpcReduction="10000"/>
          </a:bodyPr>
          <a:lstStyle/>
          <a:p>
            <a:pPr algn="ctr"/>
            <a:r>
              <a:rPr lang="ar-SA" sz="4300" b="1" dirty="0" smtClean="0"/>
              <a:t>عناصر المحاضرة </a:t>
            </a:r>
          </a:p>
          <a:p>
            <a:pPr>
              <a:buFont typeface="Wingdings" panose="05000000000000000000" pitchFamily="2" charset="2"/>
              <a:buChar char="q"/>
            </a:pPr>
            <a:r>
              <a:rPr lang="ar-SA" sz="3000" dirty="0" smtClean="0"/>
              <a:t>مقدمة</a:t>
            </a:r>
          </a:p>
          <a:p>
            <a:pPr>
              <a:buFont typeface="Wingdings" panose="05000000000000000000" pitchFamily="2" charset="2"/>
              <a:buChar char="q"/>
            </a:pPr>
            <a:r>
              <a:rPr lang="ar-SA" sz="3000" dirty="0" smtClean="0"/>
              <a:t>مراجعة</a:t>
            </a:r>
          </a:p>
          <a:p>
            <a:pPr>
              <a:buFont typeface="Wingdings" panose="05000000000000000000" pitchFamily="2" charset="2"/>
              <a:buChar char="q"/>
            </a:pPr>
            <a:r>
              <a:rPr lang="ar-SA" dirty="0" smtClean="0"/>
              <a:t>برنامج </a:t>
            </a:r>
            <a:r>
              <a:rPr lang="ar-SA" dirty="0"/>
              <a:t>العمل التطوعي.</a:t>
            </a:r>
          </a:p>
          <a:p>
            <a:pPr>
              <a:buFont typeface="Wingdings" panose="05000000000000000000" pitchFamily="2" charset="2"/>
              <a:buChar char="q"/>
            </a:pPr>
            <a:r>
              <a:rPr lang="ar-SA" dirty="0"/>
              <a:t>اهداف برنامج العمل التطوعي.</a:t>
            </a:r>
          </a:p>
          <a:p>
            <a:pPr>
              <a:buFont typeface="Wingdings" panose="05000000000000000000" pitchFamily="2" charset="2"/>
              <a:buChar char="q"/>
            </a:pPr>
            <a:r>
              <a:rPr lang="ar-SA" dirty="0"/>
              <a:t>اختصاصات العمل التطوعي.</a:t>
            </a:r>
          </a:p>
          <a:p>
            <a:pPr>
              <a:buFont typeface="Wingdings" panose="05000000000000000000" pitchFamily="2" charset="2"/>
              <a:buChar char="q"/>
            </a:pPr>
            <a:r>
              <a:rPr lang="ar-SA" dirty="0"/>
              <a:t>مجالات العمل التطوعي.</a:t>
            </a:r>
          </a:p>
          <a:p>
            <a:pPr>
              <a:buFont typeface="Wingdings" panose="05000000000000000000" pitchFamily="2" charset="2"/>
              <a:buChar char="q"/>
            </a:pPr>
            <a:r>
              <a:rPr lang="ar-SA" dirty="0"/>
              <a:t>تقييم برنامج التطوع.</a:t>
            </a:r>
          </a:p>
          <a:p>
            <a:pPr>
              <a:buFont typeface="Wingdings" panose="05000000000000000000" pitchFamily="2" charset="2"/>
              <a:buChar char="q"/>
            </a:pPr>
            <a:r>
              <a:rPr lang="ar-SA" dirty="0"/>
              <a:t>تصور مقترح لتصميم برنامج تطوعي.</a:t>
            </a:r>
          </a:p>
          <a:p>
            <a:pPr>
              <a:buFont typeface="Wingdings" panose="05000000000000000000" pitchFamily="2" charset="2"/>
              <a:buChar char="q"/>
            </a:pPr>
            <a:r>
              <a:rPr lang="ar-SA" dirty="0"/>
              <a:t>كيفيه انهاء خدمه المتطوع.</a:t>
            </a:r>
          </a:p>
          <a:p>
            <a:pPr>
              <a:buFont typeface="Wingdings" panose="05000000000000000000" pitchFamily="2" charset="2"/>
              <a:buChar char="q"/>
            </a:pPr>
            <a:r>
              <a:rPr lang="ar-SA" dirty="0"/>
              <a:t>برامج مقترحة لتفعيل ثقافة العمل التطوعي لدى الطلاب في نظم التعليم العربية.</a:t>
            </a:r>
          </a:p>
          <a:p>
            <a:pPr>
              <a:buFont typeface="Wingdings" panose="05000000000000000000" pitchFamily="2" charset="2"/>
              <a:buChar char="q"/>
            </a:pPr>
            <a:r>
              <a:rPr lang="ar-SA" dirty="0"/>
              <a:t>بعض المقترحات لتطوير العمل التطوعي.</a:t>
            </a:r>
          </a:p>
          <a:p>
            <a:endParaRPr lang="ar-SA" dirty="0"/>
          </a:p>
        </p:txBody>
      </p:sp>
    </p:spTree>
    <p:extLst>
      <p:ext uri="{BB962C8B-B14F-4D97-AF65-F5344CB8AC3E}">
        <p14:creationId xmlns:p14="http://schemas.microsoft.com/office/powerpoint/2010/main" val="2813621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04664"/>
            <a:ext cx="7643192" cy="6069288"/>
          </a:xfrm>
        </p:spPr>
        <p:txBody>
          <a:bodyPr>
            <a:normAutofit fontScale="92500"/>
          </a:bodyPr>
          <a:lstStyle/>
          <a:p>
            <a:r>
              <a:rPr lang="ar-SA" sz="3600" b="1" dirty="0" smtClean="0"/>
              <a:t>مقدمة</a:t>
            </a:r>
          </a:p>
          <a:p>
            <a:r>
              <a:rPr lang="ar-SA" sz="2800" dirty="0"/>
              <a:t>العمل التطوعي في مجمله عمل غير ربحي وغير وظيفي أو مهني.. يقوم به الفرد أو مجموعة من الأفراد في سبيل تقديم أية مساعدة لأية شريحة من شرائح البشر سواء كان مع ذوي الإعاقة أو المسنين أو الأيتام أو الفقراء والمحتاجين وغيرهم.. والعمل على تنمية مستواهم المعيشي بغض النظر عن مكان تواجدهم بدافع إنساني يتحمل مسؤولياته ويشترك في أعمال تستغرق وقتا، وجهداً وتضحيات شخصية، ويبذل المتطوع كل ذلك عن رغبته، وباختياره معتقداً بأنه واجب عليه تأديته..</a:t>
            </a:r>
          </a:p>
          <a:p>
            <a:r>
              <a:rPr lang="ar-SA" sz="2800" dirty="0"/>
              <a:t>المهم أن للعمل التطوعي ممارسات كثيرة ومعاني عديدة ومتنوعة وتنطوي تحته مجموعة من الممارسات الحميدة وفي كل الظروف، ويحتاج إلى تجرد من حب الذات والأنانية والتطلع في الوصول إلى مناصب قيادية حتى يكون عمله هذا خالصاً لله عز وجل..</a:t>
            </a:r>
          </a:p>
          <a:p>
            <a:r>
              <a:rPr lang="ar-SA" sz="2800" dirty="0"/>
              <a:t>العمل التطوعي يحتاج إلى طاقة وصبر ومعاناة وجلد..</a:t>
            </a:r>
          </a:p>
          <a:p>
            <a:endParaRPr lang="ar-SA" dirty="0"/>
          </a:p>
        </p:txBody>
      </p:sp>
    </p:spTree>
    <p:extLst>
      <p:ext uri="{BB962C8B-B14F-4D97-AF65-F5344CB8AC3E}">
        <p14:creationId xmlns:p14="http://schemas.microsoft.com/office/powerpoint/2010/main" val="1612803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rot="21017372">
            <a:off x="661033" y="1805550"/>
            <a:ext cx="7467600" cy="2928625"/>
          </a:xfrm>
        </p:spPr>
        <p:txBody>
          <a:bodyPr>
            <a:normAutofit lnSpcReduction="10000"/>
          </a:bodyPr>
          <a:lstStyle/>
          <a:p>
            <a:endParaRPr lang="ar-SA" dirty="0" smtClean="0"/>
          </a:p>
          <a:p>
            <a:pPr algn="ctr"/>
            <a:r>
              <a:rPr lang="ar-SA" sz="137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ar-SA" sz="16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مراجعة</a:t>
            </a:r>
            <a:endParaRPr lang="ar-SA" sz="16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571799">
            <a:off x="3777324" y="4332945"/>
            <a:ext cx="3610216" cy="2060848"/>
          </a:xfrm>
          <a:prstGeom prst="rect">
            <a:avLst/>
          </a:prstGeom>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571799">
            <a:off x="1389310" y="615778"/>
            <a:ext cx="3698543" cy="2060848"/>
          </a:xfrm>
          <a:prstGeom prst="rect">
            <a:avLst/>
          </a:prstGeom>
        </p:spPr>
      </p:pic>
    </p:spTree>
    <p:extLst>
      <p:ext uri="{BB962C8B-B14F-4D97-AF65-F5344CB8AC3E}">
        <p14:creationId xmlns:p14="http://schemas.microsoft.com/office/powerpoint/2010/main" val="1198685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908720"/>
            <a:ext cx="7848600" cy="5256584"/>
          </a:xfrm>
          <a:noFill/>
          <a:ln>
            <a:noFill/>
          </a:ln>
          <a:scene3d>
            <a:camera prst="orthographicFront"/>
            <a:lightRig rig="threePt" dir="t"/>
          </a:scene3d>
          <a:sp3d>
            <a:bevelT prst="angle"/>
          </a:sp3d>
        </p:spPr>
        <p:txBody>
          <a:bodyPr>
            <a:normAutofit/>
          </a:bodyPr>
          <a:lstStyle/>
          <a:p>
            <a:r>
              <a:rPr lang="ar-SA" sz="3600" b="1" dirty="0" smtClean="0">
                <a:effectLst>
                  <a:outerShdw blurRad="38100" dist="38100" dir="2700000" algn="tl">
                    <a:srgbClr val="000000">
                      <a:alpha val="43137"/>
                    </a:srgbClr>
                  </a:outerShdw>
                </a:effectLst>
              </a:rPr>
              <a:t>يمكن وصف العمل </a:t>
            </a:r>
            <a:r>
              <a:rPr lang="ar-SA" sz="3600" b="1" dirty="0">
                <a:effectLst>
                  <a:outerShdw blurRad="38100" dist="38100" dir="2700000" algn="tl">
                    <a:srgbClr val="000000">
                      <a:alpha val="43137"/>
                    </a:srgbClr>
                  </a:outerShdw>
                </a:effectLst>
              </a:rPr>
              <a:t>التطوعي بأنه: </a:t>
            </a:r>
            <a:r>
              <a:rPr lang="ar-SA" dirty="0"/>
              <a:t/>
            </a:r>
            <a:br>
              <a:rPr lang="ar-SA" dirty="0"/>
            </a:br>
            <a:r>
              <a:rPr lang="ar-SA" sz="3200" dirty="0"/>
              <a:t>كل جهد بدني أو فكري أو عقلي أو قلبي يأتي به الإنسان أو يتركه تطوعاً دون أن يكون ملزماً به لا من جهة المشرع ولا من غيره.</a:t>
            </a:r>
            <a:br>
              <a:rPr lang="ar-SA" sz="3200" dirty="0"/>
            </a:br>
            <a:r>
              <a:rPr lang="ar-SA" dirty="0"/>
              <a:t/>
            </a:r>
            <a:br>
              <a:rPr lang="ar-SA" dirty="0"/>
            </a:br>
            <a:r>
              <a:rPr lang="ar-SA" sz="3600" b="1" dirty="0">
                <a:effectLst>
                  <a:outerShdw blurRad="38100" dist="38100" dir="2700000" algn="tl">
                    <a:srgbClr val="000000">
                      <a:alpha val="43137"/>
                    </a:srgbClr>
                  </a:outerShdw>
                </a:effectLst>
              </a:rPr>
              <a:t>مثال ذلك</a:t>
            </a:r>
            <a:r>
              <a:rPr lang="ar-SA" dirty="0"/>
              <a:t>: </a:t>
            </a:r>
            <a:r>
              <a:rPr lang="ar-SA" sz="3000" dirty="0"/>
              <a:t>كتابة العقود، وتغسيل الموتى، إماطة الأذى عن الطريق، إعانة الرجل على دابته ورفع متاعه عليها، أن تفرغ من دلوك في إناء المستسقي، أن تعين ضائعاً، إنقاذ الغرقى والهدمى والحرقى، إعانة في مهم كموت وعرس وسفر، كف أذاك عن الناس.</a:t>
            </a:r>
          </a:p>
        </p:txBody>
      </p:sp>
    </p:spTree>
    <p:extLst>
      <p:ext uri="{BB962C8B-B14F-4D97-AF65-F5344CB8AC3E}">
        <p14:creationId xmlns:p14="http://schemas.microsoft.com/office/powerpoint/2010/main" val="30384610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692696"/>
            <a:ext cx="7467600" cy="5781256"/>
          </a:xfrm>
        </p:spPr>
        <p:txBody>
          <a:bodyPr/>
          <a:lstStyle/>
          <a:p>
            <a:r>
              <a:rPr lang="ar-SA" sz="3200" b="1" dirty="0" smtClean="0"/>
              <a:t>ويعرف </a:t>
            </a:r>
            <a:r>
              <a:rPr lang="ar-SA" sz="3200" b="1" dirty="0"/>
              <a:t>المتخصصون </a:t>
            </a:r>
            <a:r>
              <a:rPr lang="ar-SA" sz="3200" dirty="0"/>
              <a:t>المتطوع بانه ذلك المواطن الصالح الذي يؤمن بان مشاركته الطوعية في النشاطات المجتمعية المحققة للصالح العام واجب عليه و لابد من ان يقوم به على خير </a:t>
            </a:r>
            <a:r>
              <a:rPr lang="ar-SA" sz="3200" dirty="0" smtClean="0"/>
              <a:t>وجهه</a:t>
            </a:r>
          </a:p>
          <a:p>
            <a:pPr marL="0" indent="0">
              <a:buNone/>
            </a:pPr>
            <a:r>
              <a:rPr lang="ar-SA" sz="3200" dirty="0" smtClean="0"/>
              <a:t> </a:t>
            </a:r>
            <a:endParaRPr lang="ar-SA" sz="3200" dirty="0"/>
          </a:p>
          <a:p>
            <a:r>
              <a:rPr lang="ar-SA" sz="3200" b="1" dirty="0"/>
              <a:t>وتعرف منظمة الامم المتحدة </a:t>
            </a:r>
            <a:r>
              <a:rPr lang="ar-SA" sz="3200" dirty="0"/>
              <a:t>المتطوع بانه الشخص الذي يقدم خدماته دون تعويض و قد يكون في مقتبل العمر او في سن التقاعد و لا كنه بكل حال يوظف طاقاته و خبراته ووقته بهدف تحقيق الاهداف و المهام التي يؤمن بها و هو بذلك يساعد الشخص المهني  او الخبير و الاخير بدوره يساعد المتطوع </a:t>
            </a:r>
            <a:endParaRPr lang="en-US" sz="3200" dirty="0"/>
          </a:p>
          <a:p>
            <a:endParaRPr lang="ar-SA" dirty="0"/>
          </a:p>
        </p:txBody>
      </p:sp>
    </p:spTree>
    <p:extLst>
      <p:ext uri="{BB962C8B-B14F-4D97-AF65-F5344CB8AC3E}">
        <p14:creationId xmlns:p14="http://schemas.microsoft.com/office/powerpoint/2010/main" val="2350188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sz="quarter" idx="1"/>
          </p:nvPr>
        </p:nvSpPr>
        <p:spPr>
          <a:xfrm>
            <a:off x="457200" y="620688"/>
            <a:ext cx="7467600" cy="5853264"/>
          </a:xfrm>
        </p:spPr>
        <p:txBody>
          <a:bodyPr/>
          <a:lstStyle/>
          <a:p>
            <a:r>
              <a:rPr lang="ar-SA" sz="3200" b="1" u="sng" dirty="0"/>
              <a:t>و تعرفه جمعية الاخصائيين الاجتماعيين </a:t>
            </a:r>
            <a:r>
              <a:rPr lang="ar-SA" sz="3600" b="1" u="sng" dirty="0"/>
              <a:t>بالولايات المتحدة الامريكية </a:t>
            </a:r>
            <a:endParaRPr lang="ar-SA" sz="3600" b="1" u="sng" dirty="0" smtClean="0"/>
          </a:p>
          <a:p>
            <a:pPr marL="0" indent="0">
              <a:buNone/>
            </a:pPr>
            <a:endParaRPr lang="ar-SA" sz="3600" b="1" u="sng" dirty="0" smtClean="0"/>
          </a:p>
          <a:p>
            <a:r>
              <a:rPr lang="ar-SA" sz="3200" dirty="0" smtClean="0"/>
              <a:t>بأنه </a:t>
            </a:r>
            <a:r>
              <a:rPr lang="ar-SA" sz="3200" dirty="0"/>
              <a:t>جهود يبذلها المتطوعون المتخصصون او شبه المتخصصين الذين يملكون خبره او مهارة معينة و لهم دور فعال في المشاركة للتحقيق خدمات المهنة التي تهدف الى رفاهية الافراد و المجتمعات بطريقة تكاملية محققة اكبر نفع </a:t>
            </a:r>
            <a:r>
              <a:rPr lang="ar-SA" sz="3200" dirty="0" smtClean="0"/>
              <a:t>ممكن </a:t>
            </a:r>
            <a:endParaRPr lang="ar-SA" sz="3200" dirty="0"/>
          </a:p>
          <a:p>
            <a:endParaRPr lang="ar-SA" dirty="0"/>
          </a:p>
        </p:txBody>
      </p:sp>
    </p:spTree>
    <p:extLst>
      <p:ext uri="{BB962C8B-B14F-4D97-AF65-F5344CB8AC3E}">
        <p14:creationId xmlns:p14="http://schemas.microsoft.com/office/powerpoint/2010/main" val="2815442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9552" y="1052736"/>
            <a:ext cx="7467600" cy="4873752"/>
          </a:xfrm>
        </p:spPr>
        <p:txBody>
          <a:bodyPr/>
          <a:lstStyle/>
          <a:p>
            <a:r>
              <a:rPr lang="ar-SA" sz="3600" b="1" u="sng" dirty="0"/>
              <a:t>و عرفت مؤسسة الخدمة الاجتماعية</a:t>
            </a:r>
            <a:r>
              <a:rPr lang="ar-SA" sz="3600" u="sng" dirty="0"/>
              <a:t> </a:t>
            </a:r>
          </a:p>
          <a:p>
            <a:r>
              <a:rPr lang="ar-SA" sz="3200" dirty="0"/>
              <a:t>التطوع  بأنه ذلك الجهد الذي يفعله الانسان لمجتمع بدافع منه و دون انتظار مقابل له قاصدا بذلك تحمل بعض المسؤوليات في مجال العمل الاجتماعي المنظم الذى يستهدف تحقيق الرفاهية للإنسانية من منطلق ان فرصه مشاركة المواطنين في العمل التطوعي المنظم ميزة او التزام </a:t>
            </a:r>
            <a:endParaRPr lang="en-US" sz="3200" dirty="0"/>
          </a:p>
          <a:p>
            <a:endParaRPr lang="ar-SA" dirty="0"/>
          </a:p>
        </p:txBody>
      </p:sp>
    </p:spTree>
    <p:extLst>
      <p:ext uri="{BB962C8B-B14F-4D97-AF65-F5344CB8AC3E}">
        <p14:creationId xmlns:p14="http://schemas.microsoft.com/office/powerpoint/2010/main" val="3560063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04664"/>
            <a:ext cx="7467600" cy="6069288"/>
          </a:xfrm>
        </p:spPr>
        <p:txBody>
          <a:bodyPr/>
          <a:lstStyle/>
          <a:p>
            <a:r>
              <a:rPr lang="ar-SA" sz="3600" b="1" u="sng" dirty="0" smtClean="0"/>
              <a:t>الخصائص التي يتميز بها العمل </a:t>
            </a:r>
            <a:r>
              <a:rPr lang="ar-SA" sz="3600" b="1" u="sng" dirty="0"/>
              <a:t>التطوعي </a:t>
            </a:r>
            <a:r>
              <a:rPr lang="ar-SA" sz="3600" b="1" u="sng" dirty="0" smtClean="0"/>
              <a:t>عن غيره من الاعمال ما يلي : </a:t>
            </a:r>
            <a:endParaRPr lang="ar-SA" sz="3600" b="1" u="sng" dirty="0"/>
          </a:p>
          <a:p>
            <a:r>
              <a:rPr lang="ar-SA" sz="3200" dirty="0"/>
              <a:t>انه عمل </a:t>
            </a:r>
            <a:r>
              <a:rPr lang="ar-SA" sz="3200" b="1" dirty="0">
                <a:solidFill>
                  <a:srgbClr val="FF0000"/>
                </a:solidFill>
              </a:rPr>
              <a:t>غير وظيفي </a:t>
            </a:r>
            <a:r>
              <a:rPr lang="ar-SA" sz="3200" dirty="0"/>
              <a:t>اذ ان المتطوع  لا تكون له حقوق مثل الموظفون من راتب شهري و معاشات و اجازات لان عمله دائما يكون في مؤسسات اهلية غير حكومية و من التعريفات السابقة يمكن استخلاص بعض من </a:t>
            </a:r>
            <a:r>
              <a:rPr lang="ar-SA" sz="3200" b="1" u="sng" dirty="0"/>
              <a:t>خصائص العمل الاجتماعي التطوعي و هي </a:t>
            </a:r>
            <a:r>
              <a:rPr lang="ar-SA" sz="3200" b="1" u="sng" dirty="0" smtClean="0"/>
              <a:t>: </a:t>
            </a:r>
          </a:p>
          <a:p>
            <a:pPr lvl="0"/>
            <a:r>
              <a:rPr lang="ar-SA" sz="3200" dirty="0"/>
              <a:t>انه يعتمد على تعاون الافراد بعضهم مع بعض في سبيل تلبية احتياجات مجتمعه و هذا يقود الى نقطة جوهرية ان العمل الاجتماعي يأتي بناء على فهم لاحتياجات المجتمع </a:t>
            </a:r>
            <a:endParaRPr lang="en-US" sz="3200" dirty="0"/>
          </a:p>
          <a:p>
            <a:endParaRPr lang="ar-SA" sz="2800" b="1" u="sng" dirty="0"/>
          </a:p>
        </p:txBody>
      </p:sp>
    </p:spTree>
    <p:extLst>
      <p:ext uri="{BB962C8B-B14F-4D97-AF65-F5344CB8AC3E}">
        <p14:creationId xmlns:p14="http://schemas.microsoft.com/office/powerpoint/2010/main" val="968474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95536" y="332656"/>
            <a:ext cx="7683624" cy="6192688"/>
          </a:xfrm>
        </p:spPr>
        <p:txBody>
          <a:bodyPr>
            <a:normAutofit lnSpcReduction="10000"/>
          </a:bodyPr>
          <a:lstStyle/>
          <a:p>
            <a:pPr marL="285750" lvl="0" indent="-285750">
              <a:buFont typeface="Courier New" panose="02070309020205020404" pitchFamily="49" charset="0"/>
              <a:buChar char="o"/>
            </a:pPr>
            <a:r>
              <a:rPr lang="ar-SA" dirty="0"/>
              <a:t>انه جهد انساني فردي او جماعي </a:t>
            </a:r>
            <a:endParaRPr lang="en-US" dirty="0"/>
          </a:p>
          <a:p>
            <a:pPr marL="285750" lvl="0" indent="-285750">
              <a:buFont typeface="Courier New" panose="02070309020205020404" pitchFamily="49" charset="0"/>
              <a:buChar char="o"/>
            </a:pPr>
            <a:r>
              <a:rPr lang="ar-SA" dirty="0"/>
              <a:t>الرغبة و الدافع الذاتي من العوامل التي تؤثر في فعاليته و عدم انتظار عائد مادي مقابل التطوع </a:t>
            </a:r>
            <a:endParaRPr lang="en-US" dirty="0"/>
          </a:p>
          <a:p>
            <a:pPr marL="285750" lvl="0" indent="-285750">
              <a:buFont typeface="Courier New" panose="02070309020205020404" pitchFamily="49" charset="0"/>
              <a:buChar char="o"/>
            </a:pPr>
            <a:r>
              <a:rPr lang="ar-SA" dirty="0"/>
              <a:t>يتعمد على الخبرة والمهارة التي قد يتمتع بها المتطوع </a:t>
            </a:r>
            <a:endParaRPr lang="en-US" dirty="0"/>
          </a:p>
          <a:p>
            <a:pPr marL="0" indent="0">
              <a:buNone/>
            </a:pPr>
            <a:r>
              <a:rPr lang="ar-SA" sz="3500" b="1" u="sng" dirty="0">
                <a:solidFill>
                  <a:srgbClr val="FF0000"/>
                </a:solidFill>
              </a:rPr>
              <a:t>و يأتي الحرص على توسيع دائرة العمل التطوعي و تطوير اداراتها و تفعيل اشتطها ومشاريعها </a:t>
            </a:r>
            <a:r>
              <a:rPr lang="ar-SA" sz="3500" b="1" u="sng" dirty="0">
                <a:ln>
                  <a:solidFill>
                    <a:sysClr val="windowText" lastClr="000000"/>
                  </a:solidFill>
                </a:ln>
                <a:solidFill>
                  <a:srgbClr val="FF0000"/>
                </a:solidFill>
              </a:rPr>
              <a:t>من منطلق اهميته التي تتمثل في الاتي:</a:t>
            </a:r>
          </a:p>
          <a:p>
            <a:pPr marL="285750" lvl="0" indent="-285750">
              <a:buFont typeface="Wingdings" panose="05000000000000000000" pitchFamily="2" charset="2"/>
              <a:buChar char="q"/>
            </a:pPr>
            <a:r>
              <a:rPr lang="ar-SA" dirty="0"/>
              <a:t>لم تعد الحكومات و بخاصة في الدول المتقدمة قادرة بمفردها على تحقيق التنمية المستدامة </a:t>
            </a:r>
            <a:endParaRPr lang="en-US" dirty="0"/>
          </a:p>
          <a:p>
            <a:pPr marL="285750" lvl="0" indent="-285750">
              <a:buFont typeface="Wingdings" panose="05000000000000000000" pitchFamily="2" charset="2"/>
              <a:buChar char="q"/>
            </a:pPr>
            <a:r>
              <a:rPr lang="ar-SA" dirty="0"/>
              <a:t>تقديم كافة المساعدات و الاحتياجات و عليه تبرز اهمية مشاركة المتطوعين لمساندة الانفاق الحكومي من جانب و توفير الجهود الحكومية للمسؤوليات الكبرى من جانب اخر </a:t>
            </a:r>
            <a:endParaRPr lang="en-US" dirty="0"/>
          </a:p>
          <a:p>
            <a:pPr marL="285750" lvl="0" indent="-285750">
              <a:buFont typeface="Wingdings" panose="05000000000000000000" pitchFamily="2" charset="2"/>
              <a:buChar char="q"/>
            </a:pPr>
            <a:r>
              <a:rPr lang="ar-SA" dirty="0"/>
              <a:t>يؤثر التطوع في النسق القيمي لدى الفرد و احد المؤشرات الدالة على مستوى نضج الشعور بالمواطنة و يمثل التطوع تعبيرا صادقا عن قدرة الافراد على التعاون و التشارك</a:t>
            </a:r>
          </a:p>
          <a:p>
            <a:endParaRPr lang="ar-SA" dirty="0"/>
          </a:p>
        </p:txBody>
      </p:sp>
    </p:spTree>
    <p:extLst>
      <p:ext uri="{BB962C8B-B14F-4D97-AF65-F5344CB8AC3E}">
        <p14:creationId xmlns:p14="http://schemas.microsoft.com/office/powerpoint/2010/main" val="3196540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sz="quarter" idx="1"/>
          </p:nvPr>
        </p:nvSpPr>
        <p:spPr>
          <a:xfrm>
            <a:off x="457200" y="260648"/>
            <a:ext cx="7715200" cy="6213304"/>
          </a:xfrm>
        </p:spPr>
        <p:txBody>
          <a:bodyPr>
            <a:normAutofit fontScale="92500" lnSpcReduction="10000"/>
          </a:bodyPr>
          <a:lstStyle/>
          <a:p>
            <a:r>
              <a:rPr lang="ar-SA" sz="3200" b="1" u="sng" dirty="0">
                <a:effectLst>
                  <a:outerShdw blurRad="38100" dist="38100" dir="2700000" algn="tl">
                    <a:srgbClr val="000000">
                      <a:alpha val="43137"/>
                    </a:srgbClr>
                  </a:outerShdw>
                </a:effectLst>
              </a:rPr>
              <a:t>و يجب الا ينظر ان العمل التطوعي على انه </a:t>
            </a:r>
            <a:r>
              <a:rPr lang="ar-SA" sz="3200" dirty="0"/>
              <a:t>مجرد اسهام في تحمل مصير من اعباء و تكاليف مشروعات التنمية الاقتصادية و الاجتماعية التي تخطط لها الدولة </a:t>
            </a:r>
            <a:r>
              <a:rPr lang="ar-SA" sz="3200" b="1" u="sng" dirty="0">
                <a:effectLst>
                  <a:outerShdw blurRad="38100" dist="38100" dir="2700000" algn="tl">
                    <a:srgbClr val="000000">
                      <a:alpha val="43137"/>
                    </a:srgbClr>
                  </a:outerShdw>
                </a:effectLst>
              </a:rPr>
              <a:t>بل يجب ان ينظر اليه </a:t>
            </a:r>
            <a:r>
              <a:rPr lang="ar-SA" sz="3200" dirty="0"/>
              <a:t>ان مجموعة من التجارب الوطنية التي تصنع التقدم و تدعمه </a:t>
            </a:r>
            <a:r>
              <a:rPr lang="ar-SA" sz="3200" dirty="0">
                <a:solidFill>
                  <a:schemeClr val="accent4">
                    <a:lumMod val="75000"/>
                  </a:schemeClr>
                </a:solidFill>
              </a:rPr>
              <a:t>و من هنا يأخذ التطوع في العمل الاجتماعي و الامني بعد جديدا مهما </a:t>
            </a:r>
            <a:r>
              <a:rPr lang="ar-SA" sz="3200" b="1" dirty="0">
                <a:solidFill>
                  <a:schemeClr val="accent5">
                    <a:lumMod val="75000"/>
                  </a:schemeClr>
                </a:solidFill>
              </a:rPr>
              <a:t>فيصبح غاية و وسيلة</a:t>
            </a:r>
            <a:r>
              <a:rPr lang="ar-SA" sz="3200" dirty="0"/>
              <a:t> فهو </a:t>
            </a:r>
            <a:r>
              <a:rPr lang="ar-SA" sz="3200" b="1" dirty="0"/>
              <a:t>غاية</a:t>
            </a:r>
            <a:r>
              <a:rPr lang="ar-SA" sz="3200" dirty="0"/>
              <a:t> لأنه يمثل الضريبة الوطنية التي يجب ان يدفعها كل مواطن لمجتمعه و هو </a:t>
            </a:r>
            <a:r>
              <a:rPr lang="ar-SA" sz="3200" b="1" dirty="0"/>
              <a:t>وسيلة</a:t>
            </a:r>
            <a:r>
              <a:rPr lang="ar-SA" sz="3200" dirty="0"/>
              <a:t> لأنه في صوره المتعددة يمثل ما يشبه مدرسة الحياة الكبيرة تستوعب المواطنين جميعا ليكونوا متعلمين و لتكون </a:t>
            </a:r>
            <a:r>
              <a:rPr lang="ar-SA" sz="3200" b="1" u="sng" dirty="0">
                <a:solidFill>
                  <a:srgbClr val="00B0F0"/>
                </a:solidFill>
              </a:rPr>
              <a:t>مواقف الحياة بتجاربها هي منهج التعلم و مادته</a:t>
            </a:r>
            <a:r>
              <a:rPr lang="ar-SA" sz="3200" dirty="0"/>
              <a:t> و بذلك فان </a:t>
            </a:r>
            <a:r>
              <a:rPr lang="ar-SA" sz="3200" dirty="0">
                <a:solidFill>
                  <a:srgbClr val="C00000"/>
                </a:solidFill>
              </a:rPr>
              <a:t>قيمة و اهمية التطوع في العمل الاجتماعي على مختلف اشكاله يجب الا تقاس على المدى القريب</a:t>
            </a:r>
            <a:r>
              <a:rPr lang="ar-SA" sz="3200" dirty="0"/>
              <a:t> بل يجيب ان تقاس بالعائد التربوي و الثقافي و الاجتماعي و الامني على المدى البعيد </a:t>
            </a:r>
            <a:endParaRPr lang="en-US" sz="3200" dirty="0"/>
          </a:p>
          <a:p>
            <a:endParaRPr lang="ar-SA" dirty="0"/>
          </a:p>
        </p:txBody>
      </p:sp>
    </p:spTree>
    <p:extLst>
      <p:ext uri="{BB962C8B-B14F-4D97-AF65-F5344CB8AC3E}">
        <p14:creationId xmlns:p14="http://schemas.microsoft.com/office/powerpoint/2010/main" val="3941699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764704"/>
            <a:ext cx="7632848" cy="4873752"/>
          </a:xfrm>
        </p:spPr>
        <p:txBody>
          <a:bodyPr>
            <a:normAutofit fontScale="92500" lnSpcReduction="10000"/>
          </a:bodyPr>
          <a:lstStyle/>
          <a:p>
            <a:r>
              <a:rPr lang="ar-SA" sz="3500" b="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نلاحظ </a:t>
            </a:r>
            <a:r>
              <a:rPr lang="ar-SA" sz="3500" b="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من </a:t>
            </a:r>
            <a:r>
              <a:rPr lang="ar-SA" sz="3500" b="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خلال </a:t>
            </a:r>
            <a:r>
              <a:rPr lang="ar-SA" sz="3500" b="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مناقشة النظريات </a:t>
            </a:r>
            <a:r>
              <a:rPr lang="ar-SA" sz="3500" b="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المفسرة للعمل التطوعي </a:t>
            </a:r>
            <a:r>
              <a:rPr lang="ar-SA" sz="3500" b="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وجود </a:t>
            </a:r>
            <a:endParaRPr lang="ar-SA" sz="3500" b="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r>
              <a:rPr lang="ar-SA" sz="1800" b="1" dirty="0">
                <a:effectLst>
                  <a:outerShdw blurRad="38100" dist="38100" dir="2700000" algn="tl">
                    <a:srgbClr val="000000">
                      <a:alpha val="43137"/>
                    </a:srgbClr>
                  </a:outerShdw>
                </a:effectLst>
              </a:rPr>
              <a:t> </a:t>
            </a:r>
            <a:r>
              <a:rPr lang="ar-SA" sz="3200" dirty="0"/>
              <a:t>ارتباط وثيق بالعمل التطوعي أو ما يسمى بالمساندة الاجتماعية التي تعني </a:t>
            </a:r>
            <a:r>
              <a:rPr lang="ar-SA" sz="3200" b="1" u="sng" dirty="0">
                <a:solidFill>
                  <a:srgbClr val="FF0000"/>
                </a:solidFill>
              </a:rPr>
              <a:t>المعاضدة</a:t>
            </a:r>
            <a:r>
              <a:rPr lang="ar-SA" sz="3200" b="1" u="sng" dirty="0"/>
              <a:t> و</a:t>
            </a:r>
            <a:r>
              <a:rPr lang="ar-SA" sz="3200" b="1" u="sng" dirty="0">
                <a:solidFill>
                  <a:srgbClr val="0070C0"/>
                </a:solidFill>
              </a:rPr>
              <a:t>المؤازرة</a:t>
            </a:r>
            <a:r>
              <a:rPr lang="ar-SA" sz="3200" b="1" u="sng" dirty="0"/>
              <a:t> و</a:t>
            </a:r>
            <a:r>
              <a:rPr lang="ar-SA" sz="3200" b="1" u="sng" dirty="0">
                <a:solidFill>
                  <a:srgbClr val="00B050"/>
                </a:solidFill>
              </a:rPr>
              <a:t>المساعدة</a:t>
            </a:r>
            <a:r>
              <a:rPr lang="ar-SA" sz="3200" dirty="0"/>
              <a:t>  على </a:t>
            </a:r>
            <a:r>
              <a:rPr lang="ar-SA" sz="3200" dirty="0">
                <a:ln>
                  <a:solidFill>
                    <a:sysClr val="windowText" lastClr="000000"/>
                  </a:solidFill>
                </a:ln>
                <a:solidFill>
                  <a:schemeClr val="bg2">
                    <a:lumMod val="75000"/>
                  </a:schemeClr>
                </a:solidFill>
              </a:rPr>
              <a:t>مواجهة المواقف المختلفة </a:t>
            </a:r>
            <a:r>
              <a:rPr lang="ar-SA" sz="3200" dirty="0"/>
              <a:t>، وهي مفهوم أضيق بكثير من مفهوم شبكة </a:t>
            </a:r>
            <a:r>
              <a:rPr lang="ar-SA" sz="3200" dirty="0" smtClean="0"/>
              <a:t>العلاقات </a:t>
            </a:r>
            <a:r>
              <a:rPr lang="ar-SA" sz="3200" b="1" dirty="0" smtClean="0"/>
              <a:t>الاجتماعية </a:t>
            </a:r>
            <a:r>
              <a:rPr lang="ar-SA" sz="3200" b="1" dirty="0"/>
              <a:t>حيث يعتمد العمل التطوعي والمساندة على إدراك الأفراد بشبكاتهم الاجتماعية باعتبارها الأطر التي تشمل أولئك الأفراد الذي يثقون فيهم ويمكن الاعتماد عليهم ، </a:t>
            </a:r>
            <a:r>
              <a:rPr lang="ar-SA" sz="3200" b="1" dirty="0" smtClean="0"/>
              <a:t>وتركز </a:t>
            </a:r>
            <a:r>
              <a:rPr lang="ar-SA" sz="3200" b="1" dirty="0"/>
              <a:t>النظريات في مجملها على </a:t>
            </a:r>
            <a:r>
              <a:rPr lang="ar-SA" sz="3200" b="1" dirty="0">
                <a:solidFill>
                  <a:srgbClr val="FF0000"/>
                </a:solidFill>
                <a:effectLst>
                  <a:outerShdw blurRad="38100" dist="38100" dir="2700000" algn="tl">
                    <a:srgbClr val="000000">
                      <a:alpha val="43137"/>
                    </a:srgbClr>
                  </a:outerShdw>
                </a:effectLst>
              </a:rPr>
              <a:t>التفاعل الاجتماعي الإيجابي </a:t>
            </a:r>
            <a:r>
              <a:rPr lang="ar-SA" sz="3200" b="1" dirty="0"/>
              <a:t>المحقق للأمن والانتماء واحترام الذات ومعايير الصحة النفسية السليمة</a:t>
            </a:r>
            <a:r>
              <a:rPr lang="en-US" sz="3200" b="1" dirty="0"/>
              <a:t>.</a:t>
            </a:r>
            <a:endParaRPr lang="ar-SA" sz="3200" dirty="0"/>
          </a:p>
          <a:p>
            <a:endParaRPr lang="ar-SA" sz="3200" dirty="0"/>
          </a:p>
          <a:p>
            <a:endParaRPr lang="ar-SA" dirty="0"/>
          </a:p>
        </p:txBody>
      </p:sp>
    </p:spTree>
    <p:extLst>
      <p:ext uri="{BB962C8B-B14F-4D97-AF65-F5344CB8AC3E}">
        <p14:creationId xmlns:p14="http://schemas.microsoft.com/office/powerpoint/2010/main" val="1622919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683568" y="496704"/>
            <a:ext cx="7200800" cy="6001643"/>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3200" b="1" dirty="0">
                <a:ln>
                  <a:solidFill>
                    <a:sysClr val="windowText" lastClr="000000"/>
                  </a:solidFill>
                </a:ln>
                <a:solidFill>
                  <a:schemeClr val="accent1">
                    <a:lumMod val="60000"/>
                    <a:lumOff val="40000"/>
                  </a:schemeClr>
                </a:solidFill>
                <a:effectLst>
                  <a:outerShdw blurRad="38100" dist="38100" dir="2700000" algn="tl">
                    <a:srgbClr val="000000">
                      <a:alpha val="43137"/>
                    </a:srgbClr>
                  </a:outerShdw>
                </a:effectLst>
              </a:rPr>
              <a:t>ومن العوامل التي تساعد في استقطاب المتطوعين والحفاظ عليهم</a:t>
            </a:r>
            <a:r>
              <a:rPr lang="ar-SA" sz="2800" b="1" dirty="0">
                <a:ln>
                  <a:solidFill>
                    <a:sysClr val="windowText" lastClr="000000"/>
                  </a:solidFill>
                </a:ln>
                <a:solidFill>
                  <a:schemeClr val="accent1">
                    <a:lumMod val="60000"/>
                    <a:lumOff val="40000"/>
                  </a:schemeClr>
                </a:solidFill>
              </a:rPr>
              <a:t>: </a:t>
            </a:r>
            <a:endParaRPr lang="en-US" sz="2800" dirty="0">
              <a:ln>
                <a:solidFill>
                  <a:sysClr val="windowText" lastClr="000000"/>
                </a:solidFill>
              </a:ln>
              <a:solidFill>
                <a:schemeClr val="accent1">
                  <a:lumMod val="60000"/>
                  <a:lumOff val="40000"/>
                </a:schemeClr>
              </a:solidFill>
            </a:endParaRPr>
          </a:p>
          <a:p>
            <a:r>
              <a:rPr lang="ar-SA" sz="2800" dirty="0" smtClean="0"/>
              <a:t>1-نشر </a:t>
            </a:r>
            <a:r>
              <a:rPr lang="ar-SA" sz="2800" dirty="0"/>
              <a:t>مفهوم التطوع وتقدير جهود المتطوع وتنظيم وقت المتطوع وعدم ضياعه </a:t>
            </a:r>
            <a:endParaRPr lang="en-US" sz="2800" dirty="0"/>
          </a:p>
          <a:p>
            <a:r>
              <a:rPr lang="ar-SA" sz="2800" dirty="0"/>
              <a:t>2- تنظيم فترة </a:t>
            </a:r>
            <a:r>
              <a:rPr lang="ar-SA" sz="2800" dirty="0" smtClean="0"/>
              <a:t>الاجتماعات </a:t>
            </a:r>
            <a:r>
              <a:rPr lang="ar-SA" sz="2800" dirty="0"/>
              <a:t>واحترام مواعيدها والتحضير الجيد لها </a:t>
            </a:r>
            <a:endParaRPr lang="en-US" sz="2800" dirty="0"/>
          </a:p>
          <a:p>
            <a:r>
              <a:rPr lang="ar-SA" sz="2800" dirty="0"/>
              <a:t>3-تشجيع الشباب بإنشاء المشاريع الخاصة بهم وتنمية روح </a:t>
            </a:r>
            <a:r>
              <a:rPr lang="ar-SA" sz="2800" dirty="0" smtClean="0"/>
              <a:t>الانتماء </a:t>
            </a:r>
            <a:r>
              <a:rPr lang="ar-SA" sz="2800" dirty="0"/>
              <a:t>والمواطنة لديهم واشراكهم </a:t>
            </a:r>
            <a:r>
              <a:rPr lang="ar-SA" sz="2800" dirty="0" smtClean="0"/>
              <a:t>في </a:t>
            </a:r>
            <a:r>
              <a:rPr lang="ar-SA" sz="2800" dirty="0"/>
              <a:t>العمل  مع مراعاة ظروفهم </a:t>
            </a:r>
            <a:endParaRPr lang="ar-SA" sz="2800" dirty="0" smtClean="0"/>
          </a:p>
          <a:p>
            <a:r>
              <a:rPr lang="ar-SA" sz="3200" dirty="0"/>
              <a:t>4-تنظيم سجلات التطوع وقيد المتطوعين وتوجيههم الوجهة السليمة لاستثمار طاقاتهم ودعوة الخبراء للاستفادة من خبراتهم </a:t>
            </a:r>
            <a:endParaRPr lang="en-US" sz="3200" dirty="0"/>
          </a:p>
          <a:p>
            <a:endParaRPr lang="en-US" sz="2800" dirty="0"/>
          </a:p>
        </p:txBody>
      </p:sp>
    </p:spTree>
    <p:extLst>
      <p:ext uri="{BB962C8B-B14F-4D97-AF65-F5344CB8AC3E}">
        <p14:creationId xmlns:p14="http://schemas.microsoft.com/office/powerpoint/2010/main" val="28797808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539552" y="463034"/>
            <a:ext cx="7614592" cy="603242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dirty="0" smtClean="0"/>
              <a:t>5-تطوير </a:t>
            </a:r>
            <a:r>
              <a:rPr lang="ar-SA" sz="2800" dirty="0"/>
              <a:t>القوانين المحلية حتى تعطي ميزات معنوية للمتطوعين </a:t>
            </a:r>
            <a:endParaRPr lang="en-US" sz="2800" dirty="0"/>
          </a:p>
          <a:p>
            <a:r>
              <a:rPr lang="ar-SA" sz="2800" dirty="0"/>
              <a:t>6-تكريم المتطوعين ونشر نماذج لعطاء المتطوعين وتعويضهم ماديا ومعنويا </a:t>
            </a:r>
            <a:endParaRPr lang="ar-SA" sz="2800" dirty="0" smtClean="0"/>
          </a:p>
          <a:p>
            <a:r>
              <a:rPr lang="ar-AE"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أساليب</a:t>
            </a:r>
            <a:r>
              <a:rPr lang="en-US"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 </a:t>
            </a:r>
            <a:r>
              <a:rPr lang="ar-AE"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اخرى</a:t>
            </a:r>
            <a:r>
              <a:rPr lang="en-US"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 </a:t>
            </a:r>
            <a:r>
              <a:rPr lang="ar-AE"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لجذب</a:t>
            </a:r>
            <a:r>
              <a:rPr lang="en-US"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 </a:t>
            </a:r>
            <a:r>
              <a:rPr lang="ar-AE" altLang="ar-SA" sz="2800" b="1" dirty="0" smtClean="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المتطوعين</a:t>
            </a:r>
            <a:r>
              <a:rPr lang="ar-SA" altLang="ar-SA" sz="2800" b="1" dirty="0" smtClean="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 : </a:t>
            </a:r>
          </a:p>
          <a:p>
            <a:endParaRPr lang="ar-SA" altLang="ar-SA" sz="2800" b="1" dirty="0" smtClean="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endParaRPr>
          </a:p>
          <a:p>
            <a:pPr>
              <a:spcBef>
                <a:spcPts val="638"/>
              </a:spcBef>
              <a:spcAft>
                <a:spcPts val="1425"/>
              </a:spcAft>
            </a:pPr>
            <a:r>
              <a:rPr lang="en-US" altLang="ar-SA" sz="2800" b="1" dirty="0">
                <a:solidFill>
                  <a:srgbClr val="000000"/>
                </a:solidFill>
                <a:latin typeface="Calibri" pitchFamily="34" charset="0"/>
              </a:rPr>
              <a:t>*</a:t>
            </a:r>
            <a:r>
              <a:rPr lang="ar-SA" altLang="ar-SA" sz="2800" b="1" dirty="0">
                <a:solidFill>
                  <a:srgbClr val="000000"/>
                </a:solidFill>
                <a:latin typeface="Calibri" pitchFamily="34" charset="0"/>
              </a:rPr>
              <a:t>اختيار الثقات والمحبوبين للناس في مجلس ادارة الجهة الخيرية</a:t>
            </a:r>
            <a:r>
              <a:rPr lang="en-US" altLang="ar-SA" sz="2800" b="1" dirty="0">
                <a:solidFill>
                  <a:srgbClr val="000000"/>
                </a:solidFill>
                <a:latin typeface="Calibri" pitchFamily="34" charset="0"/>
              </a:rPr>
              <a:t>.</a:t>
            </a:r>
          </a:p>
          <a:p>
            <a:pPr>
              <a:spcBef>
                <a:spcPts val="638"/>
              </a:spcBef>
              <a:spcAft>
                <a:spcPts val="1425"/>
              </a:spcAft>
            </a:pPr>
            <a:r>
              <a:rPr lang="en-US" altLang="ar-SA" sz="2800" b="1" dirty="0">
                <a:solidFill>
                  <a:srgbClr val="000000"/>
                </a:solidFill>
                <a:latin typeface="Calibri" pitchFamily="34" charset="0"/>
              </a:rPr>
              <a:t>*</a:t>
            </a:r>
            <a:r>
              <a:rPr lang="ar-SA" altLang="ar-SA" sz="2800" b="1" dirty="0">
                <a:solidFill>
                  <a:srgbClr val="000000"/>
                </a:solidFill>
                <a:latin typeface="Calibri" pitchFamily="34" charset="0"/>
              </a:rPr>
              <a:t>أعمال الجهة الخيرية متوافقة مع المستجدات الحديثة</a:t>
            </a:r>
            <a:r>
              <a:rPr lang="en-US" altLang="ar-SA" sz="2800" b="1" dirty="0">
                <a:solidFill>
                  <a:srgbClr val="000000"/>
                </a:solidFill>
                <a:latin typeface="Calibri" pitchFamily="34" charset="0"/>
              </a:rPr>
              <a:t>.</a:t>
            </a:r>
          </a:p>
          <a:p>
            <a:pPr>
              <a:spcBef>
                <a:spcPts val="638"/>
              </a:spcBef>
              <a:spcAft>
                <a:spcPts val="1425"/>
              </a:spcAft>
            </a:pPr>
            <a:r>
              <a:rPr lang="en-US" altLang="ar-SA" sz="2800" b="1" dirty="0">
                <a:solidFill>
                  <a:srgbClr val="000000"/>
                </a:solidFill>
                <a:latin typeface="Calibri" pitchFamily="34" charset="0"/>
              </a:rPr>
              <a:t>*</a:t>
            </a:r>
            <a:r>
              <a:rPr lang="ar-SA" altLang="ar-SA" sz="2800" b="1" dirty="0">
                <a:solidFill>
                  <a:srgbClr val="000000"/>
                </a:solidFill>
                <a:latin typeface="Calibri" pitchFamily="34" charset="0"/>
              </a:rPr>
              <a:t>الترغيب بالأجر والثواب عند الله</a:t>
            </a:r>
            <a:r>
              <a:rPr lang="en-US" altLang="ar-SA" sz="2800" b="1" dirty="0">
                <a:solidFill>
                  <a:srgbClr val="000000"/>
                </a:solidFill>
                <a:latin typeface="Calibri" pitchFamily="34" charset="0"/>
              </a:rPr>
              <a:t>.</a:t>
            </a:r>
          </a:p>
          <a:p>
            <a:endParaRPr lang="ar-SA" altLang="ar-SA" sz="2800" b="1" dirty="0" smtClean="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endParaRPr>
          </a:p>
          <a:p>
            <a:endParaRPr lang="ar-SA" sz="2800" dirty="0" smtClean="0"/>
          </a:p>
          <a:p>
            <a:endParaRPr lang="en-US" sz="2800" dirty="0"/>
          </a:p>
        </p:txBody>
      </p:sp>
    </p:spTree>
    <p:extLst>
      <p:ext uri="{BB962C8B-B14F-4D97-AF65-F5344CB8AC3E}">
        <p14:creationId xmlns:p14="http://schemas.microsoft.com/office/powerpoint/2010/main" val="2265191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611560" y="404664"/>
            <a:ext cx="7488832" cy="664797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endParaRPr lang="en-US" altLang="ar-SA" sz="2400" b="1" dirty="0" smtClean="0">
              <a:solidFill>
                <a:srgbClr val="000000"/>
              </a:solidFill>
              <a:latin typeface="Calibri" pitchFamily="34" charset="0"/>
            </a:endParaRPr>
          </a:p>
          <a:p>
            <a:pPr>
              <a:spcBef>
                <a:spcPts val="638"/>
              </a:spcBef>
              <a:spcAft>
                <a:spcPts val="1425"/>
              </a:spcAft>
            </a:pPr>
            <a:r>
              <a:rPr lang="en-US" altLang="ar-SA" sz="3200" b="1" dirty="0" smtClean="0">
                <a:solidFill>
                  <a:srgbClr val="000000"/>
                </a:solidFill>
                <a:latin typeface="Calibri" pitchFamily="34" charset="0"/>
              </a:rPr>
              <a:t>* </a:t>
            </a:r>
            <a:r>
              <a:rPr lang="ar-SA" altLang="ar-SA" sz="3200" b="1" dirty="0" smtClean="0">
                <a:solidFill>
                  <a:srgbClr val="000000"/>
                </a:solidFill>
                <a:latin typeface="Calibri" pitchFamily="34" charset="0"/>
              </a:rPr>
              <a:t>ابراز </a:t>
            </a:r>
            <a:r>
              <a:rPr lang="ar-SA" altLang="ar-SA" sz="3200" b="1" dirty="0">
                <a:solidFill>
                  <a:srgbClr val="000000"/>
                </a:solidFill>
                <a:latin typeface="Calibri" pitchFamily="34" charset="0"/>
              </a:rPr>
              <a:t>النتائج العملية للعمل التطوعي</a:t>
            </a:r>
            <a:r>
              <a:rPr lang="en-US" altLang="ar-SA" sz="3200" b="1" dirty="0">
                <a:solidFill>
                  <a:srgbClr val="000000"/>
                </a:solidFill>
                <a:latin typeface="Calibri" pitchFamily="34" charset="0"/>
              </a:rPr>
              <a:t>.</a:t>
            </a:r>
          </a:p>
          <a:p>
            <a:pPr>
              <a:spcBef>
                <a:spcPts val="638"/>
              </a:spcBef>
              <a:spcAft>
                <a:spcPts val="1425"/>
              </a:spcAft>
            </a:pPr>
            <a:r>
              <a:rPr lang="en-US" altLang="ar-SA" sz="3200" b="1" dirty="0">
                <a:solidFill>
                  <a:srgbClr val="000000"/>
                </a:solidFill>
                <a:latin typeface="Calibri" pitchFamily="34" charset="0"/>
              </a:rPr>
              <a:t>*</a:t>
            </a:r>
            <a:r>
              <a:rPr lang="ar-SA" altLang="ar-SA" sz="3200" b="1" dirty="0">
                <a:solidFill>
                  <a:srgbClr val="000000"/>
                </a:solidFill>
                <a:latin typeface="Calibri" pitchFamily="34" charset="0"/>
              </a:rPr>
              <a:t>توثيق العمل التطوعي من أهل الفضل والعلم والمكانة</a:t>
            </a:r>
            <a:r>
              <a:rPr lang="en-US" altLang="ar-SA" sz="3200" b="1" dirty="0">
                <a:solidFill>
                  <a:srgbClr val="000000"/>
                </a:solidFill>
                <a:latin typeface="Calibri" pitchFamily="34" charset="0"/>
              </a:rPr>
              <a:t>.</a:t>
            </a:r>
          </a:p>
          <a:p>
            <a:pPr>
              <a:spcBef>
                <a:spcPts val="638"/>
              </a:spcBef>
              <a:spcAft>
                <a:spcPts val="1425"/>
              </a:spcAft>
            </a:pPr>
            <a:r>
              <a:rPr lang="en-US" altLang="ar-SA" sz="3200" b="1" dirty="0">
                <a:solidFill>
                  <a:srgbClr val="000000"/>
                </a:solidFill>
                <a:latin typeface="Calibri" pitchFamily="34" charset="0"/>
              </a:rPr>
              <a:t>*</a:t>
            </a:r>
            <a:r>
              <a:rPr lang="ar-SA" altLang="ar-SA" sz="3200" b="1" dirty="0">
                <a:solidFill>
                  <a:srgbClr val="000000"/>
                </a:solidFill>
                <a:latin typeface="Calibri" pitchFamily="34" charset="0"/>
              </a:rPr>
              <a:t>اتقان العمل</a:t>
            </a:r>
            <a:r>
              <a:rPr lang="en-US" altLang="ar-SA" sz="3200" b="1" dirty="0">
                <a:solidFill>
                  <a:srgbClr val="000000"/>
                </a:solidFill>
                <a:latin typeface="Calibri" pitchFamily="34" charset="0"/>
              </a:rPr>
              <a:t>.</a:t>
            </a:r>
          </a:p>
          <a:p>
            <a:pPr>
              <a:spcBef>
                <a:spcPts val="638"/>
              </a:spcBef>
              <a:spcAft>
                <a:spcPts val="1425"/>
              </a:spcAft>
            </a:pPr>
            <a:r>
              <a:rPr lang="en-US" altLang="ar-SA" sz="3200" b="1" dirty="0">
                <a:solidFill>
                  <a:srgbClr val="000000"/>
                </a:solidFill>
                <a:latin typeface="Calibri" pitchFamily="34" charset="0"/>
              </a:rPr>
              <a:t>*</a:t>
            </a:r>
            <a:r>
              <a:rPr lang="ar-SA" altLang="ar-SA" sz="3200" b="1" dirty="0">
                <a:solidFill>
                  <a:srgbClr val="000000"/>
                </a:solidFill>
                <a:latin typeface="Calibri" pitchFamily="34" charset="0"/>
              </a:rPr>
              <a:t>وضوح الأهداف والمهام لدى المتطوع</a:t>
            </a:r>
            <a:r>
              <a:rPr lang="en-US" altLang="ar-SA" sz="3200" b="1" dirty="0">
                <a:solidFill>
                  <a:srgbClr val="000000"/>
                </a:solidFill>
                <a:latin typeface="Calibri" pitchFamily="34" charset="0"/>
              </a:rPr>
              <a:t>.</a:t>
            </a:r>
          </a:p>
          <a:p>
            <a:pPr>
              <a:spcBef>
                <a:spcPts val="638"/>
              </a:spcBef>
              <a:spcAft>
                <a:spcPts val="1425"/>
              </a:spcAft>
            </a:pPr>
            <a:r>
              <a:rPr lang="en-US" altLang="ar-SA" sz="3200" b="1" dirty="0">
                <a:solidFill>
                  <a:srgbClr val="000000"/>
                </a:solidFill>
                <a:latin typeface="Calibri" pitchFamily="34" charset="0"/>
              </a:rPr>
              <a:t>*</a:t>
            </a:r>
            <a:r>
              <a:rPr lang="ar-SA" altLang="ar-SA" sz="3200" b="1" dirty="0">
                <a:solidFill>
                  <a:srgbClr val="000000"/>
                </a:solidFill>
                <a:latin typeface="Calibri" pitchFamily="34" charset="0"/>
              </a:rPr>
              <a:t>اعداد ملف شامل لكل راغب في التطوع</a:t>
            </a:r>
            <a:r>
              <a:rPr lang="en-US" altLang="ar-SA" sz="2400" b="1" dirty="0" smtClean="0">
                <a:solidFill>
                  <a:srgbClr val="000000"/>
                </a:solidFill>
                <a:latin typeface="Calibri" pitchFamily="34" charset="0"/>
              </a:rPr>
              <a:t>.</a:t>
            </a:r>
            <a:endParaRPr lang="ar-SA" altLang="ar-SA" sz="2400" b="1" dirty="0" smtClean="0">
              <a:solidFill>
                <a:srgbClr val="000000"/>
              </a:solidFill>
              <a:latin typeface="Calibri" pitchFamily="34" charset="0"/>
            </a:endParaRPr>
          </a:p>
          <a:p>
            <a:pPr>
              <a:spcBef>
                <a:spcPts val="638"/>
              </a:spcBef>
              <a:spcAft>
                <a:spcPts val="1425"/>
              </a:spcAft>
            </a:pPr>
            <a:endParaRPr lang="ar-SA" altLang="ar-SA" sz="2800" u="sng" dirty="0" smtClean="0">
              <a:ln>
                <a:solidFill>
                  <a:sysClr val="windowText" lastClr="000000"/>
                </a:solidFill>
              </a:ln>
              <a:solidFill>
                <a:schemeClr val="accent4"/>
              </a:solidFill>
              <a:cs typeface="Tahoma" pitchFamily="34" charset="0"/>
            </a:endParaRPr>
          </a:p>
          <a:p>
            <a:pPr>
              <a:spcBef>
                <a:spcPts val="638"/>
              </a:spcBef>
              <a:spcAft>
                <a:spcPts val="1425"/>
              </a:spcAft>
            </a:pPr>
            <a:endParaRPr lang="ar-SA" sz="2800" u="sng" dirty="0">
              <a:ln>
                <a:solidFill>
                  <a:sysClr val="windowText" lastClr="000000"/>
                </a:solidFill>
              </a:ln>
              <a:solidFill>
                <a:schemeClr val="accent4"/>
              </a:solidFill>
            </a:endParaRPr>
          </a:p>
          <a:p>
            <a:pPr>
              <a:spcBef>
                <a:spcPts val="638"/>
              </a:spcBef>
              <a:spcAft>
                <a:spcPts val="1425"/>
              </a:spcAft>
            </a:pPr>
            <a:endParaRPr lang="ar-SA" altLang="ar-SA" b="1" dirty="0" smtClean="0">
              <a:solidFill>
                <a:srgbClr val="000000"/>
              </a:solidFill>
              <a:latin typeface="Calibri" pitchFamily="34" charset="0"/>
            </a:endParaRPr>
          </a:p>
          <a:p>
            <a:pPr>
              <a:spcBef>
                <a:spcPts val="638"/>
              </a:spcBef>
              <a:spcAft>
                <a:spcPts val="1425"/>
              </a:spcAft>
            </a:pPr>
            <a:endParaRPr lang="en-US" altLang="ar-SA" b="1" dirty="0">
              <a:solidFill>
                <a:srgbClr val="000000"/>
              </a:solidFill>
              <a:latin typeface="Calibri" pitchFamily="34" charset="0"/>
            </a:endParaRPr>
          </a:p>
        </p:txBody>
      </p:sp>
    </p:spTree>
    <p:extLst>
      <p:ext uri="{BB962C8B-B14F-4D97-AF65-F5344CB8AC3E}">
        <p14:creationId xmlns:p14="http://schemas.microsoft.com/office/powerpoint/2010/main" val="3160024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1619672" y="908720"/>
            <a:ext cx="6062776" cy="461664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r>
              <a:rPr lang="ar-AE" altLang="ar-SA" sz="3600" u="sng" dirty="0">
                <a:ln>
                  <a:solidFill>
                    <a:sysClr val="windowText" lastClr="000000"/>
                  </a:solidFill>
                </a:ln>
                <a:solidFill>
                  <a:schemeClr val="accent4"/>
                </a:solidFill>
              </a:rPr>
              <a:t>أسباب</a:t>
            </a:r>
            <a:r>
              <a:rPr lang="en-US" altLang="ar-SA" sz="3600" u="sng" dirty="0">
                <a:ln>
                  <a:solidFill>
                    <a:sysClr val="windowText" lastClr="000000"/>
                  </a:solidFill>
                </a:ln>
                <a:solidFill>
                  <a:schemeClr val="accent4"/>
                </a:solidFill>
              </a:rPr>
              <a:t> </a:t>
            </a:r>
            <a:r>
              <a:rPr lang="ar-AE" altLang="ar-SA" sz="3600" u="sng" dirty="0">
                <a:ln>
                  <a:solidFill>
                    <a:sysClr val="windowText" lastClr="000000"/>
                  </a:solidFill>
                </a:ln>
                <a:solidFill>
                  <a:schemeClr val="accent4"/>
                </a:solidFill>
              </a:rPr>
              <a:t>تسرب</a:t>
            </a:r>
            <a:r>
              <a:rPr lang="en-US" altLang="ar-SA" sz="3600" u="sng" dirty="0">
                <a:ln>
                  <a:solidFill>
                    <a:sysClr val="windowText" lastClr="000000"/>
                  </a:solidFill>
                </a:ln>
                <a:solidFill>
                  <a:schemeClr val="accent4"/>
                </a:solidFill>
              </a:rPr>
              <a:t> </a:t>
            </a:r>
            <a:r>
              <a:rPr lang="ar-AE" altLang="ar-SA" sz="3600" u="sng" dirty="0">
                <a:ln>
                  <a:solidFill>
                    <a:sysClr val="windowText" lastClr="000000"/>
                  </a:solidFill>
                </a:ln>
                <a:solidFill>
                  <a:schemeClr val="accent4"/>
                </a:solidFill>
              </a:rPr>
              <a:t>المتطوعين</a:t>
            </a:r>
            <a:r>
              <a:rPr lang="en-US" altLang="ar-SA" sz="3600" u="sng" dirty="0">
                <a:ln>
                  <a:solidFill>
                    <a:sysClr val="windowText" lastClr="000000"/>
                  </a:solidFill>
                </a:ln>
                <a:solidFill>
                  <a:schemeClr val="accent4"/>
                </a:solidFill>
              </a:rPr>
              <a:t>:</a:t>
            </a:r>
            <a:endParaRPr lang="ar-SA" altLang="ar-SA" sz="3600" u="sng" dirty="0">
              <a:ln>
                <a:solidFill>
                  <a:sysClr val="windowText" lastClr="000000"/>
                </a:solidFill>
              </a:ln>
              <a:solidFill>
                <a:schemeClr val="accent4"/>
              </a:solidFill>
            </a:endParaRPr>
          </a:p>
          <a:p>
            <a:pPr>
              <a:spcBef>
                <a:spcPts val="638"/>
              </a:spcBef>
              <a:spcAft>
                <a:spcPts val="1425"/>
              </a:spcAft>
            </a:pPr>
            <a:r>
              <a:rPr lang="en-US" altLang="ar-SA" sz="2800" dirty="0">
                <a:solidFill>
                  <a:srgbClr val="000000"/>
                </a:solidFill>
                <a:latin typeface="Calibri" pitchFamily="34" charset="0"/>
              </a:rPr>
              <a:t>*</a:t>
            </a:r>
            <a:r>
              <a:rPr lang="ar-SA" altLang="ar-SA" sz="2800" dirty="0">
                <a:solidFill>
                  <a:srgbClr val="000000"/>
                </a:solidFill>
                <a:latin typeface="Calibri" pitchFamily="34" charset="0"/>
              </a:rPr>
              <a:t>اضعاف الجانب الاحتسابي لديهم</a:t>
            </a:r>
            <a:r>
              <a:rPr lang="en-US" altLang="ar-SA" sz="2800" dirty="0">
                <a:solidFill>
                  <a:srgbClr val="000000"/>
                </a:solidFill>
                <a:latin typeface="Calibri" pitchFamily="34" charset="0"/>
              </a:rPr>
              <a:t>.</a:t>
            </a:r>
          </a:p>
          <a:p>
            <a:pPr>
              <a:spcBef>
                <a:spcPts val="638"/>
              </a:spcBef>
              <a:spcAft>
                <a:spcPts val="1425"/>
              </a:spcAft>
            </a:pPr>
            <a:r>
              <a:rPr lang="en-US" altLang="ar-SA" sz="2800" dirty="0">
                <a:solidFill>
                  <a:srgbClr val="000000"/>
                </a:solidFill>
                <a:latin typeface="Calibri" pitchFamily="34" charset="0"/>
              </a:rPr>
              <a:t>*</a:t>
            </a:r>
            <a:r>
              <a:rPr lang="ar-SA" altLang="ar-SA" sz="2800" dirty="0">
                <a:solidFill>
                  <a:srgbClr val="000000"/>
                </a:solidFill>
                <a:latin typeface="Calibri" pitchFamily="34" charset="0"/>
              </a:rPr>
              <a:t>المزاح مع من لا يناسبهم ذلك</a:t>
            </a:r>
            <a:r>
              <a:rPr lang="en-US" altLang="ar-SA" sz="2800" dirty="0">
                <a:solidFill>
                  <a:srgbClr val="000000"/>
                </a:solidFill>
                <a:latin typeface="Calibri" pitchFamily="34" charset="0"/>
              </a:rPr>
              <a:t>.</a:t>
            </a:r>
          </a:p>
          <a:p>
            <a:pPr>
              <a:spcBef>
                <a:spcPts val="638"/>
              </a:spcBef>
              <a:spcAft>
                <a:spcPts val="1425"/>
              </a:spcAft>
            </a:pPr>
            <a:r>
              <a:rPr lang="en-US" altLang="ar-SA" sz="2800" dirty="0" smtClean="0">
                <a:solidFill>
                  <a:srgbClr val="000000"/>
                </a:solidFill>
                <a:latin typeface="Calibri" pitchFamily="34" charset="0"/>
              </a:rPr>
              <a:t>*</a:t>
            </a:r>
            <a:r>
              <a:rPr lang="ar-SA" altLang="ar-SA" sz="2800" dirty="0" smtClean="0">
                <a:solidFill>
                  <a:srgbClr val="000000"/>
                </a:solidFill>
                <a:latin typeface="Calibri" pitchFamily="34" charset="0"/>
              </a:rPr>
              <a:t>لا تدربهم </a:t>
            </a:r>
            <a:r>
              <a:rPr lang="ar-SA" altLang="ar-SA" sz="2800" dirty="0">
                <a:solidFill>
                  <a:srgbClr val="000000"/>
                </a:solidFill>
                <a:latin typeface="Calibri" pitchFamily="34" charset="0"/>
              </a:rPr>
              <a:t>ولا تطورهم</a:t>
            </a:r>
            <a:r>
              <a:rPr lang="en-US" altLang="ar-SA" sz="2800" dirty="0">
                <a:solidFill>
                  <a:srgbClr val="000000"/>
                </a:solidFill>
                <a:latin typeface="Calibri" pitchFamily="34" charset="0"/>
              </a:rPr>
              <a:t>.</a:t>
            </a:r>
          </a:p>
          <a:p>
            <a:pPr>
              <a:spcBef>
                <a:spcPts val="638"/>
              </a:spcBef>
              <a:spcAft>
                <a:spcPts val="1425"/>
              </a:spcAft>
            </a:pPr>
            <a:r>
              <a:rPr lang="en-US" altLang="ar-SA" sz="2800" dirty="0">
                <a:solidFill>
                  <a:srgbClr val="000000"/>
                </a:solidFill>
                <a:latin typeface="Calibri" pitchFamily="34" charset="0"/>
              </a:rPr>
              <a:t>*</a:t>
            </a:r>
            <a:r>
              <a:rPr lang="ar-SA" altLang="ar-SA" sz="2800" dirty="0">
                <a:solidFill>
                  <a:srgbClr val="000000"/>
                </a:solidFill>
                <a:latin typeface="Calibri" pitchFamily="34" charset="0"/>
              </a:rPr>
              <a:t>قلل من التذكير لهم</a:t>
            </a:r>
            <a:r>
              <a:rPr lang="en-US" altLang="ar-SA" sz="2800" dirty="0">
                <a:solidFill>
                  <a:srgbClr val="000000"/>
                </a:solidFill>
                <a:latin typeface="Calibri" pitchFamily="34" charset="0"/>
              </a:rPr>
              <a:t>.</a:t>
            </a:r>
          </a:p>
          <a:p>
            <a:pPr>
              <a:spcBef>
                <a:spcPts val="638"/>
              </a:spcBef>
              <a:spcAft>
                <a:spcPts val="1425"/>
              </a:spcAft>
            </a:pPr>
            <a:r>
              <a:rPr lang="en-US" altLang="ar-SA" sz="2800" dirty="0">
                <a:solidFill>
                  <a:srgbClr val="000000"/>
                </a:solidFill>
                <a:latin typeface="Calibri" pitchFamily="34" charset="0"/>
              </a:rPr>
              <a:t>*</a:t>
            </a:r>
            <a:r>
              <a:rPr lang="ar-SA" altLang="ar-SA" sz="2800" dirty="0">
                <a:solidFill>
                  <a:srgbClr val="000000"/>
                </a:solidFill>
                <a:latin typeface="Calibri" pitchFamily="34" charset="0"/>
              </a:rPr>
              <a:t>أكثر من الروتين والاعمال </a:t>
            </a:r>
            <a:r>
              <a:rPr lang="ar-SA" altLang="ar-SA" sz="2800" dirty="0" smtClean="0">
                <a:solidFill>
                  <a:srgbClr val="000000"/>
                </a:solidFill>
                <a:latin typeface="Calibri" pitchFamily="34" charset="0"/>
              </a:rPr>
              <a:t>الإجرائية </a:t>
            </a:r>
            <a:r>
              <a:rPr lang="ar-SA" altLang="ar-SA" sz="2800" dirty="0">
                <a:solidFill>
                  <a:srgbClr val="000000"/>
                </a:solidFill>
                <a:latin typeface="Calibri" pitchFamily="34" charset="0"/>
              </a:rPr>
              <a:t>في </a:t>
            </a:r>
            <a:r>
              <a:rPr lang="ar-SA" altLang="ar-SA" sz="2800" dirty="0" smtClean="0">
                <a:solidFill>
                  <a:srgbClr val="000000"/>
                </a:solidFill>
                <a:latin typeface="Calibri" pitchFamily="34" charset="0"/>
              </a:rPr>
              <a:t>المؤسسة</a:t>
            </a:r>
            <a:r>
              <a:rPr lang="en-US" altLang="ar-SA" sz="2800" dirty="0" smtClean="0">
                <a:solidFill>
                  <a:srgbClr val="000000"/>
                </a:solidFill>
                <a:latin typeface="Calibri" pitchFamily="34" charset="0"/>
              </a:rPr>
              <a:t>.</a:t>
            </a:r>
            <a:endParaRPr lang="en-US" altLang="ar-SA" sz="2800" dirty="0">
              <a:solidFill>
                <a:srgbClr val="000000"/>
              </a:solidFill>
              <a:latin typeface="Calibri" pitchFamily="34" charset="0"/>
            </a:endParaRPr>
          </a:p>
          <a:p>
            <a:pPr>
              <a:spcBef>
                <a:spcPts val="638"/>
              </a:spcBef>
              <a:spcAft>
                <a:spcPts val="1425"/>
              </a:spcAft>
            </a:pPr>
            <a:r>
              <a:rPr lang="en-US" altLang="ar-SA" dirty="0" smtClean="0">
                <a:solidFill>
                  <a:srgbClr val="000000"/>
                </a:solidFill>
                <a:latin typeface="Calibri" pitchFamily="34" charset="0"/>
              </a:rPr>
              <a:t>.</a:t>
            </a:r>
            <a:endParaRPr lang="en-US" altLang="ar-SA" dirty="0">
              <a:solidFill>
                <a:srgbClr val="000000"/>
              </a:solidFill>
              <a:latin typeface="Calibri" pitchFamily="34" charset="0"/>
            </a:endParaRPr>
          </a:p>
        </p:txBody>
      </p:sp>
    </p:spTree>
    <p:extLst>
      <p:ext uri="{BB962C8B-B14F-4D97-AF65-F5344CB8AC3E}">
        <p14:creationId xmlns:p14="http://schemas.microsoft.com/office/powerpoint/2010/main" val="2855988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259632" y="908720"/>
            <a:ext cx="6336704" cy="5078313"/>
          </a:xfrm>
          <a:prstGeom prst="rect">
            <a:avLst/>
          </a:prstGeom>
          <a:noFill/>
          <a:ln>
            <a:noFill/>
          </a:ln>
          <a:effectLst>
            <a:glow rad="228600">
              <a:schemeClr val="accent6">
                <a:satMod val="175000"/>
                <a:alpha val="40000"/>
              </a:schemeClr>
            </a:glow>
          </a:effectLst>
          <a:scene3d>
            <a:camera prst="orthographicFront"/>
            <a:lightRig rig="threePt" dir="t"/>
          </a:scene3d>
          <a:sp3d>
            <a:bevelT w="139700" h="139700" prst="divot"/>
          </a:sp3d>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r>
              <a:rPr lang="en-US" altLang="ar-SA" sz="3200" dirty="0">
                <a:solidFill>
                  <a:srgbClr val="000000"/>
                </a:solidFill>
                <a:latin typeface="Calibri" pitchFamily="34" charset="0"/>
              </a:rPr>
              <a:t>*</a:t>
            </a:r>
            <a:r>
              <a:rPr lang="ar-SA" altLang="ar-SA" sz="3200" dirty="0">
                <a:solidFill>
                  <a:srgbClr val="000000"/>
                </a:solidFill>
                <a:latin typeface="Calibri" pitchFamily="34" charset="0"/>
              </a:rPr>
              <a:t>فلتعم الفوضى في المؤسسة</a:t>
            </a:r>
            <a:r>
              <a:rPr lang="en-US" altLang="ar-SA" sz="3200" dirty="0">
                <a:solidFill>
                  <a:srgbClr val="000000"/>
                </a:solidFill>
                <a:latin typeface="Calibri" pitchFamily="34" charset="0"/>
              </a:rPr>
              <a:t>.</a:t>
            </a:r>
          </a:p>
          <a:p>
            <a:pPr>
              <a:spcBef>
                <a:spcPts val="638"/>
              </a:spcBef>
              <a:spcAft>
                <a:spcPts val="1425"/>
              </a:spcAft>
            </a:pPr>
            <a:r>
              <a:rPr lang="en-US" altLang="ar-SA" sz="3200" dirty="0">
                <a:solidFill>
                  <a:srgbClr val="000000"/>
                </a:solidFill>
                <a:latin typeface="Calibri" pitchFamily="34" charset="0"/>
              </a:rPr>
              <a:t>*</a:t>
            </a:r>
            <a:r>
              <a:rPr lang="ar-SA" altLang="ar-SA" sz="3200" dirty="0">
                <a:solidFill>
                  <a:srgbClr val="000000"/>
                </a:solidFill>
                <a:latin typeface="Calibri" pitchFamily="34" charset="0"/>
              </a:rPr>
              <a:t>أحرجه في البقاء في غير وقته</a:t>
            </a:r>
            <a:endParaRPr lang="en-US" altLang="ar-SA" sz="3200" dirty="0" smtClean="0">
              <a:solidFill>
                <a:srgbClr val="000000"/>
              </a:solidFill>
              <a:latin typeface="Calibri" pitchFamily="34" charset="0"/>
            </a:endParaRPr>
          </a:p>
          <a:p>
            <a:pPr>
              <a:spcBef>
                <a:spcPts val="638"/>
              </a:spcBef>
              <a:spcAft>
                <a:spcPts val="1425"/>
              </a:spcAft>
            </a:pPr>
            <a:r>
              <a:rPr lang="en-US" altLang="ar-SA" sz="3200" dirty="0" smtClean="0">
                <a:solidFill>
                  <a:srgbClr val="000000"/>
                </a:solidFill>
                <a:latin typeface="Calibri" pitchFamily="34" charset="0"/>
              </a:rPr>
              <a:t>*</a:t>
            </a:r>
            <a:r>
              <a:rPr lang="ar-SA" altLang="ar-SA" sz="3200" dirty="0">
                <a:solidFill>
                  <a:srgbClr val="000000"/>
                </a:solidFill>
                <a:latin typeface="Calibri" pitchFamily="34" charset="0"/>
              </a:rPr>
              <a:t>أثقل كاهله بالأعمال والأوامر</a:t>
            </a:r>
            <a:r>
              <a:rPr lang="en-US" altLang="ar-SA" sz="3200" dirty="0">
                <a:solidFill>
                  <a:srgbClr val="000000"/>
                </a:solidFill>
                <a:latin typeface="Calibri" pitchFamily="34" charset="0"/>
              </a:rPr>
              <a:t>.</a:t>
            </a:r>
          </a:p>
          <a:p>
            <a:pPr>
              <a:spcBef>
                <a:spcPts val="638"/>
              </a:spcBef>
              <a:spcAft>
                <a:spcPts val="1425"/>
              </a:spcAft>
            </a:pPr>
            <a:r>
              <a:rPr lang="en-US" altLang="ar-SA" sz="3200" dirty="0">
                <a:solidFill>
                  <a:srgbClr val="000000"/>
                </a:solidFill>
                <a:latin typeface="Calibri" pitchFamily="34" charset="0"/>
              </a:rPr>
              <a:t>*</a:t>
            </a:r>
            <a:r>
              <a:rPr lang="ar-SA" altLang="ar-SA" sz="3200" dirty="0">
                <a:solidFill>
                  <a:srgbClr val="000000"/>
                </a:solidFill>
                <a:latin typeface="Calibri" pitchFamily="34" charset="0"/>
              </a:rPr>
              <a:t>لا تراع نفسيته</a:t>
            </a:r>
            <a:r>
              <a:rPr lang="en-US" altLang="ar-SA" sz="3200" dirty="0">
                <a:solidFill>
                  <a:srgbClr val="000000"/>
                </a:solidFill>
                <a:latin typeface="Calibri" pitchFamily="34" charset="0"/>
              </a:rPr>
              <a:t>.</a:t>
            </a:r>
          </a:p>
          <a:p>
            <a:pPr>
              <a:spcBef>
                <a:spcPts val="638"/>
              </a:spcBef>
              <a:spcAft>
                <a:spcPts val="1425"/>
              </a:spcAft>
            </a:pPr>
            <a:r>
              <a:rPr lang="en-US" altLang="ar-SA" sz="3200" dirty="0">
                <a:solidFill>
                  <a:srgbClr val="000000"/>
                </a:solidFill>
                <a:latin typeface="Calibri" pitchFamily="34" charset="0"/>
              </a:rPr>
              <a:t>*</a:t>
            </a:r>
            <a:r>
              <a:rPr lang="ar-SA" altLang="ar-SA" sz="3200" dirty="0">
                <a:solidFill>
                  <a:srgbClr val="000000"/>
                </a:solidFill>
                <a:latin typeface="Calibri" pitchFamily="34" charset="0"/>
              </a:rPr>
              <a:t>كن غامضا في برامج المؤسسة</a:t>
            </a:r>
            <a:r>
              <a:rPr lang="en-US" altLang="ar-SA" sz="3200" dirty="0">
                <a:solidFill>
                  <a:srgbClr val="000000"/>
                </a:solidFill>
                <a:latin typeface="Calibri" pitchFamily="34" charset="0"/>
              </a:rPr>
              <a:t>.</a:t>
            </a:r>
          </a:p>
          <a:p>
            <a:pPr>
              <a:spcBef>
                <a:spcPts val="638"/>
              </a:spcBef>
              <a:spcAft>
                <a:spcPts val="1425"/>
              </a:spcAft>
            </a:pPr>
            <a:r>
              <a:rPr lang="en-US" altLang="ar-SA" sz="3200" dirty="0">
                <a:solidFill>
                  <a:srgbClr val="000000"/>
                </a:solidFill>
                <a:latin typeface="Calibri" pitchFamily="34" charset="0"/>
              </a:rPr>
              <a:t>*</a:t>
            </a:r>
            <a:r>
              <a:rPr lang="ar-SA" altLang="ar-SA" sz="3200" dirty="0">
                <a:solidFill>
                  <a:srgbClr val="000000"/>
                </a:solidFill>
                <a:latin typeface="Calibri" pitchFamily="34" charset="0"/>
              </a:rPr>
              <a:t>ضعه مع شخص لا يناسبه</a:t>
            </a:r>
            <a:r>
              <a:rPr lang="en-US" altLang="ar-SA" sz="3200" dirty="0">
                <a:solidFill>
                  <a:srgbClr val="000000"/>
                </a:solidFill>
                <a:latin typeface="Calibri" pitchFamily="34" charset="0"/>
              </a:rPr>
              <a:t>.</a:t>
            </a:r>
          </a:p>
          <a:p>
            <a:pPr>
              <a:spcBef>
                <a:spcPts val="638"/>
              </a:spcBef>
              <a:spcAft>
                <a:spcPts val="1425"/>
              </a:spcAft>
            </a:pPr>
            <a:r>
              <a:rPr lang="en-US" altLang="ar-SA" sz="3200" dirty="0">
                <a:solidFill>
                  <a:srgbClr val="000000"/>
                </a:solidFill>
                <a:latin typeface="Calibri" pitchFamily="34" charset="0"/>
              </a:rPr>
              <a:t>*</a:t>
            </a:r>
            <a:r>
              <a:rPr lang="ar-SA" altLang="ar-SA" sz="3200" dirty="0">
                <a:solidFill>
                  <a:srgbClr val="000000"/>
                </a:solidFill>
                <a:latin typeface="Calibri" pitchFamily="34" charset="0"/>
              </a:rPr>
              <a:t>ضعه في مكان غير مناسب له</a:t>
            </a:r>
            <a:r>
              <a:rPr lang="en-US" altLang="ar-SA" sz="2400" dirty="0">
                <a:solidFill>
                  <a:srgbClr val="000000"/>
                </a:solidFill>
                <a:latin typeface="Calibri" pitchFamily="34" charset="0"/>
              </a:rPr>
              <a:t>.</a:t>
            </a:r>
          </a:p>
        </p:txBody>
      </p:sp>
    </p:spTree>
    <p:extLst>
      <p:ext uri="{BB962C8B-B14F-4D97-AF65-F5344CB8AC3E}">
        <p14:creationId xmlns:p14="http://schemas.microsoft.com/office/powerpoint/2010/main" val="2600161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rot="20441279">
            <a:off x="294917" y="1500885"/>
            <a:ext cx="8075240" cy="3051644"/>
          </a:xfrm>
        </p:spPr>
        <p:txBody>
          <a:bodyPr>
            <a:noAutofit/>
          </a:bodyPr>
          <a:lstStyle/>
          <a:p>
            <a:pPr algn="ctr"/>
            <a:r>
              <a:rPr lang="ar-SA" sz="2800" b="1"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7200" b="1" u="sng"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rPr>
              <a:t>ثانيا : </a:t>
            </a:r>
            <a:r>
              <a:rPr lang="ar-SA" sz="6600" b="1" u="sng"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rPr>
              <a:t>برنامج العمل التطوعي</a:t>
            </a:r>
            <a:endParaRPr lang="ar-SA" sz="2800" b="1" u="sng"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endParaRPr lang="ar-SA" sz="2800" b="1"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669674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76672"/>
            <a:ext cx="7643192" cy="5997280"/>
          </a:xfrm>
        </p:spPr>
        <p:txBody>
          <a:bodyPr>
            <a:normAutofit/>
          </a:bodyPr>
          <a:lstStyle/>
          <a:p>
            <a:r>
              <a:rPr lang="ar-SA" sz="4000" b="1" u="sng" dirty="0" smtClean="0">
                <a:solidFill>
                  <a:srgbClr val="FF0000"/>
                </a:solidFill>
                <a:effectLst>
                  <a:outerShdw blurRad="38100" dist="38100" dir="2700000" algn="tl">
                    <a:srgbClr val="000000">
                      <a:alpha val="43137"/>
                    </a:srgbClr>
                  </a:outerShdw>
                </a:effectLst>
              </a:rPr>
              <a:t> برنامج </a:t>
            </a:r>
            <a:r>
              <a:rPr lang="ar-SA" sz="4000" b="1" u="sng" dirty="0">
                <a:solidFill>
                  <a:srgbClr val="FF0000"/>
                </a:solidFill>
                <a:effectLst>
                  <a:outerShdw blurRad="38100" dist="38100" dir="2700000" algn="tl">
                    <a:srgbClr val="000000">
                      <a:alpha val="43137"/>
                    </a:srgbClr>
                  </a:outerShdw>
                </a:effectLst>
              </a:rPr>
              <a:t>العمل </a:t>
            </a:r>
            <a:r>
              <a:rPr lang="ar-SA" sz="4000" b="1" u="sng" dirty="0" smtClean="0">
                <a:solidFill>
                  <a:srgbClr val="FF0000"/>
                </a:solidFill>
                <a:effectLst>
                  <a:outerShdw blurRad="38100" dist="38100" dir="2700000" algn="tl">
                    <a:srgbClr val="000000">
                      <a:alpha val="43137"/>
                    </a:srgbClr>
                  </a:outerShdw>
                </a:effectLst>
              </a:rPr>
              <a:t>التطوعي</a:t>
            </a:r>
          </a:p>
          <a:p>
            <a:pPr marL="0" indent="0">
              <a:buNone/>
            </a:pPr>
            <a:r>
              <a:rPr lang="ar-SA" sz="3200" dirty="0" smtClean="0"/>
              <a:t>يعمل برنامج ا</a:t>
            </a:r>
            <a:r>
              <a:rPr lang="ar-SA" sz="3200" dirty="0" smtClean="0">
                <a:solidFill>
                  <a:srgbClr val="FF0000"/>
                </a:solidFill>
              </a:rPr>
              <a:t>لعمل التطوعي على</a:t>
            </a:r>
            <a:r>
              <a:rPr lang="ar-SA" sz="3200" dirty="0" smtClean="0"/>
              <a:t> </a:t>
            </a:r>
            <a:r>
              <a:rPr lang="ar-SA" sz="3200" dirty="0"/>
              <a:t>الرصد المستمر لحاجات المجتمع بغرض التفاعل الاجتماعي والثقافي مع المجتمع من اجل المزاوجة المثمرة بين تلك الاحتياجات وقدرات الجامعة وطلابها ومجالات العمل التطوعي كثيرة ومتنوعه وينبغي للطالب ان يختار ما يتفق مع امكانياته وقدراته وميوله </a:t>
            </a:r>
            <a:r>
              <a:rPr lang="ar-SA" sz="3200" b="1" u="sng" dirty="0" smtClean="0">
                <a:effectLst>
                  <a:outerShdw blurRad="38100" dist="38100" dir="2700000" algn="tl">
                    <a:srgbClr val="000000">
                      <a:alpha val="43137"/>
                    </a:srgbClr>
                  </a:outerShdw>
                </a:effectLst>
              </a:rPr>
              <a:t>ويسعى </a:t>
            </a:r>
            <a:r>
              <a:rPr lang="ar-SA" sz="3200" b="1" u="sng" dirty="0">
                <a:effectLst>
                  <a:outerShdw blurRad="38100" dist="38100" dir="2700000" algn="tl">
                    <a:srgbClr val="000000">
                      <a:alpha val="43137"/>
                    </a:srgbClr>
                  </a:outerShdw>
                </a:effectLst>
              </a:rPr>
              <a:t>برنامج العمل التطوعي الى : </a:t>
            </a:r>
            <a:endParaRPr lang="ar-SA" sz="3200" b="1" u="sng" dirty="0" smtClean="0">
              <a:effectLst>
                <a:outerShdw blurRad="38100" dist="38100" dir="2700000" algn="tl">
                  <a:srgbClr val="000000">
                    <a:alpha val="43137"/>
                  </a:srgbClr>
                </a:outerShdw>
              </a:effectLst>
            </a:endParaRPr>
          </a:p>
          <a:p>
            <a:pPr marL="0" indent="0">
              <a:buNone/>
            </a:pPr>
            <a:r>
              <a:rPr lang="ar-SA" sz="3200" b="1" u="sng" dirty="0">
                <a:effectLst>
                  <a:outerShdw blurRad="38100" dist="38100" dir="2700000" algn="tl">
                    <a:srgbClr val="000000">
                      <a:alpha val="43137"/>
                    </a:srgbClr>
                  </a:outerShdw>
                </a:effectLst>
              </a:rPr>
              <a:t> </a:t>
            </a:r>
            <a:r>
              <a:rPr lang="ar-SA" sz="3200" b="1" u="sng" dirty="0"/>
              <a:t> الالتزام : </a:t>
            </a:r>
            <a:r>
              <a:rPr lang="ar-SA" sz="3200" dirty="0"/>
              <a:t>العمل التطوعي التزام شخصي فالمتطوع يمنح وقته وجهد من اجل خدمة تطوعية والالتزام بسياسة وقوانين المؤسسة.</a:t>
            </a:r>
          </a:p>
          <a:p>
            <a:pPr marL="0" indent="0">
              <a:buNone/>
            </a:pPr>
            <a:endParaRPr lang="ar-SA" sz="3200" b="1" u="sng" dirty="0">
              <a:effectLst>
                <a:outerShdw blurRad="38100" dist="38100" dir="2700000" algn="tl">
                  <a:srgbClr val="000000">
                    <a:alpha val="43137"/>
                  </a:srgbClr>
                </a:outerShdw>
              </a:effectLst>
            </a:endParaRPr>
          </a:p>
          <a:p>
            <a:endParaRPr lang="ar-SA" dirty="0"/>
          </a:p>
        </p:txBody>
      </p:sp>
    </p:spTree>
    <p:extLst>
      <p:ext uri="{BB962C8B-B14F-4D97-AF65-F5344CB8AC3E}">
        <p14:creationId xmlns:p14="http://schemas.microsoft.com/office/powerpoint/2010/main" val="3953957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692696"/>
            <a:ext cx="7467600" cy="4873752"/>
          </a:xfrm>
        </p:spPr>
        <p:txBody>
          <a:bodyPr/>
          <a:lstStyle/>
          <a:p>
            <a:pPr>
              <a:buFont typeface="Wingdings" panose="05000000000000000000" pitchFamily="2" charset="2"/>
              <a:buChar char="ü"/>
            </a:pPr>
            <a:r>
              <a:rPr lang="ar-SA" sz="3600" dirty="0"/>
              <a:t>المسؤولية التي تفرضها عليه مهمته التطوعية والمسؤولية الوطنية.</a:t>
            </a:r>
          </a:p>
          <a:p>
            <a:pPr>
              <a:buFont typeface="Wingdings" panose="05000000000000000000" pitchFamily="2" charset="2"/>
              <a:buChar char="ü"/>
            </a:pPr>
            <a:r>
              <a:rPr lang="ar-SA" sz="3600" dirty="0"/>
              <a:t>الأمانة تؤديها المتطوع ما عليه من واجبات على أكمل وجه.</a:t>
            </a:r>
          </a:p>
          <a:p>
            <a:pPr>
              <a:buFont typeface="Wingdings" panose="05000000000000000000" pitchFamily="2" charset="2"/>
              <a:buChar char="ü"/>
            </a:pPr>
            <a:r>
              <a:rPr lang="ar-SA" sz="3600" dirty="0"/>
              <a:t>تقدير قيمة العمل : تثمين العمل والاحساس بقيمته والاستمتاع به واحترام العمل والعاملين.</a:t>
            </a:r>
          </a:p>
          <a:p>
            <a:pPr>
              <a:buFont typeface="Wingdings" panose="05000000000000000000" pitchFamily="2" charset="2"/>
              <a:buChar char="ü"/>
            </a:pPr>
            <a:r>
              <a:rPr lang="ar-SA" sz="3600" dirty="0"/>
              <a:t> التعاون ومساعدة الاخرين في انجاز الأمور.</a:t>
            </a:r>
          </a:p>
          <a:p>
            <a:endParaRPr lang="ar-SA" dirty="0"/>
          </a:p>
        </p:txBody>
      </p:sp>
    </p:spTree>
    <p:extLst>
      <p:ext uri="{BB962C8B-B14F-4D97-AF65-F5344CB8AC3E}">
        <p14:creationId xmlns:p14="http://schemas.microsoft.com/office/powerpoint/2010/main" val="14025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476672"/>
            <a:ext cx="7467600" cy="5760640"/>
          </a:xfrm>
        </p:spPr>
        <p:txBody>
          <a:bodyPr>
            <a:normAutofit lnSpcReduction="10000"/>
          </a:bodyPr>
          <a:lstStyle/>
          <a:p>
            <a:r>
              <a:rPr lang="ar-SA" sz="3200" b="1" u="sng" dirty="0">
                <a:solidFill>
                  <a:srgbClr val="FF0000"/>
                </a:solidFill>
              </a:rPr>
              <a:t>اهداف العمل </a:t>
            </a:r>
            <a:r>
              <a:rPr lang="ar-SA" sz="3200" b="1" u="sng" dirty="0" smtClean="0">
                <a:solidFill>
                  <a:srgbClr val="FF0000"/>
                </a:solidFill>
              </a:rPr>
              <a:t>التطوعي </a:t>
            </a:r>
          </a:p>
          <a:p>
            <a:pPr>
              <a:buFont typeface="Courier New" panose="02070309020205020404" pitchFamily="49" charset="0"/>
              <a:buChar char="o"/>
            </a:pPr>
            <a:r>
              <a:rPr lang="ar-SA" b="1" dirty="0"/>
              <a:t> </a:t>
            </a:r>
            <a:r>
              <a:rPr lang="ar-SA" sz="2800" b="1" dirty="0"/>
              <a:t>ترسيخ قيم الدين الإسلامي وموروث المجتمع </a:t>
            </a:r>
            <a:r>
              <a:rPr lang="ar-SA" sz="2800" b="1" dirty="0" smtClean="0"/>
              <a:t>العمراني </a:t>
            </a:r>
            <a:r>
              <a:rPr lang="ar-SA" sz="2800" b="1" dirty="0"/>
              <a:t>وعرفه القائم على التعاضد.</a:t>
            </a:r>
          </a:p>
          <a:p>
            <a:pPr>
              <a:buFont typeface="Courier New" panose="02070309020205020404" pitchFamily="49" charset="0"/>
              <a:buChar char="o"/>
            </a:pPr>
            <a:r>
              <a:rPr lang="ar-SA" sz="2800" b="1" dirty="0"/>
              <a:t> ترسيخ ثقافة التطوع ورد الجميل للوطن</a:t>
            </a:r>
          </a:p>
          <a:p>
            <a:pPr>
              <a:buFont typeface="Courier New" panose="02070309020205020404" pitchFamily="49" charset="0"/>
              <a:buChar char="o"/>
            </a:pPr>
            <a:r>
              <a:rPr lang="ar-SA" sz="2800" b="1" dirty="0"/>
              <a:t>ربط الجامعة ومخرجاتها التعليمية باحتياجات المجتمع ومشكلاته .</a:t>
            </a:r>
          </a:p>
          <a:p>
            <a:pPr>
              <a:buFont typeface="Courier New" panose="02070309020205020404" pitchFamily="49" charset="0"/>
              <a:buChar char="o"/>
            </a:pPr>
            <a:r>
              <a:rPr lang="ar-SA" sz="2800" b="1" dirty="0"/>
              <a:t>تعزيز الوعي بالمشاركة المجتمعية النشطة والفاعلية. </a:t>
            </a:r>
          </a:p>
          <a:p>
            <a:pPr>
              <a:buFont typeface="Courier New" panose="02070309020205020404" pitchFamily="49" charset="0"/>
              <a:buChar char="o"/>
            </a:pPr>
            <a:r>
              <a:rPr lang="ar-SA" sz="2800" b="1" dirty="0"/>
              <a:t>تنمية الحس الاجتماعي والتفاعل مع الاخرين.</a:t>
            </a:r>
          </a:p>
          <a:p>
            <a:pPr>
              <a:buFont typeface="Courier New" panose="02070309020205020404" pitchFamily="49" charset="0"/>
              <a:buChar char="o"/>
            </a:pPr>
            <a:r>
              <a:rPr lang="ar-SA" sz="2800" b="1" dirty="0"/>
              <a:t>تعميق روح المواطنة وترسيخ قيمها.</a:t>
            </a:r>
          </a:p>
          <a:p>
            <a:pPr>
              <a:buFont typeface="Courier New" panose="02070309020205020404" pitchFamily="49" charset="0"/>
              <a:buChar char="o"/>
            </a:pPr>
            <a:r>
              <a:rPr lang="ar-SA" sz="2800" b="1" dirty="0"/>
              <a:t>تعزيز قدرة الطالب الجامعي على التعامل مع مختلف مشكلاته.</a:t>
            </a:r>
          </a:p>
          <a:p>
            <a:pPr>
              <a:buFont typeface="Courier New" panose="02070309020205020404" pitchFamily="49" charset="0"/>
              <a:buChar char="o"/>
            </a:pPr>
            <a:r>
              <a:rPr lang="ar-SA" sz="2800" b="1" dirty="0"/>
              <a:t>تنمية روح </a:t>
            </a:r>
            <a:r>
              <a:rPr lang="ar-SA" sz="2800" b="1" dirty="0" smtClean="0"/>
              <a:t>المسئولية </a:t>
            </a:r>
            <a:r>
              <a:rPr lang="ar-SA" sz="2800" b="1" dirty="0"/>
              <a:t>والالتزام لصالح الوطن.</a:t>
            </a:r>
          </a:p>
          <a:p>
            <a:pPr>
              <a:buFont typeface="Courier New" panose="02070309020205020404" pitchFamily="49" charset="0"/>
              <a:buChar char="o"/>
            </a:pPr>
            <a:r>
              <a:rPr lang="ar-SA" sz="2800" b="1" dirty="0"/>
              <a:t>تنمية مهارات الطلاب الفكرية والفنية والفكرية.</a:t>
            </a:r>
            <a:endParaRPr lang="en-GB" sz="2800" b="1" dirty="0"/>
          </a:p>
          <a:p>
            <a:endParaRPr lang="ar-SA" dirty="0"/>
          </a:p>
        </p:txBody>
      </p:sp>
    </p:spTree>
    <p:extLst>
      <p:ext uri="{BB962C8B-B14F-4D97-AF65-F5344CB8AC3E}">
        <p14:creationId xmlns:p14="http://schemas.microsoft.com/office/powerpoint/2010/main" val="3948952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620688"/>
            <a:ext cx="7467600" cy="4873752"/>
          </a:xfrm>
        </p:spPr>
        <p:txBody>
          <a:bodyPr>
            <a:normAutofit fontScale="92500" lnSpcReduction="20000"/>
          </a:bodyPr>
          <a:lstStyle/>
          <a:p>
            <a:r>
              <a:rPr lang="ar-SA" sz="3600" b="1" u="sng" dirty="0">
                <a:solidFill>
                  <a:srgbClr val="FF0000"/>
                </a:solidFill>
              </a:rPr>
              <a:t>اختصاصات برنامج العمل التطوعي </a:t>
            </a:r>
            <a:r>
              <a:rPr lang="ar-SA" sz="3600" b="1" u="sng" dirty="0" smtClean="0">
                <a:solidFill>
                  <a:srgbClr val="FF0000"/>
                </a:solidFill>
              </a:rPr>
              <a:t>ومهامه</a:t>
            </a:r>
          </a:p>
          <a:p>
            <a:pPr marL="0" indent="0">
              <a:buNone/>
            </a:pPr>
            <a:r>
              <a:rPr lang="ar-SA" sz="3600" dirty="0"/>
              <a:t>يتولى برنامج العمل التطوعي بالجامعة إدارة وتخطيط وتقييم </a:t>
            </a:r>
            <a:r>
              <a:rPr lang="ar-SA" sz="3600" dirty="0" smtClean="0"/>
              <a:t>الأنشطة </a:t>
            </a:r>
            <a:r>
              <a:rPr lang="ar-SA" sz="3600" dirty="0"/>
              <a:t>والبرامج التي تهدف الى توجيه طاقات الطلاب من الجنسين الى برامج التطوعية مدروسة وموجهة تسهم في تنمية المجتمع من ناحية</a:t>
            </a:r>
            <a:r>
              <a:rPr lang="ar-SA" sz="3600" dirty="0" smtClean="0"/>
              <a:t>.</a:t>
            </a:r>
          </a:p>
          <a:p>
            <a:pPr marL="0" indent="0">
              <a:buNone/>
            </a:pPr>
            <a:endParaRPr lang="ar-SA" sz="3600" dirty="0"/>
          </a:p>
          <a:p>
            <a:pPr marL="0" indent="0">
              <a:buNone/>
            </a:pPr>
            <a:r>
              <a:rPr lang="ar-SA" sz="3600" b="1" u="sng" dirty="0">
                <a:effectLst>
                  <a:outerShdw blurRad="38100" dist="38100" dir="2700000" algn="tl">
                    <a:srgbClr val="000000">
                      <a:alpha val="43137"/>
                    </a:srgbClr>
                  </a:outerShdw>
                </a:effectLst>
              </a:rPr>
              <a:t>ومع ذلك من خلال الاتي : </a:t>
            </a:r>
          </a:p>
          <a:p>
            <a:pPr>
              <a:buFont typeface="Wingdings" panose="05000000000000000000" pitchFamily="2" charset="2"/>
              <a:buChar char="q"/>
            </a:pPr>
            <a:r>
              <a:rPr lang="ar-SA" sz="3600" dirty="0"/>
              <a:t> نشر ثقافة العمل التطوعي وترسيخها في المجتمع.</a:t>
            </a:r>
          </a:p>
          <a:p>
            <a:pPr>
              <a:buFont typeface="Wingdings" panose="05000000000000000000" pitchFamily="2" charset="2"/>
              <a:buChar char="q"/>
            </a:pPr>
            <a:r>
              <a:rPr lang="ar-SA" sz="3600" dirty="0"/>
              <a:t>تعريف المجتمع ببرنامج العمل التطوعي بالجامعة وبأهدافه واختصاصاته</a:t>
            </a:r>
          </a:p>
          <a:p>
            <a:endParaRPr lang="ar-SA" sz="3600" b="1" dirty="0"/>
          </a:p>
        </p:txBody>
      </p:sp>
      <p:sp>
        <p:nvSpPr>
          <p:cNvPr id="4" name="سهم إلى اليسار 3"/>
          <p:cNvSpPr/>
          <p:nvPr/>
        </p:nvSpPr>
        <p:spPr>
          <a:xfrm>
            <a:off x="2555776" y="5448244"/>
            <a:ext cx="1440160" cy="861076"/>
          </a:xfrm>
          <a:prstGeom prst="leftArrow">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3255618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404664"/>
            <a:ext cx="7467600" cy="5904656"/>
          </a:xfrm>
        </p:spPr>
        <p:txBody>
          <a:bodyPr>
            <a:normAutofit/>
          </a:bodyPr>
          <a:lstStyle/>
          <a:p>
            <a:pPr>
              <a:buFont typeface="Wingdings" panose="05000000000000000000" pitchFamily="2" charset="2"/>
              <a:buChar char="q"/>
            </a:pPr>
            <a:r>
              <a:rPr lang="ar-SA" sz="3200" dirty="0"/>
              <a:t>إيجاد أليات فاعلة للتواصل مع المجتمع.</a:t>
            </a:r>
          </a:p>
          <a:p>
            <a:pPr>
              <a:buFont typeface="Wingdings" panose="05000000000000000000" pitchFamily="2" charset="2"/>
              <a:buChar char="q"/>
            </a:pPr>
            <a:r>
              <a:rPr lang="ar-SA" sz="3200" dirty="0"/>
              <a:t>دراسة حاجات مؤسسات المجتمع لغرض تلبيتها من خلال الاعمال التطوعية.</a:t>
            </a:r>
          </a:p>
          <a:p>
            <a:pPr>
              <a:buFont typeface="Wingdings" panose="05000000000000000000" pitchFamily="2" charset="2"/>
              <a:buChar char="q"/>
            </a:pPr>
            <a:r>
              <a:rPr lang="ar-SA" sz="3200" dirty="0"/>
              <a:t>التنسيق مع مؤسسات القطاعين العام والخاص الراغبة في استقبال الطلاب للتطوع.</a:t>
            </a:r>
          </a:p>
          <a:p>
            <a:pPr>
              <a:buFont typeface="Wingdings" panose="05000000000000000000" pitchFamily="2" charset="2"/>
              <a:buChar char="q"/>
            </a:pPr>
            <a:r>
              <a:rPr lang="ar-SA" sz="3200" dirty="0"/>
              <a:t>توفير فرص تطوعية مناسبة للطلاب</a:t>
            </a:r>
            <a:r>
              <a:rPr lang="ar-SA" sz="3200" dirty="0" smtClean="0"/>
              <a:t>.</a:t>
            </a:r>
          </a:p>
          <a:p>
            <a:pPr marL="342900" indent="-342900">
              <a:buFont typeface="Wingdings" panose="05000000000000000000" pitchFamily="2" charset="2"/>
              <a:buChar char="q"/>
            </a:pPr>
            <a:r>
              <a:rPr lang="ar-SA" sz="3200" dirty="0"/>
              <a:t> تأهيل الطلاب المتطوعين وتدريبهم في أساسيات الأمن والسلامة وأساليب التواصل.</a:t>
            </a:r>
          </a:p>
          <a:p>
            <a:pPr marL="342900" indent="-342900">
              <a:buFont typeface="Wingdings" panose="05000000000000000000" pitchFamily="2" charset="2"/>
              <a:buChar char="q"/>
            </a:pPr>
            <a:r>
              <a:rPr lang="ar-SA" sz="3200" dirty="0"/>
              <a:t>تحديد واجبات الطالب المتطوع وحقوقه.</a:t>
            </a:r>
          </a:p>
          <a:p>
            <a:pPr marL="342900" indent="-342900">
              <a:buFont typeface="Wingdings" panose="05000000000000000000" pitchFamily="2" charset="2"/>
              <a:buChar char="q"/>
            </a:pPr>
            <a:r>
              <a:rPr lang="ar-SA" sz="3200" dirty="0"/>
              <a:t>تحديد وسائل الاشراف على المتطوع . </a:t>
            </a:r>
          </a:p>
          <a:p>
            <a:pPr>
              <a:buFont typeface="Wingdings" panose="05000000000000000000" pitchFamily="2" charset="2"/>
              <a:buChar char="q"/>
            </a:pPr>
            <a:endParaRPr lang="ar-SA" dirty="0"/>
          </a:p>
          <a:p>
            <a:endParaRPr lang="ar-SA" dirty="0"/>
          </a:p>
        </p:txBody>
      </p:sp>
    </p:spTree>
    <p:extLst>
      <p:ext uri="{BB962C8B-B14F-4D97-AF65-F5344CB8AC3E}">
        <p14:creationId xmlns:p14="http://schemas.microsoft.com/office/powerpoint/2010/main" val="2559162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32656"/>
            <a:ext cx="7643192" cy="6141296"/>
          </a:xfrm>
        </p:spPr>
        <p:txBody>
          <a:bodyPr>
            <a:normAutofit lnSpcReduction="10000"/>
          </a:bodyPr>
          <a:lstStyle/>
          <a:p>
            <a:pPr marL="342900" indent="-342900">
              <a:buFont typeface="Wingdings" panose="05000000000000000000" pitchFamily="2" charset="2"/>
              <a:buChar char="q"/>
            </a:pPr>
            <a:r>
              <a:rPr lang="ar-SA" dirty="0"/>
              <a:t>القيام بالدراسات المسحية والاستقصائية للكشف على اتجاهات الطلاب نحو العمل التطوعي.</a:t>
            </a:r>
          </a:p>
          <a:p>
            <a:pPr marL="342900" indent="-342900">
              <a:buFont typeface="Wingdings" panose="05000000000000000000" pitchFamily="2" charset="2"/>
              <a:buChar char="q"/>
            </a:pPr>
            <a:r>
              <a:rPr lang="ar-SA" dirty="0"/>
              <a:t>تنظيم المؤتمرات والندوات والملتقيات التي تخص العمل التطوعي وحضورها.</a:t>
            </a:r>
          </a:p>
          <a:p>
            <a:pPr marL="342900" indent="-342900">
              <a:buFont typeface="Wingdings" panose="05000000000000000000" pitchFamily="2" charset="2"/>
              <a:buChar char="q"/>
            </a:pPr>
            <a:r>
              <a:rPr lang="ar-SA" dirty="0"/>
              <a:t>تحري الجودة وتحسين الخدمات بشكل مستمر</a:t>
            </a:r>
            <a:r>
              <a:rPr lang="ar-SA" dirty="0" smtClean="0"/>
              <a:t>.</a:t>
            </a:r>
          </a:p>
          <a:p>
            <a:pPr marL="342900" indent="-342900">
              <a:buFont typeface="Wingdings" panose="05000000000000000000" pitchFamily="2" charset="2"/>
              <a:buChar char="q"/>
            </a:pPr>
            <a:endParaRPr lang="ar-SA" dirty="0"/>
          </a:p>
          <a:p>
            <a:pPr marL="342900" indent="-342900">
              <a:buFont typeface="Wingdings" panose="05000000000000000000" pitchFamily="2" charset="2"/>
              <a:buChar char="q"/>
            </a:pPr>
            <a:r>
              <a:rPr lang="ar-SA" sz="3200" b="1" u="sng" dirty="0">
                <a:solidFill>
                  <a:srgbClr val="FF0000"/>
                </a:solidFill>
              </a:rPr>
              <a:t>اختصاصات برنامج العمل التطوعي </a:t>
            </a:r>
            <a:r>
              <a:rPr lang="ar-SA" sz="3200" b="1" u="sng" dirty="0" smtClean="0">
                <a:solidFill>
                  <a:srgbClr val="FF0000"/>
                </a:solidFill>
              </a:rPr>
              <a:t>ومهامه : -</a:t>
            </a:r>
          </a:p>
          <a:p>
            <a:pPr>
              <a:buNone/>
            </a:pPr>
            <a:r>
              <a:rPr lang="ar-SA" sz="3200" dirty="0">
                <a:solidFill>
                  <a:schemeClr val="accent2">
                    <a:lumMod val="75000"/>
                  </a:schemeClr>
                </a:solidFill>
              </a:rPr>
              <a:t>تأخذ المشاركة التطوعية انماط مختلفة , وتتعدد مجالاتها </a:t>
            </a:r>
            <a:r>
              <a:rPr lang="ar-SA" sz="3200" dirty="0" smtClean="0">
                <a:solidFill>
                  <a:schemeClr val="accent2">
                    <a:lumMod val="75000"/>
                  </a:schemeClr>
                </a:solidFill>
              </a:rPr>
              <a:t>لتشمل :</a:t>
            </a:r>
            <a:r>
              <a:rPr lang="en-US" sz="3200" dirty="0" smtClean="0">
                <a:solidFill>
                  <a:schemeClr val="accent2">
                    <a:lumMod val="75000"/>
                  </a:schemeClr>
                </a:solidFill>
              </a:rPr>
              <a:t>   </a:t>
            </a:r>
            <a:endParaRPr lang="ar-SA" sz="3200" dirty="0"/>
          </a:p>
          <a:p>
            <a:pPr>
              <a:buNone/>
            </a:pPr>
            <a:r>
              <a:rPr lang="ar-SA" sz="3200" dirty="0">
                <a:solidFill>
                  <a:schemeClr val="accent2">
                    <a:lumMod val="75000"/>
                  </a:schemeClr>
                </a:solidFill>
              </a:rPr>
              <a:t>1)مجال </a:t>
            </a:r>
            <a:r>
              <a:rPr lang="ar-SA" sz="3200" dirty="0" smtClean="0">
                <a:solidFill>
                  <a:schemeClr val="accent2">
                    <a:lumMod val="75000"/>
                  </a:schemeClr>
                </a:solidFill>
              </a:rPr>
              <a:t>التعليم : </a:t>
            </a:r>
            <a:r>
              <a:rPr lang="ar-SA" sz="3200" dirty="0" smtClean="0"/>
              <a:t>حيث </a:t>
            </a:r>
            <a:r>
              <a:rPr lang="ar-SA" sz="3200" dirty="0"/>
              <a:t>سيؤدي الطالب المتطوع خدمات تطوعيه في المدارس الحكومية والخاصة والجامعات شريطه الا يكون عمله هذا ضمن مقتضيات المقررات الدراسية.</a:t>
            </a:r>
          </a:p>
          <a:p>
            <a:pPr marL="342900" indent="-342900">
              <a:buFont typeface="Wingdings" panose="05000000000000000000" pitchFamily="2" charset="2"/>
              <a:buChar char="q"/>
            </a:pPr>
            <a:endParaRPr lang="en-GB" sz="3200" b="1" u="sng" dirty="0"/>
          </a:p>
          <a:p>
            <a:endParaRPr lang="ar-SA" dirty="0"/>
          </a:p>
        </p:txBody>
      </p:sp>
    </p:spTree>
    <p:extLst>
      <p:ext uri="{BB962C8B-B14F-4D97-AF65-F5344CB8AC3E}">
        <p14:creationId xmlns:p14="http://schemas.microsoft.com/office/powerpoint/2010/main" val="3702810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32656"/>
            <a:ext cx="7643192" cy="6141296"/>
          </a:xfrm>
        </p:spPr>
        <p:txBody>
          <a:bodyPr>
            <a:normAutofit/>
          </a:bodyPr>
          <a:lstStyle/>
          <a:p>
            <a:pPr>
              <a:buNone/>
            </a:pPr>
            <a:r>
              <a:rPr lang="ar-SA" sz="2800" dirty="0">
                <a:solidFill>
                  <a:schemeClr val="accent2">
                    <a:lumMod val="75000"/>
                  </a:schemeClr>
                </a:solidFill>
              </a:rPr>
              <a:t>2) مجال الصحة: </a:t>
            </a:r>
            <a:r>
              <a:rPr lang="ar-SA" sz="2800" dirty="0"/>
              <a:t>ويشمل المؤسسات الصحية الحكومية والأهلية شرط الا تكون ضمن مقتضيات المقررات الدراسية.</a:t>
            </a:r>
          </a:p>
          <a:p>
            <a:pPr>
              <a:buNone/>
            </a:pPr>
            <a:r>
              <a:rPr lang="ar-SA" sz="2800" dirty="0">
                <a:solidFill>
                  <a:schemeClr val="accent2">
                    <a:lumMod val="75000"/>
                  </a:schemeClr>
                </a:solidFill>
              </a:rPr>
              <a:t>3)الرعاية الاجتماعية :</a:t>
            </a:r>
            <a:r>
              <a:rPr lang="ar-SA" sz="2800" dirty="0"/>
              <a:t>ان يؤدي الطالب عمله التطوعي في مؤسسات الرعاية الاجتماعية الحكومية والخاصة.</a:t>
            </a:r>
          </a:p>
          <a:p>
            <a:pPr>
              <a:buNone/>
            </a:pPr>
            <a:endParaRPr lang="ar-SA" dirty="0"/>
          </a:p>
          <a:p>
            <a:pPr algn="ctr">
              <a:buNone/>
            </a:pPr>
            <a:r>
              <a:rPr lang="ar-SA" sz="4400" b="1" dirty="0">
                <a:solidFill>
                  <a:srgbClr val="FF0000"/>
                </a:solidFill>
              </a:rPr>
              <a:t>تقييم برامج التطوع </a:t>
            </a:r>
            <a:endParaRPr lang="ar-SA" sz="3200" dirty="0">
              <a:solidFill>
                <a:srgbClr val="FF0000"/>
              </a:solidFill>
            </a:endParaRPr>
          </a:p>
          <a:p>
            <a:pPr>
              <a:buNone/>
            </a:pPr>
            <a:r>
              <a:rPr lang="ar-SA" sz="3200" dirty="0"/>
              <a:t>من الامور الهامه في المؤسسات التي تستقبل المتطوعين ان </a:t>
            </a:r>
            <a:r>
              <a:rPr lang="ar-SA" sz="3200" u="sng" dirty="0"/>
              <a:t>يتم  تقيم البرنامج التطوعي حتى يمكن الاستفادة </a:t>
            </a:r>
            <a:r>
              <a:rPr lang="ar-SA" sz="3200" dirty="0"/>
              <a:t>من كافه المعلومات التي تم الحصول عليها من  خلاله ,بالإضافة الى ذلك فان تقييم عمل المتطوع من خلال معايير مختلفة لقياس ادائهم ومدى قدرتهم على الاستمرار مع المؤسسة سواء في نفس البرنامج او في برامج </a:t>
            </a:r>
            <a:r>
              <a:rPr lang="ar-SA" sz="3200" dirty="0" smtClean="0"/>
              <a:t>اخرى</a:t>
            </a:r>
            <a:r>
              <a:rPr lang="ar-SA" sz="3200" dirty="0"/>
              <a:t>.</a:t>
            </a:r>
          </a:p>
          <a:p>
            <a:endParaRPr lang="ar-SA" dirty="0"/>
          </a:p>
        </p:txBody>
      </p:sp>
    </p:spTree>
    <p:extLst>
      <p:ext uri="{BB962C8B-B14F-4D97-AF65-F5344CB8AC3E}">
        <p14:creationId xmlns:p14="http://schemas.microsoft.com/office/powerpoint/2010/main" val="2430608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88640"/>
            <a:ext cx="7643192" cy="6285312"/>
          </a:xfrm>
        </p:spPr>
        <p:txBody>
          <a:bodyPr>
            <a:normAutofit lnSpcReduction="10000"/>
          </a:bodyPr>
          <a:lstStyle/>
          <a:p>
            <a:r>
              <a:rPr lang="ar-SA" sz="4000" b="1" u="sng" dirty="0">
                <a:solidFill>
                  <a:srgbClr val="FF0000"/>
                </a:solidFill>
              </a:rPr>
              <a:t>تصور مقترح </a:t>
            </a:r>
            <a:r>
              <a:rPr lang="ar-SA" sz="4000" b="1" u="sng" dirty="0" smtClean="0">
                <a:solidFill>
                  <a:srgbClr val="FF0000"/>
                </a:solidFill>
              </a:rPr>
              <a:t>لتصميم </a:t>
            </a:r>
            <a:r>
              <a:rPr lang="ar-SA" sz="4000" b="1" u="sng" dirty="0">
                <a:solidFill>
                  <a:srgbClr val="FF0000"/>
                </a:solidFill>
              </a:rPr>
              <a:t>برنامج </a:t>
            </a:r>
            <a:r>
              <a:rPr lang="ar-SA" sz="4000" b="1" u="sng" dirty="0" smtClean="0">
                <a:solidFill>
                  <a:srgbClr val="FF0000"/>
                </a:solidFill>
              </a:rPr>
              <a:t>تطوعي</a:t>
            </a:r>
          </a:p>
          <a:p>
            <a:r>
              <a:rPr lang="ar-SA" sz="4000" dirty="0">
                <a:solidFill>
                  <a:schemeClr val="accent2">
                    <a:lumMod val="75000"/>
                  </a:schemeClr>
                </a:solidFill>
              </a:rPr>
              <a:t>البرنامج: </a:t>
            </a:r>
            <a:r>
              <a:rPr lang="ar-SA" sz="4000" dirty="0"/>
              <a:t>هو مجموعه من الأنشطة الغاية منها تحقيق اهداف معينه ومحدده لخدمات فئات أو مجموعات محدده.</a:t>
            </a:r>
          </a:p>
          <a:p>
            <a:r>
              <a:rPr lang="ar-SA" sz="4000" dirty="0">
                <a:solidFill>
                  <a:schemeClr val="accent2">
                    <a:lumMod val="75000"/>
                  </a:schemeClr>
                </a:solidFill>
              </a:rPr>
              <a:t>تخطيط البرنامج: </a:t>
            </a:r>
            <a:r>
              <a:rPr lang="ar-SA" sz="4000" dirty="0"/>
              <a:t>هي عمليه تحديد المراحل والإجراءات الخاصة بالبرنامج ورصد الإمكانات </a:t>
            </a:r>
            <a:r>
              <a:rPr lang="ar-SA" sz="4000" dirty="0" smtClean="0"/>
              <a:t>البشرية </a:t>
            </a:r>
            <a:r>
              <a:rPr lang="ar-SA" sz="4000" dirty="0"/>
              <a:t>والإدارية والمالية.</a:t>
            </a:r>
          </a:p>
          <a:p>
            <a:r>
              <a:rPr lang="ar-SA" sz="4000" dirty="0">
                <a:solidFill>
                  <a:schemeClr val="accent2">
                    <a:lumMod val="75000"/>
                  </a:schemeClr>
                </a:solidFill>
              </a:rPr>
              <a:t>تقويم البرنامج: </a:t>
            </a:r>
            <a:r>
              <a:rPr lang="ar-SA" sz="4000" dirty="0"/>
              <a:t>هي عمليه قياس لمؤشرات محدده حول ما تم التخطيط له في البرنامج ونتائج البرنامج</a:t>
            </a:r>
            <a:r>
              <a:rPr lang="ar-SA" sz="4000" dirty="0" smtClean="0"/>
              <a:t>. </a:t>
            </a:r>
            <a:endParaRPr lang="ar-SA" sz="4000" b="1" u="sng" dirty="0"/>
          </a:p>
        </p:txBody>
      </p:sp>
    </p:spTree>
    <p:extLst>
      <p:ext uri="{BB962C8B-B14F-4D97-AF65-F5344CB8AC3E}">
        <p14:creationId xmlns:p14="http://schemas.microsoft.com/office/powerpoint/2010/main" val="3334555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60648"/>
            <a:ext cx="7715200" cy="6213304"/>
          </a:xfrm>
        </p:spPr>
        <p:txBody>
          <a:bodyPr/>
          <a:lstStyle/>
          <a:p>
            <a:r>
              <a:rPr lang="ar-SA" sz="4000" b="1" u="sng" dirty="0">
                <a:solidFill>
                  <a:schemeClr val="accent2">
                    <a:lumMod val="75000"/>
                  </a:schemeClr>
                </a:solidFill>
              </a:rPr>
              <a:t>لماذا البرنامج؟؟</a:t>
            </a:r>
          </a:p>
          <a:p>
            <a:pPr>
              <a:buNone/>
            </a:pPr>
            <a:r>
              <a:rPr lang="ar-SA" sz="2800" dirty="0">
                <a:solidFill>
                  <a:schemeClr val="accent2">
                    <a:lumMod val="75000"/>
                  </a:schemeClr>
                </a:solidFill>
              </a:rPr>
              <a:t>1-</a:t>
            </a:r>
            <a:r>
              <a:rPr lang="ar-SA" sz="2800" dirty="0"/>
              <a:t> البرنامج عمليه رئيسه في المنظمات غير الحكومية.</a:t>
            </a:r>
          </a:p>
          <a:p>
            <a:pPr>
              <a:buNone/>
            </a:pPr>
            <a:r>
              <a:rPr lang="ar-SA" sz="2800" dirty="0">
                <a:solidFill>
                  <a:schemeClr val="accent2">
                    <a:lumMod val="75000"/>
                  </a:schemeClr>
                </a:solidFill>
              </a:rPr>
              <a:t>2-</a:t>
            </a:r>
            <a:r>
              <a:rPr lang="ar-SA" sz="2800" dirty="0"/>
              <a:t> البرنامج وسائل ملموسه في تنميه الافراد و المجتمعات المحلية.</a:t>
            </a:r>
            <a:r>
              <a:rPr lang="en-US" sz="2800" dirty="0"/>
              <a:t>  </a:t>
            </a:r>
            <a:endParaRPr lang="ar-SA" sz="2800" dirty="0"/>
          </a:p>
          <a:p>
            <a:pPr>
              <a:buNone/>
            </a:pPr>
            <a:r>
              <a:rPr lang="ar-SA" sz="2800" dirty="0">
                <a:solidFill>
                  <a:schemeClr val="accent2">
                    <a:lumMod val="75000"/>
                  </a:schemeClr>
                </a:solidFill>
              </a:rPr>
              <a:t>3-</a:t>
            </a:r>
            <a:r>
              <a:rPr lang="ar-SA" sz="2800" dirty="0"/>
              <a:t> البرنامج وسيله للتعاون بين المنظمات الغير الحكومية.</a:t>
            </a:r>
          </a:p>
          <a:p>
            <a:pPr>
              <a:buNone/>
            </a:pPr>
            <a:r>
              <a:rPr lang="ar-SA" sz="2800" dirty="0">
                <a:solidFill>
                  <a:schemeClr val="accent2">
                    <a:lumMod val="75000"/>
                  </a:schemeClr>
                </a:solidFill>
              </a:rPr>
              <a:t>4- </a:t>
            </a:r>
            <a:r>
              <a:rPr lang="ar-SA" sz="2800" dirty="0"/>
              <a:t>البرنامج أسلوب لتنويع وتنميه الموارد المالية</a:t>
            </a:r>
            <a:r>
              <a:rPr lang="ar-SA" sz="2800" dirty="0" smtClean="0"/>
              <a:t>.</a:t>
            </a:r>
          </a:p>
          <a:p>
            <a:r>
              <a:rPr lang="ar-SA" sz="3200" b="1" u="sng" dirty="0">
                <a:solidFill>
                  <a:srgbClr val="FF0000"/>
                </a:solidFill>
                <a:effectLst>
                  <a:outerShdw blurRad="38100" dist="38100" dir="2700000" algn="tl">
                    <a:srgbClr val="000000">
                      <a:alpha val="43137"/>
                    </a:srgbClr>
                  </a:outerShdw>
                </a:effectLst>
              </a:rPr>
              <a:t>أفكار عامه حول تخطيط وتقيم البرنامج:</a:t>
            </a:r>
          </a:p>
          <a:p>
            <a:pPr>
              <a:buNone/>
            </a:pPr>
            <a:r>
              <a:rPr lang="ar-SA" sz="2800" dirty="0">
                <a:solidFill>
                  <a:schemeClr val="accent2">
                    <a:lumMod val="75000"/>
                  </a:schemeClr>
                </a:solidFill>
              </a:rPr>
              <a:t>1-</a:t>
            </a:r>
            <a:r>
              <a:rPr lang="ar-SA" sz="2800" dirty="0"/>
              <a:t> التخطيط والتقييم مراحل مهمه في البرنامج ,ويجب ان تكون كل هذه المراحل منسجمه ومترابطة.</a:t>
            </a:r>
          </a:p>
          <a:p>
            <a:pPr>
              <a:buNone/>
            </a:pPr>
            <a:r>
              <a:rPr lang="ar-SA" sz="2800" dirty="0">
                <a:solidFill>
                  <a:schemeClr val="accent2">
                    <a:lumMod val="75000"/>
                  </a:schemeClr>
                </a:solidFill>
              </a:rPr>
              <a:t>2-</a:t>
            </a:r>
            <a:r>
              <a:rPr lang="ar-SA" sz="2800" dirty="0"/>
              <a:t> التخطيط والتقييم عمليات إجرائية ولها ابعادها الإدارية والفنية ,وهي عمليه معقده و مركبه وتستغرق وقتا وجهدا ,فالقيام بهما يحتاج الى جهد جماعي.</a:t>
            </a:r>
          </a:p>
          <a:p>
            <a:pPr>
              <a:buNone/>
            </a:pPr>
            <a:r>
              <a:rPr lang="ar-SA" sz="2800" dirty="0">
                <a:solidFill>
                  <a:schemeClr val="accent2">
                    <a:lumMod val="75000"/>
                  </a:schemeClr>
                </a:solidFill>
              </a:rPr>
              <a:t>3-</a:t>
            </a:r>
            <a:r>
              <a:rPr lang="ar-SA" sz="2800" dirty="0"/>
              <a:t>افضل اسلوب لقياده اداره البرنامج هي قياده الفريق.</a:t>
            </a:r>
          </a:p>
          <a:p>
            <a:pPr>
              <a:buNone/>
            </a:pPr>
            <a:endParaRPr lang="ar-SA" sz="2800" dirty="0"/>
          </a:p>
          <a:p>
            <a:endParaRPr lang="ar-SA" dirty="0"/>
          </a:p>
        </p:txBody>
      </p:sp>
    </p:spTree>
    <p:extLst>
      <p:ext uri="{BB962C8B-B14F-4D97-AF65-F5344CB8AC3E}">
        <p14:creationId xmlns:p14="http://schemas.microsoft.com/office/powerpoint/2010/main" val="3700806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04664"/>
            <a:ext cx="7643192" cy="6069288"/>
          </a:xfrm>
        </p:spPr>
        <p:txBody>
          <a:bodyPr/>
          <a:lstStyle/>
          <a:p>
            <a:pPr>
              <a:buFontTx/>
              <a:buChar char="-"/>
            </a:pPr>
            <a:r>
              <a:rPr lang="ar-SA" sz="3600" b="1" u="sng" dirty="0" smtClean="0">
                <a:solidFill>
                  <a:srgbClr val="FF0000"/>
                </a:solidFill>
              </a:rPr>
              <a:t>إجراءات </a:t>
            </a:r>
            <a:r>
              <a:rPr lang="ar-SA" sz="3600" b="1" u="sng" dirty="0">
                <a:solidFill>
                  <a:srgbClr val="FF0000"/>
                </a:solidFill>
              </a:rPr>
              <a:t>تخطيط البرنامج</a:t>
            </a:r>
            <a:r>
              <a:rPr lang="ar-SA" sz="2800" dirty="0">
                <a:solidFill>
                  <a:srgbClr val="FF0000"/>
                </a:solidFill>
              </a:rPr>
              <a:t>:</a:t>
            </a:r>
          </a:p>
          <a:p>
            <a:pPr>
              <a:buNone/>
            </a:pPr>
            <a:r>
              <a:rPr lang="ar-SA" sz="3200" b="1" dirty="0">
                <a:solidFill>
                  <a:schemeClr val="accent2">
                    <a:lumMod val="75000"/>
                  </a:schemeClr>
                </a:solidFill>
              </a:rPr>
              <a:t>أولا: تحديد البرنامج</a:t>
            </a:r>
          </a:p>
          <a:p>
            <a:pPr>
              <a:buNone/>
            </a:pPr>
            <a:r>
              <a:rPr lang="ar-SA" sz="2800" dirty="0"/>
              <a:t>وهي مرحله اختيار البرنامج , وهي عمليه دقيقه تحتاج الى بعد نظر </a:t>
            </a:r>
            <a:r>
              <a:rPr lang="ar-SA" sz="2800" dirty="0" smtClean="0"/>
              <a:t>ومعرفه عالية </a:t>
            </a:r>
            <a:r>
              <a:rPr lang="ar-SA" sz="2800" dirty="0"/>
              <a:t>باحتياجات المجتمع المحلي ,فالبرنامج يأتي معبرا عن هذه الاحتياجات.</a:t>
            </a:r>
          </a:p>
          <a:p>
            <a:pPr>
              <a:buNone/>
            </a:pPr>
            <a:r>
              <a:rPr lang="ar-SA" sz="3200" b="1" u="sng" dirty="0">
                <a:solidFill>
                  <a:schemeClr val="accent2">
                    <a:lumMod val="75000"/>
                  </a:schemeClr>
                </a:solidFill>
              </a:rPr>
              <a:t>يجب ان نسال انفسنا عده أسئلة عند تحديد البرنامج:</a:t>
            </a:r>
          </a:p>
          <a:p>
            <a:pPr>
              <a:buFontTx/>
              <a:buChar char="-"/>
            </a:pPr>
            <a:r>
              <a:rPr lang="ar-SA" sz="2800" dirty="0"/>
              <a:t>ما هو البرنامج الذي سيمكن من العمل بشكل افضل ؟</a:t>
            </a:r>
          </a:p>
          <a:p>
            <a:pPr>
              <a:buFontTx/>
              <a:buChar char="-"/>
            </a:pPr>
            <a:r>
              <a:rPr lang="ar-SA" sz="2800" dirty="0"/>
              <a:t>ما هو البرنامج الذي ينعكس بشكل ايجابي على المجتمع المحلي؟</a:t>
            </a:r>
          </a:p>
          <a:p>
            <a:pPr>
              <a:buFontTx/>
              <a:buChar char="-"/>
            </a:pPr>
            <a:r>
              <a:rPr lang="ar-SA" sz="2800" dirty="0"/>
              <a:t>ما هو البرنامج الذي يمكن ان يستمز تنفيذه مستقبلا؟</a:t>
            </a:r>
          </a:p>
          <a:p>
            <a:pPr>
              <a:buFontTx/>
              <a:buChar char="-"/>
            </a:pPr>
            <a:r>
              <a:rPr lang="ar-SA" sz="2800" dirty="0"/>
              <a:t>ما هو البرنامج الذي لم يقم احد بتنفيذه حتى الان؟</a:t>
            </a:r>
            <a:endParaRPr lang="en-US" sz="2800" dirty="0"/>
          </a:p>
        </p:txBody>
      </p:sp>
      <p:pic>
        <p:nvPicPr>
          <p:cNvPr id="4" name="صورة 3" descr="jjjjjjj.png"/>
          <p:cNvPicPr>
            <a:picLocks noChangeAspect="1"/>
          </p:cNvPicPr>
          <p:nvPr/>
        </p:nvPicPr>
        <p:blipFill>
          <a:blip r:embed="rId2"/>
          <a:stretch>
            <a:fillRect/>
          </a:stretch>
        </p:blipFill>
        <p:spPr>
          <a:xfrm>
            <a:off x="467544" y="5733256"/>
            <a:ext cx="7128792" cy="96762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46501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60648"/>
            <a:ext cx="7467600" cy="6213304"/>
          </a:xfrm>
        </p:spPr>
        <p:txBody>
          <a:bodyPr/>
          <a:lstStyle/>
          <a:p>
            <a:r>
              <a:rPr lang="ar-SA" sz="4000" b="1" u="sng" dirty="0">
                <a:solidFill>
                  <a:srgbClr val="FF0000"/>
                </a:solidFill>
              </a:rPr>
              <a:t>كيفيه اختيار البرنامج:</a:t>
            </a:r>
          </a:p>
          <a:p>
            <a:pPr>
              <a:buNone/>
            </a:pPr>
            <a:r>
              <a:rPr lang="ar-SA" dirty="0"/>
              <a:t>1- </a:t>
            </a:r>
            <a:r>
              <a:rPr lang="ar-SA" sz="2800" dirty="0"/>
              <a:t>ان تقوم بتحديد البرنامج ورصد المشاكل التي تنوي معالجتها او تفادي الوقوع  بها, فمن ايجابيات هذه الطريقة سرعه وبساطه الاجراءات. اما سلبياتها فهي عدم احتواء البرنامج على تفاصيل مشكلات واحتياجات </a:t>
            </a:r>
            <a:r>
              <a:rPr lang="ar-SA" sz="2800" dirty="0" smtClean="0"/>
              <a:t>المجتمع , وعدم </a:t>
            </a:r>
            <a:r>
              <a:rPr lang="ar-SA" sz="2800" dirty="0"/>
              <a:t>اتاحه الفرصة للأفراد للمشاركة في تنميه مجتمعهم المحلي في المرحلة الاولى.</a:t>
            </a:r>
          </a:p>
          <a:p>
            <a:pPr>
              <a:buNone/>
            </a:pPr>
            <a:r>
              <a:rPr lang="ar-SA" sz="2800" dirty="0"/>
              <a:t>2-ان تشارك  المجموعات المستهدفة في تحديد البرنامج . ومن ايجابيات هذه الطريقة ان يتم تكوين فهم اكبر لدى الافراد عن البرنامج ويكون لديهم استعداد اكبر لتنفيذه ,كما يساعدهم على المشاركة في تنميه مجتمعهم </a:t>
            </a:r>
            <a:r>
              <a:rPr lang="ar-SA" sz="2800" dirty="0" smtClean="0"/>
              <a:t>المحلي , كما </a:t>
            </a:r>
            <a:r>
              <a:rPr lang="ar-SA" sz="2800" dirty="0"/>
              <a:t>ان البرنامج سيحتوي على اكبر عدد  ممكن من المشاكل التي ستتم معالجتها او تفادي </a:t>
            </a:r>
            <a:r>
              <a:rPr lang="ar-SA" sz="2800" dirty="0" smtClean="0"/>
              <a:t>وقوعها .</a:t>
            </a:r>
            <a:r>
              <a:rPr lang="ar-SA" sz="2800" dirty="0"/>
              <a:t>أما سلبياتها فهي تستهلك وقت </a:t>
            </a:r>
            <a:r>
              <a:rPr lang="ar-SA" sz="2800" dirty="0" smtClean="0"/>
              <a:t>وجهد , وقد </a:t>
            </a:r>
            <a:r>
              <a:rPr lang="ar-SA" sz="2800" dirty="0"/>
              <a:t>نجد افراد من المجموعة لا يملكون فهما دقيقا لمشاكلهم.</a:t>
            </a:r>
          </a:p>
          <a:p>
            <a:endParaRPr lang="ar-SA" dirty="0"/>
          </a:p>
        </p:txBody>
      </p:sp>
    </p:spTree>
    <p:extLst>
      <p:ext uri="{BB962C8B-B14F-4D97-AF65-F5344CB8AC3E}">
        <p14:creationId xmlns:p14="http://schemas.microsoft.com/office/powerpoint/2010/main" val="3770197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32656"/>
            <a:ext cx="7467600" cy="6141296"/>
          </a:xfrm>
        </p:spPr>
        <p:txBody>
          <a:bodyPr/>
          <a:lstStyle/>
          <a:p>
            <a:pPr>
              <a:buNone/>
            </a:pPr>
            <a:r>
              <a:rPr lang="ar-SA" sz="3600" b="1" u="sng" dirty="0">
                <a:solidFill>
                  <a:srgbClr val="FF0000"/>
                </a:solidFill>
              </a:rPr>
              <a:t>ثانيا: اعداد البرنامج:</a:t>
            </a:r>
          </a:p>
          <a:p>
            <a:pPr>
              <a:buNone/>
            </a:pPr>
            <a:r>
              <a:rPr lang="ar-SA" sz="2800" dirty="0"/>
              <a:t>وهي المرحلة التي يتم وضع الاطار العام والمرجعي للبرنامج من خلال كتابه المقترح والتي سيتم تقديمه للجهة التي ستدعم البرنامج .وكتابه لبرنامج من اكثر الإجراءات دقه ,ولذلك عاده ما يتم اللجوء الى خبراء لأعداد البرنامج او عرض مشروع معد مسبقا على استشاريين ,ويشترط في البرنامج الدقة والاختصار والوضوح والشمولية.</a:t>
            </a:r>
          </a:p>
          <a:p>
            <a:r>
              <a:rPr lang="ar-SA" sz="3200" b="1" u="sng" dirty="0">
                <a:solidFill>
                  <a:srgbClr val="FF0000"/>
                </a:solidFill>
              </a:rPr>
              <a:t>مكونات البرنامج المقترح:</a:t>
            </a:r>
          </a:p>
          <a:p>
            <a:pPr>
              <a:buNone/>
            </a:pPr>
            <a:r>
              <a:rPr lang="ar-SA" sz="3200" dirty="0"/>
              <a:t>اسم البرنامج ومكانه , ملخص البرنامج , خلفيه عامه , مبررات  البرنامج, اهداف البرنامج ,النشاطات, الفئات المستهدفة ,النتائج المتوقعة ,خلفيه عن الجمعية المقترحة او المنفذة.</a:t>
            </a:r>
          </a:p>
          <a:p>
            <a:endParaRPr lang="ar-SA" dirty="0"/>
          </a:p>
        </p:txBody>
      </p:sp>
    </p:spTree>
    <p:extLst>
      <p:ext uri="{BB962C8B-B14F-4D97-AF65-F5344CB8AC3E}">
        <p14:creationId xmlns:p14="http://schemas.microsoft.com/office/powerpoint/2010/main" val="508656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32656"/>
            <a:ext cx="7467600" cy="6141296"/>
          </a:xfrm>
        </p:spPr>
        <p:txBody>
          <a:bodyPr/>
          <a:lstStyle/>
          <a:p>
            <a:pPr>
              <a:buNone/>
            </a:pPr>
            <a:endParaRPr lang="ar-SA" sz="3600" u="sng" dirty="0" smtClean="0">
              <a:solidFill>
                <a:srgbClr val="FF0000"/>
              </a:solidFill>
            </a:endParaRPr>
          </a:p>
          <a:p>
            <a:pPr>
              <a:buNone/>
            </a:pPr>
            <a:r>
              <a:rPr lang="ar-SA" sz="3600" u="sng" dirty="0" smtClean="0">
                <a:solidFill>
                  <a:srgbClr val="FF0000"/>
                </a:solidFill>
              </a:rPr>
              <a:t>خطه </a:t>
            </a:r>
            <a:r>
              <a:rPr lang="ar-SA" sz="3600" u="sng" dirty="0">
                <a:solidFill>
                  <a:srgbClr val="FF0000"/>
                </a:solidFill>
              </a:rPr>
              <a:t>العمل:</a:t>
            </a:r>
          </a:p>
          <a:p>
            <a:pPr>
              <a:buNone/>
            </a:pPr>
            <a:r>
              <a:rPr lang="ar-SA" sz="3200" dirty="0"/>
              <a:t>وهي الخطة التي تبين النشاطات التي سيتم القيام بها والزمن الذي تستغرقه </a:t>
            </a:r>
            <a:r>
              <a:rPr lang="ar-SA" dirty="0" smtClean="0"/>
              <a:t>.</a:t>
            </a:r>
          </a:p>
          <a:p>
            <a:pPr>
              <a:buNone/>
            </a:pPr>
            <a:endParaRPr lang="ar-SA" dirty="0"/>
          </a:p>
          <a:p>
            <a:pPr>
              <a:buNone/>
            </a:pPr>
            <a:r>
              <a:rPr lang="ar-SA" sz="3600" u="sng" dirty="0">
                <a:solidFill>
                  <a:srgbClr val="FF0000"/>
                </a:solidFill>
              </a:rPr>
              <a:t>أهميه خطه العمل:</a:t>
            </a:r>
          </a:p>
          <a:p>
            <a:pPr>
              <a:buNone/>
            </a:pPr>
            <a:r>
              <a:rPr lang="ar-SA" sz="3200" dirty="0"/>
              <a:t>تضع الخطوات الإجرائية والنشاطات في اطار زمني واضح بالتالي يمكن التعرف عليها بسهوله ,كما انها تساعد على متابعه البرنامج اثناء التحضير و التنفيذ.</a:t>
            </a:r>
          </a:p>
          <a:p>
            <a:endParaRPr lang="ar-SA" dirty="0"/>
          </a:p>
        </p:txBody>
      </p:sp>
    </p:spTree>
    <p:extLst>
      <p:ext uri="{BB962C8B-B14F-4D97-AF65-F5344CB8AC3E}">
        <p14:creationId xmlns:p14="http://schemas.microsoft.com/office/powerpoint/2010/main" val="4214778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76672"/>
            <a:ext cx="7467600" cy="5997280"/>
          </a:xfrm>
        </p:spPr>
        <p:txBody>
          <a:bodyPr/>
          <a:lstStyle/>
          <a:p>
            <a:pPr>
              <a:buNone/>
            </a:pPr>
            <a:r>
              <a:rPr lang="ar-SA" sz="4400" u="sng" dirty="0">
                <a:solidFill>
                  <a:srgbClr val="FF0000"/>
                </a:solidFill>
              </a:rPr>
              <a:t>ثالثا: تنفيذ البرنامج:</a:t>
            </a:r>
          </a:p>
          <a:p>
            <a:pPr>
              <a:buNone/>
            </a:pPr>
            <a:r>
              <a:rPr lang="ar-SA" sz="3200" dirty="0"/>
              <a:t>وهي مرحله البدء بتطبيق البرنامج ,في التخطيط لهذه المرحلة على الإدارة ان تحدد من سيقوم بماذا , وعلى الإدارة ان تدرس بشكل موضوعي وواقعي إمكاناتها البشرية, ويمكن للإدارة ان تستعين بخبراء أو الافراد المستهدفين لتنفيذ البرنامج .من المفضل ان يتم اضافه اسم الشخص المعني بالتنفيذ على خطه العمل .عاده ما يشرف على التنفيذ شخص يطلق عليه اسم منسق البرنامج .ومن المفضل ان يكون المنسق قد وضع خطه تنفيذ منفصله عن خطه العمل الرئيسية وذلك  بالتنسيق مع كافه الاشخاص المسهمين بالتنفيذ</a:t>
            </a:r>
            <a:r>
              <a:rPr lang="ar-SA" dirty="0"/>
              <a:t>.</a:t>
            </a:r>
          </a:p>
          <a:p>
            <a:endParaRPr lang="ar-SA" dirty="0"/>
          </a:p>
        </p:txBody>
      </p:sp>
    </p:spTree>
    <p:extLst>
      <p:ext uri="{BB962C8B-B14F-4D97-AF65-F5344CB8AC3E}">
        <p14:creationId xmlns:p14="http://schemas.microsoft.com/office/powerpoint/2010/main" val="274496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332656"/>
            <a:ext cx="7776864" cy="6141296"/>
          </a:xfrm>
        </p:spPr>
        <p:txBody>
          <a:bodyPr>
            <a:normAutofit/>
          </a:bodyPr>
          <a:lstStyle/>
          <a:p>
            <a:pPr>
              <a:buNone/>
            </a:pPr>
            <a:r>
              <a:rPr lang="ar-SA" sz="4000" u="sng" dirty="0">
                <a:solidFill>
                  <a:srgbClr val="FF0000"/>
                </a:solidFill>
              </a:rPr>
              <a:t>رابعا: تقييم البرنامج:</a:t>
            </a:r>
          </a:p>
          <a:p>
            <a:pPr>
              <a:buNone/>
            </a:pPr>
            <a:r>
              <a:rPr lang="ar-SA" sz="2800" dirty="0"/>
              <a:t>من الأخطاء الشائعة عند التخطيط للبرنامج انه لا يتم التخطيط لهذه المرحلة .عند التخطيط  لهذه </a:t>
            </a:r>
            <a:r>
              <a:rPr lang="ar-SA" sz="2800" dirty="0" smtClean="0"/>
              <a:t>المرحلة </a:t>
            </a:r>
            <a:r>
              <a:rPr lang="ar-SA" sz="2800" dirty="0"/>
              <a:t>من المفضل وضع جدول يبين فيه الشخص الذي سيقيم , والمؤشر الذي سنفحصه ,ومصدر المعلومات المطلوبة.</a:t>
            </a:r>
            <a:endParaRPr lang="en-US" sz="2800" dirty="0"/>
          </a:p>
          <a:p>
            <a:r>
              <a:rPr lang="ar-SA" sz="3600" dirty="0">
                <a:solidFill>
                  <a:srgbClr val="FF0000"/>
                </a:solidFill>
                <a:effectLst>
                  <a:outerShdw blurRad="50800" dist="38100" dir="10800000" algn="r" rotWithShape="0">
                    <a:prstClr val="black">
                      <a:alpha val="40000"/>
                    </a:prstClr>
                  </a:outerShdw>
                  <a:reflection blurRad="6350" stA="60000" endA="900" endPos="58000" dir="5400000" sy="-100000" algn="bl" rotWithShape="0"/>
                </a:effectLst>
              </a:rPr>
              <a:t>كيفية انهاء خدمة المتطوع : </a:t>
            </a:r>
          </a:p>
          <a:p>
            <a:endParaRPr lang="ar-SA" dirty="0">
              <a:solidFill>
                <a:srgbClr val="FF0000"/>
              </a:solidFill>
              <a:effectLst>
                <a:outerShdw blurRad="50800" dist="38100" dir="10800000" algn="r" rotWithShape="0">
                  <a:prstClr val="black">
                    <a:alpha val="40000"/>
                  </a:prstClr>
                </a:outerShdw>
                <a:reflection blurRad="6350" stA="60000" endA="900" endPos="58000" dir="5400000" sy="-100000" algn="bl" rotWithShape="0"/>
              </a:effectLst>
            </a:endParaRPr>
          </a:p>
          <a:p>
            <a:r>
              <a:rPr lang="ar-SA" sz="3200" dirty="0"/>
              <a:t>كقاعدة اساسية يجب ان يتم انهاء خدمة المتطوع بصورة انسانية , ومن الضروري ان يكون هناك نظام ثابت تتبعه المؤسسة في انهاء خدمة المتطوعين بصورة تجعلهم فخورين بالمشاركة بهذا العمل ويتطلعون للمشاركة بغيره </a:t>
            </a:r>
            <a:r>
              <a:rPr lang="ar-SA" sz="3200" dirty="0" smtClean="0"/>
              <a:t>من البرامج المستقبلية </a:t>
            </a:r>
            <a:r>
              <a:rPr lang="ar-SA" sz="3200" dirty="0"/>
              <a:t>بالمؤسسة . </a:t>
            </a:r>
            <a:endParaRPr lang="ar-SA" sz="2800" dirty="0"/>
          </a:p>
          <a:p>
            <a:endParaRPr lang="ar-SA" dirty="0"/>
          </a:p>
        </p:txBody>
      </p:sp>
    </p:spTree>
    <p:extLst>
      <p:ext uri="{BB962C8B-B14F-4D97-AF65-F5344CB8AC3E}">
        <p14:creationId xmlns:p14="http://schemas.microsoft.com/office/powerpoint/2010/main" val="884172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60648"/>
            <a:ext cx="7467600" cy="6213304"/>
          </a:xfrm>
        </p:spPr>
        <p:txBody>
          <a:bodyPr>
            <a:normAutofit lnSpcReduction="10000"/>
          </a:bodyPr>
          <a:lstStyle/>
          <a:p>
            <a:r>
              <a:rPr lang="ar-SA" sz="3600" b="1" u="sng" dirty="0">
                <a:solidFill>
                  <a:srgbClr val="FF0000"/>
                </a:solidFill>
              </a:rPr>
              <a:t>ويمكن انهاء خدمة المتطوع بواحد من هذه الاساليب : </a:t>
            </a:r>
          </a:p>
          <a:p>
            <a:r>
              <a:rPr lang="ar-SA" sz="3600" dirty="0" smtClean="0"/>
              <a:t>1- </a:t>
            </a:r>
            <a:r>
              <a:rPr lang="ar-SA" sz="3600" dirty="0"/>
              <a:t>عمل حفل تكريم للمتطوعين ويتم منحهم </a:t>
            </a:r>
            <a:r>
              <a:rPr lang="ar-SA" sz="3600" dirty="0" smtClean="0"/>
              <a:t>شهادات</a:t>
            </a:r>
          </a:p>
          <a:p>
            <a:r>
              <a:rPr lang="ar-SA" sz="3600" dirty="0" smtClean="0"/>
              <a:t> </a:t>
            </a:r>
            <a:r>
              <a:rPr lang="ar-SA" sz="3600" dirty="0"/>
              <a:t>2- اطلاق اسماء المتميزين منهم على بعض البرامج </a:t>
            </a:r>
          </a:p>
          <a:p>
            <a:r>
              <a:rPr lang="ar-SA" sz="3600" dirty="0"/>
              <a:t>3- تكريمهم في حفلات عامة </a:t>
            </a:r>
            <a:endParaRPr lang="ar-SA" sz="3600" dirty="0" smtClean="0"/>
          </a:p>
          <a:p>
            <a:r>
              <a:rPr lang="ar-SA" sz="3600" dirty="0" smtClean="0"/>
              <a:t>4- </a:t>
            </a:r>
            <a:r>
              <a:rPr lang="ar-SA" sz="3600" dirty="0"/>
              <a:t>الترشيح لفرص العمل المتاحة </a:t>
            </a:r>
          </a:p>
          <a:p>
            <a:r>
              <a:rPr lang="ar-SA" sz="3600" dirty="0"/>
              <a:t>5- الاشادة بمجهوداتهم في الندوات </a:t>
            </a:r>
            <a:endParaRPr lang="ar-SA" sz="3600" dirty="0" smtClean="0"/>
          </a:p>
          <a:p>
            <a:r>
              <a:rPr lang="ar-SA" sz="3600" dirty="0" smtClean="0"/>
              <a:t>6- </a:t>
            </a:r>
            <a:r>
              <a:rPr lang="ar-SA" sz="3600" dirty="0"/>
              <a:t>وضع اسمائهم في لوحات الشرف داخل المؤسسة  </a:t>
            </a:r>
          </a:p>
          <a:p>
            <a:endParaRPr lang="ar-SA" dirty="0"/>
          </a:p>
        </p:txBody>
      </p:sp>
    </p:spTree>
    <p:extLst>
      <p:ext uri="{BB962C8B-B14F-4D97-AF65-F5344CB8AC3E}">
        <p14:creationId xmlns:p14="http://schemas.microsoft.com/office/powerpoint/2010/main" val="3329068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11560" y="764704"/>
            <a:ext cx="7467600" cy="4873752"/>
          </a:xfrm>
        </p:spPr>
        <p:txBody>
          <a:bodyPr>
            <a:normAutofit/>
          </a:bodyPr>
          <a:lstStyle/>
          <a:p>
            <a:r>
              <a:rPr lang="ar-SA" sz="3600" b="1" dirty="0">
                <a:solidFill>
                  <a:srgbClr val="FF0000"/>
                </a:solidFill>
              </a:rPr>
              <a:t>برامج مقترحة لتفعيل ثقافة العمل التطوعي لدى الطلاب في نظم التعليم العربية : </a:t>
            </a:r>
          </a:p>
          <a:p>
            <a:r>
              <a:rPr lang="ar-SA" sz="3200" b="1" dirty="0"/>
              <a:t>مسمى البرنامج </a:t>
            </a:r>
            <a:r>
              <a:rPr lang="ar-SA" sz="3200" dirty="0"/>
              <a:t>: العمل التطوعي واجب ديني و مطلب اجتماعي . الجمهور المستهدف : تلاميذ و طلاب المدارس والجامعات </a:t>
            </a:r>
          </a:p>
          <a:p>
            <a:r>
              <a:rPr lang="ar-SA" sz="3200" b="1" dirty="0"/>
              <a:t>القائم بالتدريس </a:t>
            </a:r>
            <a:r>
              <a:rPr lang="ar-SA" sz="3200" dirty="0"/>
              <a:t>: معلمون ومدربون على العمل التطوعي , كما يمكن مشاركة علماء الدين في ذلك . </a:t>
            </a:r>
          </a:p>
          <a:p>
            <a:r>
              <a:rPr lang="ar-SA" sz="3200" b="1" dirty="0"/>
              <a:t>اهداف البرنامج </a:t>
            </a:r>
            <a:r>
              <a:rPr lang="ar-SA" sz="3200" dirty="0"/>
              <a:t>: تحديد مفهوم العمل التطوعي – التعرف على نشأة العمل التطوعي ومراحل تطوره</a:t>
            </a:r>
          </a:p>
        </p:txBody>
      </p:sp>
    </p:spTree>
    <p:extLst>
      <p:ext uri="{BB962C8B-B14F-4D97-AF65-F5344CB8AC3E}">
        <p14:creationId xmlns:p14="http://schemas.microsoft.com/office/powerpoint/2010/main" val="1520773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11560" y="836712"/>
            <a:ext cx="7467600" cy="4873752"/>
          </a:xfrm>
        </p:spPr>
        <p:txBody>
          <a:bodyPr>
            <a:normAutofit lnSpcReduction="10000"/>
          </a:bodyPr>
          <a:lstStyle/>
          <a:p>
            <a:r>
              <a:rPr lang="ar-SA" sz="3200" dirty="0"/>
              <a:t>تمييز الاشكال المختلفة للعمل التطوعي – التعرف على نظرة الاسلام للعمل التطوعي – استنتاج اهمية العمل التطوعي – المشاركة في بعض الاعمال التطوعية </a:t>
            </a:r>
          </a:p>
          <a:p>
            <a:r>
              <a:rPr lang="ar-SA" sz="3200" dirty="0"/>
              <a:t>تحديد المعوقات التي تحول دون تفعيل العمل التطوعي – نقل تجارب وخبرات بعض الدول – الخروج </a:t>
            </a:r>
            <a:r>
              <a:rPr lang="ar-SA" sz="3200" dirty="0" smtClean="0"/>
              <a:t> بإطار </a:t>
            </a:r>
            <a:r>
              <a:rPr lang="ar-SA" sz="3200" dirty="0"/>
              <a:t>مقترح لتفعيل العمل تطوعي وتطويره </a:t>
            </a:r>
            <a:endParaRPr lang="ar-SA" sz="3200" dirty="0" smtClean="0"/>
          </a:p>
          <a:p>
            <a:r>
              <a:rPr lang="ar-SA" sz="3600" dirty="0">
                <a:solidFill>
                  <a:srgbClr val="FF0000"/>
                </a:solidFill>
              </a:rPr>
              <a:t>طبيعة البرنامج : </a:t>
            </a:r>
            <a:r>
              <a:rPr lang="ar-SA" sz="3200" dirty="0"/>
              <a:t>يتضمن البرنامج عددا من الموضوعات النظرية التي تغطي الجانب المعرفي للبرنامج . فضلا عن جانب تطبيق ميداني يتبع المعرفة النظرية </a:t>
            </a:r>
          </a:p>
          <a:p>
            <a:endParaRPr lang="ar-SA" sz="3200" dirty="0"/>
          </a:p>
          <a:p>
            <a:endParaRPr lang="ar-SA" dirty="0"/>
          </a:p>
        </p:txBody>
      </p:sp>
    </p:spTree>
    <p:extLst>
      <p:ext uri="{BB962C8B-B14F-4D97-AF65-F5344CB8AC3E}">
        <p14:creationId xmlns:p14="http://schemas.microsoft.com/office/powerpoint/2010/main" val="1463391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04664"/>
            <a:ext cx="7467600" cy="6069288"/>
          </a:xfrm>
        </p:spPr>
        <p:txBody>
          <a:bodyPr>
            <a:noAutofit/>
          </a:bodyPr>
          <a:lstStyle/>
          <a:p>
            <a:r>
              <a:rPr lang="ar-SA" sz="3200" dirty="0">
                <a:solidFill>
                  <a:srgbClr val="FF0000"/>
                </a:solidFill>
              </a:rPr>
              <a:t>مدة دراسة البرنامج : </a:t>
            </a:r>
            <a:r>
              <a:rPr lang="ar-SA" sz="2800" dirty="0"/>
              <a:t>فصلان دراسيان كاملان , الأول يختص بالجانب المعرفي للبرنامج , فيما يختص الفصل الدراسي الثاني بالجانب الميداني </a:t>
            </a:r>
          </a:p>
          <a:p>
            <a:r>
              <a:rPr lang="ar-SA" sz="3200" dirty="0">
                <a:solidFill>
                  <a:srgbClr val="FF0000"/>
                </a:solidFill>
              </a:rPr>
              <a:t>مستويات تدريس البرنامج :</a:t>
            </a:r>
            <a:r>
              <a:rPr lang="ar-SA" sz="2800" dirty="0">
                <a:solidFill>
                  <a:srgbClr val="FF0000"/>
                </a:solidFill>
              </a:rPr>
              <a:t> </a:t>
            </a:r>
            <a:r>
              <a:rPr lang="ar-SA" sz="2800" dirty="0"/>
              <a:t>يمكن ان تتعدد مستويات التدريس البرامج بما تناسب مع المراحل العمرية ويمكن تقسيمها الى : البسيط , المتوسط , الاعلى </a:t>
            </a:r>
          </a:p>
          <a:p>
            <a:r>
              <a:rPr lang="ar-SA" sz="3200" dirty="0">
                <a:solidFill>
                  <a:srgbClr val="FF0000"/>
                </a:solidFill>
              </a:rPr>
              <a:t>موضوعات</a:t>
            </a:r>
            <a:r>
              <a:rPr lang="ar-SA" sz="2800" dirty="0">
                <a:solidFill>
                  <a:srgbClr val="FF0000"/>
                </a:solidFill>
              </a:rPr>
              <a:t> </a:t>
            </a:r>
            <a:r>
              <a:rPr lang="ar-SA" sz="3200" dirty="0">
                <a:solidFill>
                  <a:srgbClr val="FF0000"/>
                </a:solidFill>
              </a:rPr>
              <a:t>البرنامج</a:t>
            </a:r>
            <a:r>
              <a:rPr lang="ar-SA" sz="2800" dirty="0">
                <a:solidFill>
                  <a:srgbClr val="FF0000"/>
                </a:solidFill>
              </a:rPr>
              <a:t> : </a:t>
            </a:r>
            <a:r>
              <a:rPr lang="ar-SA" sz="2800" dirty="0"/>
              <a:t>مفهوم العمل التطوعي , وتطوره , و اشكاله والعمل التطوعي من منظور اسلامي و اهمية بالنسبة للفرد والمجتمع وتجارب عربية وغير عربية , ومعوقات تحوب دون تفعيل العمل التطوعي وتوصيات ومقترحات . </a:t>
            </a:r>
          </a:p>
          <a:p>
            <a:r>
              <a:rPr lang="ar-SA" sz="3200" dirty="0">
                <a:solidFill>
                  <a:srgbClr val="FF0000"/>
                </a:solidFill>
              </a:rPr>
              <a:t>مصادر البرنامج وادواته </a:t>
            </a:r>
            <a:r>
              <a:rPr lang="ar-SA" sz="2800" dirty="0">
                <a:solidFill>
                  <a:srgbClr val="FF0000"/>
                </a:solidFill>
              </a:rPr>
              <a:t>: </a:t>
            </a:r>
            <a:r>
              <a:rPr lang="ar-SA" sz="2800" dirty="0"/>
              <a:t>المراجع , المناقشات والحوارات , الزيارات الميدانية , والمشاركة الفعلية في بعض الاعمال التطوعية والانشطة </a:t>
            </a:r>
          </a:p>
        </p:txBody>
      </p:sp>
    </p:spTree>
    <p:extLst>
      <p:ext uri="{BB962C8B-B14F-4D97-AF65-F5344CB8AC3E}">
        <p14:creationId xmlns:p14="http://schemas.microsoft.com/office/powerpoint/2010/main" val="318447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620688"/>
            <a:ext cx="7776864" cy="5853264"/>
          </a:xfrm>
        </p:spPr>
        <p:txBody>
          <a:bodyPr/>
          <a:lstStyle/>
          <a:p>
            <a:r>
              <a:rPr lang="ar-SA" sz="3600" b="1" u="sng" dirty="0">
                <a:solidFill>
                  <a:srgbClr val="FF0000"/>
                </a:solidFill>
              </a:rPr>
              <a:t>الانشطة التطوعية العملية المقترحة في البرنامج </a:t>
            </a:r>
            <a:r>
              <a:rPr lang="ar-SA" sz="3600" b="1" u="sng" dirty="0"/>
              <a:t>: </a:t>
            </a:r>
          </a:p>
          <a:p>
            <a:r>
              <a:rPr lang="ar-SA" sz="3200" dirty="0"/>
              <a:t>تتعدد الانشطة التطوعية العملية في البرنامج لتشمل انشطة داخل المؤسسة التعليمية واخرى خارجها , بالنسبة لداخل المؤسسة تتمثل في : النظافة , والمشاركة في تشجير المدرسة وتزينيها بالورود , وعمل مجلات للحائط , والخدمة العامة ( حيث يخصص يوم او اكثر لكل طالب يقوم ببعض الاعمال التي توكل اليه ) وجمع تبرعات من القادرين والمساهمة في عمل مجموعات تقوية لتلاميذ , اما فيما يتعلق بخارج المؤسسة فيتمثل في : نظافة البيئة , وحملة للتوعية بمخاطر التلوث وتشجير الشوارع , و حملات التبرع بالدم وجمع تبرعات , وكفالة ايتام وارامل . </a:t>
            </a:r>
          </a:p>
          <a:p>
            <a:endParaRPr lang="ar-SA" sz="3200" dirty="0"/>
          </a:p>
        </p:txBody>
      </p:sp>
    </p:spTree>
    <p:extLst>
      <p:ext uri="{BB962C8B-B14F-4D97-AF65-F5344CB8AC3E}">
        <p14:creationId xmlns:p14="http://schemas.microsoft.com/office/powerpoint/2010/main" val="3597292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76672"/>
            <a:ext cx="7467600" cy="5997280"/>
          </a:xfrm>
        </p:spPr>
        <p:txBody>
          <a:bodyPr/>
          <a:lstStyle/>
          <a:p>
            <a:r>
              <a:rPr lang="ar-SA" sz="3600" dirty="0">
                <a:solidFill>
                  <a:srgbClr val="FF0000"/>
                </a:solidFill>
              </a:rPr>
              <a:t>تصميم ورقة / استمارة النشاط : </a:t>
            </a:r>
            <a:r>
              <a:rPr lang="ar-SA" sz="3200" dirty="0"/>
              <a:t>يمكن تصميم استمارة نشاط الذي يستند الى الطالب للمشاركة في العمل التطوعي . </a:t>
            </a:r>
          </a:p>
          <a:p>
            <a:r>
              <a:rPr lang="ar-SA" sz="3600" dirty="0">
                <a:solidFill>
                  <a:srgbClr val="FF0000"/>
                </a:solidFill>
              </a:rPr>
              <a:t>تقويم البرنامج : </a:t>
            </a:r>
            <a:r>
              <a:rPr lang="ar-SA" sz="3200" dirty="0"/>
              <a:t>يتم تقويم الطلاب بعد مرورهم </a:t>
            </a:r>
            <a:r>
              <a:rPr lang="ar-SA" sz="3200" b="1" u="sng" dirty="0"/>
              <a:t>بالبرنامج بأسلوبين : </a:t>
            </a:r>
          </a:p>
          <a:p>
            <a:r>
              <a:rPr lang="ar-SA" sz="3200" b="1" dirty="0"/>
              <a:t>الاول </a:t>
            </a:r>
            <a:r>
              <a:rPr lang="ar-SA" sz="3200" dirty="0"/>
              <a:t>: اختبار تحصيلي للجانب المعرفي الخاص بالبرنامج </a:t>
            </a:r>
          </a:p>
          <a:p>
            <a:r>
              <a:rPr lang="ar-SA" sz="3200" b="1" dirty="0"/>
              <a:t>الثاني</a:t>
            </a:r>
            <a:r>
              <a:rPr lang="ar-SA" sz="3200" dirty="0"/>
              <a:t> : فحص اوراق الانشطة التطوعية التي سبق الطلاب تسجيل اعمالهم بها </a:t>
            </a:r>
            <a:endParaRPr lang="en-US" sz="3200" dirty="0"/>
          </a:p>
          <a:p>
            <a:endParaRPr lang="ar-SA" dirty="0"/>
          </a:p>
        </p:txBody>
      </p:sp>
    </p:spTree>
    <p:extLst>
      <p:ext uri="{BB962C8B-B14F-4D97-AF65-F5344CB8AC3E}">
        <p14:creationId xmlns:p14="http://schemas.microsoft.com/office/powerpoint/2010/main" val="14825752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76672"/>
            <a:ext cx="7467600" cy="5997280"/>
          </a:xfrm>
        </p:spPr>
        <p:txBody>
          <a:bodyPr/>
          <a:lstStyle/>
          <a:p>
            <a:r>
              <a:rPr lang="ar-SA" sz="4000" b="1" dirty="0">
                <a:solidFill>
                  <a:srgbClr val="FF0000"/>
                </a:solidFill>
              </a:rPr>
              <a:t>بعض المقترحات لتطوير العمل التطوعي : </a:t>
            </a:r>
          </a:p>
          <a:p>
            <a:r>
              <a:rPr lang="ar-SA" sz="3600" dirty="0"/>
              <a:t>1- اهمية تنشئة الابناء تنشئة اجتماعية سليمه وذلك من خلال قيام وسائط التنشئة المختلفة </a:t>
            </a:r>
            <a:r>
              <a:rPr lang="ar-SA" sz="3600" dirty="0" smtClean="0"/>
              <a:t>كالأسرة </a:t>
            </a:r>
            <a:r>
              <a:rPr lang="ar-SA" sz="3600" dirty="0"/>
              <a:t>والمدرسة والاعلام بدور منسق </a:t>
            </a:r>
          </a:p>
          <a:p>
            <a:r>
              <a:rPr lang="ar-SA" sz="3600" dirty="0"/>
              <a:t>2- ان تضم البرامج الدراسية للمؤسسات التعليمية المختلفة بعض المقررات التي تركز على مفاهيم العمل الاجتماعي التطوعي واهميته </a:t>
            </a:r>
          </a:p>
          <a:p>
            <a:r>
              <a:rPr lang="ar-SA" sz="3600" dirty="0"/>
              <a:t>3- دعم المؤسسات والهيئات التي تعمل في مجال العمل التطوعي  ماديا ومعنويا </a:t>
            </a:r>
          </a:p>
          <a:p>
            <a:endParaRPr lang="ar-SA" dirty="0"/>
          </a:p>
        </p:txBody>
      </p:sp>
    </p:spTree>
    <p:extLst>
      <p:ext uri="{BB962C8B-B14F-4D97-AF65-F5344CB8AC3E}">
        <p14:creationId xmlns:p14="http://schemas.microsoft.com/office/powerpoint/2010/main" val="852459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548680"/>
            <a:ext cx="7467600" cy="5925272"/>
          </a:xfrm>
        </p:spPr>
        <p:txBody>
          <a:bodyPr/>
          <a:lstStyle/>
          <a:p>
            <a:r>
              <a:rPr lang="ar-SA" sz="3600" dirty="0"/>
              <a:t>4- اقامة دورات تدريبية للعاملين في هذه الهيئات والمؤسسات التطوعية بما يؤدي الى اكسابهم الخبرات والمهارات المناسبة </a:t>
            </a:r>
          </a:p>
          <a:p>
            <a:r>
              <a:rPr lang="ar-SA" sz="3600" dirty="0"/>
              <a:t>5- التركيز على الانشطة التطوعية على البرامج التي ترتبط </a:t>
            </a:r>
            <a:r>
              <a:rPr lang="ar-SA" sz="3600" dirty="0" smtClean="0"/>
              <a:t>بإشباع </a:t>
            </a:r>
            <a:r>
              <a:rPr lang="ar-SA" sz="3600" dirty="0"/>
              <a:t>الاحتياجات الاساسية </a:t>
            </a:r>
          </a:p>
          <a:p>
            <a:r>
              <a:rPr lang="ar-SA" sz="3600" dirty="0"/>
              <a:t>6- مطالبة وسائل الاعلام المختلفة بدور اكثر تأثيرا في تعريف افراد المجتمع بماهية العمل التطوعي , ومدى احتياج المجتمع اليه </a:t>
            </a:r>
          </a:p>
          <a:p>
            <a:endParaRPr lang="ar-SA" dirty="0"/>
          </a:p>
        </p:txBody>
      </p:sp>
    </p:spTree>
    <p:extLst>
      <p:ext uri="{BB962C8B-B14F-4D97-AF65-F5344CB8AC3E}">
        <p14:creationId xmlns:p14="http://schemas.microsoft.com/office/powerpoint/2010/main" val="663020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9552" y="974296"/>
            <a:ext cx="7467600" cy="5119000"/>
          </a:xfrm>
        </p:spPr>
        <p:txBody>
          <a:bodyPr/>
          <a:lstStyle/>
          <a:p>
            <a:r>
              <a:rPr lang="ar-SA" sz="3200" dirty="0"/>
              <a:t>7- تدعيم جهود الباحثين </a:t>
            </a:r>
            <a:r>
              <a:rPr lang="ar-SA" sz="3200" dirty="0" smtClean="0"/>
              <a:t>لأجراء </a:t>
            </a:r>
            <a:r>
              <a:rPr lang="ar-SA" sz="3200" dirty="0"/>
              <a:t>المزيد من الدراسات والبحوث العلمية حول العمل الاجتماعي التطوعي </a:t>
            </a:r>
          </a:p>
          <a:p>
            <a:r>
              <a:rPr lang="ar-SA" sz="3200" dirty="0"/>
              <a:t>8- استخدام العمل التطوعي في المعالجة النفسية والصحية والسلوكية لبعض المتعاطين للمخدرات او العاطلين عن العمل </a:t>
            </a:r>
          </a:p>
          <a:p>
            <a:r>
              <a:rPr lang="ar-SA" sz="3200" dirty="0"/>
              <a:t>9- استخدام التكنولوجيا الحديثة لتنسيق العمل التطوعي بين الجهات الحكومية و الاهلية لتقديم الخدمات الاجتماعية </a:t>
            </a:r>
          </a:p>
          <a:p>
            <a:endParaRPr lang="ar-SA" dirty="0"/>
          </a:p>
        </p:txBody>
      </p:sp>
    </p:spTree>
    <p:extLst>
      <p:ext uri="{BB962C8B-B14F-4D97-AF65-F5344CB8AC3E}">
        <p14:creationId xmlns:p14="http://schemas.microsoft.com/office/powerpoint/2010/main" val="97293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lstStyle/>
          <a:p>
            <a:r>
              <a:rPr lang="ar-SA" sz="3600" dirty="0">
                <a:solidFill>
                  <a:srgbClr val="FF0000"/>
                </a:solidFill>
              </a:rPr>
              <a:t>* </a:t>
            </a:r>
            <a:r>
              <a:rPr lang="ar-SA" sz="3600" u="sng" dirty="0"/>
              <a:t>ان للعمل التطوعي الاجتماعي فوائد جمة تعود </a:t>
            </a:r>
            <a:r>
              <a:rPr lang="ar-SA" sz="3600" u="sng" dirty="0" smtClean="0"/>
              <a:t>على :-</a:t>
            </a:r>
          </a:p>
          <a:p>
            <a:r>
              <a:rPr lang="ar-SA" sz="3600" dirty="0" smtClean="0">
                <a:solidFill>
                  <a:srgbClr val="FF0000"/>
                </a:solidFill>
              </a:rPr>
              <a:t>الفرد </a:t>
            </a:r>
            <a:r>
              <a:rPr lang="ar-SA" sz="3600" dirty="0">
                <a:solidFill>
                  <a:srgbClr val="FF0000"/>
                </a:solidFill>
              </a:rPr>
              <a:t>المتطوع نفسه </a:t>
            </a:r>
          </a:p>
          <a:p>
            <a:r>
              <a:rPr lang="ar-SA" sz="3600" dirty="0" smtClean="0">
                <a:solidFill>
                  <a:srgbClr val="FF0000"/>
                </a:solidFill>
              </a:rPr>
              <a:t>على </a:t>
            </a:r>
            <a:r>
              <a:rPr lang="ar-SA" sz="3600" dirty="0">
                <a:solidFill>
                  <a:srgbClr val="FF0000"/>
                </a:solidFill>
              </a:rPr>
              <a:t>المجتمع بأكمله </a:t>
            </a:r>
            <a:endParaRPr lang="ar-SA" sz="3600" dirty="0" smtClean="0">
              <a:solidFill>
                <a:srgbClr val="FF0000"/>
              </a:solidFill>
            </a:endParaRPr>
          </a:p>
          <a:p>
            <a:r>
              <a:rPr lang="ar-SA" sz="3600" dirty="0">
                <a:solidFill>
                  <a:srgbClr val="FF0000"/>
                </a:solidFill>
              </a:rPr>
              <a:t> </a:t>
            </a:r>
            <a:r>
              <a:rPr lang="ar-SA" sz="3600" dirty="0" smtClean="0">
                <a:solidFill>
                  <a:srgbClr val="FF0000"/>
                </a:solidFill>
              </a:rPr>
              <a:t>وتؤدي </a:t>
            </a:r>
            <a:r>
              <a:rPr lang="ar-SA" sz="3600" dirty="0">
                <a:solidFill>
                  <a:srgbClr val="FF0000"/>
                </a:solidFill>
              </a:rPr>
              <a:t>الى </a:t>
            </a:r>
            <a:r>
              <a:rPr lang="ar-SA" sz="3600" dirty="0" smtClean="0">
                <a:solidFill>
                  <a:srgbClr val="FF0000"/>
                </a:solidFill>
              </a:rPr>
              <a:t>استثمار امثل </a:t>
            </a:r>
            <a:r>
              <a:rPr lang="ar-SA" sz="3600" dirty="0">
                <a:solidFill>
                  <a:srgbClr val="FF0000"/>
                </a:solidFill>
              </a:rPr>
              <a:t>لطاقات الافراد و خاصة الشباب في مجالات غنية ومثمرة لمصلحة </a:t>
            </a:r>
            <a:r>
              <a:rPr lang="ar-SA" sz="3600" dirty="0" smtClean="0">
                <a:solidFill>
                  <a:srgbClr val="FF0000"/>
                </a:solidFill>
              </a:rPr>
              <a:t>التنمية </a:t>
            </a:r>
            <a:r>
              <a:rPr lang="ar-SA" sz="3600" dirty="0">
                <a:solidFill>
                  <a:srgbClr val="FF0000"/>
                </a:solidFill>
              </a:rPr>
              <a:t>الاجتماعية .</a:t>
            </a:r>
            <a:endParaRPr lang="en-US" sz="3600" dirty="0">
              <a:solidFill>
                <a:srgbClr val="FF0000"/>
              </a:solidFill>
            </a:endParaRPr>
          </a:p>
          <a:p>
            <a:endParaRPr lang="ar-SA" dirty="0"/>
          </a:p>
        </p:txBody>
      </p:sp>
    </p:spTree>
    <p:extLst>
      <p:ext uri="{BB962C8B-B14F-4D97-AF65-F5344CB8AC3E}">
        <p14:creationId xmlns:p14="http://schemas.microsoft.com/office/powerpoint/2010/main" val="11842927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rot="20829125">
            <a:off x="801423" y="2147235"/>
            <a:ext cx="7467600" cy="1900808"/>
          </a:xfrm>
        </p:spPr>
        <p:txBody>
          <a:bodyPr/>
          <a:lstStyle/>
          <a:p>
            <a:pPr algn="ctr"/>
            <a:r>
              <a:rPr lang="ar-SA" sz="8800" b="1" u="sng" dirty="0" smtClean="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rPr>
              <a:t>   اســئلـــة</a:t>
            </a:r>
            <a:endParaRPr lang="ar-SA" sz="8800" b="1" u="sng"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endParaRPr lang="ar-SA" b="1"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131035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548680"/>
            <a:ext cx="7920880" cy="5925272"/>
          </a:xfrm>
        </p:spPr>
        <p:txBody>
          <a:bodyPr>
            <a:normAutofit/>
          </a:bodyPr>
          <a:lstStyle/>
          <a:p>
            <a:r>
              <a:rPr lang="ar-SA" sz="4400" b="1" u="sng" dirty="0" smtClean="0">
                <a:solidFill>
                  <a:schemeClr val="accent1"/>
                </a:solidFill>
              </a:rPr>
              <a:t>1- اسئلة مقاليه : </a:t>
            </a:r>
          </a:p>
          <a:p>
            <a:pPr marL="0" indent="0">
              <a:buNone/>
            </a:pPr>
            <a:endParaRPr lang="ar-SA" sz="4400" b="1" u="sng" dirty="0" smtClean="0">
              <a:solidFill>
                <a:schemeClr val="accent1"/>
              </a:solidFill>
            </a:endParaRPr>
          </a:p>
          <a:p>
            <a:r>
              <a:rPr lang="ar-SA" sz="2800" b="1" dirty="0" smtClean="0"/>
              <a:t>س : </a:t>
            </a:r>
            <a:r>
              <a:rPr lang="ar-SA" sz="3200" dirty="0" smtClean="0"/>
              <a:t>ما هي </a:t>
            </a:r>
            <a:r>
              <a:rPr lang="ar-SA" sz="3200" dirty="0"/>
              <a:t>اختصاصات برنامج العمل التطوعي ومهامه </a:t>
            </a:r>
            <a:r>
              <a:rPr lang="ar-SA" sz="3200" dirty="0" smtClean="0"/>
              <a:t>؟</a:t>
            </a:r>
          </a:p>
          <a:p>
            <a:r>
              <a:rPr lang="ar-SA" sz="3200" dirty="0" smtClean="0"/>
              <a:t>س : ما هي الاساليب التي يمكن بها انهاء </a:t>
            </a:r>
            <a:r>
              <a:rPr lang="ar-SA" sz="3200" dirty="0"/>
              <a:t>خدمة </a:t>
            </a:r>
            <a:r>
              <a:rPr lang="ar-SA" sz="3200" dirty="0" smtClean="0"/>
              <a:t>المتطوع ؟</a:t>
            </a:r>
          </a:p>
          <a:p>
            <a:r>
              <a:rPr lang="ar-SA" sz="3200" dirty="0" smtClean="0"/>
              <a:t>س: ما هي الانشطة التي يمكن اقتراحها للبرامج التطوعية ؟</a:t>
            </a:r>
          </a:p>
          <a:p>
            <a:r>
              <a:rPr lang="ar-SA" sz="3200" dirty="0"/>
              <a:t> </a:t>
            </a:r>
            <a:r>
              <a:rPr lang="ar-SA" sz="3200" dirty="0" smtClean="0"/>
              <a:t>س: ( للتخطيط للبرامج التطوعية العديد من الاجراءات )</a:t>
            </a:r>
          </a:p>
          <a:p>
            <a:r>
              <a:rPr lang="ar-SA" sz="3200" dirty="0" smtClean="0"/>
              <a:t>1- في ضوء دراستك لهذه الاجراءات عددي اربع منها </a:t>
            </a:r>
          </a:p>
          <a:p>
            <a:r>
              <a:rPr lang="ar-SA" sz="3200" dirty="0" smtClean="0"/>
              <a:t>2- ناقش / ناقشي واحدة من هذه الاجراءات بالتفصيل</a:t>
            </a:r>
          </a:p>
          <a:p>
            <a:endParaRPr lang="ar-SA" sz="2800" b="1" dirty="0"/>
          </a:p>
        </p:txBody>
      </p:sp>
    </p:spTree>
    <p:extLst>
      <p:ext uri="{BB962C8B-B14F-4D97-AF65-F5344CB8AC3E}">
        <p14:creationId xmlns:p14="http://schemas.microsoft.com/office/powerpoint/2010/main" val="4117848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400" b="1" u="sng" dirty="0" smtClean="0">
                <a:solidFill>
                  <a:schemeClr val="accent1"/>
                </a:solidFill>
              </a:rPr>
              <a:t>2- اسئلة موضوعية اختيار من متعدد</a:t>
            </a:r>
            <a:endParaRPr lang="ar-SA" sz="4400" b="1" u="sng" dirty="0">
              <a:solidFill>
                <a:schemeClr val="accent1"/>
              </a:solidFill>
            </a:endParaRPr>
          </a:p>
        </p:txBody>
      </p:sp>
      <p:sp>
        <p:nvSpPr>
          <p:cNvPr id="3" name="عنصر نائب للمحتوى 2"/>
          <p:cNvSpPr>
            <a:spLocks noGrp="1"/>
          </p:cNvSpPr>
          <p:nvPr>
            <p:ph sz="quarter" idx="1"/>
          </p:nvPr>
        </p:nvSpPr>
        <p:spPr>
          <a:xfrm>
            <a:off x="467544" y="1984248"/>
            <a:ext cx="7467600" cy="4181056"/>
          </a:xfrm>
        </p:spPr>
        <p:txBody>
          <a:bodyPr/>
          <a:lstStyle/>
          <a:p>
            <a:r>
              <a:rPr lang="ar-SA" sz="2800" u="sng" dirty="0" smtClean="0"/>
              <a:t>س</a:t>
            </a:r>
            <a:r>
              <a:rPr lang="ar-SA" sz="2800" b="1" u="sng" dirty="0" smtClean="0"/>
              <a:t> : البرنامج </a:t>
            </a:r>
            <a:r>
              <a:rPr lang="ar-SA" sz="2800" b="1" u="sng" dirty="0"/>
              <a:t>التطوعي يسعى الى الرصد المستمر لـ.....</a:t>
            </a:r>
            <a:endParaRPr lang="en-US" sz="2800" b="1" dirty="0"/>
          </a:p>
          <a:p>
            <a:pPr lvl="0"/>
            <a:r>
              <a:rPr lang="ar-SA" sz="3200" dirty="0"/>
              <a:t>التكامل البنائي الوظيفي للمؤسسات </a:t>
            </a:r>
            <a:endParaRPr lang="en-US" sz="3200" dirty="0"/>
          </a:p>
          <a:p>
            <a:pPr lvl="0"/>
            <a:r>
              <a:rPr lang="ar-SA" sz="3200" u="sng" dirty="0"/>
              <a:t>حاجات المجتمع بغرض التفاعل الاجتماعي معها</a:t>
            </a:r>
            <a:endParaRPr lang="en-US" sz="3200" dirty="0"/>
          </a:p>
          <a:p>
            <a:pPr lvl="0"/>
            <a:r>
              <a:rPr lang="ar-SA" sz="3200" dirty="0"/>
              <a:t>التغيرات الايكولوجية </a:t>
            </a:r>
            <a:endParaRPr lang="en-US" sz="3200" dirty="0"/>
          </a:p>
          <a:p>
            <a:pPr lvl="0"/>
            <a:r>
              <a:rPr lang="ar-SA" sz="3200" dirty="0"/>
              <a:t>العادات والتقاليد  واجراء المقارنات </a:t>
            </a:r>
            <a:endParaRPr lang="en-US" sz="3200" dirty="0"/>
          </a:p>
          <a:p>
            <a:endParaRPr lang="ar-SA" dirty="0"/>
          </a:p>
        </p:txBody>
      </p:sp>
    </p:spTree>
    <p:extLst>
      <p:ext uri="{BB962C8B-B14F-4D97-AF65-F5344CB8AC3E}">
        <p14:creationId xmlns:p14="http://schemas.microsoft.com/office/powerpoint/2010/main" val="32190292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908720"/>
            <a:ext cx="7467600" cy="4873752"/>
          </a:xfrm>
        </p:spPr>
        <p:txBody>
          <a:bodyPr/>
          <a:lstStyle/>
          <a:p>
            <a:r>
              <a:rPr lang="ar-SA" b="1" u="sng" dirty="0" smtClean="0"/>
              <a:t> </a:t>
            </a:r>
            <a:r>
              <a:rPr lang="ar-SA" sz="3200" b="1" u="sng" dirty="0" smtClean="0"/>
              <a:t>س: يتم  </a:t>
            </a:r>
            <a:r>
              <a:rPr lang="ar-SA" sz="3200" b="1" u="sng" dirty="0"/>
              <a:t>تقيم البرنامج التطوعي حتى يمكن الاستفادة من : </a:t>
            </a:r>
            <a:endParaRPr lang="en-US" sz="3200" b="1" dirty="0"/>
          </a:p>
          <a:p>
            <a:pPr lvl="0"/>
            <a:r>
              <a:rPr lang="ar-SA" sz="3200" dirty="0"/>
              <a:t>انشطة القطاع الاهلي الربحية</a:t>
            </a:r>
            <a:endParaRPr lang="en-US" sz="3200" dirty="0"/>
          </a:p>
          <a:p>
            <a:pPr lvl="0"/>
            <a:r>
              <a:rPr lang="ar-SA" sz="3200" dirty="0"/>
              <a:t>الجهود الحكومية في مجال التنمية البشرية </a:t>
            </a:r>
            <a:endParaRPr lang="en-US" sz="3200" dirty="0"/>
          </a:p>
          <a:p>
            <a:pPr lvl="0"/>
            <a:r>
              <a:rPr lang="ar-SA" sz="3200" dirty="0"/>
              <a:t>رصد خدمات الرعاية الاجتماعية الدولية </a:t>
            </a:r>
            <a:endParaRPr lang="en-US" sz="3200" dirty="0"/>
          </a:p>
          <a:p>
            <a:pPr lvl="0"/>
            <a:r>
              <a:rPr lang="ar-SA" sz="3200" u="sng" dirty="0"/>
              <a:t>كافه المعلومات التي تم الحصول عليها</a:t>
            </a:r>
            <a:endParaRPr lang="en-US" sz="3200" dirty="0"/>
          </a:p>
          <a:p>
            <a:endParaRPr lang="ar-SA" dirty="0"/>
          </a:p>
        </p:txBody>
      </p:sp>
    </p:spTree>
    <p:extLst>
      <p:ext uri="{BB962C8B-B14F-4D97-AF65-F5344CB8AC3E}">
        <p14:creationId xmlns:p14="http://schemas.microsoft.com/office/powerpoint/2010/main" val="3354124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980728"/>
            <a:ext cx="7467600" cy="4464496"/>
          </a:xfrm>
        </p:spPr>
        <p:txBody>
          <a:bodyPr/>
          <a:lstStyle/>
          <a:p>
            <a:r>
              <a:rPr lang="ar-SA" u="sng" dirty="0" smtClean="0"/>
              <a:t>س : </a:t>
            </a:r>
            <a:r>
              <a:rPr lang="ar-SA" sz="3200" u="sng" dirty="0" smtClean="0"/>
              <a:t>العمل </a:t>
            </a:r>
            <a:r>
              <a:rPr lang="ar-SA" sz="3200" u="sng" dirty="0"/>
              <a:t>الذي يؤدي الى استثمار امثل لطاقات الافراد و خاصة الشباب في مجالات غنية ومثمرة لمصلحة التنمية الاجتماعية هو </a:t>
            </a:r>
            <a:r>
              <a:rPr lang="ar-SA" sz="3200" u="sng" dirty="0" smtClean="0"/>
              <a:t>: </a:t>
            </a:r>
            <a:endParaRPr lang="en-US" sz="3200" dirty="0"/>
          </a:p>
          <a:p>
            <a:pPr lvl="0"/>
            <a:r>
              <a:rPr lang="ar-SA" sz="3200" dirty="0"/>
              <a:t>الانشطة الرياضية المتنوعة</a:t>
            </a:r>
            <a:endParaRPr lang="en-US" sz="3200" dirty="0"/>
          </a:p>
          <a:p>
            <a:pPr lvl="0"/>
            <a:r>
              <a:rPr lang="ar-SA" sz="3200" dirty="0"/>
              <a:t>تأسيس </a:t>
            </a:r>
            <a:r>
              <a:rPr lang="ar-SA" sz="3200" dirty="0" smtClean="0"/>
              <a:t>المشاريع الربحية</a:t>
            </a:r>
            <a:endParaRPr lang="en-US" sz="3200" dirty="0"/>
          </a:p>
          <a:p>
            <a:pPr lvl="0"/>
            <a:r>
              <a:rPr lang="ar-SA" sz="3200" u="sng" dirty="0"/>
              <a:t>البرامج  التطوعية </a:t>
            </a:r>
            <a:endParaRPr lang="en-US" sz="3200" dirty="0"/>
          </a:p>
          <a:p>
            <a:pPr lvl="0"/>
            <a:r>
              <a:rPr lang="ar-SA" sz="3200" dirty="0"/>
              <a:t>الانفتاح على الثقافات الدولية </a:t>
            </a:r>
            <a:endParaRPr lang="en-US" sz="3200" dirty="0"/>
          </a:p>
          <a:p>
            <a:endParaRPr lang="ar-SA" dirty="0"/>
          </a:p>
        </p:txBody>
      </p:sp>
    </p:spTree>
    <p:extLst>
      <p:ext uri="{BB962C8B-B14F-4D97-AF65-F5344CB8AC3E}">
        <p14:creationId xmlns:p14="http://schemas.microsoft.com/office/powerpoint/2010/main" val="34489425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762</TotalTime>
  <Words>2965</Words>
  <Application>Microsoft Office PowerPoint</Application>
  <PresentationFormat>عرض على الشاشة (3:4)‏</PresentationFormat>
  <Paragraphs>235</Paragraphs>
  <Slides>50</Slides>
  <Notes>0</Notes>
  <HiddenSlides>0</HiddenSlides>
  <MMClips>0</MMClips>
  <ScaleCrop>false</ScaleCrop>
  <HeadingPairs>
    <vt:vector size="4" baseType="variant">
      <vt:variant>
        <vt:lpstr>نسق</vt:lpstr>
      </vt:variant>
      <vt:variant>
        <vt:i4>1</vt:i4>
      </vt:variant>
      <vt:variant>
        <vt:lpstr>عناوين الشرائح</vt:lpstr>
      </vt:variant>
      <vt:variant>
        <vt:i4>50</vt:i4>
      </vt:variant>
    </vt:vector>
  </HeadingPairs>
  <TitlesOfParts>
    <vt:vector size="51" baseType="lpstr">
      <vt:lpstr>مشربية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2- اسئلة موضوعية اختيار من متعدد</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التاسعة</dc:title>
  <dc:creator>Asmaa A. Saleh</dc:creator>
  <cp:lastModifiedBy>Asmaa A. Saleh</cp:lastModifiedBy>
  <cp:revision>31</cp:revision>
  <dcterms:created xsi:type="dcterms:W3CDTF">2015-09-12T11:34:17Z</dcterms:created>
  <dcterms:modified xsi:type="dcterms:W3CDTF">2015-10-24T12:56:39Z</dcterms:modified>
</cp:coreProperties>
</file>