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95" r:id="rId2"/>
    <p:sldId id="256" r:id="rId3"/>
    <p:sldId id="257" r:id="rId4"/>
    <p:sldId id="296" r:id="rId5"/>
    <p:sldId id="297" r:id="rId6"/>
    <p:sldId id="298" r:id="rId7"/>
    <p:sldId id="303" r:id="rId8"/>
    <p:sldId id="299" r:id="rId9"/>
    <p:sldId id="304" r:id="rId10"/>
    <p:sldId id="307" r:id="rId11"/>
    <p:sldId id="308" r:id="rId12"/>
    <p:sldId id="309" r:id="rId13"/>
    <p:sldId id="305" r:id="rId14"/>
    <p:sldId id="306" r:id="rId15"/>
    <p:sldId id="258" r:id="rId16"/>
    <p:sldId id="259" r:id="rId17"/>
    <p:sldId id="282" r:id="rId18"/>
    <p:sldId id="260" r:id="rId19"/>
    <p:sldId id="261" r:id="rId20"/>
    <p:sldId id="262" r:id="rId21"/>
    <p:sldId id="263" r:id="rId22"/>
    <p:sldId id="264" r:id="rId23"/>
    <p:sldId id="265" r:id="rId24"/>
    <p:sldId id="283" r:id="rId25"/>
    <p:sldId id="266" r:id="rId26"/>
    <p:sldId id="284" r:id="rId27"/>
    <p:sldId id="267" r:id="rId28"/>
    <p:sldId id="268" r:id="rId29"/>
    <p:sldId id="285" r:id="rId30"/>
    <p:sldId id="269" r:id="rId31"/>
    <p:sldId id="270" r:id="rId32"/>
    <p:sldId id="271" r:id="rId33"/>
    <p:sldId id="272" r:id="rId34"/>
    <p:sldId id="273" r:id="rId35"/>
    <p:sldId id="274" r:id="rId36"/>
    <p:sldId id="286" r:id="rId37"/>
    <p:sldId id="287" r:id="rId38"/>
    <p:sldId id="275" r:id="rId39"/>
    <p:sldId id="288" r:id="rId40"/>
    <p:sldId id="276" r:id="rId41"/>
    <p:sldId id="289" r:id="rId42"/>
    <p:sldId id="277" r:id="rId43"/>
    <p:sldId id="278" r:id="rId44"/>
    <p:sldId id="290" r:id="rId45"/>
    <p:sldId id="279" r:id="rId46"/>
    <p:sldId id="291" r:id="rId47"/>
    <p:sldId id="280" r:id="rId48"/>
    <p:sldId id="292" r:id="rId49"/>
    <p:sldId id="293" r:id="rId50"/>
    <p:sldId id="281" r:id="rId51"/>
    <p:sldId id="294" r:id="rId52"/>
    <p:sldId id="300" r:id="rId53"/>
    <p:sldId id="316" r:id="rId54"/>
    <p:sldId id="317" r:id="rId55"/>
    <p:sldId id="313" r:id="rId56"/>
    <p:sldId id="314" r:id="rId57"/>
    <p:sldId id="315" r:id="rId58"/>
    <p:sldId id="301" r:id="rId59"/>
    <p:sldId id="310" r:id="rId60"/>
    <p:sldId id="311" r:id="rId61"/>
    <p:sldId id="312" r:id="rId6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64" d="100"/>
          <a:sy n="64" d="100"/>
        </p:scale>
        <p:origin x="-148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5167393-627F-4EC7-AB98-4F3BD24B85B4}" type="datetimeFigureOut">
              <a:rPr lang="ar-SA" smtClean="0"/>
              <a:t>21/02/1437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88E6BF4-2EC8-4EEB-8B39-F5D121A44476}" type="slidenum">
              <a:rPr lang="ar-SA" smtClean="0"/>
              <a:t>‹#›</a:t>
            </a:fld>
            <a:endParaRPr lang="ar-SA"/>
          </a:p>
        </p:txBody>
      </p:sp>
    </p:spTree>
    <p:extLst>
      <p:ext uri="{BB962C8B-B14F-4D97-AF65-F5344CB8AC3E}">
        <p14:creationId xmlns:p14="http://schemas.microsoft.com/office/powerpoint/2010/main" val="2010939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5167393-627F-4EC7-AB98-4F3BD24B85B4}" type="datetimeFigureOut">
              <a:rPr lang="ar-SA" smtClean="0"/>
              <a:t>21/02/1437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88E6BF4-2EC8-4EEB-8B39-F5D121A44476}" type="slidenum">
              <a:rPr lang="ar-SA" smtClean="0"/>
              <a:t>‹#›</a:t>
            </a:fld>
            <a:endParaRPr lang="ar-SA"/>
          </a:p>
        </p:txBody>
      </p:sp>
    </p:spTree>
    <p:extLst>
      <p:ext uri="{BB962C8B-B14F-4D97-AF65-F5344CB8AC3E}">
        <p14:creationId xmlns:p14="http://schemas.microsoft.com/office/powerpoint/2010/main" val="69814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5167393-627F-4EC7-AB98-4F3BD24B85B4}" type="datetimeFigureOut">
              <a:rPr lang="ar-SA" smtClean="0"/>
              <a:t>21/02/1437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88E6BF4-2EC8-4EEB-8B39-F5D121A44476}" type="slidenum">
              <a:rPr lang="ar-SA" smtClean="0"/>
              <a:t>‹#›</a:t>
            </a:fld>
            <a:endParaRPr lang="ar-SA"/>
          </a:p>
        </p:txBody>
      </p:sp>
    </p:spTree>
    <p:extLst>
      <p:ext uri="{BB962C8B-B14F-4D97-AF65-F5344CB8AC3E}">
        <p14:creationId xmlns:p14="http://schemas.microsoft.com/office/powerpoint/2010/main" val="320886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5167393-627F-4EC7-AB98-4F3BD24B85B4}" type="datetimeFigureOut">
              <a:rPr lang="ar-SA" smtClean="0"/>
              <a:t>21/02/1437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88E6BF4-2EC8-4EEB-8B39-F5D121A44476}" type="slidenum">
              <a:rPr lang="ar-SA" smtClean="0"/>
              <a:t>‹#›</a:t>
            </a:fld>
            <a:endParaRPr lang="ar-SA"/>
          </a:p>
        </p:txBody>
      </p:sp>
    </p:spTree>
    <p:extLst>
      <p:ext uri="{BB962C8B-B14F-4D97-AF65-F5344CB8AC3E}">
        <p14:creationId xmlns:p14="http://schemas.microsoft.com/office/powerpoint/2010/main" val="3648106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5167393-627F-4EC7-AB98-4F3BD24B85B4}" type="datetimeFigureOut">
              <a:rPr lang="ar-SA" smtClean="0"/>
              <a:t>21/02/1437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88E6BF4-2EC8-4EEB-8B39-F5D121A44476}" type="slidenum">
              <a:rPr lang="ar-SA" smtClean="0"/>
              <a:t>‹#›</a:t>
            </a:fld>
            <a:endParaRPr lang="ar-SA"/>
          </a:p>
        </p:txBody>
      </p:sp>
    </p:spTree>
    <p:extLst>
      <p:ext uri="{BB962C8B-B14F-4D97-AF65-F5344CB8AC3E}">
        <p14:creationId xmlns:p14="http://schemas.microsoft.com/office/powerpoint/2010/main" val="418310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5167393-627F-4EC7-AB98-4F3BD24B85B4}" type="datetimeFigureOut">
              <a:rPr lang="ar-SA" smtClean="0"/>
              <a:t>21/02/1437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88E6BF4-2EC8-4EEB-8B39-F5D121A44476}" type="slidenum">
              <a:rPr lang="ar-SA" smtClean="0"/>
              <a:t>‹#›</a:t>
            </a:fld>
            <a:endParaRPr lang="ar-SA"/>
          </a:p>
        </p:txBody>
      </p:sp>
    </p:spTree>
    <p:extLst>
      <p:ext uri="{BB962C8B-B14F-4D97-AF65-F5344CB8AC3E}">
        <p14:creationId xmlns:p14="http://schemas.microsoft.com/office/powerpoint/2010/main" val="4138440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5167393-627F-4EC7-AB98-4F3BD24B85B4}" type="datetimeFigureOut">
              <a:rPr lang="ar-SA" smtClean="0"/>
              <a:t>21/02/1437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88E6BF4-2EC8-4EEB-8B39-F5D121A44476}" type="slidenum">
              <a:rPr lang="ar-SA" smtClean="0"/>
              <a:t>‹#›</a:t>
            </a:fld>
            <a:endParaRPr lang="ar-SA"/>
          </a:p>
        </p:txBody>
      </p:sp>
    </p:spTree>
    <p:extLst>
      <p:ext uri="{BB962C8B-B14F-4D97-AF65-F5344CB8AC3E}">
        <p14:creationId xmlns:p14="http://schemas.microsoft.com/office/powerpoint/2010/main" val="3324001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5167393-627F-4EC7-AB98-4F3BD24B85B4}" type="datetimeFigureOut">
              <a:rPr lang="ar-SA" smtClean="0"/>
              <a:t>21/02/1437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88E6BF4-2EC8-4EEB-8B39-F5D121A44476}" type="slidenum">
              <a:rPr lang="ar-SA" smtClean="0"/>
              <a:t>‹#›</a:t>
            </a:fld>
            <a:endParaRPr lang="ar-SA"/>
          </a:p>
        </p:txBody>
      </p:sp>
    </p:spTree>
    <p:extLst>
      <p:ext uri="{BB962C8B-B14F-4D97-AF65-F5344CB8AC3E}">
        <p14:creationId xmlns:p14="http://schemas.microsoft.com/office/powerpoint/2010/main" val="3837837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5167393-627F-4EC7-AB98-4F3BD24B85B4}" type="datetimeFigureOut">
              <a:rPr lang="ar-SA" smtClean="0"/>
              <a:t>21/02/1437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88E6BF4-2EC8-4EEB-8B39-F5D121A44476}" type="slidenum">
              <a:rPr lang="ar-SA" smtClean="0"/>
              <a:t>‹#›</a:t>
            </a:fld>
            <a:endParaRPr lang="ar-SA"/>
          </a:p>
        </p:txBody>
      </p:sp>
    </p:spTree>
    <p:extLst>
      <p:ext uri="{BB962C8B-B14F-4D97-AF65-F5344CB8AC3E}">
        <p14:creationId xmlns:p14="http://schemas.microsoft.com/office/powerpoint/2010/main" val="2934968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5167393-627F-4EC7-AB98-4F3BD24B85B4}" type="datetimeFigureOut">
              <a:rPr lang="ar-SA" smtClean="0"/>
              <a:t>21/02/1437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88E6BF4-2EC8-4EEB-8B39-F5D121A44476}" type="slidenum">
              <a:rPr lang="ar-SA" smtClean="0"/>
              <a:t>‹#›</a:t>
            </a:fld>
            <a:endParaRPr lang="ar-SA"/>
          </a:p>
        </p:txBody>
      </p:sp>
    </p:spTree>
    <p:extLst>
      <p:ext uri="{BB962C8B-B14F-4D97-AF65-F5344CB8AC3E}">
        <p14:creationId xmlns:p14="http://schemas.microsoft.com/office/powerpoint/2010/main" val="2009654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5167393-627F-4EC7-AB98-4F3BD24B85B4}" type="datetimeFigureOut">
              <a:rPr lang="ar-SA" smtClean="0"/>
              <a:t>21/02/1437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88E6BF4-2EC8-4EEB-8B39-F5D121A44476}" type="slidenum">
              <a:rPr lang="ar-SA" smtClean="0"/>
              <a:t>‹#›</a:t>
            </a:fld>
            <a:endParaRPr lang="ar-SA"/>
          </a:p>
        </p:txBody>
      </p:sp>
    </p:spTree>
    <p:extLst>
      <p:ext uri="{BB962C8B-B14F-4D97-AF65-F5344CB8AC3E}">
        <p14:creationId xmlns:p14="http://schemas.microsoft.com/office/powerpoint/2010/main" val="585306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5167393-627F-4EC7-AB98-4F3BD24B85B4}" type="datetimeFigureOut">
              <a:rPr lang="ar-SA" smtClean="0"/>
              <a:t>21/02/1437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88E6BF4-2EC8-4EEB-8B39-F5D121A44476}" type="slidenum">
              <a:rPr lang="ar-SA" smtClean="0"/>
              <a:t>‹#›</a:t>
            </a:fld>
            <a:endParaRPr lang="ar-SA"/>
          </a:p>
        </p:txBody>
      </p:sp>
    </p:spTree>
    <p:extLst>
      <p:ext uri="{BB962C8B-B14F-4D97-AF65-F5344CB8AC3E}">
        <p14:creationId xmlns:p14="http://schemas.microsoft.com/office/powerpoint/2010/main" val="4220043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1520" y="260649"/>
            <a:ext cx="8496944" cy="6408712"/>
          </a:xfrm>
        </p:spPr>
      </p:pic>
    </p:spTree>
    <p:extLst>
      <p:ext uri="{BB962C8B-B14F-4D97-AF65-F5344CB8AC3E}">
        <p14:creationId xmlns:p14="http://schemas.microsoft.com/office/powerpoint/2010/main" val="4282600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476673"/>
            <a:ext cx="7772400" cy="5400600"/>
          </a:xfrm>
        </p:spPr>
        <p:txBody>
          <a:bodyPr>
            <a:noAutofit/>
          </a:bodyPr>
          <a:lstStyle/>
          <a:p>
            <a:r>
              <a:rPr lang="ar-SA" sz="11500" dirty="0" smtClean="0">
                <a:ln>
                  <a:solidFill>
                    <a:schemeClr val="tx1"/>
                  </a:solidFill>
                </a:ln>
                <a:solidFill>
                  <a:schemeClr val="accent2">
                    <a:lumMod val="75000"/>
                  </a:schemeClr>
                </a:solidFill>
                <a:cs typeface="Old Antic Outline Shaded" panose="02010400000000000000" pitchFamily="2" charset="-78"/>
              </a:rPr>
              <a:t>المحاضرة العاشرة</a:t>
            </a:r>
            <a:endParaRPr lang="ar-SA" sz="11500" dirty="0">
              <a:ln>
                <a:solidFill>
                  <a:schemeClr val="tx1"/>
                </a:solidFill>
              </a:ln>
              <a:solidFill>
                <a:schemeClr val="accent2">
                  <a:lumMod val="75000"/>
                </a:schemeClr>
              </a:solidFill>
              <a:cs typeface="Old Antic Outline Shaded" panose="02010400000000000000" pitchFamily="2" charset="-78"/>
            </a:endParaRPr>
          </a:p>
        </p:txBody>
      </p:sp>
    </p:spTree>
    <p:extLst>
      <p:ext uri="{BB962C8B-B14F-4D97-AF65-F5344CB8AC3E}">
        <p14:creationId xmlns:p14="http://schemas.microsoft.com/office/powerpoint/2010/main" val="1197664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 name="صورة 5" descr="Hands-Design-samad-siddiqui-640x480.jpg"/>
          <p:cNvPicPr>
            <a:picLocks noChangeAspect="1"/>
          </p:cNvPicPr>
          <p:nvPr/>
        </p:nvPicPr>
        <p:blipFill>
          <a:blip r:embed="rId3" cstate="print"/>
          <a:stretch>
            <a:fillRect/>
          </a:stretch>
        </p:blipFill>
        <p:spPr>
          <a:xfrm>
            <a:off x="3786182" y="0"/>
            <a:ext cx="5357818" cy="6858000"/>
          </a:xfrm>
          <a:prstGeom prst="rect">
            <a:avLst/>
          </a:prstGeom>
        </p:spPr>
      </p:pic>
      <p:sp>
        <p:nvSpPr>
          <p:cNvPr id="4" name="عنوان 3"/>
          <p:cNvSpPr>
            <a:spLocks noGrp="1"/>
          </p:cNvSpPr>
          <p:nvPr>
            <p:ph type="ctrTitle"/>
          </p:nvPr>
        </p:nvSpPr>
        <p:spPr>
          <a:xfrm>
            <a:off x="-108520" y="0"/>
            <a:ext cx="4139952" cy="1470025"/>
          </a:xfrm>
        </p:spPr>
        <p:txBody>
          <a:bodyPr>
            <a:normAutofit fontScale="90000"/>
          </a:bodyPr>
          <a:lstStyle/>
          <a:p>
            <a:r>
              <a:rPr lang="ar-SA" sz="6600" b="1" dirty="0" smtClean="0">
                <a:ln>
                  <a:solidFill>
                    <a:schemeClr val="tx1"/>
                  </a:solidFill>
                </a:ln>
                <a:solidFill>
                  <a:schemeClr val="accent3">
                    <a:lumMod val="75000"/>
                  </a:schemeClr>
                </a:solidFill>
                <a:latin typeface="Arabic Typesetting" pitchFamily="66" charset="-78"/>
                <a:cs typeface="Old Antic Outline Shaded" panose="02010400000000000000" pitchFamily="2" charset="-78"/>
              </a:rPr>
              <a:t>الفصل السابع</a:t>
            </a:r>
            <a:endParaRPr lang="ar-SA" sz="6600" b="1" dirty="0">
              <a:ln>
                <a:solidFill>
                  <a:schemeClr val="tx1"/>
                </a:solidFill>
              </a:ln>
              <a:solidFill>
                <a:schemeClr val="accent3">
                  <a:lumMod val="75000"/>
                </a:schemeClr>
              </a:solidFill>
              <a:latin typeface="Arabic Typesetting" pitchFamily="66" charset="-78"/>
              <a:cs typeface="Old Antic Outline Shaded" panose="02010400000000000000" pitchFamily="2" charset="-78"/>
            </a:endParaRPr>
          </a:p>
        </p:txBody>
      </p:sp>
      <p:sp>
        <p:nvSpPr>
          <p:cNvPr id="5" name="عنوان فرعي 4"/>
          <p:cNvSpPr>
            <a:spLocks noGrp="1"/>
          </p:cNvSpPr>
          <p:nvPr>
            <p:ph type="subTitle" idx="1"/>
          </p:nvPr>
        </p:nvSpPr>
        <p:spPr>
          <a:xfrm>
            <a:off x="285720" y="1268760"/>
            <a:ext cx="3571900" cy="5328592"/>
          </a:xfrm>
        </p:spPr>
        <p:txBody>
          <a:bodyPr>
            <a:noAutofit/>
          </a:bodyPr>
          <a:lstStyle/>
          <a:p>
            <a:r>
              <a:rPr lang="ar-SA" sz="8000" b="1" dirty="0" smtClean="0">
                <a:solidFill>
                  <a:srgbClr val="FF0000"/>
                </a:solidFill>
                <a:latin typeface="Arabic Typesetting" pitchFamily="66" charset="-78"/>
                <a:cs typeface="Old Antic Outline Shaded" panose="02010400000000000000" pitchFamily="2" charset="-78"/>
              </a:rPr>
              <a:t>العمل التطوعي في المملكة</a:t>
            </a:r>
            <a:endParaRPr lang="ar-SA" sz="8000" b="1" dirty="0">
              <a:solidFill>
                <a:srgbClr val="FF0000"/>
              </a:solidFill>
              <a:latin typeface="Arabic Typesetting" pitchFamily="66" charset="-78"/>
              <a:cs typeface="Old Antic Outline Shaded" panose="02010400000000000000" pitchFamily="2" charset="-78"/>
            </a:endParaRPr>
          </a:p>
        </p:txBody>
      </p:sp>
    </p:spTree>
    <p:extLst>
      <p:ext uri="{BB962C8B-B14F-4D97-AF65-F5344CB8AC3E}">
        <p14:creationId xmlns:p14="http://schemas.microsoft.com/office/powerpoint/2010/main" val="29878498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lstStyle/>
          <a:p>
            <a:pPr algn="ctr"/>
            <a:r>
              <a:rPr lang="ar-SA" b="1" u="sng" dirty="0" smtClean="0">
                <a:solidFill>
                  <a:srgbClr val="FF0000"/>
                </a:solidFill>
              </a:rPr>
              <a:t>عناصر المحاضرة</a:t>
            </a:r>
          </a:p>
          <a:p>
            <a:r>
              <a:rPr lang="ar-SA" b="1" dirty="0" smtClean="0"/>
              <a:t>مقدمة </a:t>
            </a:r>
          </a:p>
          <a:p>
            <a:r>
              <a:rPr lang="ar-SA" b="1" dirty="0" smtClean="0"/>
              <a:t>مراجعة </a:t>
            </a:r>
          </a:p>
          <a:p>
            <a:r>
              <a:rPr lang="ar-SA" b="1" dirty="0"/>
              <a:t>نشأه العمل التطوعي في المملكة</a:t>
            </a:r>
            <a:endParaRPr lang="en-US" dirty="0"/>
          </a:p>
          <a:p>
            <a:r>
              <a:rPr lang="ar-SA" b="1" dirty="0"/>
              <a:t>مجالات العمل التطوعي في المملكة</a:t>
            </a:r>
            <a:endParaRPr lang="en-US" dirty="0"/>
          </a:p>
          <a:p>
            <a:r>
              <a:rPr lang="ar-SA" b="1" dirty="0"/>
              <a:t>المعوقات التي تواجه منظمات العمل التطوعي</a:t>
            </a:r>
            <a:endParaRPr lang="en-US" dirty="0"/>
          </a:p>
          <a:p>
            <a:r>
              <a:rPr lang="ar-SA" b="1" dirty="0"/>
              <a:t>مناهج وأساليب تفعيل منظمات العمل التطوعي في المملكة</a:t>
            </a:r>
          </a:p>
        </p:txBody>
      </p:sp>
    </p:spTree>
    <p:extLst>
      <p:ext uri="{BB962C8B-B14F-4D97-AF65-F5344CB8AC3E}">
        <p14:creationId xmlns:p14="http://schemas.microsoft.com/office/powerpoint/2010/main" val="3093879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lstStyle/>
          <a:p>
            <a:pPr algn="ctr"/>
            <a:r>
              <a:rPr lang="ar-SA" sz="4000" b="1" u="sng" dirty="0" smtClean="0"/>
              <a:t>اهداف المحاضرة</a:t>
            </a:r>
          </a:p>
          <a:p>
            <a:pPr>
              <a:lnSpc>
                <a:spcPct val="200000"/>
              </a:lnSpc>
            </a:pPr>
            <a:r>
              <a:rPr lang="ar-SA" b="1" dirty="0"/>
              <a:t>نشأه العمل التطوعي في المملكة</a:t>
            </a:r>
            <a:endParaRPr lang="en-US" dirty="0"/>
          </a:p>
          <a:p>
            <a:pPr>
              <a:lnSpc>
                <a:spcPct val="200000"/>
              </a:lnSpc>
            </a:pPr>
            <a:r>
              <a:rPr lang="ar-SA" b="1" dirty="0"/>
              <a:t>مجالات العمل التطوعي في المملكة</a:t>
            </a:r>
            <a:endParaRPr lang="en-US" dirty="0"/>
          </a:p>
          <a:p>
            <a:pPr>
              <a:lnSpc>
                <a:spcPct val="200000"/>
              </a:lnSpc>
            </a:pPr>
            <a:r>
              <a:rPr lang="ar-SA" b="1" dirty="0"/>
              <a:t>المعوقات التي تواجه منظمات العمل التطوعي</a:t>
            </a:r>
            <a:endParaRPr lang="en-US" dirty="0"/>
          </a:p>
          <a:p>
            <a:pPr>
              <a:lnSpc>
                <a:spcPct val="200000"/>
              </a:lnSpc>
            </a:pPr>
            <a:r>
              <a:rPr lang="ar-SA" b="1" dirty="0"/>
              <a:t>مناهج وأساليب تفعيل منظمات العمل التطوعي في المملكة</a:t>
            </a:r>
          </a:p>
        </p:txBody>
      </p:sp>
    </p:spTree>
    <p:extLst>
      <p:ext uri="{BB962C8B-B14F-4D97-AF65-F5344CB8AC3E}">
        <p14:creationId xmlns:p14="http://schemas.microsoft.com/office/powerpoint/2010/main" val="1233016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lnSpcReduction="10000"/>
          </a:bodyPr>
          <a:lstStyle/>
          <a:p>
            <a:r>
              <a:rPr lang="ar-SA" b="1" dirty="0" smtClean="0"/>
              <a:t>مقدمة </a:t>
            </a:r>
          </a:p>
          <a:p>
            <a:r>
              <a:rPr lang="ar-SA" dirty="0" smtClean="0"/>
              <a:t> ينطلق </a:t>
            </a:r>
            <a:r>
              <a:rPr lang="ar-SA" dirty="0"/>
              <a:t>العمل التطوعي في المملكة العربية السعودية من مبادئ وتعاليم الدين الإسلامي الحنيف وقد حظي بدعم الدولة وتشجيعها ورعايتها وبتظافر الجهود الحكومية والأهلية وأصبح للعمل الاجتماعي مكانته في خطط التنمية وبرامج الدولة التي ركزت بأن يكون الإنسان السعودي وسيلة التنمية وغايتها. وبما توفر لهذا النشاط من مناخ إيجابي ساعد على سرعة نموه رأسياً وأفقياً. </a:t>
            </a:r>
            <a:br>
              <a:rPr lang="ar-SA" dirty="0"/>
            </a:br>
            <a:r>
              <a:rPr lang="ar-SA" dirty="0"/>
              <a:t>وقد دعم هذا النشاط بإنشاء إدارة عامة للتنمية الاجتماعية وإدارة عامة للمؤسسات والجمعيات الأهلية. هاتان الإدارتان تعملان على تنظيم جهود الأفراد والجماعات وتوجيههم للعمل المشترك مع الجهود الحكومية</a:t>
            </a:r>
            <a:endParaRPr lang="ar-SA" b="1" dirty="0"/>
          </a:p>
        </p:txBody>
      </p:sp>
    </p:spTree>
    <p:extLst>
      <p:ext uri="{BB962C8B-B14F-4D97-AF65-F5344CB8AC3E}">
        <p14:creationId xmlns:p14="http://schemas.microsoft.com/office/powerpoint/2010/main" val="3670688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6048672"/>
          </a:xfrm>
        </p:spPr>
        <p:txBody>
          <a:bodyPr>
            <a:normAutofit lnSpcReduction="10000"/>
          </a:bodyPr>
          <a:lstStyle/>
          <a:p>
            <a:r>
              <a:rPr lang="ar-SA" dirty="0"/>
              <a:t>لمقابلة احتياجاتهم وحل مشكلاتهم والانتفاع بإمكاناتهم وطاقاتهم من أجل النهوض بصورة متكاملة بجوانب الحياة الاقتصادية والاجتماعية للمجتمعات المحلية وتحقيق التكامل بينها من أجل التقدم الاقتصادي والاجتماعي للدولة عن طريق المؤسسات التطوعية الأهلية بهدف الرفع من مستوى الحياة وإحداث تغيير مفيد في أسلوب العمل والمعيشة في المجتمعات المحلية (ريفية وحضرية) مع الاستفادة من الإمكانات المادية لتلك المجتمعات وطاقاتها البشرية بأسلوب يوائم بين حاجات المجتمع وتقاليده وقيمه الدينية والحضارية</a:t>
            </a:r>
            <a:r>
              <a:rPr lang="ar-SA" dirty="0" smtClean="0"/>
              <a:t>.</a:t>
            </a:r>
          </a:p>
          <a:p>
            <a:r>
              <a:rPr lang="ar-SA" dirty="0"/>
              <a:t>وما تقوم به الجمعيات والمؤسسات من أنشطة وبرامج مختلفة تهدف لسد حاجة المحتاجين وتأهيلهم وتدريبهم وتحويلهم من متلقي إعانات إلى أشخاص منتجين في مجتمعهم</a:t>
            </a:r>
          </a:p>
        </p:txBody>
      </p:sp>
    </p:spTree>
    <p:extLst>
      <p:ext uri="{BB962C8B-B14F-4D97-AF65-F5344CB8AC3E}">
        <p14:creationId xmlns:p14="http://schemas.microsoft.com/office/powerpoint/2010/main" val="655947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340768"/>
            <a:ext cx="8712968" cy="4176463"/>
          </a:xfrm>
        </p:spPr>
        <p:txBody>
          <a:bodyPr>
            <a:noAutofit/>
          </a:bodyPr>
          <a:lstStyle/>
          <a:p>
            <a:pPr algn="ctr"/>
            <a:r>
              <a:rPr lang="ar-SA" sz="19900" b="1" dirty="0" smtClean="0">
                <a:ln>
                  <a:solidFill>
                    <a:sysClr val="windowText" lastClr="000000"/>
                  </a:solidFill>
                </a:ln>
                <a:solidFill>
                  <a:srgbClr val="C00000"/>
                </a:solidFill>
                <a:cs typeface="Diwani Bent" panose="02010400000000000000" pitchFamily="2" charset="-78"/>
              </a:rPr>
              <a:t>اولا مراجعة </a:t>
            </a:r>
            <a:endParaRPr lang="ar-SA" sz="19900" b="1" dirty="0">
              <a:ln>
                <a:solidFill>
                  <a:sysClr val="windowText" lastClr="000000"/>
                </a:solidFill>
              </a:ln>
              <a:solidFill>
                <a:srgbClr val="C00000"/>
              </a:solidFill>
              <a:cs typeface="Diwani Bent" panose="02010400000000000000" pitchFamily="2" charset="-78"/>
            </a:endParaRPr>
          </a:p>
        </p:txBody>
      </p:sp>
    </p:spTree>
    <p:extLst>
      <p:ext uri="{BB962C8B-B14F-4D97-AF65-F5344CB8AC3E}">
        <p14:creationId xmlns:p14="http://schemas.microsoft.com/office/powerpoint/2010/main" val="3074164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rmAutofit fontScale="85000" lnSpcReduction="10000"/>
          </a:bodyPr>
          <a:lstStyle/>
          <a:p>
            <a:r>
              <a:rPr lang="ar-SA" dirty="0" smtClean="0"/>
              <a:t>تناولنا في المحاضرات السابقة العديد من الموضوعات الهامة في مجال العمل التطوعي نظرا لأهمية الاعداد العلمي للمتخصصين في مجال العمل الاجتماعي وادراك ما يجب عليهم عملة تجاه هذا الوطن الغالي الذي يهتم بأبنائه الاهتمام الكثير على كل قطاعاته وفي تخصصنا هذا نحاول كمتخصصين في علم الاجتماع والخدمة الاجتماعية تأسيس القواعد والمبادئ السليمة لمساعدة المجتمع على مزيد من النهوض بأيدي أبناءه وخصوصا الشباب منهم امل الغد .</a:t>
            </a:r>
          </a:p>
          <a:p>
            <a:r>
              <a:rPr lang="ar-SA" dirty="0" smtClean="0"/>
              <a:t>والعمل التطوعي يهدف الى سد الثغرات وحل المشكلات متكاملا مع الجهود الحكومية وحتى يحقق أهدافه السامية لابد من القيام به على اساس علمي سليم وتنفيذه بشكل جماعي ويتضح هذا بشكل كبير في البرامج التطوعية المنفذة بالمجتمع من خلال المؤسسات التطوعية </a:t>
            </a:r>
          </a:p>
          <a:p>
            <a:r>
              <a:rPr lang="ar-SA" dirty="0" smtClean="0"/>
              <a:t>وهنا نطرح السؤال التالي :</a:t>
            </a:r>
          </a:p>
          <a:p>
            <a:pPr algn="ctr"/>
            <a:r>
              <a:rPr lang="ar-SA" sz="4700" b="1" dirty="0" smtClean="0">
                <a:solidFill>
                  <a:srgbClr val="FF0000"/>
                </a:solidFill>
              </a:rPr>
              <a:t>ما المقصود ببرنامج العمل التطوعي ؟؟</a:t>
            </a:r>
            <a:endParaRPr lang="ar-SA" sz="4700" b="1" dirty="0">
              <a:solidFill>
                <a:srgbClr val="FF0000"/>
              </a:solidFill>
            </a:endParaRPr>
          </a:p>
        </p:txBody>
      </p:sp>
    </p:spTree>
    <p:extLst>
      <p:ext uri="{BB962C8B-B14F-4D97-AF65-F5344CB8AC3E}">
        <p14:creationId xmlns:p14="http://schemas.microsoft.com/office/powerpoint/2010/main" val="3431076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76672"/>
            <a:ext cx="7643192" cy="5997280"/>
          </a:xfrm>
        </p:spPr>
        <p:txBody>
          <a:bodyPr>
            <a:normAutofit/>
          </a:bodyPr>
          <a:lstStyle/>
          <a:p>
            <a:r>
              <a:rPr lang="ar-SA" sz="4000" b="1" u="sng" dirty="0" smtClean="0">
                <a:solidFill>
                  <a:srgbClr val="FF0000"/>
                </a:solidFill>
                <a:effectLst>
                  <a:outerShdw blurRad="38100" dist="38100" dir="2700000" algn="tl">
                    <a:srgbClr val="000000">
                      <a:alpha val="43137"/>
                    </a:srgbClr>
                  </a:outerShdw>
                </a:effectLst>
              </a:rPr>
              <a:t> برنامج </a:t>
            </a:r>
            <a:r>
              <a:rPr lang="ar-SA" sz="4000" b="1" u="sng" dirty="0">
                <a:solidFill>
                  <a:srgbClr val="FF0000"/>
                </a:solidFill>
                <a:effectLst>
                  <a:outerShdw blurRad="38100" dist="38100" dir="2700000" algn="tl">
                    <a:srgbClr val="000000">
                      <a:alpha val="43137"/>
                    </a:srgbClr>
                  </a:outerShdw>
                </a:effectLst>
              </a:rPr>
              <a:t>العمل </a:t>
            </a:r>
            <a:r>
              <a:rPr lang="ar-SA" sz="4000" b="1" u="sng" dirty="0" smtClean="0">
                <a:solidFill>
                  <a:srgbClr val="FF0000"/>
                </a:solidFill>
                <a:effectLst>
                  <a:outerShdw blurRad="38100" dist="38100" dir="2700000" algn="tl">
                    <a:srgbClr val="000000">
                      <a:alpha val="43137"/>
                    </a:srgbClr>
                  </a:outerShdw>
                </a:effectLst>
              </a:rPr>
              <a:t>التطوعي</a:t>
            </a:r>
          </a:p>
          <a:p>
            <a:pPr marL="0" indent="0">
              <a:buNone/>
            </a:pPr>
            <a:r>
              <a:rPr lang="ar-SA" sz="3200" dirty="0" smtClean="0"/>
              <a:t>يعمل برنامج ا</a:t>
            </a:r>
            <a:r>
              <a:rPr lang="ar-SA" sz="3200" dirty="0" smtClean="0">
                <a:solidFill>
                  <a:srgbClr val="FF0000"/>
                </a:solidFill>
              </a:rPr>
              <a:t>لعمل التطوعي على</a:t>
            </a:r>
            <a:r>
              <a:rPr lang="ar-SA" sz="3200" dirty="0" smtClean="0"/>
              <a:t> </a:t>
            </a:r>
            <a:r>
              <a:rPr lang="ar-SA" sz="3200" dirty="0"/>
              <a:t>الرصد المستمر لحاجات المجتمع بغرض التفاعل الاجتماعي والثقافي مع المجتمع من اجل المزاوجة المثمرة بين تلك الاحتياجات وقدرات الجامعة وطلابها ومجالات العمل التطوعي كثيرة ومتنوعه وينبغي للطالب ان يختار ما يتفق مع امكانياته وقدراته وميوله </a:t>
            </a:r>
            <a:r>
              <a:rPr lang="ar-SA" sz="3200" b="1" u="sng" dirty="0" smtClean="0">
                <a:effectLst>
                  <a:outerShdw blurRad="38100" dist="38100" dir="2700000" algn="tl">
                    <a:srgbClr val="000000">
                      <a:alpha val="43137"/>
                    </a:srgbClr>
                  </a:outerShdw>
                </a:effectLst>
              </a:rPr>
              <a:t>ويسعى </a:t>
            </a:r>
            <a:r>
              <a:rPr lang="ar-SA" sz="3200" b="1" u="sng" dirty="0">
                <a:effectLst>
                  <a:outerShdw blurRad="38100" dist="38100" dir="2700000" algn="tl">
                    <a:srgbClr val="000000">
                      <a:alpha val="43137"/>
                    </a:srgbClr>
                  </a:outerShdw>
                </a:effectLst>
              </a:rPr>
              <a:t>برنامج العمل التطوعي الى : </a:t>
            </a:r>
            <a:endParaRPr lang="ar-SA" sz="3200" b="1" u="sng" dirty="0" smtClean="0">
              <a:effectLst>
                <a:outerShdw blurRad="38100" dist="38100" dir="2700000" algn="tl">
                  <a:srgbClr val="000000">
                    <a:alpha val="43137"/>
                  </a:srgbClr>
                </a:outerShdw>
              </a:effectLst>
            </a:endParaRPr>
          </a:p>
          <a:p>
            <a:pPr marL="0" indent="0">
              <a:buNone/>
            </a:pPr>
            <a:r>
              <a:rPr lang="ar-SA" sz="3200" b="1" u="sng" dirty="0">
                <a:effectLst>
                  <a:outerShdw blurRad="38100" dist="38100" dir="2700000" algn="tl">
                    <a:srgbClr val="000000">
                      <a:alpha val="43137"/>
                    </a:srgbClr>
                  </a:outerShdw>
                </a:effectLst>
              </a:rPr>
              <a:t> </a:t>
            </a:r>
            <a:r>
              <a:rPr lang="ar-SA" sz="3200" b="1" u="sng" dirty="0"/>
              <a:t> الالتزام : </a:t>
            </a:r>
            <a:r>
              <a:rPr lang="ar-SA" sz="3200" dirty="0"/>
              <a:t>العمل التطوعي التزام شخصي فالمتطوع يمنح وقته وجهد من اجل خدمة تطوعية والالتزام بسياسة وقوانين المؤسسة.</a:t>
            </a:r>
          </a:p>
          <a:p>
            <a:pPr marL="0" indent="0">
              <a:buNone/>
            </a:pPr>
            <a:endParaRPr lang="ar-SA" sz="3200" b="1" u="sng" dirty="0">
              <a:effectLst>
                <a:outerShdw blurRad="38100" dist="38100" dir="2700000" algn="tl">
                  <a:srgbClr val="000000">
                    <a:alpha val="43137"/>
                  </a:srgbClr>
                </a:outerShdw>
              </a:effectLst>
            </a:endParaRPr>
          </a:p>
          <a:p>
            <a:endParaRPr lang="ar-SA" dirty="0"/>
          </a:p>
        </p:txBody>
      </p:sp>
    </p:spTree>
    <p:extLst>
      <p:ext uri="{BB962C8B-B14F-4D97-AF65-F5344CB8AC3E}">
        <p14:creationId xmlns:p14="http://schemas.microsoft.com/office/powerpoint/2010/main" val="2995240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692696"/>
            <a:ext cx="7467600" cy="4873752"/>
          </a:xfrm>
        </p:spPr>
        <p:txBody>
          <a:bodyPr/>
          <a:lstStyle/>
          <a:p>
            <a:pPr>
              <a:buFont typeface="Wingdings" panose="05000000000000000000" pitchFamily="2" charset="2"/>
              <a:buChar char="ü"/>
            </a:pPr>
            <a:r>
              <a:rPr lang="ar-SA" sz="3600" dirty="0"/>
              <a:t>المسؤولية التي تفرضها عليه مهمته التطوعية والمسؤولية الوطنية.</a:t>
            </a:r>
          </a:p>
          <a:p>
            <a:pPr>
              <a:buFont typeface="Wingdings" panose="05000000000000000000" pitchFamily="2" charset="2"/>
              <a:buChar char="ü"/>
            </a:pPr>
            <a:r>
              <a:rPr lang="ar-SA" sz="3600" dirty="0"/>
              <a:t>الأمانة تؤديها المتطوع ما عليه من واجبات على أكمل وجه.</a:t>
            </a:r>
          </a:p>
          <a:p>
            <a:pPr>
              <a:buFont typeface="Wingdings" panose="05000000000000000000" pitchFamily="2" charset="2"/>
              <a:buChar char="ü"/>
            </a:pPr>
            <a:r>
              <a:rPr lang="ar-SA" sz="3600" dirty="0"/>
              <a:t>تقدير قيمة العمل : تثمين العمل والاحساس بقيمته والاستمتاع به واحترام العمل والعاملين.</a:t>
            </a:r>
          </a:p>
          <a:p>
            <a:pPr>
              <a:buFont typeface="Wingdings" panose="05000000000000000000" pitchFamily="2" charset="2"/>
              <a:buChar char="ü"/>
            </a:pPr>
            <a:r>
              <a:rPr lang="ar-SA" sz="3600" dirty="0"/>
              <a:t> التعاون ومساعدة الاخرين في انجاز الأمور.</a:t>
            </a:r>
          </a:p>
          <a:p>
            <a:endParaRPr lang="ar-SA" dirty="0"/>
          </a:p>
        </p:txBody>
      </p:sp>
    </p:spTree>
    <p:extLst>
      <p:ext uri="{BB962C8B-B14F-4D97-AF65-F5344CB8AC3E}">
        <p14:creationId xmlns:p14="http://schemas.microsoft.com/office/powerpoint/2010/main" val="2267384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3568" y="476672"/>
            <a:ext cx="7467600" cy="5760640"/>
          </a:xfrm>
        </p:spPr>
        <p:txBody>
          <a:bodyPr>
            <a:normAutofit fontScale="92500"/>
          </a:bodyPr>
          <a:lstStyle/>
          <a:p>
            <a:r>
              <a:rPr lang="ar-SA" sz="3200" b="1" u="sng" dirty="0">
                <a:solidFill>
                  <a:srgbClr val="FF0000"/>
                </a:solidFill>
              </a:rPr>
              <a:t>اهداف العمل </a:t>
            </a:r>
            <a:r>
              <a:rPr lang="ar-SA" sz="3200" b="1" u="sng" dirty="0" smtClean="0">
                <a:solidFill>
                  <a:srgbClr val="FF0000"/>
                </a:solidFill>
              </a:rPr>
              <a:t>التطوعي </a:t>
            </a:r>
          </a:p>
          <a:p>
            <a:pPr>
              <a:buFont typeface="Courier New" panose="02070309020205020404" pitchFamily="49" charset="0"/>
              <a:buChar char="o"/>
            </a:pPr>
            <a:r>
              <a:rPr lang="ar-SA" b="1" dirty="0"/>
              <a:t> </a:t>
            </a:r>
            <a:r>
              <a:rPr lang="ar-SA" sz="2800" b="1" dirty="0"/>
              <a:t>ترسيخ قيم الدين الإسلامي وموروث المجتمع </a:t>
            </a:r>
            <a:r>
              <a:rPr lang="ar-SA" sz="2800" b="1" dirty="0" smtClean="0"/>
              <a:t>العمراني </a:t>
            </a:r>
            <a:r>
              <a:rPr lang="ar-SA" sz="2800" b="1" dirty="0"/>
              <a:t>وعرفه القائم على التعاضد.</a:t>
            </a:r>
          </a:p>
          <a:p>
            <a:pPr>
              <a:buFont typeface="Courier New" panose="02070309020205020404" pitchFamily="49" charset="0"/>
              <a:buChar char="o"/>
            </a:pPr>
            <a:r>
              <a:rPr lang="ar-SA" sz="2800" b="1" dirty="0"/>
              <a:t> ترسيخ ثقافة التطوع ورد الجميل للوطن</a:t>
            </a:r>
          </a:p>
          <a:p>
            <a:pPr>
              <a:buFont typeface="Courier New" panose="02070309020205020404" pitchFamily="49" charset="0"/>
              <a:buChar char="o"/>
            </a:pPr>
            <a:r>
              <a:rPr lang="ar-SA" sz="2800" b="1" dirty="0"/>
              <a:t>ربط الجامعة ومخرجاتها التعليمية باحتياجات المجتمع ومشكلاته .</a:t>
            </a:r>
          </a:p>
          <a:p>
            <a:pPr>
              <a:buFont typeface="Courier New" panose="02070309020205020404" pitchFamily="49" charset="0"/>
              <a:buChar char="o"/>
            </a:pPr>
            <a:r>
              <a:rPr lang="ar-SA" sz="2800" b="1" dirty="0"/>
              <a:t>تعزيز الوعي بالمشاركة المجتمعية النشطة والفاعلية. </a:t>
            </a:r>
          </a:p>
          <a:p>
            <a:pPr>
              <a:buFont typeface="Courier New" panose="02070309020205020404" pitchFamily="49" charset="0"/>
              <a:buChar char="o"/>
            </a:pPr>
            <a:r>
              <a:rPr lang="ar-SA" sz="2800" b="1" dirty="0"/>
              <a:t>تنمية الحس الاجتماعي والتفاعل مع الاخرين.</a:t>
            </a:r>
          </a:p>
          <a:p>
            <a:pPr>
              <a:buFont typeface="Courier New" panose="02070309020205020404" pitchFamily="49" charset="0"/>
              <a:buChar char="o"/>
            </a:pPr>
            <a:r>
              <a:rPr lang="ar-SA" sz="2800" b="1" dirty="0"/>
              <a:t>تعميق روح المواطنة وترسيخ قيمها.</a:t>
            </a:r>
          </a:p>
          <a:p>
            <a:pPr>
              <a:buFont typeface="Courier New" panose="02070309020205020404" pitchFamily="49" charset="0"/>
              <a:buChar char="o"/>
            </a:pPr>
            <a:r>
              <a:rPr lang="ar-SA" sz="2800" b="1" dirty="0"/>
              <a:t>تعزيز قدرة الطالب الجامعي على التعامل مع مختلف مشكلاته.</a:t>
            </a:r>
          </a:p>
          <a:p>
            <a:pPr>
              <a:buFont typeface="Courier New" panose="02070309020205020404" pitchFamily="49" charset="0"/>
              <a:buChar char="o"/>
            </a:pPr>
            <a:r>
              <a:rPr lang="ar-SA" sz="2800" b="1" dirty="0"/>
              <a:t>تنمية روح </a:t>
            </a:r>
            <a:r>
              <a:rPr lang="ar-SA" sz="2800" b="1" dirty="0" smtClean="0"/>
              <a:t>المسئولية </a:t>
            </a:r>
            <a:r>
              <a:rPr lang="ar-SA" sz="2800" b="1" dirty="0"/>
              <a:t>والالتزام لصالح الوطن.</a:t>
            </a:r>
          </a:p>
          <a:p>
            <a:pPr>
              <a:buFont typeface="Courier New" panose="02070309020205020404" pitchFamily="49" charset="0"/>
              <a:buChar char="o"/>
            </a:pPr>
            <a:r>
              <a:rPr lang="ar-SA" sz="2800" b="1" dirty="0"/>
              <a:t>تنمية مهارات الطلاب الفكرية والفنية والفكرية.</a:t>
            </a:r>
            <a:endParaRPr lang="en-GB" sz="2800" b="1" dirty="0"/>
          </a:p>
          <a:p>
            <a:endParaRPr lang="ar-SA" dirty="0"/>
          </a:p>
        </p:txBody>
      </p:sp>
    </p:spTree>
    <p:extLst>
      <p:ext uri="{BB962C8B-B14F-4D97-AF65-F5344CB8AC3E}">
        <p14:creationId xmlns:p14="http://schemas.microsoft.com/office/powerpoint/2010/main" val="760561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3568" y="620688"/>
            <a:ext cx="7467600" cy="4873752"/>
          </a:xfrm>
        </p:spPr>
        <p:txBody>
          <a:bodyPr>
            <a:normAutofit fontScale="92500" lnSpcReduction="20000"/>
          </a:bodyPr>
          <a:lstStyle/>
          <a:p>
            <a:r>
              <a:rPr lang="ar-SA" sz="3600" b="1" u="sng" dirty="0">
                <a:solidFill>
                  <a:srgbClr val="FF0000"/>
                </a:solidFill>
              </a:rPr>
              <a:t>اختصاصات برنامج العمل التطوعي </a:t>
            </a:r>
            <a:r>
              <a:rPr lang="ar-SA" sz="3600" b="1" u="sng" dirty="0" smtClean="0">
                <a:solidFill>
                  <a:srgbClr val="FF0000"/>
                </a:solidFill>
              </a:rPr>
              <a:t>ومهامه</a:t>
            </a:r>
          </a:p>
          <a:p>
            <a:pPr marL="0" indent="0">
              <a:buNone/>
            </a:pPr>
            <a:r>
              <a:rPr lang="ar-SA" sz="3600" dirty="0"/>
              <a:t>يتولى برنامج العمل التطوعي بالجامعة إدارة وتخطيط وتقييم </a:t>
            </a:r>
            <a:r>
              <a:rPr lang="ar-SA" sz="3600" dirty="0" smtClean="0"/>
              <a:t>الأنشطة </a:t>
            </a:r>
            <a:r>
              <a:rPr lang="ar-SA" sz="3600" dirty="0"/>
              <a:t>والبرامج التي تهدف الى توجيه طاقات الطلاب من الجنسين الى برامج التطوعية مدروسة وموجهة تسهم في تنمية المجتمع من ناحية</a:t>
            </a:r>
            <a:r>
              <a:rPr lang="ar-SA" sz="3600" dirty="0" smtClean="0"/>
              <a:t>.</a:t>
            </a:r>
          </a:p>
          <a:p>
            <a:pPr marL="0" indent="0">
              <a:buNone/>
            </a:pPr>
            <a:endParaRPr lang="ar-SA" sz="3600" dirty="0"/>
          </a:p>
          <a:p>
            <a:pPr marL="0" indent="0">
              <a:buNone/>
            </a:pPr>
            <a:r>
              <a:rPr lang="ar-SA" sz="3600" b="1" u="sng" dirty="0">
                <a:effectLst>
                  <a:outerShdw blurRad="38100" dist="38100" dir="2700000" algn="tl">
                    <a:srgbClr val="000000">
                      <a:alpha val="43137"/>
                    </a:srgbClr>
                  </a:outerShdw>
                </a:effectLst>
              </a:rPr>
              <a:t>ومع ذلك من خلال الاتي : </a:t>
            </a:r>
          </a:p>
          <a:p>
            <a:pPr>
              <a:buFont typeface="Wingdings" panose="05000000000000000000" pitchFamily="2" charset="2"/>
              <a:buChar char="q"/>
            </a:pPr>
            <a:r>
              <a:rPr lang="ar-SA" sz="3600" dirty="0"/>
              <a:t> نشر ثقافة العمل التطوعي وترسيخها في المجتمع.</a:t>
            </a:r>
          </a:p>
          <a:p>
            <a:pPr>
              <a:buFont typeface="Wingdings" panose="05000000000000000000" pitchFamily="2" charset="2"/>
              <a:buChar char="q"/>
            </a:pPr>
            <a:r>
              <a:rPr lang="ar-SA" sz="3600" dirty="0"/>
              <a:t>تعريف المجتمع ببرنامج العمل التطوعي بالجامعة وبأهدافه واختصاصاته</a:t>
            </a:r>
          </a:p>
          <a:p>
            <a:endParaRPr lang="ar-SA" sz="3600" b="1" dirty="0"/>
          </a:p>
        </p:txBody>
      </p:sp>
      <p:sp>
        <p:nvSpPr>
          <p:cNvPr id="4" name="سهم إلى اليسار 3"/>
          <p:cNvSpPr/>
          <p:nvPr/>
        </p:nvSpPr>
        <p:spPr>
          <a:xfrm>
            <a:off x="2555776" y="5448244"/>
            <a:ext cx="1440160" cy="861076"/>
          </a:xfrm>
          <a:prstGeom prst="leftArrow">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val="1873360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404664"/>
            <a:ext cx="7467600" cy="5904656"/>
          </a:xfrm>
        </p:spPr>
        <p:txBody>
          <a:bodyPr>
            <a:normAutofit/>
          </a:bodyPr>
          <a:lstStyle/>
          <a:p>
            <a:pPr>
              <a:buFont typeface="Wingdings" panose="05000000000000000000" pitchFamily="2" charset="2"/>
              <a:buChar char="q"/>
            </a:pPr>
            <a:r>
              <a:rPr lang="ar-SA" sz="3200" dirty="0"/>
              <a:t>إيجاد أليات فاعلة للتواصل مع المجتمع.</a:t>
            </a:r>
          </a:p>
          <a:p>
            <a:pPr>
              <a:buFont typeface="Wingdings" panose="05000000000000000000" pitchFamily="2" charset="2"/>
              <a:buChar char="q"/>
            </a:pPr>
            <a:r>
              <a:rPr lang="ar-SA" sz="3200" dirty="0"/>
              <a:t>دراسة حاجات مؤسسات المجتمع لغرض تلبيتها من خلال الاعمال التطوعية.</a:t>
            </a:r>
          </a:p>
          <a:p>
            <a:pPr>
              <a:buFont typeface="Wingdings" panose="05000000000000000000" pitchFamily="2" charset="2"/>
              <a:buChar char="q"/>
            </a:pPr>
            <a:r>
              <a:rPr lang="ar-SA" sz="3200" dirty="0"/>
              <a:t>التنسيق مع مؤسسات القطاعين العام والخاص الراغبة في استقبال الطلاب للتطوع.</a:t>
            </a:r>
          </a:p>
          <a:p>
            <a:pPr>
              <a:buFont typeface="Wingdings" panose="05000000000000000000" pitchFamily="2" charset="2"/>
              <a:buChar char="q"/>
            </a:pPr>
            <a:r>
              <a:rPr lang="ar-SA" sz="3200" dirty="0"/>
              <a:t>توفير فرص تطوعية مناسبة للطلاب</a:t>
            </a:r>
            <a:r>
              <a:rPr lang="ar-SA" sz="3200" dirty="0" smtClean="0"/>
              <a:t>.</a:t>
            </a:r>
          </a:p>
          <a:p>
            <a:pPr marL="342900" indent="-342900">
              <a:buFont typeface="Wingdings" panose="05000000000000000000" pitchFamily="2" charset="2"/>
              <a:buChar char="q"/>
            </a:pPr>
            <a:r>
              <a:rPr lang="ar-SA" sz="3200" dirty="0"/>
              <a:t> تأهيل الطلاب المتطوعين وتدريبهم في أساسيات الأمن والسلامة وأساليب التواصل.</a:t>
            </a:r>
          </a:p>
          <a:p>
            <a:pPr marL="342900" indent="-342900">
              <a:buFont typeface="Wingdings" panose="05000000000000000000" pitchFamily="2" charset="2"/>
              <a:buChar char="q"/>
            </a:pPr>
            <a:r>
              <a:rPr lang="ar-SA" sz="3200" dirty="0"/>
              <a:t>تحديد واجبات الطالب المتطوع وحقوقه.</a:t>
            </a:r>
          </a:p>
          <a:p>
            <a:pPr marL="342900" indent="-342900">
              <a:buFont typeface="Wingdings" panose="05000000000000000000" pitchFamily="2" charset="2"/>
              <a:buChar char="q"/>
            </a:pPr>
            <a:r>
              <a:rPr lang="ar-SA" sz="3200" dirty="0"/>
              <a:t>تحديد وسائل الاشراف على المتطوع . </a:t>
            </a:r>
          </a:p>
          <a:p>
            <a:pPr>
              <a:buFont typeface="Wingdings" panose="05000000000000000000" pitchFamily="2" charset="2"/>
              <a:buChar char="q"/>
            </a:pPr>
            <a:endParaRPr lang="ar-SA" dirty="0"/>
          </a:p>
          <a:p>
            <a:endParaRPr lang="ar-SA" dirty="0"/>
          </a:p>
        </p:txBody>
      </p:sp>
    </p:spTree>
    <p:extLst>
      <p:ext uri="{BB962C8B-B14F-4D97-AF65-F5344CB8AC3E}">
        <p14:creationId xmlns:p14="http://schemas.microsoft.com/office/powerpoint/2010/main" val="1294276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00562" y="332656"/>
            <a:ext cx="4319910" cy="1881890"/>
          </a:xfrm>
          <a:ln>
            <a:noFill/>
          </a:ln>
        </p:spPr>
        <p:style>
          <a:lnRef idx="2">
            <a:schemeClr val="accent2"/>
          </a:lnRef>
          <a:fillRef idx="1">
            <a:schemeClr val="lt1"/>
          </a:fillRef>
          <a:effectRef idx="0">
            <a:schemeClr val="accent2"/>
          </a:effectRef>
          <a:fontRef idx="minor">
            <a:schemeClr val="dk1"/>
          </a:fontRef>
        </p:style>
        <p:txBody>
          <a:bodyPr>
            <a:noAutofit/>
          </a:bodyPr>
          <a:lstStyle/>
          <a:p>
            <a:r>
              <a:rPr lang="ar-SA" sz="4800" b="1" u="sng" dirty="0" smtClean="0">
                <a:ln>
                  <a:solidFill>
                    <a:schemeClr val="tx1"/>
                  </a:solidFill>
                </a:ln>
                <a:solidFill>
                  <a:schemeClr val="accent3">
                    <a:lumMod val="75000"/>
                  </a:schemeClr>
                </a:solidFill>
                <a:effectLst>
                  <a:outerShdw blurRad="38100" dist="38100" dir="2700000" algn="tl">
                    <a:srgbClr val="000000">
                      <a:alpha val="43137"/>
                    </a:srgbClr>
                  </a:outerShdw>
                </a:effectLst>
                <a:latin typeface="Arabic Typesetting" pitchFamily="66" charset="-78"/>
                <a:cs typeface="Kufi Extended Outline" panose="04010401010101010101" pitchFamily="82" charset="-78"/>
              </a:rPr>
              <a:t>العمل التطوعي </a:t>
            </a:r>
            <a:br>
              <a:rPr lang="ar-SA" sz="4800" b="1" u="sng" dirty="0" smtClean="0">
                <a:ln>
                  <a:solidFill>
                    <a:schemeClr val="tx1"/>
                  </a:solidFill>
                </a:ln>
                <a:solidFill>
                  <a:schemeClr val="accent3">
                    <a:lumMod val="75000"/>
                  </a:schemeClr>
                </a:solidFill>
                <a:effectLst>
                  <a:outerShdw blurRad="38100" dist="38100" dir="2700000" algn="tl">
                    <a:srgbClr val="000000">
                      <a:alpha val="43137"/>
                    </a:srgbClr>
                  </a:outerShdw>
                </a:effectLst>
                <a:latin typeface="Arabic Typesetting" pitchFamily="66" charset="-78"/>
                <a:cs typeface="Kufi Extended Outline" panose="04010401010101010101" pitchFamily="82" charset="-78"/>
              </a:rPr>
            </a:br>
            <a:r>
              <a:rPr lang="ar-SA" sz="4800" b="1" u="sng" dirty="0" smtClean="0">
                <a:ln>
                  <a:solidFill>
                    <a:schemeClr val="tx1"/>
                  </a:solidFill>
                </a:ln>
                <a:solidFill>
                  <a:schemeClr val="accent3">
                    <a:lumMod val="75000"/>
                  </a:schemeClr>
                </a:solidFill>
                <a:effectLst>
                  <a:outerShdw blurRad="38100" dist="38100" dir="2700000" algn="tl">
                    <a:srgbClr val="000000">
                      <a:alpha val="43137"/>
                    </a:srgbClr>
                  </a:outerShdw>
                </a:effectLst>
                <a:latin typeface="Arabic Typesetting" pitchFamily="66" charset="-78"/>
                <a:cs typeface="Kufi Extended Outline" panose="04010401010101010101" pitchFamily="82" charset="-78"/>
              </a:rPr>
              <a:t>في المملكة:</a:t>
            </a:r>
            <a:endParaRPr lang="ar-SA" sz="4800" b="1" u="sng" dirty="0">
              <a:ln>
                <a:solidFill>
                  <a:schemeClr val="tx1"/>
                </a:solidFill>
              </a:ln>
              <a:solidFill>
                <a:schemeClr val="accent3">
                  <a:lumMod val="75000"/>
                </a:schemeClr>
              </a:solidFill>
              <a:effectLst>
                <a:outerShdw blurRad="38100" dist="38100" dir="2700000" algn="tl">
                  <a:srgbClr val="000000">
                    <a:alpha val="43137"/>
                  </a:srgbClr>
                </a:outerShdw>
              </a:effectLst>
              <a:latin typeface="Arabic Typesetting" pitchFamily="66" charset="-78"/>
              <a:cs typeface="Kufi Extended Outline" panose="04010401010101010101" pitchFamily="82" charset="-78"/>
            </a:endParaRPr>
          </a:p>
        </p:txBody>
      </p:sp>
      <p:sp>
        <p:nvSpPr>
          <p:cNvPr id="3" name="عنصر نائب للمحتوى 2"/>
          <p:cNvSpPr>
            <a:spLocks noGrp="1"/>
          </p:cNvSpPr>
          <p:nvPr>
            <p:ph idx="1"/>
          </p:nvPr>
        </p:nvSpPr>
        <p:spPr>
          <a:xfrm>
            <a:off x="3571868" y="2564904"/>
            <a:ext cx="5086328" cy="3328998"/>
          </a:xfrm>
        </p:spPr>
        <p:txBody>
          <a:bodyPr/>
          <a:lstStyle/>
          <a:p>
            <a:pPr>
              <a:buNone/>
            </a:pPr>
            <a:r>
              <a:rPr lang="ar-SA" sz="3600" b="1" u="sng" dirty="0" smtClean="0">
                <a:solidFill>
                  <a:schemeClr val="tx2">
                    <a:lumMod val="60000"/>
                    <a:lumOff val="40000"/>
                  </a:schemeClr>
                </a:solidFill>
                <a:latin typeface="Arabic Typesetting" pitchFamily="66" charset="-78"/>
                <a:cs typeface="+mj-cs"/>
              </a:rPr>
              <a:t>العمل التطوعي </a:t>
            </a:r>
            <a:r>
              <a:rPr lang="ar-SA" b="1" dirty="0" smtClean="0">
                <a:latin typeface="Arabic Typesetting" pitchFamily="66" charset="-78"/>
                <a:cs typeface="+mj-cs"/>
              </a:rPr>
              <a:t>المسمى الحديث له في أدبيات التنمية:</a:t>
            </a:r>
          </a:p>
          <a:p>
            <a:pPr>
              <a:buNone/>
            </a:pPr>
            <a:r>
              <a:rPr lang="ar-SA" b="1" dirty="0" smtClean="0">
                <a:latin typeface="Arabic Typesetting" pitchFamily="66" charset="-78"/>
                <a:cs typeface="Arabic Typesetting" pitchFamily="66" charset="-78"/>
              </a:rPr>
              <a:t> </a:t>
            </a:r>
            <a:endParaRPr lang="ar-SA" b="1" dirty="0">
              <a:latin typeface="Arabic Typesetting" pitchFamily="66" charset="-78"/>
              <a:cs typeface="Arabic Typesetting" pitchFamily="66" charset="-78"/>
            </a:endParaRPr>
          </a:p>
        </p:txBody>
      </p:sp>
      <p:sp>
        <p:nvSpPr>
          <p:cNvPr id="4" name="مستطيل مستدير الزوايا 3"/>
          <p:cNvSpPr/>
          <p:nvPr/>
        </p:nvSpPr>
        <p:spPr>
          <a:xfrm>
            <a:off x="714348" y="2714620"/>
            <a:ext cx="2857520" cy="571504"/>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dirty="0"/>
          </a:p>
        </p:txBody>
      </p:sp>
      <p:sp>
        <p:nvSpPr>
          <p:cNvPr id="5" name="مربع نص 4"/>
          <p:cNvSpPr txBox="1"/>
          <p:nvPr/>
        </p:nvSpPr>
        <p:spPr>
          <a:xfrm>
            <a:off x="714348" y="2714620"/>
            <a:ext cx="3000396" cy="1200329"/>
          </a:xfrm>
          <a:prstGeom prst="rect">
            <a:avLst/>
          </a:prstGeom>
          <a:solidFill>
            <a:schemeClr val="accent1">
              <a:lumMod val="60000"/>
              <a:lumOff val="40000"/>
            </a:schemeClr>
          </a:solidFill>
        </p:spPr>
        <p:txBody>
          <a:bodyPr wrap="square" rtlCol="1">
            <a:spAutoFit/>
          </a:bodyPr>
          <a:lstStyle/>
          <a:p>
            <a:pPr algn="ctr"/>
            <a:r>
              <a:rPr lang="ar-SA" sz="3600" b="1" dirty="0" smtClean="0">
                <a:latin typeface="Arabic Typesetting" pitchFamily="66" charset="-78"/>
                <a:cs typeface="+mj-cs"/>
              </a:rPr>
              <a:t>رأس المال الاجتماعي</a:t>
            </a:r>
            <a:endParaRPr lang="ar-SA" sz="3600" b="1" dirty="0">
              <a:latin typeface="Arabic Typesetting" pitchFamily="66" charset="-78"/>
              <a:cs typeface="+mj-cs"/>
            </a:endParaRPr>
          </a:p>
        </p:txBody>
      </p:sp>
      <p:sp>
        <p:nvSpPr>
          <p:cNvPr id="7" name="وسيلة شرح مع سهم إلى الأسفل 6"/>
          <p:cNvSpPr/>
          <p:nvPr/>
        </p:nvSpPr>
        <p:spPr>
          <a:xfrm rot="10800000">
            <a:off x="251520" y="3058353"/>
            <a:ext cx="8568952" cy="3716422"/>
          </a:xfrm>
          <a:prstGeom prst="downArrowCallout">
            <a:avLst>
              <a:gd name="adj1" fmla="val 13295"/>
              <a:gd name="adj2" fmla="val 18562"/>
              <a:gd name="adj3" fmla="val 23244"/>
              <a:gd name="adj4" fmla="val 61465"/>
            </a:avLst>
          </a:prstGeom>
        </p:spPr>
        <p:style>
          <a:lnRef idx="2">
            <a:schemeClr val="accent3"/>
          </a:lnRef>
          <a:fillRef idx="1">
            <a:schemeClr val="lt1"/>
          </a:fillRef>
          <a:effectRef idx="0">
            <a:schemeClr val="accent3"/>
          </a:effectRef>
          <a:fontRef idx="minor">
            <a:schemeClr val="dk1"/>
          </a:fontRef>
        </p:style>
        <p:txBody>
          <a:bodyPr rtlCol="1" anchor="ctr"/>
          <a:lstStyle/>
          <a:p>
            <a:pPr algn="ctr"/>
            <a:endParaRPr lang="ar-SA" dirty="0"/>
          </a:p>
        </p:txBody>
      </p:sp>
      <p:sp>
        <p:nvSpPr>
          <p:cNvPr id="8" name="مربع نص 7"/>
          <p:cNvSpPr txBox="1"/>
          <p:nvPr/>
        </p:nvSpPr>
        <p:spPr>
          <a:xfrm>
            <a:off x="107504" y="4071942"/>
            <a:ext cx="8856984" cy="2739211"/>
          </a:xfrm>
          <a:prstGeom prst="rect">
            <a:avLst/>
          </a:prstGeom>
          <a:noFill/>
        </p:spPr>
        <p:txBody>
          <a:bodyPr wrap="square" rtlCol="1">
            <a:spAutoFit/>
          </a:bodyPr>
          <a:lstStyle/>
          <a:p>
            <a:pPr algn="ctr"/>
            <a:r>
              <a:rPr lang="ar-SA" sz="4000" b="1" u="sng" dirty="0" smtClean="0">
                <a:ln>
                  <a:solidFill>
                    <a:schemeClr val="tx1"/>
                  </a:solidFill>
                </a:ln>
                <a:solidFill>
                  <a:schemeClr val="accent2">
                    <a:lumMod val="60000"/>
                    <a:lumOff val="40000"/>
                  </a:schemeClr>
                </a:solidFill>
                <a:effectLst>
                  <a:outerShdw blurRad="38100" dist="38100" dir="2700000" algn="tl">
                    <a:srgbClr val="000000">
                      <a:alpha val="43137"/>
                    </a:srgbClr>
                  </a:outerShdw>
                </a:effectLst>
                <a:latin typeface="Arabic Typesetting" pitchFamily="66" charset="-78"/>
                <a:cs typeface="+mj-cs"/>
              </a:rPr>
              <a:t>تعريف العمل التطوعي</a:t>
            </a:r>
            <a:r>
              <a:rPr lang="ar-SA" sz="2800" b="1" u="sng" dirty="0" smtClean="0">
                <a:ln>
                  <a:solidFill>
                    <a:schemeClr val="tx1"/>
                  </a:solidFill>
                </a:ln>
                <a:latin typeface="Arabic Typesetting" pitchFamily="66" charset="-78"/>
                <a:cs typeface="+mj-cs"/>
              </a:rPr>
              <a:t>: </a:t>
            </a:r>
          </a:p>
          <a:p>
            <a:pPr algn="ctr"/>
            <a:r>
              <a:rPr lang="ar-SA" sz="2800" b="1" dirty="0" smtClean="0">
                <a:latin typeface="Arabic Typesetting" pitchFamily="66" charset="-78"/>
                <a:cs typeface="Arabic Typesetting" pitchFamily="66" charset="-78"/>
              </a:rPr>
              <a:t>     </a:t>
            </a:r>
            <a:r>
              <a:rPr lang="ar-SA" sz="3200" dirty="0" smtClean="0">
                <a:latin typeface="Arabic Typesetting" pitchFamily="66" charset="-78"/>
                <a:cs typeface="+mj-cs"/>
              </a:rPr>
              <a:t>هو ثروة عامه وليست حكرا لأحد و هو تلك الروابط التي تقوم على القيم الاجتماعية الحميدة ، كما انه الروابط التي يجد المواطنون فيها أنفسهم كأفراد ومجموعات ويسعون فيها لتحقيق ذواتهم و مصالحهم المرتبطة بمصالح المجموعات التي يعيشون فيها وبها </a:t>
            </a:r>
            <a:r>
              <a:rPr lang="ar-SA" sz="3600" b="1" dirty="0" smtClean="0">
                <a:latin typeface="Arabic Typesetting" pitchFamily="66" charset="-78"/>
                <a:cs typeface="Arabic Typesetting" pitchFamily="66" charset="-78"/>
              </a:rPr>
              <a:t>.</a:t>
            </a:r>
            <a:endParaRPr lang="ar-SA" sz="3600" b="1" dirty="0">
              <a:latin typeface="Arabic Typesetting" pitchFamily="66" charset="-78"/>
              <a:cs typeface="Arabic Typesetting" pitchFamily="66" charset="-78"/>
            </a:endParaRPr>
          </a:p>
        </p:txBody>
      </p:sp>
      <p:pic>
        <p:nvPicPr>
          <p:cNvPr id="9" name="صورة 8" descr="تنزيل-1.jpg"/>
          <p:cNvPicPr>
            <a:picLocks noChangeAspect="1"/>
          </p:cNvPicPr>
          <p:nvPr/>
        </p:nvPicPr>
        <p:blipFill>
          <a:blip r:embed="rId3" cstate="print"/>
          <a:stretch>
            <a:fillRect/>
          </a:stretch>
        </p:blipFill>
        <p:spPr>
          <a:xfrm>
            <a:off x="714348" y="188640"/>
            <a:ext cx="3786214" cy="2088232"/>
          </a:xfrm>
          <a:prstGeom prst="rect">
            <a:avLst/>
          </a:prstGeom>
        </p:spPr>
      </p:pic>
    </p:spTree>
    <p:extLst>
      <p:ext uri="{BB962C8B-B14F-4D97-AF65-F5344CB8AC3E}">
        <p14:creationId xmlns:p14="http://schemas.microsoft.com/office/powerpoint/2010/main" val="41476964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3563888" y="764704"/>
            <a:ext cx="5331943" cy="1143000"/>
          </a:xfrm>
        </p:spPr>
        <p:txBody>
          <a:bodyPr>
            <a:normAutofit fontScale="90000"/>
          </a:bodyPr>
          <a:lstStyle/>
          <a:p>
            <a:pPr algn="r"/>
            <a:r>
              <a:rPr lang="ar-SA" b="1" u="sng" dirty="0" smtClean="0">
                <a:solidFill>
                  <a:schemeClr val="accent1">
                    <a:lumMod val="75000"/>
                  </a:schemeClr>
                </a:solidFill>
                <a:latin typeface="Arabic Typesetting" pitchFamily="66" charset="-78"/>
              </a:rPr>
              <a:t>أولا:نشأه العمل التطوعي في المملكة:</a:t>
            </a:r>
            <a:endParaRPr lang="ar-SA" b="1" u="sng" dirty="0">
              <a:solidFill>
                <a:schemeClr val="accent1">
                  <a:lumMod val="75000"/>
                </a:schemeClr>
              </a:solidFill>
              <a:latin typeface="Arabic Typesetting" pitchFamily="66" charset="-78"/>
            </a:endParaRPr>
          </a:p>
        </p:txBody>
      </p:sp>
      <p:sp>
        <p:nvSpPr>
          <p:cNvPr id="3" name="عنصر نائب للمحتوى 2"/>
          <p:cNvSpPr>
            <a:spLocks noGrp="1"/>
          </p:cNvSpPr>
          <p:nvPr>
            <p:ph idx="1"/>
          </p:nvPr>
        </p:nvSpPr>
        <p:spPr>
          <a:xfrm>
            <a:off x="457200" y="2928934"/>
            <a:ext cx="8229600" cy="3643338"/>
          </a:xfrm>
        </p:spPr>
        <p:txBody>
          <a:bodyPr>
            <a:normAutofit fontScale="92500" lnSpcReduction="10000"/>
          </a:bodyPr>
          <a:lstStyle/>
          <a:p>
            <a:pPr>
              <a:buNone/>
            </a:pPr>
            <a:r>
              <a:rPr lang="ar-SA" dirty="0" smtClean="0">
                <a:latin typeface="Arabic Typesetting" pitchFamily="66" charset="-78"/>
                <a:cs typeface="+mj-cs"/>
              </a:rPr>
              <a:t>بدأ </a:t>
            </a:r>
            <a:r>
              <a:rPr lang="ar-SA" dirty="0">
                <a:latin typeface="Arabic Typesetting" pitchFamily="66" charset="-78"/>
                <a:cs typeface="+mj-cs"/>
              </a:rPr>
              <a:t>العمل التطوعي بالمملكة منذ </a:t>
            </a:r>
            <a:r>
              <a:rPr lang="ar-SA" dirty="0" smtClean="0">
                <a:latin typeface="Arabic Typesetting" pitchFamily="66" charset="-78"/>
                <a:cs typeface="+mj-cs"/>
              </a:rPr>
              <a:t>أقدم </a:t>
            </a:r>
            <a:r>
              <a:rPr lang="ar-SA" dirty="0">
                <a:latin typeface="Arabic Typesetting" pitchFamily="66" charset="-78"/>
                <a:cs typeface="+mj-cs"/>
              </a:rPr>
              <a:t>العصور في </a:t>
            </a:r>
            <a:r>
              <a:rPr lang="ar-SA" dirty="0" smtClean="0">
                <a:latin typeface="Arabic Typesetting" pitchFamily="66" charset="-78"/>
                <a:cs typeface="+mj-cs"/>
              </a:rPr>
              <a:t>أشكال مختلفة تتلائم </a:t>
            </a:r>
            <a:r>
              <a:rPr lang="ar-SA" dirty="0">
                <a:latin typeface="Arabic Typesetting" pitchFamily="66" charset="-78"/>
                <a:cs typeface="+mj-cs"/>
              </a:rPr>
              <a:t>مع البيئة الاجتماعية والاقتصادية للمجتمع السعودي ولم يؤخذ الشكل المؤسسي </a:t>
            </a:r>
            <a:r>
              <a:rPr lang="ar-SA" dirty="0" smtClean="0">
                <a:solidFill>
                  <a:srgbClr val="FF0000"/>
                </a:solidFill>
                <a:latin typeface="Arabic Typesetting" pitchFamily="66" charset="-78"/>
                <a:cs typeface="+mj-cs"/>
              </a:rPr>
              <a:t>إلا </a:t>
            </a:r>
            <a:r>
              <a:rPr lang="ar-SA" dirty="0">
                <a:solidFill>
                  <a:srgbClr val="FF0000"/>
                </a:solidFill>
                <a:latin typeface="Arabic Typesetting" pitchFamily="66" charset="-78"/>
                <a:cs typeface="+mj-cs"/>
              </a:rPr>
              <a:t>في الستينات </a:t>
            </a:r>
            <a:r>
              <a:rPr lang="ar-SA" dirty="0" smtClean="0">
                <a:solidFill>
                  <a:srgbClr val="FF0000"/>
                </a:solidFill>
                <a:latin typeface="Arabic Typesetting" pitchFamily="66" charset="-78"/>
                <a:cs typeface="+mj-cs"/>
              </a:rPr>
              <a:t>الهجرية </a:t>
            </a:r>
            <a:r>
              <a:rPr lang="ar-SA" dirty="0">
                <a:solidFill>
                  <a:srgbClr val="FF0000"/>
                </a:solidFill>
                <a:latin typeface="Arabic Typesetting" pitchFamily="66" charset="-78"/>
                <a:cs typeface="+mj-cs"/>
              </a:rPr>
              <a:t>بعد توحيد </a:t>
            </a:r>
            <a:r>
              <a:rPr lang="ar-SA" dirty="0" smtClean="0">
                <a:solidFill>
                  <a:srgbClr val="FF0000"/>
                </a:solidFill>
                <a:latin typeface="Arabic Typesetting" pitchFamily="66" charset="-78"/>
                <a:cs typeface="+mj-cs"/>
              </a:rPr>
              <a:t>المملكة</a:t>
            </a:r>
            <a:r>
              <a:rPr lang="ar-SA" dirty="0" smtClean="0">
                <a:latin typeface="Arabic Typesetting" pitchFamily="66" charset="-78"/>
                <a:cs typeface="+mj-cs"/>
              </a:rPr>
              <a:t>:</a:t>
            </a:r>
          </a:p>
          <a:p>
            <a:pPr>
              <a:buNone/>
            </a:pPr>
            <a:r>
              <a:rPr lang="ar-SA" dirty="0" smtClean="0">
                <a:latin typeface="Arabic Typesetting" pitchFamily="66" charset="-78"/>
                <a:cs typeface="+mj-cs"/>
              </a:rPr>
              <a:t> </a:t>
            </a:r>
            <a:r>
              <a:rPr lang="ar-SA" dirty="0">
                <a:latin typeface="Arabic Typesetting" pitchFamily="66" charset="-78"/>
                <a:cs typeface="+mj-cs"/>
              </a:rPr>
              <a:t>1- </a:t>
            </a:r>
            <a:r>
              <a:rPr lang="ar-SA" u="sng" dirty="0">
                <a:solidFill>
                  <a:srgbClr val="FF0000"/>
                </a:solidFill>
                <a:latin typeface="Arabic Typesetting" pitchFamily="66" charset="-78"/>
                <a:cs typeface="+mj-cs"/>
              </a:rPr>
              <a:t>في عام 1354 </a:t>
            </a:r>
            <a:r>
              <a:rPr lang="ar-SA" dirty="0" smtClean="0">
                <a:latin typeface="Arabic Typesetting" pitchFamily="66" charset="-78"/>
                <a:cs typeface="+mj-cs"/>
              </a:rPr>
              <a:t>أنشئت </a:t>
            </a:r>
            <a:r>
              <a:rPr lang="ar-SA" dirty="0">
                <a:solidFill>
                  <a:srgbClr val="FF0000"/>
                </a:solidFill>
                <a:latin typeface="Arabic Typesetting" pitchFamily="66" charset="-78"/>
                <a:cs typeface="+mj-cs"/>
              </a:rPr>
              <a:t>جمعية </a:t>
            </a:r>
            <a:r>
              <a:rPr lang="ar-SA" dirty="0" smtClean="0">
                <a:solidFill>
                  <a:srgbClr val="FF0000"/>
                </a:solidFill>
                <a:latin typeface="Arabic Typesetting" pitchFamily="66" charset="-78"/>
                <a:cs typeface="+mj-cs"/>
              </a:rPr>
              <a:t>الإسعاف </a:t>
            </a:r>
            <a:r>
              <a:rPr lang="ar-SA" dirty="0">
                <a:solidFill>
                  <a:srgbClr val="FF0000"/>
                </a:solidFill>
                <a:latin typeface="Arabic Typesetting" pitchFamily="66" charset="-78"/>
                <a:cs typeface="+mj-cs"/>
              </a:rPr>
              <a:t>الخيري </a:t>
            </a:r>
            <a:r>
              <a:rPr lang="ar-SA" dirty="0" smtClean="0">
                <a:solidFill>
                  <a:srgbClr val="FF0000"/>
                </a:solidFill>
                <a:latin typeface="Arabic Typesetting" pitchFamily="66" charset="-78"/>
                <a:cs typeface="+mj-cs"/>
              </a:rPr>
              <a:t>بمكة </a:t>
            </a:r>
            <a:r>
              <a:rPr lang="ar-SA" dirty="0">
                <a:solidFill>
                  <a:srgbClr val="FF0000"/>
                </a:solidFill>
                <a:latin typeface="Arabic Typesetting" pitchFamily="66" charset="-78"/>
                <a:cs typeface="+mj-cs"/>
              </a:rPr>
              <a:t>المكرمة </a:t>
            </a:r>
            <a:r>
              <a:rPr lang="ar-SA" dirty="0">
                <a:latin typeface="Arabic Typesetting" pitchFamily="66" charset="-78"/>
                <a:cs typeface="+mj-cs"/>
              </a:rPr>
              <a:t>وانحصرت خدماتها في تقديم المساعدات للحجاج</a:t>
            </a:r>
            <a:endParaRPr lang="en-US" dirty="0">
              <a:latin typeface="Arabic Typesetting" pitchFamily="66" charset="-78"/>
              <a:cs typeface="+mj-cs"/>
            </a:endParaRPr>
          </a:p>
          <a:p>
            <a:pPr>
              <a:buNone/>
            </a:pPr>
            <a:r>
              <a:rPr lang="ar-SA" dirty="0">
                <a:latin typeface="Arabic Typesetting" pitchFamily="66" charset="-78"/>
                <a:cs typeface="+mj-cs"/>
              </a:rPr>
              <a:t>2- </a:t>
            </a:r>
            <a:r>
              <a:rPr lang="ar-SA" u="sng" dirty="0">
                <a:solidFill>
                  <a:srgbClr val="FF0000"/>
                </a:solidFill>
                <a:latin typeface="Arabic Typesetting" pitchFamily="66" charset="-78"/>
                <a:cs typeface="+mj-cs"/>
              </a:rPr>
              <a:t>في عام 1382</a:t>
            </a:r>
            <a:r>
              <a:rPr lang="ar-SA" dirty="0">
                <a:latin typeface="Arabic Typesetting" pitchFamily="66" charset="-78"/>
                <a:cs typeface="+mj-cs"/>
              </a:rPr>
              <a:t> </a:t>
            </a:r>
            <a:r>
              <a:rPr lang="ar-SA" dirty="0">
                <a:solidFill>
                  <a:srgbClr val="FF0000"/>
                </a:solidFill>
                <a:latin typeface="Arabic Typesetting" pitchFamily="66" charset="-78"/>
                <a:cs typeface="+mj-cs"/>
              </a:rPr>
              <a:t>صدرت </a:t>
            </a:r>
            <a:r>
              <a:rPr lang="ar-SA" dirty="0" smtClean="0">
                <a:solidFill>
                  <a:srgbClr val="FF0000"/>
                </a:solidFill>
                <a:latin typeface="Arabic Typesetting" pitchFamily="66" charset="-78"/>
                <a:cs typeface="+mj-cs"/>
              </a:rPr>
              <a:t>اللائحة المنظمة </a:t>
            </a:r>
            <a:r>
              <a:rPr lang="ar-SA" dirty="0">
                <a:solidFill>
                  <a:srgbClr val="FF0000"/>
                </a:solidFill>
                <a:latin typeface="Arabic Typesetting" pitchFamily="66" charset="-78"/>
                <a:cs typeface="+mj-cs"/>
              </a:rPr>
              <a:t>للنشاط التطوعي </a:t>
            </a:r>
            <a:r>
              <a:rPr lang="ar-SA" dirty="0">
                <a:latin typeface="Arabic Typesetting" pitchFamily="66" charset="-78"/>
                <a:cs typeface="+mj-cs"/>
              </a:rPr>
              <a:t>وسمي بنظام الجمعيات والمؤسسات </a:t>
            </a:r>
            <a:r>
              <a:rPr lang="ar-SA" dirty="0" smtClean="0">
                <a:latin typeface="Arabic Typesetting" pitchFamily="66" charset="-78"/>
                <a:cs typeface="+mj-cs"/>
              </a:rPr>
              <a:t>الخيرية </a:t>
            </a:r>
            <a:r>
              <a:rPr lang="ar-SA" dirty="0">
                <a:latin typeface="Arabic Typesetting" pitchFamily="66" charset="-78"/>
                <a:cs typeface="+mj-cs"/>
              </a:rPr>
              <a:t>الاجتماعية </a:t>
            </a:r>
            <a:r>
              <a:rPr lang="ar-SA" dirty="0" smtClean="0">
                <a:latin typeface="Arabic Typesetting" pitchFamily="66" charset="-78"/>
                <a:cs typeface="+mj-cs"/>
              </a:rPr>
              <a:t>الأهلية </a:t>
            </a:r>
            <a:endParaRPr lang="en-US" dirty="0">
              <a:latin typeface="Arabic Typesetting" pitchFamily="66" charset="-78"/>
              <a:cs typeface="+mj-cs"/>
            </a:endParaRPr>
          </a:p>
        </p:txBody>
      </p:sp>
      <p:pic>
        <p:nvPicPr>
          <p:cNvPr id="4" name="صورة 3"/>
          <p:cNvPicPr/>
          <p:nvPr/>
        </p:nvPicPr>
        <p:blipFill>
          <a:blip r:embed="rId3" cstate="print">
            <a:extLst>
              <a:ext uri="{28A0092B-C50C-407E-A947-70E740481C1C}">
                <a14:useLocalDpi xmlns:a14="http://schemas.microsoft.com/office/drawing/2010/main" val="0"/>
              </a:ext>
            </a:extLst>
          </a:blip>
          <a:stretch>
            <a:fillRect/>
          </a:stretch>
        </p:blipFill>
        <p:spPr>
          <a:xfrm>
            <a:off x="428596" y="214290"/>
            <a:ext cx="3000396" cy="2857520"/>
          </a:xfrm>
          <a:prstGeom prst="ellipse">
            <a:avLst/>
          </a:prstGeom>
          <a:ln>
            <a:noFill/>
          </a:ln>
          <a:effectLst>
            <a:softEdge rad="112500"/>
          </a:effectLst>
        </p:spPr>
      </p:pic>
    </p:spTree>
    <p:extLst>
      <p:ext uri="{BB962C8B-B14F-4D97-AF65-F5344CB8AC3E}">
        <p14:creationId xmlns:p14="http://schemas.microsoft.com/office/powerpoint/2010/main" val="35185269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txBody>
          <a:bodyPr/>
          <a:lstStyle/>
          <a:p>
            <a:pPr>
              <a:buNone/>
            </a:pPr>
            <a:r>
              <a:rPr lang="ar-SA" sz="4000" dirty="0">
                <a:latin typeface="Arabic Typesetting" pitchFamily="66" charset="-78"/>
                <a:cs typeface="+mj-cs"/>
              </a:rPr>
              <a:t>3- </a:t>
            </a:r>
            <a:r>
              <a:rPr lang="ar-SA" sz="4000" u="sng" dirty="0">
                <a:solidFill>
                  <a:srgbClr val="FF0000"/>
                </a:solidFill>
                <a:latin typeface="Arabic Typesetting" pitchFamily="66" charset="-78"/>
                <a:cs typeface="+mj-cs"/>
              </a:rPr>
              <a:t>في عام 1383 </a:t>
            </a:r>
            <a:r>
              <a:rPr lang="ar-SA" sz="4000" u="sng" dirty="0" smtClean="0">
                <a:solidFill>
                  <a:srgbClr val="FF0000"/>
                </a:solidFill>
                <a:latin typeface="Arabic Typesetting" pitchFamily="66" charset="-78"/>
                <a:cs typeface="+mj-cs"/>
              </a:rPr>
              <a:t>ص</a:t>
            </a:r>
            <a:r>
              <a:rPr lang="ar-SA" sz="4000" dirty="0" smtClean="0">
                <a:latin typeface="Arabic Typesetting" pitchFamily="66" charset="-78"/>
                <a:cs typeface="+mj-cs"/>
              </a:rPr>
              <a:t>در </a:t>
            </a:r>
            <a:r>
              <a:rPr lang="ar-SA" sz="4000" dirty="0">
                <a:latin typeface="Arabic Typesetting" pitchFamily="66" charset="-78"/>
                <a:cs typeface="+mj-cs"/>
              </a:rPr>
              <a:t>مرسوم ملكي </a:t>
            </a:r>
            <a:r>
              <a:rPr lang="ar-SA" sz="4000" dirty="0">
                <a:solidFill>
                  <a:srgbClr val="FF0000"/>
                </a:solidFill>
                <a:latin typeface="Arabic Typesetting" pitchFamily="66" charset="-78"/>
                <a:cs typeface="+mj-cs"/>
              </a:rPr>
              <a:t>بإنشاء مؤسسة الهلال الأحمر كتطوير لجمعية الإسعاف الخيري</a:t>
            </a:r>
            <a:endParaRPr lang="en-US" sz="4000" dirty="0">
              <a:solidFill>
                <a:srgbClr val="FF0000"/>
              </a:solidFill>
              <a:latin typeface="Arabic Typesetting" pitchFamily="66" charset="-78"/>
              <a:cs typeface="+mj-cs"/>
            </a:endParaRPr>
          </a:p>
          <a:p>
            <a:pPr>
              <a:buNone/>
            </a:pPr>
            <a:r>
              <a:rPr lang="ar-SA" sz="4000" dirty="0">
                <a:latin typeface="Arabic Typesetting" pitchFamily="66" charset="-78"/>
                <a:cs typeface="+mj-cs"/>
              </a:rPr>
              <a:t>4- </a:t>
            </a:r>
            <a:r>
              <a:rPr lang="ar-SA" sz="4000" u="sng" dirty="0">
                <a:solidFill>
                  <a:srgbClr val="FF0000"/>
                </a:solidFill>
                <a:latin typeface="Arabic Typesetting" pitchFamily="66" charset="-78"/>
                <a:cs typeface="+mj-cs"/>
              </a:rPr>
              <a:t>في عام 1380</a:t>
            </a:r>
            <a:r>
              <a:rPr lang="ar-SA" sz="4000" dirty="0">
                <a:latin typeface="Arabic Typesetting" pitchFamily="66" charset="-78"/>
                <a:cs typeface="+mj-cs"/>
              </a:rPr>
              <a:t>انشات</a:t>
            </a:r>
            <a:r>
              <a:rPr lang="ar-SA" sz="4000" dirty="0">
                <a:solidFill>
                  <a:srgbClr val="FF0000"/>
                </a:solidFill>
                <a:latin typeface="Arabic Typesetting" pitchFamily="66" charset="-78"/>
                <a:cs typeface="+mj-cs"/>
              </a:rPr>
              <a:t> وزارة العمل والشؤون الاجتماعية</a:t>
            </a:r>
            <a:r>
              <a:rPr lang="ar-SA" sz="4000" dirty="0">
                <a:latin typeface="Arabic Typesetting" pitchFamily="66" charset="-78"/>
                <a:cs typeface="+mj-cs"/>
              </a:rPr>
              <a:t> فأنشأت لها إدارة للرعاية الاجتماعية </a:t>
            </a:r>
            <a:endParaRPr lang="en-US" sz="4000" dirty="0">
              <a:latin typeface="Arabic Typesetting" pitchFamily="66" charset="-78"/>
              <a:cs typeface="+mj-cs"/>
            </a:endParaRPr>
          </a:p>
          <a:p>
            <a:pPr>
              <a:buNone/>
            </a:pPr>
            <a:r>
              <a:rPr lang="ar-SA" sz="4000" dirty="0">
                <a:latin typeface="Arabic Typesetting" pitchFamily="66" charset="-78"/>
                <a:cs typeface="+mj-cs"/>
              </a:rPr>
              <a:t>ولقد </a:t>
            </a:r>
            <a:r>
              <a:rPr lang="ar-SA" sz="4000" u="sng" dirty="0">
                <a:solidFill>
                  <a:srgbClr val="FF0000"/>
                </a:solidFill>
                <a:latin typeface="Arabic Typesetting" pitchFamily="66" charset="-78"/>
                <a:cs typeface="+mj-cs"/>
              </a:rPr>
              <a:t>تم إنشاء أول مركز للتنمية الاجتماعية في الدرعية </a:t>
            </a:r>
            <a:r>
              <a:rPr lang="ar-SA" sz="4000" dirty="0">
                <a:latin typeface="Arabic Typesetting" pitchFamily="66" charset="-78"/>
                <a:cs typeface="+mj-cs"/>
              </a:rPr>
              <a:t>والذي قام بدوره بتشكيل لجان أهليه متخصصة لتعمل في مجالات العمل التطوعي  </a:t>
            </a:r>
            <a:endParaRPr lang="en-US" sz="4000" dirty="0">
              <a:latin typeface="Arabic Typesetting" pitchFamily="66" charset="-78"/>
              <a:cs typeface="+mj-cs"/>
            </a:endParaRPr>
          </a:p>
          <a:p>
            <a:endParaRPr lang="ar-SA" dirty="0"/>
          </a:p>
        </p:txBody>
      </p:sp>
    </p:spTree>
    <p:extLst>
      <p:ext uri="{BB962C8B-B14F-4D97-AF65-F5344CB8AC3E}">
        <p14:creationId xmlns:p14="http://schemas.microsoft.com/office/powerpoint/2010/main" val="2724225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3962876" y="426930"/>
            <a:ext cx="4909634" cy="1777934"/>
          </a:xfrm>
        </p:spPr>
        <p:txBody>
          <a:bodyPr>
            <a:normAutofit/>
          </a:bodyPr>
          <a:lstStyle/>
          <a:p>
            <a:r>
              <a:rPr lang="ar-SA" b="1" u="sng" dirty="0" smtClean="0">
                <a:solidFill>
                  <a:schemeClr val="accent2">
                    <a:lumMod val="60000"/>
                    <a:lumOff val="40000"/>
                  </a:schemeClr>
                </a:solidFill>
                <a:latin typeface="Arabic Typesetting" pitchFamily="66" charset="-78"/>
              </a:rPr>
              <a:t>ثانيا:مجالات </a:t>
            </a:r>
            <a:r>
              <a:rPr lang="ar-SA" b="1" u="sng" dirty="0">
                <a:solidFill>
                  <a:schemeClr val="accent2">
                    <a:lumMod val="60000"/>
                    <a:lumOff val="40000"/>
                  </a:schemeClr>
                </a:solidFill>
                <a:latin typeface="Arabic Typesetting" pitchFamily="66" charset="-78"/>
              </a:rPr>
              <a:t>العمل التطوعي في </a:t>
            </a:r>
            <a:r>
              <a:rPr lang="ar-SA" b="1" u="sng" dirty="0" smtClean="0">
                <a:solidFill>
                  <a:schemeClr val="accent2">
                    <a:lumMod val="60000"/>
                    <a:lumOff val="40000"/>
                  </a:schemeClr>
                </a:solidFill>
                <a:latin typeface="Arabic Typesetting" pitchFamily="66" charset="-78"/>
              </a:rPr>
              <a:t>المملكة</a:t>
            </a:r>
            <a:r>
              <a:rPr lang="ar-SA" b="1" u="sng" dirty="0" smtClean="0">
                <a:solidFill>
                  <a:schemeClr val="accent2">
                    <a:lumMod val="60000"/>
                    <a:lumOff val="40000"/>
                  </a:schemeClr>
                </a:solidFill>
                <a:latin typeface="Arabic Typesetting" pitchFamily="66" charset="-78"/>
                <a:cs typeface="Arabic Typesetting" pitchFamily="66" charset="-78"/>
              </a:rPr>
              <a:t>:</a:t>
            </a:r>
            <a:endParaRPr lang="ar-SA" b="1" u="sng" dirty="0">
              <a:solidFill>
                <a:schemeClr val="accent2">
                  <a:lumMod val="60000"/>
                  <a:lumOff val="40000"/>
                </a:schemeClr>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a:xfrm>
            <a:off x="539552" y="2996952"/>
            <a:ext cx="8229600" cy="3543312"/>
          </a:xfrm>
        </p:spPr>
        <p:txBody>
          <a:bodyPr>
            <a:normAutofit lnSpcReduction="10000"/>
          </a:bodyPr>
          <a:lstStyle/>
          <a:p>
            <a:pPr>
              <a:buNone/>
            </a:pPr>
            <a:r>
              <a:rPr lang="ar-SA" b="1" dirty="0">
                <a:latin typeface="Arabic Typesetting" pitchFamily="66" charset="-78"/>
                <a:cs typeface="+mj-cs"/>
              </a:rPr>
              <a:t>تعددت مجالات العمل التطوعي في المملكة فشملت : </a:t>
            </a:r>
            <a:endParaRPr lang="en-US" b="1" dirty="0">
              <a:latin typeface="Arabic Typesetting" pitchFamily="66" charset="-78"/>
              <a:cs typeface="+mj-cs"/>
            </a:endParaRPr>
          </a:p>
          <a:p>
            <a:pPr>
              <a:buNone/>
            </a:pPr>
            <a:r>
              <a:rPr lang="ar-SA" b="1" u="sng" dirty="0" smtClean="0">
                <a:solidFill>
                  <a:schemeClr val="accent2">
                    <a:lumMod val="75000"/>
                  </a:schemeClr>
                </a:solidFill>
                <a:latin typeface="Arabic Typesetting" pitchFamily="66" charset="-78"/>
                <a:cs typeface="+mj-cs"/>
              </a:rPr>
              <a:t>أولا: المجال الديني:</a:t>
            </a:r>
            <a:endParaRPr lang="en-US" b="1" u="sng" dirty="0">
              <a:solidFill>
                <a:schemeClr val="accent2">
                  <a:lumMod val="75000"/>
                </a:schemeClr>
              </a:solidFill>
              <a:latin typeface="Arabic Typesetting" pitchFamily="66" charset="-78"/>
              <a:cs typeface="+mj-cs"/>
            </a:endParaRPr>
          </a:p>
          <a:p>
            <a:pPr>
              <a:buNone/>
            </a:pPr>
            <a:r>
              <a:rPr lang="ar-SA" dirty="0">
                <a:latin typeface="Arabic Typesetting" pitchFamily="66" charset="-78"/>
                <a:cs typeface="+mj-cs"/>
              </a:rPr>
              <a:t>ويشمل ذلك </a:t>
            </a:r>
            <a:r>
              <a:rPr lang="ar-SA" dirty="0" smtClean="0">
                <a:latin typeface="Arabic Typesetting" pitchFamily="66" charset="-78"/>
                <a:cs typeface="+mj-cs"/>
              </a:rPr>
              <a:t>الدعوة إلى </a:t>
            </a:r>
            <a:r>
              <a:rPr lang="ar-SA" dirty="0">
                <a:latin typeface="Arabic Typesetting" pitchFamily="66" charset="-78"/>
                <a:cs typeface="+mj-cs"/>
              </a:rPr>
              <a:t>الله عز وجل والتوعية والإرشاد </a:t>
            </a:r>
            <a:r>
              <a:rPr lang="ar-SA" dirty="0" smtClean="0">
                <a:latin typeface="Arabic Typesetting" pitchFamily="66" charset="-78"/>
                <a:cs typeface="+mj-cs"/>
              </a:rPr>
              <a:t>بأمور الدين </a:t>
            </a:r>
            <a:r>
              <a:rPr lang="ar-SA" dirty="0">
                <a:latin typeface="Arabic Typesetting" pitchFamily="66" charset="-78"/>
                <a:cs typeface="+mj-cs"/>
              </a:rPr>
              <a:t>من قبل المتطوعين ، </a:t>
            </a:r>
            <a:r>
              <a:rPr lang="ar-SA" dirty="0" smtClean="0">
                <a:latin typeface="Arabic Typesetting" pitchFamily="66" charset="-78"/>
                <a:cs typeface="+mj-cs"/>
              </a:rPr>
              <a:t>كما يشمل </a:t>
            </a:r>
            <a:r>
              <a:rPr lang="ar-SA" dirty="0">
                <a:latin typeface="Arabic Typesetting" pitchFamily="66" charset="-78"/>
                <a:cs typeface="+mj-cs"/>
              </a:rPr>
              <a:t>بناء المساجد </a:t>
            </a:r>
            <a:r>
              <a:rPr lang="ar-SA" dirty="0" smtClean="0">
                <a:latin typeface="Arabic Typesetting" pitchFamily="66" charset="-78"/>
                <a:cs typeface="+mj-cs"/>
              </a:rPr>
              <a:t>وملحقاتها، وفصول </a:t>
            </a:r>
            <a:r>
              <a:rPr lang="ar-SA" dirty="0">
                <a:latin typeface="Arabic Typesetting" pitchFamily="66" charset="-78"/>
                <a:cs typeface="+mj-cs"/>
              </a:rPr>
              <a:t>لحفظ القران الكريم </a:t>
            </a:r>
            <a:r>
              <a:rPr lang="ar-SA" dirty="0" smtClean="0">
                <a:latin typeface="Arabic Typesetting" pitchFamily="66" charset="-78"/>
                <a:cs typeface="+mj-cs"/>
              </a:rPr>
              <a:t>.ولقد </a:t>
            </a:r>
            <a:r>
              <a:rPr lang="ar-SA" dirty="0">
                <a:latin typeface="Arabic Typesetting" pitchFamily="66" charset="-78"/>
                <a:cs typeface="+mj-cs"/>
              </a:rPr>
              <a:t>تعدى النشاط التطوعي في هذا المجال حدود المملكة </a:t>
            </a:r>
            <a:r>
              <a:rPr lang="ar-SA" dirty="0" smtClean="0">
                <a:latin typeface="Arabic Typesetting" pitchFamily="66" charset="-78"/>
                <a:cs typeface="+mj-cs"/>
              </a:rPr>
              <a:t>ليشمل العديد </a:t>
            </a:r>
            <a:r>
              <a:rPr lang="ar-SA" dirty="0">
                <a:latin typeface="Arabic Typesetting" pitchFamily="66" charset="-78"/>
                <a:cs typeface="+mj-cs"/>
              </a:rPr>
              <a:t>من الدول </a:t>
            </a:r>
            <a:r>
              <a:rPr lang="ar-SA" dirty="0" smtClean="0">
                <a:latin typeface="Arabic Typesetting" pitchFamily="66" charset="-78"/>
                <a:cs typeface="+mj-cs"/>
              </a:rPr>
              <a:t>الإسلامية في </a:t>
            </a:r>
            <a:r>
              <a:rPr lang="ar-SA" dirty="0">
                <a:latin typeface="Arabic Typesetting" pitchFamily="66" charset="-78"/>
                <a:cs typeface="+mj-cs"/>
              </a:rPr>
              <a:t>كافة القرارات.</a:t>
            </a:r>
            <a:endParaRPr lang="en-US" dirty="0">
              <a:latin typeface="Arabic Typesetting" pitchFamily="66" charset="-78"/>
              <a:cs typeface="+mj-cs"/>
            </a:endParaRPr>
          </a:p>
          <a:p>
            <a:pPr>
              <a:buNone/>
            </a:pPr>
            <a:endParaRPr lang="ar-SA" dirty="0">
              <a:latin typeface="Arabic Typesetting" pitchFamily="66" charset="-78"/>
              <a:cs typeface="Arabic Typesetting" pitchFamily="66" charset="-78"/>
            </a:endParaRPr>
          </a:p>
        </p:txBody>
      </p:sp>
      <p:pic>
        <p:nvPicPr>
          <p:cNvPr id="4" name="صورة 3" descr="bfkarza0i7u8.gif"/>
          <p:cNvPicPr>
            <a:picLocks noChangeAspect="1"/>
          </p:cNvPicPr>
          <p:nvPr/>
        </p:nvPicPr>
        <p:blipFill>
          <a:blip r:embed="rId3" cstate="print"/>
          <a:stretch>
            <a:fillRect/>
          </a:stretch>
        </p:blipFill>
        <p:spPr>
          <a:xfrm>
            <a:off x="0" y="-12402"/>
            <a:ext cx="3962876" cy="3143272"/>
          </a:xfrm>
          <a:prstGeom prst="rect">
            <a:avLst/>
          </a:prstGeom>
        </p:spPr>
      </p:pic>
    </p:spTree>
    <p:extLst>
      <p:ext uri="{BB962C8B-B14F-4D97-AF65-F5344CB8AC3E}">
        <p14:creationId xmlns:p14="http://schemas.microsoft.com/office/powerpoint/2010/main" val="14431510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صورة 3" descr="تنزيل.jpg"/>
          <p:cNvPicPr>
            <a:picLocks noChangeAspect="1"/>
          </p:cNvPicPr>
          <p:nvPr/>
        </p:nvPicPr>
        <p:blipFill>
          <a:blip r:embed="rId3" cstate="print"/>
          <a:stretch>
            <a:fillRect/>
          </a:stretch>
        </p:blipFill>
        <p:spPr>
          <a:xfrm>
            <a:off x="0" y="0"/>
            <a:ext cx="3347864" cy="6858000"/>
          </a:xfrm>
          <a:prstGeom prst="rect">
            <a:avLst/>
          </a:prstGeom>
        </p:spPr>
      </p:pic>
      <p:sp>
        <p:nvSpPr>
          <p:cNvPr id="3" name="عنصر نائب للمحتوى 2"/>
          <p:cNvSpPr>
            <a:spLocks noGrp="1"/>
          </p:cNvSpPr>
          <p:nvPr>
            <p:ph idx="1"/>
          </p:nvPr>
        </p:nvSpPr>
        <p:spPr>
          <a:xfrm>
            <a:off x="3419872" y="0"/>
            <a:ext cx="5616624" cy="6669079"/>
          </a:xfrm>
        </p:spPr>
        <p:txBody>
          <a:bodyPr>
            <a:normAutofit fontScale="70000" lnSpcReduction="20000"/>
          </a:bodyPr>
          <a:lstStyle/>
          <a:p>
            <a:pPr>
              <a:buNone/>
            </a:pPr>
            <a:r>
              <a:rPr lang="ar-SA" sz="4600" b="1" u="sng" dirty="0" smtClean="0">
                <a:solidFill>
                  <a:schemeClr val="accent2">
                    <a:lumMod val="75000"/>
                  </a:schemeClr>
                </a:solidFill>
                <a:latin typeface="Arabic Typesetting" pitchFamily="66" charset="-78"/>
                <a:cs typeface="+mj-cs"/>
              </a:rPr>
              <a:t>2/المجال الصحي:</a:t>
            </a:r>
            <a:endParaRPr lang="en-US" sz="4600" b="1" u="sng" dirty="0">
              <a:solidFill>
                <a:schemeClr val="accent2">
                  <a:lumMod val="75000"/>
                </a:schemeClr>
              </a:solidFill>
              <a:latin typeface="Arabic Typesetting" pitchFamily="66" charset="-78"/>
              <a:cs typeface="+mj-cs"/>
            </a:endParaRPr>
          </a:p>
          <a:p>
            <a:pPr>
              <a:buNone/>
            </a:pPr>
            <a:r>
              <a:rPr lang="ar-SA" sz="3900" dirty="0">
                <a:latin typeface="Arabic Typesetting" pitchFamily="66" charset="-78"/>
                <a:cs typeface="+mj-cs"/>
              </a:rPr>
              <a:t>يشمل هذا المجال العديد من الأنشطة التي تساهم في نشر الوعي الصحي والقضاء </a:t>
            </a:r>
            <a:r>
              <a:rPr lang="ar-SA" sz="3900" dirty="0" smtClean="0">
                <a:latin typeface="Arabic Typesetting" pitchFamily="66" charset="-78"/>
                <a:cs typeface="+mj-cs"/>
              </a:rPr>
              <a:t>على</a:t>
            </a:r>
          </a:p>
          <a:p>
            <a:pPr>
              <a:buNone/>
            </a:pPr>
            <a:r>
              <a:rPr lang="ar-SA" sz="3900" dirty="0" smtClean="0">
                <a:latin typeface="Arabic Typesetting" pitchFamily="66" charset="-78"/>
                <a:cs typeface="+mj-cs"/>
              </a:rPr>
              <a:t>الأمراض </a:t>
            </a:r>
            <a:r>
              <a:rPr lang="ar-SA" sz="3900" dirty="0">
                <a:latin typeface="Arabic Typesetting" pitchFamily="66" charset="-78"/>
                <a:cs typeface="+mj-cs"/>
              </a:rPr>
              <a:t>.</a:t>
            </a:r>
            <a:endParaRPr lang="en-US" sz="3900" dirty="0">
              <a:latin typeface="Arabic Typesetting" pitchFamily="66" charset="-78"/>
              <a:cs typeface="+mj-cs"/>
            </a:endParaRPr>
          </a:p>
          <a:p>
            <a:pPr>
              <a:buNone/>
            </a:pPr>
            <a:r>
              <a:rPr lang="ar-SA" sz="3900" dirty="0">
                <a:latin typeface="Arabic Typesetting" pitchFamily="66" charset="-78"/>
                <a:cs typeface="+mj-cs"/>
              </a:rPr>
              <a:t> ومن أبرز انجازات المنظمات </a:t>
            </a:r>
            <a:r>
              <a:rPr lang="ar-SA" sz="3900" dirty="0" smtClean="0">
                <a:latin typeface="Arabic Typesetting" pitchFamily="66" charset="-78"/>
                <a:cs typeface="+mj-cs"/>
              </a:rPr>
              <a:t>التطوعية </a:t>
            </a:r>
            <a:r>
              <a:rPr lang="ar-SA" sz="3900" dirty="0">
                <a:latin typeface="Arabic Typesetting" pitchFamily="66" charset="-78"/>
                <a:cs typeface="+mj-cs"/>
              </a:rPr>
              <a:t>في هذا المجال بناء المستشفيات والمراكز </a:t>
            </a:r>
            <a:r>
              <a:rPr lang="ar-SA" sz="3900" dirty="0" smtClean="0">
                <a:latin typeface="Arabic Typesetting" pitchFamily="66" charset="-78"/>
                <a:cs typeface="+mj-cs"/>
              </a:rPr>
              <a:t>الصحية</a:t>
            </a:r>
          </a:p>
          <a:p>
            <a:pPr>
              <a:buNone/>
            </a:pPr>
            <a:r>
              <a:rPr lang="ar-SA" sz="3900" dirty="0" smtClean="0">
                <a:latin typeface="Arabic Typesetting" pitchFamily="66" charset="-78"/>
                <a:cs typeface="+mj-cs"/>
              </a:rPr>
              <a:t>والمعامل </a:t>
            </a:r>
            <a:r>
              <a:rPr lang="ar-SA" sz="3900" dirty="0">
                <a:latin typeface="Arabic Typesetting" pitchFamily="66" charset="-78"/>
                <a:cs typeface="+mj-cs"/>
              </a:rPr>
              <a:t>، وإجراء العمليات،ومراكز العلاج الطبيعي </a:t>
            </a:r>
            <a:r>
              <a:rPr lang="ar-SA" sz="3900" dirty="0" smtClean="0">
                <a:latin typeface="Arabic Typesetting" pitchFamily="66" charset="-78"/>
                <a:cs typeface="+mj-cs"/>
              </a:rPr>
              <a:t>وإقامة </a:t>
            </a:r>
            <a:r>
              <a:rPr lang="ar-SA" sz="3900" dirty="0">
                <a:latin typeface="Arabic Typesetting" pitchFamily="66" charset="-78"/>
                <a:cs typeface="+mj-cs"/>
              </a:rPr>
              <a:t>الدورات التدريبية </a:t>
            </a:r>
            <a:r>
              <a:rPr lang="ar-SA" sz="3900" dirty="0" smtClean="0">
                <a:latin typeface="Arabic Typesetting" pitchFamily="66" charset="-78"/>
                <a:cs typeface="+mj-cs"/>
              </a:rPr>
              <a:t>في</a:t>
            </a:r>
          </a:p>
          <a:p>
            <a:pPr>
              <a:buNone/>
            </a:pPr>
            <a:r>
              <a:rPr lang="ar-SA" sz="3900" dirty="0" smtClean="0">
                <a:latin typeface="Arabic Typesetting" pitchFamily="66" charset="-78"/>
                <a:cs typeface="+mj-cs"/>
              </a:rPr>
              <a:t>الإسعافات </a:t>
            </a:r>
            <a:r>
              <a:rPr lang="ar-SA" sz="3900" dirty="0">
                <a:latin typeface="Arabic Typesetting" pitchFamily="66" charset="-78"/>
                <a:cs typeface="+mj-cs"/>
              </a:rPr>
              <a:t>الأولية ،وخدمة نزلاء المستشفيات ،ودعم لجان أصدقاء المرضى وتأمين </a:t>
            </a:r>
            <a:r>
              <a:rPr lang="ar-SA" sz="3900" dirty="0" smtClean="0">
                <a:latin typeface="Arabic Typesetting" pitchFamily="66" charset="-78"/>
                <a:cs typeface="+mj-cs"/>
              </a:rPr>
              <a:t>السكن</a:t>
            </a:r>
          </a:p>
          <a:p>
            <a:pPr>
              <a:buNone/>
            </a:pPr>
            <a:r>
              <a:rPr lang="ar-SA" sz="3900" dirty="0" smtClean="0">
                <a:latin typeface="Arabic Typesetting" pitchFamily="66" charset="-78"/>
                <a:cs typeface="+mj-cs"/>
              </a:rPr>
              <a:t>الصحي للمرضى </a:t>
            </a:r>
            <a:r>
              <a:rPr lang="ar-SA" sz="3900" dirty="0">
                <a:latin typeface="Arabic Typesetting" pitchFamily="66" charset="-78"/>
                <a:cs typeface="+mj-cs"/>
              </a:rPr>
              <a:t>وعمل أسبوع للنظافة من وقت </a:t>
            </a:r>
            <a:r>
              <a:rPr lang="ar-SA" sz="3900" dirty="0" smtClean="0">
                <a:latin typeface="Arabic Typesetting" pitchFamily="66" charset="-78"/>
                <a:cs typeface="+mj-cs"/>
              </a:rPr>
              <a:t>لأخر.</a:t>
            </a:r>
            <a:endParaRPr lang="en-US" sz="3900" dirty="0">
              <a:latin typeface="Arabic Typesetting" pitchFamily="66" charset="-78"/>
              <a:cs typeface="+mj-cs"/>
            </a:endParaRPr>
          </a:p>
          <a:p>
            <a:pPr>
              <a:buNone/>
            </a:pPr>
            <a:r>
              <a:rPr lang="ar-SA" sz="3900" dirty="0">
                <a:latin typeface="Arabic Typesetting" pitchFamily="66" charset="-78"/>
                <a:cs typeface="+mj-cs"/>
              </a:rPr>
              <a:t>وقد بلغ عدد المستفيدين من برامج الرعاية الصحية التي قدمها القطاع التطوعي وحده </a:t>
            </a:r>
            <a:r>
              <a:rPr lang="ar-SA" sz="3900" dirty="0" smtClean="0">
                <a:latin typeface="Arabic Typesetting" pitchFamily="66" charset="-78"/>
                <a:cs typeface="+mj-cs"/>
              </a:rPr>
              <a:t>خلال</a:t>
            </a:r>
          </a:p>
          <a:p>
            <a:pPr>
              <a:buNone/>
            </a:pPr>
            <a:r>
              <a:rPr lang="ar-SA" sz="3900" dirty="0" smtClean="0">
                <a:latin typeface="Arabic Typesetting" pitchFamily="66" charset="-78"/>
                <a:cs typeface="+mj-cs"/>
              </a:rPr>
              <a:t>عام </a:t>
            </a:r>
            <a:r>
              <a:rPr lang="ar-SA" sz="3900" dirty="0">
                <a:latin typeface="Arabic Typesetting" pitchFamily="66" charset="-78"/>
                <a:cs typeface="+mj-cs"/>
              </a:rPr>
              <a:t>1419 هـ ( 216754) مواطن.</a:t>
            </a:r>
            <a:endParaRPr lang="en-US" sz="3900" dirty="0">
              <a:latin typeface="Arabic Typesetting" pitchFamily="66" charset="-78"/>
              <a:cs typeface="+mj-cs"/>
            </a:endParaRPr>
          </a:p>
          <a:p>
            <a:pPr>
              <a:buNone/>
            </a:pPr>
            <a:endParaRPr lang="ar-SA" dirty="0">
              <a:latin typeface="Arabic Typesetting" pitchFamily="66" charset="-78"/>
              <a:cs typeface="Arabic Typesetting" pitchFamily="66" charset="-78"/>
            </a:endParaRPr>
          </a:p>
        </p:txBody>
      </p:sp>
    </p:spTree>
    <p:extLst>
      <p:ext uri="{BB962C8B-B14F-4D97-AF65-F5344CB8AC3E}">
        <p14:creationId xmlns:p14="http://schemas.microsoft.com/office/powerpoint/2010/main" val="25472940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699792" y="116632"/>
            <a:ext cx="4045198" cy="6552728"/>
          </a:xfrm>
        </p:spPr>
        <p:txBody>
          <a:bodyPr>
            <a:normAutofit fontScale="92500" lnSpcReduction="20000"/>
          </a:bodyPr>
          <a:lstStyle/>
          <a:p>
            <a:pPr lvl="0">
              <a:buNone/>
            </a:pPr>
            <a:r>
              <a:rPr lang="ar-SA" sz="4000" b="1" u="sng" dirty="0" smtClean="0">
                <a:solidFill>
                  <a:schemeClr val="accent2">
                    <a:lumMod val="75000"/>
                  </a:schemeClr>
                </a:solidFill>
                <a:latin typeface="Arabic Typesetting" pitchFamily="66" charset="-78"/>
                <a:cs typeface="+mj-cs"/>
              </a:rPr>
              <a:t>3/</a:t>
            </a:r>
            <a:r>
              <a:rPr lang="ar-SA" sz="4000" b="1" u="sng" dirty="0">
                <a:solidFill>
                  <a:schemeClr val="accent2">
                    <a:lumMod val="75000"/>
                  </a:schemeClr>
                </a:solidFill>
                <a:latin typeface="Arabic Typesetting" pitchFamily="66" charset="-78"/>
                <a:cs typeface="+mj-cs"/>
              </a:rPr>
              <a:t>المجال </a:t>
            </a:r>
            <a:r>
              <a:rPr lang="ar-SA" sz="4000" b="1" u="sng" dirty="0" smtClean="0">
                <a:solidFill>
                  <a:schemeClr val="accent2">
                    <a:lumMod val="75000"/>
                  </a:schemeClr>
                </a:solidFill>
                <a:latin typeface="Arabic Typesetting" pitchFamily="66" charset="-78"/>
                <a:cs typeface="+mj-cs"/>
              </a:rPr>
              <a:t>التعليمي:</a:t>
            </a:r>
            <a:endParaRPr lang="en-US" sz="4000" b="1" u="sng" dirty="0">
              <a:solidFill>
                <a:schemeClr val="accent2">
                  <a:lumMod val="75000"/>
                </a:schemeClr>
              </a:solidFill>
              <a:latin typeface="Arabic Typesetting" pitchFamily="66" charset="-78"/>
              <a:cs typeface="+mj-cs"/>
            </a:endParaRPr>
          </a:p>
          <a:p>
            <a:pPr>
              <a:buNone/>
            </a:pPr>
            <a:r>
              <a:rPr lang="ar-SA" dirty="0">
                <a:latin typeface="Arabic Typesetting" pitchFamily="66" charset="-78"/>
                <a:cs typeface="+mj-cs"/>
              </a:rPr>
              <a:t>ومن أبرز الأنشطة في مجال التعليم </a:t>
            </a:r>
            <a:r>
              <a:rPr lang="ar-SA" dirty="0" smtClean="0">
                <a:latin typeface="Arabic Typesetting" pitchFamily="66" charset="-78"/>
                <a:cs typeface="+mj-cs"/>
              </a:rPr>
              <a:t>ما يقدمه </a:t>
            </a:r>
            <a:r>
              <a:rPr lang="ar-SA" dirty="0">
                <a:latin typeface="Arabic Typesetting" pitchFamily="66" charset="-78"/>
                <a:cs typeface="+mj-cs"/>
              </a:rPr>
              <a:t>المتطوعون والجمعيات الخيرية من </a:t>
            </a:r>
            <a:r>
              <a:rPr lang="ar-SA" dirty="0" smtClean="0">
                <a:latin typeface="Arabic Typesetting" pitchFamily="66" charset="-78"/>
                <a:cs typeface="+mj-cs"/>
              </a:rPr>
              <a:t>إنشاء </a:t>
            </a:r>
            <a:r>
              <a:rPr lang="ar-SA" dirty="0" smtClean="0">
                <a:latin typeface="Arabic Typesetting" pitchFamily="66" charset="-78"/>
                <a:cs typeface="+mj-cs"/>
              </a:rPr>
              <a:t>للمدارس والمعاهد </a:t>
            </a:r>
            <a:r>
              <a:rPr lang="ar-SA" dirty="0">
                <a:latin typeface="Arabic Typesetting" pitchFamily="66" charset="-78"/>
                <a:cs typeface="+mj-cs"/>
              </a:rPr>
              <a:t>وتقديم المنح للطلاب من أبناء المسلمين وطباعة وترجمة الكتب </a:t>
            </a:r>
            <a:r>
              <a:rPr lang="ar-SA" dirty="0" smtClean="0">
                <a:latin typeface="Arabic Typesetting" pitchFamily="66" charset="-78"/>
                <a:cs typeface="+mj-cs"/>
              </a:rPr>
              <a:t>والمساهمة </a:t>
            </a:r>
            <a:r>
              <a:rPr lang="ar-SA" dirty="0">
                <a:latin typeface="Arabic Typesetting" pitchFamily="66" charset="-78"/>
                <a:cs typeface="+mj-cs"/>
              </a:rPr>
              <a:t>في </a:t>
            </a:r>
            <a:r>
              <a:rPr lang="ar-SA" dirty="0" smtClean="0">
                <a:latin typeface="Arabic Typesetting" pitchFamily="66" charset="-78"/>
                <a:cs typeface="+mj-cs"/>
              </a:rPr>
              <a:t>إعداد</a:t>
            </a:r>
          </a:p>
          <a:p>
            <a:pPr>
              <a:buNone/>
            </a:pPr>
            <a:r>
              <a:rPr lang="ar-SA" dirty="0" smtClean="0">
                <a:latin typeface="Arabic Typesetting" pitchFamily="66" charset="-78"/>
                <a:cs typeface="+mj-cs"/>
              </a:rPr>
              <a:t>مربيات </a:t>
            </a:r>
            <a:r>
              <a:rPr lang="ar-SA" dirty="0">
                <a:latin typeface="Arabic Typesetting" pitchFamily="66" charset="-78"/>
                <a:cs typeface="+mj-cs"/>
              </a:rPr>
              <a:t>الأطفال وتعليم التفصيل ومحو الاميه وتعليم الحاسوب .</a:t>
            </a:r>
            <a:endParaRPr lang="en-US" dirty="0">
              <a:latin typeface="Arabic Typesetting" pitchFamily="66" charset="-78"/>
              <a:cs typeface="+mj-cs"/>
            </a:endParaRPr>
          </a:p>
          <a:p>
            <a:pPr>
              <a:buNone/>
            </a:pPr>
            <a:r>
              <a:rPr lang="ar-SA" dirty="0">
                <a:latin typeface="Arabic Typesetting" pitchFamily="66" charset="-78"/>
                <a:cs typeface="+mj-cs"/>
              </a:rPr>
              <a:t>وقد استفادت من برامج دور الفتيات في هذا المجال 401448فتاة خلال 1419هـ . </a:t>
            </a:r>
            <a:endParaRPr lang="en-US" dirty="0">
              <a:latin typeface="Arabic Typesetting" pitchFamily="66" charset="-78"/>
              <a:cs typeface="+mj-cs"/>
            </a:endParaRPr>
          </a:p>
          <a:p>
            <a:pPr>
              <a:buNone/>
            </a:pPr>
            <a:endParaRPr lang="ar-SA" dirty="0">
              <a:latin typeface="Arabic Typesetting" pitchFamily="66" charset="-78"/>
              <a:cs typeface="Arabic Typesetting" pitchFamily="66" charset="-78"/>
            </a:endParaRPr>
          </a:p>
        </p:txBody>
      </p:sp>
      <p:pic>
        <p:nvPicPr>
          <p:cNvPr id="4" name="صورة 3" descr="تنزيل (1).jpg"/>
          <p:cNvPicPr>
            <a:picLocks noChangeAspect="1"/>
          </p:cNvPicPr>
          <p:nvPr/>
        </p:nvPicPr>
        <p:blipFill>
          <a:blip r:embed="rId3" cstate="print"/>
          <a:stretch>
            <a:fillRect/>
          </a:stretch>
        </p:blipFill>
        <p:spPr>
          <a:xfrm>
            <a:off x="179512" y="466684"/>
            <a:ext cx="2643206" cy="5482595"/>
          </a:xfrm>
          <a:prstGeom prst="rect">
            <a:avLst/>
          </a:prstGeom>
        </p:spPr>
      </p:pic>
      <p:pic>
        <p:nvPicPr>
          <p:cNvPr id="6" name="صورة 5" descr="L07-7_270-288-1097-1837.jpg"/>
          <p:cNvPicPr>
            <a:picLocks noChangeAspect="1"/>
          </p:cNvPicPr>
          <p:nvPr/>
        </p:nvPicPr>
        <p:blipFill>
          <a:blip r:embed="rId4" cstate="print"/>
          <a:stretch>
            <a:fillRect/>
          </a:stretch>
        </p:blipFill>
        <p:spPr>
          <a:xfrm>
            <a:off x="6744991" y="785793"/>
            <a:ext cx="2366961" cy="4875455"/>
          </a:xfrm>
          <a:prstGeom prst="rect">
            <a:avLst/>
          </a:prstGeom>
        </p:spPr>
      </p:pic>
    </p:spTree>
    <p:extLst>
      <p:ext uri="{BB962C8B-B14F-4D97-AF65-F5344CB8AC3E}">
        <p14:creationId xmlns:p14="http://schemas.microsoft.com/office/powerpoint/2010/main" val="15348644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301024" y="0"/>
            <a:ext cx="5663463" cy="6741368"/>
          </a:xfrm>
        </p:spPr>
        <p:txBody>
          <a:bodyPr>
            <a:normAutofit/>
          </a:bodyPr>
          <a:lstStyle/>
          <a:p>
            <a:pPr>
              <a:buNone/>
            </a:pPr>
            <a:r>
              <a:rPr lang="ar-SA" u="sng" dirty="0">
                <a:solidFill>
                  <a:schemeClr val="accent2">
                    <a:lumMod val="75000"/>
                  </a:schemeClr>
                </a:solidFill>
                <a:latin typeface="Arabic Typesetting" pitchFamily="66" charset="-78"/>
                <a:cs typeface="+mj-cs"/>
              </a:rPr>
              <a:t> </a:t>
            </a:r>
            <a:r>
              <a:rPr lang="ar-SA" u="sng" dirty="0" smtClean="0">
                <a:solidFill>
                  <a:schemeClr val="accent2">
                    <a:lumMod val="75000"/>
                  </a:schemeClr>
                </a:solidFill>
                <a:latin typeface="Arabic Typesetting" pitchFamily="66" charset="-78"/>
                <a:cs typeface="+mj-cs"/>
              </a:rPr>
              <a:t>4</a:t>
            </a:r>
            <a:r>
              <a:rPr lang="ar-SA" b="1" u="sng" dirty="0" smtClean="0">
                <a:solidFill>
                  <a:schemeClr val="accent2">
                    <a:lumMod val="75000"/>
                  </a:schemeClr>
                </a:solidFill>
                <a:latin typeface="Arabic Typesetting" pitchFamily="66" charset="-78"/>
                <a:cs typeface="+mj-cs"/>
              </a:rPr>
              <a:t>/مجال </a:t>
            </a:r>
            <a:r>
              <a:rPr lang="ar-SA" b="1" u="sng" dirty="0">
                <a:solidFill>
                  <a:schemeClr val="accent2">
                    <a:lumMod val="75000"/>
                  </a:schemeClr>
                </a:solidFill>
                <a:latin typeface="Arabic Typesetting" pitchFamily="66" charset="-78"/>
                <a:cs typeface="+mj-cs"/>
              </a:rPr>
              <a:t>المساعدات </a:t>
            </a:r>
            <a:r>
              <a:rPr lang="ar-SA" b="1" u="sng" dirty="0" smtClean="0">
                <a:solidFill>
                  <a:schemeClr val="accent2">
                    <a:lumMod val="75000"/>
                  </a:schemeClr>
                </a:solidFill>
                <a:latin typeface="Arabic Typesetting" pitchFamily="66" charset="-78"/>
                <a:cs typeface="+mj-cs"/>
              </a:rPr>
              <a:t>الاجتماعية: </a:t>
            </a:r>
            <a:endParaRPr lang="en-US" u="sng" dirty="0">
              <a:solidFill>
                <a:schemeClr val="accent2">
                  <a:lumMod val="75000"/>
                </a:schemeClr>
              </a:solidFill>
              <a:latin typeface="Arabic Typesetting" pitchFamily="66" charset="-78"/>
              <a:cs typeface="+mj-cs"/>
            </a:endParaRPr>
          </a:p>
          <a:p>
            <a:pPr>
              <a:buNone/>
            </a:pPr>
            <a:r>
              <a:rPr lang="ar-SA" dirty="0">
                <a:latin typeface="Arabic Typesetting" pitchFamily="66" charset="-78"/>
                <a:cs typeface="+mj-cs"/>
              </a:rPr>
              <a:t>يشمل العمل </a:t>
            </a:r>
            <a:r>
              <a:rPr lang="ar-SA" dirty="0" smtClean="0">
                <a:latin typeface="Arabic Typesetting" pitchFamily="66" charset="-78"/>
                <a:cs typeface="+mj-cs"/>
              </a:rPr>
              <a:t>التطوعي </a:t>
            </a:r>
            <a:r>
              <a:rPr lang="ar-SA" dirty="0">
                <a:latin typeface="Arabic Typesetting" pitchFamily="66" charset="-78"/>
                <a:cs typeface="+mj-cs"/>
              </a:rPr>
              <a:t>في هذا المجال إنشاء مراكز </a:t>
            </a:r>
            <a:r>
              <a:rPr lang="ar-SA" dirty="0" smtClean="0">
                <a:latin typeface="Arabic Typesetting" pitchFamily="66" charset="-78"/>
                <a:cs typeface="+mj-cs"/>
              </a:rPr>
              <a:t>إيواء </a:t>
            </a:r>
            <a:r>
              <a:rPr lang="ar-SA" dirty="0">
                <a:latin typeface="Arabic Typesetting" pitchFamily="66" charset="-78"/>
                <a:cs typeface="+mj-cs"/>
              </a:rPr>
              <a:t>وكفالة </a:t>
            </a:r>
            <a:r>
              <a:rPr lang="ar-SA" dirty="0" smtClean="0">
                <a:latin typeface="Arabic Typesetting" pitchFamily="66" charset="-78"/>
                <a:cs typeface="+mj-cs"/>
              </a:rPr>
              <a:t>الأيتام </a:t>
            </a:r>
            <a:r>
              <a:rPr lang="ar-SA" dirty="0">
                <a:latin typeface="Arabic Typesetting" pitchFamily="66" charset="-78"/>
                <a:cs typeface="+mj-cs"/>
              </a:rPr>
              <a:t>والاهتمام بتوزيع </a:t>
            </a:r>
            <a:r>
              <a:rPr lang="ar-SA" dirty="0" smtClean="0">
                <a:latin typeface="Arabic Typesetting" pitchFamily="66" charset="-78"/>
                <a:cs typeface="+mj-cs"/>
              </a:rPr>
              <a:t>فائض من الولائم ولحوم الهدي والأضاحي والتمور، </a:t>
            </a:r>
            <a:r>
              <a:rPr lang="ar-SA" dirty="0">
                <a:latin typeface="Arabic Typesetting" pitchFamily="66" charset="-78"/>
                <a:cs typeface="+mj-cs"/>
              </a:rPr>
              <a:t>وإفطار الصائمين ،ومساعدة </a:t>
            </a:r>
            <a:r>
              <a:rPr lang="ar-SA" dirty="0" smtClean="0">
                <a:latin typeface="Arabic Typesetting" pitchFamily="66" charset="-78"/>
                <a:cs typeface="+mj-cs"/>
              </a:rPr>
              <a:t>راغبين </a:t>
            </a:r>
            <a:r>
              <a:rPr lang="ar-SA" dirty="0">
                <a:latin typeface="Arabic Typesetting" pitchFamily="66" charset="-78"/>
                <a:cs typeface="+mj-cs"/>
              </a:rPr>
              <a:t>الزواج ، </a:t>
            </a:r>
            <a:r>
              <a:rPr lang="ar-SA" dirty="0" smtClean="0">
                <a:latin typeface="Arabic Typesetting" pitchFamily="66" charset="-78"/>
                <a:cs typeface="+mj-cs"/>
              </a:rPr>
              <a:t>وأسر السجناء والمعوقين,</a:t>
            </a:r>
            <a:r>
              <a:rPr lang="ar-SA" dirty="0">
                <a:latin typeface="Arabic Typesetting" pitchFamily="66" charset="-78"/>
                <a:cs typeface="+mj-cs"/>
              </a:rPr>
              <a:t> </a:t>
            </a:r>
            <a:r>
              <a:rPr lang="ar-SA" dirty="0" smtClean="0">
                <a:latin typeface="Arabic Typesetting" pitchFamily="66" charset="-78"/>
                <a:cs typeface="+mj-cs"/>
              </a:rPr>
              <a:t>بلغ </a:t>
            </a:r>
            <a:r>
              <a:rPr lang="ar-SA" dirty="0">
                <a:latin typeface="Arabic Typesetting" pitchFamily="66" charset="-78"/>
                <a:cs typeface="+mj-cs"/>
              </a:rPr>
              <a:t>عدد مراكز التنمية الاجتماعية في المملكة في عام 1419 هـ "22 مركز" </a:t>
            </a:r>
            <a:r>
              <a:rPr lang="ar-SA" dirty="0" smtClean="0">
                <a:latin typeface="Arabic Typesetting" pitchFamily="66" charset="-78"/>
                <a:cs typeface="+mj-cs"/>
              </a:rPr>
              <a:t>.من </a:t>
            </a:r>
            <a:r>
              <a:rPr lang="ar-SA" dirty="0">
                <a:latin typeface="Arabic Typesetting" pitchFamily="66" charset="-78"/>
                <a:cs typeface="+mj-cs"/>
              </a:rPr>
              <a:t>ناحية أخرى بلغ عدد مؤسسات الدور الاجتماعية في عام 1419هـ "74 مركز" . </a:t>
            </a:r>
          </a:p>
        </p:txBody>
      </p:sp>
      <p:pic>
        <p:nvPicPr>
          <p:cNvPr id="4" name="صورة 3" descr="untitled5454545454478888.jpg"/>
          <p:cNvPicPr>
            <a:picLocks noChangeAspect="1"/>
          </p:cNvPicPr>
          <p:nvPr/>
        </p:nvPicPr>
        <p:blipFill>
          <a:blip r:embed="rId3" cstate="print"/>
          <a:stretch>
            <a:fillRect/>
          </a:stretch>
        </p:blipFill>
        <p:spPr>
          <a:xfrm rot="20847972">
            <a:off x="221752" y="281972"/>
            <a:ext cx="2857520" cy="23574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descr="366_26.jpg"/>
          <p:cNvPicPr>
            <a:picLocks noChangeAspect="1"/>
          </p:cNvPicPr>
          <p:nvPr/>
        </p:nvPicPr>
        <p:blipFill>
          <a:blip r:embed="rId4" cstate="print"/>
          <a:stretch>
            <a:fillRect/>
          </a:stretch>
        </p:blipFill>
        <p:spPr>
          <a:xfrm rot="20871242">
            <a:off x="215580" y="4399336"/>
            <a:ext cx="3032215" cy="21468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934390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933334" y="38512"/>
            <a:ext cx="3493356" cy="6819488"/>
          </a:xfrm>
        </p:spPr>
        <p:txBody>
          <a:bodyPr>
            <a:normAutofit fontScale="85000" lnSpcReduction="20000"/>
          </a:bodyPr>
          <a:lstStyle/>
          <a:p>
            <a:pPr lvl="0">
              <a:buNone/>
            </a:pPr>
            <a:r>
              <a:rPr lang="ar-SA" b="1" u="sng" dirty="0" smtClean="0">
                <a:solidFill>
                  <a:schemeClr val="accent2">
                    <a:lumMod val="75000"/>
                  </a:schemeClr>
                </a:solidFill>
                <a:latin typeface="Arabic Typesetting" pitchFamily="66" charset="-78"/>
                <a:cs typeface="+mj-cs"/>
              </a:rPr>
              <a:t>5</a:t>
            </a:r>
            <a:r>
              <a:rPr lang="ar-SA" sz="4400" b="1" u="sng" dirty="0" smtClean="0">
                <a:solidFill>
                  <a:schemeClr val="accent2">
                    <a:lumMod val="75000"/>
                  </a:schemeClr>
                </a:solidFill>
                <a:latin typeface="Arabic Typesetting" pitchFamily="66" charset="-78"/>
                <a:cs typeface="+mj-cs"/>
              </a:rPr>
              <a:t>/</a:t>
            </a:r>
            <a:r>
              <a:rPr lang="ar-SA" sz="4400" b="1" u="sng" dirty="0">
                <a:solidFill>
                  <a:schemeClr val="accent2">
                    <a:lumMod val="75000"/>
                  </a:schemeClr>
                </a:solidFill>
                <a:latin typeface="Arabic Typesetting" pitchFamily="66" charset="-78"/>
                <a:cs typeface="+mj-cs"/>
              </a:rPr>
              <a:t>المجال </a:t>
            </a:r>
            <a:r>
              <a:rPr lang="ar-SA" sz="4400" b="1" u="sng" dirty="0" smtClean="0">
                <a:solidFill>
                  <a:schemeClr val="accent2">
                    <a:lumMod val="75000"/>
                  </a:schemeClr>
                </a:solidFill>
                <a:latin typeface="Arabic Typesetting" pitchFamily="66" charset="-78"/>
                <a:cs typeface="+mj-cs"/>
              </a:rPr>
              <a:t>الثقافي:</a:t>
            </a:r>
            <a:endParaRPr lang="en-US" sz="4400" b="1" u="sng" dirty="0">
              <a:solidFill>
                <a:schemeClr val="accent2">
                  <a:lumMod val="75000"/>
                </a:schemeClr>
              </a:solidFill>
              <a:latin typeface="Arabic Typesetting" pitchFamily="66" charset="-78"/>
              <a:cs typeface="+mj-cs"/>
            </a:endParaRPr>
          </a:p>
          <a:p>
            <a:pPr>
              <a:buNone/>
            </a:pPr>
            <a:r>
              <a:rPr lang="ar-SA" sz="4400" dirty="0" smtClean="0">
                <a:latin typeface="Arabic Typesetting" pitchFamily="66" charset="-78"/>
                <a:cs typeface="+mj-cs"/>
              </a:rPr>
              <a:t>ومن أهم الأنشطة </a:t>
            </a:r>
            <a:r>
              <a:rPr lang="ar-SA" sz="4400" dirty="0">
                <a:latin typeface="Arabic Typesetting" pitchFamily="66" charset="-78"/>
                <a:cs typeface="+mj-cs"/>
              </a:rPr>
              <a:t>في هذا المجال تقديم محاضرات دينيه وعلميه ، </a:t>
            </a:r>
            <a:r>
              <a:rPr lang="ar-SA" sz="4400" dirty="0" smtClean="0">
                <a:latin typeface="Arabic Typesetting" pitchFamily="66" charset="-78"/>
                <a:cs typeface="+mj-cs"/>
              </a:rPr>
              <a:t>وإقامة </a:t>
            </a:r>
            <a:r>
              <a:rPr lang="ar-SA" sz="4400" dirty="0">
                <a:latin typeface="Arabic Typesetting" pitchFamily="66" charset="-78"/>
                <a:cs typeface="+mj-cs"/>
              </a:rPr>
              <a:t>المناسبات </a:t>
            </a:r>
            <a:r>
              <a:rPr lang="ar-SA" sz="4400" dirty="0" smtClean="0">
                <a:latin typeface="Arabic Typesetting" pitchFamily="66" charset="-78"/>
                <a:cs typeface="+mj-cs"/>
              </a:rPr>
              <a:t>الثقافية</a:t>
            </a:r>
          </a:p>
          <a:p>
            <a:pPr>
              <a:buNone/>
            </a:pPr>
            <a:r>
              <a:rPr lang="ar-SA" sz="4400" dirty="0" smtClean="0">
                <a:latin typeface="Arabic Typesetting" pitchFamily="66" charset="-78"/>
                <a:cs typeface="+mj-cs"/>
              </a:rPr>
              <a:t>والأمسيات</a:t>
            </a:r>
            <a:r>
              <a:rPr lang="ar-SA" sz="4400" dirty="0">
                <a:latin typeface="Arabic Typesetting" pitchFamily="66" charset="-78"/>
                <a:cs typeface="+mj-cs"/>
              </a:rPr>
              <a:t> </a:t>
            </a:r>
            <a:r>
              <a:rPr lang="ar-SA" sz="4400" dirty="0" smtClean="0">
                <a:latin typeface="Arabic Typesetting" pitchFamily="66" charset="-78"/>
                <a:cs typeface="+mj-cs"/>
              </a:rPr>
              <a:t>الشعرية ،ومعارض </a:t>
            </a:r>
            <a:r>
              <a:rPr lang="ar-SA" sz="4400" dirty="0">
                <a:latin typeface="Arabic Typesetting" pitchFamily="66" charset="-78"/>
                <a:cs typeface="+mj-cs"/>
              </a:rPr>
              <a:t>الكتب وطباعة وتوزيع الكتيبات </a:t>
            </a:r>
            <a:r>
              <a:rPr lang="ar-SA" sz="4400" dirty="0" smtClean="0">
                <a:latin typeface="Arabic Typesetting" pitchFamily="66" charset="-78"/>
                <a:cs typeface="+mj-cs"/>
              </a:rPr>
              <a:t>الإرشادية والتوعية وإقامة</a:t>
            </a:r>
          </a:p>
          <a:p>
            <a:pPr>
              <a:buNone/>
            </a:pPr>
            <a:r>
              <a:rPr lang="ar-SA" sz="4400" dirty="0" smtClean="0">
                <a:latin typeface="Arabic Typesetting" pitchFamily="66" charset="-78"/>
                <a:cs typeface="+mj-cs"/>
              </a:rPr>
              <a:t>مسارح</a:t>
            </a:r>
            <a:r>
              <a:rPr lang="ar-SA" sz="4400" dirty="0">
                <a:latin typeface="Arabic Typesetting" pitchFamily="66" charset="-78"/>
                <a:cs typeface="+mj-cs"/>
              </a:rPr>
              <a:t> </a:t>
            </a:r>
            <a:r>
              <a:rPr lang="ar-SA" sz="4400" dirty="0" smtClean="0">
                <a:latin typeface="Arabic Typesetting" pitchFamily="66" charset="-78"/>
                <a:cs typeface="+mj-cs"/>
              </a:rPr>
              <a:t>الأطفال </a:t>
            </a:r>
            <a:r>
              <a:rPr lang="ar-SA" sz="4400" dirty="0">
                <a:latin typeface="Arabic Typesetting" pitchFamily="66" charset="-78"/>
                <a:cs typeface="+mj-cs"/>
              </a:rPr>
              <a:t>والشباب </a:t>
            </a:r>
            <a:r>
              <a:rPr lang="ar-SA" dirty="0">
                <a:latin typeface="Arabic Typesetting" pitchFamily="66" charset="-78"/>
                <a:cs typeface="Arabic Typesetting" pitchFamily="66" charset="-78"/>
              </a:rPr>
              <a:t>. </a:t>
            </a:r>
            <a:endParaRPr lang="en-US" dirty="0">
              <a:latin typeface="Arabic Typesetting" pitchFamily="66" charset="-78"/>
              <a:cs typeface="Arabic Typesetting" pitchFamily="66" charset="-78"/>
            </a:endParaRPr>
          </a:p>
          <a:p>
            <a:pPr>
              <a:buNone/>
            </a:pPr>
            <a:endParaRPr lang="ar-SA" dirty="0">
              <a:latin typeface="Arabic Typesetting" pitchFamily="66" charset="-78"/>
              <a:cs typeface="Arabic Typesetting" pitchFamily="66" charset="-78"/>
            </a:endParaRPr>
          </a:p>
        </p:txBody>
      </p:sp>
      <p:pic>
        <p:nvPicPr>
          <p:cNvPr id="4" name="صورة 3" descr="templatemo_logo.png"/>
          <p:cNvPicPr>
            <a:picLocks noChangeAspect="1"/>
          </p:cNvPicPr>
          <p:nvPr/>
        </p:nvPicPr>
        <p:blipFill>
          <a:blip r:embed="rId3" cstate="print"/>
          <a:stretch>
            <a:fillRect/>
          </a:stretch>
        </p:blipFill>
        <p:spPr>
          <a:xfrm>
            <a:off x="0" y="0"/>
            <a:ext cx="2933334" cy="6858000"/>
          </a:xfrm>
          <a:prstGeom prst="rect">
            <a:avLst/>
          </a:prstGeom>
        </p:spPr>
      </p:pic>
      <p:pic>
        <p:nvPicPr>
          <p:cNvPr id="5" name="صورة 4" descr="186676.jpg"/>
          <p:cNvPicPr>
            <a:picLocks noChangeAspect="1"/>
          </p:cNvPicPr>
          <p:nvPr/>
        </p:nvPicPr>
        <p:blipFill>
          <a:blip r:embed="rId4" cstate="print"/>
          <a:stretch>
            <a:fillRect/>
          </a:stretch>
        </p:blipFill>
        <p:spPr>
          <a:xfrm>
            <a:off x="6588224" y="21744"/>
            <a:ext cx="2561104" cy="6836256"/>
          </a:xfrm>
          <a:prstGeom prst="rect">
            <a:avLst/>
          </a:prstGeom>
        </p:spPr>
      </p:pic>
    </p:spTree>
    <p:extLst>
      <p:ext uri="{BB962C8B-B14F-4D97-AF65-F5344CB8AC3E}">
        <p14:creationId xmlns:p14="http://schemas.microsoft.com/office/powerpoint/2010/main" val="39804263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صورة 3" descr="597259_185064.jpg"/>
          <p:cNvPicPr>
            <a:picLocks noChangeAspect="1"/>
          </p:cNvPicPr>
          <p:nvPr/>
        </p:nvPicPr>
        <p:blipFill>
          <a:blip r:embed="rId3" cstate="print"/>
          <a:stretch>
            <a:fillRect/>
          </a:stretch>
        </p:blipFill>
        <p:spPr>
          <a:xfrm>
            <a:off x="214282" y="4221088"/>
            <a:ext cx="3714776" cy="18001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descr="597259_185065.jpg"/>
          <p:cNvPicPr>
            <a:picLocks noChangeAspect="1"/>
          </p:cNvPicPr>
          <p:nvPr/>
        </p:nvPicPr>
        <p:blipFill>
          <a:blip r:embed="rId4" cstate="print"/>
          <a:stretch>
            <a:fillRect/>
          </a:stretch>
        </p:blipFill>
        <p:spPr>
          <a:xfrm>
            <a:off x="214282" y="285728"/>
            <a:ext cx="3714776" cy="19191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صورة 5" descr="الكشافة-السعودية.jpg"/>
          <p:cNvPicPr>
            <a:picLocks noChangeAspect="1"/>
          </p:cNvPicPr>
          <p:nvPr/>
        </p:nvPicPr>
        <p:blipFill>
          <a:blip r:embed="rId5" cstate="print"/>
          <a:stretch>
            <a:fillRect/>
          </a:stretch>
        </p:blipFill>
        <p:spPr>
          <a:xfrm>
            <a:off x="5072066" y="285727"/>
            <a:ext cx="3714776" cy="19191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http://images0.sauress.com/alyaum/92448"/>
          <p:cNvPicPr>
            <a:picLocks noChangeAspect="1" noChangeArrowheads="1"/>
          </p:cNvPicPr>
          <p:nvPr/>
        </p:nvPicPr>
        <p:blipFill>
          <a:blip r:embed="rId6" cstate="print"/>
          <a:srcRect/>
          <a:stretch>
            <a:fillRect/>
          </a:stretch>
        </p:blipFill>
        <p:spPr bwMode="auto">
          <a:xfrm>
            <a:off x="5580112" y="4132960"/>
            <a:ext cx="3206730" cy="18883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مستطيل 1"/>
          <p:cNvSpPr/>
          <p:nvPr/>
        </p:nvSpPr>
        <p:spPr>
          <a:xfrm>
            <a:off x="755576" y="2348880"/>
            <a:ext cx="7488831" cy="1656183"/>
          </a:xfrm>
          <a:prstGeom prst="rect">
            <a:avLst/>
          </a:prstGeom>
        </p:spPr>
        <p:txBody>
          <a:bodyPr wrap="square">
            <a:prstTxWarp prst="textChevronInverted">
              <a:avLst/>
            </a:prstTxWarp>
            <a:spAutoFit/>
          </a:bodyPr>
          <a:lstStyle/>
          <a:p>
            <a:pPr lvl="0" algn="ctr">
              <a:buNone/>
            </a:pPr>
            <a:r>
              <a:rPr lang="ar-SA" sz="4800" b="1" u="sng" dirty="0">
                <a:solidFill>
                  <a:schemeClr val="accent2">
                    <a:lumMod val="75000"/>
                  </a:schemeClr>
                </a:solidFill>
                <a:latin typeface="Arabic Typesetting" pitchFamily="66" charset="-78"/>
              </a:rPr>
              <a:t>6/مجال العمل الشبابي:</a:t>
            </a:r>
            <a:endParaRPr lang="en-US" sz="4800" b="1" u="sng" dirty="0">
              <a:solidFill>
                <a:schemeClr val="accent2">
                  <a:lumMod val="75000"/>
                </a:schemeClr>
              </a:solidFill>
              <a:latin typeface="Arabic Typesetting" pitchFamily="66" charset="-78"/>
            </a:endParaRPr>
          </a:p>
        </p:txBody>
      </p:sp>
      <p:sp>
        <p:nvSpPr>
          <p:cNvPr id="7" name="سهم إلى اليسار 6"/>
          <p:cNvSpPr/>
          <p:nvPr/>
        </p:nvSpPr>
        <p:spPr>
          <a:xfrm>
            <a:off x="4197108" y="6211020"/>
            <a:ext cx="978408" cy="484632"/>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1790585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lstStyle/>
          <a:p>
            <a:pPr lvl="0">
              <a:buNone/>
            </a:pPr>
            <a:r>
              <a:rPr lang="ar-SA" sz="4000" b="1" u="sng" dirty="0">
                <a:solidFill>
                  <a:schemeClr val="accent2">
                    <a:lumMod val="75000"/>
                  </a:schemeClr>
                </a:solidFill>
                <a:latin typeface="Arabic Typesetting" pitchFamily="66" charset="-78"/>
                <a:cs typeface="+mj-cs"/>
              </a:rPr>
              <a:t>6/مجال العمل الشبابي:</a:t>
            </a:r>
            <a:endParaRPr lang="en-US" sz="4000" b="1" u="sng" dirty="0">
              <a:solidFill>
                <a:schemeClr val="accent2">
                  <a:lumMod val="75000"/>
                </a:schemeClr>
              </a:solidFill>
              <a:latin typeface="Arabic Typesetting" pitchFamily="66" charset="-78"/>
              <a:cs typeface="+mj-cs"/>
            </a:endParaRPr>
          </a:p>
          <a:p>
            <a:pPr>
              <a:buNone/>
            </a:pPr>
            <a:r>
              <a:rPr lang="ar-SA" sz="4000" dirty="0">
                <a:latin typeface="Arabic Typesetting" pitchFamily="66" charset="-78"/>
                <a:cs typeface="+mj-cs"/>
              </a:rPr>
              <a:t>يشمل العمل التطوعي في هذا المجال معسكرات الشباب ومخيمات الكشافة والتي تقوم بتقديم</a:t>
            </a:r>
          </a:p>
          <a:p>
            <a:pPr>
              <a:buNone/>
            </a:pPr>
            <a:r>
              <a:rPr lang="ar-SA" sz="4000" dirty="0">
                <a:latin typeface="Arabic Typesetting" pitchFamily="66" charset="-78"/>
                <a:cs typeface="+mj-cs"/>
              </a:rPr>
              <a:t>خدمات للحجاج والمعتمرين ، التوعية الصحية والمرورية والتوعية من أضرار المخدرات وبعض</a:t>
            </a:r>
          </a:p>
          <a:p>
            <a:pPr>
              <a:buNone/>
            </a:pPr>
            <a:r>
              <a:rPr lang="ar-SA" sz="4000" dirty="0">
                <a:latin typeface="Arabic Typesetting" pitchFamily="66" charset="-78"/>
                <a:cs typeface="+mj-cs"/>
              </a:rPr>
              <a:t>الأمراض </a:t>
            </a:r>
            <a:r>
              <a:rPr lang="ar-SA" sz="4000" dirty="0" err="1">
                <a:latin typeface="Arabic Typesetting" pitchFamily="66" charset="-78"/>
                <a:cs typeface="+mj-cs"/>
              </a:rPr>
              <a:t>كالايدز</a:t>
            </a:r>
            <a:r>
              <a:rPr lang="ar-SA" sz="4000" dirty="0">
                <a:latin typeface="Arabic Typesetting" pitchFamily="66" charset="-78"/>
                <a:cs typeface="+mj-cs"/>
              </a:rPr>
              <a:t> وفي هذا الجانب تم إقامة 213 معسكر و189 رحله و47 مخيم للكشافة </a:t>
            </a:r>
            <a:r>
              <a:rPr lang="ar-SA" dirty="0">
                <a:latin typeface="Arabic Typesetting" pitchFamily="66" charset="-78"/>
                <a:cs typeface="Arabic Typesetting" pitchFamily="66" charset="-78"/>
              </a:rPr>
              <a:t>. </a:t>
            </a:r>
            <a:endParaRPr lang="en-US"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766491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7650" name="Picture 2" descr="http://cdn.sabq.org/files/news-image/271840.jpg?498443"/>
          <p:cNvPicPr>
            <a:picLocks noChangeAspect="1" noChangeArrowheads="1"/>
          </p:cNvPicPr>
          <p:nvPr/>
        </p:nvPicPr>
        <p:blipFill>
          <a:blip r:embed="rId3" cstate="print"/>
          <a:srcRect/>
          <a:stretch>
            <a:fillRect/>
          </a:stretch>
        </p:blipFill>
        <p:spPr bwMode="auto">
          <a:xfrm>
            <a:off x="1187624" y="500042"/>
            <a:ext cx="6840760" cy="2162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descr="saudi_aid_to_syrian_refugees.jpg"/>
          <p:cNvPicPr>
            <a:picLocks noChangeAspect="1"/>
          </p:cNvPicPr>
          <p:nvPr/>
        </p:nvPicPr>
        <p:blipFill>
          <a:blip r:embed="rId4" cstate="print"/>
          <a:stretch>
            <a:fillRect/>
          </a:stretch>
        </p:blipFill>
        <p:spPr>
          <a:xfrm>
            <a:off x="214282" y="3212977"/>
            <a:ext cx="2786082" cy="35560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صورة 5" descr="19316748-v2_xlarge.jpg"/>
          <p:cNvPicPr>
            <a:picLocks noChangeAspect="1"/>
          </p:cNvPicPr>
          <p:nvPr/>
        </p:nvPicPr>
        <p:blipFill>
          <a:blip r:embed="rId5" cstate="print"/>
          <a:stretch>
            <a:fillRect/>
          </a:stretch>
        </p:blipFill>
        <p:spPr>
          <a:xfrm>
            <a:off x="6277942" y="3212977"/>
            <a:ext cx="2714644" cy="35736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مستطيل 3"/>
          <p:cNvSpPr/>
          <p:nvPr/>
        </p:nvSpPr>
        <p:spPr>
          <a:xfrm>
            <a:off x="3113231" y="3743127"/>
            <a:ext cx="3277578" cy="2800767"/>
          </a:xfrm>
          <a:prstGeom prst="rect">
            <a:avLst/>
          </a:prstGeom>
        </p:spPr>
        <p:txBody>
          <a:bodyPr wrap="square">
            <a:spAutoFit/>
          </a:bodyPr>
          <a:lstStyle/>
          <a:p>
            <a:pPr lvl="0" algn="ctr">
              <a:buNone/>
            </a:pPr>
            <a:r>
              <a:rPr lang="ar-SA" sz="8800" b="1" u="sng" dirty="0">
                <a:solidFill>
                  <a:schemeClr val="accent2">
                    <a:lumMod val="75000"/>
                  </a:schemeClr>
                </a:solidFill>
                <a:latin typeface="Arabic Typesetting" pitchFamily="66" charset="-78"/>
                <a:cs typeface="+mj-cs"/>
              </a:rPr>
              <a:t>7/مجال الإغاثة</a:t>
            </a:r>
            <a:r>
              <a:rPr lang="ar-SA" sz="8800" b="1" u="sng" dirty="0" smtClean="0">
                <a:solidFill>
                  <a:schemeClr val="accent2">
                    <a:lumMod val="75000"/>
                  </a:schemeClr>
                </a:solidFill>
                <a:latin typeface="Arabic Typesetting" pitchFamily="66" charset="-78"/>
                <a:cs typeface="+mj-cs"/>
              </a:rPr>
              <a:t>:</a:t>
            </a:r>
            <a:endParaRPr lang="en-US" sz="8800" b="1" u="sng" dirty="0">
              <a:solidFill>
                <a:schemeClr val="accent2">
                  <a:lumMod val="75000"/>
                </a:schemeClr>
              </a:solidFill>
              <a:latin typeface="Arabic Typesetting" pitchFamily="66" charset="-78"/>
              <a:cs typeface="+mj-cs"/>
            </a:endParaRPr>
          </a:p>
        </p:txBody>
      </p:sp>
    </p:spTree>
    <p:extLst>
      <p:ext uri="{BB962C8B-B14F-4D97-AF65-F5344CB8AC3E}">
        <p14:creationId xmlns:p14="http://schemas.microsoft.com/office/powerpoint/2010/main" val="31505601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6192688"/>
          </a:xfrm>
        </p:spPr>
        <p:txBody>
          <a:bodyPr>
            <a:normAutofit/>
          </a:bodyPr>
          <a:lstStyle/>
          <a:p>
            <a:pPr lvl="0" algn="ctr">
              <a:buNone/>
            </a:pPr>
            <a:r>
              <a:rPr lang="ar-SA" sz="4400" b="1" u="sng" dirty="0">
                <a:solidFill>
                  <a:schemeClr val="accent2">
                    <a:lumMod val="75000"/>
                  </a:schemeClr>
                </a:solidFill>
                <a:latin typeface="Arabic Typesetting" pitchFamily="66" charset="-78"/>
                <a:cs typeface="+mj-cs"/>
              </a:rPr>
              <a:t>7/مجال الإغاثة:</a:t>
            </a:r>
            <a:endParaRPr lang="en-US" sz="4400" b="1" u="sng" dirty="0">
              <a:solidFill>
                <a:schemeClr val="accent2">
                  <a:lumMod val="75000"/>
                </a:schemeClr>
              </a:solidFill>
              <a:latin typeface="Arabic Typesetting" pitchFamily="66" charset="-78"/>
              <a:cs typeface="+mj-cs"/>
            </a:endParaRPr>
          </a:p>
          <a:p>
            <a:pPr>
              <a:buNone/>
            </a:pPr>
            <a:r>
              <a:rPr lang="ar-SA" dirty="0" smtClean="0">
                <a:latin typeface="Arabic Typesetting" pitchFamily="66" charset="-78"/>
                <a:cs typeface="+mj-cs"/>
              </a:rPr>
              <a:t>   </a:t>
            </a:r>
            <a:r>
              <a:rPr lang="ar-SA" sz="3600" dirty="0" smtClean="0">
                <a:latin typeface="Arabic Typesetting" pitchFamily="66" charset="-78"/>
                <a:cs typeface="+mj-cs"/>
              </a:rPr>
              <a:t>يهتم </a:t>
            </a:r>
            <a:r>
              <a:rPr lang="ar-SA" sz="3600" dirty="0">
                <a:latin typeface="Arabic Typesetting" pitchFamily="66" charset="-78"/>
                <a:cs typeface="+mj-cs"/>
              </a:rPr>
              <a:t>العمل التطوعي بأعمال الإغاثة سواء كان ذلك داخل المملكة أو خارجها . تقوم </a:t>
            </a:r>
            <a:r>
              <a:rPr lang="ar-SA" sz="3600" dirty="0" smtClean="0">
                <a:latin typeface="Arabic Typesetting" pitchFamily="66" charset="-78"/>
                <a:cs typeface="+mj-cs"/>
              </a:rPr>
              <a:t>المنظمات التطوعية </a:t>
            </a:r>
            <a:r>
              <a:rPr lang="ar-SA" sz="3600" dirty="0">
                <a:latin typeface="Arabic Typesetting" pitchFamily="66" charset="-78"/>
                <a:cs typeface="+mj-cs"/>
              </a:rPr>
              <a:t>بعمل مسح للمناطق المتضررة والتي تحتاج إلى أغاثه وعمل خطة لذلك ، كما </a:t>
            </a:r>
            <a:r>
              <a:rPr lang="ar-SA" sz="3600" dirty="0" smtClean="0">
                <a:latin typeface="Arabic Typesetting" pitchFamily="66" charset="-78"/>
                <a:cs typeface="+mj-cs"/>
              </a:rPr>
              <a:t>تقوم بمهمة </a:t>
            </a:r>
            <a:r>
              <a:rPr lang="ar-SA" sz="3600" dirty="0">
                <a:latin typeface="Arabic Typesetting" pitchFamily="66" charset="-78"/>
                <a:cs typeface="+mj-cs"/>
              </a:rPr>
              <a:t>الإشراف صرف مواد الإغاثة ، والتأكد من وصولها للمستفيدين ،وأيضا تقدم </a:t>
            </a:r>
            <a:r>
              <a:rPr lang="ar-SA" sz="3600" dirty="0" smtClean="0">
                <a:latin typeface="Arabic Typesetting" pitchFamily="66" charset="-78"/>
                <a:cs typeface="+mj-cs"/>
              </a:rPr>
              <a:t>خدمات طبية وإسعافيه </a:t>
            </a:r>
            <a:r>
              <a:rPr lang="ar-SA" sz="3600" dirty="0">
                <a:latin typeface="Arabic Typesetting" pitchFamily="66" charset="-78"/>
                <a:cs typeface="+mj-cs"/>
              </a:rPr>
              <a:t>للمتضررين من الكوارث . </a:t>
            </a:r>
            <a:r>
              <a:rPr lang="ar-SA" sz="3600" dirty="0" smtClean="0">
                <a:latin typeface="Arabic Typesetting" pitchFamily="66" charset="-78"/>
                <a:cs typeface="+mj-cs"/>
              </a:rPr>
              <a:t>وفي </a:t>
            </a:r>
            <a:r>
              <a:rPr lang="ar-SA" sz="3600" dirty="0">
                <a:latin typeface="Arabic Typesetting" pitchFamily="66" charset="-78"/>
                <a:cs typeface="+mj-cs"/>
              </a:rPr>
              <a:t>هذا الصدد هيئة الإغاثة الإسلامية وحدها أنفقت خلال العام الجاري 83 مليون ريال</a:t>
            </a:r>
          </a:p>
          <a:p>
            <a:pPr>
              <a:buNone/>
            </a:pPr>
            <a:r>
              <a:rPr lang="ar-SA" sz="3600" dirty="0" smtClean="0">
                <a:latin typeface="Arabic Typesetting" pitchFamily="66" charset="-78"/>
                <a:cs typeface="+mj-cs"/>
              </a:rPr>
              <a:t>     من </a:t>
            </a:r>
            <a:r>
              <a:rPr lang="ar-SA" sz="3600" dirty="0">
                <a:latin typeface="Arabic Typesetting" pitchFamily="66" charset="-78"/>
                <a:cs typeface="+mj-cs"/>
              </a:rPr>
              <a:t>التبرعات النقدية والعينية . </a:t>
            </a:r>
            <a:endParaRPr lang="en-US" sz="3600" dirty="0">
              <a:latin typeface="Arabic Typesetting" pitchFamily="66" charset="-78"/>
              <a:cs typeface="+mj-cs"/>
            </a:endParaRPr>
          </a:p>
          <a:p>
            <a:endParaRPr lang="ar-SA" dirty="0"/>
          </a:p>
        </p:txBody>
      </p:sp>
    </p:spTree>
    <p:extLst>
      <p:ext uri="{BB962C8B-B14F-4D97-AF65-F5344CB8AC3E}">
        <p14:creationId xmlns:p14="http://schemas.microsoft.com/office/powerpoint/2010/main" val="955710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714876" y="428604"/>
            <a:ext cx="4043362" cy="6312764"/>
          </a:xfrm>
          <a:ln/>
        </p:spPr>
        <p:style>
          <a:lnRef idx="2">
            <a:schemeClr val="accent2"/>
          </a:lnRef>
          <a:fillRef idx="1">
            <a:schemeClr val="lt1"/>
          </a:fillRef>
          <a:effectRef idx="0">
            <a:schemeClr val="accent2"/>
          </a:effectRef>
          <a:fontRef idx="minor">
            <a:schemeClr val="dk1"/>
          </a:fontRef>
        </p:style>
        <p:txBody>
          <a:bodyPr>
            <a:normAutofit/>
          </a:bodyPr>
          <a:lstStyle/>
          <a:p>
            <a:pPr lvl="0" algn="ctr">
              <a:buNone/>
            </a:pPr>
            <a:r>
              <a:rPr lang="ar-SA" sz="3600" b="1" u="sng" dirty="0" smtClean="0">
                <a:ln>
                  <a:solidFill>
                    <a:schemeClr val="tx1"/>
                  </a:solidFill>
                </a:ln>
                <a:solidFill>
                  <a:schemeClr val="accent2">
                    <a:lumMod val="60000"/>
                    <a:lumOff val="40000"/>
                  </a:schemeClr>
                </a:solidFill>
                <a:latin typeface="Arabic Typesetting" pitchFamily="66" charset="-78"/>
                <a:cs typeface="+mj-cs"/>
              </a:rPr>
              <a:t>8/</a:t>
            </a:r>
            <a:r>
              <a:rPr lang="ar-SA" sz="3600" b="1" u="sng" dirty="0">
                <a:ln>
                  <a:solidFill>
                    <a:schemeClr val="tx1"/>
                  </a:solidFill>
                </a:ln>
                <a:solidFill>
                  <a:schemeClr val="accent2">
                    <a:lumMod val="60000"/>
                    <a:lumOff val="40000"/>
                  </a:schemeClr>
                </a:solidFill>
                <a:latin typeface="Arabic Typesetting" pitchFamily="66" charset="-78"/>
                <a:cs typeface="+mj-cs"/>
              </a:rPr>
              <a:t>مجال الأمن </a:t>
            </a:r>
            <a:r>
              <a:rPr lang="ar-SA" sz="3600" b="1" u="sng" dirty="0" smtClean="0">
                <a:ln>
                  <a:solidFill>
                    <a:schemeClr val="tx1"/>
                  </a:solidFill>
                </a:ln>
                <a:solidFill>
                  <a:schemeClr val="accent2">
                    <a:lumMod val="60000"/>
                    <a:lumOff val="40000"/>
                  </a:schemeClr>
                </a:solidFill>
                <a:latin typeface="Arabic Typesetting" pitchFamily="66" charset="-78"/>
                <a:cs typeface="+mj-cs"/>
              </a:rPr>
              <a:t>الوطني:</a:t>
            </a:r>
            <a:endParaRPr lang="en-US" sz="3600" b="1" u="sng" dirty="0">
              <a:ln>
                <a:solidFill>
                  <a:schemeClr val="tx1"/>
                </a:solidFill>
              </a:ln>
              <a:solidFill>
                <a:schemeClr val="accent2">
                  <a:lumMod val="60000"/>
                  <a:lumOff val="40000"/>
                </a:schemeClr>
              </a:solidFill>
              <a:latin typeface="Arabic Typesetting" pitchFamily="66" charset="-78"/>
              <a:cs typeface="+mj-cs"/>
            </a:endParaRPr>
          </a:p>
          <a:p>
            <a:pPr>
              <a:buNone/>
            </a:pPr>
            <a:r>
              <a:rPr lang="ar-SA" b="1" dirty="0">
                <a:ln>
                  <a:solidFill>
                    <a:schemeClr val="tx1"/>
                  </a:solidFill>
                </a:ln>
                <a:latin typeface="Arabic Typesetting" pitchFamily="66" charset="-78"/>
                <a:cs typeface="+mj-cs"/>
              </a:rPr>
              <a:t>تقوم المنظمات التطوعية في المملكة </a:t>
            </a:r>
            <a:r>
              <a:rPr lang="ar-SA" b="1" dirty="0" smtClean="0">
                <a:ln>
                  <a:solidFill>
                    <a:schemeClr val="tx1"/>
                  </a:solidFill>
                </a:ln>
                <a:latin typeface="Arabic Typesetting" pitchFamily="66" charset="-78"/>
                <a:cs typeface="+mj-cs"/>
              </a:rPr>
              <a:t>بحث</a:t>
            </a:r>
          </a:p>
          <a:p>
            <a:pPr>
              <a:buNone/>
            </a:pPr>
            <a:r>
              <a:rPr lang="ar-SA" b="1" dirty="0" smtClean="0">
                <a:ln>
                  <a:solidFill>
                    <a:schemeClr val="tx1"/>
                  </a:solidFill>
                </a:ln>
                <a:latin typeface="Arabic Typesetting" pitchFamily="66" charset="-78"/>
                <a:cs typeface="+mj-cs"/>
              </a:rPr>
              <a:t>أعضائها </a:t>
            </a:r>
            <a:r>
              <a:rPr lang="ar-SA" b="1" dirty="0">
                <a:ln>
                  <a:solidFill>
                    <a:schemeClr val="tx1"/>
                  </a:solidFill>
                </a:ln>
                <a:latin typeface="Arabic Typesetting" pitchFamily="66" charset="-78"/>
                <a:cs typeface="+mj-cs"/>
              </a:rPr>
              <a:t>من الشباب وبقية أفراد </a:t>
            </a:r>
            <a:r>
              <a:rPr lang="ar-SA" b="1" dirty="0" smtClean="0">
                <a:ln>
                  <a:solidFill>
                    <a:schemeClr val="tx1"/>
                  </a:solidFill>
                </a:ln>
                <a:latin typeface="Arabic Typesetting" pitchFamily="66" charset="-78"/>
                <a:cs typeface="+mj-cs"/>
              </a:rPr>
              <a:t>المجتمع</a:t>
            </a:r>
          </a:p>
          <a:p>
            <a:pPr>
              <a:buNone/>
            </a:pPr>
            <a:r>
              <a:rPr lang="ar-SA" b="1" dirty="0" smtClean="0">
                <a:ln>
                  <a:solidFill>
                    <a:schemeClr val="tx1"/>
                  </a:solidFill>
                </a:ln>
                <a:latin typeface="Arabic Typesetting" pitchFamily="66" charset="-78"/>
                <a:cs typeface="+mj-cs"/>
              </a:rPr>
              <a:t>بالتطوع </a:t>
            </a:r>
            <a:r>
              <a:rPr lang="ar-SA" b="1" dirty="0">
                <a:ln>
                  <a:solidFill>
                    <a:schemeClr val="tx1"/>
                  </a:solidFill>
                </a:ln>
                <a:latin typeface="Arabic Typesetting" pitchFamily="66" charset="-78"/>
                <a:cs typeface="+mj-cs"/>
              </a:rPr>
              <a:t>للعمل مع القوات المسلحة </a:t>
            </a:r>
            <a:r>
              <a:rPr lang="ar-SA" b="1" dirty="0" smtClean="0">
                <a:ln>
                  <a:solidFill>
                    <a:schemeClr val="tx1"/>
                  </a:solidFill>
                </a:ln>
                <a:latin typeface="Arabic Typesetting" pitchFamily="66" charset="-78"/>
                <a:cs typeface="+mj-cs"/>
              </a:rPr>
              <a:t>والقوات</a:t>
            </a:r>
          </a:p>
          <a:p>
            <a:pPr>
              <a:buNone/>
            </a:pPr>
            <a:r>
              <a:rPr lang="ar-SA" b="1" dirty="0" smtClean="0">
                <a:ln>
                  <a:solidFill>
                    <a:schemeClr val="tx1"/>
                  </a:solidFill>
                </a:ln>
                <a:latin typeface="Arabic Typesetting" pitchFamily="66" charset="-78"/>
                <a:cs typeface="+mj-cs"/>
              </a:rPr>
              <a:t>النظامية </a:t>
            </a:r>
            <a:r>
              <a:rPr lang="ar-SA" b="1" dirty="0">
                <a:ln>
                  <a:solidFill>
                    <a:schemeClr val="tx1"/>
                  </a:solidFill>
                </a:ln>
                <a:latin typeface="Arabic Typesetting" pitchFamily="66" charset="-78"/>
                <a:cs typeface="+mj-cs"/>
              </a:rPr>
              <a:t>الأخرى في أعمال حماية </a:t>
            </a:r>
            <a:r>
              <a:rPr lang="ar-SA" b="1" dirty="0" smtClean="0">
                <a:ln>
                  <a:solidFill>
                    <a:schemeClr val="tx1"/>
                  </a:solidFill>
                </a:ln>
                <a:latin typeface="Arabic Typesetting" pitchFamily="66" charset="-78"/>
                <a:cs typeface="+mj-cs"/>
              </a:rPr>
              <a:t>الوطن</a:t>
            </a:r>
          </a:p>
          <a:p>
            <a:pPr>
              <a:buNone/>
            </a:pPr>
            <a:r>
              <a:rPr lang="ar-SA" b="1" dirty="0" smtClean="0">
                <a:ln>
                  <a:solidFill>
                    <a:schemeClr val="tx1"/>
                  </a:solidFill>
                </a:ln>
                <a:latin typeface="Arabic Typesetting" pitchFamily="66" charset="-78"/>
                <a:cs typeface="+mj-cs"/>
              </a:rPr>
              <a:t>ومواطنيه </a:t>
            </a:r>
            <a:r>
              <a:rPr lang="ar-SA" b="1" dirty="0">
                <a:ln>
                  <a:solidFill>
                    <a:schemeClr val="tx1"/>
                  </a:solidFill>
                </a:ln>
                <a:latin typeface="Arabic Typesetting" pitchFamily="66" charset="-78"/>
                <a:cs typeface="+mj-cs"/>
              </a:rPr>
              <a:t>. </a:t>
            </a:r>
            <a:endParaRPr lang="en-US" b="1" dirty="0">
              <a:ln>
                <a:solidFill>
                  <a:schemeClr val="tx1"/>
                </a:solidFill>
              </a:ln>
              <a:latin typeface="Arabic Typesetting" pitchFamily="66" charset="-78"/>
              <a:cs typeface="+mj-cs"/>
            </a:endParaRPr>
          </a:p>
          <a:p>
            <a:pPr>
              <a:buNone/>
            </a:pPr>
            <a:endParaRPr lang="ar-SA" dirty="0">
              <a:latin typeface="Arabic Typesetting" pitchFamily="66" charset="-78"/>
              <a:cs typeface="Arabic Typesetting" pitchFamily="66" charset="-78"/>
            </a:endParaRPr>
          </a:p>
        </p:txBody>
      </p:sp>
      <p:pic>
        <p:nvPicPr>
          <p:cNvPr id="4" name="صورة 3" descr="1776.jpg"/>
          <p:cNvPicPr>
            <a:picLocks noChangeAspect="1"/>
          </p:cNvPicPr>
          <p:nvPr/>
        </p:nvPicPr>
        <p:blipFill>
          <a:blip r:embed="rId3" cstate="print"/>
          <a:stretch>
            <a:fillRect/>
          </a:stretch>
        </p:blipFill>
        <p:spPr>
          <a:xfrm>
            <a:off x="428596" y="428604"/>
            <a:ext cx="3962400" cy="2228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descr="image.jpg"/>
          <p:cNvPicPr>
            <a:picLocks noChangeAspect="1"/>
          </p:cNvPicPr>
          <p:nvPr/>
        </p:nvPicPr>
        <p:blipFill>
          <a:blip r:embed="rId4" cstate="print"/>
          <a:srcRect b="1408"/>
          <a:stretch>
            <a:fillRect/>
          </a:stretch>
        </p:blipFill>
        <p:spPr>
          <a:xfrm>
            <a:off x="428596" y="2928934"/>
            <a:ext cx="3962400" cy="35004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983113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b="1" u="sng" dirty="0" smtClean="0">
                <a:solidFill>
                  <a:schemeClr val="tx2">
                    <a:lumMod val="60000"/>
                    <a:lumOff val="40000"/>
                  </a:schemeClr>
                </a:solidFill>
                <a:latin typeface="Arabic Typesetting" pitchFamily="66" charset="-78"/>
              </a:rPr>
              <a:t>ثالثا: المعوقات </a:t>
            </a:r>
            <a:r>
              <a:rPr lang="ar-SA" b="1" u="sng" dirty="0">
                <a:solidFill>
                  <a:schemeClr val="tx2">
                    <a:lumMod val="60000"/>
                    <a:lumOff val="40000"/>
                  </a:schemeClr>
                </a:solidFill>
                <a:latin typeface="Arabic Typesetting" pitchFamily="66" charset="-78"/>
              </a:rPr>
              <a:t>التي تواجه منظمات العمل </a:t>
            </a:r>
            <a:r>
              <a:rPr lang="ar-SA" b="1" u="sng" dirty="0" smtClean="0">
                <a:solidFill>
                  <a:schemeClr val="tx2">
                    <a:lumMod val="60000"/>
                    <a:lumOff val="40000"/>
                  </a:schemeClr>
                </a:solidFill>
                <a:latin typeface="Arabic Typesetting" pitchFamily="66" charset="-78"/>
              </a:rPr>
              <a:t>التطوعي: </a:t>
            </a:r>
            <a:endParaRPr lang="ar-SA" b="1" u="sng" dirty="0">
              <a:solidFill>
                <a:schemeClr val="tx2">
                  <a:lumMod val="60000"/>
                  <a:lumOff val="40000"/>
                </a:schemeClr>
              </a:solidFill>
              <a:latin typeface="Arabic Typesetting" pitchFamily="66" charset="-78"/>
            </a:endParaRPr>
          </a:p>
        </p:txBody>
      </p:sp>
      <p:sp>
        <p:nvSpPr>
          <p:cNvPr id="5" name="عنصر نائب للمحتوى 4"/>
          <p:cNvSpPr>
            <a:spLocks noGrp="1"/>
          </p:cNvSpPr>
          <p:nvPr>
            <p:ph idx="1"/>
          </p:nvPr>
        </p:nvSpPr>
        <p:spPr>
          <a:xfrm>
            <a:off x="2627784" y="1600200"/>
            <a:ext cx="6336704" cy="5069160"/>
          </a:xfrm>
        </p:spPr>
        <p:txBody>
          <a:bodyPr>
            <a:noAutofit/>
          </a:bodyPr>
          <a:lstStyle/>
          <a:p>
            <a:pPr>
              <a:buNone/>
            </a:pPr>
            <a:r>
              <a:rPr lang="ar-SA" sz="2800" dirty="0" smtClean="0">
                <a:solidFill>
                  <a:schemeClr val="tx1"/>
                </a:solidFill>
                <a:latin typeface="Arabic Typesetting" pitchFamily="66" charset="-78"/>
                <a:cs typeface="+mj-cs"/>
              </a:rPr>
              <a:t>   بالرغم من أهمية العمل التطوعي في المملكة ووجود العديد من المؤسسات الرسمية والأهلية</a:t>
            </a:r>
            <a:r>
              <a:rPr lang="ar-SA" sz="2800" dirty="0">
                <a:latin typeface="Arabic Typesetting" pitchFamily="66" charset="-78"/>
                <a:cs typeface="+mj-cs"/>
              </a:rPr>
              <a:t> </a:t>
            </a:r>
            <a:r>
              <a:rPr lang="ar-SA" sz="2800" dirty="0" smtClean="0">
                <a:solidFill>
                  <a:schemeClr val="tx1"/>
                </a:solidFill>
                <a:latin typeface="Arabic Typesetting" pitchFamily="66" charset="-78"/>
                <a:cs typeface="+mj-cs"/>
              </a:rPr>
              <a:t>التي استطاعت تقديم العديد من الإعمال الاجتماعية والمساعدات الخيرية ليس على المستوى المحلي فحسب وإنما تجاوزت ذلك العالم العربي والإسلامي إلا إن النتائج النهائية لأداء هذه المنظمات لم يرقى لمستوى طموحاتها ويرجع ذلك إلا عوامل يعود بعضها لمناهج وأساليب عمل المنظمات نفسها ويعود البعض الأخر لأسباب خارجه عن إرادتها تتعلق بالمجتمع والبيئة التي تعمل فيها .</a:t>
            </a:r>
            <a:endParaRPr lang="ar-SA" sz="2800" dirty="0">
              <a:latin typeface="Arabic Typesetting" pitchFamily="66" charset="-78"/>
              <a:cs typeface="+mj-cs"/>
            </a:endParaRPr>
          </a:p>
        </p:txBody>
      </p:sp>
      <p:pic>
        <p:nvPicPr>
          <p:cNvPr id="6" name="صورة 5" descr="021811110256eiuaqtng8h5nnv.jpg"/>
          <p:cNvPicPr>
            <a:picLocks noChangeAspect="1"/>
          </p:cNvPicPr>
          <p:nvPr/>
        </p:nvPicPr>
        <p:blipFill>
          <a:blip r:embed="rId3" cstate="print"/>
          <a:stretch>
            <a:fillRect/>
          </a:stretch>
        </p:blipFill>
        <p:spPr>
          <a:xfrm>
            <a:off x="92304" y="2348880"/>
            <a:ext cx="2543175" cy="3096369"/>
          </a:xfrm>
          <a:prstGeom prst="rect">
            <a:avLst/>
          </a:prstGeom>
        </p:spPr>
      </p:pic>
    </p:spTree>
    <p:extLst>
      <p:ext uri="{BB962C8B-B14F-4D97-AF65-F5344CB8AC3E}">
        <p14:creationId xmlns:p14="http://schemas.microsoft.com/office/powerpoint/2010/main" val="32604783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120680"/>
          </a:xfrm>
        </p:spPr>
        <p:txBody>
          <a:bodyPr/>
          <a:lstStyle/>
          <a:p>
            <a:r>
              <a:rPr lang="ar-SA" b="1" u="sng" dirty="0">
                <a:solidFill>
                  <a:schemeClr val="accent1">
                    <a:lumMod val="75000"/>
                  </a:schemeClr>
                </a:solidFill>
                <a:latin typeface="Arabic Typesetting" pitchFamily="66" charset="-78"/>
                <a:cs typeface="+mj-cs"/>
              </a:rPr>
              <a:t>ومن أهم المعوقات التي واجهت المنظمات التطوعية في المملكة </a:t>
            </a:r>
            <a:r>
              <a:rPr lang="ar-SA" b="1" u="sng" dirty="0" smtClean="0">
                <a:solidFill>
                  <a:schemeClr val="accent1">
                    <a:lumMod val="75000"/>
                  </a:schemeClr>
                </a:solidFill>
                <a:latin typeface="Arabic Typesetting" pitchFamily="66" charset="-78"/>
                <a:cs typeface="+mj-cs"/>
              </a:rPr>
              <a:t>:</a:t>
            </a:r>
          </a:p>
          <a:p>
            <a:pPr>
              <a:buNone/>
            </a:pPr>
            <a:r>
              <a:rPr lang="ar-SA" dirty="0" smtClean="0">
                <a:latin typeface="Arabic Typesetting" pitchFamily="66" charset="-78"/>
                <a:cs typeface="+mj-cs"/>
              </a:rPr>
              <a:t>1-عدم </a:t>
            </a:r>
            <a:r>
              <a:rPr lang="ar-SA" dirty="0">
                <a:latin typeface="Arabic Typesetting" pitchFamily="66" charset="-78"/>
                <a:cs typeface="+mj-cs"/>
              </a:rPr>
              <a:t>ادراك المجتمع بأهمية العمل التطوعي مما يحول دون مساهمة المتطوعين مساهمة فعاله.</a:t>
            </a:r>
          </a:p>
          <a:p>
            <a:pPr>
              <a:buNone/>
            </a:pPr>
            <a:r>
              <a:rPr lang="ar-SA" dirty="0">
                <a:solidFill>
                  <a:schemeClr val="accent1">
                    <a:lumMod val="75000"/>
                  </a:schemeClr>
                </a:solidFill>
                <a:latin typeface="Arabic Typesetting" pitchFamily="66" charset="-78"/>
                <a:cs typeface="+mj-cs"/>
              </a:rPr>
              <a:t>2. </a:t>
            </a:r>
            <a:r>
              <a:rPr lang="ar-SA" dirty="0">
                <a:latin typeface="Arabic Typesetting" pitchFamily="66" charset="-78"/>
                <a:cs typeface="+mj-cs"/>
              </a:rPr>
              <a:t>قصور الاجهزة الاعلامية </a:t>
            </a:r>
            <a:r>
              <a:rPr lang="ar-SA" dirty="0" smtClean="0">
                <a:latin typeface="Arabic Typesetting" pitchFamily="66" charset="-78"/>
                <a:cs typeface="+mj-cs"/>
              </a:rPr>
              <a:t>في </a:t>
            </a:r>
            <a:r>
              <a:rPr lang="ar-SA" dirty="0">
                <a:latin typeface="Arabic Typesetting" pitchFamily="66" charset="-78"/>
                <a:cs typeface="+mj-cs"/>
              </a:rPr>
              <a:t>تعميق فكرة التطوع في اذهان افراد المجتمع.</a:t>
            </a:r>
          </a:p>
          <a:p>
            <a:pPr>
              <a:buNone/>
            </a:pPr>
            <a:r>
              <a:rPr lang="ar-SA" dirty="0">
                <a:solidFill>
                  <a:schemeClr val="accent1">
                    <a:lumMod val="75000"/>
                  </a:schemeClr>
                </a:solidFill>
                <a:latin typeface="Arabic Typesetting" pitchFamily="66" charset="-78"/>
                <a:cs typeface="+mj-cs"/>
              </a:rPr>
              <a:t>3. </a:t>
            </a:r>
            <a:r>
              <a:rPr lang="ar-SA" dirty="0">
                <a:latin typeface="Arabic Typesetting" pitchFamily="66" charset="-78"/>
                <a:cs typeface="+mj-cs"/>
              </a:rPr>
              <a:t>عدم وجود إدارة خاصة للمتطوعين بالمنظمات التطوعية تهتم بشئون الموظفين .</a:t>
            </a:r>
          </a:p>
          <a:p>
            <a:pPr>
              <a:buNone/>
            </a:pPr>
            <a:r>
              <a:rPr lang="ar-SA" dirty="0">
                <a:solidFill>
                  <a:schemeClr val="accent1">
                    <a:lumMod val="75000"/>
                  </a:schemeClr>
                </a:solidFill>
                <a:latin typeface="Arabic Typesetting" pitchFamily="66" charset="-78"/>
                <a:cs typeface="+mj-cs"/>
              </a:rPr>
              <a:t>4. </a:t>
            </a:r>
            <a:r>
              <a:rPr lang="ar-SA" dirty="0">
                <a:latin typeface="Arabic Typesetting" pitchFamily="66" charset="-78"/>
                <a:cs typeface="+mj-cs"/>
              </a:rPr>
              <a:t>تعاني هذه المنظمات من قصور في خبره المتطوعين والقائمين على اداره هذه المنظمات.</a:t>
            </a:r>
            <a:endParaRPr lang="ar-SA" sz="1200" dirty="0">
              <a:latin typeface="Arabic Typesetting" pitchFamily="66" charset="-78"/>
              <a:cs typeface="+mj-cs"/>
            </a:endParaRPr>
          </a:p>
          <a:p>
            <a:pPr marL="0" indent="0">
              <a:buNone/>
            </a:pPr>
            <a:endParaRPr lang="ar-SA" b="1" u="sng" dirty="0">
              <a:latin typeface="Arabic Typesetting" pitchFamily="66" charset="-78"/>
              <a:cs typeface="+mj-cs"/>
            </a:endParaRPr>
          </a:p>
          <a:p>
            <a:pPr marL="0" indent="0">
              <a:buNone/>
            </a:pPr>
            <a:endParaRPr lang="ar-SA" dirty="0"/>
          </a:p>
        </p:txBody>
      </p:sp>
    </p:spTree>
    <p:extLst>
      <p:ext uri="{BB962C8B-B14F-4D97-AF65-F5344CB8AC3E}">
        <p14:creationId xmlns:p14="http://schemas.microsoft.com/office/powerpoint/2010/main" val="1304868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23528" y="260648"/>
            <a:ext cx="8468380" cy="6408712"/>
          </a:xfrm>
        </p:spPr>
        <p:txBody>
          <a:bodyPr>
            <a:normAutofit lnSpcReduction="10000"/>
          </a:bodyPr>
          <a:lstStyle/>
          <a:p>
            <a:pPr lvl="0">
              <a:buNone/>
              <a:defRPr/>
            </a:pPr>
            <a:r>
              <a:rPr lang="ar-SA" dirty="0">
                <a:solidFill>
                  <a:schemeClr val="accent1">
                    <a:lumMod val="75000"/>
                  </a:schemeClr>
                </a:solidFill>
                <a:latin typeface="Arabic Typesetting" pitchFamily="66" charset="-78"/>
                <a:cs typeface="+mj-cs"/>
              </a:rPr>
              <a:t>5. </a:t>
            </a:r>
            <a:r>
              <a:rPr lang="ar-SA" dirty="0">
                <a:latin typeface="Arabic Typesetting" pitchFamily="66" charset="-78"/>
                <a:cs typeface="+mj-cs"/>
              </a:rPr>
              <a:t>تعاني بعض المنظمات من نقص الموارد المالية وضعف المشاركة </a:t>
            </a:r>
          </a:p>
          <a:p>
            <a:pPr lvl="0">
              <a:buNone/>
              <a:defRPr/>
            </a:pPr>
            <a:r>
              <a:rPr lang="ar-SA" dirty="0">
                <a:solidFill>
                  <a:schemeClr val="accent1">
                    <a:lumMod val="75000"/>
                  </a:schemeClr>
                </a:solidFill>
                <a:latin typeface="Arabic Typesetting" pitchFamily="66" charset="-78"/>
                <a:cs typeface="+mj-cs"/>
              </a:rPr>
              <a:t>6. </a:t>
            </a:r>
            <a:r>
              <a:rPr lang="ar-SA" dirty="0">
                <a:latin typeface="Arabic Typesetting" pitchFamily="66" charset="-78"/>
                <a:cs typeface="+mj-cs"/>
              </a:rPr>
              <a:t>نقص بعض مستلزمات النشاط وصعوبة الحصول على تسهيلات الرسمية لبعض الأنشطة.</a:t>
            </a:r>
            <a:endParaRPr lang="ar-SA" sz="4400" dirty="0">
              <a:latin typeface="Arabic Typesetting" pitchFamily="66" charset="-78"/>
              <a:cs typeface="+mj-cs"/>
            </a:endParaRPr>
          </a:p>
          <a:p>
            <a:pPr lvl="0">
              <a:buNone/>
              <a:defRPr/>
            </a:pPr>
            <a:r>
              <a:rPr lang="ar-SA" dirty="0">
                <a:solidFill>
                  <a:schemeClr val="accent1">
                    <a:lumMod val="75000"/>
                  </a:schemeClr>
                </a:solidFill>
                <a:latin typeface="Arabic Typesetting" pitchFamily="66" charset="-78"/>
                <a:cs typeface="+mj-cs"/>
              </a:rPr>
              <a:t>7. </a:t>
            </a:r>
            <a:r>
              <a:rPr lang="ar-SA" dirty="0">
                <a:latin typeface="Arabic Typesetting" pitchFamily="66" charset="-78"/>
                <a:cs typeface="+mj-cs"/>
              </a:rPr>
              <a:t>تركز واقتصار أنشطة المنظمات في المدن والمناطق الحضرية وابتعادها عن المناطق الريفية</a:t>
            </a:r>
            <a:r>
              <a:rPr lang="ar-SA" dirty="0" smtClean="0">
                <a:latin typeface="Arabic Typesetting" pitchFamily="66" charset="-78"/>
                <a:cs typeface="+mj-cs"/>
              </a:rPr>
              <a:t>.</a:t>
            </a:r>
          </a:p>
          <a:p>
            <a:pPr lvl="0">
              <a:buNone/>
              <a:defRPr/>
            </a:pPr>
            <a:r>
              <a:rPr lang="ar-SA" sz="3600" dirty="0">
                <a:solidFill>
                  <a:schemeClr val="accent1">
                    <a:lumMod val="75000"/>
                  </a:schemeClr>
                </a:solidFill>
                <a:latin typeface="Arabic Typesetting" pitchFamily="66" charset="-78"/>
                <a:cs typeface="+mj-cs"/>
              </a:rPr>
              <a:t>8. </a:t>
            </a:r>
            <a:r>
              <a:rPr lang="ar-SA" sz="3600" dirty="0">
                <a:latin typeface="Arabic Typesetting" pitchFamily="66" charset="-78"/>
                <a:cs typeface="+mj-cs"/>
              </a:rPr>
              <a:t>عدم وضوح أهداف الجمعيات للأعضاء ولبقية أفراد المجتمع .</a:t>
            </a:r>
            <a:endParaRPr lang="ar-SA" dirty="0">
              <a:latin typeface="Arabic Typesetting" pitchFamily="66" charset="-78"/>
              <a:cs typeface="+mj-cs"/>
            </a:endParaRPr>
          </a:p>
          <a:p>
            <a:pPr lvl="0">
              <a:buNone/>
              <a:defRPr/>
            </a:pPr>
            <a:r>
              <a:rPr lang="ar-SA" dirty="0">
                <a:solidFill>
                  <a:schemeClr val="accent1">
                    <a:lumMod val="75000"/>
                  </a:schemeClr>
                </a:solidFill>
                <a:latin typeface="Arabic Typesetting" pitchFamily="66" charset="-78"/>
                <a:cs typeface="+mj-cs"/>
              </a:rPr>
              <a:t>9. </a:t>
            </a:r>
            <a:r>
              <a:rPr lang="ar-SA" dirty="0">
                <a:latin typeface="Arabic Typesetting" pitchFamily="66" charset="-78"/>
                <a:cs typeface="+mj-cs"/>
              </a:rPr>
              <a:t>الظروف الأسرية والاجتماعية ووجود الأطفال والمسئوليات الأسرية .</a:t>
            </a:r>
          </a:p>
          <a:p>
            <a:pPr lvl="0">
              <a:buNone/>
              <a:defRPr/>
            </a:pPr>
            <a:r>
              <a:rPr lang="ar-SA" dirty="0">
                <a:solidFill>
                  <a:schemeClr val="accent1">
                    <a:lumMod val="75000"/>
                  </a:schemeClr>
                </a:solidFill>
                <a:latin typeface="Arabic Typesetting" pitchFamily="66" charset="-78"/>
                <a:cs typeface="+mj-cs"/>
              </a:rPr>
              <a:t>10. </a:t>
            </a:r>
            <a:r>
              <a:rPr lang="ar-SA" dirty="0">
                <a:latin typeface="Arabic Typesetting" pitchFamily="66" charset="-78"/>
                <a:cs typeface="+mj-cs"/>
              </a:rPr>
              <a:t>حصر نشاط المنظمات التطوعية في أشخاص تقليديين والتحيز في الانتخابات من الأسباب التي تؤدي إلى ترك بعض المتطوعات نشاطهن.</a:t>
            </a:r>
          </a:p>
          <a:p>
            <a:pPr lvl="0">
              <a:buNone/>
              <a:defRPr/>
            </a:pPr>
            <a:endParaRPr lang="ar-SA"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9928215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188640"/>
            <a:ext cx="8229600" cy="1143000"/>
          </a:xfrm>
        </p:spPr>
        <p:txBody>
          <a:bodyPr>
            <a:normAutofit fontScale="90000"/>
          </a:bodyPr>
          <a:lstStyle/>
          <a:p>
            <a:r>
              <a:rPr lang="ar-SA" b="1" u="sng" dirty="0" smtClean="0">
                <a:solidFill>
                  <a:srgbClr val="FF0000"/>
                </a:solidFill>
                <a:latin typeface="Arabic Typesetting" pitchFamily="66" charset="-78"/>
              </a:rPr>
              <a:t>رابعا:مناهج وأساليب تفعيل منظمات العمل التطوعي في المملكة:</a:t>
            </a:r>
            <a:endParaRPr lang="ar-SA" b="1" u="sng" dirty="0">
              <a:solidFill>
                <a:srgbClr val="FF0000"/>
              </a:solidFill>
              <a:latin typeface="Arabic Typesetting" pitchFamily="66" charset="-78"/>
            </a:endParaRPr>
          </a:p>
        </p:txBody>
      </p:sp>
      <p:sp>
        <p:nvSpPr>
          <p:cNvPr id="3" name="عنصر نائب للمحتوى 2"/>
          <p:cNvSpPr>
            <a:spLocks noGrp="1"/>
          </p:cNvSpPr>
          <p:nvPr>
            <p:ph idx="1"/>
          </p:nvPr>
        </p:nvSpPr>
        <p:spPr>
          <a:xfrm>
            <a:off x="428596" y="1340768"/>
            <a:ext cx="8229600" cy="4945752"/>
          </a:xfrm>
        </p:spPr>
        <p:txBody>
          <a:bodyPr>
            <a:noAutofit/>
          </a:bodyPr>
          <a:lstStyle/>
          <a:p>
            <a:pPr>
              <a:buNone/>
            </a:pPr>
            <a:r>
              <a:rPr lang="ar-SA" sz="2800" dirty="0" smtClean="0">
                <a:latin typeface="Arabic Typesetting" pitchFamily="66" charset="-78"/>
                <a:cs typeface="+mj-cs"/>
              </a:rPr>
              <a:t>لم يعد </a:t>
            </a:r>
            <a:r>
              <a:rPr lang="ar-SA" sz="2800" dirty="0">
                <a:latin typeface="Arabic Typesetting" pitchFamily="66" charset="-78"/>
                <a:cs typeface="+mj-cs"/>
              </a:rPr>
              <a:t>العمل التطوعي </a:t>
            </a:r>
            <a:r>
              <a:rPr lang="ar-SA" sz="2800" dirty="0" smtClean="0">
                <a:latin typeface="Arabic Typesetting" pitchFamily="66" charset="-78"/>
                <a:cs typeface="+mj-cs"/>
              </a:rPr>
              <a:t>قاصرا </a:t>
            </a:r>
            <a:r>
              <a:rPr lang="ar-SA" sz="2800" dirty="0">
                <a:latin typeface="Arabic Typesetting" pitchFamily="66" charset="-78"/>
                <a:cs typeface="+mj-cs"/>
              </a:rPr>
              <a:t>على </a:t>
            </a:r>
            <a:r>
              <a:rPr lang="ar-SA" sz="2800" dirty="0" smtClean="0">
                <a:latin typeface="Arabic Typesetting" pitchFamily="66" charset="-78"/>
                <a:cs typeface="+mj-cs"/>
              </a:rPr>
              <a:t>مشكلة </a:t>
            </a:r>
            <a:r>
              <a:rPr lang="ar-SA" sz="2800" dirty="0">
                <a:latin typeface="Arabic Typesetting" pitchFamily="66" charset="-78"/>
                <a:cs typeface="+mj-cs"/>
              </a:rPr>
              <a:t>عدد محدود من الأفراد </a:t>
            </a:r>
            <a:r>
              <a:rPr lang="ar-SA" sz="2800" dirty="0" smtClean="0">
                <a:latin typeface="Arabic Typesetting" pitchFamily="66" charset="-78"/>
                <a:cs typeface="+mj-cs"/>
              </a:rPr>
              <a:t>                 إنما أصبح                </a:t>
            </a:r>
            <a:r>
              <a:rPr lang="ar-SA" sz="2800" b="1" u="sng" dirty="0" smtClean="0">
                <a:solidFill>
                  <a:srgbClr val="FF0000"/>
                </a:solidFill>
                <a:latin typeface="Arabic Typesetting" pitchFamily="66" charset="-78"/>
                <a:cs typeface="+mj-cs"/>
              </a:rPr>
              <a:t>جزءا من</a:t>
            </a:r>
          </a:p>
          <a:p>
            <a:pPr>
              <a:buNone/>
            </a:pPr>
            <a:r>
              <a:rPr lang="ar-SA" sz="2800" b="1" u="sng" dirty="0" smtClean="0">
                <a:solidFill>
                  <a:srgbClr val="FF0000"/>
                </a:solidFill>
                <a:latin typeface="Arabic Typesetting" pitchFamily="66" charset="-78"/>
                <a:cs typeface="+mj-cs"/>
              </a:rPr>
              <a:t>مكونات </a:t>
            </a:r>
            <a:r>
              <a:rPr lang="ar-SA" sz="2800" b="1" u="sng" dirty="0">
                <a:solidFill>
                  <a:srgbClr val="FF0000"/>
                </a:solidFill>
                <a:latin typeface="Arabic Typesetting" pitchFamily="66" charset="-78"/>
                <a:cs typeface="+mj-cs"/>
              </a:rPr>
              <a:t>الدول </a:t>
            </a:r>
            <a:r>
              <a:rPr lang="ar-SA" sz="2800" b="1" u="sng" dirty="0" smtClean="0">
                <a:solidFill>
                  <a:srgbClr val="FF0000"/>
                </a:solidFill>
                <a:latin typeface="Arabic Typesetting" pitchFamily="66" charset="-78"/>
                <a:cs typeface="+mj-cs"/>
              </a:rPr>
              <a:t>الحديثة ورافدا من روافد الاقتصاد الوطني.</a:t>
            </a:r>
            <a:endParaRPr lang="ar-SA" sz="2800" b="1" u="sng" dirty="0">
              <a:solidFill>
                <a:srgbClr val="FF0000"/>
              </a:solidFill>
              <a:latin typeface="Arabic Typesetting" pitchFamily="66" charset="-78"/>
              <a:cs typeface="+mj-cs"/>
            </a:endParaRPr>
          </a:p>
          <a:p>
            <a:pPr>
              <a:buNone/>
            </a:pPr>
            <a:r>
              <a:rPr lang="ar-SA" sz="2800" dirty="0" smtClean="0">
                <a:latin typeface="Arabic Typesetting" pitchFamily="66" charset="-78"/>
                <a:cs typeface="+mj-cs"/>
              </a:rPr>
              <a:t>إن النجاح </a:t>
            </a:r>
            <a:r>
              <a:rPr lang="ar-SA" sz="2800" dirty="0">
                <a:latin typeface="Arabic Typesetting" pitchFamily="66" charset="-78"/>
                <a:cs typeface="+mj-cs"/>
              </a:rPr>
              <a:t>المنظمات التطوعية </a:t>
            </a:r>
            <a:r>
              <a:rPr lang="ar-SA" sz="2800" b="1" u="sng" dirty="0">
                <a:solidFill>
                  <a:srgbClr val="FF0000"/>
                </a:solidFill>
                <a:latin typeface="Arabic Typesetting" pitchFamily="66" charset="-78"/>
                <a:cs typeface="+mj-cs"/>
              </a:rPr>
              <a:t>يتوقف على </a:t>
            </a:r>
            <a:r>
              <a:rPr lang="ar-SA" sz="2800" dirty="0" smtClean="0">
                <a:solidFill>
                  <a:srgbClr val="FF0000"/>
                </a:solidFill>
                <a:latin typeface="Arabic Typesetting" pitchFamily="66" charset="-78"/>
                <a:cs typeface="+mj-cs"/>
              </a:rPr>
              <a:t>”</a:t>
            </a:r>
            <a:r>
              <a:rPr lang="ar-SA" sz="2800" dirty="0" smtClean="0">
                <a:latin typeface="Arabic Typesetting" pitchFamily="66" charset="-78"/>
                <a:cs typeface="+mj-cs"/>
              </a:rPr>
              <a:t>إتباع </a:t>
            </a:r>
            <a:r>
              <a:rPr lang="ar-SA" sz="2800" dirty="0">
                <a:latin typeface="Arabic Typesetting" pitchFamily="66" charset="-78"/>
                <a:cs typeface="+mj-cs"/>
              </a:rPr>
              <a:t>منهج علمي في الأداء يعتمد على التخطيط العلمي </a:t>
            </a:r>
            <a:r>
              <a:rPr lang="ar-SA" sz="2800" dirty="0" smtClean="0">
                <a:latin typeface="Arabic Typesetting" pitchFamily="66" charset="-78"/>
                <a:cs typeface="+mj-cs"/>
              </a:rPr>
              <a:t>والتنفيذ</a:t>
            </a:r>
          </a:p>
          <a:p>
            <a:pPr>
              <a:buNone/>
            </a:pPr>
            <a:r>
              <a:rPr lang="ar-SA" sz="2800" dirty="0" smtClean="0">
                <a:latin typeface="Arabic Typesetting" pitchFamily="66" charset="-78"/>
                <a:cs typeface="+mj-cs"/>
              </a:rPr>
              <a:t>عن طريقة إدارة </a:t>
            </a:r>
            <a:r>
              <a:rPr lang="ar-SA" sz="2800" dirty="0">
                <a:latin typeface="Arabic Typesetting" pitchFamily="66" charset="-78"/>
                <a:cs typeface="+mj-cs"/>
              </a:rPr>
              <a:t> </a:t>
            </a:r>
            <a:r>
              <a:rPr lang="ar-SA" sz="2800" dirty="0" smtClean="0">
                <a:latin typeface="Arabic Typesetting" pitchFamily="66" charset="-78"/>
                <a:cs typeface="+mj-cs"/>
              </a:rPr>
              <a:t>ذات كفاءة عالية</a:t>
            </a:r>
            <a:r>
              <a:rPr lang="ar-SA" sz="2800" dirty="0" smtClean="0">
                <a:solidFill>
                  <a:srgbClr val="FF0000"/>
                </a:solidFill>
                <a:latin typeface="Arabic Typesetting" pitchFamily="66" charset="-78"/>
                <a:cs typeface="+mj-cs"/>
              </a:rPr>
              <a:t>“</a:t>
            </a:r>
            <a:endParaRPr lang="ar-SA" sz="2800" dirty="0">
              <a:solidFill>
                <a:srgbClr val="FF0000"/>
              </a:solidFill>
              <a:latin typeface="Arabic Typesetting" pitchFamily="66" charset="-78"/>
              <a:cs typeface="+mj-cs"/>
            </a:endParaRPr>
          </a:p>
          <a:p>
            <a:pPr>
              <a:buNone/>
            </a:pPr>
            <a:r>
              <a:rPr lang="ar-SA" sz="2800" b="1" u="sng" dirty="0" smtClean="0">
                <a:solidFill>
                  <a:srgbClr val="FF0000"/>
                </a:solidFill>
                <a:latin typeface="Arabic Typesetting" pitchFamily="66" charset="-78"/>
                <a:cs typeface="+mj-cs"/>
              </a:rPr>
              <a:t>فالمنظمات </a:t>
            </a:r>
            <a:r>
              <a:rPr lang="ar-SA" sz="2800" b="1" u="sng" dirty="0">
                <a:solidFill>
                  <a:srgbClr val="FF0000"/>
                </a:solidFill>
                <a:latin typeface="Arabic Typesetting" pitchFamily="66" charset="-78"/>
                <a:cs typeface="+mj-cs"/>
              </a:rPr>
              <a:t>التطوعية يتطلب منها القيام بدور أكثر فاعلية من </a:t>
            </a:r>
            <a:r>
              <a:rPr lang="ar-SA" sz="2800" b="1" u="sng" dirty="0" smtClean="0">
                <a:solidFill>
                  <a:srgbClr val="FF0000"/>
                </a:solidFill>
                <a:latin typeface="Arabic Typesetting" pitchFamily="66" charset="-78"/>
                <a:cs typeface="+mj-cs"/>
              </a:rPr>
              <a:t>ناحية:</a:t>
            </a:r>
          </a:p>
          <a:p>
            <a:pPr>
              <a:buNone/>
            </a:pPr>
            <a:r>
              <a:rPr lang="ar-SA" sz="2800" dirty="0" smtClean="0">
                <a:latin typeface="Arabic Typesetting" pitchFamily="66" charset="-78"/>
                <a:cs typeface="+mj-cs"/>
              </a:rPr>
              <a:t>1/كمية </a:t>
            </a:r>
            <a:r>
              <a:rPr lang="ar-SA" sz="2800" dirty="0">
                <a:latin typeface="Arabic Typesetting" pitchFamily="66" charset="-78"/>
                <a:cs typeface="+mj-cs"/>
              </a:rPr>
              <a:t>الخدمات التي </a:t>
            </a:r>
            <a:r>
              <a:rPr lang="ar-SA" sz="2800" dirty="0" smtClean="0">
                <a:latin typeface="Arabic Typesetting" pitchFamily="66" charset="-78"/>
                <a:cs typeface="+mj-cs"/>
              </a:rPr>
              <a:t>تقدمها</a:t>
            </a:r>
          </a:p>
          <a:p>
            <a:pPr>
              <a:buNone/>
            </a:pPr>
            <a:r>
              <a:rPr lang="ar-SA" sz="2800" dirty="0" smtClean="0">
                <a:latin typeface="Arabic Typesetting" pitchFamily="66" charset="-78"/>
                <a:cs typeface="+mj-cs"/>
              </a:rPr>
              <a:t>2/زيادة </a:t>
            </a:r>
            <a:r>
              <a:rPr lang="ar-SA" sz="2800" dirty="0">
                <a:latin typeface="Arabic Typesetting" pitchFamily="66" charset="-78"/>
                <a:cs typeface="+mj-cs"/>
              </a:rPr>
              <a:t>كفاءتها في تقديم </a:t>
            </a:r>
            <a:r>
              <a:rPr lang="ar-SA" sz="2800" dirty="0" smtClean="0">
                <a:latin typeface="Arabic Typesetting" pitchFamily="66" charset="-78"/>
                <a:cs typeface="+mj-cs"/>
              </a:rPr>
              <a:t>الخدمات</a:t>
            </a:r>
          </a:p>
          <a:p>
            <a:pPr>
              <a:buNone/>
            </a:pPr>
            <a:r>
              <a:rPr lang="ar-SA" sz="2800" b="1" u="sng" dirty="0" smtClean="0">
                <a:solidFill>
                  <a:srgbClr val="FF0000"/>
                </a:solidFill>
                <a:latin typeface="Arabic Typesetting" pitchFamily="66" charset="-78"/>
                <a:cs typeface="+mj-cs"/>
              </a:rPr>
              <a:t>والوصول </a:t>
            </a:r>
            <a:r>
              <a:rPr lang="ar-SA" sz="2800" b="1" u="sng" dirty="0">
                <a:solidFill>
                  <a:srgbClr val="FF0000"/>
                </a:solidFill>
                <a:latin typeface="Arabic Typesetting" pitchFamily="66" charset="-78"/>
                <a:cs typeface="+mj-cs"/>
              </a:rPr>
              <a:t>لذلك تطلب ذلك اتخاذ عدد من الإجراءات من </a:t>
            </a:r>
            <a:r>
              <a:rPr lang="ar-SA" sz="2800" b="1" u="sng" dirty="0" smtClean="0">
                <a:solidFill>
                  <a:srgbClr val="FF0000"/>
                </a:solidFill>
                <a:latin typeface="Arabic Typesetting" pitchFamily="66" charset="-78"/>
                <a:cs typeface="+mj-cs"/>
              </a:rPr>
              <a:t>ضمنها:</a:t>
            </a:r>
            <a:endParaRPr lang="ar-SA" sz="2800" b="1" u="sng" dirty="0">
              <a:solidFill>
                <a:srgbClr val="FF0000"/>
              </a:solidFill>
              <a:latin typeface="Arabic Typesetting" pitchFamily="66" charset="-78"/>
              <a:cs typeface="+mj-cs"/>
            </a:endParaRPr>
          </a:p>
          <a:p>
            <a:pPr>
              <a:buNone/>
            </a:pPr>
            <a:endParaRPr lang="ar-SA" sz="2800" dirty="0">
              <a:latin typeface="Arabic Typesetting" pitchFamily="66" charset="-78"/>
              <a:cs typeface="Arabic Typesetting" pitchFamily="66" charset="-78"/>
            </a:endParaRPr>
          </a:p>
        </p:txBody>
      </p:sp>
      <p:cxnSp>
        <p:nvCxnSpPr>
          <p:cNvPr id="6" name="رابط كسهم مستقيم 5"/>
          <p:cNvCxnSpPr/>
          <p:nvPr/>
        </p:nvCxnSpPr>
        <p:spPr>
          <a:xfrm rot="10800000">
            <a:off x="5940152" y="2132856"/>
            <a:ext cx="857256" cy="1588"/>
          </a:xfrm>
          <a:prstGeom prst="straightConnector1">
            <a:avLst/>
          </a:prstGeom>
          <a:ln w="57150">
            <a:tailEnd type="arrow"/>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4946422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260648"/>
            <a:ext cx="8501122" cy="6408712"/>
          </a:xfrm>
          <a:noFill/>
          <a:ln w="76200">
            <a:noFill/>
          </a:ln>
        </p:spPr>
        <p:style>
          <a:lnRef idx="2">
            <a:schemeClr val="accent4"/>
          </a:lnRef>
          <a:fillRef idx="1">
            <a:schemeClr val="lt1"/>
          </a:fillRef>
          <a:effectRef idx="0">
            <a:schemeClr val="accent4"/>
          </a:effectRef>
          <a:fontRef idx="minor">
            <a:schemeClr val="dk1"/>
          </a:fontRef>
        </p:style>
        <p:txBody>
          <a:bodyPr>
            <a:normAutofit fontScale="77500" lnSpcReduction="20000"/>
          </a:bodyPr>
          <a:lstStyle/>
          <a:p>
            <a:pPr>
              <a:buNone/>
            </a:pPr>
            <a:endParaRPr lang="ar-SA" sz="3800" b="1" u="sng" dirty="0" smtClean="0">
              <a:solidFill>
                <a:schemeClr val="accent4">
                  <a:lumMod val="60000"/>
                  <a:lumOff val="40000"/>
                </a:schemeClr>
              </a:solidFill>
              <a:latin typeface="Arabic Typesetting" pitchFamily="66" charset="-78"/>
              <a:cs typeface="Arabic Typesetting" pitchFamily="66" charset="-78"/>
            </a:endParaRPr>
          </a:p>
          <a:p>
            <a:pPr>
              <a:buNone/>
            </a:pPr>
            <a:r>
              <a:rPr lang="ar-SA" sz="4600" b="1" u="sng" dirty="0" smtClean="0">
                <a:solidFill>
                  <a:schemeClr val="accent4">
                    <a:lumMod val="60000"/>
                    <a:lumOff val="40000"/>
                  </a:schemeClr>
                </a:solidFill>
                <a:latin typeface="Arabic Typesetting" pitchFamily="66" charset="-78"/>
                <a:cs typeface="+mj-cs"/>
              </a:rPr>
              <a:t>أولا:التخطيط الاستراتيجي:</a:t>
            </a:r>
          </a:p>
          <a:p>
            <a:pPr>
              <a:buNone/>
            </a:pPr>
            <a:r>
              <a:rPr lang="ar-SA" sz="3400" dirty="0" smtClean="0">
                <a:latin typeface="Arabic Typesetting" pitchFamily="66" charset="-78"/>
                <a:cs typeface="+mj-cs"/>
              </a:rPr>
              <a:t>حضي التخطيط الاستراتيجي بقبول كبير </a:t>
            </a:r>
            <a:r>
              <a:rPr lang="ar-SA" sz="3400" b="1" u="sng" dirty="0" smtClean="0">
                <a:solidFill>
                  <a:schemeClr val="accent4">
                    <a:lumMod val="75000"/>
                  </a:schemeClr>
                </a:solidFill>
                <a:latin typeface="Arabic Typesetting" pitchFamily="66" charset="-78"/>
                <a:cs typeface="+mj-cs"/>
              </a:rPr>
              <a:t>خاصة في ظل البيئة الحالية والتي تتسم بالتغييرات المتسارعه والتعقيد وتزايد</a:t>
            </a:r>
          </a:p>
          <a:p>
            <a:pPr>
              <a:buNone/>
            </a:pPr>
            <a:r>
              <a:rPr lang="ar-SA" sz="3400" b="1" u="sng" dirty="0" smtClean="0">
                <a:solidFill>
                  <a:schemeClr val="accent4">
                    <a:lumMod val="75000"/>
                  </a:schemeClr>
                </a:solidFill>
                <a:latin typeface="Arabic Typesetting" pitchFamily="66" charset="-78"/>
                <a:cs typeface="+mj-cs"/>
              </a:rPr>
              <a:t>المنافسة.</a:t>
            </a:r>
          </a:p>
          <a:p>
            <a:pPr>
              <a:buNone/>
            </a:pPr>
            <a:r>
              <a:rPr lang="ar-SA" sz="4600" b="1" u="sng" dirty="0" smtClean="0">
                <a:solidFill>
                  <a:schemeClr val="accent4">
                    <a:lumMod val="75000"/>
                  </a:schemeClr>
                </a:solidFill>
                <a:latin typeface="Arabic Typesetting" pitchFamily="66" charset="-78"/>
                <a:cs typeface="+mj-cs"/>
              </a:rPr>
              <a:t>وحتى تصبح هذه المنظمات قادر على تلبية احتياجات المجتمع تحتاج إلى خطة مؤسسيه</a:t>
            </a:r>
          </a:p>
          <a:p>
            <a:pPr>
              <a:buNone/>
            </a:pPr>
            <a:r>
              <a:rPr lang="ar-SA" sz="4600" b="1" u="sng" dirty="0" smtClean="0">
                <a:solidFill>
                  <a:schemeClr val="accent4">
                    <a:lumMod val="75000"/>
                  </a:schemeClr>
                </a:solidFill>
                <a:latin typeface="Arabic Typesetting" pitchFamily="66" charset="-78"/>
                <a:cs typeface="+mj-cs"/>
              </a:rPr>
              <a:t>محكمة ومجموعة من القيادات تؤمن بأن:</a:t>
            </a:r>
          </a:p>
          <a:p>
            <a:pPr>
              <a:buNone/>
            </a:pPr>
            <a:r>
              <a:rPr lang="ar-SA" sz="3400" dirty="0" smtClean="0">
                <a:solidFill>
                  <a:schemeClr val="accent4">
                    <a:lumMod val="75000"/>
                  </a:schemeClr>
                </a:solidFill>
                <a:latin typeface="Arabic Typesetting" pitchFamily="66" charset="-78"/>
                <a:cs typeface="+mj-cs"/>
              </a:rPr>
              <a:t>1/ </a:t>
            </a:r>
            <a:r>
              <a:rPr lang="ar-SA" sz="3400" dirty="0" smtClean="0">
                <a:latin typeface="Arabic Typesetting" pitchFamily="66" charset="-78"/>
                <a:cs typeface="+mj-cs"/>
              </a:rPr>
              <a:t>التخطيط مكمل للقيادة الفعالة والإدارة القديرة.</a:t>
            </a:r>
          </a:p>
          <a:p>
            <a:pPr>
              <a:buNone/>
            </a:pPr>
            <a:r>
              <a:rPr lang="ar-SA" sz="3400" dirty="0" smtClean="0">
                <a:solidFill>
                  <a:schemeClr val="accent4">
                    <a:lumMod val="75000"/>
                  </a:schemeClr>
                </a:solidFill>
                <a:latin typeface="Arabic Typesetting" pitchFamily="66" charset="-78"/>
                <a:cs typeface="+mj-cs"/>
              </a:rPr>
              <a:t>2/</a:t>
            </a:r>
            <a:r>
              <a:rPr lang="ar-SA" sz="3400" dirty="0" smtClean="0">
                <a:latin typeface="Arabic Typesetting" pitchFamily="66" charset="-78"/>
                <a:cs typeface="+mj-cs"/>
              </a:rPr>
              <a:t>يدركون أن الخطة المؤسسية المصاغة بإحكام تساهم في نقل رؤية ورسالة وأهداف البرامج التي تلهم الناس للتطوع وتقديم خدمات للمجتمع.</a:t>
            </a:r>
          </a:p>
          <a:p>
            <a:pPr>
              <a:buNone/>
            </a:pPr>
            <a:r>
              <a:rPr lang="ar-SA" sz="3400" dirty="0" smtClean="0">
                <a:solidFill>
                  <a:schemeClr val="accent4">
                    <a:lumMod val="75000"/>
                  </a:schemeClr>
                </a:solidFill>
                <a:latin typeface="Arabic Typesetting" pitchFamily="66" charset="-78"/>
                <a:cs typeface="+mj-cs"/>
              </a:rPr>
              <a:t>3/ </a:t>
            </a:r>
            <a:r>
              <a:rPr lang="ar-SA" sz="3400" dirty="0" smtClean="0">
                <a:latin typeface="Arabic Typesetting" pitchFamily="66" charset="-78"/>
                <a:cs typeface="+mj-cs"/>
              </a:rPr>
              <a:t>إضافة لكونها أداه داخلية محوريه للحفاظ على الاستقرار في وقت </a:t>
            </a:r>
            <a:r>
              <a:rPr lang="ar-SA" sz="3400" dirty="0">
                <a:latin typeface="Arabic Typesetting" pitchFamily="66" charset="-78"/>
                <a:cs typeface="+mj-cs"/>
              </a:rPr>
              <a:t>ي</a:t>
            </a:r>
            <a:r>
              <a:rPr lang="ar-SA" sz="3400" dirty="0" smtClean="0">
                <a:latin typeface="Arabic Typesetting" pitchFamily="66" charset="-78"/>
                <a:cs typeface="+mj-cs"/>
              </a:rPr>
              <a:t>تسم بالتغييرات السريعة. </a:t>
            </a:r>
          </a:p>
          <a:p>
            <a:pPr>
              <a:buNone/>
            </a:pPr>
            <a:r>
              <a:rPr lang="ar-SA" sz="3400" dirty="0" smtClean="0">
                <a:solidFill>
                  <a:schemeClr val="accent4">
                    <a:lumMod val="75000"/>
                  </a:schemeClr>
                </a:solidFill>
                <a:latin typeface="Arabic Typesetting" pitchFamily="66" charset="-78"/>
                <a:cs typeface="+mj-cs"/>
              </a:rPr>
              <a:t>4/</a:t>
            </a:r>
            <a:r>
              <a:rPr lang="ar-SA" sz="3400" dirty="0" smtClean="0">
                <a:latin typeface="Arabic Typesetting" pitchFamily="66" charset="-78"/>
                <a:cs typeface="+mj-cs"/>
              </a:rPr>
              <a:t>كما أنها تكون مساعدة خارجية مهمة. لجذب الممولين والمتطوعين.</a:t>
            </a:r>
          </a:p>
        </p:txBody>
      </p:sp>
    </p:spTree>
    <p:extLst>
      <p:ext uri="{BB962C8B-B14F-4D97-AF65-F5344CB8AC3E}">
        <p14:creationId xmlns:p14="http://schemas.microsoft.com/office/powerpoint/2010/main" val="30695338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188640"/>
            <a:ext cx="8229600" cy="1143000"/>
          </a:xfrm>
        </p:spPr>
        <p:txBody>
          <a:bodyPr>
            <a:normAutofit/>
          </a:bodyPr>
          <a:lstStyle/>
          <a:p>
            <a:r>
              <a:rPr lang="ar-SA" b="1" dirty="0" smtClean="0">
                <a:solidFill>
                  <a:schemeClr val="accent4">
                    <a:lumMod val="75000"/>
                  </a:schemeClr>
                </a:solidFill>
                <a:effectLst>
                  <a:outerShdw blurRad="38100" dist="38100" dir="2700000" algn="tl">
                    <a:srgbClr val="000000">
                      <a:alpha val="43137"/>
                    </a:srgbClr>
                  </a:outerShdw>
                </a:effectLst>
                <a:latin typeface="Adobe Arabic" pitchFamily="18" charset="-78"/>
                <a:cs typeface="Adobe Arabic" pitchFamily="18" charset="-78"/>
              </a:rPr>
              <a:t>وهناك وسيلتان لوضع الخطة الإستراتيجية</a:t>
            </a:r>
            <a:r>
              <a:rPr lang="ar-SA" dirty="0" smtClean="0">
                <a:solidFill>
                  <a:schemeClr val="accent4">
                    <a:lumMod val="75000"/>
                  </a:schemeClr>
                </a:solidFill>
                <a:latin typeface="Adobe Arabic" pitchFamily="18" charset="-78"/>
                <a:cs typeface="Adobe Arabic" pitchFamily="18" charset="-78"/>
              </a:rPr>
              <a:t>:</a:t>
            </a:r>
            <a:endParaRPr lang="ar-SA" dirty="0"/>
          </a:p>
        </p:txBody>
      </p:sp>
      <p:sp>
        <p:nvSpPr>
          <p:cNvPr id="6" name="عنصر نائب للمحتوى 2"/>
          <p:cNvSpPr>
            <a:spLocks noGrp="1"/>
          </p:cNvSpPr>
          <p:nvPr>
            <p:ph idx="1"/>
          </p:nvPr>
        </p:nvSpPr>
        <p:spPr>
          <a:xfrm>
            <a:off x="179512" y="1124744"/>
            <a:ext cx="8712968" cy="5472608"/>
          </a:xfrm>
          <a:noFill/>
          <a:ln w="76200">
            <a:noFill/>
          </a:ln>
        </p:spPr>
        <p:style>
          <a:lnRef idx="2">
            <a:schemeClr val="accent6"/>
          </a:lnRef>
          <a:fillRef idx="1">
            <a:schemeClr val="lt1"/>
          </a:fillRef>
          <a:effectRef idx="0">
            <a:schemeClr val="accent6"/>
          </a:effectRef>
          <a:fontRef idx="minor">
            <a:schemeClr val="dk1"/>
          </a:fontRef>
        </p:style>
        <p:txBody>
          <a:bodyPr>
            <a:normAutofit fontScale="92500" lnSpcReduction="20000"/>
          </a:bodyPr>
          <a:lstStyle/>
          <a:p>
            <a:pPr algn="r">
              <a:buNone/>
            </a:pPr>
            <a:r>
              <a:rPr lang="ar-SA" sz="4000" b="1" u="sng" dirty="0" smtClean="0">
                <a:solidFill>
                  <a:schemeClr val="accent3">
                    <a:lumMod val="75000"/>
                  </a:schemeClr>
                </a:solidFill>
                <a:latin typeface="Adobe Arabic" pitchFamily="18" charset="-78"/>
                <a:cs typeface="Adobe Arabic" pitchFamily="18" charset="-78"/>
              </a:rPr>
              <a:t>1/وضع الخطة بواسطة المدير التنفيذي ثم عرضها على مجلس إدارة:</a:t>
            </a:r>
          </a:p>
          <a:p>
            <a:pPr>
              <a:buNone/>
            </a:pPr>
            <a:r>
              <a:rPr lang="ar-SA" dirty="0" smtClean="0">
                <a:solidFill>
                  <a:schemeClr val="accent4">
                    <a:lumMod val="75000"/>
                  </a:schemeClr>
                </a:solidFill>
                <a:latin typeface="Adobe Arabic" pitchFamily="18" charset="-78"/>
                <a:cs typeface="Adobe Arabic" pitchFamily="18" charset="-78"/>
              </a:rPr>
              <a:t>تسمى بالتخطيط الموجه من قبل الطاقم الإداري التنفيذي بالمنظمة وهم الذين</a:t>
            </a:r>
          </a:p>
          <a:p>
            <a:pPr>
              <a:buNone/>
            </a:pPr>
            <a:r>
              <a:rPr lang="ar-SA" dirty="0" smtClean="0">
                <a:solidFill>
                  <a:schemeClr val="accent4">
                    <a:lumMod val="75000"/>
                  </a:schemeClr>
                </a:solidFill>
                <a:latin typeface="Adobe Arabic" pitchFamily="18" charset="-78"/>
                <a:cs typeface="Adobe Arabic" pitchFamily="18" charset="-78"/>
              </a:rPr>
              <a:t>يضعون الخطة ويقدمونها إلى مجلس الاداره للموافقة عليها</a:t>
            </a:r>
          </a:p>
          <a:p>
            <a:pPr algn="r">
              <a:buNone/>
            </a:pPr>
            <a:r>
              <a:rPr lang="ar-SA" dirty="0" smtClean="0">
                <a:solidFill>
                  <a:schemeClr val="accent4">
                    <a:lumMod val="75000"/>
                  </a:schemeClr>
                </a:solidFill>
                <a:latin typeface="Adobe Arabic" pitchFamily="18" charset="-78"/>
                <a:cs typeface="Adobe Arabic" pitchFamily="18" charset="-78"/>
              </a:rPr>
              <a:t> </a:t>
            </a:r>
            <a:r>
              <a:rPr lang="ar-SA" sz="4000" b="1" u="sng" dirty="0" smtClean="0">
                <a:solidFill>
                  <a:schemeClr val="accent3">
                    <a:lumMod val="75000"/>
                  </a:schemeClr>
                </a:solidFill>
                <a:latin typeface="Adobe Arabic" pitchFamily="18" charset="-78"/>
                <a:cs typeface="Adobe Arabic" pitchFamily="18" charset="-78"/>
              </a:rPr>
              <a:t>2/مشاركة الجميع في وضع الخطة:</a:t>
            </a:r>
          </a:p>
          <a:p>
            <a:pPr algn="r">
              <a:buNone/>
            </a:pPr>
            <a:r>
              <a:rPr lang="ar-SA" dirty="0" smtClean="0">
                <a:solidFill>
                  <a:schemeClr val="accent4">
                    <a:lumMod val="75000"/>
                  </a:schemeClr>
                </a:solidFill>
                <a:latin typeface="Adobe Arabic" pitchFamily="18" charset="-78"/>
                <a:cs typeface="Adobe Arabic" pitchFamily="18" charset="-78"/>
              </a:rPr>
              <a:t>تسمى التقاسمية وفقا لهذه الطريقة فإن أعضاء مجلس الاداره والعاملين بالمنظمة</a:t>
            </a:r>
          </a:p>
          <a:p>
            <a:pPr algn="r">
              <a:buNone/>
            </a:pPr>
            <a:r>
              <a:rPr lang="ar-SA" dirty="0" smtClean="0">
                <a:solidFill>
                  <a:schemeClr val="accent4">
                    <a:lumMod val="75000"/>
                  </a:schemeClr>
                </a:solidFill>
                <a:latin typeface="Adobe Arabic" pitchFamily="18" charset="-78"/>
                <a:cs typeface="Adobe Arabic" pitchFamily="18" charset="-78"/>
              </a:rPr>
              <a:t>يشاركون مشاركة فعلية في وضع خطة إستراتيجية وذلك من خلال مجموعات عمل</a:t>
            </a:r>
          </a:p>
          <a:p>
            <a:pPr algn="r">
              <a:buNone/>
            </a:pPr>
            <a:r>
              <a:rPr lang="ar-SA" dirty="0" smtClean="0">
                <a:solidFill>
                  <a:schemeClr val="accent4">
                    <a:lumMod val="75000"/>
                  </a:schemeClr>
                </a:solidFill>
                <a:latin typeface="Adobe Arabic" pitchFamily="18" charset="-78"/>
                <a:cs typeface="Adobe Arabic" pitchFamily="18" charset="-78"/>
              </a:rPr>
              <a:t>أو لجان لوضع الخطط الفرعية ومن ثم التنسيق بينها للوصول إلى الخطة العامة</a:t>
            </a:r>
            <a:endParaRPr lang="ar-SA" dirty="0">
              <a:solidFill>
                <a:schemeClr val="accent4">
                  <a:lumMod val="75000"/>
                </a:schemeClr>
              </a:solidFill>
              <a:latin typeface="Adobe Arabic" pitchFamily="18" charset="-78"/>
              <a:cs typeface="Adobe Arabic" pitchFamily="18" charset="-78"/>
            </a:endParaRPr>
          </a:p>
        </p:txBody>
      </p:sp>
    </p:spTree>
    <p:extLst>
      <p:ext uri="{BB962C8B-B14F-4D97-AF65-F5344CB8AC3E}">
        <p14:creationId xmlns:p14="http://schemas.microsoft.com/office/powerpoint/2010/main" val="5797510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ln w="76200">
            <a:noFill/>
          </a:ln>
        </p:spPr>
        <p:style>
          <a:lnRef idx="2">
            <a:schemeClr val="accent2"/>
          </a:lnRef>
          <a:fillRef idx="1">
            <a:schemeClr val="lt1"/>
          </a:fillRef>
          <a:effectRef idx="0">
            <a:schemeClr val="accent2"/>
          </a:effectRef>
          <a:fontRef idx="minor">
            <a:schemeClr val="dk1"/>
          </a:fontRef>
        </p:style>
        <p:txBody>
          <a:bodyPr>
            <a:normAutofit/>
          </a:bodyPr>
          <a:lstStyle/>
          <a:p>
            <a:r>
              <a:rPr lang="ar-SA" sz="6000" b="1" dirty="0" smtClean="0">
                <a:solidFill>
                  <a:schemeClr val="accent4">
                    <a:lumMod val="75000"/>
                  </a:schemeClr>
                </a:solidFill>
                <a:latin typeface="Adobe Arabic" pitchFamily="18" charset="-78"/>
                <a:cs typeface="+mj-cs"/>
              </a:rPr>
              <a:t>1/مكونات الخطة الإستراتيجية:</a:t>
            </a:r>
            <a:endParaRPr lang="ar-SA" sz="6000" b="1" dirty="0">
              <a:cs typeface="+mj-cs"/>
            </a:endParaRPr>
          </a:p>
        </p:txBody>
      </p:sp>
      <p:sp>
        <p:nvSpPr>
          <p:cNvPr id="3" name="عنصر نائب للمحتوى 2"/>
          <p:cNvSpPr>
            <a:spLocks noGrp="1"/>
          </p:cNvSpPr>
          <p:nvPr>
            <p:ph idx="1"/>
          </p:nvPr>
        </p:nvSpPr>
        <p:spPr/>
        <p:txBody>
          <a:bodyPr>
            <a:normAutofit fontScale="92500" lnSpcReduction="10000"/>
          </a:bodyPr>
          <a:lstStyle/>
          <a:p>
            <a:pPr>
              <a:buNone/>
            </a:pPr>
            <a:r>
              <a:rPr lang="ar-SA" sz="3600" b="1" u="sng" dirty="0" smtClean="0">
                <a:solidFill>
                  <a:srgbClr val="C00000"/>
                </a:solidFill>
                <a:latin typeface="Adobe Arabic" pitchFamily="18" charset="-78"/>
                <a:cs typeface="Adobe Arabic" pitchFamily="18" charset="-78"/>
              </a:rPr>
              <a:t>تتكون من أربع مكونات أساسية: </a:t>
            </a:r>
            <a:endParaRPr lang="ar-SA" sz="3600" b="1" u="sng" dirty="0" smtClean="0">
              <a:solidFill>
                <a:schemeClr val="accent4">
                  <a:lumMod val="75000"/>
                </a:schemeClr>
              </a:solidFill>
              <a:latin typeface="Adobe Arabic" pitchFamily="18" charset="-78"/>
              <a:cs typeface="Adobe Arabic" pitchFamily="18" charset="-78"/>
            </a:endParaRPr>
          </a:p>
          <a:p>
            <a:pPr>
              <a:buNone/>
            </a:pPr>
            <a:r>
              <a:rPr lang="ar-SA" sz="3600" b="1" u="sng" dirty="0" smtClean="0">
                <a:solidFill>
                  <a:srgbClr val="C00000"/>
                </a:solidFill>
                <a:latin typeface="Adobe Arabic" pitchFamily="18" charset="-78"/>
                <a:cs typeface="Adobe Arabic" pitchFamily="18" charset="-78"/>
              </a:rPr>
              <a:t>1/رؤية المنظمة:</a:t>
            </a:r>
          </a:p>
          <a:p>
            <a:pPr>
              <a:buNone/>
            </a:pPr>
            <a:r>
              <a:rPr lang="ar-SA" b="1" u="sng" dirty="0" smtClean="0">
                <a:solidFill>
                  <a:srgbClr val="C00000"/>
                </a:solidFill>
                <a:latin typeface="Adobe Arabic" pitchFamily="18" charset="-78"/>
                <a:cs typeface="Adobe Arabic" pitchFamily="18" charset="-78"/>
              </a:rPr>
              <a:t>تعريف الرؤية:</a:t>
            </a:r>
            <a:r>
              <a:rPr lang="ar-SA" b="1" dirty="0" smtClean="0">
                <a:solidFill>
                  <a:srgbClr val="C00000"/>
                </a:solidFill>
                <a:latin typeface="Adobe Arabic" pitchFamily="18" charset="-78"/>
                <a:cs typeface="Adobe Arabic" pitchFamily="18" charset="-78"/>
              </a:rPr>
              <a:t> </a:t>
            </a:r>
          </a:p>
          <a:p>
            <a:pPr>
              <a:buNone/>
            </a:pPr>
            <a:r>
              <a:rPr lang="ar-SA" dirty="0" smtClean="0">
                <a:solidFill>
                  <a:schemeClr val="accent4">
                    <a:lumMod val="75000"/>
                  </a:schemeClr>
                </a:solidFill>
                <a:latin typeface="Adobe Arabic" pitchFamily="18" charset="-78"/>
                <a:cs typeface="Adobe Arabic" pitchFamily="18" charset="-78"/>
              </a:rPr>
              <a:t>عبارة على عما تأمل المنظمة حدوثه في المستقبل وهي توجه جميع أجهزه</a:t>
            </a:r>
          </a:p>
          <a:p>
            <a:pPr>
              <a:buNone/>
            </a:pPr>
            <a:r>
              <a:rPr lang="ar-SA" dirty="0" smtClean="0">
                <a:solidFill>
                  <a:schemeClr val="accent4">
                    <a:lumMod val="75000"/>
                  </a:schemeClr>
                </a:solidFill>
                <a:latin typeface="Adobe Arabic" pitchFamily="18" charset="-78"/>
                <a:cs typeface="Adobe Arabic" pitchFamily="18" charset="-78"/>
              </a:rPr>
              <a:t>المنظمة.</a:t>
            </a:r>
          </a:p>
          <a:p>
            <a:pPr>
              <a:buNone/>
            </a:pPr>
            <a:r>
              <a:rPr lang="ar-SA" dirty="0" smtClean="0">
                <a:solidFill>
                  <a:schemeClr val="accent4">
                    <a:lumMod val="75000"/>
                  </a:schemeClr>
                </a:solidFill>
                <a:latin typeface="Adobe Arabic" pitchFamily="18" charset="-78"/>
                <a:cs typeface="Adobe Arabic" pitchFamily="18" charset="-78"/>
              </a:rPr>
              <a:t>ولابد من اشتراك الجميع حتى تأتي الرؤية واقعية ومنسجمة مع الواقع</a:t>
            </a:r>
          </a:p>
          <a:p>
            <a:pPr>
              <a:buNone/>
            </a:pPr>
            <a:r>
              <a:rPr lang="ar-SA" dirty="0" smtClean="0">
                <a:solidFill>
                  <a:schemeClr val="accent4">
                    <a:lumMod val="75000"/>
                  </a:schemeClr>
                </a:solidFill>
                <a:latin typeface="Adobe Arabic" pitchFamily="18" charset="-78"/>
                <a:cs typeface="Adobe Arabic" pitchFamily="18" charset="-78"/>
              </a:rPr>
              <a:t>الاجتماعي وظروف المنظمة.</a:t>
            </a:r>
            <a:endParaRPr lang="ar-SA" dirty="0"/>
          </a:p>
        </p:txBody>
      </p:sp>
    </p:spTree>
    <p:extLst>
      <p:ext uri="{BB962C8B-B14F-4D97-AF65-F5344CB8AC3E}">
        <p14:creationId xmlns:p14="http://schemas.microsoft.com/office/powerpoint/2010/main" val="654768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332656"/>
            <a:ext cx="8643998" cy="6192688"/>
          </a:xfrm>
          <a:ln w="76200">
            <a:noFill/>
          </a:ln>
        </p:spPr>
        <p:txBody>
          <a:bodyPr>
            <a:normAutofit/>
          </a:bodyPr>
          <a:lstStyle/>
          <a:p>
            <a:pPr>
              <a:buNone/>
            </a:pPr>
            <a:r>
              <a:rPr lang="ar-SA" sz="3400" b="1" u="sng" dirty="0" smtClean="0">
                <a:solidFill>
                  <a:srgbClr val="FFC000"/>
                </a:solidFill>
                <a:latin typeface="Adobe Arabic" pitchFamily="18" charset="-78"/>
                <a:cs typeface="Adobe Arabic" pitchFamily="18" charset="-78"/>
              </a:rPr>
              <a:t>2/</a:t>
            </a:r>
            <a:r>
              <a:rPr lang="ar-SA" sz="3400" b="1" u="sng" dirty="0" smtClean="0">
                <a:latin typeface="Adobe Arabic" pitchFamily="18" charset="-78"/>
                <a:cs typeface="Adobe Arabic" pitchFamily="18" charset="-78"/>
              </a:rPr>
              <a:t> </a:t>
            </a:r>
            <a:r>
              <a:rPr lang="ar-SA" sz="3400" b="1" u="sng" dirty="0" smtClean="0">
                <a:solidFill>
                  <a:srgbClr val="FFC000"/>
                </a:solidFill>
                <a:latin typeface="Adobe Arabic" pitchFamily="18" charset="-78"/>
                <a:cs typeface="Adobe Arabic" pitchFamily="18" charset="-78"/>
              </a:rPr>
              <a:t>تحديد الأهداف العامة للمنظمة:</a:t>
            </a:r>
          </a:p>
          <a:p>
            <a:pPr>
              <a:buNone/>
            </a:pPr>
            <a:r>
              <a:rPr lang="ar-SA" dirty="0" smtClean="0">
                <a:latin typeface="Adobe Arabic" pitchFamily="18" charset="-78"/>
                <a:cs typeface="Adobe Arabic" pitchFamily="18" charset="-78"/>
              </a:rPr>
              <a:t>تعتبر الأهداف العامة ترخيص البرنامج الرئيسي الذي تهدف المنظمة إلى تحقيقه من أجل الوصول إلى رؤيتها. </a:t>
            </a:r>
          </a:p>
          <a:p>
            <a:pPr>
              <a:buNone/>
            </a:pPr>
            <a:r>
              <a:rPr lang="ar-SA" sz="3400" b="1" u="sng" dirty="0" smtClean="0">
                <a:solidFill>
                  <a:srgbClr val="FFC000"/>
                </a:solidFill>
                <a:latin typeface="Adobe Arabic" pitchFamily="18" charset="-78"/>
                <a:cs typeface="Adobe Arabic" pitchFamily="18" charset="-78"/>
              </a:rPr>
              <a:t>صفات الأهداف العمومية :</a:t>
            </a:r>
            <a:endParaRPr lang="ar-SA" dirty="0" smtClean="0">
              <a:latin typeface="Adobe Arabic" pitchFamily="18" charset="-78"/>
              <a:cs typeface="Adobe Arabic" pitchFamily="18" charset="-78"/>
            </a:endParaRPr>
          </a:p>
          <a:p>
            <a:pPr>
              <a:buNone/>
            </a:pPr>
            <a:r>
              <a:rPr lang="ar-SA" dirty="0">
                <a:latin typeface="Adobe Arabic" pitchFamily="18" charset="-78"/>
                <a:cs typeface="Adobe Arabic" pitchFamily="18" charset="-78"/>
              </a:rPr>
              <a:t>1</a:t>
            </a:r>
            <a:r>
              <a:rPr lang="ar-SA" dirty="0" smtClean="0">
                <a:latin typeface="Adobe Arabic" pitchFamily="18" charset="-78"/>
                <a:cs typeface="Adobe Arabic" pitchFamily="18" charset="-78"/>
              </a:rPr>
              <a:t>/غير قابله للقياس الكمي </a:t>
            </a:r>
          </a:p>
          <a:p>
            <a:pPr>
              <a:buNone/>
            </a:pPr>
            <a:r>
              <a:rPr lang="ar-SA" dirty="0" smtClean="0">
                <a:latin typeface="Adobe Arabic" pitchFamily="18" charset="-78"/>
                <a:cs typeface="Adobe Arabic" pitchFamily="18" charset="-78"/>
              </a:rPr>
              <a:t>2/طويلة أو قصيرة المدى. </a:t>
            </a:r>
          </a:p>
          <a:p>
            <a:pPr>
              <a:buNone/>
            </a:pPr>
            <a:r>
              <a:rPr lang="ar-SA" b="1" u="sng" dirty="0" smtClean="0">
                <a:solidFill>
                  <a:srgbClr val="FFC000"/>
                </a:solidFill>
                <a:latin typeface="Adobe Arabic" pitchFamily="18" charset="-78"/>
                <a:cs typeface="Adobe Arabic" pitchFamily="18" charset="-78"/>
              </a:rPr>
              <a:t>يتم التواصل الأهداف العامة عن طريق ”</a:t>
            </a:r>
          </a:p>
          <a:p>
            <a:pPr>
              <a:buNone/>
            </a:pPr>
            <a:r>
              <a:rPr lang="ar-SA" b="1" u="sng" dirty="0" smtClean="0">
                <a:solidFill>
                  <a:srgbClr val="FFC000"/>
                </a:solidFill>
                <a:latin typeface="Adobe Arabic" pitchFamily="18" charset="-78"/>
                <a:cs typeface="Adobe Arabic" pitchFamily="18" charset="-78"/>
              </a:rPr>
              <a:t>- </a:t>
            </a:r>
            <a:r>
              <a:rPr lang="ar-SA" dirty="0" smtClean="0">
                <a:latin typeface="Adobe Arabic" pitchFamily="18" charset="-78"/>
                <a:cs typeface="Adobe Arabic" pitchFamily="18" charset="-78"/>
              </a:rPr>
              <a:t>تقسيم مجلس إدارة إلى مجموعات عمل تقوم كل مجموعة</a:t>
            </a:r>
          </a:p>
          <a:p>
            <a:pPr>
              <a:buNone/>
            </a:pPr>
            <a:r>
              <a:rPr lang="ar-SA" dirty="0" smtClean="0">
                <a:latin typeface="Adobe Arabic" pitchFamily="18" charset="-78"/>
                <a:cs typeface="Adobe Arabic" pitchFamily="18" charset="-78"/>
              </a:rPr>
              <a:t>- اقتراح عدد من الأهداف ثم تأتي مرحلة اختزال الأهداف والعمليات الأهداف العامة</a:t>
            </a:r>
            <a:r>
              <a:rPr lang="ar-SA" b="1" dirty="0" smtClean="0">
                <a:solidFill>
                  <a:srgbClr val="FFC000"/>
                </a:solidFill>
                <a:latin typeface="Adobe Arabic" pitchFamily="18" charset="-78"/>
                <a:cs typeface="Adobe Arabic" pitchFamily="18" charset="-78"/>
              </a:rPr>
              <a:t>“</a:t>
            </a:r>
          </a:p>
        </p:txBody>
      </p:sp>
    </p:spTree>
    <p:extLst>
      <p:ext uri="{BB962C8B-B14F-4D97-AF65-F5344CB8AC3E}">
        <p14:creationId xmlns:p14="http://schemas.microsoft.com/office/powerpoint/2010/main" val="32509774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976664"/>
          </a:xfrm>
        </p:spPr>
        <p:txBody>
          <a:bodyPr>
            <a:normAutofit/>
          </a:bodyPr>
          <a:lstStyle/>
          <a:p>
            <a:pPr>
              <a:buNone/>
            </a:pPr>
            <a:r>
              <a:rPr lang="ar-SA" b="1" u="sng" dirty="0">
                <a:solidFill>
                  <a:srgbClr val="FFC000"/>
                </a:solidFill>
                <a:latin typeface="Adobe Arabic" pitchFamily="18" charset="-78"/>
                <a:cs typeface="Adobe Arabic" pitchFamily="18" charset="-78"/>
              </a:rPr>
              <a:t>هناك 6 أنواع من الأهداف التي تسعى أي منظمة تطوعية لتحقيقها:</a:t>
            </a:r>
          </a:p>
          <a:p>
            <a:pPr>
              <a:buNone/>
            </a:pPr>
            <a:r>
              <a:rPr lang="ar-SA" dirty="0">
                <a:solidFill>
                  <a:srgbClr val="FFC000"/>
                </a:solidFill>
                <a:latin typeface="Adobe Arabic" pitchFamily="18" charset="-78"/>
                <a:cs typeface="Adobe Arabic" pitchFamily="18" charset="-78"/>
              </a:rPr>
              <a:t>1/</a:t>
            </a:r>
            <a:r>
              <a:rPr lang="ar-SA" dirty="0">
                <a:latin typeface="Adobe Arabic" pitchFamily="18" charset="-78"/>
                <a:cs typeface="Adobe Arabic" pitchFamily="18" charset="-78"/>
              </a:rPr>
              <a:t>هدف الاستمرار وترسيخ </a:t>
            </a:r>
            <a:r>
              <a:rPr lang="ar-SA" dirty="0" smtClean="0">
                <a:latin typeface="Adobe Arabic" pitchFamily="18" charset="-78"/>
                <a:cs typeface="Adobe Arabic" pitchFamily="18" charset="-78"/>
              </a:rPr>
              <a:t>قيم </a:t>
            </a:r>
            <a:r>
              <a:rPr lang="ar-SA" dirty="0">
                <a:latin typeface="Adobe Arabic" pitchFamily="18" charset="-78"/>
                <a:cs typeface="Adobe Arabic" pitchFamily="18" charset="-78"/>
              </a:rPr>
              <a:t>المنظمة. </a:t>
            </a:r>
            <a:endParaRPr lang="ar-SA" dirty="0" smtClean="0">
              <a:latin typeface="Adobe Arabic" pitchFamily="18" charset="-78"/>
              <a:cs typeface="Adobe Arabic" pitchFamily="18" charset="-78"/>
            </a:endParaRPr>
          </a:p>
          <a:p>
            <a:pPr>
              <a:buNone/>
            </a:pPr>
            <a:r>
              <a:rPr lang="ar-SA" dirty="0" smtClean="0">
                <a:solidFill>
                  <a:srgbClr val="FFC000"/>
                </a:solidFill>
                <a:latin typeface="Adobe Arabic" pitchFamily="18" charset="-78"/>
                <a:cs typeface="Adobe Arabic" pitchFamily="18" charset="-78"/>
              </a:rPr>
              <a:t>2/</a:t>
            </a:r>
            <a:r>
              <a:rPr lang="ar-SA" dirty="0" smtClean="0">
                <a:latin typeface="Adobe Arabic" pitchFamily="18" charset="-78"/>
                <a:cs typeface="Adobe Arabic" pitchFamily="18" charset="-78"/>
              </a:rPr>
              <a:t>هدف </a:t>
            </a:r>
            <a:r>
              <a:rPr lang="ar-SA" dirty="0">
                <a:latin typeface="Adobe Arabic" pitchFamily="18" charset="-78"/>
                <a:cs typeface="Adobe Arabic" pitchFamily="18" charset="-78"/>
              </a:rPr>
              <a:t>التطوير والتجديد</a:t>
            </a:r>
            <a:r>
              <a:rPr lang="ar-SA" dirty="0" smtClean="0">
                <a:latin typeface="Adobe Arabic" pitchFamily="18" charset="-78"/>
                <a:cs typeface="Adobe Arabic" pitchFamily="18" charset="-78"/>
              </a:rPr>
              <a:t>.</a:t>
            </a:r>
          </a:p>
          <a:p>
            <a:pPr>
              <a:buNone/>
            </a:pPr>
            <a:r>
              <a:rPr lang="ar-SA" dirty="0" smtClean="0">
                <a:latin typeface="Adobe Arabic" pitchFamily="18" charset="-78"/>
                <a:cs typeface="Adobe Arabic" pitchFamily="18" charset="-78"/>
              </a:rPr>
              <a:t>  </a:t>
            </a:r>
            <a:r>
              <a:rPr lang="ar-SA" dirty="0">
                <a:solidFill>
                  <a:srgbClr val="FFC000"/>
                </a:solidFill>
                <a:latin typeface="Adobe Arabic" pitchFamily="18" charset="-78"/>
                <a:cs typeface="Adobe Arabic" pitchFamily="18" charset="-78"/>
              </a:rPr>
              <a:t>3/</a:t>
            </a:r>
            <a:r>
              <a:rPr lang="ar-SA" dirty="0">
                <a:latin typeface="Adobe Arabic" pitchFamily="18" charset="-78"/>
                <a:cs typeface="Adobe Arabic" pitchFamily="18" charset="-78"/>
              </a:rPr>
              <a:t>هدف الحصول علي الموارد </a:t>
            </a:r>
            <a:r>
              <a:rPr lang="ar-SA" dirty="0" smtClean="0">
                <a:latin typeface="Adobe Arabic" pitchFamily="18" charset="-78"/>
                <a:cs typeface="Adobe Arabic" pitchFamily="18" charset="-78"/>
              </a:rPr>
              <a:t>المادية والبشرية </a:t>
            </a:r>
            <a:r>
              <a:rPr lang="ar-SA" dirty="0">
                <a:latin typeface="Adobe Arabic" pitchFamily="18" charset="-78"/>
                <a:cs typeface="Adobe Arabic" pitchFamily="18" charset="-78"/>
              </a:rPr>
              <a:t>وتنميتها والانتفاع بها</a:t>
            </a:r>
            <a:r>
              <a:rPr lang="ar-SA" dirty="0" smtClean="0">
                <a:latin typeface="Adobe Arabic" pitchFamily="18" charset="-78"/>
                <a:cs typeface="Adobe Arabic" pitchFamily="18" charset="-78"/>
              </a:rPr>
              <a:t>.</a:t>
            </a:r>
          </a:p>
          <a:p>
            <a:pPr>
              <a:buNone/>
            </a:pPr>
            <a:r>
              <a:rPr lang="ar-SA" dirty="0" smtClean="0">
                <a:latin typeface="Adobe Arabic" pitchFamily="18" charset="-78"/>
                <a:cs typeface="Adobe Arabic" pitchFamily="18" charset="-78"/>
              </a:rPr>
              <a:t> </a:t>
            </a:r>
            <a:r>
              <a:rPr lang="ar-SA" dirty="0">
                <a:solidFill>
                  <a:srgbClr val="FFC000"/>
                </a:solidFill>
                <a:latin typeface="Adobe Arabic" pitchFamily="18" charset="-78"/>
                <a:cs typeface="Adobe Arabic" pitchFamily="18" charset="-78"/>
              </a:rPr>
              <a:t>4/</a:t>
            </a:r>
            <a:r>
              <a:rPr lang="ar-SA" dirty="0">
                <a:latin typeface="Adobe Arabic" pitchFamily="18" charset="-78"/>
                <a:cs typeface="Adobe Arabic" pitchFamily="18" charset="-78"/>
              </a:rPr>
              <a:t>هدف الكفاءة الإنتاجية العالية من الموارد المستخدمة. </a:t>
            </a:r>
            <a:endParaRPr lang="ar-SA" dirty="0" smtClean="0">
              <a:latin typeface="Adobe Arabic" pitchFamily="18" charset="-78"/>
              <a:cs typeface="Adobe Arabic" pitchFamily="18" charset="-78"/>
            </a:endParaRPr>
          </a:p>
          <a:p>
            <a:pPr>
              <a:buNone/>
            </a:pPr>
            <a:r>
              <a:rPr lang="ar-SA" dirty="0" smtClean="0">
                <a:solidFill>
                  <a:srgbClr val="FFC000"/>
                </a:solidFill>
                <a:latin typeface="Adobe Arabic" pitchFamily="18" charset="-78"/>
                <a:cs typeface="Adobe Arabic" pitchFamily="18" charset="-78"/>
              </a:rPr>
              <a:t>5</a:t>
            </a:r>
            <a:r>
              <a:rPr lang="ar-SA" dirty="0">
                <a:solidFill>
                  <a:srgbClr val="FFC000"/>
                </a:solidFill>
                <a:latin typeface="Adobe Arabic" pitchFamily="18" charset="-78"/>
                <a:cs typeface="Adobe Arabic" pitchFamily="18" charset="-78"/>
              </a:rPr>
              <a:t>/ </a:t>
            </a:r>
            <a:r>
              <a:rPr lang="ar-SA" dirty="0">
                <a:latin typeface="Adobe Arabic" pitchFamily="18" charset="-78"/>
                <a:cs typeface="Adobe Arabic" pitchFamily="18" charset="-78"/>
              </a:rPr>
              <a:t>هدف </a:t>
            </a:r>
            <a:r>
              <a:rPr lang="ar-SA" dirty="0" smtClean="0">
                <a:latin typeface="Adobe Arabic" pitchFamily="18" charset="-78"/>
                <a:cs typeface="Adobe Arabic" pitchFamily="18" charset="-78"/>
              </a:rPr>
              <a:t>تحقيق معدل </a:t>
            </a:r>
            <a:r>
              <a:rPr lang="ar-SA" dirty="0">
                <a:latin typeface="Adobe Arabic" pitchFamily="18" charset="-78"/>
                <a:cs typeface="Adobe Arabic" pitchFamily="18" charset="-78"/>
              </a:rPr>
              <a:t>نمو معقول</a:t>
            </a:r>
            <a:r>
              <a:rPr lang="ar-SA" dirty="0" smtClean="0">
                <a:latin typeface="Adobe Arabic" pitchFamily="18" charset="-78"/>
                <a:cs typeface="Adobe Arabic" pitchFamily="18" charset="-78"/>
              </a:rPr>
              <a:t>.</a:t>
            </a:r>
          </a:p>
          <a:p>
            <a:pPr>
              <a:buNone/>
            </a:pPr>
            <a:r>
              <a:rPr lang="ar-SA" dirty="0" smtClean="0">
                <a:latin typeface="Adobe Arabic" pitchFamily="18" charset="-78"/>
                <a:cs typeface="Adobe Arabic" pitchFamily="18" charset="-78"/>
              </a:rPr>
              <a:t> </a:t>
            </a:r>
            <a:r>
              <a:rPr lang="ar-SA" dirty="0">
                <a:solidFill>
                  <a:srgbClr val="FFC000"/>
                </a:solidFill>
                <a:latin typeface="Adobe Arabic" pitchFamily="18" charset="-78"/>
                <a:cs typeface="Adobe Arabic" pitchFamily="18" charset="-78"/>
              </a:rPr>
              <a:t>6/ </a:t>
            </a:r>
            <a:r>
              <a:rPr lang="ar-SA" dirty="0">
                <a:latin typeface="Adobe Arabic" pitchFamily="18" charset="-78"/>
                <a:cs typeface="Adobe Arabic" pitchFamily="18" charset="-78"/>
              </a:rPr>
              <a:t>الأهداف المتعلقة بالمسؤولية الاجتماعية.</a:t>
            </a:r>
          </a:p>
          <a:p>
            <a:endParaRPr lang="ar-SA" dirty="0"/>
          </a:p>
        </p:txBody>
      </p:sp>
    </p:spTree>
    <p:extLst>
      <p:ext uri="{BB962C8B-B14F-4D97-AF65-F5344CB8AC3E}">
        <p14:creationId xmlns:p14="http://schemas.microsoft.com/office/powerpoint/2010/main" val="9213661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217443"/>
          </a:xfrm>
        </p:spPr>
        <p:txBody>
          <a:bodyPr/>
          <a:lstStyle/>
          <a:p>
            <a:pPr>
              <a:buNone/>
            </a:pPr>
            <a:r>
              <a:rPr lang="ar-SA" sz="3600" b="1" u="sng" dirty="0">
                <a:solidFill>
                  <a:srgbClr val="FFC000"/>
                </a:solidFill>
                <a:latin typeface="Adobe Arabic" pitchFamily="18" charset="-78"/>
                <a:cs typeface="Adobe Arabic" pitchFamily="18" charset="-78"/>
              </a:rPr>
              <a:t>وحتى يمكن للمنظمة تحقيق أهدافه يجب أن تكون:</a:t>
            </a:r>
          </a:p>
          <a:p>
            <a:pPr>
              <a:lnSpc>
                <a:spcPct val="150000"/>
              </a:lnSpc>
              <a:buNone/>
            </a:pPr>
            <a:r>
              <a:rPr lang="ar-SA" sz="3600" dirty="0">
                <a:solidFill>
                  <a:srgbClr val="FFC000"/>
                </a:solidFill>
                <a:latin typeface="Adobe Arabic" pitchFamily="18" charset="-78"/>
                <a:cs typeface="Adobe Arabic" pitchFamily="18" charset="-78"/>
              </a:rPr>
              <a:t>1/</a:t>
            </a:r>
            <a:r>
              <a:rPr lang="ar-SA" sz="4000" dirty="0">
                <a:latin typeface="Adobe Arabic" pitchFamily="18" charset="-78"/>
                <a:cs typeface="Adobe Arabic" pitchFamily="18" charset="-78"/>
              </a:rPr>
              <a:t>واقعية ومعقولة بحيث يمكن تحقيقها على أرض الواقع في حدود الموارد المالية والبشرية المتاحة. </a:t>
            </a:r>
          </a:p>
          <a:p>
            <a:pPr>
              <a:lnSpc>
                <a:spcPct val="150000"/>
              </a:lnSpc>
              <a:buNone/>
            </a:pPr>
            <a:r>
              <a:rPr lang="ar-SA" sz="4000" dirty="0">
                <a:solidFill>
                  <a:srgbClr val="FFC000"/>
                </a:solidFill>
                <a:latin typeface="Adobe Arabic" pitchFamily="18" charset="-78"/>
                <a:cs typeface="Adobe Arabic" pitchFamily="18" charset="-78"/>
              </a:rPr>
              <a:t>2/</a:t>
            </a:r>
            <a:r>
              <a:rPr lang="ar-SA" sz="4000" dirty="0">
                <a:latin typeface="Adobe Arabic" pitchFamily="18" charset="-78"/>
                <a:cs typeface="Adobe Arabic" pitchFamily="18" charset="-78"/>
              </a:rPr>
              <a:t>وأن تتفق مع حاجات ومطالب البيئة في داخل المنظمة وخارجها.</a:t>
            </a:r>
            <a:endParaRPr lang="ar-SA" sz="4000" dirty="0">
              <a:solidFill>
                <a:srgbClr val="FFC000"/>
              </a:solidFill>
              <a:latin typeface="Adobe Arabic" pitchFamily="18" charset="-78"/>
              <a:cs typeface="Adobe Arabic" pitchFamily="18" charset="-78"/>
            </a:endParaRPr>
          </a:p>
          <a:p>
            <a:endParaRPr lang="ar-SA" dirty="0"/>
          </a:p>
        </p:txBody>
      </p:sp>
    </p:spTree>
    <p:extLst>
      <p:ext uri="{BB962C8B-B14F-4D97-AF65-F5344CB8AC3E}">
        <p14:creationId xmlns:p14="http://schemas.microsoft.com/office/powerpoint/2010/main" val="3830616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28596" y="548680"/>
            <a:ext cx="8229600" cy="5309212"/>
          </a:xfrm>
          <a:ln w="76200">
            <a:noFill/>
          </a:ln>
        </p:spPr>
        <p:txBody>
          <a:bodyPr>
            <a:normAutofit/>
          </a:bodyPr>
          <a:lstStyle/>
          <a:p>
            <a:pPr>
              <a:buNone/>
            </a:pPr>
            <a:r>
              <a:rPr lang="ar-SA" sz="4600" b="1" u="sng" dirty="0" smtClean="0">
                <a:solidFill>
                  <a:schemeClr val="accent5">
                    <a:lumMod val="75000"/>
                  </a:schemeClr>
                </a:solidFill>
                <a:latin typeface="Adobe Arabic" pitchFamily="18" charset="-78"/>
                <a:cs typeface="Adobe Arabic" pitchFamily="18" charset="-78"/>
              </a:rPr>
              <a:t>3/الأهداف المحددة ”المرحلية“ للمنظمة</a:t>
            </a:r>
            <a:r>
              <a:rPr lang="ar-SA" sz="4000" b="1" dirty="0" smtClean="0">
                <a:solidFill>
                  <a:schemeClr val="accent5">
                    <a:lumMod val="75000"/>
                  </a:schemeClr>
                </a:solidFill>
                <a:latin typeface="Adobe Arabic" pitchFamily="18" charset="-78"/>
                <a:cs typeface="Adobe Arabic" pitchFamily="18" charset="-78"/>
              </a:rPr>
              <a:t>:</a:t>
            </a:r>
          </a:p>
          <a:p>
            <a:pPr>
              <a:lnSpc>
                <a:spcPct val="150000"/>
              </a:lnSpc>
              <a:buNone/>
            </a:pPr>
            <a:r>
              <a:rPr lang="ar-SA" dirty="0" smtClean="0">
                <a:latin typeface="Adobe Arabic" pitchFamily="18" charset="-78"/>
                <a:cs typeface="Adobe Arabic" pitchFamily="18" charset="-78"/>
              </a:rPr>
              <a:t>الأهداف العامة التي تم التوصل إليها في المرحلة السابقة تحتاج أن تتحول إلى </a:t>
            </a:r>
            <a:r>
              <a:rPr lang="ar-SA" b="1" dirty="0" smtClean="0">
                <a:latin typeface="Adobe Arabic" pitchFamily="18" charset="-78"/>
                <a:cs typeface="Adobe Arabic" pitchFamily="18" charset="-78"/>
              </a:rPr>
              <a:t>أهداف محددة </a:t>
            </a:r>
            <a:r>
              <a:rPr lang="ar-SA" dirty="0" smtClean="0">
                <a:latin typeface="Adobe Arabic" pitchFamily="18" charset="-78"/>
                <a:cs typeface="Adobe Arabic" pitchFamily="18" charset="-78"/>
              </a:rPr>
              <a:t>حتى يتسنى </a:t>
            </a:r>
            <a:r>
              <a:rPr lang="ar-SA" u="sng" dirty="0" smtClean="0">
                <a:latin typeface="Adobe Arabic" pitchFamily="18" charset="-78"/>
                <a:cs typeface="Adobe Arabic" pitchFamily="18" charset="-78"/>
              </a:rPr>
              <a:t>تطبيقها على أرض الواقع </a:t>
            </a:r>
          </a:p>
          <a:p>
            <a:pPr>
              <a:lnSpc>
                <a:spcPct val="150000"/>
              </a:lnSpc>
              <a:buNone/>
            </a:pPr>
            <a:r>
              <a:rPr lang="ar-SA" dirty="0" smtClean="0">
                <a:latin typeface="Adobe Arabic" pitchFamily="18" charset="-78"/>
                <a:cs typeface="Adobe Arabic" pitchFamily="18" charset="-78"/>
              </a:rPr>
              <a:t>وإذا كانت </a:t>
            </a:r>
            <a:r>
              <a:rPr lang="ar-SA" b="1" dirty="0" smtClean="0">
                <a:latin typeface="Adobe Arabic" pitchFamily="18" charset="-78"/>
                <a:cs typeface="Adobe Arabic" pitchFamily="18" charset="-78"/>
              </a:rPr>
              <a:t>الأهداف العامة </a:t>
            </a:r>
            <a:r>
              <a:rPr lang="ar-SA" u="sng" dirty="0" smtClean="0">
                <a:latin typeface="Adobe Arabic" pitchFamily="18" charset="-78"/>
                <a:cs typeface="Adobe Arabic" pitchFamily="18" charset="-78"/>
              </a:rPr>
              <a:t>تصف ما سوف يتم عمله </a:t>
            </a:r>
            <a:r>
              <a:rPr lang="ar-SA" dirty="0" smtClean="0">
                <a:latin typeface="Adobe Arabic" pitchFamily="18" charset="-78"/>
                <a:cs typeface="Adobe Arabic" pitchFamily="18" charset="-78"/>
              </a:rPr>
              <a:t>فإن </a:t>
            </a:r>
          </a:p>
          <a:p>
            <a:pPr>
              <a:lnSpc>
                <a:spcPct val="150000"/>
              </a:lnSpc>
              <a:buNone/>
            </a:pPr>
            <a:r>
              <a:rPr lang="ar-SA" b="1" dirty="0" smtClean="0">
                <a:latin typeface="Adobe Arabic" pitchFamily="18" charset="-78"/>
                <a:cs typeface="Adobe Arabic" pitchFamily="18" charset="-78"/>
              </a:rPr>
              <a:t>الأهداف المحددة </a:t>
            </a:r>
            <a:r>
              <a:rPr lang="ar-SA" u="sng" dirty="0" smtClean="0">
                <a:latin typeface="Adobe Arabic" pitchFamily="18" charset="-78"/>
                <a:cs typeface="Adobe Arabic" pitchFamily="18" charset="-78"/>
              </a:rPr>
              <a:t>تصف كيفية عملة</a:t>
            </a:r>
            <a:r>
              <a:rPr lang="ar-SA" dirty="0" smtClean="0">
                <a:latin typeface="Adobe Arabic" pitchFamily="18" charset="-78"/>
                <a:cs typeface="Adobe Arabic" pitchFamily="18" charset="-78"/>
              </a:rPr>
              <a:t>.</a:t>
            </a:r>
          </a:p>
          <a:p>
            <a:pPr>
              <a:buNone/>
            </a:pPr>
            <a:endParaRPr lang="ar-SA" dirty="0">
              <a:latin typeface="Adobe Arabic" pitchFamily="18" charset="-78"/>
              <a:cs typeface="Adobe Arabic" pitchFamily="18" charset="-78"/>
            </a:endParaRPr>
          </a:p>
        </p:txBody>
      </p:sp>
    </p:spTree>
    <p:extLst>
      <p:ext uri="{BB962C8B-B14F-4D97-AF65-F5344CB8AC3E}">
        <p14:creationId xmlns:p14="http://schemas.microsoft.com/office/powerpoint/2010/main" val="22602998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476672"/>
            <a:ext cx="8712968" cy="6120680"/>
          </a:xfrm>
        </p:spPr>
        <p:txBody>
          <a:bodyPr>
            <a:normAutofit fontScale="85000" lnSpcReduction="20000"/>
          </a:bodyPr>
          <a:lstStyle/>
          <a:p>
            <a:pPr>
              <a:buNone/>
            </a:pPr>
            <a:r>
              <a:rPr lang="ar-SA" sz="3600" b="1" u="sng" dirty="0">
                <a:solidFill>
                  <a:schemeClr val="accent2">
                    <a:lumMod val="60000"/>
                    <a:lumOff val="40000"/>
                  </a:schemeClr>
                </a:solidFill>
                <a:latin typeface="Adobe Arabic" pitchFamily="18" charset="-78"/>
                <a:cs typeface="Adobe Arabic" pitchFamily="18" charset="-78"/>
              </a:rPr>
              <a:t>حتى تأتي الأهداف العامة قويه ومحدده يتم استخدام نموذج </a:t>
            </a:r>
            <a:r>
              <a:rPr lang="en-US" sz="3600" b="1" u="sng" dirty="0">
                <a:solidFill>
                  <a:schemeClr val="accent2">
                    <a:lumMod val="60000"/>
                    <a:lumOff val="40000"/>
                  </a:schemeClr>
                </a:solidFill>
                <a:latin typeface="Adobe Arabic" pitchFamily="18" charset="-78"/>
                <a:cs typeface="Adobe Arabic" pitchFamily="18" charset="-78"/>
              </a:rPr>
              <a:t> SMART</a:t>
            </a:r>
            <a:r>
              <a:rPr lang="ar-SA" sz="3600" b="1" u="sng" dirty="0">
                <a:solidFill>
                  <a:schemeClr val="accent2">
                    <a:lumMod val="60000"/>
                    <a:lumOff val="40000"/>
                  </a:schemeClr>
                </a:solidFill>
                <a:latin typeface="Adobe Arabic" pitchFamily="18" charset="-78"/>
                <a:cs typeface="Adobe Arabic" pitchFamily="18" charset="-78"/>
              </a:rPr>
              <a:t>وهو اختصار </a:t>
            </a:r>
            <a:r>
              <a:rPr lang="ar-SA" sz="3600" b="1" u="sng" dirty="0" smtClean="0">
                <a:solidFill>
                  <a:schemeClr val="accent2">
                    <a:lumMod val="60000"/>
                    <a:lumOff val="40000"/>
                  </a:schemeClr>
                </a:solidFill>
                <a:latin typeface="Adobe Arabic" pitchFamily="18" charset="-78"/>
                <a:cs typeface="Adobe Arabic" pitchFamily="18" charset="-78"/>
              </a:rPr>
              <a:t>للكلمات التالية</a:t>
            </a:r>
            <a:r>
              <a:rPr lang="ar-SA" sz="3600" b="1" u="sng" dirty="0">
                <a:solidFill>
                  <a:schemeClr val="accent2">
                    <a:lumMod val="60000"/>
                    <a:lumOff val="40000"/>
                  </a:schemeClr>
                </a:solidFill>
                <a:latin typeface="Adobe Arabic" pitchFamily="18" charset="-78"/>
                <a:cs typeface="Adobe Arabic" pitchFamily="18" charset="-78"/>
              </a:rPr>
              <a:t>:</a:t>
            </a:r>
          </a:p>
          <a:p>
            <a:pPr>
              <a:buNone/>
            </a:pPr>
            <a:r>
              <a:rPr lang="en-US" dirty="0">
                <a:latin typeface="Adobe Arabic" pitchFamily="18" charset="-78"/>
                <a:cs typeface="Adobe Arabic" pitchFamily="18" charset="-78"/>
              </a:rPr>
              <a:t> </a:t>
            </a:r>
            <a:r>
              <a:rPr lang="ar-SA" sz="3600" b="1" u="sng" dirty="0" smtClean="0">
                <a:solidFill>
                  <a:schemeClr val="accent5">
                    <a:lumMod val="75000"/>
                  </a:schemeClr>
                </a:solidFill>
                <a:latin typeface="Adobe Arabic" pitchFamily="18" charset="-78"/>
                <a:cs typeface="Adobe Arabic" pitchFamily="18" charset="-78"/>
              </a:rPr>
              <a:t> (</a:t>
            </a:r>
            <a:r>
              <a:rPr lang="ar-SA" sz="3600" b="1" dirty="0">
                <a:ln>
                  <a:solidFill>
                    <a:schemeClr val="tx1"/>
                  </a:solidFill>
                </a:ln>
                <a:solidFill>
                  <a:schemeClr val="accent2">
                    <a:lumMod val="60000"/>
                    <a:lumOff val="40000"/>
                  </a:schemeClr>
                </a:solidFill>
              </a:rPr>
              <a:t>محدد </a:t>
            </a:r>
            <a:r>
              <a:rPr lang="ar-SA" sz="3600" dirty="0" smtClean="0"/>
              <a:t>) </a:t>
            </a:r>
            <a:r>
              <a:rPr lang="en-US" b="1" u="sng" dirty="0">
                <a:solidFill>
                  <a:schemeClr val="accent5">
                    <a:lumMod val="75000"/>
                  </a:schemeClr>
                </a:solidFill>
                <a:latin typeface="Adobe Arabic" pitchFamily="18" charset="-78"/>
                <a:cs typeface="Adobe Arabic" pitchFamily="18" charset="-78"/>
              </a:rPr>
              <a:t>SEPCIFIC </a:t>
            </a:r>
            <a:r>
              <a:rPr lang="ar-SA" b="1" u="sng" dirty="0" smtClean="0">
                <a:solidFill>
                  <a:schemeClr val="accent5">
                    <a:lumMod val="75000"/>
                  </a:schemeClr>
                </a:solidFill>
                <a:latin typeface="Adobe Arabic" pitchFamily="18" charset="-78"/>
                <a:cs typeface="Adobe Arabic" pitchFamily="18" charset="-78"/>
              </a:rPr>
              <a:t> </a:t>
            </a:r>
            <a:r>
              <a:rPr lang="ar-SA" dirty="0" smtClean="0">
                <a:latin typeface="Adobe Arabic" pitchFamily="18" charset="-78"/>
                <a:cs typeface="Adobe Arabic" pitchFamily="18" charset="-78"/>
              </a:rPr>
              <a:t>أي </a:t>
            </a:r>
            <a:r>
              <a:rPr lang="ar-SA" dirty="0">
                <a:latin typeface="Adobe Arabic" pitchFamily="18" charset="-78"/>
                <a:cs typeface="Adobe Arabic" pitchFamily="18" charset="-78"/>
              </a:rPr>
              <a:t>يجب أن تكون الهدف محددة وتتعلق بمهمة أو برنامج معين. </a:t>
            </a:r>
          </a:p>
          <a:p>
            <a:pPr>
              <a:buNone/>
            </a:pPr>
            <a:r>
              <a:rPr lang="ar-SA" sz="3600" b="1" u="sng" dirty="0" smtClean="0">
                <a:solidFill>
                  <a:schemeClr val="accent5">
                    <a:lumMod val="75000"/>
                  </a:schemeClr>
                </a:solidFill>
                <a:latin typeface="Adobe Arabic" pitchFamily="18" charset="-78"/>
                <a:cs typeface="Adobe Arabic" pitchFamily="18" charset="-78"/>
              </a:rPr>
              <a:t>(</a:t>
            </a:r>
            <a:r>
              <a:rPr lang="ar-SA" sz="3600" b="1" dirty="0">
                <a:ln>
                  <a:solidFill>
                    <a:schemeClr val="tx1"/>
                  </a:solidFill>
                </a:ln>
                <a:solidFill>
                  <a:schemeClr val="accent2">
                    <a:lumMod val="60000"/>
                    <a:lumOff val="40000"/>
                  </a:schemeClr>
                </a:solidFill>
              </a:rPr>
              <a:t>قابلة للقياس </a:t>
            </a:r>
            <a:r>
              <a:rPr lang="ar-SA" sz="3600" dirty="0" smtClean="0"/>
              <a:t>)</a:t>
            </a:r>
            <a:r>
              <a:rPr lang="en-US" b="1" u="sng" dirty="0">
                <a:solidFill>
                  <a:schemeClr val="accent5">
                    <a:lumMod val="75000"/>
                  </a:schemeClr>
                </a:solidFill>
                <a:latin typeface="Adobe Arabic" pitchFamily="18" charset="-78"/>
                <a:cs typeface="Adobe Arabic" pitchFamily="18" charset="-78"/>
              </a:rPr>
              <a:t> MEASURABLE </a:t>
            </a:r>
            <a:r>
              <a:rPr lang="ar-SA" dirty="0" smtClean="0">
                <a:latin typeface="Adobe Arabic" pitchFamily="18" charset="-78"/>
                <a:cs typeface="Adobe Arabic" pitchFamily="18" charset="-78"/>
              </a:rPr>
              <a:t>أي </a:t>
            </a:r>
            <a:r>
              <a:rPr lang="ar-SA" dirty="0">
                <a:latin typeface="Adobe Arabic" pitchFamily="18" charset="-78"/>
                <a:cs typeface="Adobe Arabic" pitchFamily="18" charset="-78"/>
              </a:rPr>
              <a:t>تكون الأهداف المرحلية قابلة للقياس.</a:t>
            </a:r>
          </a:p>
          <a:p>
            <a:pPr>
              <a:buNone/>
            </a:pPr>
            <a:r>
              <a:rPr lang="en-US" sz="3600" b="1" u="sng" dirty="0" smtClean="0">
                <a:solidFill>
                  <a:schemeClr val="accent5">
                    <a:lumMod val="75000"/>
                  </a:schemeClr>
                </a:solidFill>
                <a:latin typeface="Adobe Arabic" pitchFamily="18" charset="-78"/>
                <a:cs typeface="Adobe Arabic" pitchFamily="18" charset="-78"/>
              </a:rPr>
              <a:t> ) </a:t>
            </a:r>
            <a:r>
              <a:rPr lang="ar-SA" b="1" dirty="0">
                <a:ln>
                  <a:solidFill>
                    <a:schemeClr val="tx1"/>
                  </a:solidFill>
                </a:ln>
                <a:solidFill>
                  <a:schemeClr val="accent2">
                    <a:lumMod val="60000"/>
                    <a:lumOff val="40000"/>
                  </a:schemeClr>
                </a:solidFill>
              </a:rPr>
              <a:t>يمكن بلوغه </a:t>
            </a:r>
            <a:r>
              <a:rPr lang="en-US" sz="3600" b="1" u="sng" dirty="0" smtClean="0">
                <a:solidFill>
                  <a:schemeClr val="accent5">
                    <a:lumMod val="75000"/>
                  </a:schemeClr>
                </a:solidFill>
                <a:latin typeface="Adobe Arabic" pitchFamily="18" charset="-78"/>
                <a:cs typeface="Adobe Arabic" pitchFamily="18" charset="-78"/>
              </a:rPr>
              <a:t>ATTAIANABLE</a:t>
            </a:r>
            <a:r>
              <a:rPr lang="ar-SA" dirty="0">
                <a:latin typeface="Adobe Arabic" pitchFamily="18" charset="-78"/>
                <a:cs typeface="Adobe Arabic" pitchFamily="18" charset="-78"/>
              </a:rPr>
              <a:t>بمعنى أنه يمكن الوصول للأهداف المرحلية أي القابلية للإنجاز خلال الفترة الزمنية الموصي بها</a:t>
            </a:r>
          </a:p>
          <a:p>
            <a:pPr>
              <a:buNone/>
            </a:pPr>
            <a:r>
              <a:rPr lang="ar-SA" dirty="0">
                <a:latin typeface="Adobe Arabic" pitchFamily="18" charset="-78"/>
                <a:cs typeface="Adobe Arabic" pitchFamily="18" charset="-78"/>
              </a:rPr>
              <a:t>وفي خلال المهلة الزمنية الحالية.</a:t>
            </a:r>
          </a:p>
          <a:p>
            <a:pPr>
              <a:buNone/>
            </a:pPr>
            <a:r>
              <a:rPr lang="ar-SA" b="1" dirty="0" smtClean="0">
                <a:ln>
                  <a:solidFill>
                    <a:schemeClr val="tx1"/>
                  </a:solidFill>
                </a:ln>
                <a:solidFill>
                  <a:schemeClr val="accent2">
                    <a:lumMod val="60000"/>
                    <a:lumOff val="40000"/>
                  </a:schemeClr>
                </a:solidFill>
              </a:rPr>
              <a:t>الاهداف موجهة للنتائج </a:t>
            </a:r>
            <a:r>
              <a:rPr lang="ar-SA" dirty="0"/>
              <a:t>- </a:t>
            </a:r>
            <a:r>
              <a:rPr lang="en-US" b="1" u="sng" dirty="0" smtClean="0">
                <a:solidFill>
                  <a:schemeClr val="accent5">
                    <a:lumMod val="75000"/>
                  </a:schemeClr>
                </a:solidFill>
                <a:latin typeface="Adobe Arabic" pitchFamily="18" charset="-78"/>
                <a:cs typeface="Adobe Arabic" pitchFamily="18" charset="-78"/>
              </a:rPr>
              <a:t>RESULTS </a:t>
            </a:r>
            <a:r>
              <a:rPr lang="en-US" b="1" u="sng" dirty="0">
                <a:solidFill>
                  <a:schemeClr val="accent5">
                    <a:lumMod val="75000"/>
                  </a:schemeClr>
                </a:solidFill>
                <a:latin typeface="Adobe Arabic" pitchFamily="18" charset="-78"/>
                <a:cs typeface="Adobe Arabic" pitchFamily="18" charset="-78"/>
              </a:rPr>
              <a:t>– ORIENTED</a:t>
            </a:r>
            <a:r>
              <a:rPr lang="ar-SA" dirty="0"/>
              <a:t> </a:t>
            </a:r>
            <a:r>
              <a:rPr lang="ar-SA" dirty="0" smtClean="0">
                <a:latin typeface="Adobe Arabic" pitchFamily="18" charset="-78"/>
                <a:cs typeface="Adobe Arabic" pitchFamily="18" charset="-78"/>
              </a:rPr>
              <a:t>أن </a:t>
            </a:r>
            <a:r>
              <a:rPr lang="ar-SA" dirty="0">
                <a:latin typeface="Adobe Arabic" pitchFamily="18" charset="-78"/>
                <a:cs typeface="Adobe Arabic" pitchFamily="18" charset="-78"/>
              </a:rPr>
              <a:t>تكون الأهداف المرحلية متوجهة نحو النتائج ومركزة على أنشطه قصيرة المدى</a:t>
            </a:r>
          </a:p>
          <a:p>
            <a:pPr>
              <a:buNone/>
            </a:pPr>
            <a:r>
              <a:rPr lang="ar-SA" dirty="0">
                <a:latin typeface="Adobe Arabic" pitchFamily="18" charset="-78"/>
                <a:cs typeface="Adobe Arabic" pitchFamily="18" charset="-78"/>
              </a:rPr>
              <a:t>للوصول إلى أهداف طويلة المدى.</a:t>
            </a:r>
          </a:p>
          <a:p>
            <a:r>
              <a:rPr lang="ar-SA" b="1" dirty="0" smtClean="0">
                <a:ln>
                  <a:solidFill>
                    <a:schemeClr val="tx1"/>
                  </a:solidFill>
                </a:ln>
                <a:solidFill>
                  <a:schemeClr val="accent2">
                    <a:lumMod val="60000"/>
                    <a:lumOff val="40000"/>
                  </a:schemeClr>
                </a:solidFill>
              </a:rPr>
              <a:t>الاهداف المرحلية المحددة</a:t>
            </a:r>
            <a:r>
              <a:rPr lang="en-US" b="1" u="sng" dirty="0" smtClean="0">
                <a:solidFill>
                  <a:schemeClr val="accent5">
                    <a:lumMod val="75000"/>
                  </a:schemeClr>
                </a:solidFill>
                <a:latin typeface="Adobe Arabic" pitchFamily="18" charset="-78"/>
                <a:cs typeface="Adobe Arabic" pitchFamily="18" charset="-78"/>
              </a:rPr>
              <a:t>TIME </a:t>
            </a:r>
            <a:r>
              <a:rPr lang="en-US" b="1" u="sng" dirty="0">
                <a:solidFill>
                  <a:schemeClr val="accent5">
                    <a:lumMod val="75000"/>
                  </a:schemeClr>
                </a:solidFill>
                <a:latin typeface="Adobe Arabic" pitchFamily="18" charset="-78"/>
                <a:cs typeface="Adobe Arabic" pitchFamily="18" charset="-78"/>
              </a:rPr>
              <a:t>– DETERMINED </a:t>
            </a:r>
            <a:endParaRPr lang="ar-SA" dirty="0"/>
          </a:p>
          <a:p>
            <a:pPr>
              <a:buNone/>
            </a:pPr>
            <a:r>
              <a:rPr lang="ar-SA" sz="3400" b="1" u="sng" dirty="0" smtClean="0">
                <a:solidFill>
                  <a:schemeClr val="accent5">
                    <a:lumMod val="75000"/>
                  </a:schemeClr>
                </a:solidFill>
                <a:latin typeface="Adobe Arabic" pitchFamily="18" charset="-78"/>
                <a:cs typeface="Adobe Arabic" pitchFamily="18" charset="-78"/>
              </a:rPr>
              <a:t>أن </a:t>
            </a:r>
            <a:r>
              <a:rPr lang="ar-SA" dirty="0">
                <a:latin typeface="Adobe Arabic" pitchFamily="18" charset="-78"/>
                <a:cs typeface="Adobe Arabic" pitchFamily="18" charset="-78"/>
              </a:rPr>
              <a:t>تكون الأهداف المرحلية محدده زمنيا أي لها إطار زمني يجب إنجازها</a:t>
            </a:r>
            <a:endParaRPr lang="ar-SA" dirty="0"/>
          </a:p>
        </p:txBody>
      </p:sp>
    </p:spTree>
    <p:extLst>
      <p:ext uri="{BB962C8B-B14F-4D97-AF65-F5344CB8AC3E}">
        <p14:creationId xmlns:p14="http://schemas.microsoft.com/office/powerpoint/2010/main" val="12022261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a:bodyPr>
          <a:lstStyle/>
          <a:p>
            <a:pPr>
              <a:buNone/>
            </a:pPr>
            <a:r>
              <a:rPr lang="ar-SA" sz="4600" b="1" u="sng" dirty="0" smtClean="0">
                <a:solidFill>
                  <a:schemeClr val="bg2">
                    <a:lumMod val="50000"/>
                  </a:schemeClr>
                </a:solidFill>
                <a:latin typeface="Adobe Arabic" pitchFamily="18" charset="-78"/>
                <a:cs typeface="Adobe Arabic" pitchFamily="18" charset="-78"/>
              </a:rPr>
              <a:t>4/خطوات العمل:</a:t>
            </a:r>
          </a:p>
          <a:p>
            <a:pPr>
              <a:buNone/>
            </a:pPr>
            <a:r>
              <a:rPr lang="ar-SA" dirty="0" smtClean="0">
                <a:latin typeface="Adobe Arabic" pitchFamily="18" charset="-78"/>
                <a:cs typeface="Adobe Arabic" pitchFamily="18" charset="-78"/>
              </a:rPr>
              <a:t>تحدد خطوات العمل الخطوط العريضة للأنشطة الضرورية لوضع البرنامج ويمكن تحديد خطوات العمل على شكل</a:t>
            </a:r>
          </a:p>
          <a:p>
            <a:pPr>
              <a:buNone/>
            </a:pPr>
            <a:r>
              <a:rPr lang="ar-SA" dirty="0" smtClean="0">
                <a:latin typeface="Adobe Arabic" pitchFamily="18" charset="-78"/>
                <a:cs typeface="Adobe Arabic" pitchFamily="18" charset="-78"/>
              </a:rPr>
              <a:t>برنامج زمني وتوزيعها على جميع الأشخاص الذين سيضطلعون بمهمة تنفيذها.</a:t>
            </a:r>
          </a:p>
          <a:p>
            <a:pPr>
              <a:buNone/>
            </a:pPr>
            <a:r>
              <a:rPr lang="ar-SA" sz="4600" b="1" u="sng" dirty="0" smtClean="0">
                <a:solidFill>
                  <a:schemeClr val="bg2">
                    <a:lumMod val="50000"/>
                  </a:schemeClr>
                </a:solidFill>
                <a:latin typeface="Adobe Arabic" pitchFamily="18" charset="-78"/>
                <a:cs typeface="Adobe Arabic" pitchFamily="18" charset="-78"/>
              </a:rPr>
              <a:t> 5/تقييم الخطة: </a:t>
            </a:r>
          </a:p>
          <a:p>
            <a:pPr>
              <a:buNone/>
            </a:pPr>
            <a:r>
              <a:rPr lang="ar-SA" dirty="0" smtClean="0">
                <a:latin typeface="Adobe Arabic" pitchFamily="18" charset="-78"/>
                <a:cs typeface="Adobe Arabic" pitchFamily="18" charset="-78"/>
              </a:rPr>
              <a:t>حتى يمكن التوصل إلى رؤية المنظمة من خلال تحقيق الأهداف المرحلية والعامة يتطلب الأمر من مجلس الإدارة</a:t>
            </a:r>
          </a:p>
          <a:p>
            <a:pPr>
              <a:buNone/>
            </a:pPr>
            <a:r>
              <a:rPr lang="ar-SA" dirty="0" smtClean="0">
                <a:latin typeface="Adobe Arabic" pitchFamily="18" charset="-78"/>
                <a:cs typeface="Adobe Arabic" pitchFamily="18" charset="-78"/>
              </a:rPr>
              <a:t>متابعة وتنفيذ الخطة </a:t>
            </a:r>
            <a:r>
              <a:rPr lang="ar-SA" b="1" dirty="0" smtClean="0">
                <a:solidFill>
                  <a:schemeClr val="bg2">
                    <a:lumMod val="50000"/>
                  </a:schemeClr>
                </a:solidFill>
                <a:latin typeface="Adobe Arabic" pitchFamily="18" charset="-78"/>
                <a:cs typeface="Adobe Arabic" pitchFamily="18" charset="-78"/>
              </a:rPr>
              <a:t> </a:t>
            </a:r>
          </a:p>
        </p:txBody>
      </p:sp>
    </p:spTree>
    <p:extLst>
      <p:ext uri="{BB962C8B-B14F-4D97-AF65-F5344CB8AC3E}">
        <p14:creationId xmlns:p14="http://schemas.microsoft.com/office/powerpoint/2010/main" val="23564171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pPr>
              <a:buNone/>
            </a:pPr>
            <a:r>
              <a:rPr lang="ar-SA" b="1" u="sng" dirty="0">
                <a:solidFill>
                  <a:schemeClr val="bg2">
                    <a:lumMod val="50000"/>
                  </a:schemeClr>
                </a:solidFill>
                <a:latin typeface="Adobe Arabic" pitchFamily="18" charset="-78"/>
                <a:cs typeface="Adobe Arabic" pitchFamily="18" charset="-78"/>
              </a:rPr>
              <a:t>وذلك من خلال:</a:t>
            </a:r>
          </a:p>
          <a:p>
            <a:pPr>
              <a:buNone/>
            </a:pPr>
            <a:r>
              <a:rPr lang="ar-SA" b="1" dirty="0">
                <a:solidFill>
                  <a:schemeClr val="bg2">
                    <a:lumMod val="50000"/>
                  </a:schemeClr>
                </a:solidFill>
                <a:latin typeface="Adobe Arabic" pitchFamily="18" charset="-78"/>
                <a:cs typeface="Adobe Arabic" pitchFamily="18" charset="-78"/>
              </a:rPr>
              <a:t>1/ تكوين لجنة من مجلس الإدارة تكون مهمتها متابعة تنفيذ الأهداف العامة المرحلية </a:t>
            </a:r>
          </a:p>
          <a:p>
            <a:pPr>
              <a:buNone/>
            </a:pPr>
            <a:r>
              <a:rPr lang="ar-SA" b="1" dirty="0">
                <a:solidFill>
                  <a:schemeClr val="bg2">
                    <a:lumMod val="50000"/>
                  </a:schemeClr>
                </a:solidFill>
                <a:latin typeface="Adobe Arabic" pitchFamily="18" charset="-78"/>
                <a:cs typeface="Adobe Arabic" pitchFamily="18" charset="-78"/>
              </a:rPr>
              <a:t>2/مطالبة رؤساء اللجان بتقديم تقارير دورية عن سير منظمة رؤيتهم عن تنفيذ الخطة </a:t>
            </a:r>
          </a:p>
          <a:p>
            <a:pPr>
              <a:buNone/>
            </a:pPr>
            <a:r>
              <a:rPr lang="ar-SA" b="1" dirty="0">
                <a:solidFill>
                  <a:schemeClr val="bg2">
                    <a:lumMod val="50000"/>
                  </a:schemeClr>
                </a:solidFill>
                <a:latin typeface="Adobe Arabic" pitchFamily="18" charset="-78"/>
                <a:cs typeface="Adobe Arabic" pitchFamily="18" charset="-78"/>
              </a:rPr>
              <a:t>3/تشكيل لجنة للتخطيط بعيد المدى وتكون مهمتها متابعة الخطة واقتراح التعديلات التي تظهر أهميتها ورفع توصياتها إلى مجلس الإدارة</a:t>
            </a:r>
            <a:endParaRPr lang="ar-SA" dirty="0"/>
          </a:p>
        </p:txBody>
      </p:sp>
    </p:spTree>
    <p:extLst>
      <p:ext uri="{BB962C8B-B14F-4D97-AF65-F5344CB8AC3E}">
        <p14:creationId xmlns:p14="http://schemas.microsoft.com/office/powerpoint/2010/main" val="39536796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u="sng" dirty="0" smtClean="0">
                <a:solidFill>
                  <a:schemeClr val="accent1">
                    <a:lumMod val="60000"/>
                    <a:lumOff val="40000"/>
                  </a:schemeClr>
                </a:solidFill>
                <a:latin typeface="Adobe Arabic" pitchFamily="18" charset="-78"/>
                <a:cs typeface="Adobe Arabic" pitchFamily="18" charset="-78"/>
              </a:rPr>
              <a:t>2/عوامل النجاح خطة إستراتيجية المنظمات التطوعية </a:t>
            </a:r>
            <a:endParaRPr lang="ar-SA" b="1" u="sng" dirty="0">
              <a:solidFill>
                <a:schemeClr val="accent1">
                  <a:lumMod val="60000"/>
                  <a:lumOff val="40000"/>
                </a:schemeClr>
              </a:solidFill>
            </a:endParaRPr>
          </a:p>
        </p:txBody>
      </p:sp>
      <p:sp>
        <p:nvSpPr>
          <p:cNvPr id="3" name="عنصر نائب للمحتوى 2"/>
          <p:cNvSpPr>
            <a:spLocks noGrp="1"/>
          </p:cNvSpPr>
          <p:nvPr>
            <p:ph idx="1"/>
          </p:nvPr>
        </p:nvSpPr>
        <p:spPr/>
        <p:txBody>
          <a:bodyPr>
            <a:normAutofit fontScale="85000" lnSpcReduction="10000"/>
          </a:bodyPr>
          <a:lstStyle/>
          <a:p>
            <a:pPr>
              <a:buNone/>
            </a:pPr>
            <a:r>
              <a:rPr lang="ar-SA" b="1" u="sng" dirty="0" smtClean="0">
                <a:solidFill>
                  <a:schemeClr val="bg2">
                    <a:lumMod val="50000"/>
                  </a:schemeClr>
                </a:solidFill>
                <a:latin typeface="Adobe Arabic" pitchFamily="18" charset="-78"/>
                <a:cs typeface="Adobe Arabic" pitchFamily="18" charset="-78"/>
              </a:rPr>
              <a:t>1/توفر دعم سياسي للخطة من قبل الدولة:</a:t>
            </a:r>
          </a:p>
          <a:p>
            <a:pPr>
              <a:buNone/>
            </a:pPr>
            <a:r>
              <a:rPr lang="ar-SA" dirty="0" smtClean="0">
                <a:latin typeface="Adobe Arabic" pitchFamily="18" charset="-78"/>
                <a:cs typeface="Adobe Arabic" pitchFamily="18" charset="-78"/>
              </a:rPr>
              <a:t>إذا كانت المنظمات التطوعية هي في الأساس منظمات غير حكومية, </a:t>
            </a:r>
            <a:r>
              <a:rPr lang="ar-SA" b="1" u="sng" dirty="0" smtClean="0">
                <a:solidFill>
                  <a:schemeClr val="accent1">
                    <a:lumMod val="60000"/>
                    <a:lumOff val="40000"/>
                  </a:schemeClr>
                </a:solidFill>
                <a:latin typeface="Adobe Arabic" pitchFamily="18" charset="-78"/>
                <a:cs typeface="Adobe Arabic" pitchFamily="18" charset="-78"/>
              </a:rPr>
              <a:t>فهذا لا</a:t>
            </a:r>
          </a:p>
          <a:p>
            <a:pPr>
              <a:buNone/>
            </a:pPr>
            <a:r>
              <a:rPr lang="ar-SA" b="1" u="sng" dirty="0" smtClean="0">
                <a:solidFill>
                  <a:schemeClr val="accent1">
                    <a:lumMod val="60000"/>
                    <a:lumOff val="40000"/>
                  </a:schemeClr>
                </a:solidFill>
                <a:latin typeface="Adobe Arabic" pitchFamily="18" charset="-78"/>
                <a:cs typeface="Adobe Arabic" pitchFamily="18" charset="-78"/>
              </a:rPr>
              <a:t>يعني أن العمل التطوعي يتم بمعزل عن الاجهزه الحكومية ,</a:t>
            </a:r>
            <a:r>
              <a:rPr lang="ar-SA" dirty="0" smtClean="0">
                <a:latin typeface="Adobe Arabic" pitchFamily="18" charset="-78"/>
                <a:cs typeface="Adobe Arabic" pitchFamily="18" charset="-78"/>
              </a:rPr>
              <a:t>فالنشاط التطوعي </a:t>
            </a:r>
          </a:p>
          <a:p>
            <a:pPr>
              <a:buNone/>
            </a:pPr>
            <a:r>
              <a:rPr lang="ar-SA" dirty="0" smtClean="0">
                <a:latin typeface="Adobe Arabic" pitchFamily="18" charset="-78"/>
                <a:cs typeface="Adobe Arabic" pitchFamily="18" charset="-78"/>
              </a:rPr>
              <a:t>نشاط مكمل للجهود الحكومية.</a:t>
            </a:r>
          </a:p>
          <a:p>
            <a:pPr>
              <a:buNone/>
            </a:pPr>
            <a:r>
              <a:rPr lang="ar-SA" dirty="0" smtClean="0">
                <a:latin typeface="Adobe Arabic" pitchFamily="18" charset="-78"/>
                <a:cs typeface="Adobe Arabic" pitchFamily="18" charset="-78"/>
              </a:rPr>
              <a:t>تتولى الأجهزة الحكومية </a:t>
            </a:r>
            <a:r>
              <a:rPr lang="ar-SA" b="1" dirty="0" smtClean="0">
                <a:solidFill>
                  <a:schemeClr val="bg2">
                    <a:lumMod val="50000"/>
                  </a:schemeClr>
                </a:solidFill>
                <a:latin typeface="Adobe Arabic" pitchFamily="18" charset="-78"/>
                <a:cs typeface="Adobe Arabic" pitchFamily="18" charset="-78"/>
              </a:rPr>
              <a:t>مسؤولية التخطيط والتنسيق الشامل للموارد</a:t>
            </a:r>
          </a:p>
          <a:p>
            <a:pPr>
              <a:buNone/>
            </a:pPr>
            <a:r>
              <a:rPr lang="ar-SA" b="1" dirty="0" smtClean="0">
                <a:solidFill>
                  <a:schemeClr val="bg2">
                    <a:lumMod val="50000"/>
                  </a:schemeClr>
                </a:solidFill>
                <a:latin typeface="Adobe Arabic" pitchFamily="18" charset="-78"/>
                <a:cs typeface="Adobe Arabic" pitchFamily="18" charset="-78"/>
              </a:rPr>
              <a:t>والخدمات التطوعية,</a:t>
            </a:r>
            <a:r>
              <a:rPr lang="ar-SA" dirty="0" smtClean="0">
                <a:latin typeface="Adobe Arabic" pitchFamily="18" charset="-78"/>
                <a:cs typeface="Adobe Arabic" pitchFamily="18" charset="-78"/>
              </a:rPr>
              <a:t> كما تستمد المنظمات التطوعية مشروعية أنشطتها من</a:t>
            </a:r>
          </a:p>
          <a:p>
            <a:pPr>
              <a:buNone/>
            </a:pPr>
            <a:r>
              <a:rPr lang="ar-SA" dirty="0" smtClean="0">
                <a:latin typeface="Adobe Arabic" pitchFamily="18" charset="-78"/>
                <a:cs typeface="Adobe Arabic" pitchFamily="18" charset="-78"/>
              </a:rPr>
              <a:t>مشروعية الدولة وتخضع لمراقبة الحكومة والأشراف عليها.</a:t>
            </a:r>
            <a:endParaRPr lang="ar-SA" dirty="0"/>
          </a:p>
        </p:txBody>
      </p:sp>
    </p:spTree>
    <p:extLst>
      <p:ext uri="{BB962C8B-B14F-4D97-AF65-F5344CB8AC3E}">
        <p14:creationId xmlns:p14="http://schemas.microsoft.com/office/powerpoint/2010/main" val="2500555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332656"/>
            <a:ext cx="8229600" cy="4071966"/>
          </a:xfrm>
          <a:noFill/>
          <a:ln w="76200">
            <a:noFill/>
            <a:prstDash val="dashDot"/>
          </a:ln>
        </p:spPr>
        <p:style>
          <a:lnRef idx="2">
            <a:schemeClr val="dk1"/>
          </a:lnRef>
          <a:fillRef idx="1">
            <a:schemeClr val="lt1"/>
          </a:fillRef>
          <a:effectRef idx="0">
            <a:schemeClr val="dk1"/>
          </a:effectRef>
          <a:fontRef idx="minor">
            <a:schemeClr val="dk1"/>
          </a:fontRef>
        </p:style>
        <p:txBody>
          <a:bodyPr>
            <a:noAutofit/>
          </a:bodyPr>
          <a:lstStyle/>
          <a:p>
            <a:pPr>
              <a:buNone/>
            </a:pPr>
            <a:r>
              <a:rPr lang="ar-SA" b="1" u="sng" dirty="0" smtClean="0">
                <a:solidFill>
                  <a:srgbClr val="0070C0"/>
                </a:solidFill>
                <a:latin typeface="Adobe Arabic" pitchFamily="18" charset="-78"/>
                <a:cs typeface="Adobe Arabic" pitchFamily="18" charset="-78"/>
              </a:rPr>
              <a:t>2/ التنسيق بين الأجزاء ذات الاختصاص:</a:t>
            </a:r>
          </a:p>
          <a:p>
            <a:pPr>
              <a:lnSpc>
                <a:spcPct val="150000"/>
              </a:lnSpc>
              <a:buNone/>
            </a:pPr>
            <a:r>
              <a:rPr lang="ar-SA" dirty="0" smtClean="0">
                <a:latin typeface="Adobe Arabic" pitchFamily="18" charset="-78"/>
                <a:cs typeface="Adobe Arabic" pitchFamily="18" charset="-78"/>
              </a:rPr>
              <a:t>يجب إشراك كافة الأجزاء ذات الصلة بالعمل التطوعي في وضع الخطة الإستراتيجية ويستوي في ذلك</a:t>
            </a:r>
          </a:p>
          <a:p>
            <a:pPr>
              <a:lnSpc>
                <a:spcPct val="150000"/>
              </a:lnSpc>
              <a:buNone/>
            </a:pPr>
            <a:r>
              <a:rPr lang="ar-SA" dirty="0" smtClean="0">
                <a:latin typeface="Adobe Arabic" pitchFamily="18" charset="-78"/>
                <a:cs typeface="Adobe Arabic" pitchFamily="18" charset="-78"/>
              </a:rPr>
              <a:t>الاجهزه الرسمية والأهلية باعتبار أن خطة العمل التطوعي هي جزء من الخطة الشاملة للعمل الاجتماعي</a:t>
            </a:r>
          </a:p>
          <a:p>
            <a:pPr>
              <a:lnSpc>
                <a:spcPct val="150000"/>
              </a:lnSpc>
              <a:buNone/>
            </a:pPr>
            <a:r>
              <a:rPr lang="ar-SA" dirty="0" smtClean="0">
                <a:latin typeface="Adobe Arabic" pitchFamily="18" charset="-78"/>
                <a:cs typeface="Adobe Arabic" pitchFamily="18" charset="-78"/>
              </a:rPr>
              <a:t>إن من شانه إشراك هذه الأجهزة في وضع خطة إستراتيجية للعمل التطوعي ضمان تعاونها ومساندتها</a:t>
            </a:r>
          </a:p>
          <a:p>
            <a:pPr>
              <a:lnSpc>
                <a:spcPct val="150000"/>
              </a:lnSpc>
              <a:buNone/>
            </a:pPr>
            <a:r>
              <a:rPr lang="ar-SA" dirty="0" smtClean="0">
                <a:latin typeface="Adobe Arabic" pitchFamily="18" charset="-78"/>
                <a:cs typeface="Adobe Arabic" pitchFamily="18" charset="-78"/>
              </a:rPr>
              <a:t>للخطة عند طرحها للمناقشة على إي مستوى.</a:t>
            </a:r>
          </a:p>
        </p:txBody>
      </p:sp>
    </p:spTree>
    <p:extLst>
      <p:ext uri="{BB962C8B-B14F-4D97-AF65-F5344CB8AC3E}">
        <p14:creationId xmlns:p14="http://schemas.microsoft.com/office/powerpoint/2010/main" val="5523844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pPr>
              <a:lnSpc>
                <a:spcPct val="150000"/>
              </a:lnSpc>
              <a:buNone/>
            </a:pPr>
            <a:r>
              <a:rPr lang="ar-SA" b="1" u="sng" dirty="0">
                <a:solidFill>
                  <a:srgbClr val="0070C0"/>
                </a:solidFill>
                <a:latin typeface="Adobe Arabic" pitchFamily="18" charset="-78"/>
                <a:cs typeface="Adobe Arabic" pitchFamily="18" charset="-78"/>
              </a:rPr>
              <a:t>3/ توفر قاعدة بيانات لمجال العمل التطوعي:</a:t>
            </a:r>
          </a:p>
          <a:p>
            <a:pPr>
              <a:lnSpc>
                <a:spcPct val="150000"/>
              </a:lnSpc>
              <a:buNone/>
            </a:pPr>
            <a:r>
              <a:rPr lang="ar-SA" dirty="0">
                <a:latin typeface="Adobe Arabic" pitchFamily="18" charset="-78"/>
                <a:cs typeface="Adobe Arabic" pitchFamily="18" charset="-78"/>
              </a:rPr>
              <a:t> يفترض التخطيط السليم توافر قاعدة من البيانات وبقدر حجم هذه البيانات وتفاصيلها ودقتها وتغطيتها</a:t>
            </a:r>
          </a:p>
          <a:p>
            <a:pPr>
              <a:lnSpc>
                <a:spcPct val="150000"/>
              </a:lnSpc>
              <a:buNone/>
            </a:pPr>
            <a:r>
              <a:rPr lang="ar-SA" dirty="0">
                <a:latin typeface="Adobe Arabic" pitchFamily="18" charset="-78"/>
                <a:cs typeface="Adobe Arabic" pitchFamily="18" charset="-78"/>
              </a:rPr>
              <a:t>لعدد كاف من السنين تكون مهمة واضعي الخطة أيسر, ولكن العبرة هنا ليست في الآلات وإنما في أساليب</a:t>
            </a:r>
          </a:p>
          <a:p>
            <a:pPr>
              <a:lnSpc>
                <a:spcPct val="150000"/>
              </a:lnSpc>
              <a:buNone/>
            </a:pPr>
            <a:r>
              <a:rPr lang="ar-SA" dirty="0">
                <a:latin typeface="Adobe Arabic" pitchFamily="18" charset="-78"/>
                <a:cs typeface="Adobe Arabic" pitchFamily="18" charset="-78"/>
              </a:rPr>
              <a:t>التعامل وفقا لنوع وكمية البيانات التي تخزن وتسترجع والاستفادة منها.</a:t>
            </a:r>
          </a:p>
          <a:p>
            <a:endParaRPr lang="ar-SA" dirty="0"/>
          </a:p>
        </p:txBody>
      </p:sp>
    </p:spTree>
    <p:extLst>
      <p:ext uri="{BB962C8B-B14F-4D97-AF65-F5344CB8AC3E}">
        <p14:creationId xmlns:p14="http://schemas.microsoft.com/office/powerpoint/2010/main" val="17265422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404664"/>
            <a:ext cx="8229600" cy="6192688"/>
          </a:xfrm>
          <a:noFill/>
          <a:ln w="76200">
            <a:noFill/>
            <a:prstDash val="sysDot"/>
          </a:ln>
        </p:spPr>
        <p:style>
          <a:lnRef idx="2">
            <a:schemeClr val="accent5"/>
          </a:lnRef>
          <a:fillRef idx="1">
            <a:schemeClr val="lt1"/>
          </a:fillRef>
          <a:effectRef idx="0">
            <a:schemeClr val="accent5"/>
          </a:effectRef>
          <a:fontRef idx="minor">
            <a:schemeClr val="dk1"/>
          </a:fontRef>
        </p:style>
        <p:txBody>
          <a:bodyPr>
            <a:normAutofit fontScale="92500" lnSpcReduction="10000"/>
          </a:bodyPr>
          <a:lstStyle/>
          <a:p>
            <a:pPr>
              <a:buNone/>
            </a:pPr>
            <a:r>
              <a:rPr lang="ar-SA" sz="3900" b="1" u="sng" dirty="0" smtClean="0">
                <a:solidFill>
                  <a:schemeClr val="accent6">
                    <a:lumMod val="75000"/>
                  </a:schemeClr>
                </a:solidFill>
                <a:latin typeface="Adobe Arabic" pitchFamily="18" charset="-78"/>
                <a:cs typeface="Adobe Arabic" pitchFamily="18" charset="-78"/>
              </a:rPr>
              <a:t>أهم البيانات التي يجب أن تشملها قاعدة البيانات المشار إليها:</a:t>
            </a:r>
          </a:p>
          <a:p>
            <a:pPr>
              <a:buNone/>
            </a:pPr>
            <a:r>
              <a:rPr lang="ar-SA" sz="3900" dirty="0" smtClean="0">
                <a:latin typeface="Adobe Arabic" pitchFamily="18" charset="-78"/>
                <a:cs typeface="Adobe Arabic" pitchFamily="18" charset="-78"/>
              </a:rPr>
              <a:t> 1/حجم السكان موزعين على المناطق الجغرافية حسب التقسيم الإداري والحالة التعليمية</a:t>
            </a:r>
          </a:p>
          <a:p>
            <a:pPr>
              <a:buNone/>
            </a:pPr>
            <a:r>
              <a:rPr lang="ar-SA" sz="3900" dirty="0" smtClean="0">
                <a:latin typeface="Adobe Arabic" pitchFamily="18" charset="-78"/>
                <a:cs typeface="Adobe Arabic" pitchFamily="18" charset="-78"/>
              </a:rPr>
              <a:t>والجنس ودخل الإفراد والأسر و الوضع الصحي للأفراد و الوضع الاجتماعي.</a:t>
            </a:r>
          </a:p>
          <a:p>
            <a:pPr>
              <a:buNone/>
            </a:pPr>
            <a:r>
              <a:rPr lang="ar-SA" sz="3900" dirty="0" smtClean="0">
                <a:latin typeface="Adobe Arabic" pitchFamily="18" charset="-78"/>
                <a:cs typeface="Adobe Arabic" pitchFamily="18" charset="-78"/>
              </a:rPr>
              <a:t>2/حصر المنظمات التطوعية في المملكة عدد المنظمات عدد أعضاء كل منظمه حجم نشاطها</a:t>
            </a:r>
          </a:p>
          <a:p>
            <a:pPr>
              <a:buNone/>
            </a:pPr>
            <a:r>
              <a:rPr lang="ar-SA" sz="3900" dirty="0" smtClean="0">
                <a:latin typeface="Adobe Arabic" pitchFamily="18" charset="-78"/>
                <a:cs typeface="Adobe Arabic" pitchFamily="18" charset="-78"/>
              </a:rPr>
              <a:t>النطاق الجغرافي الذي تعمل به و المجالات عدد المنتفعين من خدماتها عدد الممولين وحجم</a:t>
            </a:r>
          </a:p>
          <a:p>
            <a:pPr>
              <a:buNone/>
            </a:pPr>
            <a:r>
              <a:rPr lang="ar-SA" sz="3900" dirty="0" smtClean="0">
                <a:latin typeface="Adobe Arabic" pitchFamily="18" charset="-78"/>
                <a:cs typeface="Adobe Arabic" pitchFamily="18" charset="-78"/>
              </a:rPr>
              <a:t>التمويل المصادر المالية الأخرى للمنظمة.</a:t>
            </a:r>
          </a:p>
          <a:p>
            <a:pPr>
              <a:buNone/>
            </a:pPr>
            <a:endParaRPr lang="ar-SA" dirty="0"/>
          </a:p>
        </p:txBody>
      </p:sp>
    </p:spTree>
    <p:extLst>
      <p:ext uri="{BB962C8B-B14F-4D97-AF65-F5344CB8AC3E}">
        <p14:creationId xmlns:p14="http://schemas.microsoft.com/office/powerpoint/2010/main" val="10192419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052736"/>
            <a:ext cx="8229600" cy="4525963"/>
          </a:xfrm>
        </p:spPr>
        <p:txBody>
          <a:bodyPr/>
          <a:lstStyle/>
          <a:p>
            <a:pPr>
              <a:buNone/>
            </a:pPr>
            <a:r>
              <a:rPr lang="ar-SA" sz="4000" dirty="0">
                <a:latin typeface="Adobe Arabic" pitchFamily="18" charset="-78"/>
                <a:cs typeface="Adobe Arabic" pitchFamily="18" charset="-78"/>
              </a:rPr>
              <a:t>3/حصر عدد المتطوعين على مستوى المملكة وتصنيفهم حسب العمر والجنس والسن والمؤهل</a:t>
            </a:r>
          </a:p>
          <a:p>
            <a:pPr>
              <a:buNone/>
            </a:pPr>
            <a:r>
              <a:rPr lang="ar-SA" sz="4000" dirty="0">
                <a:latin typeface="Adobe Arabic" pitchFamily="18" charset="-78"/>
                <a:cs typeface="Adobe Arabic" pitchFamily="18" charset="-78"/>
              </a:rPr>
              <a:t>العلمي والتخصص والمنطقة.</a:t>
            </a:r>
          </a:p>
          <a:p>
            <a:pPr>
              <a:buNone/>
            </a:pPr>
            <a:r>
              <a:rPr lang="ar-SA" sz="4000" dirty="0">
                <a:latin typeface="Adobe Arabic" pitchFamily="18" charset="-78"/>
                <a:cs typeface="Adobe Arabic" pitchFamily="18" charset="-78"/>
              </a:rPr>
              <a:t>4/حصر عدد العاملين بالمنظمات التطوعية حسب الجنس والعمر والمؤهلات والخبرات.</a:t>
            </a:r>
          </a:p>
          <a:p>
            <a:endParaRPr lang="ar-SA" dirty="0"/>
          </a:p>
        </p:txBody>
      </p:sp>
    </p:spTree>
    <p:extLst>
      <p:ext uri="{BB962C8B-B14F-4D97-AF65-F5344CB8AC3E}">
        <p14:creationId xmlns:p14="http://schemas.microsoft.com/office/powerpoint/2010/main" val="17685211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28604"/>
            <a:ext cx="8229600" cy="6096740"/>
          </a:xfrm>
          <a:noFill/>
          <a:ln>
            <a:noFill/>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buNone/>
            </a:pPr>
            <a:r>
              <a:rPr lang="ar-SA" sz="4800" b="1" u="sng" dirty="0" smtClean="0">
                <a:solidFill>
                  <a:schemeClr val="tx1"/>
                </a:solidFill>
                <a:latin typeface="Arabic Typesetting" pitchFamily="66" charset="-78"/>
                <a:cs typeface="+mj-cs"/>
              </a:rPr>
              <a:t>ثانيا:أعادة هيكلة المنظمات التطوعية: </a:t>
            </a:r>
            <a:endParaRPr lang="en-US" sz="4800" b="1" u="sng" dirty="0" smtClean="0">
              <a:solidFill>
                <a:schemeClr val="tx1"/>
              </a:solidFill>
              <a:latin typeface="Arabic Typesetting" pitchFamily="66" charset="-78"/>
              <a:cs typeface="+mj-cs"/>
            </a:endParaRPr>
          </a:p>
          <a:p>
            <a:pPr>
              <a:buNone/>
            </a:pPr>
            <a:r>
              <a:rPr lang="ar-SA" dirty="0" smtClean="0">
                <a:solidFill>
                  <a:schemeClr val="tx1"/>
                </a:solidFill>
                <a:latin typeface="Adobe Arabic" pitchFamily="18" charset="-78"/>
                <a:cs typeface="+mj-cs"/>
              </a:rPr>
              <a:t>لم يعد العمل التطوعي قاصرا على تقديم المساعدات المالية للمحتاجين فحسب بل أصبح عملا شاملا يحتوي على مختلف</a:t>
            </a:r>
          </a:p>
          <a:p>
            <a:pPr>
              <a:buNone/>
            </a:pPr>
            <a:r>
              <a:rPr lang="ar-SA" dirty="0" smtClean="0">
                <a:solidFill>
                  <a:schemeClr val="tx1"/>
                </a:solidFill>
                <a:latin typeface="Adobe Arabic" pitchFamily="18" charset="-78"/>
                <a:cs typeface="+mj-cs"/>
              </a:rPr>
              <a:t>الأنشطة الاجتماعية  والاقتصادية والثقافية. فأصبحت هناك إدارات وأجهزه متخصصة لجمع التبرعات وحصر معلومات كاملة عن المتبرعين والمنتفعين وأصبحت أيضا تملك برامج الحاسب الآلي الذي ينظم إعمالها وظهرت العديد من الكتب والإصدارات التي تهتم بهذا العمل كما اهتمت به المؤسسة الأكاديمية في كافة البلدان . </a:t>
            </a:r>
            <a:endParaRPr lang="en-US" dirty="0" smtClean="0">
              <a:solidFill>
                <a:schemeClr val="tx1"/>
              </a:solidFill>
              <a:latin typeface="Adobe Arabic" pitchFamily="18" charset="-78"/>
              <a:cs typeface="+mj-cs"/>
            </a:endParaRPr>
          </a:p>
          <a:p>
            <a:pPr>
              <a:buNone/>
            </a:pPr>
            <a:endParaRPr lang="ar-SA" sz="900" dirty="0">
              <a:solidFill>
                <a:schemeClr val="tx1"/>
              </a:solidFill>
            </a:endParaRPr>
          </a:p>
        </p:txBody>
      </p:sp>
    </p:spTree>
    <p:extLst>
      <p:ext uri="{BB962C8B-B14F-4D97-AF65-F5344CB8AC3E}">
        <p14:creationId xmlns:p14="http://schemas.microsoft.com/office/powerpoint/2010/main" val="33591561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6192688"/>
          </a:xfrm>
        </p:spPr>
        <p:txBody>
          <a:bodyPr>
            <a:normAutofit/>
          </a:bodyPr>
          <a:lstStyle/>
          <a:p>
            <a:pPr>
              <a:buNone/>
            </a:pPr>
            <a:r>
              <a:rPr lang="ar-SA" dirty="0">
                <a:latin typeface="Adobe Arabic" pitchFamily="18" charset="-78"/>
                <a:cs typeface="Adobe Arabic" pitchFamily="18" charset="-78"/>
              </a:rPr>
              <a:t>وعلى الرغم من الاهتمام الذي أولته الدولة للعمل التطوعي والاندفاع من قبل الإفراد والمؤسسات الخاصة نحو هذا العمل</a:t>
            </a:r>
          </a:p>
          <a:p>
            <a:pPr>
              <a:buNone/>
            </a:pPr>
            <a:r>
              <a:rPr lang="ar-SA" dirty="0">
                <a:latin typeface="Adobe Arabic" pitchFamily="18" charset="-78"/>
                <a:cs typeface="Adobe Arabic" pitchFamily="18" charset="-78"/>
              </a:rPr>
              <a:t>الخيري إلا أننا نجد نوعا من عدم التنظيم لهذه الأنشطة بسبب غياب الإدارات المتخصصة والتخطيط العلمي مما أدى إلى</a:t>
            </a:r>
          </a:p>
          <a:p>
            <a:pPr>
              <a:buNone/>
            </a:pPr>
            <a:r>
              <a:rPr lang="ar-SA" dirty="0">
                <a:latin typeface="Adobe Arabic" pitchFamily="18" charset="-78"/>
                <a:cs typeface="Adobe Arabic" pitchFamily="18" charset="-78"/>
              </a:rPr>
              <a:t>ازدواجية في تقديم الخدمات وعجز في تقديم خدماتها . </a:t>
            </a:r>
            <a:endParaRPr lang="en-US" dirty="0">
              <a:latin typeface="Adobe Arabic" pitchFamily="18" charset="-78"/>
              <a:cs typeface="Adobe Arabic" pitchFamily="18" charset="-78"/>
            </a:endParaRPr>
          </a:p>
          <a:p>
            <a:pPr>
              <a:buNone/>
            </a:pPr>
            <a:r>
              <a:rPr lang="ar-SA" dirty="0">
                <a:latin typeface="Adobe Arabic" pitchFamily="18" charset="-78"/>
                <a:cs typeface="Adobe Arabic" pitchFamily="18" charset="-78"/>
              </a:rPr>
              <a:t>وبالتالي أصبحت عاجزة عن الإيفاء بالتزاماتها باتجاه عملائها  ففي الإطار يرى ناصر سعيد أن الجمعيات الخيرية لكي تتمكن من</a:t>
            </a:r>
          </a:p>
          <a:p>
            <a:pPr>
              <a:buNone/>
            </a:pPr>
            <a:r>
              <a:rPr lang="ar-SA" dirty="0">
                <a:latin typeface="Adobe Arabic" pitchFamily="18" charset="-78"/>
                <a:cs typeface="Adobe Arabic" pitchFamily="18" charset="-78"/>
              </a:rPr>
              <a:t>تحقيق أهدافها لابد من إن تضع في عين الاعتبار وضع خطة عامة محكمة قائمة على دراسات ميدانيه لدراسة حاجات الآخرين</a:t>
            </a:r>
          </a:p>
          <a:p>
            <a:endParaRPr lang="ar-SA" dirty="0"/>
          </a:p>
        </p:txBody>
      </p:sp>
    </p:spTree>
    <p:extLst>
      <p:ext uri="{BB962C8B-B14F-4D97-AF65-F5344CB8AC3E}">
        <p14:creationId xmlns:p14="http://schemas.microsoft.com/office/powerpoint/2010/main" val="32339731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832648"/>
          </a:xfrm>
        </p:spPr>
        <p:txBody>
          <a:bodyPr>
            <a:normAutofit fontScale="92500"/>
          </a:bodyPr>
          <a:lstStyle/>
          <a:p>
            <a:pPr>
              <a:buNone/>
            </a:pPr>
            <a:r>
              <a:rPr lang="ar-SA" dirty="0">
                <a:latin typeface="Adobe Arabic" pitchFamily="18" charset="-78"/>
                <a:cs typeface="Adobe Arabic" pitchFamily="18" charset="-78"/>
              </a:rPr>
              <a:t>والتأكد من وصول مساعدات إلى مستحقيها ثم الاستفادة من الوسائل الإعلامية في إظهار العمل الخيري .</a:t>
            </a:r>
            <a:endParaRPr lang="en-US" dirty="0">
              <a:latin typeface="Adobe Arabic" pitchFamily="18" charset="-78"/>
              <a:cs typeface="Adobe Arabic" pitchFamily="18" charset="-78"/>
            </a:endParaRPr>
          </a:p>
          <a:p>
            <a:pPr>
              <a:buNone/>
            </a:pPr>
            <a:r>
              <a:rPr lang="ar-SA" b="1" dirty="0">
                <a:latin typeface="Adobe Arabic" pitchFamily="18" charset="-78"/>
                <a:cs typeface="Adobe Arabic" pitchFamily="18" charset="-78"/>
              </a:rPr>
              <a:t>وتشير الدراسة إلى </a:t>
            </a:r>
            <a:r>
              <a:rPr lang="ar-SA" dirty="0">
                <a:latin typeface="Adobe Arabic" pitchFamily="18" charset="-78"/>
                <a:cs typeface="Adobe Arabic" pitchFamily="18" charset="-78"/>
              </a:rPr>
              <a:t>أن العمل الخيري يعاني من </a:t>
            </a:r>
            <a:r>
              <a:rPr lang="ar-SA" dirty="0" smtClean="0">
                <a:latin typeface="Adobe Arabic" pitchFamily="18" charset="-78"/>
                <a:cs typeface="Adobe Arabic" pitchFamily="18" charset="-78"/>
              </a:rPr>
              <a:t>الارتجالية </a:t>
            </a:r>
            <a:r>
              <a:rPr lang="ar-SA" dirty="0">
                <a:latin typeface="Adobe Arabic" pitchFamily="18" charset="-78"/>
                <a:cs typeface="Adobe Arabic" pitchFamily="18" charset="-78"/>
              </a:rPr>
              <a:t>وقلة التنظيم ويعتمد على النية الحسنة والعواطف أكثر من اعتماده</a:t>
            </a:r>
          </a:p>
          <a:p>
            <a:pPr>
              <a:buNone/>
            </a:pPr>
            <a:r>
              <a:rPr lang="ar-SA" dirty="0">
                <a:latin typeface="Adobe Arabic" pitchFamily="18" charset="-78"/>
                <a:cs typeface="Adobe Arabic" pitchFamily="18" charset="-78"/>
              </a:rPr>
              <a:t>على الأنظمة واللوائح . </a:t>
            </a:r>
            <a:endParaRPr lang="en-US" dirty="0">
              <a:latin typeface="Adobe Arabic" pitchFamily="18" charset="-78"/>
              <a:cs typeface="Adobe Arabic" pitchFamily="18" charset="-78"/>
            </a:endParaRPr>
          </a:p>
          <a:p>
            <a:pPr>
              <a:buNone/>
            </a:pPr>
            <a:r>
              <a:rPr lang="ar-SA" dirty="0">
                <a:latin typeface="Adobe Arabic" pitchFamily="18" charset="-78"/>
                <a:cs typeface="Adobe Arabic" pitchFamily="18" charset="-78"/>
              </a:rPr>
              <a:t>هذا </a:t>
            </a:r>
            <a:r>
              <a:rPr lang="ar-SA" b="1" dirty="0">
                <a:latin typeface="Adobe Arabic" pitchFamily="18" charset="-78"/>
                <a:cs typeface="Adobe Arabic" pitchFamily="18" charset="-78"/>
              </a:rPr>
              <a:t>وقد أكدت أحدى الدراسات </a:t>
            </a:r>
            <a:r>
              <a:rPr lang="ar-SA" dirty="0">
                <a:latin typeface="Adobe Arabic" pitchFamily="18" charset="-78"/>
                <a:cs typeface="Adobe Arabic" pitchFamily="18" charset="-78"/>
              </a:rPr>
              <a:t>أن التحفيز في الانتخابات وحصر النشاط في فئة معينة من أهم العوامل التي تساعد على تخلي</a:t>
            </a:r>
          </a:p>
          <a:p>
            <a:pPr>
              <a:buNone/>
            </a:pPr>
            <a:r>
              <a:rPr lang="ar-SA" dirty="0">
                <a:latin typeface="Adobe Arabic" pitchFamily="18" charset="-78"/>
                <a:cs typeface="Adobe Arabic" pitchFamily="18" charset="-78"/>
              </a:rPr>
              <a:t>المتطوعات عن النشاط كما أن عدم وجود الإشراف والمتابعة والتقويم من قبل الجمعية على الأعمال والمسؤوليات التي يقوم بها</a:t>
            </a:r>
          </a:p>
          <a:p>
            <a:pPr>
              <a:buNone/>
            </a:pPr>
            <a:r>
              <a:rPr lang="ar-SA" dirty="0">
                <a:latin typeface="Adobe Arabic" pitchFamily="18" charset="-78"/>
                <a:cs typeface="Adobe Arabic" pitchFamily="18" charset="-78"/>
              </a:rPr>
              <a:t>المتطوعات من العوامل التي تعيق المتطوعات على أدائهن لأعمالهن.</a:t>
            </a:r>
            <a:r>
              <a:rPr lang="ar-SA" dirty="0"/>
              <a:t> </a:t>
            </a:r>
            <a:endParaRPr lang="en-US" dirty="0"/>
          </a:p>
          <a:p>
            <a:endParaRPr lang="ar-SA" dirty="0"/>
          </a:p>
        </p:txBody>
      </p:sp>
    </p:spTree>
    <p:extLst>
      <p:ext uri="{BB962C8B-B14F-4D97-AF65-F5344CB8AC3E}">
        <p14:creationId xmlns:p14="http://schemas.microsoft.com/office/powerpoint/2010/main" val="3327705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264696"/>
          </a:xfrm>
          <a:noFill/>
          <a:ln>
            <a:noFill/>
          </a:ln>
        </p:spPr>
        <p:style>
          <a:lnRef idx="1">
            <a:schemeClr val="accent2"/>
          </a:lnRef>
          <a:fillRef idx="2">
            <a:schemeClr val="accent2"/>
          </a:fillRef>
          <a:effectRef idx="1">
            <a:schemeClr val="accent2"/>
          </a:effectRef>
          <a:fontRef idx="minor">
            <a:schemeClr val="dk1"/>
          </a:fontRef>
        </p:style>
        <p:txBody>
          <a:bodyPr>
            <a:normAutofit/>
          </a:bodyPr>
          <a:lstStyle/>
          <a:p>
            <a:pPr>
              <a:buNone/>
            </a:pPr>
            <a:r>
              <a:rPr lang="ar-SA" sz="3100" b="1" u="sng" dirty="0" smtClean="0">
                <a:solidFill>
                  <a:srgbClr val="FF0000"/>
                </a:solidFill>
                <a:latin typeface="Adobe Arabic" pitchFamily="18" charset="-78"/>
                <a:cs typeface="Adobe Arabic" pitchFamily="18" charset="-78"/>
              </a:rPr>
              <a:t>ولتجاوز هذا الوضع واستشراف آفاق أوسع لابد لهذه المنظمات من : </a:t>
            </a:r>
            <a:endParaRPr lang="en-US" sz="3100" b="1" u="sng" dirty="0" smtClean="0">
              <a:solidFill>
                <a:srgbClr val="FF0000"/>
              </a:solidFill>
              <a:latin typeface="Adobe Arabic" pitchFamily="18" charset="-78"/>
              <a:cs typeface="Adobe Arabic" pitchFamily="18" charset="-78"/>
            </a:endParaRPr>
          </a:p>
          <a:p>
            <a:pPr lvl="0">
              <a:buNone/>
            </a:pPr>
            <a:r>
              <a:rPr lang="ar-SA" sz="2900" dirty="0" smtClean="0">
                <a:latin typeface="Adobe Arabic" pitchFamily="18" charset="-78"/>
                <a:cs typeface="Adobe Arabic" pitchFamily="18" charset="-78"/>
              </a:rPr>
              <a:t>ضرورة تشغيل المنظمات التطوعية على أسس اقتصادية سليمة .</a:t>
            </a:r>
            <a:endParaRPr lang="en-US" sz="2900" dirty="0" smtClean="0">
              <a:latin typeface="Adobe Arabic" pitchFamily="18" charset="-78"/>
              <a:cs typeface="Adobe Arabic" pitchFamily="18" charset="-78"/>
            </a:endParaRPr>
          </a:p>
          <a:p>
            <a:pPr lvl="0">
              <a:buNone/>
            </a:pPr>
            <a:r>
              <a:rPr lang="ar-SA" sz="2900" dirty="0" smtClean="0">
                <a:latin typeface="Adobe Arabic" pitchFamily="18" charset="-78"/>
                <a:cs typeface="Adobe Arabic" pitchFamily="18" charset="-78"/>
              </a:rPr>
              <a:t>أن حاجة العملاء لهذه المنظمات متجددة ومتزايدة ولا يمكن إشباعها مرة واحدة فقط ,وخير طريقة لتحقيق هذه</a:t>
            </a:r>
          </a:p>
          <a:p>
            <a:pPr lvl="0">
              <a:buNone/>
            </a:pPr>
            <a:r>
              <a:rPr lang="ar-SA" sz="2900" dirty="0" smtClean="0">
                <a:latin typeface="Adobe Arabic" pitchFamily="18" charset="-78"/>
                <a:cs typeface="Adobe Arabic" pitchFamily="18" charset="-78"/>
              </a:rPr>
              <a:t>الأهداف هو أدارة المنظمات بشكل مؤسسي لايعتمد على الأشخاص فيتوقف بذهابهم .</a:t>
            </a:r>
            <a:endParaRPr lang="en-US" sz="2900" dirty="0" smtClean="0">
              <a:latin typeface="Adobe Arabic" pitchFamily="18" charset="-78"/>
              <a:cs typeface="Adobe Arabic" pitchFamily="18" charset="-78"/>
            </a:endParaRPr>
          </a:p>
          <a:p>
            <a:pPr lvl="0">
              <a:buNone/>
            </a:pPr>
            <a:r>
              <a:rPr lang="ar-SA" sz="2900" dirty="0" smtClean="0">
                <a:latin typeface="Adobe Arabic" pitchFamily="18" charset="-78"/>
                <a:cs typeface="Adobe Arabic" pitchFamily="18" charset="-78"/>
              </a:rPr>
              <a:t>أن تفعيل دورة المنظمات التطوعية يتطلب الانتقال من الوضع الحالي إلى حالة أخرى أكثر حيوية تواكب المستجدات</a:t>
            </a:r>
          </a:p>
          <a:p>
            <a:pPr lvl="0">
              <a:buNone/>
            </a:pPr>
            <a:r>
              <a:rPr lang="ar-SA" sz="2900" dirty="0" smtClean="0">
                <a:latin typeface="Adobe Arabic" pitchFamily="18" charset="-78"/>
                <a:cs typeface="Adobe Arabic" pitchFamily="18" charset="-78"/>
              </a:rPr>
              <a:t>التي يمر بها العالم </a:t>
            </a:r>
          </a:p>
          <a:p>
            <a:pPr lvl="0">
              <a:buNone/>
            </a:pPr>
            <a:r>
              <a:rPr lang="ar-SA" sz="2900" dirty="0" smtClean="0">
                <a:latin typeface="Adobe Arabic" pitchFamily="18" charset="-78"/>
                <a:cs typeface="Adobe Arabic" pitchFamily="18" charset="-78"/>
              </a:rPr>
              <a:t>إن ألنقله النوعية في إدارة هذه المنظمات تتطلب تغيرا جذريا لهياكل ووسائل وأساليب عمل هذه المنظمات . </a:t>
            </a:r>
            <a:endParaRPr lang="en-US" sz="2900" dirty="0" smtClean="0">
              <a:latin typeface="Adobe Arabic" pitchFamily="18" charset="-78"/>
              <a:cs typeface="Adobe Arabic" pitchFamily="18" charset="-78"/>
            </a:endParaRPr>
          </a:p>
        </p:txBody>
      </p:sp>
    </p:spTree>
    <p:extLst>
      <p:ext uri="{BB962C8B-B14F-4D97-AF65-F5344CB8AC3E}">
        <p14:creationId xmlns:p14="http://schemas.microsoft.com/office/powerpoint/2010/main" val="19401678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pPr>
              <a:buNone/>
            </a:pPr>
            <a:r>
              <a:rPr lang="ar-SA" b="1" u="sng" dirty="0">
                <a:solidFill>
                  <a:srgbClr val="FF0000"/>
                </a:solidFill>
                <a:latin typeface="Adobe Arabic" pitchFamily="18" charset="-78"/>
                <a:cs typeface="Adobe Arabic" pitchFamily="18" charset="-78"/>
              </a:rPr>
              <a:t>إن التغيير المنشود لتفعيل دور هذه المنظمات لابد إن يتناول مجموعة من العناصر أهمها </a:t>
            </a:r>
            <a:r>
              <a:rPr lang="ar-SA" dirty="0">
                <a:latin typeface="Adobe Arabic" pitchFamily="18" charset="-78"/>
                <a:cs typeface="Adobe Arabic" pitchFamily="18" charset="-78"/>
              </a:rPr>
              <a:t>: </a:t>
            </a:r>
            <a:endParaRPr lang="en-US" dirty="0">
              <a:latin typeface="Adobe Arabic" pitchFamily="18" charset="-78"/>
              <a:cs typeface="Adobe Arabic" pitchFamily="18" charset="-78"/>
            </a:endParaRPr>
          </a:p>
          <a:p>
            <a:pPr>
              <a:lnSpc>
                <a:spcPct val="150000"/>
              </a:lnSpc>
            </a:pPr>
            <a:r>
              <a:rPr lang="ar-SA" dirty="0">
                <a:latin typeface="Adobe Arabic" pitchFamily="18" charset="-78"/>
                <a:cs typeface="Adobe Arabic" pitchFamily="18" charset="-78"/>
              </a:rPr>
              <a:t>إعادة صياغة أهداف المنظمات التطوعية بحيث يكون هنا وضوح في الهدف المستقبلي </a:t>
            </a:r>
            <a:endParaRPr lang="en-US" dirty="0">
              <a:latin typeface="Adobe Arabic" pitchFamily="18" charset="-78"/>
              <a:cs typeface="Adobe Arabic" pitchFamily="18" charset="-78"/>
            </a:endParaRPr>
          </a:p>
          <a:p>
            <a:pPr>
              <a:lnSpc>
                <a:spcPct val="150000"/>
              </a:lnSpc>
            </a:pPr>
            <a:r>
              <a:rPr lang="ar-SA" dirty="0">
                <a:latin typeface="Adobe Arabic" pitchFamily="18" charset="-78"/>
                <a:cs typeface="Adobe Arabic" pitchFamily="18" charset="-78"/>
              </a:rPr>
              <a:t>إعادة ترتيب الهياكل التنظيمية لهذه المنظمات </a:t>
            </a:r>
            <a:endParaRPr lang="en-US" dirty="0">
              <a:latin typeface="Adobe Arabic" pitchFamily="18" charset="-78"/>
              <a:cs typeface="Adobe Arabic" pitchFamily="18" charset="-78"/>
            </a:endParaRPr>
          </a:p>
          <a:p>
            <a:pPr>
              <a:lnSpc>
                <a:spcPct val="150000"/>
              </a:lnSpc>
            </a:pPr>
            <a:r>
              <a:rPr lang="ar-SA" dirty="0">
                <a:latin typeface="Adobe Arabic" pitchFamily="18" charset="-78"/>
                <a:cs typeface="Adobe Arabic" pitchFamily="18" charset="-78"/>
              </a:rPr>
              <a:t>إعادة هيكلة وتكوين القوى العاملة بهذه المنظمات </a:t>
            </a:r>
            <a:endParaRPr lang="en-US" dirty="0">
              <a:latin typeface="Adobe Arabic" pitchFamily="18" charset="-78"/>
              <a:cs typeface="Adobe Arabic" pitchFamily="18" charset="-78"/>
            </a:endParaRPr>
          </a:p>
          <a:p>
            <a:pPr>
              <a:lnSpc>
                <a:spcPct val="150000"/>
              </a:lnSpc>
            </a:pPr>
            <a:r>
              <a:rPr lang="ar-SA" dirty="0">
                <a:latin typeface="Adobe Arabic" pitchFamily="18" charset="-78"/>
                <a:cs typeface="Adobe Arabic" pitchFamily="18" charset="-78"/>
              </a:rPr>
              <a:t>إعادة صياغة نظم وأساليب العمل </a:t>
            </a:r>
            <a:endParaRPr lang="en-US" dirty="0">
              <a:latin typeface="Adobe Arabic" pitchFamily="18" charset="-78"/>
              <a:cs typeface="Adobe Arabic" pitchFamily="18" charset="-78"/>
            </a:endParaRPr>
          </a:p>
          <a:p>
            <a:endParaRPr lang="ar-SA" dirty="0"/>
          </a:p>
        </p:txBody>
      </p:sp>
    </p:spTree>
    <p:extLst>
      <p:ext uri="{BB962C8B-B14F-4D97-AF65-F5344CB8AC3E}">
        <p14:creationId xmlns:p14="http://schemas.microsoft.com/office/powerpoint/2010/main" val="34110144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lstStyle/>
          <a:p>
            <a:pPr algn="ctr"/>
            <a:r>
              <a:rPr lang="ar-SA" sz="5400" u="sng" dirty="0" smtClean="0"/>
              <a:t>اسئلة</a:t>
            </a:r>
          </a:p>
          <a:p>
            <a:pPr>
              <a:lnSpc>
                <a:spcPct val="200000"/>
              </a:lnSpc>
            </a:pPr>
            <a:r>
              <a:rPr lang="ar-SA" b="1" dirty="0" smtClean="0"/>
              <a:t>ما هي مجالات </a:t>
            </a:r>
            <a:r>
              <a:rPr lang="ar-SA" b="1" dirty="0"/>
              <a:t>العمل التطوعي في </a:t>
            </a:r>
            <a:r>
              <a:rPr lang="ar-SA" b="1" dirty="0" smtClean="0"/>
              <a:t>المملكة؟</a:t>
            </a:r>
            <a:endParaRPr lang="en-US" dirty="0"/>
          </a:p>
          <a:p>
            <a:pPr>
              <a:lnSpc>
                <a:spcPct val="200000"/>
              </a:lnSpc>
            </a:pPr>
            <a:r>
              <a:rPr lang="ar-SA" b="1" dirty="0" smtClean="0"/>
              <a:t>عدد / عددي المعوقات </a:t>
            </a:r>
            <a:r>
              <a:rPr lang="ar-SA" b="1" dirty="0"/>
              <a:t>التي تواجه منظمات العمل التطوعي</a:t>
            </a:r>
            <a:endParaRPr lang="en-US" dirty="0"/>
          </a:p>
          <a:p>
            <a:pPr>
              <a:lnSpc>
                <a:spcPct val="200000"/>
              </a:lnSpc>
            </a:pPr>
            <a:r>
              <a:rPr lang="ar-SA" b="1" dirty="0" smtClean="0"/>
              <a:t>ناقش / ناقشي مناهج </a:t>
            </a:r>
            <a:r>
              <a:rPr lang="ar-SA" b="1" dirty="0"/>
              <a:t>وأساليب تفعيل منظمات العمل التطوعي في المملكة</a:t>
            </a:r>
          </a:p>
          <a:p>
            <a:endParaRPr lang="ar-SA" dirty="0"/>
          </a:p>
        </p:txBody>
      </p:sp>
    </p:spTree>
    <p:extLst>
      <p:ext uri="{BB962C8B-B14F-4D97-AF65-F5344CB8AC3E}">
        <p14:creationId xmlns:p14="http://schemas.microsoft.com/office/powerpoint/2010/main" val="28172325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txBody>
          <a:bodyPr>
            <a:normAutofit lnSpcReduction="10000"/>
          </a:bodyPr>
          <a:lstStyle/>
          <a:p>
            <a:pPr algn="ctr"/>
            <a:r>
              <a:rPr lang="ar-SA" sz="11500" b="1" dirty="0"/>
              <a:t>ما هي مجالات العمل التطوعي في المملكة؟</a:t>
            </a:r>
            <a:endParaRPr lang="en-US" sz="11500" dirty="0"/>
          </a:p>
          <a:p>
            <a:pPr marL="0" indent="0">
              <a:buNone/>
            </a:pPr>
            <a:endParaRPr lang="ar-SA" dirty="0"/>
          </a:p>
        </p:txBody>
      </p:sp>
    </p:spTree>
    <p:extLst>
      <p:ext uri="{BB962C8B-B14F-4D97-AF65-F5344CB8AC3E}">
        <p14:creationId xmlns:p14="http://schemas.microsoft.com/office/powerpoint/2010/main" val="4276583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120680"/>
          </a:xfrm>
        </p:spPr>
        <p:txBody>
          <a:bodyPr>
            <a:normAutofit/>
          </a:bodyPr>
          <a:lstStyle/>
          <a:p>
            <a:r>
              <a:rPr lang="ar-SA" b="1" dirty="0"/>
              <a:t>تعددت مجالات العمل التطوعي في المملكة فشملت المجالات التالية </a:t>
            </a:r>
            <a:r>
              <a:rPr lang="ar-SA" b="1" dirty="0" smtClean="0"/>
              <a:t>:</a:t>
            </a:r>
            <a:endParaRPr lang="en-US" dirty="0"/>
          </a:p>
          <a:p>
            <a:r>
              <a:rPr lang="ar-SA" dirty="0"/>
              <a:t>المجال الديني</a:t>
            </a:r>
            <a:endParaRPr lang="en-US" dirty="0"/>
          </a:p>
          <a:p>
            <a:r>
              <a:rPr lang="ar-SA" dirty="0"/>
              <a:t>المجال التعليمي </a:t>
            </a:r>
            <a:endParaRPr lang="en-US" dirty="0"/>
          </a:p>
          <a:p>
            <a:r>
              <a:rPr lang="ar-SA" dirty="0"/>
              <a:t>المجال الصحي</a:t>
            </a:r>
            <a:endParaRPr lang="en-US" dirty="0"/>
          </a:p>
          <a:p>
            <a:r>
              <a:rPr lang="ar-SA" dirty="0" smtClean="0"/>
              <a:t>مجال </a:t>
            </a:r>
            <a:r>
              <a:rPr lang="ar-SA" dirty="0"/>
              <a:t>المساعدات الاجتماعية</a:t>
            </a:r>
            <a:endParaRPr lang="en-US" dirty="0"/>
          </a:p>
          <a:p>
            <a:r>
              <a:rPr lang="ar-SA" dirty="0" smtClean="0"/>
              <a:t>المجال </a:t>
            </a:r>
            <a:r>
              <a:rPr lang="ar-SA" dirty="0"/>
              <a:t>الثقافي</a:t>
            </a:r>
            <a:endParaRPr lang="en-US" dirty="0"/>
          </a:p>
          <a:p>
            <a:r>
              <a:rPr lang="ar-SA" dirty="0" smtClean="0"/>
              <a:t>مجال </a:t>
            </a:r>
            <a:r>
              <a:rPr lang="ar-SA" dirty="0"/>
              <a:t>العمل الشبابي</a:t>
            </a:r>
            <a:endParaRPr lang="en-US" dirty="0"/>
          </a:p>
          <a:p>
            <a:r>
              <a:rPr lang="ar-SA" dirty="0" smtClean="0"/>
              <a:t>مجال </a:t>
            </a:r>
            <a:r>
              <a:rPr lang="ar-SA" dirty="0"/>
              <a:t>الإغاثة</a:t>
            </a:r>
            <a:endParaRPr lang="en-US" dirty="0"/>
          </a:p>
          <a:p>
            <a:r>
              <a:rPr lang="ar-SA" dirty="0" smtClean="0"/>
              <a:t>مجال </a:t>
            </a:r>
            <a:r>
              <a:rPr lang="ar-SA" dirty="0"/>
              <a:t>الأمن الوطني</a:t>
            </a:r>
            <a:endParaRPr lang="en-US" dirty="0"/>
          </a:p>
          <a:p>
            <a:endParaRPr lang="ar-SA" dirty="0"/>
          </a:p>
        </p:txBody>
      </p:sp>
    </p:spTree>
    <p:extLst>
      <p:ext uri="{BB962C8B-B14F-4D97-AF65-F5344CB8AC3E}">
        <p14:creationId xmlns:p14="http://schemas.microsoft.com/office/powerpoint/2010/main" val="24083151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txBody>
          <a:bodyPr/>
          <a:lstStyle/>
          <a:p>
            <a:pPr algn="ctr"/>
            <a:r>
              <a:rPr lang="ar-SA" sz="8000" b="1" dirty="0"/>
              <a:t>عدد / عددي المعوقات التي تواجه منظمات العمل التطوعي</a:t>
            </a:r>
            <a:endParaRPr lang="en-US" sz="8000" dirty="0"/>
          </a:p>
          <a:p>
            <a:pPr marL="0" indent="0">
              <a:buNone/>
            </a:pPr>
            <a:endParaRPr lang="ar-SA" sz="3600" dirty="0"/>
          </a:p>
        </p:txBody>
      </p:sp>
    </p:spTree>
    <p:extLst>
      <p:ext uri="{BB962C8B-B14F-4D97-AF65-F5344CB8AC3E}">
        <p14:creationId xmlns:p14="http://schemas.microsoft.com/office/powerpoint/2010/main" val="42739596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120680"/>
          </a:xfrm>
        </p:spPr>
        <p:txBody>
          <a:bodyPr/>
          <a:lstStyle/>
          <a:p>
            <a:r>
              <a:rPr lang="ar-SA" b="1" u="sng" dirty="0">
                <a:solidFill>
                  <a:schemeClr val="accent1">
                    <a:lumMod val="75000"/>
                  </a:schemeClr>
                </a:solidFill>
                <a:latin typeface="Arabic Typesetting" pitchFamily="66" charset="-78"/>
                <a:cs typeface="+mj-cs"/>
              </a:rPr>
              <a:t>ومن أهم المعوقات التي واجهت المنظمات التطوعية في المملكة </a:t>
            </a:r>
            <a:r>
              <a:rPr lang="ar-SA" b="1" u="sng" dirty="0" smtClean="0">
                <a:solidFill>
                  <a:schemeClr val="accent1">
                    <a:lumMod val="75000"/>
                  </a:schemeClr>
                </a:solidFill>
                <a:latin typeface="Arabic Typesetting" pitchFamily="66" charset="-78"/>
                <a:cs typeface="+mj-cs"/>
              </a:rPr>
              <a:t>:</a:t>
            </a:r>
          </a:p>
          <a:p>
            <a:pPr>
              <a:buNone/>
            </a:pPr>
            <a:r>
              <a:rPr lang="ar-SA" dirty="0" smtClean="0">
                <a:latin typeface="Arabic Typesetting" pitchFamily="66" charset="-78"/>
                <a:cs typeface="+mj-cs"/>
              </a:rPr>
              <a:t>1-عدم </a:t>
            </a:r>
            <a:r>
              <a:rPr lang="ar-SA" dirty="0">
                <a:latin typeface="Arabic Typesetting" pitchFamily="66" charset="-78"/>
                <a:cs typeface="+mj-cs"/>
              </a:rPr>
              <a:t>ادراك المجتمع بأهمية العمل التطوعي مما يحول دون مساهمة المتطوعين مساهمة فعاله.</a:t>
            </a:r>
          </a:p>
          <a:p>
            <a:pPr>
              <a:buNone/>
            </a:pPr>
            <a:r>
              <a:rPr lang="ar-SA" dirty="0">
                <a:solidFill>
                  <a:schemeClr val="accent1">
                    <a:lumMod val="75000"/>
                  </a:schemeClr>
                </a:solidFill>
                <a:latin typeface="Arabic Typesetting" pitchFamily="66" charset="-78"/>
                <a:cs typeface="+mj-cs"/>
              </a:rPr>
              <a:t>2. </a:t>
            </a:r>
            <a:r>
              <a:rPr lang="ar-SA" dirty="0">
                <a:latin typeface="Arabic Typesetting" pitchFamily="66" charset="-78"/>
                <a:cs typeface="+mj-cs"/>
              </a:rPr>
              <a:t>قصور الاجهزة الاعلامية </a:t>
            </a:r>
            <a:r>
              <a:rPr lang="ar-SA" dirty="0" smtClean="0">
                <a:latin typeface="Arabic Typesetting" pitchFamily="66" charset="-78"/>
                <a:cs typeface="+mj-cs"/>
              </a:rPr>
              <a:t>في </a:t>
            </a:r>
            <a:r>
              <a:rPr lang="ar-SA" dirty="0">
                <a:latin typeface="Arabic Typesetting" pitchFamily="66" charset="-78"/>
                <a:cs typeface="+mj-cs"/>
              </a:rPr>
              <a:t>تعميق فكرة التطوع في اذهان افراد المجتمع.</a:t>
            </a:r>
          </a:p>
          <a:p>
            <a:pPr>
              <a:buNone/>
            </a:pPr>
            <a:r>
              <a:rPr lang="ar-SA" dirty="0">
                <a:solidFill>
                  <a:schemeClr val="accent1">
                    <a:lumMod val="75000"/>
                  </a:schemeClr>
                </a:solidFill>
                <a:latin typeface="Arabic Typesetting" pitchFamily="66" charset="-78"/>
                <a:cs typeface="+mj-cs"/>
              </a:rPr>
              <a:t>3. </a:t>
            </a:r>
            <a:r>
              <a:rPr lang="ar-SA" dirty="0">
                <a:latin typeface="Arabic Typesetting" pitchFamily="66" charset="-78"/>
                <a:cs typeface="+mj-cs"/>
              </a:rPr>
              <a:t>عدم وجود إدارة خاصة للمتطوعين بالمنظمات التطوعية تهتم بشئون الموظفين .</a:t>
            </a:r>
          </a:p>
          <a:p>
            <a:pPr>
              <a:buNone/>
            </a:pPr>
            <a:r>
              <a:rPr lang="ar-SA" dirty="0">
                <a:solidFill>
                  <a:schemeClr val="accent1">
                    <a:lumMod val="75000"/>
                  </a:schemeClr>
                </a:solidFill>
                <a:latin typeface="Arabic Typesetting" pitchFamily="66" charset="-78"/>
                <a:cs typeface="+mj-cs"/>
              </a:rPr>
              <a:t>4. </a:t>
            </a:r>
            <a:r>
              <a:rPr lang="ar-SA" dirty="0">
                <a:latin typeface="Arabic Typesetting" pitchFamily="66" charset="-78"/>
                <a:cs typeface="+mj-cs"/>
              </a:rPr>
              <a:t>تعاني هذه المنظمات من قصور في خبره المتطوعين والقائمين على اداره هذه المنظمات.</a:t>
            </a:r>
            <a:endParaRPr lang="ar-SA" sz="1200" dirty="0">
              <a:latin typeface="Arabic Typesetting" pitchFamily="66" charset="-78"/>
              <a:cs typeface="+mj-cs"/>
            </a:endParaRPr>
          </a:p>
          <a:p>
            <a:pPr marL="0" indent="0">
              <a:buNone/>
            </a:pPr>
            <a:endParaRPr lang="ar-SA" b="1" u="sng" dirty="0">
              <a:latin typeface="Arabic Typesetting" pitchFamily="66" charset="-78"/>
              <a:cs typeface="+mj-cs"/>
            </a:endParaRPr>
          </a:p>
          <a:p>
            <a:pPr marL="0" indent="0">
              <a:buNone/>
            </a:pPr>
            <a:endParaRPr lang="ar-SA" dirty="0"/>
          </a:p>
        </p:txBody>
      </p:sp>
    </p:spTree>
    <p:extLst>
      <p:ext uri="{BB962C8B-B14F-4D97-AF65-F5344CB8AC3E}">
        <p14:creationId xmlns:p14="http://schemas.microsoft.com/office/powerpoint/2010/main" val="12763640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23528" y="260648"/>
            <a:ext cx="8468380" cy="6408712"/>
          </a:xfrm>
        </p:spPr>
        <p:txBody>
          <a:bodyPr>
            <a:normAutofit lnSpcReduction="10000"/>
          </a:bodyPr>
          <a:lstStyle/>
          <a:p>
            <a:pPr lvl="0">
              <a:buNone/>
              <a:defRPr/>
            </a:pPr>
            <a:r>
              <a:rPr lang="ar-SA" dirty="0">
                <a:solidFill>
                  <a:schemeClr val="accent1">
                    <a:lumMod val="75000"/>
                  </a:schemeClr>
                </a:solidFill>
                <a:latin typeface="Arabic Typesetting" pitchFamily="66" charset="-78"/>
                <a:cs typeface="+mj-cs"/>
              </a:rPr>
              <a:t>5. </a:t>
            </a:r>
            <a:r>
              <a:rPr lang="ar-SA" dirty="0">
                <a:latin typeface="Arabic Typesetting" pitchFamily="66" charset="-78"/>
                <a:cs typeface="+mj-cs"/>
              </a:rPr>
              <a:t>تعاني بعض المنظمات من نقص الموارد المالية وضعف المشاركة </a:t>
            </a:r>
          </a:p>
          <a:p>
            <a:pPr lvl="0">
              <a:buNone/>
              <a:defRPr/>
            </a:pPr>
            <a:r>
              <a:rPr lang="ar-SA" dirty="0">
                <a:solidFill>
                  <a:schemeClr val="accent1">
                    <a:lumMod val="75000"/>
                  </a:schemeClr>
                </a:solidFill>
                <a:latin typeface="Arabic Typesetting" pitchFamily="66" charset="-78"/>
                <a:cs typeface="+mj-cs"/>
              </a:rPr>
              <a:t>6. </a:t>
            </a:r>
            <a:r>
              <a:rPr lang="ar-SA" dirty="0">
                <a:latin typeface="Arabic Typesetting" pitchFamily="66" charset="-78"/>
                <a:cs typeface="+mj-cs"/>
              </a:rPr>
              <a:t>نقص بعض مستلزمات النشاط وصعوبة الحصول على تسهيلات الرسمية لبعض الأنشطة.</a:t>
            </a:r>
            <a:endParaRPr lang="ar-SA" sz="4400" dirty="0">
              <a:latin typeface="Arabic Typesetting" pitchFamily="66" charset="-78"/>
              <a:cs typeface="+mj-cs"/>
            </a:endParaRPr>
          </a:p>
          <a:p>
            <a:pPr lvl="0">
              <a:buNone/>
              <a:defRPr/>
            </a:pPr>
            <a:r>
              <a:rPr lang="ar-SA" dirty="0">
                <a:solidFill>
                  <a:schemeClr val="accent1">
                    <a:lumMod val="75000"/>
                  </a:schemeClr>
                </a:solidFill>
                <a:latin typeface="Arabic Typesetting" pitchFamily="66" charset="-78"/>
                <a:cs typeface="+mj-cs"/>
              </a:rPr>
              <a:t>7. </a:t>
            </a:r>
            <a:r>
              <a:rPr lang="ar-SA" dirty="0">
                <a:latin typeface="Arabic Typesetting" pitchFamily="66" charset="-78"/>
                <a:cs typeface="+mj-cs"/>
              </a:rPr>
              <a:t>تركز واقتصار أنشطة المنظمات في المدن والمناطق الحضرية وابتعادها عن المناطق الريفية</a:t>
            </a:r>
            <a:r>
              <a:rPr lang="ar-SA" dirty="0" smtClean="0">
                <a:latin typeface="Arabic Typesetting" pitchFamily="66" charset="-78"/>
                <a:cs typeface="+mj-cs"/>
              </a:rPr>
              <a:t>.</a:t>
            </a:r>
          </a:p>
          <a:p>
            <a:pPr lvl="0">
              <a:buNone/>
              <a:defRPr/>
            </a:pPr>
            <a:r>
              <a:rPr lang="ar-SA" sz="3600" dirty="0">
                <a:solidFill>
                  <a:schemeClr val="accent1">
                    <a:lumMod val="75000"/>
                  </a:schemeClr>
                </a:solidFill>
                <a:latin typeface="Arabic Typesetting" pitchFamily="66" charset="-78"/>
                <a:cs typeface="+mj-cs"/>
              </a:rPr>
              <a:t>8. </a:t>
            </a:r>
            <a:r>
              <a:rPr lang="ar-SA" sz="3600" dirty="0">
                <a:latin typeface="Arabic Typesetting" pitchFamily="66" charset="-78"/>
                <a:cs typeface="+mj-cs"/>
              </a:rPr>
              <a:t>عدم وضوح أهداف الجمعيات للأعضاء ولبقية أفراد المجتمع .</a:t>
            </a:r>
            <a:endParaRPr lang="ar-SA" dirty="0">
              <a:latin typeface="Arabic Typesetting" pitchFamily="66" charset="-78"/>
              <a:cs typeface="+mj-cs"/>
            </a:endParaRPr>
          </a:p>
          <a:p>
            <a:pPr lvl="0">
              <a:buNone/>
              <a:defRPr/>
            </a:pPr>
            <a:r>
              <a:rPr lang="ar-SA" dirty="0">
                <a:solidFill>
                  <a:schemeClr val="accent1">
                    <a:lumMod val="75000"/>
                  </a:schemeClr>
                </a:solidFill>
                <a:latin typeface="Arabic Typesetting" pitchFamily="66" charset="-78"/>
                <a:cs typeface="+mj-cs"/>
              </a:rPr>
              <a:t>9. </a:t>
            </a:r>
            <a:r>
              <a:rPr lang="ar-SA" dirty="0">
                <a:latin typeface="Arabic Typesetting" pitchFamily="66" charset="-78"/>
                <a:cs typeface="+mj-cs"/>
              </a:rPr>
              <a:t>الظروف الأسرية والاجتماعية ووجود الأطفال والمسئوليات الأسرية .</a:t>
            </a:r>
          </a:p>
          <a:p>
            <a:pPr lvl="0">
              <a:buNone/>
              <a:defRPr/>
            </a:pPr>
            <a:r>
              <a:rPr lang="ar-SA" dirty="0">
                <a:solidFill>
                  <a:schemeClr val="accent1">
                    <a:lumMod val="75000"/>
                  </a:schemeClr>
                </a:solidFill>
                <a:latin typeface="Arabic Typesetting" pitchFamily="66" charset="-78"/>
                <a:cs typeface="+mj-cs"/>
              </a:rPr>
              <a:t>10. </a:t>
            </a:r>
            <a:r>
              <a:rPr lang="ar-SA" dirty="0">
                <a:latin typeface="Arabic Typesetting" pitchFamily="66" charset="-78"/>
                <a:cs typeface="+mj-cs"/>
              </a:rPr>
              <a:t>حصر نشاط المنظمات التطوعية في أشخاص تقليديين والتحيز في الانتخابات من الأسباب التي تؤدي إلى ترك بعض المتطوعات نشاطهن.</a:t>
            </a:r>
          </a:p>
          <a:p>
            <a:pPr lvl="0">
              <a:buNone/>
              <a:defRPr/>
            </a:pPr>
            <a:endParaRPr lang="ar-SA"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30121387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algn="ctr"/>
            <a:r>
              <a:rPr lang="ar-SA" sz="8000" b="1" dirty="0"/>
              <a:t>ناقش / ناقشي مناهج وأساليب تفعيل منظمات العمل التطوعي في المملكة</a:t>
            </a:r>
          </a:p>
          <a:p>
            <a:endParaRPr lang="ar-SA" dirty="0"/>
          </a:p>
        </p:txBody>
      </p:sp>
    </p:spTree>
    <p:extLst>
      <p:ext uri="{BB962C8B-B14F-4D97-AF65-F5344CB8AC3E}">
        <p14:creationId xmlns:p14="http://schemas.microsoft.com/office/powerpoint/2010/main" val="18432659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188640"/>
            <a:ext cx="8229600" cy="1143000"/>
          </a:xfrm>
        </p:spPr>
        <p:txBody>
          <a:bodyPr>
            <a:normAutofit fontScale="90000"/>
          </a:bodyPr>
          <a:lstStyle/>
          <a:p>
            <a:r>
              <a:rPr lang="ar-SA" b="1" u="sng" dirty="0" smtClean="0">
                <a:solidFill>
                  <a:srgbClr val="FF0000"/>
                </a:solidFill>
                <a:latin typeface="Arabic Typesetting" pitchFamily="66" charset="-78"/>
              </a:rPr>
              <a:t>رابعا:مناهج وأساليب تفعيل منظمات العمل التطوعي في المملكة:</a:t>
            </a:r>
            <a:endParaRPr lang="ar-SA" b="1" u="sng" dirty="0">
              <a:solidFill>
                <a:srgbClr val="FF0000"/>
              </a:solidFill>
              <a:latin typeface="Arabic Typesetting" pitchFamily="66" charset="-78"/>
            </a:endParaRPr>
          </a:p>
        </p:txBody>
      </p:sp>
      <p:sp>
        <p:nvSpPr>
          <p:cNvPr id="3" name="عنصر نائب للمحتوى 2"/>
          <p:cNvSpPr>
            <a:spLocks noGrp="1"/>
          </p:cNvSpPr>
          <p:nvPr>
            <p:ph idx="1"/>
          </p:nvPr>
        </p:nvSpPr>
        <p:spPr>
          <a:xfrm>
            <a:off x="428596" y="1340768"/>
            <a:ext cx="8229600" cy="4945752"/>
          </a:xfrm>
        </p:spPr>
        <p:txBody>
          <a:bodyPr>
            <a:noAutofit/>
          </a:bodyPr>
          <a:lstStyle/>
          <a:p>
            <a:pPr>
              <a:buNone/>
            </a:pPr>
            <a:r>
              <a:rPr lang="ar-SA" sz="2800" dirty="0" smtClean="0">
                <a:latin typeface="Arabic Typesetting" pitchFamily="66" charset="-78"/>
                <a:cs typeface="+mj-cs"/>
              </a:rPr>
              <a:t>لم يعد </a:t>
            </a:r>
            <a:r>
              <a:rPr lang="ar-SA" sz="2800" dirty="0">
                <a:latin typeface="Arabic Typesetting" pitchFamily="66" charset="-78"/>
                <a:cs typeface="+mj-cs"/>
              </a:rPr>
              <a:t>العمل التطوعي </a:t>
            </a:r>
            <a:r>
              <a:rPr lang="ar-SA" sz="2800" dirty="0" smtClean="0">
                <a:latin typeface="Arabic Typesetting" pitchFamily="66" charset="-78"/>
                <a:cs typeface="+mj-cs"/>
              </a:rPr>
              <a:t>قاصرا </a:t>
            </a:r>
            <a:r>
              <a:rPr lang="ar-SA" sz="2800" dirty="0">
                <a:latin typeface="Arabic Typesetting" pitchFamily="66" charset="-78"/>
                <a:cs typeface="+mj-cs"/>
              </a:rPr>
              <a:t>على </a:t>
            </a:r>
            <a:r>
              <a:rPr lang="ar-SA" sz="2800" dirty="0" smtClean="0">
                <a:latin typeface="Arabic Typesetting" pitchFamily="66" charset="-78"/>
                <a:cs typeface="+mj-cs"/>
              </a:rPr>
              <a:t>مشكلة </a:t>
            </a:r>
            <a:r>
              <a:rPr lang="ar-SA" sz="2800" dirty="0">
                <a:latin typeface="Arabic Typesetting" pitchFamily="66" charset="-78"/>
                <a:cs typeface="+mj-cs"/>
              </a:rPr>
              <a:t>عدد محدود من الأفراد </a:t>
            </a:r>
            <a:r>
              <a:rPr lang="ar-SA" sz="2800" dirty="0" smtClean="0">
                <a:latin typeface="Arabic Typesetting" pitchFamily="66" charset="-78"/>
                <a:cs typeface="+mj-cs"/>
              </a:rPr>
              <a:t>                 إنما أصبح                </a:t>
            </a:r>
            <a:r>
              <a:rPr lang="ar-SA" sz="2800" b="1" u="sng" dirty="0" smtClean="0">
                <a:solidFill>
                  <a:srgbClr val="FF0000"/>
                </a:solidFill>
                <a:latin typeface="Arabic Typesetting" pitchFamily="66" charset="-78"/>
                <a:cs typeface="+mj-cs"/>
              </a:rPr>
              <a:t>جزءا من</a:t>
            </a:r>
          </a:p>
          <a:p>
            <a:pPr>
              <a:buNone/>
            </a:pPr>
            <a:r>
              <a:rPr lang="ar-SA" sz="2800" b="1" u="sng" dirty="0" smtClean="0">
                <a:solidFill>
                  <a:srgbClr val="FF0000"/>
                </a:solidFill>
                <a:latin typeface="Arabic Typesetting" pitchFamily="66" charset="-78"/>
                <a:cs typeface="+mj-cs"/>
              </a:rPr>
              <a:t>مكونات </a:t>
            </a:r>
            <a:r>
              <a:rPr lang="ar-SA" sz="2800" b="1" u="sng" dirty="0">
                <a:solidFill>
                  <a:srgbClr val="FF0000"/>
                </a:solidFill>
                <a:latin typeface="Arabic Typesetting" pitchFamily="66" charset="-78"/>
                <a:cs typeface="+mj-cs"/>
              </a:rPr>
              <a:t>الدول </a:t>
            </a:r>
            <a:r>
              <a:rPr lang="ar-SA" sz="2800" b="1" u="sng" dirty="0" smtClean="0">
                <a:solidFill>
                  <a:srgbClr val="FF0000"/>
                </a:solidFill>
                <a:latin typeface="Arabic Typesetting" pitchFamily="66" charset="-78"/>
                <a:cs typeface="+mj-cs"/>
              </a:rPr>
              <a:t>الحديثة ورافدا من روافد الاقتصاد الوطني.</a:t>
            </a:r>
            <a:endParaRPr lang="ar-SA" sz="2800" b="1" u="sng" dirty="0">
              <a:solidFill>
                <a:srgbClr val="FF0000"/>
              </a:solidFill>
              <a:latin typeface="Arabic Typesetting" pitchFamily="66" charset="-78"/>
              <a:cs typeface="+mj-cs"/>
            </a:endParaRPr>
          </a:p>
          <a:p>
            <a:pPr>
              <a:buNone/>
            </a:pPr>
            <a:r>
              <a:rPr lang="ar-SA" sz="2800" dirty="0" smtClean="0">
                <a:latin typeface="Arabic Typesetting" pitchFamily="66" charset="-78"/>
                <a:cs typeface="+mj-cs"/>
              </a:rPr>
              <a:t>إن النجاح </a:t>
            </a:r>
            <a:r>
              <a:rPr lang="ar-SA" sz="2800" dirty="0">
                <a:latin typeface="Arabic Typesetting" pitchFamily="66" charset="-78"/>
                <a:cs typeface="+mj-cs"/>
              </a:rPr>
              <a:t>المنظمات التطوعية </a:t>
            </a:r>
            <a:r>
              <a:rPr lang="ar-SA" sz="2800" b="1" u="sng" dirty="0">
                <a:solidFill>
                  <a:srgbClr val="FF0000"/>
                </a:solidFill>
                <a:latin typeface="Arabic Typesetting" pitchFamily="66" charset="-78"/>
                <a:cs typeface="+mj-cs"/>
              </a:rPr>
              <a:t>يتوقف على </a:t>
            </a:r>
            <a:r>
              <a:rPr lang="ar-SA" sz="2800" dirty="0" smtClean="0">
                <a:solidFill>
                  <a:srgbClr val="FF0000"/>
                </a:solidFill>
                <a:latin typeface="Arabic Typesetting" pitchFamily="66" charset="-78"/>
                <a:cs typeface="+mj-cs"/>
              </a:rPr>
              <a:t>”</a:t>
            </a:r>
            <a:r>
              <a:rPr lang="ar-SA" sz="2800" dirty="0" smtClean="0">
                <a:latin typeface="Arabic Typesetting" pitchFamily="66" charset="-78"/>
                <a:cs typeface="+mj-cs"/>
              </a:rPr>
              <a:t>إتباع </a:t>
            </a:r>
            <a:r>
              <a:rPr lang="ar-SA" sz="2800" dirty="0">
                <a:latin typeface="Arabic Typesetting" pitchFamily="66" charset="-78"/>
                <a:cs typeface="+mj-cs"/>
              </a:rPr>
              <a:t>منهج علمي في الأداء يعتمد على التخطيط العلمي </a:t>
            </a:r>
            <a:r>
              <a:rPr lang="ar-SA" sz="2800" dirty="0" smtClean="0">
                <a:latin typeface="Arabic Typesetting" pitchFamily="66" charset="-78"/>
                <a:cs typeface="+mj-cs"/>
              </a:rPr>
              <a:t>والتنفيذ</a:t>
            </a:r>
          </a:p>
          <a:p>
            <a:pPr>
              <a:buNone/>
            </a:pPr>
            <a:r>
              <a:rPr lang="ar-SA" sz="2800" dirty="0" smtClean="0">
                <a:latin typeface="Arabic Typesetting" pitchFamily="66" charset="-78"/>
                <a:cs typeface="+mj-cs"/>
              </a:rPr>
              <a:t>عن طريقة إدارة </a:t>
            </a:r>
            <a:r>
              <a:rPr lang="ar-SA" sz="2800" dirty="0">
                <a:latin typeface="Arabic Typesetting" pitchFamily="66" charset="-78"/>
                <a:cs typeface="+mj-cs"/>
              </a:rPr>
              <a:t> </a:t>
            </a:r>
            <a:r>
              <a:rPr lang="ar-SA" sz="2800" dirty="0" smtClean="0">
                <a:latin typeface="Arabic Typesetting" pitchFamily="66" charset="-78"/>
                <a:cs typeface="+mj-cs"/>
              </a:rPr>
              <a:t>ذات كفاءة عالية</a:t>
            </a:r>
            <a:r>
              <a:rPr lang="ar-SA" sz="2800" dirty="0" smtClean="0">
                <a:solidFill>
                  <a:srgbClr val="FF0000"/>
                </a:solidFill>
                <a:latin typeface="Arabic Typesetting" pitchFamily="66" charset="-78"/>
                <a:cs typeface="+mj-cs"/>
              </a:rPr>
              <a:t>“</a:t>
            </a:r>
            <a:endParaRPr lang="ar-SA" sz="2800" dirty="0">
              <a:solidFill>
                <a:srgbClr val="FF0000"/>
              </a:solidFill>
              <a:latin typeface="Arabic Typesetting" pitchFamily="66" charset="-78"/>
              <a:cs typeface="+mj-cs"/>
            </a:endParaRPr>
          </a:p>
          <a:p>
            <a:pPr>
              <a:buNone/>
            </a:pPr>
            <a:r>
              <a:rPr lang="ar-SA" sz="2800" b="1" u="sng" dirty="0" smtClean="0">
                <a:solidFill>
                  <a:srgbClr val="FF0000"/>
                </a:solidFill>
                <a:latin typeface="Arabic Typesetting" pitchFamily="66" charset="-78"/>
                <a:cs typeface="+mj-cs"/>
              </a:rPr>
              <a:t>فالمنظمات </a:t>
            </a:r>
            <a:r>
              <a:rPr lang="ar-SA" sz="2800" b="1" u="sng" dirty="0">
                <a:solidFill>
                  <a:srgbClr val="FF0000"/>
                </a:solidFill>
                <a:latin typeface="Arabic Typesetting" pitchFamily="66" charset="-78"/>
                <a:cs typeface="+mj-cs"/>
              </a:rPr>
              <a:t>التطوعية يتطلب منها القيام بدور أكثر فاعلية من </a:t>
            </a:r>
            <a:r>
              <a:rPr lang="ar-SA" sz="2800" b="1" u="sng" dirty="0" smtClean="0">
                <a:solidFill>
                  <a:srgbClr val="FF0000"/>
                </a:solidFill>
                <a:latin typeface="Arabic Typesetting" pitchFamily="66" charset="-78"/>
                <a:cs typeface="+mj-cs"/>
              </a:rPr>
              <a:t>ناحية:</a:t>
            </a:r>
          </a:p>
          <a:p>
            <a:pPr>
              <a:buNone/>
            </a:pPr>
            <a:r>
              <a:rPr lang="ar-SA" sz="2800" dirty="0" smtClean="0">
                <a:latin typeface="Arabic Typesetting" pitchFamily="66" charset="-78"/>
                <a:cs typeface="+mj-cs"/>
              </a:rPr>
              <a:t>1/كمية </a:t>
            </a:r>
            <a:r>
              <a:rPr lang="ar-SA" sz="2800" dirty="0">
                <a:latin typeface="Arabic Typesetting" pitchFamily="66" charset="-78"/>
                <a:cs typeface="+mj-cs"/>
              </a:rPr>
              <a:t>الخدمات التي </a:t>
            </a:r>
            <a:r>
              <a:rPr lang="ar-SA" sz="2800" dirty="0" smtClean="0">
                <a:latin typeface="Arabic Typesetting" pitchFamily="66" charset="-78"/>
                <a:cs typeface="+mj-cs"/>
              </a:rPr>
              <a:t>تقدمها</a:t>
            </a:r>
          </a:p>
          <a:p>
            <a:pPr>
              <a:buNone/>
            </a:pPr>
            <a:r>
              <a:rPr lang="ar-SA" sz="2800" dirty="0" smtClean="0">
                <a:latin typeface="Arabic Typesetting" pitchFamily="66" charset="-78"/>
                <a:cs typeface="+mj-cs"/>
              </a:rPr>
              <a:t>2/زيادة </a:t>
            </a:r>
            <a:r>
              <a:rPr lang="ar-SA" sz="2800" dirty="0">
                <a:latin typeface="Arabic Typesetting" pitchFamily="66" charset="-78"/>
                <a:cs typeface="+mj-cs"/>
              </a:rPr>
              <a:t>كفاءتها في تقديم </a:t>
            </a:r>
            <a:r>
              <a:rPr lang="ar-SA" sz="2800" dirty="0" smtClean="0">
                <a:latin typeface="Arabic Typesetting" pitchFamily="66" charset="-78"/>
                <a:cs typeface="+mj-cs"/>
              </a:rPr>
              <a:t>الخدمات</a:t>
            </a:r>
          </a:p>
          <a:p>
            <a:pPr>
              <a:buNone/>
            </a:pPr>
            <a:r>
              <a:rPr lang="ar-SA" sz="2800" b="1" u="sng" dirty="0" smtClean="0">
                <a:solidFill>
                  <a:srgbClr val="FF0000"/>
                </a:solidFill>
                <a:latin typeface="Arabic Typesetting" pitchFamily="66" charset="-78"/>
                <a:cs typeface="+mj-cs"/>
              </a:rPr>
              <a:t>والوصول </a:t>
            </a:r>
            <a:r>
              <a:rPr lang="ar-SA" sz="2800" b="1" u="sng" dirty="0">
                <a:solidFill>
                  <a:srgbClr val="FF0000"/>
                </a:solidFill>
                <a:latin typeface="Arabic Typesetting" pitchFamily="66" charset="-78"/>
                <a:cs typeface="+mj-cs"/>
              </a:rPr>
              <a:t>لذلك تطلب ذلك اتخاذ عدد من الإجراءات من </a:t>
            </a:r>
            <a:r>
              <a:rPr lang="ar-SA" sz="2800" b="1" u="sng" dirty="0" smtClean="0">
                <a:solidFill>
                  <a:srgbClr val="FF0000"/>
                </a:solidFill>
                <a:latin typeface="Arabic Typesetting" pitchFamily="66" charset="-78"/>
                <a:cs typeface="+mj-cs"/>
              </a:rPr>
              <a:t>ضمنها:</a:t>
            </a:r>
            <a:endParaRPr lang="ar-SA" sz="2800" b="1" u="sng" dirty="0">
              <a:solidFill>
                <a:srgbClr val="FF0000"/>
              </a:solidFill>
              <a:latin typeface="Arabic Typesetting" pitchFamily="66" charset="-78"/>
              <a:cs typeface="+mj-cs"/>
            </a:endParaRPr>
          </a:p>
          <a:p>
            <a:pPr>
              <a:buNone/>
            </a:pPr>
            <a:endParaRPr lang="ar-SA" sz="2800" dirty="0">
              <a:latin typeface="Arabic Typesetting" pitchFamily="66" charset="-78"/>
              <a:cs typeface="Arabic Typesetting" pitchFamily="66" charset="-78"/>
            </a:endParaRPr>
          </a:p>
        </p:txBody>
      </p:sp>
      <p:cxnSp>
        <p:nvCxnSpPr>
          <p:cNvPr id="6" name="رابط كسهم مستقيم 5"/>
          <p:cNvCxnSpPr/>
          <p:nvPr/>
        </p:nvCxnSpPr>
        <p:spPr>
          <a:xfrm rot="10800000">
            <a:off x="5940152" y="2132856"/>
            <a:ext cx="857256" cy="1588"/>
          </a:xfrm>
          <a:prstGeom prst="straightConnector1">
            <a:avLst/>
          </a:prstGeom>
          <a:ln w="57150">
            <a:tailEnd type="arrow"/>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782341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260648"/>
            <a:ext cx="8501122" cy="6408712"/>
          </a:xfrm>
          <a:noFill/>
          <a:ln w="76200">
            <a:noFill/>
          </a:ln>
        </p:spPr>
        <p:style>
          <a:lnRef idx="2">
            <a:schemeClr val="accent4"/>
          </a:lnRef>
          <a:fillRef idx="1">
            <a:schemeClr val="lt1"/>
          </a:fillRef>
          <a:effectRef idx="0">
            <a:schemeClr val="accent4"/>
          </a:effectRef>
          <a:fontRef idx="minor">
            <a:schemeClr val="dk1"/>
          </a:fontRef>
        </p:style>
        <p:txBody>
          <a:bodyPr>
            <a:normAutofit fontScale="77500" lnSpcReduction="20000"/>
          </a:bodyPr>
          <a:lstStyle/>
          <a:p>
            <a:pPr>
              <a:buNone/>
            </a:pPr>
            <a:endParaRPr lang="ar-SA" sz="3800" b="1" u="sng" dirty="0" smtClean="0">
              <a:solidFill>
                <a:schemeClr val="accent4">
                  <a:lumMod val="60000"/>
                  <a:lumOff val="40000"/>
                </a:schemeClr>
              </a:solidFill>
              <a:latin typeface="Arabic Typesetting" pitchFamily="66" charset="-78"/>
              <a:cs typeface="Arabic Typesetting" pitchFamily="66" charset="-78"/>
            </a:endParaRPr>
          </a:p>
          <a:p>
            <a:pPr>
              <a:buNone/>
            </a:pPr>
            <a:r>
              <a:rPr lang="ar-SA" sz="4600" b="1" u="sng" dirty="0" smtClean="0">
                <a:solidFill>
                  <a:schemeClr val="accent4">
                    <a:lumMod val="60000"/>
                    <a:lumOff val="40000"/>
                  </a:schemeClr>
                </a:solidFill>
                <a:latin typeface="Arabic Typesetting" pitchFamily="66" charset="-78"/>
                <a:cs typeface="+mj-cs"/>
              </a:rPr>
              <a:t>أولا:التخطيط الاستراتيجي:</a:t>
            </a:r>
          </a:p>
          <a:p>
            <a:pPr>
              <a:buNone/>
            </a:pPr>
            <a:r>
              <a:rPr lang="ar-SA" sz="3400" dirty="0" smtClean="0">
                <a:latin typeface="Arabic Typesetting" pitchFamily="66" charset="-78"/>
                <a:cs typeface="+mj-cs"/>
              </a:rPr>
              <a:t>حضي التخطيط الاستراتيجي بقبول كبير </a:t>
            </a:r>
            <a:r>
              <a:rPr lang="ar-SA" sz="3400" b="1" u="sng" dirty="0" smtClean="0">
                <a:solidFill>
                  <a:schemeClr val="accent4">
                    <a:lumMod val="75000"/>
                  </a:schemeClr>
                </a:solidFill>
                <a:latin typeface="Arabic Typesetting" pitchFamily="66" charset="-78"/>
                <a:cs typeface="+mj-cs"/>
              </a:rPr>
              <a:t>خاصة في ظل البيئة الحالية والتي تتسم بالتغييرات المتسارعه والتعقيد وتزايد</a:t>
            </a:r>
          </a:p>
          <a:p>
            <a:pPr>
              <a:buNone/>
            </a:pPr>
            <a:r>
              <a:rPr lang="ar-SA" sz="3400" b="1" u="sng" dirty="0" smtClean="0">
                <a:solidFill>
                  <a:schemeClr val="accent4">
                    <a:lumMod val="75000"/>
                  </a:schemeClr>
                </a:solidFill>
                <a:latin typeface="Arabic Typesetting" pitchFamily="66" charset="-78"/>
                <a:cs typeface="+mj-cs"/>
              </a:rPr>
              <a:t>المنافسة.</a:t>
            </a:r>
          </a:p>
          <a:p>
            <a:pPr>
              <a:buNone/>
            </a:pPr>
            <a:r>
              <a:rPr lang="ar-SA" sz="4600" b="1" u="sng" dirty="0" smtClean="0">
                <a:solidFill>
                  <a:schemeClr val="accent4">
                    <a:lumMod val="75000"/>
                  </a:schemeClr>
                </a:solidFill>
                <a:latin typeface="Arabic Typesetting" pitchFamily="66" charset="-78"/>
                <a:cs typeface="+mj-cs"/>
              </a:rPr>
              <a:t>وحتى تصبح هذه المنظمات قادر على تلبية احتياجات المجتمع تحتاج إلى خطة مؤسسيه</a:t>
            </a:r>
          </a:p>
          <a:p>
            <a:pPr>
              <a:buNone/>
            </a:pPr>
            <a:r>
              <a:rPr lang="ar-SA" sz="4600" b="1" u="sng" dirty="0" smtClean="0">
                <a:solidFill>
                  <a:schemeClr val="accent4">
                    <a:lumMod val="75000"/>
                  </a:schemeClr>
                </a:solidFill>
                <a:latin typeface="Arabic Typesetting" pitchFamily="66" charset="-78"/>
                <a:cs typeface="+mj-cs"/>
              </a:rPr>
              <a:t>محكمة ومجموعة من القيادات تؤمن بأن:</a:t>
            </a:r>
          </a:p>
          <a:p>
            <a:pPr>
              <a:buNone/>
            </a:pPr>
            <a:r>
              <a:rPr lang="ar-SA" sz="3400" dirty="0" smtClean="0">
                <a:solidFill>
                  <a:schemeClr val="accent4">
                    <a:lumMod val="75000"/>
                  </a:schemeClr>
                </a:solidFill>
                <a:latin typeface="Arabic Typesetting" pitchFamily="66" charset="-78"/>
                <a:cs typeface="+mj-cs"/>
              </a:rPr>
              <a:t>1/ </a:t>
            </a:r>
            <a:r>
              <a:rPr lang="ar-SA" sz="3400" dirty="0" smtClean="0">
                <a:latin typeface="Arabic Typesetting" pitchFamily="66" charset="-78"/>
                <a:cs typeface="+mj-cs"/>
              </a:rPr>
              <a:t>التخطيط مكمل للقيادة الفعالة والإدارة القديرة.</a:t>
            </a:r>
          </a:p>
          <a:p>
            <a:pPr>
              <a:buNone/>
            </a:pPr>
            <a:r>
              <a:rPr lang="ar-SA" sz="3400" dirty="0" smtClean="0">
                <a:solidFill>
                  <a:schemeClr val="accent4">
                    <a:lumMod val="75000"/>
                  </a:schemeClr>
                </a:solidFill>
                <a:latin typeface="Arabic Typesetting" pitchFamily="66" charset="-78"/>
                <a:cs typeface="+mj-cs"/>
              </a:rPr>
              <a:t>2/</a:t>
            </a:r>
            <a:r>
              <a:rPr lang="ar-SA" sz="3400" dirty="0" smtClean="0">
                <a:latin typeface="Arabic Typesetting" pitchFamily="66" charset="-78"/>
                <a:cs typeface="+mj-cs"/>
              </a:rPr>
              <a:t>يدركون أن الخطة المؤسسية المصاغة بإحكام تساهم في نقل رؤية ورسالة وأهداف البرامج التي تلهم الناس للتطوع وتقديم خدمات للمجتمع.</a:t>
            </a:r>
          </a:p>
          <a:p>
            <a:pPr>
              <a:buNone/>
            </a:pPr>
            <a:r>
              <a:rPr lang="ar-SA" sz="3400" dirty="0" smtClean="0">
                <a:solidFill>
                  <a:schemeClr val="accent4">
                    <a:lumMod val="75000"/>
                  </a:schemeClr>
                </a:solidFill>
                <a:latin typeface="Arabic Typesetting" pitchFamily="66" charset="-78"/>
                <a:cs typeface="+mj-cs"/>
              </a:rPr>
              <a:t>3/ </a:t>
            </a:r>
            <a:r>
              <a:rPr lang="ar-SA" sz="3400" dirty="0" smtClean="0">
                <a:latin typeface="Arabic Typesetting" pitchFamily="66" charset="-78"/>
                <a:cs typeface="+mj-cs"/>
              </a:rPr>
              <a:t>إضافة لكونها أداه داخلية محوريه للحفاظ على الاستقرار في وقت نبتسم بالتغييرات السريعة. </a:t>
            </a:r>
          </a:p>
          <a:p>
            <a:pPr>
              <a:buNone/>
            </a:pPr>
            <a:r>
              <a:rPr lang="ar-SA" sz="3400" dirty="0" smtClean="0">
                <a:solidFill>
                  <a:schemeClr val="accent4">
                    <a:lumMod val="75000"/>
                  </a:schemeClr>
                </a:solidFill>
                <a:latin typeface="Arabic Typesetting" pitchFamily="66" charset="-78"/>
                <a:cs typeface="+mj-cs"/>
              </a:rPr>
              <a:t>4/</a:t>
            </a:r>
            <a:r>
              <a:rPr lang="ar-SA" sz="3400" dirty="0" smtClean="0">
                <a:latin typeface="Arabic Typesetting" pitchFamily="66" charset="-78"/>
                <a:cs typeface="+mj-cs"/>
              </a:rPr>
              <a:t>كما أنها تكون عدة خارجية مهمة. لجذب الممولين والمتطوعين.</a:t>
            </a:r>
          </a:p>
        </p:txBody>
      </p:sp>
    </p:spTree>
    <p:extLst>
      <p:ext uri="{BB962C8B-B14F-4D97-AF65-F5344CB8AC3E}">
        <p14:creationId xmlns:p14="http://schemas.microsoft.com/office/powerpoint/2010/main" val="388348418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28604"/>
            <a:ext cx="8229600" cy="6096740"/>
          </a:xfrm>
          <a:noFill/>
          <a:ln>
            <a:noFill/>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buNone/>
            </a:pPr>
            <a:r>
              <a:rPr lang="ar-SA" sz="4800" b="1" u="sng" dirty="0" smtClean="0">
                <a:solidFill>
                  <a:schemeClr val="tx1"/>
                </a:solidFill>
                <a:latin typeface="Arabic Typesetting" pitchFamily="66" charset="-78"/>
                <a:cs typeface="+mj-cs"/>
              </a:rPr>
              <a:t>ثانيا:أعادة هيكلة المنظمات التطوعية: </a:t>
            </a:r>
            <a:endParaRPr lang="en-US" sz="4800" b="1" u="sng" dirty="0" smtClean="0">
              <a:solidFill>
                <a:schemeClr val="tx1"/>
              </a:solidFill>
              <a:latin typeface="Arabic Typesetting" pitchFamily="66" charset="-78"/>
              <a:cs typeface="+mj-cs"/>
            </a:endParaRPr>
          </a:p>
          <a:p>
            <a:pPr>
              <a:buNone/>
            </a:pPr>
            <a:r>
              <a:rPr lang="ar-SA" dirty="0" smtClean="0">
                <a:solidFill>
                  <a:schemeClr val="tx1"/>
                </a:solidFill>
                <a:latin typeface="Adobe Arabic" pitchFamily="18" charset="-78"/>
                <a:cs typeface="+mj-cs"/>
              </a:rPr>
              <a:t>لم يعد العمل التطوعي قاصرا على تقديم المساعدات المالية للمحتاجين فحسب بل أصبح عملا شاملا يحتوي على مختلف</a:t>
            </a:r>
          </a:p>
          <a:p>
            <a:pPr>
              <a:buNone/>
            </a:pPr>
            <a:r>
              <a:rPr lang="ar-SA" dirty="0" smtClean="0">
                <a:solidFill>
                  <a:schemeClr val="tx1"/>
                </a:solidFill>
                <a:latin typeface="Adobe Arabic" pitchFamily="18" charset="-78"/>
                <a:cs typeface="+mj-cs"/>
              </a:rPr>
              <a:t>الأنشطة الاجتماعية  والاقتصادية والثقافية. فأصبحت هناك إدارات وأجهزه متخصصة لجمع التبرعات وحصر معلومات كاملة عن المتبرعين والمنتفعين وأصبحت أيضا تملك برامج الحاسب الآلي الذي ينظم إعمالها وظهرت العديد من الكتب والإصدارات التي تهتم بهذا العمل كما اهتمت به المؤسسة الأكاديمية في كافة البلدان . </a:t>
            </a:r>
            <a:endParaRPr lang="en-US" dirty="0" smtClean="0">
              <a:solidFill>
                <a:schemeClr val="tx1"/>
              </a:solidFill>
              <a:latin typeface="Adobe Arabic" pitchFamily="18" charset="-78"/>
              <a:cs typeface="+mj-cs"/>
            </a:endParaRPr>
          </a:p>
          <a:p>
            <a:pPr>
              <a:buNone/>
            </a:pPr>
            <a:endParaRPr lang="ar-SA" sz="900" dirty="0">
              <a:solidFill>
                <a:schemeClr val="tx1"/>
              </a:solidFill>
            </a:endParaRPr>
          </a:p>
        </p:txBody>
      </p:sp>
    </p:spTree>
    <p:extLst>
      <p:ext uri="{BB962C8B-B14F-4D97-AF65-F5344CB8AC3E}">
        <p14:creationId xmlns:p14="http://schemas.microsoft.com/office/powerpoint/2010/main" val="1019767421"/>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355</TotalTime>
  <Words>3232</Words>
  <Application>Microsoft Office PowerPoint</Application>
  <PresentationFormat>عرض على الشاشة (3:4)‏</PresentationFormat>
  <Paragraphs>295</Paragraphs>
  <Slides>61</Slides>
  <Notes>0</Notes>
  <HiddenSlides>0</HiddenSlides>
  <MMClips>0</MMClips>
  <ScaleCrop>false</ScaleCrop>
  <HeadingPairs>
    <vt:vector size="4" baseType="variant">
      <vt:variant>
        <vt:lpstr>نسق</vt:lpstr>
      </vt:variant>
      <vt:variant>
        <vt:i4>1</vt:i4>
      </vt:variant>
      <vt:variant>
        <vt:lpstr>عناوين الشرائح</vt:lpstr>
      </vt:variant>
      <vt:variant>
        <vt:i4>61</vt:i4>
      </vt:variant>
    </vt:vector>
  </HeadingPairs>
  <TitlesOfParts>
    <vt:vector size="62" baseType="lpstr">
      <vt:lpstr>نسق Office</vt:lpstr>
      <vt:lpstr>عرض تقديمي في PowerPoint</vt:lpstr>
      <vt:lpstr>المحاضرة العاشرة</vt:lpstr>
      <vt:lpstr>الفصل السابع</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العمل التطوعي  في المملكة:</vt:lpstr>
      <vt:lpstr>أولا:نشأه العمل التطوعي في المملكة:</vt:lpstr>
      <vt:lpstr>عرض تقديمي في PowerPoint</vt:lpstr>
      <vt:lpstr>ثانيا:مجالات العمل التطوعي في المملكة: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ثالثا: المعوقات التي تواجه منظمات العمل التطوعي: </vt:lpstr>
      <vt:lpstr>عرض تقديمي في PowerPoint</vt:lpstr>
      <vt:lpstr>عرض تقديمي في PowerPoint</vt:lpstr>
      <vt:lpstr>رابعا:مناهج وأساليب تفعيل منظمات العمل التطوعي في المملكة:</vt:lpstr>
      <vt:lpstr>عرض تقديمي في PowerPoint</vt:lpstr>
      <vt:lpstr>وهناك وسيلتان لوضع الخطة الإستراتيجية:</vt:lpstr>
      <vt:lpstr>1/مكونات الخطة الإستراتيجية: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2/عوامل النجاح خطة إستراتيجية المنظمات التطوعية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رابعا:مناهج وأساليب تفعيل منظمات العمل التطوعي في المملكة:</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عشر</dc:title>
  <dc:creator>Asmaa A. Saleh</dc:creator>
  <cp:lastModifiedBy>Asmaa A. Saleh</cp:lastModifiedBy>
  <cp:revision>21</cp:revision>
  <dcterms:created xsi:type="dcterms:W3CDTF">2015-10-15T12:23:27Z</dcterms:created>
  <dcterms:modified xsi:type="dcterms:W3CDTF">2015-12-03T07:44:08Z</dcterms:modified>
</cp:coreProperties>
</file>