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314" r:id="rId2"/>
    <p:sldId id="256" r:id="rId3"/>
    <p:sldId id="279" r:id="rId4"/>
    <p:sldId id="280" r:id="rId5"/>
    <p:sldId id="281" r:id="rId6"/>
    <p:sldId id="282" r:id="rId7"/>
    <p:sldId id="305" r:id="rId8"/>
    <p:sldId id="306" r:id="rId9"/>
    <p:sldId id="283" r:id="rId10"/>
    <p:sldId id="308" r:id="rId11"/>
    <p:sldId id="309" r:id="rId12"/>
    <p:sldId id="310" r:id="rId13"/>
    <p:sldId id="312" r:id="rId14"/>
    <p:sldId id="257" r:id="rId15"/>
    <p:sldId id="284" r:id="rId16"/>
    <p:sldId id="258" r:id="rId17"/>
    <p:sldId id="285" r:id="rId18"/>
    <p:sldId id="259" r:id="rId19"/>
    <p:sldId id="260" r:id="rId20"/>
    <p:sldId id="261" r:id="rId21"/>
    <p:sldId id="286" r:id="rId22"/>
    <p:sldId id="262" r:id="rId23"/>
    <p:sldId id="287" r:id="rId24"/>
    <p:sldId id="288" r:id="rId25"/>
    <p:sldId id="263" r:id="rId26"/>
    <p:sldId id="289" r:id="rId27"/>
    <p:sldId id="290" r:id="rId28"/>
    <p:sldId id="264" r:id="rId29"/>
    <p:sldId id="291" r:id="rId30"/>
    <p:sldId id="292" r:id="rId31"/>
    <p:sldId id="265" r:id="rId32"/>
    <p:sldId id="293" r:id="rId33"/>
    <p:sldId id="294" r:id="rId34"/>
    <p:sldId id="295" r:id="rId35"/>
    <p:sldId id="266" r:id="rId36"/>
    <p:sldId id="267" r:id="rId37"/>
    <p:sldId id="296" r:id="rId38"/>
    <p:sldId id="297" r:id="rId39"/>
    <p:sldId id="268" r:id="rId40"/>
    <p:sldId id="298" r:id="rId41"/>
    <p:sldId id="299" r:id="rId42"/>
    <p:sldId id="269" r:id="rId43"/>
    <p:sldId id="300" r:id="rId44"/>
    <p:sldId id="301" r:id="rId45"/>
    <p:sldId id="270" r:id="rId46"/>
    <p:sldId id="302" r:id="rId47"/>
    <p:sldId id="307" r:id="rId48"/>
    <p:sldId id="303" r:id="rId49"/>
    <p:sldId id="271" r:id="rId50"/>
    <p:sldId id="304" r:id="rId51"/>
    <p:sldId id="313" r:id="rId5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08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2C0ABF2-010B-45FF-BBB8-50237D15181D}" type="datetimeFigureOut">
              <a:rPr lang="ar-SA" smtClean="0"/>
              <a:t>27/01/1437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9841F2C-F195-43A7-B621-9A34B17DAA23}" type="slidenum">
              <a:rPr lang="ar-SA" smtClean="0"/>
              <a:t>‹#›</a:t>
            </a:fld>
            <a:endParaRPr lang="ar-SA"/>
          </a:p>
        </p:txBody>
      </p:sp>
    </p:spTree>
    <p:extLst>
      <p:ext uri="{BB962C8B-B14F-4D97-AF65-F5344CB8AC3E}">
        <p14:creationId xmlns:p14="http://schemas.microsoft.com/office/powerpoint/2010/main" val="3621717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2C0ABF2-010B-45FF-BBB8-50237D15181D}" type="datetimeFigureOut">
              <a:rPr lang="ar-SA" smtClean="0"/>
              <a:t>27/01/1437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9841F2C-F195-43A7-B621-9A34B17DAA23}" type="slidenum">
              <a:rPr lang="ar-SA" smtClean="0"/>
              <a:t>‹#›</a:t>
            </a:fld>
            <a:endParaRPr lang="ar-SA"/>
          </a:p>
        </p:txBody>
      </p:sp>
    </p:spTree>
    <p:extLst>
      <p:ext uri="{BB962C8B-B14F-4D97-AF65-F5344CB8AC3E}">
        <p14:creationId xmlns:p14="http://schemas.microsoft.com/office/powerpoint/2010/main" val="2060832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2C0ABF2-010B-45FF-BBB8-50237D15181D}" type="datetimeFigureOut">
              <a:rPr lang="ar-SA" smtClean="0"/>
              <a:t>27/01/1437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9841F2C-F195-43A7-B621-9A34B17DAA23}" type="slidenum">
              <a:rPr lang="ar-SA" smtClean="0"/>
              <a:t>‹#›</a:t>
            </a:fld>
            <a:endParaRPr lang="ar-SA"/>
          </a:p>
        </p:txBody>
      </p:sp>
    </p:spTree>
    <p:extLst>
      <p:ext uri="{BB962C8B-B14F-4D97-AF65-F5344CB8AC3E}">
        <p14:creationId xmlns:p14="http://schemas.microsoft.com/office/powerpoint/2010/main" val="1983790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2C0ABF2-010B-45FF-BBB8-50237D15181D}" type="datetimeFigureOut">
              <a:rPr lang="ar-SA" smtClean="0"/>
              <a:t>27/01/1437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9841F2C-F195-43A7-B621-9A34B17DAA23}" type="slidenum">
              <a:rPr lang="ar-SA" smtClean="0"/>
              <a:t>‹#›</a:t>
            </a:fld>
            <a:endParaRPr lang="ar-SA"/>
          </a:p>
        </p:txBody>
      </p:sp>
    </p:spTree>
    <p:extLst>
      <p:ext uri="{BB962C8B-B14F-4D97-AF65-F5344CB8AC3E}">
        <p14:creationId xmlns:p14="http://schemas.microsoft.com/office/powerpoint/2010/main" val="2718655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2C0ABF2-010B-45FF-BBB8-50237D15181D}" type="datetimeFigureOut">
              <a:rPr lang="ar-SA" smtClean="0"/>
              <a:t>27/01/1437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C9841F2C-F195-43A7-B621-9A34B17DAA23}" type="slidenum">
              <a:rPr lang="ar-SA" smtClean="0"/>
              <a:t>‹#›</a:t>
            </a:fld>
            <a:endParaRPr lang="ar-SA"/>
          </a:p>
        </p:txBody>
      </p:sp>
    </p:spTree>
    <p:extLst>
      <p:ext uri="{BB962C8B-B14F-4D97-AF65-F5344CB8AC3E}">
        <p14:creationId xmlns:p14="http://schemas.microsoft.com/office/powerpoint/2010/main" val="2444115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2C0ABF2-010B-45FF-BBB8-50237D15181D}" type="datetimeFigureOut">
              <a:rPr lang="ar-SA" smtClean="0"/>
              <a:t>27/01/1437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C9841F2C-F195-43A7-B621-9A34B17DAA23}" type="slidenum">
              <a:rPr lang="ar-SA" smtClean="0"/>
              <a:t>‹#›</a:t>
            </a:fld>
            <a:endParaRPr lang="ar-SA"/>
          </a:p>
        </p:txBody>
      </p:sp>
    </p:spTree>
    <p:extLst>
      <p:ext uri="{BB962C8B-B14F-4D97-AF65-F5344CB8AC3E}">
        <p14:creationId xmlns:p14="http://schemas.microsoft.com/office/powerpoint/2010/main" val="3640301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2C0ABF2-010B-45FF-BBB8-50237D15181D}" type="datetimeFigureOut">
              <a:rPr lang="ar-SA" smtClean="0"/>
              <a:t>27/01/1437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9841F2C-F195-43A7-B621-9A34B17DAA23}" type="slidenum">
              <a:rPr lang="ar-SA" smtClean="0"/>
              <a:t>‹#›</a:t>
            </a:fld>
            <a:endParaRPr lang="ar-SA"/>
          </a:p>
        </p:txBody>
      </p:sp>
    </p:spTree>
    <p:extLst>
      <p:ext uri="{BB962C8B-B14F-4D97-AF65-F5344CB8AC3E}">
        <p14:creationId xmlns:p14="http://schemas.microsoft.com/office/powerpoint/2010/main" val="141661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2C0ABF2-010B-45FF-BBB8-50237D15181D}" type="datetimeFigureOut">
              <a:rPr lang="ar-SA" smtClean="0"/>
              <a:t>27/01/1437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9841F2C-F195-43A7-B621-9A34B17DAA23}" type="slidenum">
              <a:rPr lang="ar-SA" smtClean="0"/>
              <a:t>‹#›</a:t>
            </a:fld>
            <a:endParaRPr lang="ar-SA"/>
          </a:p>
        </p:txBody>
      </p:sp>
    </p:spTree>
    <p:extLst>
      <p:ext uri="{BB962C8B-B14F-4D97-AF65-F5344CB8AC3E}">
        <p14:creationId xmlns:p14="http://schemas.microsoft.com/office/powerpoint/2010/main" val="1990987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2C0ABF2-010B-45FF-BBB8-50237D15181D}" type="datetimeFigureOut">
              <a:rPr lang="ar-SA" smtClean="0"/>
              <a:t>27/01/1437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9841F2C-F195-43A7-B621-9A34B17DAA23}" type="slidenum">
              <a:rPr lang="ar-SA" smtClean="0"/>
              <a:t>‹#›</a:t>
            </a:fld>
            <a:endParaRPr lang="ar-SA"/>
          </a:p>
        </p:txBody>
      </p:sp>
    </p:spTree>
    <p:extLst>
      <p:ext uri="{BB962C8B-B14F-4D97-AF65-F5344CB8AC3E}">
        <p14:creationId xmlns:p14="http://schemas.microsoft.com/office/powerpoint/2010/main" val="837484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2C0ABF2-010B-45FF-BBB8-50237D15181D}" type="datetimeFigureOut">
              <a:rPr lang="ar-SA" smtClean="0"/>
              <a:t>27/01/1437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9841F2C-F195-43A7-B621-9A34B17DAA23}" type="slidenum">
              <a:rPr lang="ar-SA" smtClean="0"/>
              <a:t>‹#›</a:t>
            </a:fld>
            <a:endParaRPr lang="ar-SA"/>
          </a:p>
        </p:txBody>
      </p:sp>
    </p:spTree>
    <p:extLst>
      <p:ext uri="{BB962C8B-B14F-4D97-AF65-F5344CB8AC3E}">
        <p14:creationId xmlns:p14="http://schemas.microsoft.com/office/powerpoint/2010/main" val="1906291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2C0ABF2-010B-45FF-BBB8-50237D15181D}" type="datetimeFigureOut">
              <a:rPr lang="ar-SA" smtClean="0"/>
              <a:t>27/01/1437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9841F2C-F195-43A7-B621-9A34B17DAA23}" type="slidenum">
              <a:rPr lang="ar-SA" smtClean="0"/>
              <a:t>‹#›</a:t>
            </a:fld>
            <a:endParaRPr lang="ar-SA"/>
          </a:p>
        </p:txBody>
      </p:sp>
    </p:spTree>
    <p:extLst>
      <p:ext uri="{BB962C8B-B14F-4D97-AF65-F5344CB8AC3E}">
        <p14:creationId xmlns:p14="http://schemas.microsoft.com/office/powerpoint/2010/main" val="207299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2C0ABF2-010B-45FF-BBB8-50237D15181D}" type="datetimeFigureOut">
              <a:rPr lang="ar-SA" smtClean="0"/>
              <a:t>27/01/1437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9841F2C-F195-43A7-B621-9A34B17DAA23}" type="slidenum">
              <a:rPr lang="ar-SA" smtClean="0"/>
              <a:t>‹#›</a:t>
            </a:fld>
            <a:endParaRPr lang="ar-SA"/>
          </a:p>
        </p:txBody>
      </p:sp>
    </p:spTree>
    <p:extLst>
      <p:ext uri="{BB962C8B-B14F-4D97-AF65-F5344CB8AC3E}">
        <p14:creationId xmlns:p14="http://schemas.microsoft.com/office/powerpoint/2010/main" val="997331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6" name="عنصر نائب للمحتوى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5536" y="476672"/>
            <a:ext cx="8496944" cy="6120680"/>
          </a:xfrm>
        </p:spPr>
      </p:pic>
    </p:spTree>
    <p:extLst>
      <p:ext uri="{BB962C8B-B14F-4D97-AF65-F5344CB8AC3E}">
        <p14:creationId xmlns:p14="http://schemas.microsoft.com/office/powerpoint/2010/main" val="450517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107504" y="332656"/>
            <a:ext cx="8856984" cy="6192688"/>
          </a:xfrm>
        </p:spPr>
        <p:txBody>
          <a:bodyPr>
            <a:prstTxWarp prst="textDoubleWave1">
              <a:avLst/>
            </a:prstTxWarp>
            <a:noAutofit/>
          </a:bodyPr>
          <a:lstStyle/>
          <a:p>
            <a:r>
              <a:rPr lang="ar-SA" sz="19900" b="1" dirty="0" smtClean="0">
                <a:ln>
                  <a:solidFill>
                    <a:srgbClr val="EA08BA"/>
                  </a:solidFill>
                </a:ln>
                <a:effectLst>
                  <a:glow rad="139700">
                    <a:schemeClr val="accent4">
                      <a:satMod val="175000"/>
                      <a:alpha val="40000"/>
                    </a:schemeClr>
                  </a:glow>
                  <a:outerShdw blurRad="38100" dist="38100" dir="2700000" algn="tl">
                    <a:srgbClr val="000000">
                      <a:alpha val="43137"/>
                    </a:srgbClr>
                  </a:outerShdw>
                </a:effectLst>
              </a:rPr>
              <a:t>المحاضرة الحادية عشر </a:t>
            </a:r>
            <a:endParaRPr lang="ar-SA" sz="19900" b="1" dirty="0">
              <a:ln>
                <a:solidFill>
                  <a:srgbClr val="EA08BA"/>
                </a:solidFill>
              </a:ln>
              <a:effectLst>
                <a:glow rad="139700">
                  <a:schemeClr val="accent4">
                    <a:satMod val="175000"/>
                    <a:alpha val="40000"/>
                  </a:schemeClr>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3368809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260648"/>
            <a:ext cx="8784976" cy="6336704"/>
          </a:xfrm>
        </p:spPr>
        <p:txBody>
          <a:bodyPr>
            <a:prstTxWarp prst="textDoubleWave1">
              <a:avLst/>
            </a:prstTxWarp>
            <a:noAutofit/>
          </a:bodyPr>
          <a:lstStyle/>
          <a:p>
            <a:pPr algn="ctr"/>
            <a:r>
              <a:rPr lang="ar-SA" sz="9600" b="1" dirty="0">
                <a:ln>
                  <a:solidFill>
                    <a:srgbClr val="EA08BA"/>
                  </a:solidFill>
                </a:ln>
                <a:solidFill>
                  <a:schemeClr val="tx2">
                    <a:lumMod val="60000"/>
                    <a:lumOff val="40000"/>
                  </a:schemeClr>
                </a:solidFill>
              </a:rPr>
              <a:t>تابع العمل التطوعي بالمملكة العربية السعودية </a:t>
            </a:r>
            <a:endParaRPr lang="ar-SA" sz="4000" b="1" dirty="0">
              <a:ln>
                <a:solidFill>
                  <a:srgbClr val="EA08BA"/>
                </a:solidFill>
              </a:ln>
              <a:solidFill>
                <a:schemeClr val="tx2">
                  <a:lumMod val="60000"/>
                  <a:lumOff val="40000"/>
                </a:schemeClr>
              </a:solidFill>
            </a:endParaRPr>
          </a:p>
          <a:p>
            <a:pPr algn="ctr"/>
            <a:endParaRPr lang="ar-SA" b="1" dirty="0"/>
          </a:p>
        </p:txBody>
      </p:sp>
    </p:spTree>
    <p:extLst>
      <p:ext uri="{BB962C8B-B14F-4D97-AF65-F5344CB8AC3E}">
        <p14:creationId xmlns:p14="http://schemas.microsoft.com/office/powerpoint/2010/main" val="2542671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normAutofit fontScale="77500" lnSpcReduction="20000"/>
          </a:bodyPr>
          <a:lstStyle/>
          <a:p>
            <a:pPr algn="ctr"/>
            <a:r>
              <a:rPr lang="ar-SA" sz="4400" b="1" dirty="0" smtClean="0">
                <a:solidFill>
                  <a:srgbClr val="FF0000"/>
                </a:solidFill>
              </a:rPr>
              <a:t>عناصر المحاضرة</a:t>
            </a:r>
          </a:p>
          <a:p>
            <a:r>
              <a:rPr lang="ar-SA" sz="4400" b="1" dirty="0" smtClean="0"/>
              <a:t>مقدمة</a:t>
            </a:r>
          </a:p>
          <a:p>
            <a:r>
              <a:rPr lang="ar-SA" sz="4400" b="1" dirty="0" smtClean="0"/>
              <a:t>مراجعة</a:t>
            </a:r>
          </a:p>
          <a:p>
            <a:r>
              <a:rPr lang="ar-SA" sz="4400" b="1" dirty="0"/>
              <a:t>توفير الإمكانيات المادية للمنظمات</a:t>
            </a:r>
            <a:endParaRPr lang="en-US" sz="4400" dirty="0"/>
          </a:p>
          <a:p>
            <a:r>
              <a:rPr lang="ar-SA" sz="4400" b="1" dirty="0"/>
              <a:t>التنسيق بين الأجهزة الرسمية والأهلية</a:t>
            </a:r>
            <a:endParaRPr lang="en-US" sz="4400" dirty="0"/>
          </a:p>
          <a:p>
            <a:r>
              <a:rPr lang="ar-SA" sz="4400" b="1" dirty="0"/>
              <a:t>مهام الهيئة العليا للعمل التطوعي</a:t>
            </a:r>
            <a:endParaRPr lang="en-US" sz="4400" dirty="0"/>
          </a:p>
          <a:p>
            <a:r>
              <a:rPr lang="ar-SA" sz="4400" b="1" dirty="0"/>
              <a:t>تفعيل دور الإعلام في توعية المتطوعين</a:t>
            </a:r>
            <a:endParaRPr lang="en-US" sz="4400" dirty="0"/>
          </a:p>
          <a:p>
            <a:r>
              <a:rPr lang="ar-SA" sz="4400" b="1" dirty="0"/>
              <a:t>تفعيل دور الغرف التجارية الصناعية في دعم المنظمات التطوعية</a:t>
            </a:r>
            <a:endParaRPr lang="en-US" sz="4400" dirty="0"/>
          </a:p>
          <a:p>
            <a:r>
              <a:rPr lang="ar-SA" sz="4400" b="1" dirty="0"/>
              <a:t>نماذج من الإعمال التطوعية بالمملكة العربية السعودية:</a:t>
            </a:r>
            <a:endParaRPr lang="en-US" sz="4400" dirty="0"/>
          </a:p>
          <a:p>
            <a:r>
              <a:rPr lang="ar-SA" sz="4400" b="1" dirty="0"/>
              <a:t>هيئة الإغاثة الإسلامية العالمية</a:t>
            </a:r>
            <a:endParaRPr lang="en-US" sz="4400" dirty="0"/>
          </a:p>
          <a:p>
            <a:endParaRPr lang="ar-SA" sz="4400" b="1" dirty="0" smtClean="0"/>
          </a:p>
          <a:p>
            <a:endParaRPr lang="ar-SA" sz="4400" b="1" dirty="0"/>
          </a:p>
        </p:txBody>
      </p:sp>
    </p:spTree>
    <p:extLst>
      <p:ext uri="{BB962C8B-B14F-4D97-AF65-F5344CB8AC3E}">
        <p14:creationId xmlns:p14="http://schemas.microsoft.com/office/powerpoint/2010/main" val="314486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lnSpcReduction="10000"/>
          </a:bodyPr>
          <a:lstStyle/>
          <a:p>
            <a:pPr algn="ctr"/>
            <a:r>
              <a:rPr lang="ar-SA" sz="4000" b="1" dirty="0" smtClean="0">
                <a:solidFill>
                  <a:srgbClr val="FF0000"/>
                </a:solidFill>
                <a:effectLst>
                  <a:outerShdw blurRad="38100" dist="38100" dir="2700000" algn="tl">
                    <a:srgbClr val="000000">
                      <a:alpha val="43137"/>
                    </a:srgbClr>
                  </a:outerShdw>
                </a:effectLst>
              </a:rPr>
              <a:t>اهداف المحاضرة</a:t>
            </a:r>
          </a:p>
          <a:p>
            <a:r>
              <a:rPr lang="ar-SA" b="1" dirty="0" smtClean="0"/>
              <a:t>ادراك كيفية توفير </a:t>
            </a:r>
            <a:r>
              <a:rPr lang="ar-SA" b="1" dirty="0"/>
              <a:t>الإمكانيات المادية للمنظمات</a:t>
            </a:r>
            <a:endParaRPr lang="en-US" dirty="0"/>
          </a:p>
          <a:p>
            <a:r>
              <a:rPr lang="ar-SA" b="1" dirty="0" smtClean="0"/>
              <a:t>معرفة التنسيق </a:t>
            </a:r>
            <a:r>
              <a:rPr lang="ar-SA" b="1" dirty="0"/>
              <a:t>بين الأجهزة الرسمية والأهلية</a:t>
            </a:r>
            <a:endParaRPr lang="en-US" dirty="0"/>
          </a:p>
          <a:p>
            <a:r>
              <a:rPr lang="ar-SA" b="1" dirty="0" smtClean="0"/>
              <a:t>الالمام بمهام </a:t>
            </a:r>
            <a:r>
              <a:rPr lang="ar-SA" b="1" dirty="0"/>
              <a:t>الهيئة العليا للعمل التطوعي</a:t>
            </a:r>
            <a:endParaRPr lang="en-US" dirty="0"/>
          </a:p>
          <a:p>
            <a:r>
              <a:rPr lang="ar-SA" b="1" dirty="0" smtClean="0"/>
              <a:t>معرفة اهمية تفعيل </a:t>
            </a:r>
            <a:r>
              <a:rPr lang="ar-SA" b="1" dirty="0"/>
              <a:t>دور الإعلام في توعية المتطوعين</a:t>
            </a:r>
            <a:endParaRPr lang="en-US" dirty="0"/>
          </a:p>
          <a:p>
            <a:r>
              <a:rPr lang="ar-SA" b="1" dirty="0" smtClean="0"/>
              <a:t>معرفة كيفية تفعيل </a:t>
            </a:r>
            <a:r>
              <a:rPr lang="ar-SA" b="1" dirty="0"/>
              <a:t>دور الغرف التجارية الصناعية في دعم المنظمات التطوعية</a:t>
            </a:r>
            <a:endParaRPr lang="en-US" dirty="0"/>
          </a:p>
          <a:p>
            <a:r>
              <a:rPr lang="ar-SA" b="1" dirty="0" smtClean="0"/>
              <a:t>توضيح نماذج </a:t>
            </a:r>
            <a:r>
              <a:rPr lang="ar-SA" b="1" dirty="0"/>
              <a:t>من الإعمال التطوعية بالمملكة العربية </a:t>
            </a:r>
            <a:r>
              <a:rPr lang="ar-SA" b="1" dirty="0" smtClean="0"/>
              <a:t>السعودية</a:t>
            </a:r>
            <a:endParaRPr lang="en-US" dirty="0"/>
          </a:p>
          <a:p>
            <a:r>
              <a:rPr lang="ar-SA" b="1" dirty="0" smtClean="0"/>
              <a:t>معرفة خدمات هيئة </a:t>
            </a:r>
            <a:r>
              <a:rPr lang="ar-SA" b="1" dirty="0"/>
              <a:t>الإغاثة الإسلامية العالمية</a:t>
            </a:r>
            <a:endParaRPr lang="en-US" dirty="0"/>
          </a:p>
          <a:p>
            <a:endParaRPr lang="ar-SA" dirty="0"/>
          </a:p>
        </p:txBody>
      </p:sp>
    </p:spTree>
    <p:extLst>
      <p:ext uri="{BB962C8B-B14F-4D97-AF65-F5344CB8AC3E}">
        <p14:creationId xmlns:p14="http://schemas.microsoft.com/office/powerpoint/2010/main" val="157479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normAutofit fontScale="92500" lnSpcReduction="20000"/>
          </a:bodyPr>
          <a:lstStyle/>
          <a:p>
            <a:pPr algn="ctr"/>
            <a:r>
              <a:rPr lang="ar-SA" sz="4300" b="1" dirty="0" smtClean="0"/>
              <a:t>مقدمة</a:t>
            </a:r>
          </a:p>
          <a:p>
            <a:r>
              <a:rPr lang="ar-SA" dirty="0"/>
              <a:t>برز العمل التطوعي في المملكة منذ تأسيسها على يد الملك عبد العزيز بن عبد الرحمن ملك المملكة العربية السعودية رحمه الله كواجب ديني يحث عليه الدين الإسلامي الحنيف والهدي النبوي الشريف كما ورد ذلك في كثير من الآيات القرآنية الكريمة والأحاديث النبوية التي تؤكد وتقرر على التعاون والتكاليف والتكافل والتآلف والتراحم بين الناس بعضهم لبعض فتأسست الجمعيات والمؤسسات الخيرية في كافة أرجاء المملكة يعمل بها متطوعون في مختلف المجالات كالطب والتمريض والدعوة والإغاثة وجمع التبرعات </a:t>
            </a:r>
            <a:r>
              <a:rPr lang="ar-SA" dirty="0" err="1"/>
              <a:t>والزكوات</a:t>
            </a:r>
            <a:r>
              <a:rPr lang="ar-SA" dirty="0"/>
              <a:t> والصدقات وتوزيعها على الفقراء </a:t>
            </a:r>
            <a:r>
              <a:rPr lang="ar-SA" dirty="0" smtClean="0"/>
              <a:t>والمحتاجين </a:t>
            </a:r>
            <a:r>
              <a:rPr lang="ar-SA" dirty="0"/>
              <a:t>ورعاية المسنين والمعاقين وتقديم الخدمة المناسبة لهم. وجمعية الهلال الأحمر السعودي تعتبر تجربة رائدة في المجال التطوعي ومثالاً حياً على العطاء والبذل في المملكة العربية السعودية</a:t>
            </a:r>
            <a:endParaRPr lang="ar-SA" dirty="0" smtClean="0"/>
          </a:p>
        </p:txBody>
      </p:sp>
    </p:spTree>
    <p:extLst>
      <p:ext uri="{BB962C8B-B14F-4D97-AF65-F5344CB8AC3E}">
        <p14:creationId xmlns:p14="http://schemas.microsoft.com/office/powerpoint/2010/main" val="1357099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fontScale="85000" lnSpcReduction="20000"/>
          </a:bodyPr>
          <a:lstStyle/>
          <a:p>
            <a:r>
              <a:rPr lang="ar-SA" dirty="0"/>
              <a:t>فقد نشأت الجمعية الإسعاف الخيري عام 1354هـ لتقديم الخدمة </a:t>
            </a:r>
            <a:r>
              <a:rPr lang="ar-SA" dirty="0" err="1"/>
              <a:t>الإسعافية</a:t>
            </a:r>
            <a:r>
              <a:rPr lang="ar-SA" dirty="0"/>
              <a:t> لحجاج بيت الله الحرام ولاقت هذه الفكرة استحساناً ودعماً من الملك عبد العزيز ملك المملكة العربية السعودية يرحمه الله وأقامت مراكز </a:t>
            </a:r>
            <a:r>
              <a:rPr lang="ar-SA" dirty="0" err="1"/>
              <a:t>إسعافية</a:t>
            </a:r>
            <a:r>
              <a:rPr lang="ar-SA" dirty="0"/>
              <a:t> في مكة المكرمة يعمل بها متطوعون من أبناء المنطقة واقتصر عمل هذه الجمعية في تقديم الخدمة التطوعية على منطقة مكة المكرمة حتى عام 1383هـ فرؤى أن تعم خدمات هذه الجمعية كافة أنحاء المملكة فتحول اسمها إلى جمعية الهلال الأحمر السعودي أسوة بما هو معمول به في دول العالم فتوسعت خدماتها وأوكل لها مهام ومسئوليات تقديم كافة الخدمات </a:t>
            </a:r>
            <a:r>
              <a:rPr lang="ar-SA" dirty="0" err="1"/>
              <a:t>الإسعافية</a:t>
            </a:r>
            <a:r>
              <a:rPr lang="ar-SA" dirty="0"/>
              <a:t> في أنحاء المملكة والقيام بمهام العمل الإغاثي في خارج المملكة </a:t>
            </a:r>
            <a:r>
              <a:rPr lang="ar-SA" dirty="0" err="1"/>
              <a:t>إنسجاماً</a:t>
            </a:r>
            <a:r>
              <a:rPr lang="ar-SA" dirty="0"/>
              <a:t> مع مهامها الإنسانية وانتمائها للحركة الدولية مما جعل الاستعانة بالمتطوعين أمراً ضرورياً وحتمياً فدعت إلى استقطاب المتطوعين وتم تدريبهم على الإسعافات الأولية وفق برامج مدروسة من خلال معسكرات للتطوع تم التركيز فيها على أعمال الإغاثة والإسعافات الأولية بالإضافة إلى المجالات الأخرى وقد أعطت هذه الجهود ثمارها </a:t>
            </a:r>
          </a:p>
        </p:txBody>
      </p:sp>
    </p:spTree>
    <p:extLst>
      <p:ext uri="{BB962C8B-B14F-4D97-AF65-F5344CB8AC3E}">
        <p14:creationId xmlns:p14="http://schemas.microsoft.com/office/powerpoint/2010/main" val="3141945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normAutofit fontScale="92500" lnSpcReduction="10000"/>
          </a:bodyPr>
          <a:lstStyle/>
          <a:p>
            <a:r>
              <a:rPr lang="ar-SA" dirty="0"/>
              <a:t>فتم استقطاب حوالي 1000 متطوع عن طريق الندوات وورش العمل التي أقامتها الجمعية للتعريف بالتطوع وأهميته وبمناسبة العام الدولي للتطوع فإن الجمعية تعد لإقامة مؤتمر عن التطوع بالاشتراك مع الدفاع المدني وبعض المؤسسات الحكومية وغير الحكومية سوف يقدم فيه بحوث وأوراق عمل تتناول محاور عديدة للتطوع منها التطوع من وجهة نظر إسلامية والتطوع في المجال الصحي وخدمة المجتمع والتطوع في مجال الدعوة والتطوع في مجال الإغاثة كما سيتم التركيز في المؤتمر على مفهوم التطوع وأهدافه ومجالاته والحقوق والواجبات ونأمل أن ينتج عن المؤتمر توصيات وقرارات هامة تصب في صالح العمل التطوعي يكون لها أثر كبير في تشجيع المواطنين عن </a:t>
            </a:r>
            <a:r>
              <a:rPr lang="ar-SA" dirty="0" err="1"/>
              <a:t>الإنخراط</a:t>
            </a:r>
            <a:r>
              <a:rPr lang="ar-SA" dirty="0"/>
              <a:t> في العمل التطوعي.</a:t>
            </a:r>
          </a:p>
        </p:txBody>
      </p:sp>
    </p:spTree>
    <p:extLst>
      <p:ext uri="{BB962C8B-B14F-4D97-AF65-F5344CB8AC3E}">
        <p14:creationId xmlns:p14="http://schemas.microsoft.com/office/powerpoint/2010/main" val="2901781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88640"/>
            <a:ext cx="8229600" cy="6336704"/>
          </a:xfrm>
        </p:spPr>
        <p:txBody>
          <a:bodyPr/>
          <a:lstStyle/>
          <a:p>
            <a:pPr algn="ctr"/>
            <a:r>
              <a:rPr lang="ar-SA" sz="4400" b="1" u="sng" dirty="0" smtClean="0">
                <a:ln>
                  <a:solidFill>
                    <a:sysClr val="windowText" lastClr="000000"/>
                  </a:solidFill>
                </a:ln>
                <a:solidFill>
                  <a:srgbClr val="FF0000"/>
                </a:solidFill>
                <a:effectLst>
                  <a:outerShdw blurRad="38100" dist="38100" dir="2700000" algn="tl">
                    <a:srgbClr val="000000">
                      <a:alpha val="43137"/>
                    </a:srgbClr>
                  </a:outerShdw>
                </a:effectLst>
              </a:rPr>
              <a:t>مراجعة</a:t>
            </a:r>
          </a:p>
          <a:p>
            <a:pPr algn="ctr"/>
            <a:r>
              <a:rPr lang="ar-SA" b="1" u="sng" dirty="0">
                <a:solidFill>
                  <a:srgbClr val="FF0000"/>
                </a:solidFill>
                <a:effectLst>
                  <a:outerShdw blurRad="38100" dist="38100" dir="2700000" algn="tl">
                    <a:srgbClr val="000000">
                      <a:alpha val="43137"/>
                    </a:srgbClr>
                  </a:outerShdw>
                </a:effectLst>
              </a:rPr>
              <a:t>الخصائص العامة للمنظمات التطوعيّة:</a:t>
            </a:r>
          </a:p>
          <a:p>
            <a:r>
              <a:rPr lang="ar-SA" dirty="0"/>
              <a:t>1- أن تنشأ مستقلّة عن الدولة، وأن تحكم نفسها من خلال مجلس أمناء.</a:t>
            </a:r>
          </a:p>
          <a:p>
            <a:r>
              <a:rPr lang="ar-SA" dirty="0"/>
              <a:t>2- أم تستفيد من الصدقات والهبات النقديّة من قبل الأفراد أو الشركات، أو التبرع بالوقت أو استقطاع من الراتب والتركات</a:t>
            </a:r>
            <a:r>
              <a:rPr lang="ar-SA" dirty="0" smtClean="0"/>
              <a:t>.</a:t>
            </a:r>
          </a:p>
          <a:p>
            <a:r>
              <a:rPr lang="ar-SA" sz="2400" dirty="0"/>
              <a:t>3- </a:t>
            </a:r>
            <a:r>
              <a:rPr lang="ar-SA" dirty="0"/>
              <a:t>أن تكون أدوات جلب منافع للآخرين أي منافع تستفيد منها فئات خاصة، أو جميع الناس.</a:t>
            </a:r>
          </a:p>
          <a:p>
            <a:r>
              <a:rPr lang="ar-SA" dirty="0"/>
              <a:t>4- أن لا تكون مؤسسة ربحيّة.</a:t>
            </a:r>
          </a:p>
          <a:p>
            <a:endParaRPr lang="ar-SA" dirty="0"/>
          </a:p>
          <a:p>
            <a:endParaRPr lang="ar-SA" b="1" u="sng" dirty="0">
              <a:solidFill>
                <a:srgbClr val="FF0000"/>
              </a:solidFill>
            </a:endParaRPr>
          </a:p>
        </p:txBody>
      </p:sp>
    </p:spTree>
    <p:extLst>
      <p:ext uri="{BB962C8B-B14F-4D97-AF65-F5344CB8AC3E}">
        <p14:creationId xmlns:p14="http://schemas.microsoft.com/office/powerpoint/2010/main" val="3020711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lstStyle/>
          <a:p>
            <a:r>
              <a:rPr lang="ar-SA" dirty="0"/>
              <a:t>5- تخضع الهيئات والمؤسسات الخيرية لرقابة ضريبية صارمة.</a:t>
            </a:r>
          </a:p>
          <a:p>
            <a:r>
              <a:rPr lang="ar-SA" dirty="0"/>
              <a:t>6- الحرص على ترك مجال واسع من حرية للتحرك والمبادرة لمجالس الأمناء التي تدير هذه المؤسسات لتقرر في كل زمان أولويات العمل ومواطنه.</a:t>
            </a:r>
          </a:p>
          <a:p>
            <a:r>
              <a:rPr lang="ar-SA" dirty="0"/>
              <a:t>7- ارتباط مؤسسات القطاع الخيري عادةً بالضمير الحي لدى العاملين.</a:t>
            </a:r>
          </a:p>
          <a:p>
            <a:r>
              <a:rPr lang="ar-SA" dirty="0"/>
              <a:t>8- حصول المؤسسة الخيرية على قدر كبير من العمل التبرعي، والذي يعتبر أغلى عناصر الإنتاج في الاقتصاديات الغربية.</a:t>
            </a:r>
          </a:p>
          <a:p>
            <a:endParaRPr lang="ar-SA" dirty="0"/>
          </a:p>
        </p:txBody>
      </p:sp>
    </p:spTree>
    <p:extLst>
      <p:ext uri="{BB962C8B-B14F-4D97-AF65-F5344CB8AC3E}">
        <p14:creationId xmlns:p14="http://schemas.microsoft.com/office/powerpoint/2010/main" val="379029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a:bodyPr>
          <a:lstStyle/>
          <a:p>
            <a:r>
              <a:rPr lang="ar-SA" dirty="0"/>
              <a:t>9- تتلقى المؤسسات الخيرية دعمًا حكومياً يأخذ أشكالًا مختلفة، كالإعفاءات الضريبية والإعفاءات في الرسوم.</a:t>
            </a:r>
          </a:p>
          <a:p>
            <a:r>
              <a:rPr lang="ar-SA" dirty="0"/>
              <a:t>10- طبقًا للتشريعات المدنية في المجتمعات الغربية الحديثة تحظى جميع منظمات القطاع الثالث بالشخصية الاعتبارية، إضافة إلى ضرورة الحصول على إذن السلطة الإدارية المختصة عند التأسيس والاستثمار لها.</a:t>
            </a:r>
          </a:p>
          <a:p>
            <a:r>
              <a:rPr lang="ar-SA" dirty="0"/>
              <a:t>11- القيام على أساس مبادرات أهلية، والاعتماد على التمويل الذاتي، والتمتع بالاستقلال الإداري فضلًا عن تعدد الأنشطة والأعمال والمشروعات.</a:t>
            </a:r>
          </a:p>
          <a:p>
            <a:endParaRPr lang="ar-SA" dirty="0"/>
          </a:p>
        </p:txBody>
      </p:sp>
    </p:spTree>
    <p:extLst>
      <p:ext uri="{BB962C8B-B14F-4D97-AF65-F5344CB8AC3E}">
        <p14:creationId xmlns:p14="http://schemas.microsoft.com/office/powerpoint/2010/main" val="68821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5793507"/>
          </a:xfrm>
        </p:spPr>
        <p:txBody>
          <a:bodyPr>
            <a:normAutofit fontScale="92500" lnSpcReduction="20000"/>
          </a:bodyPr>
          <a:lstStyle/>
          <a:p>
            <a:r>
              <a:rPr lang="ar-SA" b="1" u="sng" dirty="0"/>
              <a:t>أهمية المنظمات </a:t>
            </a:r>
            <a:r>
              <a:rPr lang="ar-SA" b="1" u="sng" dirty="0" smtClean="0"/>
              <a:t>الخيرية: </a:t>
            </a:r>
          </a:p>
          <a:p>
            <a:pPr algn="ctr"/>
            <a:r>
              <a:rPr lang="ar-SA" b="1" dirty="0" smtClean="0"/>
              <a:t>تعددت اهمية المنظمات ومنها : - </a:t>
            </a:r>
          </a:p>
          <a:p>
            <a:r>
              <a:rPr lang="ar-SA" dirty="0"/>
              <a:t>1) أنها هي حجر الأساس في المدنية الحديثة، كونها تمثل عنصر التطوير والتحديث في المجتمع.</a:t>
            </a:r>
            <a:endParaRPr lang="en-US" dirty="0"/>
          </a:p>
          <a:p>
            <a:r>
              <a:rPr lang="ar-SA" dirty="0"/>
              <a:t>2) أنها هي الوحدات التطويرية الأساس في إثراء البشرية وتقدمها لكونها المستخدم والموزع للمصادر والموارد والابتكارات بشكل يؤدي إلى اشباع الرغبات الإنسانية بشكل </a:t>
            </a:r>
            <a:r>
              <a:rPr lang="ar-SA" dirty="0" smtClean="0"/>
              <a:t>واسع</a:t>
            </a:r>
          </a:p>
          <a:p>
            <a:r>
              <a:rPr lang="ar-SA" dirty="0"/>
              <a:t>3) أنها هي القائدة لعمليات التغيير والرائدة فيها لأنها تقود عمليات التغيير المجتمعي والحياتي.</a:t>
            </a:r>
          </a:p>
          <a:p>
            <a:endParaRPr lang="en-US" dirty="0"/>
          </a:p>
          <a:p>
            <a:r>
              <a:rPr lang="ar-SA" dirty="0"/>
              <a:t>4) أنها تمثل وحدات صنع القرارات المستقبلية والتطويرية، وبالتالي تحدد الحياة في المستقبل.</a:t>
            </a:r>
          </a:p>
          <a:p>
            <a:endParaRPr lang="ar-SA" dirty="0"/>
          </a:p>
        </p:txBody>
      </p:sp>
    </p:spTree>
    <p:extLst>
      <p:ext uri="{BB962C8B-B14F-4D97-AF65-F5344CB8AC3E}">
        <p14:creationId xmlns:p14="http://schemas.microsoft.com/office/powerpoint/2010/main" val="1624785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145435"/>
          </a:xfrm>
        </p:spPr>
        <p:txBody>
          <a:bodyPr>
            <a:normAutofit/>
          </a:bodyPr>
          <a:lstStyle/>
          <a:p>
            <a:r>
              <a:rPr lang="ar-SA" dirty="0"/>
              <a:t>6) نظراً لأنها تشكل مصدر الدخل لغالبية الناس في المجتمعات الحديثة.</a:t>
            </a:r>
          </a:p>
          <a:p>
            <a:endParaRPr lang="en-US" dirty="0"/>
          </a:p>
          <a:p>
            <a:r>
              <a:rPr lang="ar-SA" dirty="0"/>
              <a:t>7) من خلال الخدمات التي تقدمها المنظمات الخيرية للمجتمع وأفراده وهي كبيرة جداً، وتساهم في قيام المجتمعات واستقرارها ونموها لمستوى مرموق، كما يقال: "إن تشجيع وتبني المنظمات غير الربحية المستقلة في القطاع الاجتماعي تعتبر خطوة هامة من أجل تغيير أسلوب الحكومة وجعلها تعمل من جديد".</a:t>
            </a:r>
            <a:endParaRPr lang="en-US" dirty="0"/>
          </a:p>
          <a:p>
            <a:endParaRPr lang="ar-SA" dirty="0"/>
          </a:p>
        </p:txBody>
      </p:sp>
    </p:spTree>
    <p:extLst>
      <p:ext uri="{BB962C8B-B14F-4D97-AF65-F5344CB8AC3E}">
        <p14:creationId xmlns:p14="http://schemas.microsoft.com/office/powerpoint/2010/main" val="4249114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548680"/>
            <a:ext cx="8229600" cy="5904656"/>
          </a:xfrm>
          <a:ln w="76200">
            <a:solidFill>
              <a:srgbClr val="C00000"/>
            </a:solidFill>
            <a:prstDash val="sysDot"/>
          </a:ln>
        </p:spPr>
        <p:txBody>
          <a:bodyPr>
            <a:normAutofit fontScale="92500" lnSpcReduction="10000"/>
          </a:bodyPr>
          <a:lstStyle/>
          <a:p>
            <a:pPr algn="ctr">
              <a:buNone/>
            </a:pPr>
            <a:r>
              <a:rPr lang="ar-SA" sz="4800" b="1" u="sng" dirty="0" smtClean="0">
                <a:solidFill>
                  <a:srgbClr val="00B0F0"/>
                </a:solidFill>
                <a:latin typeface="Adobe Arabic" pitchFamily="18" charset="-78"/>
                <a:cs typeface="Adobe Arabic" pitchFamily="18" charset="-78"/>
              </a:rPr>
              <a:t>ثالثا : توفير </a:t>
            </a:r>
            <a:r>
              <a:rPr lang="ar-SA" sz="4800" b="1" u="sng" dirty="0">
                <a:solidFill>
                  <a:srgbClr val="00B0F0"/>
                </a:solidFill>
                <a:latin typeface="Adobe Arabic" pitchFamily="18" charset="-78"/>
                <a:cs typeface="Adobe Arabic" pitchFamily="18" charset="-78"/>
              </a:rPr>
              <a:t>الإمكانيات المادية للمنظمات</a:t>
            </a:r>
            <a:endParaRPr lang="ar-SA" sz="4800" dirty="0" smtClean="0">
              <a:latin typeface="Adobe Arabic" pitchFamily="18" charset="-78"/>
              <a:cs typeface="Adobe Arabic" pitchFamily="18" charset="-78"/>
            </a:endParaRPr>
          </a:p>
          <a:p>
            <a:pPr>
              <a:buNone/>
            </a:pPr>
            <a:r>
              <a:rPr lang="ar-SA" dirty="0" smtClean="0">
                <a:latin typeface="Adobe Arabic" pitchFamily="18" charset="-78"/>
                <a:cs typeface="Adobe Arabic" pitchFamily="18" charset="-78"/>
              </a:rPr>
              <a:t>ان اعتماد المنظمات التطوعية على الموارد التقليدية لن يساعد في انطلاقها نحو أفاقا أرحب ,</a:t>
            </a:r>
          </a:p>
          <a:p>
            <a:pPr>
              <a:buNone/>
            </a:pPr>
            <a:r>
              <a:rPr lang="ar-SA" dirty="0" smtClean="0">
                <a:latin typeface="Adobe Arabic" pitchFamily="18" charset="-78"/>
                <a:cs typeface="Adobe Arabic" pitchFamily="18" charset="-78"/>
              </a:rPr>
              <a:t>ولذلك لابد من خلق آلية فعالة للوصول لكل راغب في التمويل والتطوع .</a:t>
            </a:r>
            <a:endParaRPr lang="en-US" dirty="0" smtClean="0">
              <a:latin typeface="Adobe Arabic" pitchFamily="18" charset="-78"/>
              <a:cs typeface="Adobe Arabic" pitchFamily="18" charset="-78"/>
            </a:endParaRPr>
          </a:p>
          <a:p>
            <a:pPr>
              <a:buNone/>
            </a:pPr>
            <a:r>
              <a:rPr lang="ar-SA" dirty="0" smtClean="0">
                <a:latin typeface="Adobe Arabic" pitchFamily="18" charset="-78"/>
                <a:cs typeface="Adobe Arabic" pitchFamily="18" charset="-78"/>
              </a:rPr>
              <a:t>وعلى المنظمات أن تنظر لمواردها نظرة علمية , وتوصيل هذا الفهم إلى الممولين فمورد الزكاة</a:t>
            </a:r>
          </a:p>
          <a:p>
            <a:pPr>
              <a:buNone/>
            </a:pPr>
            <a:r>
              <a:rPr lang="ar-SA" dirty="0" smtClean="0">
                <a:latin typeface="Adobe Arabic" pitchFamily="18" charset="-78"/>
                <a:cs typeface="Adobe Arabic" pitchFamily="18" charset="-78"/>
              </a:rPr>
              <a:t>إضافة إلى أنه فريضة على كل مسلم إلا إنه من ناحية اقتصادية يساهم في الانتعاش الاقتصادي</a:t>
            </a:r>
          </a:p>
          <a:p>
            <a:pPr>
              <a:buNone/>
            </a:pPr>
            <a:r>
              <a:rPr lang="ar-SA" dirty="0" smtClean="0">
                <a:latin typeface="Adobe Arabic" pitchFamily="18" charset="-78"/>
                <a:cs typeface="Adobe Arabic" pitchFamily="18" charset="-78"/>
              </a:rPr>
              <a:t>ورفاهية المجتمع وبالتالي يستفيد منها الفقراء والأغنياء على حد سواء .</a:t>
            </a:r>
            <a:endParaRPr lang="en-US" dirty="0" smtClean="0">
              <a:latin typeface="Adobe Arabic" pitchFamily="18" charset="-78"/>
              <a:cs typeface="Adobe Arabic" pitchFamily="18" charset="-78"/>
            </a:endParaRPr>
          </a:p>
          <a:p>
            <a:pPr>
              <a:buNone/>
            </a:pPr>
            <a:r>
              <a:rPr lang="ar-SA" dirty="0" smtClean="0">
                <a:latin typeface="Adobe Arabic" pitchFamily="18" charset="-78"/>
                <a:cs typeface="Adobe Arabic" pitchFamily="18" charset="-78"/>
              </a:rPr>
              <a:t>.</a:t>
            </a:r>
            <a:endParaRPr lang="en-US" dirty="0" smtClean="0">
              <a:latin typeface="Adobe Arabic" pitchFamily="18" charset="-78"/>
              <a:cs typeface="Adobe Arabic" pitchFamily="18" charset="-78"/>
            </a:endParaRPr>
          </a:p>
          <a:p>
            <a:pPr>
              <a:buNone/>
            </a:pPr>
            <a:endParaRPr lang="ar-SA" dirty="0">
              <a:latin typeface="Adobe Arabic" pitchFamily="18" charset="-78"/>
              <a:cs typeface="Adobe Arabic" pitchFamily="18" charset="-78"/>
            </a:endParaRPr>
          </a:p>
        </p:txBody>
      </p:sp>
    </p:spTree>
    <p:extLst>
      <p:ext uri="{BB962C8B-B14F-4D97-AF65-F5344CB8AC3E}">
        <p14:creationId xmlns:p14="http://schemas.microsoft.com/office/powerpoint/2010/main" val="16906618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217443"/>
          </a:xfrm>
          <a:ln w="57150">
            <a:solidFill>
              <a:schemeClr val="accent1"/>
            </a:solidFill>
            <a:prstDash val="sysDash"/>
          </a:ln>
        </p:spPr>
        <p:txBody>
          <a:bodyPr>
            <a:normAutofit lnSpcReduction="10000"/>
          </a:bodyPr>
          <a:lstStyle/>
          <a:p>
            <a:pPr>
              <a:buNone/>
            </a:pPr>
            <a:r>
              <a:rPr lang="ar-SA" dirty="0">
                <a:latin typeface="Adobe Arabic" pitchFamily="18" charset="-78"/>
                <a:cs typeface="Adobe Arabic" pitchFamily="18" charset="-78"/>
              </a:rPr>
              <a:t>ويؤدي أنفاق الزكاة كما هو معروف إلى إعادة توزيع الدخل وهو ما يتفق مع ظاهرة تناقص</a:t>
            </a:r>
          </a:p>
          <a:p>
            <a:pPr>
              <a:buNone/>
            </a:pPr>
            <a:r>
              <a:rPr lang="ar-SA" dirty="0">
                <a:latin typeface="Adobe Arabic" pitchFamily="18" charset="-78"/>
                <a:cs typeface="Adobe Arabic" pitchFamily="18" charset="-78"/>
              </a:rPr>
              <a:t>الميل الحدي للاستهلاك وتزايد الميل الحدي للادخار عند الأغنياء.</a:t>
            </a:r>
            <a:endParaRPr lang="en-US" dirty="0">
              <a:latin typeface="Adobe Arabic" pitchFamily="18" charset="-78"/>
              <a:cs typeface="Adobe Arabic" pitchFamily="18" charset="-78"/>
            </a:endParaRPr>
          </a:p>
          <a:p>
            <a:pPr>
              <a:buNone/>
            </a:pPr>
            <a:r>
              <a:rPr lang="ar-SA" dirty="0">
                <a:latin typeface="Adobe Arabic" pitchFamily="18" charset="-78"/>
                <a:cs typeface="Adobe Arabic" pitchFamily="18" charset="-78"/>
              </a:rPr>
              <a:t>وبالعكس تزايد الميل الحدي للاستهلاك وتناقص الميل الحدي للادخار عند الفقراء ويترتب على</a:t>
            </a:r>
          </a:p>
          <a:p>
            <a:pPr>
              <a:buNone/>
            </a:pPr>
            <a:r>
              <a:rPr lang="ar-SA" dirty="0">
                <a:latin typeface="Adobe Arabic" pitchFamily="18" charset="-78"/>
                <a:cs typeface="Adobe Arabic" pitchFamily="18" charset="-78"/>
              </a:rPr>
              <a:t>هذه الظاهرة زيادة الطلب الفعال والذي يؤثر بدوره في حجم التوظيف الذي يؤثر بدوره على</a:t>
            </a:r>
          </a:p>
          <a:p>
            <a:pPr>
              <a:buNone/>
            </a:pPr>
            <a:r>
              <a:rPr lang="ar-SA" dirty="0">
                <a:latin typeface="Adobe Arabic" pitchFamily="18" charset="-78"/>
                <a:cs typeface="Adobe Arabic" pitchFamily="18" charset="-78"/>
              </a:rPr>
              <a:t>كمية الإنفاق على الاستثمار والمحصلة النهائية هي الانتعاش الاقتصادي , عكس حالة الركود</a:t>
            </a:r>
            <a:endParaRPr lang="ar-SA" dirty="0"/>
          </a:p>
        </p:txBody>
      </p:sp>
    </p:spTree>
    <p:extLst>
      <p:ext uri="{BB962C8B-B14F-4D97-AF65-F5344CB8AC3E}">
        <p14:creationId xmlns:p14="http://schemas.microsoft.com/office/powerpoint/2010/main" val="1457154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34" y="476672"/>
            <a:ext cx="8229600" cy="5924136"/>
          </a:xfrm>
          <a:ln w="76200">
            <a:prstDash val="lgDashDotDot"/>
          </a:ln>
        </p:spPr>
        <p:style>
          <a:lnRef idx="2">
            <a:schemeClr val="accent6"/>
          </a:lnRef>
          <a:fillRef idx="1">
            <a:schemeClr val="lt1"/>
          </a:fillRef>
          <a:effectRef idx="0">
            <a:schemeClr val="accent6"/>
          </a:effectRef>
          <a:fontRef idx="minor">
            <a:schemeClr val="dk1"/>
          </a:fontRef>
        </p:style>
        <p:txBody>
          <a:bodyPr>
            <a:noAutofit/>
          </a:bodyPr>
          <a:lstStyle/>
          <a:p>
            <a:pPr algn="ctr">
              <a:buNone/>
            </a:pPr>
            <a:r>
              <a:rPr lang="ar-SA" sz="4000" b="1" u="sng" dirty="0" smtClean="0">
                <a:solidFill>
                  <a:schemeClr val="accent6">
                    <a:lumMod val="75000"/>
                  </a:schemeClr>
                </a:solidFill>
                <a:latin typeface="Adobe Arabic" pitchFamily="18" charset="-78"/>
                <a:cs typeface="Adobe Arabic" pitchFamily="18" charset="-78"/>
              </a:rPr>
              <a:t>رابعا : التنسيق </a:t>
            </a:r>
            <a:r>
              <a:rPr lang="ar-SA" sz="4000" b="1" u="sng" dirty="0">
                <a:solidFill>
                  <a:schemeClr val="accent6">
                    <a:lumMod val="75000"/>
                  </a:schemeClr>
                </a:solidFill>
                <a:latin typeface="Adobe Arabic" pitchFamily="18" charset="-78"/>
                <a:cs typeface="Adobe Arabic" pitchFamily="18" charset="-78"/>
              </a:rPr>
              <a:t>بين الأجهزة الرسمية والأهلية </a:t>
            </a:r>
            <a:r>
              <a:rPr lang="ar-SA" b="1" u="sng" dirty="0">
                <a:solidFill>
                  <a:schemeClr val="accent6">
                    <a:lumMod val="75000"/>
                  </a:schemeClr>
                </a:solidFill>
                <a:latin typeface="Adobe Arabic" pitchFamily="18" charset="-78"/>
                <a:cs typeface="Adobe Arabic" pitchFamily="18" charset="-78"/>
              </a:rPr>
              <a:t>:</a:t>
            </a:r>
            <a:endParaRPr lang="ar-SA" dirty="0" smtClean="0">
              <a:latin typeface="Adobe Arabic" pitchFamily="18" charset="-78"/>
              <a:cs typeface="Adobe Arabic" pitchFamily="18" charset="-78"/>
            </a:endParaRPr>
          </a:p>
          <a:p>
            <a:pPr>
              <a:buNone/>
            </a:pPr>
            <a:r>
              <a:rPr lang="ar-SA" dirty="0" smtClean="0">
                <a:latin typeface="Adobe Arabic" pitchFamily="18" charset="-78"/>
                <a:cs typeface="Adobe Arabic" pitchFamily="18" charset="-78"/>
              </a:rPr>
              <a:t>لقد أصبحت الخدمات الاجتماعية التي تقدمها المنظمات التطوعية الأهلية , شاملة لكافة مجالات الحياة وتداخلت مع</a:t>
            </a:r>
          </a:p>
          <a:p>
            <a:pPr>
              <a:buNone/>
            </a:pPr>
            <a:r>
              <a:rPr lang="ar-SA" dirty="0" smtClean="0">
                <a:latin typeface="Adobe Arabic" pitchFamily="18" charset="-78"/>
                <a:cs typeface="Adobe Arabic" pitchFamily="18" charset="-78"/>
              </a:rPr>
              <a:t>الخدمات التي تقدمها الأجهزة الحكومية , فتكاملت الجهود الرسمية والأهلية باعتبار أن النشاط التطوعي مكمل للجهد</a:t>
            </a:r>
          </a:p>
          <a:p>
            <a:pPr>
              <a:buNone/>
            </a:pPr>
            <a:r>
              <a:rPr lang="ar-SA" dirty="0" smtClean="0">
                <a:latin typeface="Adobe Arabic" pitchFamily="18" charset="-78"/>
                <a:cs typeface="Adobe Arabic" pitchFamily="18" charset="-78"/>
              </a:rPr>
              <a:t>الحكومي في تقديم الخدمات الاجتماعية وليس بديلاً له .</a:t>
            </a:r>
            <a:endParaRPr lang="en-US" dirty="0" smtClean="0">
              <a:latin typeface="Adobe Arabic" pitchFamily="18" charset="-78"/>
              <a:cs typeface="Adobe Arabic" pitchFamily="18" charset="-78"/>
            </a:endParaRPr>
          </a:p>
          <a:p>
            <a:pPr>
              <a:buNone/>
            </a:pPr>
            <a:r>
              <a:rPr lang="ar-SA" dirty="0" smtClean="0">
                <a:latin typeface="Adobe Arabic" pitchFamily="18" charset="-78"/>
                <a:cs typeface="Adobe Arabic" pitchFamily="18" charset="-78"/>
              </a:rPr>
              <a:t>والأمر يستلزم وضع آلية للتنسيق بين الجهود الرسمية والأهلية حتى تتم الاستفادة من الجهود التطوعية بأقصى كفاءة ممكنة .</a:t>
            </a:r>
          </a:p>
          <a:p>
            <a:pPr>
              <a:buNone/>
            </a:pPr>
            <a:endParaRPr lang="en-US" sz="2000" dirty="0" smtClean="0">
              <a:latin typeface="Adobe Arabic" pitchFamily="18" charset="-78"/>
              <a:cs typeface="Adobe Arabic" pitchFamily="18" charset="-78"/>
            </a:endParaRPr>
          </a:p>
          <a:p>
            <a:pPr>
              <a:buNone/>
            </a:pPr>
            <a:endParaRPr lang="ar-SA" sz="2000" dirty="0">
              <a:latin typeface="Adobe Arabic" pitchFamily="18" charset="-78"/>
              <a:cs typeface="Adobe Arabic" pitchFamily="18" charset="-78"/>
            </a:endParaRPr>
          </a:p>
        </p:txBody>
      </p:sp>
    </p:spTree>
    <p:extLst>
      <p:ext uri="{BB962C8B-B14F-4D97-AF65-F5344CB8AC3E}">
        <p14:creationId xmlns:p14="http://schemas.microsoft.com/office/powerpoint/2010/main" val="1443783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120680"/>
          </a:xfrm>
          <a:ln w="57150">
            <a:solidFill>
              <a:srgbClr val="EA08BA"/>
            </a:solidFill>
            <a:prstDash val="sysDash"/>
          </a:ln>
        </p:spPr>
        <p:txBody>
          <a:bodyPr>
            <a:normAutofit/>
          </a:bodyPr>
          <a:lstStyle/>
          <a:p>
            <a:pPr>
              <a:buNone/>
            </a:pPr>
            <a:r>
              <a:rPr lang="ar-SA" dirty="0">
                <a:latin typeface="Adobe Arabic" pitchFamily="18" charset="-78"/>
                <a:cs typeface="Adobe Arabic" pitchFamily="18" charset="-78"/>
              </a:rPr>
              <a:t>ولتحقيق هذا الهدف نرى ضرورة تكوين </a:t>
            </a:r>
            <a:r>
              <a:rPr lang="ar-SA" b="1" u="sng" dirty="0">
                <a:solidFill>
                  <a:schemeClr val="accent6">
                    <a:lumMod val="75000"/>
                  </a:schemeClr>
                </a:solidFill>
                <a:latin typeface="Adobe Arabic" pitchFamily="18" charset="-78"/>
                <a:cs typeface="Adobe Arabic" pitchFamily="18" charset="-78"/>
              </a:rPr>
              <a:t>هيئة عليا للعمل التطوعي تتكون عضويتها من ممثلين للجهات التالية :</a:t>
            </a:r>
            <a:endParaRPr lang="en-US" b="1" u="sng" dirty="0">
              <a:solidFill>
                <a:schemeClr val="accent6">
                  <a:lumMod val="75000"/>
                </a:schemeClr>
              </a:solidFill>
              <a:latin typeface="Adobe Arabic" pitchFamily="18" charset="-78"/>
              <a:cs typeface="Adobe Arabic" pitchFamily="18" charset="-78"/>
            </a:endParaRPr>
          </a:p>
          <a:p>
            <a:pPr marL="514350" lvl="0" indent="-514350">
              <a:buFont typeface="+mj-lt"/>
              <a:buAutoNum type="arabicPeriod"/>
            </a:pPr>
            <a:r>
              <a:rPr lang="ar-SA" b="1" dirty="0">
                <a:solidFill>
                  <a:schemeClr val="accent6">
                    <a:lumMod val="75000"/>
                  </a:schemeClr>
                </a:solidFill>
                <a:latin typeface="Adobe Arabic" pitchFamily="18" charset="-78"/>
                <a:cs typeface="Adobe Arabic" pitchFamily="18" charset="-78"/>
              </a:rPr>
              <a:t>وزارة الداخلية </a:t>
            </a:r>
            <a:endParaRPr lang="en-US" b="1" dirty="0">
              <a:solidFill>
                <a:schemeClr val="accent6">
                  <a:lumMod val="75000"/>
                </a:schemeClr>
              </a:solidFill>
              <a:latin typeface="Adobe Arabic" pitchFamily="18" charset="-78"/>
              <a:cs typeface="Adobe Arabic" pitchFamily="18" charset="-78"/>
            </a:endParaRPr>
          </a:p>
          <a:p>
            <a:pPr marL="514350" lvl="0" indent="-514350">
              <a:buFont typeface="+mj-lt"/>
              <a:buAutoNum type="arabicPeriod"/>
            </a:pPr>
            <a:r>
              <a:rPr lang="ar-SA" b="1" dirty="0">
                <a:solidFill>
                  <a:schemeClr val="accent6">
                    <a:lumMod val="75000"/>
                  </a:schemeClr>
                </a:solidFill>
                <a:latin typeface="Adobe Arabic" pitchFamily="18" charset="-78"/>
                <a:cs typeface="Adobe Arabic" pitchFamily="18" charset="-78"/>
              </a:rPr>
              <a:t>وزارة العمل والشئون الاجتماعية </a:t>
            </a:r>
            <a:endParaRPr lang="en-US" b="1" dirty="0">
              <a:solidFill>
                <a:schemeClr val="accent6">
                  <a:lumMod val="75000"/>
                </a:schemeClr>
              </a:solidFill>
              <a:latin typeface="Adobe Arabic" pitchFamily="18" charset="-78"/>
              <a:cs typeface="Adobe Arabic" pitchFamily="18" charset="-78"/>
            </a:endParaRPr>
          </a:p>
          <a:p>
            <a:pPr marL="514350" lvl="0" indent="-514350">
              <a:buFont typeface="+mj-lt"/>
              <a:buAutoNum type="arabicPeriod"/>
            </a:pPr>
            <a:r>
              <a:rPr lang="ar-SA" b="1" dirty="0">
                <a:solidFill>
                  <a:schemeClr val="accent6">
                    <a:lumMod val="75000"/>
                  </a:schemeClr>
                </a:solidFill>
                <a:latin typeface="Adobe Arabic" pitchFamily="18" charset="-78"/>
                <a:cs typeface="Adobe Arabic" pitchFamily="18" charset="-78"/>
              </a:rPr>
              <a:t>وزارة الأوقاف والشئون الدينية </a:t>
            </a:r>
            <a:endParaRPr lang="en-US" b="1" dirty="0">
              <a:solidFill>
                <a:schemeClr val="accent6">
                  <a:lumMod val="75000"/>
                </a:schemeClr>
              </a:solidFill>
              <a:latin typeface="Adobe Arabic" pitchFamily="18" charset="-78"/>
              <a:cs typeface="Adobe Arabic" pitchFamily="18" charset="-78"/>
            </a:endParaRPr>
          </a:p>
          <a:p>
            <a:pPr marL="514350" lvl="0" indent="-514350">
              <a:buFont typeface="+mj-lt"/>
              <a:buAutoNum type="arabicPeriod"/>
            </a:pPr>
            <a:r>
              <a:rPr lang="ar-SA" b="1" dirty="0">
                <a:solidFill>
                  <a:schemeClr val="accent6">
                    <a:lumMod val="75000"/>
                  </a:schemeClr>
                </a:solidFill>
                <a:latin typeface="Adobe Arabic" pitchFamily="18" charset="-78"/>
                <a:cs typeface="Adobe Arabic" pitchFamily="18" charset="-78"/>
              </a:rPr>
              <a:t>المجلس الأعلى للشباب </a:t>
            </a:r>
            <a:endParaRPr lang="en-US" b="1" dirty="0">
              <a:solidFill>
                <a:schemeClr val="accent6">
                  <a:lumMod val="75000"/>
                </a:schemeClr>
              </a:solidFill>
              <a:latin typeface="Adobe Arabic" pitchFamily="18" charset="-78"/>
              <a:cs typeface="Adobe Arabic" pitchFamily="18" charset="-78"/>
            </a:endParaRPr>
          </a:p>
          <a:p>
            <a:pPr marL="514350" lvl="0" indent="-514350">
              <a:buFont typeface="+mj-lt"/>
              <a:buAutoNum type="arabicPeriod"/>
            </a:pPr>
            <a:r>
              <a:rPr lang="ar-SA" b="1" dirty="0">
                <a:solidFill>
                  <a:schemeClr val="accent6">
                    <a:lumMod val="75000"/>
                  </a:schemeClr>
                </a:solidFill>
                <a:latin typeface="Adobe Arabic" pitchFamily="18" charset="-78"/>
                <a:cs typeface="Adobe Arabic" pitchFamily="18" charset="-78"/>
              </a:rPr>
              <a:t>ممثلين للمنظمات التطوعية الكبيرة </a:t>
            </a:r>
            <a:endParaRPr lang="en-US" b="1" dirty="0">
              <a:solidFill>
                <a:schemeClr val="accent6">
                  <a:lumMod val="75000"/>
                </a:schemeClr>
              </a:solidFill>
              <a:latin typeface="Adobe Arabic" pitchFamily="18" charset="-78"/>
              <a:cs typeface="Adobe Arabic" pitchFamily="18" charset="-78"/>
            </a:endParaRPr>
          </a:p>
          <a:p>
            <a:pPr marL="514350" lvl="0" indent="-514350">
              <a:buFont typeface="+mj-lt"/>
              <a:buAutoNum type="arabicPeriod"/>
            </a:pPr>
            <a:r>
              <a:rPr lang="ar-SA" b="1" dirty="0">
                <a:solidFill>
                  <a:schemeClr val="accent6">
                    <a:lumMod val="75000"/>
                  </a:schemeClr>
                </a:solidFill>
                <a:latin typeface="Adobe Arabic" pitchFamily="18" charset="-78"/>
                <a:cs typeface="Adobe Arabic" pitchFamily="18" charset="-78"/>
              </a:rPr>
              <a:t>ممثلين للغرف التجارية بالمملكة </a:t>
            </a:r>
            <a:endParaRPr lang="en-US" b="1" dirty="0">
              <a:solidFill>
                <a:schemeClr val="accent6">
                  <a:lumMod val="75000"/>
                </a:schemeClr>
              </a:solidFill>
              <a:latin typeface="Adobe Arabic" pitchFamily="18" charset="-78"/>
              <a:cs typeface="Adobe Arabic" pitchFamily="18" charset="-78"/>
            </a:endParaRPr>
          </a:p>
          <a:p>
            <a:pPr marL="514350" lvl="0" indent="-514350">
              <a:buFont typeface="+mj-lt"/>
              <a:buAutoNum type="arabicPeriod"/>
            </a:pPr>
            <a:r>
              <a:rPr lang="ar-SA" b="1" dirty="0">
                <a:solidFill>
                  <a:schemeClr val="accent6">
                    <a:lumMod val="75000"/>
                  </a:schemeClr>
                </a:solidFill>
                <a:latin typeface="Adobe Arabic" pitchFamily="18" charset="-78"/>
                <a:cs typeface="Adobe Arabic" pitchFamily="18" charset="-78"/>
              </a:rPr>
              <a:t>بعض رجال الإعمال المؤثرين </a:t>
            </a:r>
            <a:endParaRPr lang="en-US" b="1" dirty="0">
              <a:solidFill>
                <a:schemeClr val="accent6">
                  <a:lumMod val="75000"/>
                </a:schemeClr>
              </a:solidFill>
              <a:latin typeface="Adobe Arabic" pitchFamily="18" charset="-78"/>
              <a:cs typeface="Adobe Arabic" pitchFamily="18" charset="-78"/>
            </a:endParaRPr>
          </a:p>
          <a:p>
            <a:pPr marL="514350" lvl="0" indent="-514350">
              <a:buFont typeface="+mj-lt"/>
              <a:buAutoNum type="arabicPeriod"/>
            </a:pPr>
            <a:r>
              <a:rPr lang="ar-SA" b="1" dirty="0">
                <a:solidFill>
                  <a:schemeClr val="accent6">
                    <a:lumMod val="75000"/>
                  </a:schemeClr>
                </a:solidFill>
                <a:latin typeface="Adobe Arabic" pitchFamily="18" charset="-78"/>
                <a:cs typeface="Adobe Arabic" pitchFamily="18" charset="-78"/>
              </a:rPr>
              <a:t>بعض المهتمين بهذا المجال من العلماء والأكاديميين </a:t>
            </a:r>
            <a:endParaRPr lang="en-US" b="1" dirty="0">
              <a:solidFill>
                <a:schemeClr val="accent6">
                  <a:lumMod val="75000"/>
                </a:schemeClr>
              </a:solidFill>
              <a:latin typeface="Adobe Arabic" pitchFamily="18" charset="-78"/>
              <a:cs typeface="Adobe Arabic" pitchFamily="18" charset="-78"/>
            </a:endParaRPr>
          </a:p>
          <a:p>
            <a:endParaRPr lang="ar-SA" dirty="0"/>
          </a:p>
        </p:txBody>
      </p:sp>
    </p:spTree>
    <p:extLst>
      <p:ext uri="{BB962C8B-B14F-4D97-AF65-F5344CB8AC3E}">
        <p14:creationId xmlns:p14="http://schemas.microsoft.com/office/powerpoint/2010/main" val="3830267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34" y="928670"/>
            <a:ext cx="8229600" cy="5357850"/>
          </a:xfrm>
          <a:ln w="76200">
            <a:solidFill>
              <a:srgbClr val="00B0F0"/>
            </a:solidFill>
            <a:prstDash val="lgDash"/>
          </a:ln>
        </p:spPr>
        <p:txBody>
          <a:bodyPr>
            <a:noAutofit/>
          </a:bodyPr>
          <a:lstStyle/>
          <a:p>
            <a:pPr>
              <a:buNone/>
            </a:pPr>
            <a:r>
              <a:rPr lang="ar-SA" sz="3600" b="1" u="sng" dirty="0" smtClean="0">
                <a:solidFill>
                  <a:srgbClr val="00B0F0"/>
                </a:solidFill>
                <a:latin typeface="Adobe Arabic" pitchFamily="18" charset="-78"/>
                <a:cs typeface="Adobe Arabic" pitchFamily="18" charset="-78"/>
              </a:rPr>
              <a:t>وتكون مهام الهيئة العليا للعمل التطوعي كما يلي :</a:t>
            </a:r>
            <a:endParaRPr lang="en-US" sz="3600" b="1" u="sng" dirty="0" smtClean="0">
              <a:solidFill>
                <a:srgbClr val="00B0F0"/>
              </a:solidFill>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إستراتيجية طويلة المدى للعمل التطوعي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السياسات العامة للعمل التطوعي بالمملكة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تنسيق كافة الجهود الرسمية والأهلية في مجال العمل التطوعي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استقطاب الدعم المادي والمعنوي للمنظمات التطوعية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خطة إعلامية لتوعية المجتمع بهذا المجال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خطة تدريبية لتدريب المتطوعين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آلية لتوحيد قنوات المساعدات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عمل قواعد بيانات </a:t>
            </a:r>
            <a:endParaRPr lang="en-US" sz="2800" dirty="0" smtClean="0">
              <a:latin typeface="Adobe Arabic" pitchFamily="18" charset="-78"/>
              <a:cs typeface="Adobe Arabic" pitchFamily="18" charset="-78"/>
            </a:endParaRPr>
          </a:p>
          <a:p>
            <a:pPr marL="514350" lvl="0" indent="-514350">
              <a:buFont typeface="+mj-lt"/>
              <a:buAutoNum type="arabicParenR"/>
            </a:pPr>
            <a:r>
              <a:rPr lang="ar-SA" sz="2800" dirty="0" smtClean="0">
                <a:latin typeface="Adobe Arabic" pitchFamily="18" charset="-78"/>
                <a:cs typeface="Adobe Arabic" pitchFamily="18" charset="-78"/>
              </a:rPr>
              <a:t>وضع آلية لمراقبة وتقويم أداء المنظمات التطوعية .</a:t>
            </a:r>
            <a:endParaRPr lang="en-US" sz="2800" dirty="0" smtClean="0">
              <a:latin typeface="Adobe Arabic" pitchFamily="18" charset="-78"/>
              <a:cs typeface="Adobe Arabic" pitchFamily="18" charset="-78"/>
            </a:endParaRPr>
          </a:p>
        </p:txBody>
      </p:sp>
    </p:spTree>
    <p:extLst>
      <p:ext uri="{BB962C8B-B14F-4D97-AF65-F5344CB8AC3E}">
        <p14:creationId xmlns:p14="http://schemas.microsoft.com/office/powerpoint/2010/main" val="643200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عنوان 3"/>
          <p:cNvSpPr>
            <a:spLocks noGrp="1"/>
          </p:cNvSpPr>
          <p:nvPr>
            <p:ph type="title"/>
          </p:nvPr>
        </p:nvSpPr>
        <p:spPr/>
        <p:txBody>
          <a:bodyPr>
            <a:normAutofit fontScale="90000"/>
          </a:bodyPr>
          <a:lstStyle/>
          <a:p>
            <a:r>
              <a:rPr lang="ar-SA" sz="4900" b="1" u="sng" dirty="0" smtClean="0">
                <a:solidFill>
                  <a:srgbClr val="00B0F0"/>
                </a:solidFill>
                <a:latin typeface="Adobe Arabic" pitchFamily="18" charset="-78"/>
                <a:cs typeface="Adobe Arabic" pitchFamily="18" charset="-78"/>
              </a:rPr>
              <a:t>خامسا:تفعيل دور الإعلام في توعية المتطوعين:</a:t>
            </a:r>
            <a:r>
              <a:rPr lang="ar-SA" dirty="0" smtClean="0"/>
              <a:t> </a:t>
            </a:r>
            <a:endParaRPr lang="ar-SA" dirty="0"/>
          </a:p>
        </p:txBody>
      </p:sp>
      <p:sp>
        <p:nvSpPr>
          <p:cNvPr id="3" name="عنصر نائب للمحتوى 2"/>
          <p:cNvSpPr>
            <a:spLocks noGrp="1"/>
          </p:cNvSpPr>
          <p:nvPr>
            <p:ph idx="1"/>
          </p:nvPr>
        </p:nvSpPr>
        <p:spPr>
          <a:ln w="76200"/>
        </p:spPr>
        <p:style>
          <a:lnRef idx="2">
            <a:schemeClr val="accent4"/>
          </a:lnRef>
          <a:fillRef idx="1">
            <a:schemeClr val="lt1"/>
          </a:fillRef>
          <a:effectRef idx="0">
            <a:schemeClr val="accent4"/>
          </a:effectRef>
          <a:fontRef idx="minor">
            <a:schemeClr val="dk1"/>
          </a:fontRef>
        </p:style>
        <p:txBody>
          <a:bodyPr>
            <a:normAutofit fontScale="47500" lnSpcReduction="20000"/>
          </a:bodyPr>
          <a:lstStyle/>
          <a:p>
            <a:pPr algn="ctr">
              <a:buNone/>
            </a:pPr>
            <a:r>
              <a:rPr lang="ar-SA" sz="8000" dirty="0" smtClean="0">
                <a:latin typeface="Adobe Arabic" pitchFamily="18" charset="-78"/>
                <a:cs typeface="Adobe Arabic" pitchFamily="18" charset="-78"/>
              </a:rPr>
              <a:t>تقوم الأجهزة الإعلامية في المملكة بدور مقدر في توعية المجتمع بأمور دينه ودنياه وعلى بث روح التعاون والتعاضد والتكافل بين الأفراد كما تسعى لغرس حب الوطن في قلوب الشباب . </a:t>
            </a:r>
            <a:endParaRPr lang="en-US" sz="8000" dirty="0" smtClean="0">
              <a:latin typeface="Adobe Arabic" pitchFamily="18" charset="-78"/>
              <a:cs typeface="Adobe Arabic" pitchFamily="18" charset="-78"/>
            </a:endParaRPr>
          </a:p>
          <a:p>
            <a:pPr algn="ctr">
              <a:buNone/>
            </a:pPr>
            <a:r>
              <a:rPr lang="ar-SA" sz="8000" dirty="0" smtClean="0">
                <a:latin typeface="Adobe Arabic" pitchFamily="18" charset="-78"/>
                <a:cs typeface="Adobe Arabic" pitchFamily="18" charset="-78"/>
              </a:rPr>
              <a:t>إن استنهاض أفراد المجتمع للمساهمة في العمل التطوعي يبدأ من اقتناع كافة أو معظم أفراد المجتمع بأن هناك مشكلات اجتماعية واجبة الحل ويقع حلها على عاتق كافة أفراد المجتمع </a:t>
            </a:r>
            <a:endParaRPr lang="en-US" sz="8000" dirty="0" smtClean="0">
              <a:latin typeface="Adobe Arabic" pitchFamily="18" charset="-78"/>
              <a:cs typeface="Adobe Arabic" pitchFamily="18" charset="-78"/>
            </a:endParaRPr>
          </a:p>
          <a:p>
            <a:pPr algn="ctr">
              <a:buNone/>
            </a:pPr>
            <a:endParaRPr lang="ar-SA" sz="8000" dirty="0" smtClean="0">
              <a:latin typeface="Adobe Arabic" pitchFamily="18" charset="-78"/>
              <a:cs typeface="Adobe Arabic" pitchFamily="18" charset="-78"/>
            </a:endParaRPr>
          </a:p>
        </p:txBody>
      </p:sp>
    </p:spTree>
    <p:extLst>
      <p:ext uri="{BB962C8B-B14F-4D97-AF65-F5344CB8AC3E}">
        <p14:creationId xmlns:p14="http://schemas.microsoft.com/office/powerpoint/2010/main" val="245885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85794"/>
            <a:ext cx="8229600" cy="5340369"/>
          </a:xfrm>
          <a:ln w="76200">
            <a:prstDash val="sysDash"/>
          </a:ln>
        </p:spPr>
        <p:style>
          <a:lnRef idx="2">
            <a:schemeClr val="accent6"/>
          </a:lnRef>
          <a:fillRef idx="1">
            <a:schemeClr val="lt1"/>
          </a:fillRef>
          <a:effectRef idx="0">
            <a:schemeClr val="accent6"/>
          </a:effectRef>
          <a:fontRef idx="minor">
            <a:schemeClr val="dk1"/>
          </a:fontRef>
        </p:style>
        <p:txBody>
          <a:bodyPr>
            <a:normAutofit fontScale="92500" lnSpcReduction="10000"/>
          </a:bodyPr>
          <a:lstStyle/>
          <a:p>
            <a:pPr>
              <a:buNone/>
            </a:pPr>
            <a:r>
              <a:rPr lang="ar-SA" sz="4000" b="1" u="sng" dirty="0" smtClean="0">
                <a:latin typeface="Adobe Arabic" pitchFamily="18" charset="-78"/>
                <a:cs typeface="Adobe Arabic" pitchFamily="18" charset="-78"/>
              </a:rPr>
              <a:t>إن تحقيق هذه الأهداف تتطلب من الاجهزه الإعلامية المرئية والمسموعة ومقروءة العمل على: </a:t>
            </a:r>
            <a:endParaRPr lang="en-US" sz="4000" b="1" u="sng" dirty="0" smtClean="0">
              <a:latin typeface="Adobe Arabic" pitchFamily="18" charset="-78"/>
              <a:cs typeface="Adobe Arabic" pitchFamily="18" charset="-78"/>
            </a:endParaRPr>
          </a:p>
          <a:p>
            <a:pPr marL="514350" indent="-514350">
              <a:buFont typeface="+mj-lt"/>
              <a:buAutoNum type="arabicParenR"/>
            </a:pPr>
            <a:r>
              <a:rPr lang="ar-SA" sz="3600" dirty="0" smtClean="0">
                <a:solidFill>
                  <a:schemeClr val="tx1"/>
                </a:solidFill>
                <a:latin typeface="Adobe Arabic" pitchFamily="18" charset="-78"/>
                <a:cs typeface="Adobe Arabic" pitchFamily="18" charset="-78"/>
              </a:rPr>
              <a:t>تخصيص برامج توعية للمجتمع وخاصة الشباب بأهمية العمل التطوعي وأهداف ومجالات وتوضيح مشروعيتها من الناحية الدينية وأهميتها كواجب وطني واجتماعي على كافة أفراد المجتمع </a:t>
            </a:r>
            <a:endParaRPr lang="en-US" sz="3600" dirty="0" smtClean="0">
              <a:solidFill>
                <a:schemeClr val="tx1"/>
              </a:solidFill>
              <a:latin typeface="Adobe Arabic" pitchFamily="18" charset="-78"/>
              <a:cs typeface="Adobe Arabic" pitchFamily="18" charset="-78"/>
            </a:endParaRPr>
          </a:p>
          <a:p>
            <a:pPr marL="514350" indent="-514350">
              <a:buFont typeface="+mj-lt"/>
              <a:buAutoNum type="arabicParenR"/>
            </a:pPr>
            <a:r>
              <a:rPr lang="ar-SA" sz="3600" dirty="0" smtClean="0">
                <a:solidFill>
                  <a:schemeClr val="tx1"/>
                </a:solidFill>
                <a:latin typeface="Adobe Arabic" pitchFamily="18" charset="-78"/>
                <a:cs typeface="Adobe Arabic" pitchFamily="18" charset="-78"/>
              </a:rPr>
              <a:t>إتاحة الفرصة في الأجهزة الإعلامية للمنظمات التطوعية للإعلان عن حاجاتها التطوعية من المواطنين </a:t>
            </a:r>
            <a:endParaRPr lang="en-US" sz="3600" dirty="0" smtClean="0">
              <a:solidFill>
                <a:schemeClr val="tx1"/>
              </a:solidFill>
              <a:latin typeface="Adobe Arabic" pitchFamily="18" charset="-78"/>
              <a:cs typeface="Adobe Arabic" pitchFamily="18" charset="-78"/>
            </a:endParaRPr>
          </a:p>
          <a:p>
            <a:pPr marL="514350" indent="-514350">
              <a:buFont typeface="+mj-lt"/>
              <a:buAutoNum type="arabicParenR"/>
            </a:pPr>
            <a:r>
              <a:rPr lang="ar-SA" sz="3600" dirty="0" smtClean="0">
                <a:solidFill>
                  <a:schemeClr val="tx1"/>
                </a:solidFill>
                <a:latin typeface="Adobe Arabic" pitchFamily="18" charset="-78"/>
                <a:cs typeface="Adobe Arabic" pitchFamily="18" charset="-78"/>
              </a:rPr>
              <a:t>عمل مقابلات مع بعض المسئولين من المنظمات التطوعية لشرح مشاريعها واحتياجاتها .</a:t>
            </a:r>
            <a:endParaRPr lang="en-US" sz="3600" dirty="0" smtClean="0">
              <a:solidFill>
                <a:schemeClr val="tx1"/>
              </a:solidFill>
              <a:latin typeface="Adobe Arabic" pitchFamily="18" charset="-78"/>
              <a:cs typeface="Adobe Arabic" pitchFamily="18" charset="-78"/>
            </a:endParaRPr>
          </a:p>
          <a:p>
            <a:pPr>
              <a:buNone/>
            </a:pPr>
            <a:endParaRPr lang="ar-SA" dirty="0"/>
          </a:p>
        </p:txBody>
      </p:sp>
    </p:spTree>
    <p:extLst>
      <p:ext uri="{BB962C8B-B14F-4D97-AF65-F5344CB8AC3E}">
        <p14:creationId xmlns:p14="http://schemas.microsoft.com/office/powerpoint/2010/main" val="4124610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a:ln w="57150">
            <a:prstDash val="sysDash"/>
          </a:ln>
        </p:spPr>
        <p:style>
          <a:lnRef idx="2">
            <a:schemeClr val="accent2"/>
          </a:lnRef>
          <a:fillRef idx="1">
            <a:schemeClr val="lt1"/>
          </a:fillRef>
          <a:effectRef idx="0">
            <a:schemeClr val="accent2"/>
          </a:effectRef>
          <a:fontRef idx="minor">
            <a:schemeClr val="dk1"/>
          </a:fontRef>
        </p:style>
        <p:txBody>
          <a:bodyPr>
            <a:normAutofit/>
          </a:bodyPr>
          <a:lstStyle/>
          <a:p>
            <a:pPr marL="514350" indent="-514350">
              <a:buFont typeface="+mj-lt"/>
              <a:buAutoNum type="arabicParenR"/>
            </a:pPr>
            <a:r>
              <a:rPr lang="ar-SA" dirty="0">
                <a:latin typeface="Adobe Arabic" pitchFamily="18" charset="-78"/>
                <a:cs typeface="Adobe Arabic" pitchFamily="18" charset="-78"/>
              </a:rPr>
              <a:t>عمل مقابلات مع بعض المتطوعين من الشباب ذوي الأداء المميز في العمل التطوعي لشرح تجاربهم الشخصية في هذا المجال . </a:t>
            </a:r>
            <a:endParaRPr lang="en-US" dirty="0">
              <a:latin typeface="Adobe Arabic" pitchFamily="18" charset="-78"/>
              <a:cs typeface="Adobe Arabic" pitchFamily="18" charset="-78"/>
            </a:endParaRPr>
          </a:p>
          <a:p>
            <a:pPr marL="514350" indent="-514350">
              <a:buFont typeface="+mj-lt"/>
              <a:buAutoNum type="arabicParenR"/>
            </a:pPr>
            <a:r>
              <a:rPr lang="ar-SA" dirty="0">
                <a:latin typeface="Adobe Arabic" pitchFamily="18" charset="-78"/>
                <a:cs typeface="Adobe Arabic" pitchFamily="18" charset="-78"/>
              </a:rPr>
              <a:t>أبرز إنجازات المنظمات والأفراد بشكل واضح في الأجهزة الإعلامية . </a:t>
            </a:r>
            <a:endParaRPr lang="en-US" dirty="0">
              <a:latin typeface="Adobe Arabic" pitchFamily="18" charset="-78"/>
              <a:cs typeface="Adobe Arabic" pitchFamily="18" charset="-78"/>
            </a:endParaRPr>
          </a:p>
          <a:p>
            <a:pPr marL="514350" indent="-514350">
              <a:buFont typeface="+mj-lt"/>
              <a:buAutoNum type="arabicParenR"/>
            </a:pPr>
            <a:r>
              <a:rPr lang="ar-SA" dirty="0">
                <a:latin typeface="Adobe Arabic" pitchFamily="18" charset="-78"/>
                <a:cs typeface="Adobe Arabic" pitchFamily="18" charset="-78"/>
              </a:rPr>
              <a:t>تخصيص جوائز عينية للمتميزين من الشباب في هذا المجال </a:t>
            </a:r>
            <a:endParaRPr lang="en-US" dirty="0">
              <a:latin typeface="Adobe Arabic" pitchFamily="18" charset="-78"/>
              <a:cs typeface="Adobe Arabic" pitchFamily="18" charset="-78"/>
            </a:endParaRPr>
          </a:p>
          <a:p>
            <a:pPr marL="514350" indent="-514350">
              <a:buFont typeface="+mj-lt"/>
              <a:buAutoNum type="arabicParenR"/>
            </a:pPr>
            <a:r>
              <a:rPr lang="ar-SA" dirty="0">
                <a:latin typeface="Adobe Arabic" pitchFamily="18" charset="-78"/>
                <a:cs typeface="Adobe Arabic" pitchFamily="18" charset="-78"/>
              </a:rPr>
              <a:t>مساعدة المرأة على كيفية التوفيق بين مشاركاتها في العمل التطوعي ومتطلبات الحياة الأسرية عن طريق التوعية وتهيئة كافة الظروف للتوفيق بينهما .</a:t>
            </a:r>
            <a:endParaRPr lang="en-US" dirty="0">
              <a:latin typeface="Adobe Arabic" pitchFamily="18" charset="-78"/>
              <a:cs typeface="Adobe Arabic" pitchFamily="18" charset="-78"/>
            </a:endParaRPr>
          </a:p>
          <a:p>
            <a:endParaRPr lang="ar-SA" dirty="0"/>
          </a:p>
        </p:txBody>
      </p:sp>
    </p:spTree>
    <p:extLst>
      <p:ext uri="{BB962C8B-B14F-4D97-AF65-F5344CB8AC3E}">
        <p14:creationId xmlns:p14="http://schemas.microsoft.com/office/powerpoint/2010/main" val="32427056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857232"/>
            <a:ext cx="8229600" cy="1143000"/>
          </a:xfrm>
        </p:spPr>
        <p:txBody>
          <a:bodyPr>
            <a:normAutofit fontScale="90000"/>
          </a:bodyPr>
          <a:lstStyle/>
          <a:p>
            <a:r>
              <a:rPr lang="ar-SA" sz="4900" b="1" u="sng" dirty="0" smtClean="0">
                <a:solidFill>
                  <a:schemeClr val="accent6">
                    <a:lumMod val="75000"/>
                  </a:schemeClr>
                </a:solidFill>
                <a:latin typeface="Adobe Arabic" pitchFamily="18" charset="-78"/>
                <a:cs typeface="Adobe Arabic" pitchFamily="18" charset="-78"/>
              </a:rPr>
              <a:t>خامسا:تفعيل دور الغرف التجارية الصناعية في دعم المنظمات التطوعية :</a:t>
            </a:r>
            <a:endParaRPr lang="ar-SA" dirty="0"/>
          </a:p>
        </p:txBody>
      </p:sp>
      <p:sp>
        <p:nvSpPr>
          <p:cNvPr id="3" name="عنصر نائب للمحتوى 2"/>
          <p:cNvSpPr>
            <a:spLocks noGrp="1"/>
          </p:cNvSpPr>
          <p:nvPr>
            <p:ph idx="1"/>
          </p:nvPr>
        </p:nvSpPr>
        <p:spPr>
          <a:xfrm>
            <a:off x="428596" y="2214554"/>
            <a:ext cx="8229600" cy="3971940"/>
          </a:xfrm>
        </p:spPr>
        <p:txBody>
          <a:bodyPr>
            <a:normAutofit fontScale="92500" lnSpcReduction="20000"/>
          </a:bodyPr>
          <a:lstStyle/>
          <a:p>
            <a:pPr lvl="0">
              <a:buNone/>
            </a:pPr>
            <a:r>
              <a:rPr lang="ar-SA" sz="6500" b="1" u="sng" dirty="0" smtClean="0">
                <a:solidFill>
                  <a:srgbClr val="00B0F0"/>
                </a:solidFill>
                <a:latin typeface="Adobe Arabic" pitchFamily="18" charset="-78"/>
                <a:cs typeface="Adobe Arabic" pitchFamily="18" charset="-78"/>
              </a:rPr>
              <a:t>1/دور الغرف في مجال الخدمات التطوعية:</a:t>
            </a:r>
            <a:endParaRPr lang="en-US" sz="6500" b="1" u="sng" dirty="0" smtClean="0">
              <a:solidFill>
                <a:srgbClr val="00B0F0"/>
              </a:solidFill>
              <a:latin typeface="Adobe Arabic" pitchFamily="18" charset="-78"/>
              <a:cs typeface="Adobe Arabic" pitchFamily="18" charset="-78"/>
            </a:endParaRPr>
          </a:p>
          <a:p>
            <a:pPr>
              <a:buNone/>
            </a:pPr>
            <a:r>
              <a:rPr lang="ar-SA" sz="3600" dirty="0" smtClean="0">
                <a:solidFill>
                  <a:schemeClr val="dk1"/>
                </a:solidFill>
                <a:latin typeface="Adobe Arabic" pitchFamily="18" charset="-78"/>
                <a:cs typeface="Adobe Arabic" pitchFamily="18" charset="-78"/>
              </a:rPr>
              <a:t>لا يقتصر دور الغرف التجارية الصناعية على الناحية الاقتصادية وخدمة رجال الاعمال فقط بل يتعداه الى المساهمه في خدمة المجتمع ككل من خلال</a:t>
            </a:r>
          </a:p>
          <a:p>
            <a:pPr>
              <a:buNone/>
            </a:pPr>
            <a:r>
              <a:rPr lang="ar-SA" sz="3600" dirty="0" smtClean="0">
                <a:solidFill>
                  <a:schemeClr val="dk1"/>
                </a:solidFill>
                <a:latin typeface="Adobe Arabic" pitchFamily="18" charset="-78"/>
                <a:cs typeface="Adobe Arabic" pitchFamily="18" charset="-78"/>
              </a:rPr>
              <a:t>المساهمه في الانشطة الاجتماعية والانسانية والتطوعية وفيما يلي :</a:t>
            </a:r>
            <a:endParaRPr lang="en-US" sz="3600" dirty="0" smtClean="0">
              <a:solidFill>
                <a:schemeClr val="dk1"/>
              </a:solidFill>
              <a:latin typeface="Adobe Arabic" pitchFamily="18" charset="-78"/>
              <a:cs typeface="Adobe Arabic" pitchFamily="18" charset="-78"/>
            </a:endParaRPr>
          </a:p>
          <a:p>
            <a:pPr>
              <a:buNone/>
            </a:pPr>
            <a:endParaRPr lang="ar-SA" dirty="0"/>
          </a:p>
        </p:txBody>
      </p:sp>
    </p:spTree>
    <p:extLst>
      <p:ext uri="{BB962C8B-B14F-4D97-AF65-F5344CB8AC3E}">
        <p14:creationId xmlns:p14="http://schemas.microsoft.com/office/powerpoint/2010/main" val="26054076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fontScale="92500" lnSpcReduction="20000"/>
          </a:bodyPr>
          <a:lstStyle/>
          <a:p>
            <a:pPr>
              <a:buNone/>
            </a:pPr>
            <a:r>
              <a:rPr lang="ar-SA" sz="4000" b="1" u="sng" dirty="0">
                <a:solidFill>
                  <a:srgbClr val="00B0F0"/>
                </a:solidFill>
                <a:latin typeface="Adobe Arabic" pitchFamily="18" charset="-78"/>
                <a:cs typeface="Adobe Arabic" pitchFamily="18" charset="-78"/>
              </a:rPr>
              <a:t>اهم مساهمات الغرفة التجارية الصناعية بالرياض في مجال خدمة المجتمع والمساعدات الانسانية : </a:t>
            </a:r>
            <a:endParaRPr lang="en-US" sz="4000" b="1" u="sng" dirty="0">
              <a:solidFill>
                <a:srgbClr val="00B0F0"/>
              </a:solidFill>
              <a:latin typeface="Adobe Arabic" pitchFamily="18" charset="-78"/>
              <a:cs typeface="Adobe Arabic" pitchFamily="18" charset="-78"/>
            </a:endParaRPr>
          </a:p>
          <a:p>
            <a:pPr>
              <a:buNone/>
            </a:pPr>
            <a:r>
              <a:rPr lang="ar-SA" dirty="0">
                <a:solidFill>
                  <a:schemeClr val="dk1"/>
                </a:solidFill>
                <a:latin typeface="Adobe Arabic" pitchFamily="18" charset="-78"/>
                <a:cs typeface="Adobe Arabic" pitchFamily="18" charset="-78"/>
              </a:rPr>
              <a:t>تقوم الغرف التجارية الصناعية بالمملكة برعاية انشطة لجنة اصدقاء لمرضى وذلك من خلال تقديم الدعم المستمر لها منذ انشاء هذه اللجان بموجب</a:t>
            </a:r>
          </a:p>
          <a:p>
            <a:pPr>
              <a:buNone/>
            </a:pPr>
            <a:r>
              <a:rPr lang="ar-SA" dirty="0">
                <a:solidFill>
                  <a:schemeClr val="dk1"/>
                </a:solidFill>
                <a:latin typeface="Adobe Arabic" pitchFamily="18" charset="-78"/>
                <a:cs typeface="Adobe Arabic" pitchFamily="18" charset="-78"/>
              </a:rPr>
              <a:t>البرقية الملكية رقم 99902 وتاريخ 24/8/1405هـ والتي تضمنت الموافقة الكريمة بان تقوم الغرف التجارية الصناعية الراغبة في مساعدة المرضى</a:t>
            </a:r>
          </a:p>
          <a:p>
            <a:pPr>
              <a:buNone/>
            </a:pPr>
            <a:r>
              <a:rPr lang="ar-SA" dirty="0">
                <a:solidFill>
                  <a:schemeClr val="dk1"/>
                </a:solidFill>
                <a:latin typeface="Adobe Arabic" pitchFamily="18" charset="-78"/>
                <a:cs typeface="Adobe Arabic" pitchFamily="18" charset="-78"/>
              </a:rPr>
              <a:t>بتكوين لجنة صحية يراسها مدير عام الشؤون الصحية بالمنطقة تسمى "لجنة اصدقاء المرضى" تعمل ضمن نشاطات الغرف التجارية وبالتنسيق مع</a:t>
            </a:r>
          </a:p>
          <a:p>
            <a:pPr>
              <a:buNone/>
            </a:pPr>
            <a:r>
              <a:rPr lang="ar-SA" dirty="0">
                <a:solidFill>
                  <a:schemeClr val="dk1"/>
                </a:solidFill>
                <a:latin typeface="Adobe Arabic" pitchFamily="18" charset="-78"/>
                <a:cs typeface="Adobe Arabic" pitchFamily="18" charset="-78"/>
              </a:rPr>
              <a:t>وزارة الصحة وقد </a:t>
            </a:r>
            <a:r>
              <a:rPr lang="ar-SA" dirty="0" err="1">
                <a:solidFill>
                  <a:schemeClr val="dk1"/>
                </a:solidFill>
                <a:latin typeface="Adobe Arabic" pitchFamily="18" charset="-78"/>
                <a:cs typeface="Adobe Arabic" pitchFamily="18" charset="-78"/>
              </a:rPr>
              <a:t>بدات</a:t>
            </a:r>
            <a:r>
              <a:rPr lang="ar-SA" dirty="0">
                <a:solidFill>
                  <a:schemeClr val="dk1"/>
                </a:solidFill>
                <a:latin typeface="Adobe Arabic" pitchFamily="18" charset="-78"/>
                <a:cs typeface="Adobe Arabic" pitchFamily="18" charset="-78"/>
              </a:rPr>
              <a:t> لجنة اصدقاء المرضى بمنطقة الرياض بممارسة نشاطها في 1/2/1406هـ .</a:t>
            </a:r>
            <a:endParaRPr lang="en-US" dirty="0">
              <a:solidFill>
                <a:schemeClr val="dk1"/>
              </a:solidFill>
              <a:latin typeface="Adobe Arabic" pitchFamily="18" charset="-78"/>
              <a:cs typeface="Adobe Arabic" pitchFamily="18" charset="-78"/>
            </a:endParaRPr>
          </a:p>
          <a:p>
            <a:endParaRPr lang="ar-SA" dirty="0"/>
          </a:p>
        </p:txBody>
      </p:sp>
    </p:spTree>
    <p:extLst>
      <p:ext uri="{BB962C8B-B14F-4D97-AF65-F5344CB8AC3E}">
        <p14:creationId xmlns:p14="http://schemas.microsoft.com/office/powerpoint/2010/main" val="3000274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fontScale="85000" lnSpcReduction="10000"/>
          </a:bodyPr>
          <a:lstStyle/>
          <a:p>
            <a:pPr>
              <a:buNone/>
            </a:pPr>
            <a:r>
              <a:rPr lang="ar-SA" dirty="0">
                <a:solidFill>
                  <a:schemeClr val="dk1"/>
                </a:solidFill>
                <a:latin typeface="Adobe Arabic" pitchFamily="18" charset="-78"/>
                <a:cs typeface="Adobe Arabic" pitchFamily="18" charset="-78"/>
              </a:rPr>
              <a:t>وتقوم غرفة الرياض باستضافة اجتماعات اللجنة واللجان المنبثقة عنها وفعاليات المختلفة والمناسبات التي نظمتها كما تتلقى التبرعات </a:t>
            </a:r>
            <a:r>
              <a:rPr lang="ar-SA" dirty="0" smtClean="0">
                <a:solidFill>
                  <a:schemeClr val="dk1"/>
                </a:solidFill>
                <a:latin typeface="Adobe Arabic" pitchFamily="18" charset="-78"/>
                <a:cs typeface="Adobe Arabic" pitchFamily="18" charset="-78"/>
              </a:rPr>
              <a:t>الموجهة </a:t>
            </a:r>
            <a:r>
              <a:rPr lang="ar-SA" dirty="0">
                <a:solidFill>
                  <a:schemeClr val="dk1"/>
                </a:solidFill>
                <a:latin typeface="Adobe Arabic" pitchFamily="18" charset="-78"/>
                <a:cs typeface="Adobe Arabic" pitchFamily="18" charset="-78"/>
              </a:rPr>
              <a:t>لها</a:t>
            </a:r>
          </a:p>
          <a:p>
            <a:pPr>
              <a:buNone/>
            </a:pPr>
            <a:r>
              <a:rPr lang="ar-SA" dirty="0">
                <a:solidFill>
                  <a:schemeClr val="dk1"/>
                </a:solidFill>
                <a:latin typeface="Adobe Arabic" pitchFamily="18" charset="-78"/>
                <a:cs typeface="Adobe Arabic" pitchFamily="18" charset="-78"/>
              </a:rPr>
              <a:t>وتطوع عدد من موظفي الغرفة للقيام بمهام الجهاز الاداري للجنة والاشراف على سكن المرضى بالدرعية والمشاركة بالمعارض والندوات والمؤتمرات التي</a:t>
            </a:r>
          </a:p>
          <a:p>
            <a:pPr>
              <a:buNone/>
            </a:pPr>
            <a:r>
              <a:rPr lang="ar-SA" dirty="0">
                <a:solidFill>
                  <a:schemeClr val="dk1"/>
                </a:solidFill>
                <a:latin typeface="Adobe Arabic" pitchFamily="18" charset="-78"/>
                <a:cs typeface="Adobe Arabic" pitchFamily="18" charset="-78"/>
              </a:rPr>
              <a:t>تنظمها اللجنة وتبلغ مصروفات اللجنة على رعاية المرضى حوالي 1.5مليون ريال سنوي </a:t>
            </a:r>
            <a:r>
              <a:rPr lang="ar-SA" dirty="0" smtClean="0">
                <a:solidFill>
                  <a:schemeClr val="dk1"/>
                </a:solidFill>
                <a:latin typeface="Adobe Arabic" pitchFamily="18" charset="-78"/>
                <a:cs typeface="Adobe Arabic" pitchFamily="18" charset="-78"/>
              </a:rPr>
              <a:t>تأتي </a:t>
            </a:r>
            <a:r>
              <a:rPr lang="ar-SA" dirty="0">
                <a:solidFill>
                  <a:schemeClr val="dk1"/>
                </a:solidFill>
                <a:latin typeface="Adobe Arabic" pitchFamily="18" charset="-78"/>
                <a:cs typeface="Adobe Arabic" pitchFamily="18" charset="-78"/>
              </a:rPr>
              <a:t>جلها من تبرعات الخيرين من رجال الاعمال ويبلغ</a:t>
            </a:r>
          </a:p>
          <a:p>
            <a:pPr>
              <a:buNone/>
            </a:pPr>
            <a:r>
              <a:rPr lang="ar-SA" dirty="0">
                <a:solidFill>
                  <a:schemeClr val="dk1"/>
                </a:solidFill>
                <a:latin typeface="Adobe Arabic" pitchFamily="18" charset="-78"/>
                <a:cs typeface="Adobe Arabic" pitchFamily="18" charset="-78"/>
              </a:rPr>
              <a:t>المستفيدين من خدمات </a:t>
            </a:r>
            <a:r>
              <a:rPr lang="ar-SA" dirty="0" smtClean="0">
                <a:solidFill>
                  <a:schemeClr val="dk1"/>
                </a:solidFill>
                <a:latin typeface="Adobe Arabic" pitchFamily="18" charset="-78"/>
                <a:cs typeface="Adobe Arabic" pitchFamily="18" charset="-78"/>
              </a:rPr>
              <a:t>اللجنة </a:t>
            </a:r>
            <a:r>
              <a:rPr lang="ar-SA" dirty="0">
                <a:solidFill>
                  <a:schemeClr val="dk1"/>
                </a:solidFill>
                <a:latin typeface="Adobe Arabic" pitchFamily="18" charset="-78"/>
                <a:cs typeface="Adobe Arabic" pitchFamily="18" charset="-78"/>
              </a:rPr>
              <a:t>حوالي ألف مريض سنويا </a:t>
            </a:r>
            <a:r>
              <a:rPr lang="ar-SA" dirty="0" smtClean="0">
                <a:solidFill>
                  <a:schemeClr val="dk1"/>
                </a:solidFill>
                <a:latin typeface="Adobe Arabic" pitchFamily="18" charset="-78"/>
                <a:cs typeface="Adobe Arabic" pitchFamily="18" charset="-78"/>
              </a:rPr>
              <a:t>ما بين </a:t>
            </a:r>
            <a:r>
              <a:rPr lang="ar-SA" dirty="0">
                <a:solidFill>
                  <a:schemeClr val="dk1"/>
                </a:solidFill>
                <a:latin typeface="Adobe Arabic" pitchFamily="18" charset="-78"/>
                <a:cs typeface="Adobe Arabic" pitchFamily="18" charset="-78"/>
              </a:rPr>
              <a:t>اعانات مادية مباشرة وإعانات اجهزة طبية واعانات تذاكر السفر كما يبلغ عدد النزلاء</a:t>
            </a:r>
          </a:p>
          <a:p>
            <a:pPr>
              <a:buNone/>
            </a:pPr>
            <a:r>
              <a:rPr lang="ar-SA" dirty="0">
                <a:solidFill>
                  <a:schemeClr val="dk1"/>
                </a:solidFill>
                <a:latin typeface="Adobe Arabic" pitchFamily="18" charset="-78"/>
                <a:cs typeface="Adobe Arabic" pitchFamily="18" charset="-78"/>
              </a:rPr>
              <a:t>السكن المخصص لمرضى الذي انشأته اللجنة بالدرعية حوالي 1500 نزلاء سنويا </a:t>
            </a:r>
            <a:endParaRPr lang="en-US" dirty="0">
              <a:solidFill>
                <a:schemeClr val="dk1"/>
              </a:solidFill>
              <a:latin typeface="Adobe Arabic" pitchFamily="18" charset="-78"/>
              <a:cs typeface="Adobe Arabic" pitchFamily="18" charset="-78"/>
            </a:endParaRPr>
          </a:p>
          <a:p>
            <a:endParaRPr lang="ar-SA" dirty="0"/>
          </a:p>
        </p:txBody>
      </p:sp>
    </p:spTree>
    <p:extLst>
      <p:ext uri="{BB962C8B-B14F-4D97-AF65-F5344CB8AC3E}">
        <p14:creationId xmlns:p14="http://schemas.microsoft.com/office/powerpoint/2010/main" val="50019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714356"/>
            <a:ext cx="8229600" cy="1143000"/>
          </a:xfrm>
        </p:spPr>
        <p:txBody>
          <a:bodyPr>
            <a:normAutofit fontScale="90000"/>
          </a:bodyPr>
          <a:lstStyle/>
          <a:p>
            <a:r>
              <a:rPr lang="ar-SA" b="1" u="sng" dirty="0" smtClean="0">
                <a:solidFill>
                  <a:schemeClr val="accent6">
                    <a:lumMod val="75000"/>
                  </a:schemeClr>
                </a:solidFill>
                <a:latin typeface="Adobe Arabic" pitchFamily="18" charset="-78"/>
                <a:cs typeface="Adobe Arabic" pitchFamily="18" charset="-78"/>
              </a:rPr>
              <a:t>تابع:تفعيل دور الغرف التجارية الصناعية في دعم المنظمات التطوعية :</a:t>
            </a:r>
            <a:endParaRPr lang="ar-SA" dirty="0"/>
          </a:p>
        </p:txBody>
      </p:sp>
      <p:sp>
        <p:nvSpPr>
          <p:cNvPr id="3" name="عنصر نائب للمحتوى 2"/>
          <p:cNvSpPr>
            <a:spLocks noGrp="1"/>
          </p:cNvSpPr>
          <p:nvPr>
            <p:ph idx="1"/>
          </p:nvPr>
        </p:nvSpPr>
        <p:spPr>
          <a:xfrm>
            <a:off x="428596" y="2143116"/>
            <a:ext cx="8229600" cy="4186254"/>
          </a:xfrm>
        </p:spPr>
        <p:txBody>
          <a:bodyPr>
            <a:normAutofit fontScale="62500" lnSpcReduction="20000"/>
          </a:bodyPr>
          <a:lstStyle/>
          <a:p>
            <a:pPr lvl="0">
              <a:buNone/>
            </a:pPr>
            <a:r>
              <a:rPr lang="ar-SA" sz="6500" b="1" u="sng" dirty="0" smtClean="0">
                <a:solidFill>
                  <a:srgbClr val="00B0F0"/>
                </a:solidFill>
                <a:latin typeface="Adobe Arabic" pitchFamily="18" charset="-78"/>
                <a:cs typeface="Adobe Arabic" pitchFamily="18" charset="-78"/>
              </a:rPr>
              <a:t>2.رعاية نشاط لجنة اصدقاء الهلال الاحمر </a:t>
            </a:r>
            <a:endParaRPr lang="en-US" sz="6500" b="1" u="sng" dirty="0" smtClean="0">
              <a:solidFill>
                <a:srgbClr val="00B0F0"/>
              </a:solidFill>
              <a:latin typeface="Adobe Arabic" pitchFamily="18" charset="-78"/>
              <a:cs typeface="Adobe Arabic" pitchFamily="18" charset="-78"/>
            </a:endParaRPr>
          </a:p>
          <a:p>
            <a:pPr>
              <a:buNone/>
            </a:pPr>
            <a:r>
              <a:rPr lang="ar-SA" sz="4200" dirty="0" smtClean="0">
                <a:solidFill>
                  <a:schemeClr val="dk1"/>
                </a:solidFill>
                <a:latin typeface="Adobe Arabic" pitchFamily="18" charset="-78"/>
                <a:cs typeface="Adobe Arabic" pitchFamily="18" charset="-78"/>
              </a:rPr>
              <a:t>تقوم الغرفة برعاية نشاط اصدقاء الهلال الاحمر في نشر الوعي الصحي في المجتمع والتدريب على اعمال الاسعافات الاولية والقيام بالتوعية الاعلامية والحث على العمل التطوعي الاسعافي.</a:t>
            </a:r>
            <a:endParaRPr lang="en-US" sz="4200" dirty="0" smtClean="0">
              <a:solidFill>
                <a:schemeClr val="dk1"/>
              </a:solidFill>
              <a:latin typeface="Adobe Arabic" pitchFamily="18" charset="-78"/>
              <a:cs typeface="Adobe Arabic" pitchFamily="18" charset="-78"/>
            </a:endParaRPr>
          </a:p>
          <a:p>
            <a:pPr lvl="0">
              <a:buNone/>
            </a:pPr>
            <a:r>
              <a:rPr lang="ar-SA" sz="6500" b="1" u="sng" dirty="0" smtClean="0">
                <a:solidFill>
                  <a:srgbClr val="00B0F0"/>
                </a:solidFill>
                <a:latin typeface="Adobe Arabic" pitchFamily="18" charset="-78"/>
                <a:cs typeface="Adobe Arabic" pitchFamily="18" charset="-78"/>
              </a:rPr>
              <a:t>3.دعم ومساندة جمعية رعاية الاطفال المعاقين </a:t>
            </a:r>
            <a:endParaRPr lang="en-US" sz="6500" b="1" u="sng" dirty="0" smtClean="0">
              <a:solidFill>
                <a:srgbClr val="00B0F0"/>
              </a:solidFill>
              <a:latin typeface="Adobe Arabic" pitchFamily="18" charset="-78"/>
              <a:cs typeface="Adobe Arabic" pitchFamily="18" charset="-78"/>
            </a:endParaRPr>
          </a:p>
          <a:p>
            <a:pPr>
              <a:buNone/>
            </a:pPr>
            <a:r>
              <a:rPr lang="ar-SA" sz="4200" dirty="0" smtClean="0">
                <a:solidFill>
                  <a:schemeClr val="dk1"/>
                </a:solidFill>
                <a:latin typeface="Adobe Arabic" pitchFamily="18" charset="-78"/>
                <a:cs typeface="Adobe Arabic" pitchFamily="18" charset="-78"/>
              </a:rPr>
              <a:t>تقوم الغرفة باستضافة ورعاية بعض انشطة الجمعية والفعاليات التي تنظمها كما ان رئيس الغرفة عضو في مجلس ادراة الجمعية ويراس امين عام الغرفة مجموعة مشاركة القطاع</a:t>
            </a:r>
          </a:p>
          <a:p>
            <a:pPr>
              <a:buNone/>
            </a:pPr>
            <a:r>
              <a:rPr lang="ar-SA" sz="4200" dirty="0" smtClean="0">
                <a:solidFill>
                  <a:schemeClr val="dk1"/>
                </a:solidFill>
                <a:latin typeface="Adobe Arabic" pitchFamily="18" charset="-78"/>
                <a:cs typeface="Adobe Arabic" pitchFamily="18" charset="-78"/>
              </a:rPr>
              <a:t>الخاص المنبثقة عن اللجنة التوجيهية لتفعيل توصيات المؤتمر الاول للجمعية الذي عقد بالرياض تحت رعاية خادم الحرمين الشريفين .</a:t>
            </a:r>
            <a:endParaRPr lang="en-US" sz="4200" dirty="0" smtClean="0">
              <a:solidFill>
                <a:schemeClr val="dk1"/>
              </a:solidFill>
              <a:latin typeface="Adobe Arabic" pitchFamily="18" charset="-78"/>
              <a:cs typeface="Adobe Arabic" pitchFamily="18" charset="-78"/>
            </a:endParaRPr>
          </a:p>
        </p:txBody>
      </p:sp>
    </p:spTree>
    <p:extLst>
      <p:ext uri="{BB962C8B-B14F-4D97-AF65-F5344CB8AC3E}">
        <p14:creationId xmlns:p14="http://schemas.microsoft.com/office/powerpoint/2010/main" val="1797918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fontScale="85000" lnSpcReduction="20000"/>
          </a:bodyPr>
          <a:lstStyle/>
          <a:p>
            <a:pPr>
              <a:buNone/>
            </a:pPr>
            <a:r>
              <a:rPr lang="ar-SA" sz="4800" b="1" u="sng" dirty="0">
                <a:solidFill>
                  <a:srgbClr val="00B0F0"/>
                </a:solidFill>
                <a:latin typeface="Adobe Arabic" pitchFamily="18" charset="-78"/>
                <a:cs typeface="Adobe Arabic" pitchFamily="18" charset="-78"/>
              </a:rPr>
              <a:t>4.دعم ومساعدة الجمعيات الخيرية بالمملكة </a:t>
            </a:r>
            <a:endParaRPr lang="en-US" sz="4800" b="1" u="sng" dirty="0">
              <a:solidFill>
                <a:srgbClr val="00B0F0"/>
              </a:solidFill>
              <a:latin typeface="Adobe Arabic" pitchFamily="18" charset="-78"/>
              <a:cs typeface="Adobe Arabic" pitchFamily="18" charset="-78"/>
            </a:endParaRPr>
          </a:p>
          <a:p>
            <a:pPr>
              <a:buNone/>
            </a:pPr>
            <a:r>
              <a:rPr lang="ar-SA" dirty="0">
                <a:solidFill>
                  <a:schemeClr val="dk1"/>
                </a:solidFill>
                <a:latin typeface="Adobe Arabic" pitchFamily="18" charset="-78"/>
                <a:cs typeface="Adobe Arabic" pitchFamily="18" charset="-78"/>
              </a:rPr>
              <a:t>تقوم الغرفة بدعم انشطة جمعية البر الخيرية بالرياض والجمعيات الخيرية النسائية برعاية فعالياتها وحث رجال الاعمال </a:t>
            </a:r>
            <a:r>
              <a:rPr lang="ar-SA" dirty="0" smtClean="0">
                <a:solidFill>
                  <a:schemeClr val="dk1"/>
                </a:solidFill>
                <a:latin typeface="Adobe Arabic" pitchFamily="18" charset="-78"/>
                <a:cs typeface="Adobe Arabic" pitchFamily="18" charset="-78"/>
              </a:rPr>
              <a:t>لتوجيه  زكاتهم </a:t>
            </a:r>
            <a:r>
              <a:rPr lang="ar-SA" dirty="0">
                <a:solidFill>
                  <a:schemeClr val="dk1"/>
                </a:solidFill>
                <a:latin typeface="Adobe Arabic" pitchFamily="18" charset="-78"/>
                <a:cs typeface="Adobe Arabic" pitchFamily="18" charset="-78"/>
              </a:rPr>
              <a:t>وصدقاتهم وتبرعاتهم لتلك الجمعيات كما</a:t>
            </a:r>
          </a:p>
          <a:p>
            <a:pPr>
              <a:buNone/>
            </a:pPr>
            <a:r>
              <a:rPr lang="ar-SA" dirty="0">
                <a:solidFill>
                  <a:schemeClr val="dk1"/>
                </a:solidFill>
                <a:latin typeface="Adobe Arabic" pitchFamily="18" charset="-78"/>
                <a:cs typeface="Adobe Arabic" pitchFamily="18" charset="-78"/>
              </a:rPr>
              <a:t>تقدم لها الغرفة البيانات </a:t>
            </a:r>
            <a:r>
              <a:rPr lang="ar-SA" dirty="0" smtClean="0">
                <a:solidFill>
                  <a:schemeClr val="dk1"/>
                </a:solidFill>
                <a:latin typeface="Adobe Arabic" pitchFamily="18" charset="-78"/>
                <a:cs typeface="Adobe Arabic" pitchFamily="18" charset="-78"/>
              </a:rPr>
              <a:t>والمعلومات </a:t>
            </a:r>
            <a:r>
              <a:rPr lang="ar-SA" dirty="0">
                <a:solidFill>
                  <a:schemeClr val="dk1"/>
                </a:solidFill>
                <a:latin typeface="Adobe Arabic" pitchFamily="18" charset="-78"/>
                <a:cs typeface="Adobe Arabic" pitchFamily="18" charset="-78"/>
              </a:rPr>
              <a:t>والدراسات التي تطلبها والي تساعدها على اداء اعمالها .</a:t>
            </a:r>
            <a:endParaRPr lang="en-US" dirty="0">
              <a:solidFill>
                <a:schemeClr val="dk1"/>
              </a:solidFill>
              <a:latin typeface="Adobe Arabic" pitchFamily="18" charset="-78"/>
              <a:cs typeface="Adobe Arabic" pitchFamily="18" charset="-78"/>
            </a:endParaRPr>
          </a:p>
          <a:p>
            <a:pPr lvl="0">
              <a:buNone/>
            </a:pPr>
            <a:r>
              <a:rPr lang="ar-SA" sz="4800" b="1" u="sng" dirty="0">
                <a:solidFill>
                  <a:srgbClr val="00B0F0"/>
                </a:solidFill>
                <a:latin typeface="Adobe Arabic" pitchFamily="18" charset="-78"/>
                <a:cs typeface="Adobe Arabic" pitchFamily="18" charset="-78"/>
              </a:rPr>
              <a:t>5.تقديم منح دراسية </a:t>
            </a:r>
            <a:endParaRPr lang="en-US" sz="4800" b="1" u="sng" dirty="0">
              <a:solidFill>
                <a:srgbClr val="00B0F0"/>
              </a:solidFill>
              <a:latin typeface="Adobe Arabic" pitchFamily="18" charset="-78"/>
              <a:cs typeface="Adobe Arabic" pitchFamily="18" charset="-78"/>
            </a:endParaRPr>
          </a:p>
          <a:p>
            <a:pPr>
              <a:buNone/>
            </a:pPr>
            <a:r>
              <a:rPr lang="ar-SA" dirty="0">
                <a:solidFill>
                  <a:schemeClr val="dk1"/>
                </a:solidFill>
                <a:latin typeface="Adobe Arabic" pitchFamily="18" charset="-78"/>
                <a:cs typeface="Adobe Arabic" pitchFamily="18" charset="-78"/>
              </a:rPr>
              <a:t>رغبة غرفة الرياض في تقديم خدمة للمجتمع وعما وتشجيعا للطلاب لمواصلة التعليم قامت </a:t>
            </a:r>
            <a:r>
              <a:rPr lang="ar-SA" dirty="0" smtClean="0">
                <a:solidFill>
                  <a:schemeClr val="dk1"/>
                </a:solidFill>
                <a:latin typeface="Adobe Arabic" pitchFamily="18" charset="-78"/>
                <a:cs typeface="Adobe Arabic" pitchFamily="18" charset="-78"/>
              </a:rPr>
              <a:t>بأنشاء </a:t>
            </a:r>
            <a:r>
              <a:rPr lang="ar-SA" dirty="0">
                <a:solidFill>
                  <a:schemeClr val="dk1"/>
                </a:solidFill>
                <a:latin typeface="Adobe Arabic" pitchFamily="18" charset="-78"/>
                <a:cs typeface="Adobe Arabic" pitchFamily="18" charset="-78"/>
              </a:rPr>
              <a:t>صندوق لدعم الطلاب الدارسين بكلية الامير سلطان الاهلية وغير القادرين وذلك</a:t>
            </a:r>
          </a:p>
          <a:p>
            <a:pPr>
              <a:buNone/>
            </a:pPr>
            <a:r>
              <a:rPr lang="ar-SA" dirty="0">
                <a:solidFill>
                  <a:schemeClr val="dk1"/>
                </a:solidFill>
                <a:latin typeface="Adobe Arabic" pitchFamily="18" charset="-78"/>
                <a:cs typeface="Adobe Arabic" pitchFamily="18" charset="-78"/>
              </a:rPr>
              <a:t>بمنحهم قروض لسداد الرسوم الدراسية على ان يتم استردادها بعد تخرجهم من الكلية </a:t>
            </a:r>
            <a:endParaRPr lang="en-US" dirty="0">
              <a:solidFill>
                <a:schemeClr val="dk1"/>
              </a:solidFill>
              <a:latin typeface="Adobe Arabic" pitchFamily="18" charset="-78"/>
              <a:cs typeface="Adobe Arabic" pitchFamily="18" charset="-78"/>
            </a:endParaRPr>
          </a:p>
          <a:p>
            <a:pPr>
              <a:buNone/>
            </a:pPr>
            <a:r>
              <a:rPr lang="ar-SA" dirty="0" smtClean="0">
                <a:solidFill>
                  <a:schemeClr val="dk1"/>
                </a:solidFill>
                <a:latin typeface="Adobe Arabic" pitchFamily="18" charset="-78"/>
                <a:cs typeface="Adobe Arabic" pitchFamily="18" charset="-78"/>
              </a:rPr>
              <a:t>.</a:t>
            </a:r>
            <a:endParaRPr lang="en-US" dirty="0">
              <a:solidFill>
                <a:schemeClr val="dk1"/>
              </a:solidFill>
              <a:latin typeface="Adobe Arabic" pitchFamily="18" charset="-78"/>
              <a:cs typeface="Adobe Arabic" pitchFamily="18" charset="-78"/>
            </a:endParaRPr>
          </a:p>
          <a:p>
            <a:endParaRPr lang="ar-SA" dirty="0"/>
          </a:p>
        </p:txBody>
      </p:sp>
    </p:spTree>
    <p:extLst>
      <p:ext uri="{BB962C8B-B14F-4D97-AF65-F5344CB8AC3E}">
        <p14:creationId xmlns:p14="http://schemas.microsoft.com/office/powerpoint/2010/main" val="3176029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txBody>
          <a:bodyPr>
            <a:normAutofit/>
          </a:bodyPr>
          <a:lstStyle/>
          <a:p>
            <a:pPr>
              <a:buNone/>
            </a:pPr>
            <a:r>
              <a:rPr lang="ar-SA" sz="4800" b="1" u="sng" dirty="0">
                <a:solidFill>
                  <a:srgbClr val="00B0F0"/>
                </a:solidFill>
                <a:latin typeface="Adobe Arabic" pitchFamily="18" charset="-78"/>
                <a:cs typeface="Adobe Arabic" pitchFamily="18" charset="-78"/>
              </a:rPr>
              <a:t>6.تقوم الغرفة بدعم </a:t>
            </a:r>
            <a:endParaRPr lang="en-US" sz="4800" b="1" u="sng" dirty="0">
              <a:solidFill>
                <a:srgbClr val="00B0F0"/>
              </a:solidFill>
              <a:latin typeface="Adobe Arabic" pitchFamily="18" charset="-78"/>
              <a:cs typeface="Adobe Arabic" pitchFamily="18" charset="-78"/>
            </a:endParaRPr>
          </a:p>
          <a:p>
            <a:pPr>
              <a:buNone/>
            </a:pPr>
            <a:r>
              <a:rPr lang="ar-SA" dirty="0">
                <a:solidFill>
                  <a:schemeClr val="dk1"/>
                </a:solidFill>
                <a:latin typeface="Adobe Arabic" pitchFamily="18" charset="-78"/>
                <a:cs typeface="Adobe Arabic" pitchFamily="18" charset="-78"/>
              </a:rPr>
              <a:t>الانشطة والفعاليات التي تنظمها الجهات المعنية بالرعاية الصحية والاجتماعية من مؤتمرات وندوات ومحاضرات ولقاءات ومعارض بتحميل نفقات سفر واستضافة العلماء</a:t>
            </a:r>
          </a:p>
          <a:p>
            <a:pPr>
              <a:buNone/>
            </a:pPr>
            <a:r>
              <a:rPr lang="ar-SA" dirty="0">
                <a:solidFill>
                  <a:schemeClr val="dk1"/>
                </a:solidFill>
                <a:latin typeface="Adobe Arabic" pitchFamily="18" charset="-78"/>
                <a:cs typeface="Adobe Arabic" pitchFamily="18" charset="-78"/>
              </a:rPr>
              <a:t>والاخصائيين المشاركين من الخارج وكذلك تكاليف الاعداد والتنظيم كما تقوم الغرفة </a:t>
            </a:r>
            <a:r>
              <a:rPr lang="ar-SA" dirty="0" smtClean="0">
                <a:solidFill>
                  <a:schemeClr val="dk1"/>
                </a:solidFill>
                <a:latin typeface="Adobe Arabic" pitchFamily="18" charset="-78"/>
                <a:cs typeface="Adobe Arabic" pitchFamily="18" charset="-78"/>
              </a:rPr>
              <a:t>بإعداد </a:t>
            </a:r>
            <a:r>
              <a:rPr lang="ar-SA" dirty="0">
                <a:solidFill>
                  <a:schemeClr val="dk1"/>
                </a:solidFill>
                <a:latin typeface="Adobe Arabic" pitchFamily="18" charset="-78"/>
                <a:cs typeface="Adobe Arabic" pitchFamily="18" charset="-78"/>
              </a:rPr>
              <a:t>الدراسات واصدار النشرات </a:t>
            </a:r>
            <a:r>
              <a:rPr lang="ar-SA" dirty="0" smtClean="0">
                <a:solidFill>
                  <a:schemeClr val="dk1"/>
                </a:solidFill>
                <a:latin typeface="Adobe Arabic" pitchFamily="18" charset="-78"/>
                <a:cs typeface="Adobe Arabic" pitchFamily="18" charset="-78"/>
              </a:rPr>
              <a:t>والأدلة </a:t>
            </a:r>
            <a:r>
              <a:rPr lang="ar-SA" dirty="0">
                <a:solidFill>
                  <a:schemeClr val="dk1"/>
                </a:solidFill>
                <a:latin typeface="Adobe Arabic" pitchFamily="18" charset="-78"/>
                <a:cs typeface="Adobe Arabic" pitchFamily="18" charset="-78"/>
              </a:rPr>
              <a:t>والكتب الارشادية </a:t>
            </a:r>
            <a:r>
              <a:rPr lang="ar-SA" dirty="0" smtClean="0">
                <a:solidFill>
                  <a:schemeClr val="dk1"/>
                </a:solidFill>
                <a:latin typeface="Adobe Arabic" pitchFamily="18" charset="-78"/>
                <a:cs typeface="Adobe Arabic" pitchFamily="18" charset="-78"/>
              </a:rPr>
              <a:t>المتعلقة </a:t>
            </a:r>
            <a:r>
              <a:rPr lang="ar-SA" dirty="0">
                <a:solidFill>
                  <a:schemeClr val="dk1"/>
                </a:solidFill>
                <a:latin typeface="Adobe Arabic" pitchFamily="18" charset="-78"/>
                <a:cs typeface="Adobe Arabic" pitchFamily="18" charset="-78"/>
              </a:rPr>
              <a:t>بالرعاية الصحية والتوعية</a:t>
            </a:r>
          </a:p>
          <a:p>
            <a:pPr>
              <a:buNone/>
            </a:pPr>
            <a:r>
              <a:rPr lang="ar-SA" dirty="0" smtClean="0">
                <a:solidFill>
                  <a:schemeClr val="dk1"/>
                </a:solidFill>
                <a:latin typeface="Adobe Arabic" pitchFamily="18" charset="-78"/>
                <a:cs typeface="Adobe Arabic" pitchFamily="18" charset="-78"/>
              </a:rPr>
              <a:t>بأهميتها</a:t>
            </a:r>
            <a:endParaRPr lang="ar-SA" dirty="0"/>
          </a:p>
        </p:txBody>
      </p:sp>
    </p:spTree>
    <p:extLst>
      <p:ext uri="{BB962C8B-B14F-4D97-AF65-F5344CB8AC3E}">
        <p14:creationId xmlns:p14="http://schemas.microsoft.com/office/powerpoint/2010/main" val="71190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1071546"/>
            <a:ext cx="8229600" cy="1143000"/>
          </a:xfrm>
        </p:spPr>
        <p:txBody>
          <a:bodyPr>
            <a:normAutofit fontScale="90000"/>
          </a:bodyPr>
          <a:lstStyle/>
          <a:p>
            <a:r>
              <a:rPr lang="ar-SA" b="1" u="sng" dirty="0" smtClean="0">
                <a:solidFill>
                  <a:schemeClr val="accent6">
                    <a:lumMod val="75000"/>
                  </a:schemeClr>
                </a:solidFill>
                <a:latin typeface="Adobe Arabic" pitchFamily="18" charset="-78"/>
                <a:cs typeface="Adobe Arabic" pitchFamily="18" charset="-78"/>
              </a:rPr>
              <a:t>تابع:تفعيل دور الغرف التجارية الصناعية في دعم المنظمات التطوعية :</a:t>
            </a:r>
            <a:endParaRPr lang="ar-SA" dirty="0"/>
          </a:p>
        </p:txBody>
      </p:sp>
      <p:sp>
        <p:nvSpPr>
          <p:cNvPr id="3" name="عنصر نائب للمحتوى 2"/>
          <p:cNvSpPr>
            <a:spLocks noGrp="1"/>
          </p:cNvSpPr>
          <p:nvPr>
            <p:ph idx="1"/>
          </p:nvPr>
        </p:nvSpPr>
        <p:spPr>
          <a:xfrm>
            <a:off x="500034" y="2500306"/>
            <a:ext cx="8229600" cy="3686188"/>
          </a:xfrm>
        </p:spPr>
        <p:txBody>
          <a:bodyPr>
            <a:normAutofit fontScale="77500" lnSpcReduction="20000"/>
          </a:bodyPr>
          <a:lstStyle/>
          <a:p>
            <a:pPr lvl="0">
              <a:buNone/>
            </a:pPr>
            <a:r>
              <a:rPr lang="ar-SA" sz="5100" b="1" u="sng" dirty="0" smtClean="0">
                <a:solidFill>
                  <a:srgbClr val="00B0F0"/>
                </a:solidFill>
                <a:latin typeface="Adobe Arabic" pitchFamily="18" charset="-78"/>
                <a:cs typeface="Adobe Arabic" pitchFamily="18" charset="-78"/>
              </a:rPr>
              <a:t>7.استحداث ادراة متخصصة بخدمة المجتمع </a:t>
            </a:r>
            <a:endParaRPr lang="en-US" sz="5100" b="1" u="sng" dirty="0" smtClean="0">
              <a:solidFill>
                <a:srgbClr val="00B0F0"/>
              </a:solidFill>
              <a:latin typeface="Adobe Arabic" pitchFamily="18" charset="-78"/>
              <a:cs typeface="Adobe Arabic" pitchFamily="18" charset="-78"/>
            </a:endParaRPr>
          </a:p>
          <a:p>
            <a:pPr>
              <a:buNone/>
            </a:pPr>
            <a:r>
              <a:rPr lang="ar-SA" sz="3100" dirty="0" smtClean="0">
                <a:solidFill>
                  <a:schemeClr val="dk1"/>
                </a:solidFill>
                <a:latin typeface="Adobe Arabic" pitchFamily="18" charset="-78"/>
                <a:cs typeface="Adobe Arabic" pitchFamily="18" charset="-78"/>
              </a:rPr>
              <a:t>من اجل تعزيز المبادرات الخيرية الخيرية التي تعطيها الغرفة التجارية الصناعية بالرياض اولوية في برامجها وانشطتها استهدافا لتاكيد</a:t>
            </a:r>
          </a:p>
          <a:p>
            <a:pPr>
              <a:buNone/>
            </a:pPr>
            <a:r>
              <a:rPr lang="ar-SA" sz="3100" dirty="0" smtClean="0">
                <a:solidFill>
                  <a:schemeClr val="dk1"/>
                </a:solidFill>
                <a:latin typeface="Adobe Arabic" pitchFamily="18" charset="-78"/>
                <a:cs typeface="Adobe Arabic" pitchFamily="18" charset="-78"/>
              </a:rPr>
              <a:t>الدور الاجتماعي لاصحاب الاعمال وتنظيم اسهاماتهم في الاعمال الخيرية انشات الغرفة مؤخرا ادراة مختصة بخدمة المجتمع لتتولى تنسيق الجهود</a:t>
            </a:r>
          </a:p>
          <a:p>
            <a:pPr>
              <a:buNone/>
            </a:pPr>
            <a:r>
              <a:rPr lang="ar-SA" sz="3100" dirty="0" smtClean="0">
                <a:solidFill>
                  <a:schemeClr val="dk1"/>
                </a:solidFill>
                <a:latin typeface="Adobe Arabic" pitchFamily="18" charset="-78"/>
                <a:cs typeface="Adobe Arabic" pitchFamily="18" charset="-78"/>
              </a:rPr>
              <a:t>والانشطة الخيرية والاجتماعية التي تقوم بها وتشارك فيها الغرفة حيث شملت هذه الجهود والانشطة اضافة الى رعاية نشاط لجنة اصدقاء المرضى</a:t>
            </a:r>
          </a:p>
          <a:p>
            <a:pPr>
              <a:buNone/>
            </a:pPr>
            <a:r>
              <a:rPr lang="ar-SA" sz="3100" dirty="0" smtClean="0">
                <a:solidFill>
                  <a:schemeClr val="dk1"/>
                </a:solidFill>
                <a:latin typeface="Adobe Arabic" pitchFamily="18" charset="-78"/>
                <a:cs typeface="Adobe Arabic" pitchFamily="18" charset="-78"/>
              </a:rPr>
              <a:t>الاسهام في انشاء الجمعية الخيرية لرعاية الايتام تحت مظلة الغرفة والجمعية السعودية للاعاقة السمعية ورعاية نشاط لجنة اصدقاء الهلال الاحمر</a:t>
            </a:r>
          </a:p>
          <a:p>
            <a:pPr>
              <a:buNone/>
            </a:pPr>
            <a:r>
              <a:rPr lang="ar-SA" sz="3100" dirty="0" smtClean="0">
                <a:solidFill>
                  <a:schemeClr val="dk1"/>
                </a:solidFill>
                <a:latin typeface="Adobe Arabic" pitchFamily="18" charset="-78"/>
                <a:cs typeface="Adobe Arabic" pitchFamily="18" charset="-78"/>
              </a:rPr>
              <a:t>التي بدات هذا العام ممارسة نشاطها .</a:t>
            </a:r>
            <a:endParaRPr lang="en-US" sz="3100" dirty="0" smtClean="0">
              <a:solidFill>
                <a:schemeClr val="dk1"/>
              </a:solidFill>
              <a:latin typeface="Adobe Arabic" pitchFamily="18" charset="-78"/>
              <a:cs typeface="Adobe Arabic" pitchFamily="18" charset="-78"/>
            </a:endParaRPr>
          </a:p>
        </p:txBody>
      </p:sp>
    </p:spTree>
    <p:extLst>
      <p:ext uri="{BB962C8B-B14F-4D97-AF65-F5344CB8AC3E}">
        <p14:creationId xmlns:p14="http://schemas.microsoft.com/office/powerpoint/2010/main" val="1077648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a:bodyPr>
          <a:lstStyle/>
          <a:p>
            <a:pPr>
              <a:buNone/>
            </a:pPr>
            <a:r>
              <a:rPr lang="ar-SA" dirty="0">
                <a:solidFill>
                  <a:schemeClr val="dk1"/>
                </a:solidFill>
                <a:latin typeface="Adobe Arabic" pitchFamily="18" charset="-78"/>
                <a:cs typeface="Adobe Arabic" pitchFamily="18" charset="-78"/>
              </a:rPr>
              <a:t>كما تتولى </a:t>
            </a:r>
            <a:r>
              <a:rPr lang="ar-SA" dirty="0" smtClean="0">
                <a:solidFill>
                  <a:schemeClr val="dk1"/>
                </a:solidFill>
                <a:latin typeface="Adobe Arabic" pitchFamily="18" charset="-78"/>
                <a:cs typeface="Adobe Arabic" pitchFamily="18" charset="-78"/>
              </a:rPr>
              <a:t>أدراه </a:t>
            </a:r>
            <a:r>
              <a:rPr lang="ar-SA" dirty="0">
                <a:solidFill>
                  <a:schemeClr val="dk1"/>
                </a:solidFill>
                <a:latin typeface="Adobe Arabic" pitchFamily="18" charset="-78"/>
                <a:cs typeface="Adobe Arabic" pitchFamily="18" charset="-78"/>
              </a:rPr>
              <a:t>خدمة المجتمع ايضا </a:t>
            </a:r>
            <a:r>
              <a:rPr lang="ar-SA" dirty="0" smtClean="0">
                <a:solidFill>
                  <a:schemeClr val="dk1"/>
                </a:solidFill>
                <a:latin typeface="Adobe Arabic" pitchFamily="18" charset="-78"/>
                <a:cs typeface="Adobe Arabic" pitchFamily="18" charset="-78"/>
              </a:rPr>
              <a:t>تنسيق </a:t>
            </a:r>
            <a:r>
              <a:rPr lang="ar-SA" dirty="0">
                <a:solidFill>
                  <a:schemeClr val="dk1"/>
                </a:solidFill>
                <a:latin typeface="Adobe Arabic" pitchFamily="18" charset="-78"/>
                <a:cs typeface="Adobe Arabic" pitchFamily="18" charset="-78"/>
              </a:rPr>
              <a:t>الجهود </a:t>
            </a:r>
            <a:r>
              <a:rPr lang="ar-SA" dirty="0" smtClean="0">
                <a:solidFill>
                  <a:schemeClr val="dk1"/>
                </a:solidFill>
                <a:latin typeface="Adobe Arabic" pitchFamily="18" charset="-78"/>
                <a:cs typeface="Adobe Arabic" pitchFamily="18" charset="-78"/>
              </a:rPr>
              <a:t>التي تشارك </a:t>
            </a:r>
            <a:r>
              <a:rPr lang="ar-SA" dirty="0">
                <a:solidFill>
                  <a:schemeClr val="dk1"/>
                </a:solidFill>
                <a:latin typeface="Adobe Arabic" pitchFamily="18" charset="-78"/>
                <a:cs typeface="Adobe Arabic" pitchFamily="18" charset="-78"/>
              </a:rPr>
              <a:t>فيها الغرفة مع مجلس امناء </a:t>
            </a:r>
            <a:r>
              <a:rPr lang="ar-SA" dirty="0" smtClean="0">
                <a:solidFill>
                  <a:schemeClr val="dk1"/>
                </a:solidFill>
                <a:latin typeface="Adobe Arabic" pitchFamily="18" charset="-78"/>
                <a:cs typeface="Adobe Arabic" pitchFamily="18" charset="-78"/>
              </a:rPr>
              <a:t>رعاية الموهوبين وجمعية </a:t>
            </a:r>
            <a:r>
              <a:rPr lang="ar-SA" dirty="0">
                <a:solidFill>
                  <a:schemeClr val="dk1"/>
                </a:solidFill>
                <a:latin typeface="Adobe Arabic" pitchFamily="18" charset="-78"/>
                <a:cs typeface="Adobe Arabic" pitchFamily="18" charset="-78"/>
              </a:rPr>
              <a:t>الاطفال المعوقين ولجنة تنسيق</a:t>
            </a:r>
          </a:p>
          <a:p>
            <a:pPr>
              <a:buNone/>
            </a:pPr>
            <a:r>
              <a:rPr lang="ar-SA" dirty="0">
                <a:solidFill>
                  <a:schemeClr val="dk1"/>
                </a:solidFill>
                <a:latin typeface="Adobe Arabic" pitchFamily="18" charset="-78"/>
                <a:cs typeface="Adobe Arabic" pitchFamily="18" charset="-78"/>
              </a:rPr>
              <a:t>خدمات </a:t>
            </a:r>
            <a:r>
              <a:rPr lang="ar-SA" dirty="0" smtClean="0">
                <a:solidFill>
                  <a:schemeClr val="dk1"/>
                </a:solidFill>
                <a:latin typeface="Adobe Arabic" pitchFamily="18" charset="-78"/>
                <a:cs typeface="Adobe Arabic" pitchFamily="18" charset="-78"/>
              </a:rPr>
              <a:t>المعوقين </a:t>
            </a:r>
            <a:r>
              <a:rPr lang="ar-SA" dirty="0">
                <a:solidFill>
                  <a:schemeClr val="dk1"/>
                </a:solidFill>
                <a:latin typeface="Adobe Arabic" pitchFamily="18" charset="-78"/>
                <a:cs typeface="Adobe Arabic" pitchFamily="18" charset="-78"/>
              </a:rPr>
              <a:t>واللجنة الخيرية لمساعدة مرضى الفشل الكلوي </a:t>
            </a:r>
            <a:r>
              <a:rPr lang="ar-SA" dirty="0" smtClean="0">
                <a:solidFill>
                  <a:schemeClr val="dk1"/>
                </a:solidFill>
                <a:latin typeface="Adobe Arabic" pitchFamily="18" charset="-78"/>
                <a:cs typeface="Adobe Arabic" pitchFamily="18" charset="-78"/>
              </a:rPr>
              <a:t>بالإضافة </a:t>
            </a:r>
            <a:r>
              <a:rPr lang="ar-SA" dirty="0">
                <a:solidFill>
                  <a:schemeClr val="dk1"/>
                </a:solidFill>
                <a:latin typeface="Adobe Arabic" pitchFamily="18" charset="-78"/>
                <a:cs typeface="Adobe Arabic" pitchFamily="18" charset="-78"/>
              </a:rPr>
              <a:t>الى مساندة الفعاليات ذات الصلة والتي منها المؤتمر السعودي الثاني</a:t>
            </a:r>
          </a:p>
          <a:p>
            <a:pPr>
              <a:buNone/>
            </a:pPr>
            <a:r>
              <a:rPr lang="ar-SA" dirty="0">
                <a:solidFill>
                  <a:schemeClr val="dk1"/>
                </a:solidFill>
                <a:latin typeface="Adobe Arabic" pitchFamily="18" charset="-78"/>
                <a:cs typeface="Adobe Arabic" pitchFamily="18" charset="-78"/>
              </a:rPr>
              <a:t>للتطوع الجاري الاعداد له حيث تسهم الغرفة في توفير الدعم المادي والكوادر البشرية المنظمة له.</a:t>
            </a:r>
            <a:endParaRPr lang="en-US" dirty="0">
              <a:solidFill>
                <a:schemeClr val="dk1"/>
              </a:solidFill>
              <a:latin typeface="Adobe Arabic" pitchFamily="18" charset="-78"/>
              <a:cs typeface="Adobe Arabic" pitchFamily="18" charset="-78"/>
            </a:endParaRPr>
          </a:p>
          <a:p>
            <a:pPr>
              <a:buNone/>
            </a:pPr>
            <a:r>
              <a:rPr lang="ar-SA" dirty="0">
                <a:solidFill>
                  <a:schemeClr val="dk1"/>
                </a:solidFill>
                <a:latin typeface="Adobe Arabic" pitchFamily="18" charset="-78"/>
                <a:cs typeface="Adobe Arabic" pitchFamily="18" charset="-78"/>
              </a:rPr>
              <a:t>ويضاف الى جهود الغرف التجارية جهود رجال الاعمال التي يصعب حصرها </a:t>
            </a:r>
            <a:r>
              <a:rPr lang="ar-SA" b="1" dirty="0">
                <a:solidFill>
                  <a:srgbClr val="FF0000"/>
                </a:solidFill>
                <a:latin typeface="Adobe Arabic" pitchFamily="18" charset="-78"/>
                <a:cs typeface="Adobe Arabic" pitchFamily="18" charset="-78"/>
              </a:rPr>
              <a:t>ومن امثلتها </a:t>
            </a:r>
            <a:r>
              <a:rPr lang="ar-SA" b="1" dirty="0" smtClean="0">
                <a:solidFill>
                  <a:srgbClr val="FF0000"/>
                </a:solidFill>
                <a:latin typeface="Adobe Arabic" pitchFamily="18" charset="-78"/>
                <a:cs typeface="Adobe Arabic" pitchFamily="18" charset="-78"/>
              </a:rPr>
              <a:t>: </a:t>
            </a:r>
            <a:endParaRPr lang="ar-SA" b="1" dirty="0">
              <a:solidFill>
                <a:srgbClr val="FF0000"/>
              </a:solidFill>
            </a:endParaRPr>
          </a:p>
        </p:txBody>
      </p:sp>
      <p:sp>
        <p:nvSpPr>
          <p:cNvPr id="4" name="سهم إلى اليسار 3"/>
          <p:cNvSpPr/>
          <p:nvPr/>
        </p:nvSpPr>
        <p:spPr>
          <a:xfrm>
            <a:off x="2483768" y="558924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ln>
                <a:solidFill>
                  <a:srgbClr val="EA08BA"/>
                </a:solidFill>
              </a:ln>
              <a:solidFill>
                <a:srgbClr val="EA08BA"/>
              </a:solidFill>
            </a:endParaRPr>
          </a:p>
        </p:txBody>
      </p:sp>
    </p:spTree>
    <p:extLst>
      <p:ext uri="{BB962C8B-B14F-4D97-AF65-F5344CB8AC3E}">
        <p14:creationId xmlns:p14="http://schemas.microsoft.com/office/powerpoint/2010/main" val="2995710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36712"/>
            <a:ext cx="8229600" cy="5289451"/>
          </a:xfrm>
        </p:spPr>
        <p:txBody>
          <a:bodyPr>
            <a:normAutofit/>
          </a:bodyPr>
          <a:lstStyle/>
          <a:p>
            <a:pPr>
              <a:buNone/>
            </a:pPr>
            <a:r>
              <a:rPr lang="ar-SA" dirty="0">
                <a:solidFill>
                  <a:schemeClr val="dk1"/>
                </a:solidFill>
                <a:latin typeface="Adobe Arabic" pitchFamily="18" charset="-78"/>
                <a:cs typeface="Adobe Arabic" pitchFamily="18" charset="-78"/>
              </a:rPr>
              <a:t>دعم الجمعيات الخيرية بما يتجاوز 500 مليون –اقامة</a:t>
            </a:r>
          </a:p>
          <a:p>
            <a:pPr>
              <a:buNone/>
            </a:pPr>
            <a:r>
              <a:rPr lang="ar-SA" dirty="0">
                <a:solidFill>
                  <a:schemeClr val="dk1"/>
                </a:solidFill>
                <a:latin typeface="Adobe Arabic" pitchFamily="18" charset="-78"/>
                <a:cs typeface="Adobe Arabic" pitchFamily="18" charset="-78"/>
              </a:rPr>
              <a:t>انفاق المشاة ومراكز المسنين والمعوزين في كل من الرياض وجدة والدمام بتكلفة بلغت 2400 مليون -دعم واقامة المساجد بمبالغ تجاوزت 200 مليون </a:t>
            </a:r>
          </a:p>
          <a:p>
            <a:pPr>
              <a:buNone/>
            </a:pPr>
            <a:r>
              <a:rPr lang="ar-SA" dirty="0">
                <a:solidFill>
                  <a:schemeClr val="dk1"/>
                </a:solidFill>
                <a:latin typeface="Adobe Arabic" pitchFamily="18" charset="-78"/>
                <a:cs typeface="Adobe Arabic" pitchFamily="18" charset="-78"/>
              </a:rPr>
              <a:t>كما تسابق رجال الاعمال لتقديم العون والمساعدة لإخوانهم المسلمين في شتى بقاع الارض وبلغ عدد المساجد التي شيدها رجال الاعمال في الولايات</a:t>
            </a:r>
          </a:p>
          <a:p>
            <a:pPr>
              <a:buNone/>
            </a:pPr>
            <a:r>
              <a:rPr lang="ar-SA" dirty="0">
                <a:solidFill>
                  <a:schemeClr val="dk1"/>
                </a:solidFill>
                <a:latin typeface="Adobe Arabic" pitchFamily="18" charset="-78"/>
                <a:cs typeface="Adobe Arabic" pitchFamily="18" charset="-78"/>
              </a:rPr>
              <a:t>المتحدة الامريكية وحدها خلال الخمسة عشر سنة الماضية 1200 مسجد ساهم في مجال الاعمال بحوالي 90% من تكلفتها</a:t>
            </a:r>
          </a:p>
          <a:p>
            <a:endParaRPr lang="ar-SA" dirty="0"/>
          </a:p>
        </p:txBody>
      </p:sp>
    </p:spTree>
    <p:extLst>
      <p:ext uri="{BB962C8B-B14F-4D97-AF65-F5344CB8AC3E}">
        <p14:creationId xmlns:p14="http://schemas.microsoft.com/office/powerpoint/2010/main" val="21922941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142852"/>
            <a:ext cx="8229600" cy="1557956"/>
          </a:xfrm>
        </p:spPr>
        <p:txBody>
          <a:bodyPr anchor="t">
            <a:normAutofit fontScale="90000"/>
          </a:bodyPr>
          <a:lstStyle/>
          <a:p>
            <a:pPr algn="r"/>
            <a:r>
              <a:rPr lang="ar-SA" sz="2800" b="1" u="sng" dirty="0" smtClean="0">
                <a:solidFill>
                  <a:schemeClr val="accent6">
                    <a:lumMod val="75000"/>
                  </a:schemeClr>
                </a:solidFill>
                <a:latin typeface="Adobe Arabic" pitchFamily="18" charset="-78"/>
                <a:cs typeface="Adobe Arabic" pitchFamily="18" charset="-78"/>
              </a:rPr>
              <a:t/>
            </a:r>
            <a:br>
              <a:rPr lang="ar-SA" sz="2800" b="1" u="sng" dirty="0" smtClean="0">
                <a:solidFill>
                  <a:schemeClr val="accent6">
                    <a:lumMod val="75000"/>
                  </a:schemeClr>
                </a:solidFill>
                <a:latin typeface="Adobe Arabic" pitchFamily="18" charset="-78"/>
                <a:cs typeface="Adobe Arabic" pitchFamily="18" charset="-78"/>
              </a:rPr>
            </a:br>
            <a:r>
              <a:rPr lang="ar-SA" sz="3600" b="1" u="sng" dirty="0" smtClean="0">
                <a:solidFill>
                  <a:schemeClr val="accent6">
                    <a:lumMod val="75000"/>
                  </a:schemeClr>
                </a:solidFill>
                <a:latin typeface="Adobe Arabic" pitchFamily="18" charset="-78"/>
                <a:cs typeface="Adobe Arabic" pitchFamily="18" charset="-78"/>
              </a:rPr>
              <a:t>تابع:تفعيل دور الغرف التجارية الصناعية في دعم المنظمات التطوعية :</a:t>
            </a:r>
            <a:br>
              <a:rPr lang="ar-SA" sz="3600" b="1" u="sng" dirty="0" smtClean="0">
                <a:solidFill>
                  <a:schemeClr val="accent6">
                    <a:lumMod val="75000"/>
                  </a:schemeClr>
                </a:solidFill>
                <a:latin typeface="Adobe Arabic" pitchFamily="18" charset="-78"/>
                <a:cs typeface="Adobe Arabic" pitchFamily="18" charset="-78"/>
              </a:rPr>
            </a:br>
            <a:r>
              <a:rPr lang="ar-SA" sz="3100" b="1" u="sng" dirty="0" smtClean="0">
                <a:solidFill>
                  <a:srgbClr val="00B0F0"/>
                </a:solidFill>
                <a:latin typeface="Adobe Arabic" pitchFamily="18" charset="-78"/>
                <a:ea typeface="+mn-ea"/>
                <a:cs typeface="Adobe Arabic" pitchFamily="18" charset="-78"/>
              </a:rPr>
              <a:t/>
            </a:r>
            <a:br>
              <a:rPr lang="ar-SA" sz="3100" b="1" u="sng" dirty="0" smtClean="0">
                <a:solidFill>
                  <a:srgbClr val="00B0F0"/>
                </a:solidFill>
                <a:latin typeface="Adobe Arabic" pitchFamily="18" charset="-78"/>
                <a:ea typeface="+mn-ea"/>
                <a:cs typeface="Adobe Arabic" pitchFamily="18" charset="-78"/>
              </a:rPr>
            </a:br>
            <a:r>
              <a:rPr lang="ar-SA" sz="4000" b="1" u="sng" dirty="0" smtClean="0">
                <a:solidFill>
                  <a:srgbClr val="00B0F0"/>
                </a:solidFill>
                <a:latin typeface="Adobe Arabic" pitchFamily="18" charset="-78"/>
                <a:ea typeface="+mn-ea"/>
                <a:cs typeface="Adobe Arabic" pitchFamily="18" charset="-78"/>
              </a:rPr>
              <a:t>2.خطط الغرفة في الاعمال التطوعية :</a:t>
            </a:r>
            <a:r>
              <a:rPr lang="ar-SA" sz="5300" dirty="0" smtClean="0">
                <a:solidFill>
                  <a:schemeClr val="accent1">
                    <a:lumMod val="75000"/>
                  </a:schemeClr>
                </a:solidFill>
                <a:latin typeface="Arial" pitchFamily="34" charset="0"/>
                <a:cs typeface="Arial" pitchFamily="34" charset="0"/>
              </a:rPr>
              <a:t/>
            </a:r>
            <a:br>
              <a:rPr lang="ar-SA" sz="5300" dirty="0" smtClean="0">
                <a:solidFill>
                  <a:schemeClr val="accent1">
                    <a:lumMod val="75000"/>
                  </a:schemeClr>
                </a:solidFill>
                <a:latin typeface="Arial" pitchFamily="34" charset="0"/>
                <a:cs typeface="Arial" pitchFamily="34" charset="0"/>
              </a:rPr>
            </a:br>
            <a:r>
              <a:rPr lang="ar-SA" sz="3600" dirty="0" smtClean="0">
                <a:solidFill>
                  <a:schemeClr val="dk1"/>
                </a:solidFill>
                <a:latin typeface="Adobe Arabic" pitchFamily="18" charset="-78"/>
                <a:ea typeface="+mn-ea"/>
                <a:cs typeface="Adobe Arabic" pitchFamily="18" charset="-78"/>
              </a:rPr>
              <a:t>تضع الغرفة ضمن خططها المستقبلية </a:t>
            </a:r>
            <a:r>
              <a:rPr lang="ar-SA" sz="3600" dirty="0" err="1" smtClean="0">
                <a:solidFill>
                  <a:schemeClr val="dk1"/>
                </a:solidFill>
                <a:latin typeface="Adobe Arabic" pitchFamily="18" charset="-78"/>
                <a:ea typeface="+mn-ea"/>
                <a:cs typeface="Adobe Arabic" pitchFamily="18" charset="-78"/>
              </a:rPr>
              <a:t>واولوياتها</a:t>
            </a:r>
            <a:r>
              <a:rPr lang="ar-SA" sz="3600" dirty="0" smtClean="0">
                <a:solidFill>
                  <a:schemeClr val="dk1"/>
                </a:solidFill>
                <a:latin typeface="Adobe Arabic" pitchFamily="18" charset="-78"/>
                <a:ea typeface="+mn-ea"/>
                <a:cs typeface="Adobe Arabic" pitchFamily="18" charset="-78"/>
              </a:rPr>
              <a:t> تكثيف الجهود في المجالات الاجتماعية والخيرية وكل ما من شانه خدمة المجتمع.</a:t>
            </a:r>
            <a:r>
              <a:rPr lang="ar-SA" sz="5300" dirty="0" smtClean="0">
                <a:solidFill>
                  <a:schemeClr val="accent1">
                    <a:lumMod val="75000"/>
                  </a:schemeClr>
                </a:solidFill>
                <a:latin typeface="Arial" pitchFamily="34" charset="0"/>
                <a:cs typeface="Arial" pitchFamily="34" charset="0"/>
              </a:rPr>
              <a:t/>
            </a:r>
            <a:br>
              <a:rPr lang="ar-SA" sz="5300" dirty="0" smtClean="0">
                <a:solidFill>
                  <a:schemeClr val="accent1">
                    <a:lumMod val="75000"/>
                  </a:schemeClr>
                </a:solidFill>
                <a:latin typeface="Arial" pitchFamily="34" charset="0"/>
                <a:cs typeface="Arial" pitchFamily="34" charset="0"/>
              </a:rPr>
            </a:br>
            <a:r>
              <a:rPr lang="ar-SA" sz="4000" b="1" u="sng" dirty="0" smtClean="0">
                <a:solidFill>
                  <a:srgbClr val="00B0F0"/>
                </a:solidFill>
                <a:latin typeface="Adobe Arabic" pitchFamily="18" charset="-78"/>
                <a:ea typeface="+mn-ea"/>
                <a:cs typeface="Adobe Arabic" pitchFamily="18" charset="-78"/>
              </a:rPr>
              <a:t>2-1 زيادة تفعيل الدور الاجتماعي لرجال الاعمال من خلال :</a:t>
            </a:r>
            <a:r>
              <a:rPr lang="ar-SA" sz="5300" dirty="0" smtClean="0">
                <a:solidFill>
                  <a:schemeClr val="accent1">
                    <a:lumMod val="75000"/>
                  </a:schemeClr>
                </a:solidFill>
                <a:latin typeface="Arial" pitchFamily="34" charset="0"/>
                <a:cs typeface="Arial" pitchFamily="34" charset="0"/>
              </a:rPr>
              <a:t/>
            </a:r>
            <a:br>
              <a:rPr lang="ar-SA" sz="5300" dirty="0" smtClean="0">
                <a:solidFill>
                  <a:schemeClr val="accent1">
                    <a:lumMod val="75000"/>
                  </a:schemeClr>
                </a:solidFill>
                <a:latin typeface="Arial" pitchFamily="34" charset="0"/>
                <a:cs typeface="Arial" pitchFamily="34" charset="0"/>
              </a:rPr>
            </a:br>
            <a:r>
              <a:rPr lang="ar-SA" sz="3600" dirty="0" smtClean="0">
                <a:solidFill>
                  <a:schemeClr val="dk1"/>
                </a:solidFill>
                <a:latin typeface="Adobe Arabic" pitchFamily="18" charset="-78"/>
                <a:ea typeface="+mn-ea"/>
                <a:cs typeface="Adobe Arabic" pitchFamily="18" charset="-78"/>
              </a:rPr>
              <a:t>طرح القضايا والموضوعات الاجتماعية وامكانيات المساهمة في حلها على جداول اعمال اللجان النوعية القطاعية الرئيسية ، والفرعية واللجان المتخصصة بالغرفة .</a:t>
            </a:r>
            <a:r>
              <a:rPr lang="ar-SA" sz="5300" dirty="0" smtClean="0">
                <a:solidFill>
                  <a:schemeClr val="accent1">
                    <a:lumMod val="75000"/>
                  </a:schemeClr>
                </a:solidFill>
                <a:latin typeface="Arial" pitchFamily="34" charset="0"/>
                <a:cs typeface="Arial" pitchFamily="34" charset="0"/>
              </a:rPr>
              <a:t/>
            </a:r>
            <a:br>
              <a:rPr lang="ar-SA" sz="5300" dirty="0" smtClean="0">
                <a:solidFill>
                  <a:schemeClr val="accent1">
                    <a:lumMod val="75000"/>
                  </a:schemeClr>
                </a:solidFill>
                <a:latin typeface="Arial" pitchFamily="34" charset="0"/>
                <a:cs typeface="Arial" pitchFamily="34" charset="0"/>
              </a:rPr>
            </a:br>
            <a:r>
              <a:rPr lang="ar-SA" sz="2000" dirty="0" smtClean="0">
                <a:solidFill>
                  <a:schemeClr val="dk1"/>
                </a:solidFill>
                <a:latin typeface="Adobe Arabic" pitchFamily="18" charset="-78"/>
                <a:cs typeface="Adobe Arabic" pitchFamily="18" charset="-78"/>
              </a:rPr>
              <a:t/>
            </a:r>
            <a:br>
              <a:rPr lang="ar-SA" sz="2000" dirty="0" smtClean="0">
                <a:solidFill>
                  <a:schemeClr val="dk1"/>
                </a:solidFill>
                <a:latin typeface="Adobe Arabic" pitchFamily="18" charset="-78"/>
                <a:cs typeface="Adobe Arabic" pitchFamily="18" charset="-78"/>
              </a:rPr>
            </a:br>
            <a:endParaRPr lang="ar-SA" sz="1900" dirty="0">
              <a:solidFill>
                <a:schemeClr val="dk1"/>
              </a:solidFill>
              <a:latin typeface="Adobe Arabic" pitchFamily="18" charset="-78"/>
              <a:ea typeface="+mn-ea"/>
              <a:cs typeface="Adobe Arabic" pitchFamily="18" charset="-78"/>
            </a:endParaRPr>
          </a:p>
        </p:txBody>
      </p:sp>
    </p:spTree>
    <p:extLst>
      <p:ext uri="{BB962C8B-B14F-4D97-AF65-F5344CB8AC3E}">
        <p14:creationId xmlns:p14="http://schemas.microsoft.com/office/powerpoint/2010/main" val="17293161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مستطيل 2"/>
          <p:cNvSpPr/>
          <p:nvPr/>
        </p:nvSpPr>
        <p:spPr>
          <a:xfrm>
            <a:off x="899592" y="764704"/>
            <a:ext cx="7488832" cy="5478423"/>
          </a:xfrm>
          <a:prstGeom prst="rect">
            <a:avLst/>
          </a:prstGeom>
        </p:spPr>
        <p:txBody>
          <a:bodyPr wrap="square">
            <a:spAutoFit/>
          </a:bodyPr>
          <a:lstStyle/>
          <a:p>
            <a:r>
              <a:rPr lang="ar-SA" sz="3600" b="1" u="sng" dirty="0">
                <a:solidFill>
                  <a:srgbClr val="00B0F0"/>
                </a:solidFill>
                <a:latin typeface="Adobe Arabic" pitchFamily="18" charset="-78"/>
                <a:cs typeface="Adobe Arabic" pitchFamily="18" charset="-78"/>
              </a:rPr>
              <a:t>2-2 زيادة دعم لجنة اصدقاء المرضى من خلال :</a:t>
            </a:r>
            <a:r>
              <a:rPr lang="ar-SA" sz="4800" dirty="0">
                <a:solidFill>
                  <a:schemeClr val="accent1">
                    <a:lumMod val="75000"/>
                  </a:schemeClr>
                </a:solidFill>
                <a:latin typeface="Arial" pitchFamily="34" charset="0"/>
                <a:cs typeface="Arial" pitchFamily="34" charset="0"/>
              </a:rPr>
              <a:t/>
            </a:r>
            <a:br>
              <a:rPr lang="ar-SA" sz="4800" dirty="0">
                <a:solidFill>
                  <a:schemeClr val="accent1">
                    <a:lumMod val="75000"/>
                  </a:schemeClr>
                </a:solidFill>
                <a:latin typeface="Arial" pitchFamily="34" charset="0"/>
                <a:cs typeface="Arial" pitchFamily="34" charset="0"/>
              </a:rPr>
            </a:br>
            <a:r>
              <a:rPr lang="ar-SA" sz="3200" dirty="0">
                <a:solidFill>
                  <a:schemeClr val="dk1"/>
                </a:solidFill>
                <a:latin typeface="Adobe Arabic" pitchFamily="18" charset="-78"/>
                <a:cs typeface="Adobe Arabic" pitchFamily="18" charset="-78"/>
              </a:rPr>
              <a:t>الحث المستمر لرجال الاعمال لدعم انشطتهم واستقطاب المزيد من المسئولين والشخصيات </a:t>
            </a:r>
            <a:r>
              <a:rPr lang="ar-SA" sz="3200" dirty="0" smtClean="0">
                <a:solidFill>
                  <a:schemeClr val="dk1"/>
                </a:solidFill>
                <a:latin typeface="Adobe Arabic" pitchFamily="18" charset="-78"/>
                <a:cs typeface="Adobe Arabic" pitchFamily="18" charset="-78"/>
              </a:rPr>
              <a:t>العامة للإسهام </a:t>
            </a:r>
            <a:r>
              <a:rPr lang="ar-SA" sz="3200" dirty="0">
                <a:solidFill>
                  <a:schemeClr val="dk1"/>
                </a:solidFill>
                <a:latin typeface="Adobe Arabic" pitchFamily="18" charset="-78"/>
                <a:cs typeface="Adobe Arabic" pitchFamily="18" charset="-78"/>
              </a:rPr>
              <a:t>في تلك الانشطة واستحداث وسائل جديدة لزياده موارد اللجنة.</a:t>
            </a:r>
            <a:br>
              <a:rPr lang="ar-SA" sz="3200" dirty="0">
                <a:solidFill>
                  <a:schemeClr val="dk1"/>
                </a:solidFill>
                <a:latin typeface="Adobe Arabic" pitchFamily="18" charset="-78"/>
                <a:cs typeface="Adobe Arabic" pitchFamily="18" charset="-78"/>
              </a:rPr>
            </a:br>
            <a:r>
              <a:rPr lang="ar-SA" sz="3600" b="1" u="sng" dirty="0">
                <a:solidFill>
                  <a:srgbClr val="00B0F0"/>
                </a:solidFill>
                <a:latin typeface="Adobe Arabic" pitchFamily="18" charset="-78"/>
                <a:cs typeface="Adobe Arabic" pitchFamily="18" charset="-78"/>
              </a:rPr>
              <a:t>2-3 زيادة الوعي لدى </a:t>
            </a:r>
            <a:r>
              <a:rPr lang="ar-SA" sz="3600" b="1" u="sng" dirty="0" err="1">
                <a:solidFill>
                  <a:srgbClr val="00B0F0"/>
                </a:solidFill>
                <a:latin typeface="Adobe Arabic" pitchFamily="18" charset="-78"/>
                <a:cs typeface="Adobe Arabic" pitchFamily="18" charset="-78"/>
              </a:rPr>
              <a:t>منشات</a:t>
            </a:r>
            <a:r>
              <a:rPr lang="ar-SA" sz="3600" b="1" u="sng" dirty="0">
                <a:solidFill>
                  <a:srgbClr val="00B0F0"/>
                </a:solidFill>
                <a:latin typeface="Adobe Arabic" pitchFamily="18" charset="-78"/>
                <a:cs typeface="Adobe Arabic" pitchFamily="18" charset="-78"/>
              </a:rPr>
              <a:t> القطاع الخاص </a:t>
            </a:r>
            <a:r>
              <a:rPr lang="ar-SA" sz="3600" b="1" u="sng" dirty="0" err="1">
                <a:solidFill>
                  <a:srgbClr val="00B0F0"/>
                </a:solidFill>
                <a:latin typeface="Adobe Arabic" pitchFamily="18" charset="-78"/>
                <a:cs typeface="Adobe Arabic" pitchFamily="18" charset="-78"/>
              </a:rPr>
              <a:t>بالاعمال</a:t>
            </a:r>
            <a:r>
              <a:rPr lang="ar-SA" sz="3600" b="1" u="sng" dirty="0">
                <a:solidFill>
                  <a:srgbClr val="00B0F0"/>
                </a:solidFill>
                <a:latin typeface="Adobe Arabic" pitchFamily="18" charset="-78"/>
                <a:cs typeface="Adobe Arabic" pitchFamily="18" charset="-78"/>
              </a:rPr>
              <a:t> التطوعية من خلال :</a:t>
            </a:r>
            <a:r>
              <a:rPr lang="ar-SA" sz="3200" b="1" u="sng" dirty="0">
                <a:solidFill>
                  <a:srgbClr val="00B0F0"/>
                </a:solidFill>
                <a:latin typeface="Adobe Arabic" pitchFamily="18" charset="-78"/>
                <a:cs typeface="Adobe Arabic" pitchFamily="18" charset="-78"/>
              </a:rPr>
              <a:t/>
            </a:r>
            <a:br>
              <a:rPr lang="ar-SA" sz="3200" b="1" u="sng" dirty="0">
                <a:solidFill>
                  <a:srgbClr val="00B0F0"/>
                </a:solidFill>
                <a:latin typeface="Adobe Arabic" pitchFamily="18" charset="-78"/>
                <a:cs typeface="Adobe Arabic" pitchFamily="18" charset="-78"/>
              </a:rPr>
            </a:br>
            <a:r>
              <a:rPr lang="ar-SA" sz="3200" dirty="0">
                <a:solidFill>
                  <a:schemeClr val="dk1"/>
                </a:solidFill>
                <a:latin typeface="Adobe Arabic" pitchFamily="18" charset="-78"/>
                <a:cs typeface="Adobe Arabic" pitchFamily="18" charset="-78"/>
              </a:rPr>
              <a:t>تكثيف الاهتمام الاعلامي الموجه لرجال الاعمال </a:t>
            </a:r>
            <a:r>
              <a:rPr lang="ar-SA" sz="3200" dirty="0" smtClean="0">
                <a:solidFill>
                  <a:schemeClr val="dk1"/>
                </a:solidFill>
                <a:latin typeface="Adobe Arabic" pitchFamily="18" charset="-78"/>
                <a:cs typeface="Adobe Arabic" pitchFamily="18" charset="-78"/>
              </a:rPr>
              <a:t>ومنشئات  </a:t>
            </a:r>
            <a:r>
              <a:rPr lang="ar-SA" sz="3200" dirty="0">
                <a:solidFill>
                  <a:schemeClr val="dk1"/>
                </a:solidFill>
                <a:latin typeface="Adobe Arabic" pitchFamily="18" charset="-78"/>
                <a:cs typeface="Adobe Arabic" pitchFamily="18" charset="-78"/>
              </a:rPr>
              <a:t>القطاع الخاص بشان توعيتهم وتوجيههم بزياده اعمال الخير والمساعدات الانسانية من خلال الاصدارات التي تصدرها الغرفة والفعاليات المختلفة التي تنظمها .</a:t>
            </a:r>
            <a:r>
              <a:rPr lang="ar-SA" sz="1400" dirty="0">
                <a:solidFill>
                  <a:schemeClr val="dk1"/>
                </a:solidFill>
                <a:latin typeface="Adobe Arabic" pitchFamily="18" charset="-78"/>
                <a:cs typeface="Adobe Arabic" pitchFamily="18" charset="-78"/>
              </a:rPr>
              <a:t/>
            </a:r>
            <a:br>
              <a:rPr lang="ar-SA" sz="1400" dirty="0">
                <a:solidFill>
                  <a:schemeClr val="dk1"/>
                </a:solidFill>
                <a:latin typeface="Adobe Arabic" pitchFamily="18" charset="-78"/>
                <a:cs typeface="Adobe Arabic" pitchFamily="18" charset="-78"/>
              </a:rPr>
            </a:br>
            <a:endParaRPr lang="ar-SA" dirty="0"/>
          </a:p>
        </p:txBody>
      </p:sp>
    </p:spTree>
    <p:extLst>
      <p:ext uri="{BB962C8B-B14F-4D97-AF65-F5344CB8AC3E}">
        <p14:creationId xmlns:p14="http://schemas.microsoft.com/office/powerpoint/2010/main" val="18696740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مستطيل 2"/>
          <p:cNvSpPr/>
          <p:nvPr/>
        </p:nvSpPr>
        <p:spPr>
          <a:xfrm>
            <a:off x="827584" y="764704"/>
            <a:ext cx="7344816" cy="4708981"/>
          </a:xfrm>
          <a:prstGeom prst="rect">
            <a:avLst/>
          </a:prstGeom>
        </p:spPr>
        <p:txBody>
          <a:bodyPr wrap="square">
            <a:spAutoFit/>
          </a:bodyPr>
          <a:lstStyle/>
          <a:p>
            <a:r>
              <a:rPr lang="ar-SA" sz="4000" b="1" u="sng" dirty="0">
                <a:solidFill>
                  <a:srgbClr val="00B0F0"/>
                </a:solidFill>
                <a:latin typeface="Adobe Arabic" pitchFamily="18" charset="-78"/>
                <a:cs typeface="Adobe Arabic" pitchFamily="18" charset="-78"/>
              </a:rPr>
              <a:t>2-4 تفعيل دور الغرفة ممثلة للقطاع الخاص في مؤسسة الملك عبد العزيز ورجاله لرعاية الموهوبين : </a:t>
            </a:r>
            <a:r>
              <a:rPr lang="ar-SA" sz="3600" b="1" u="sng" dirty="0">
                <a:solidFill>
                  <a:srgbClr val="00B0F0"/>
                </a:solidFill>
                <a:latin typeface="Adobe Arabic" pitchFamily="18" charset="-78"/>
                <a:cs typeface="Adobe Arabic" pitchFamily="18" charset="-78"/>
              </a:rPr>
              <a:t/>
            </a:r>
            <a:br>
              <a:rPr lang="ar-SA" sz="3600" b="1" u="sng" dirty="0">
                <a:solidFill>
                  <a:srgbClr val="00B0F0"/>
                </a:solidFill>
                <a:latin typeface="Adobe Arabic" pitchFamily="18" charset="-78"/>
                <a:cs typeface="Adobe Arabic" pitchFamily="18" charset="-78"/>
              </a:rPr>
            </a:br>
            <a:r>
              <a:rPr lang="ar-SA" sz="3600" dirty="0">
                <a:solidFill>
                  <a:schemeClr val="dk1"/>
                </a:solidFill>
                <a:latin typeface="Adobe Arabic" pitchFamily="18" charset="-78"/>
                <a:cs typeface="Adobe Arabic" pitchFamily="18" charset="-78"/>
              </a:rPr>
              <a:t>شاركت الغرفة بالتعاون مع وزارة المعارف والجهات ذات الاختصاص ومن خلال </a:t>
            </a:r>
            <a:r>
              <a:rPr lang="ar-SA" sz="3600" dirty="0" smtClean="0">
                <a:solidFill>
                  <a:schemeClr val="dk1"/>
                </a:solidFill>
                <a:latin typeface="Adobe Arabic" pitchFamily="18" charset="-78"/>
                <a:cs typeface="Adobe Arabic" pitchFamily="18" charset="-78"/>
              </a:rPr>
              <a:t>منتسبيها </a:t>
            </a:r>
            <a:r>
              <a:rPr lang="ar-SA" sz="3600" dirty="0">
                <a:solidFill>
                  <a:schemeClr val="dk1"/>
                </a:solidFill>
                <a:latin typeface="Adobe Arabic" pitchFamily="18" charset="-78"/>
                <a:cs typeface="Adobe Arabic" pitchFamily="18" charset="-78"/>
              </a:rPr>
              <a:t>من رجال الاعمال في </a:t>
            </a:r>
            <a:r>
              <a:rPr lang="ar-SA" sz="3600" dirty="0" smtClean="0">
                <a:solidFill>
                  <a:schemeClr val="dk1"/>
                </a:solidFill>
                <a:latin typeface="Adobe Arabic" pitchFamily="18" charset="-78"/>
                <a:cs typeface="Adobe Arabic" pitchFamily="18" charset="-78"/>
              </a:rPr>
              <a:t>تأسيس </a:t>
            </a:r>
            <a:r>
              <a:rPr lang="ar-SA" sz="3600" dirty="0">
                <a:solidFill>
                  <a:schemeClr val="dk1"/>
                </a:solidFill>
                <a:latin typeface="Adobe Arabic" pitchFamily="18" charset="-78"/>
                <a:cs typeface="Adobe Arabic" pitchFamily="18" charset="-78"/>
              </a:rPr>
              <a:t>مؤسسة الملك عبد العزيز ورجاله </a:t>
            </a:r>
            <a:r>
              <a:rPr lang="ar-SA" sz="3600" dirty="0" smtClean="0">
                <a:solidFill>
                  <a:schemeClr val="dk1"/>
                </a:solidFill>
                <a:latin typeface="Adobe Arabic" pitchFamily="18" charset="-78"/>
                <a:cs typeface="Adobe Arabic" pitchFamily="18" charset="-78"/>
              </a:rPr>
              <a:t>لرعاية </a:t>
            </a:r>
            <a:r>
              <a:rPr lang="ar-SA" sz="3600" dirty="0">
                <a:solidFill>
                  <a:schemeClr val="dk1"/>
                </a:solidFill>
                <a:latin typeface="Adobe Arabic" pitchFamily="18" charset="-78"/>
                <a:cs typeface="Adobe Arabic" pitchFamily="18" charset="-78"/>
              </a:rPr>
              <a:t>الموهوبين من اجل الرعاية </a:t>
            </a:r>
            <a:r>
              <a:rPr lang="ar-SA" sz="3600" dirty="0" smtClean="0">
                <a:solidFill>
                  <a:schemeClr val="dk1"/>
                </a:solidFill>
                <a:latin typeface="Adobe Arabic" pitchFamily="18" charset="-78"/>
                <a:cs typeface="Adobe Arabic" pitchFamily="18" charset="-78"/>
              </a:rPr>
              <a:t>العلمية والتعليمية </a:t>
            </a:r>
            <a:r>
              <a:rPr lang="ar-SA" sz="3600" dirty="0">
                <a:solidFill>
                  <a:schemeClr val="dk1"/>
                </a:solidFill>
                <a:latin typeface="Adobe Arabic" pitchFamily="18" charset="-78"/>
                <a:cs typeface="Adobe Arabic" pitchFamily="18" charset="-78"/>
              </a:rPr>
              <a:t>للمبرزين من ابناء الوطن </a:t>
            </a:r>
            <a:r>
              <a:rPr lang="ar-SA" sz="2800" dirty="0">
                <a:solidFill>
                  <a:schemeClr val="dk1"/>
                </a:solidFill>
                <a:latin typeface="Adobe Arabic" pitchFamily="18" charset="-78"/>
                <a:cs typeface="Adobe Arabic" pitchFamily="18" charset="-78"/>
              </a:rPr>
              <a:t>.</a:t>
            </a:r>
            <a:endParaRPr lang="ar-SA" sz="3600" dirty="0"/>
          </a:p>
        </p:txBody>
      </p:sp>
    </p:spTree>
    <p:extLst>
      <p:ext uri="{BB962C8B-B14F-4D97-AF65-F5344CB8AC3E}">
        <p14:creationId xmlns:p14="http://schemas.microsoft.com/office/powerpoint/2010/main" val="18367092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مستطيل 2"/>
          <p:cNvSpPr/>
          <p:nvPr/>
        </p:nvSpPr>
        <p:spPr>
          <a:xfrm>
            <a:off x="467544" y="764704"/>
            <a:ext cx="7992888" cy="5878532"/>
          </a:xfrm>
          <a:prstGeom prst="rect">
            <a:avLst/>
          </a:prstGeom>
        </p:spPr>
        <p:txBody>
          <a:bodyPr wrap="square">
            <a:spAutoFit/>
          </a:bodyPr>
          <a:lstStyle/>
          <a:p>
            <a:pPr>
              <a:buNone/>
            </a:pPr>
            <a:r>
              <a:rPr lang="ar-SA" sz="4000" b="1" u="sng" dirty="0" err="1">
                <a:solidFill>
                  <a:schemeClr val="accent6">
                    <a:lumMod val="75000"/>
                  </a:schemeClr>
                </a:solidFill>
                <a:latin typeface="Adobe Arabic" pitchFamily="18" charset="-78"/>
                <a:cs typeface="Adobe Arabic" pitchFamily="18" charset="-78"/>
              </a:rPr>
              <a:t>تابع:تفعيل</a:t>
            </a:r>
            <a:r>
              <a:rPr lang="ar-SA" sz="4000" b="1" u="sng" dirty="0">
                <a:solidFill>
                  <a:schemeClr val="accent6">
                    <a:lumMod val="75000"/>
                  </a:schemeClr>
                </a:solidFill>
                <a:latin typeface="Adobe Arabic" pitchFamily="18" charset="-78"/>
                <a:cs typeface="Adobe Arabic" pitchFamily="18" charset="-78"/>
              </a:rPr>
              <a:t> دور الغرف التجارية الصناعية في دعم المنظمات التطوعية :</a:t>
            </a:r>
            <a:endParaRPr lang="ar-SA" sz="4000" b="1" u="sng" dirty="0" smtClean="0">
              <a:solidFill>
                <a:srgbClr val="00B0F0"/>
              </a:solidFill>
              <a:latin typeface="Adobe Arabic" pitchFamily="18" charset="-78"/>
              <a:cs typeface="Adobe Arabic" pitchFamily="18" charset="-78"/>
            </a:endParaRPr>
          </a:p>
          <a:p>
            <a:pPr>
              <a:buNone/>
            </a:pPr>
            <a:r>
              <a:rPr lang="ar-SA" sz="4000" b="1" u="sng" dirty="0" smtClean="0">
                <a:solidFill>
                  <a:srgbClr val="00B0F0"/>
                </a:solidFill>
                <a:latin typeface="Adobe Arabic" pitchFamily="18" charset="-78"/>
                <a:cs typeface="Adobe Arabic" pitchFamily="18" charset="-78"/>
              </a:rPr>
              <a:t>تفعيل </a:t>
            </a:r>
            <a:r>
              <a:rPr lang="ar-SA" sz="4000" b="1" u="sng" dirty="0">
                <a:solidFill>
                  <a:srgbClr val="00B0F0"/>
                </a:solidFill>
                <a:latin typeface="Adobe Arabic" pitchFamily="18" charset="-78"/>
                <a:cs typeface="Adobe Arabic" pitchFamily="18" charset="-78"/>
              </a:rPr>
              <a:t>مشاركة القطاع الخاص بالعمل التطوعي:</a:t>
            </a:r>
            <a:endParaRPr lang="en-US" sz="4000" b="1" u="sng" dirty="0">
              <a:solidFill>
                <a:srgbClr val="00B0F0"/>
              </a:solidFill>
              <a:latin typeface="Adobe Arabic" pitchFamily="18" charset="-78"/>
              <a:cs typeface="Adobe Arabic" pitchFamily="18" charset="-78"/>
            </a:endParaRPr>
          </a:p>
          <a:p>
            <a:pPr>
              <a:buNone/>
            </a:pPr>
            <a:r>
              <a:rPr lang="ar-SA" sz="3200" dirty="0">
                <a:solidFill>
                  <a:schemeClr val="dk1"/>
                </a:solidFill>
                <a:latin typeface="Adobe Arabic" pitchFamily="18" charset="-78"/>
                <a:cs typeface="Adobe Arabic" pitchFamily="18" charset="-78"/>
              </a:rPr>
              <a:t>صدرت عن المؤتمر الاول </a:t>
            </a:r>
            <a:r>
              <a:rPr lang="ar-SA" sz="3200" dirty="0" smtClean="0">
                <a:solidFill>
                  <a:schemeClr val="dk1"/>
                </a:solidFill>
                <a:latin typeface="Adobe Arabic" pitchFamily="18" charset="-78"/>
                <a:cs typeface="Adobe Arabic" pitchFamily="18" charset="-78"/>
              </a:rPr>
              <a:t>للأطفال </a:t>
            </a:r>
            <a:r>
              <a:rPr lang="ar-SA" sz="3200" dirty="0">
                <a:solidFill>
                  <a:schemeClr val="dk1"/>
                </a:solidFill>
                <a:latin typeface="Adobe Arabic" pitchFamily="18" charset="-78"/>
                <a:cs typeface="Adobe Arabic" pitchFamily="18" charset="-78"/>
              </a:rPr>
              <a:t>المعاقين عدة توصيات ركزت على اهمية توفير الخدمات الوقائية والعلاجية والتأهيلية</a:t>
            </a:r>
          </a:p>
          <a:p>
            <a:pPr>
              <a:buNone/>
            </a:pPr>
            <a:r>
              <a:rPr lang="ar-SA" sz="3200" dirty="0" smtClean="0">
                <a:solidFill>
                  <a:schemeClr val="dk1"/>
                </a:solidFill>
                <a:latin typeface="Adobe Arabic" pitchFamily="18" charset="-78"/>
                <a:cs typeface="Adobe Arabic" pitchFamily="18" charset="-78"/>
              </a:rPr>
              <a:t>الملائمة لرعاية </a:t>
            </a:r>
            <a:r>
              <a:rPr lang="ar-SA" sz="3200" dirty="0">
                <a:solidFill>
                  <a:schemeClr val="dk1"/>
                </a:solidFill>
                <a:latin typeface="Adobe Arabic" pitchFamily="18" charset="-78"/>
                <a:cs typeface="Adobe Arabic" pitchFamily="18" charset="-78"/>
              </a:rPr>
              <a:t>المعاقين وحث القطاع الخاص على تكثيف مشاركته في تقديم هذه الخدمات ،ورفعت هذه التوصيات الى المقام</a:t>
            </a:r>
          </a:p>
          <a:p>
            <a:pPr>
              <a:buNone/>
            </a:pPr>
            <a:r>
              <a:rPr lang="ar-SA" sz="3200" dirty="0">
                <a:solidFill>
                  <a:schemeClr val="dk1"/>
                </a:solidFill>
                <a:latin typeface="Adobe Arabic" pitchFamily="18" charset="-78"/>
                <a:cs typeface="Adobe Arabic" pitchFamily="18" charset="-78"/>
              </a:rPr>
              <a:t>السامي وتمت الموافقة عليها </a:t>
            </a:r>
            <a:endParaRPr lang="en-US" sz="3200" dirty="0">
              <a:solidFill>
                <a:schemeClr val="dk1"/>
              </a:solidFill>
              <a:latin typeface="Adobe Arabic" pitchFamily="18" charset="-78"/>
              <a:cs typeface="Adobe Arabic" pitchFamily="18" charset="-78"/>
            </a:endParaRPr>
          </a:p>
          <a:p>
            <a:pPr>
              <a:buNone/>
            </a:pPr>
            <a:r>
              <a:rPr lang="ar-SA" sz="3200" dirty="0">
                <a:solidFill>
                  <a:schemeClr val="dk1"/>
                </a:solidFill>
                <a:latin typeface="Adobe Arabic" pitchFamily="18" charset="-78"/>
                <a:cs typeface="Adobe Arabic" pitchFamily="18" charset="-78"/>
              </a:rPr>
              <a:t>فقد تم تشكيل مجموعة من اللجان </a:t>
            </a:r>
            <a:r>
              <a:rPr lang="ar-SA" sz="3200" dirty="0" smtClean="0">
                <a:solidFill>
                  <a:schemeClr val="dk1"/>
                </a:solidFill>
                <a:latin typeface="Adobe Arabic" pitchFamily="18" charset="-78"/>
                <a:cs typeface="Adobe Arabic" pitchFamily="18" charset="-78"/>
              </a:rPr>
              <a:t>المختصة بينها </a:t>
            </a:r>
            <a:r>
              <a:rPr lang="ar-SA" sz="3200" dirty="0">
                <a:solidFill>
                  <a:schemeClr val="dk1"/>
                </a:solidFill>
                <a:latin typeface="Adobe Arabic" pitchFamily="18" charset="-78"/>
                <a:cs typeface="Adobe Arabic" pitchFamily="18" charset="-78"/>
              </a:rPr>
              <a:t>لجنة تفعيل مشاركة القطاع الخاص في تقديم خدمات للمعاقين للبحث عن</a:t>
            </a:r>
          </a:p>
        </p:txBody>
      </p:sp>
    </p:spTree>
    <p:extLst>
      <p:ext uri="{BB962C8B-B14F-4D97-AF65-F5344CB8AC3E}">
        <p14:creationId xmlns:p14="http://schemas.microsoft.com/office/powerpoint/2010/main" val="2269896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457200" y="548680"/>
            <a:ext cx="8229600" cy="5577483"/>
          </a:xfrm>
          <a:ln w="76200">
            <a:solidFill>
              <a:schemeClr val="accent6">
                <a:lumMod val="75000"/>
              </a:schemeClr>
            </a:solidFill>
            <a:prstDash val="sysDash"/>
          </a:ln>
        </p:spPr>
        <p:txBody>
          <a:bodyPr>
            <a:normAutofit fontScale="92500"/>
          </a:bodyPr>
          <a:lstStyle/>
          <a:p>
            <a:pPr>
              <a:buNone/>
            </a:pPr>
            <a:r>
              <a:rPr lang="ar-SA" dirty="0" smtClean="0">
                <a:solidFill>
                  <a:schemeClr val="dk1"/>
                </a:solidFill>
                <a:latin typeface="Adobe Arabic" pitchFamily="18" charset="-78"/>
                <a:cs typeface="Adobe Arabic" pitchFamily="18" charset="-78"/>
              </a:rPr>
              <a:t>السبل المناسبة لهذه المشاركة و</a:t>
            </a:r>
            <a:r>
              <a:rPr lang="ar-SA" b="1" dirty="0" smtClean="0">
                <a:solidFill>
                  <a:srgbClr val="EA08BA"/>
                </a:solidFill>
                <a:effectLst>
                  <a:outerShdw blurRad="38100" dist="38100" dir="2700000" algn="tl">
                    <a:srgbClr val="000000">
                      <a:alpha val="43137"/>
                    </a:srgbClr>
                  </a:outerShdw>
                </a:effectLst>
                <a:latin typeface="Adobe Arabic" pitchFamily="18" charset="-78"/>
                <a:cs typeface="Adobe Arabic" pitchFamily="18" charset="-78"/>
              </a:rPr>
              <a:t>كانت هذه التوصيات كالتالي:</a:t>
            </a:r>
            <a:endParaRPr lang="en-US" b="1" dirty="0" smtClean="0">
              <a:solidFill>
                <a:srgbClr val="EA08BA"/>
              </a:solidFill>
              <a:effectLst>
                <a:outerShdw blurRad="38100" dist="38100" dir="2700000" algn="tl">
                  <a:srgbClr val="000000">
                    <a:alpha val="43137"/>
                  </a:srgbClr>
                </a:outerShdw>
              </a:effectLst>
              <a:latin typeface="Adobe Arabic" pitchFamily="18" charset="-78"/>
              <a:cs typeface="Adobe Arabic" pitchFamily="18" charset="-78"/>
            </a:endParaRPr>
          </a:p>
          <a:p>
            <a:pPr>
              <a:buNone/>
            </a:pPr>
            <a:r>
              <a:rPr lang="ar-SA" dirty="0" smtClean="0">
                <a:solidFill>
                  <a:schemeClr val="dk1"/>
                </a:solidFill>
                <a:latin typeface="Adobe Arabic" pitchFamily="18" charset="-78"/>
                <a:cs typeface="Adobe Arabic" pitchFamily="18" charset="-78"/>
              </a:rPr>
              <a:t>1-تشجيع القطاع الخاص على الاستثمار في مجال الاعاقة</a:t>
            </a:r>
            <a:endParaRPr lang="en-US" dirty="0" smtClean="0">
              <a:solidFill>
                <a:schemeClr val="dk1"/>
              </a:solidFill>
              <a:latin typeface="Adobe Arabic" pitchFamily="18" charset="-78"/>
              <a:cs typeface="Adobe Arabic" pitchFamily="18" charset="-78"/>
            </a:endParaRPr>
          </a:p>
          <a:p>
            <a:pPr>
              <a:buNone/>
            </a:pPr>
            <a:r>
              <a:rPr lang="ar-SA" dirty="0" smtClean="0">
                <a:solidFill>
                  <a:schemeClr val="dk1"/>
                </a:solidFill>
                <a:latin typeface="Adobe Arabic" pitchFamily="18" charset="-78"/>
                <a:cs typeface="Adobe Arabic" pitchFamily="18" charset="-78"/>
              </a:rPr>
              <a:t>2- السعي لمنح حوافز اضافية للمشاريع التي تقدم خدمات.</a:t>
            </a:r>
            <a:endParaRPr lang="en-US" dirty="0" smtClean="0">
              <a:solidFill>
                <a:schemeClr val="dk1"/>
              </a:solidFill>
              <a:latin typeface="Adobe Arabic" pitchFamily="18" charset="-78"/>
              <a:cs typeface="Adobe Arabic" pitchFamily="18" charset="-78"/>
            </a:endParaRPr>
          </a:p>
          <a:p>
            <a:pPr>
              <a:buNone/>
            </a:pPr>
            <a:r>
              <a:rPr lang="ar-SA" dirty="0" smtClean="0">
                <a:solidFill>
                  <a:schemeClr val="dk1"/>
                </a:solidFill>
                <a:latin typeface="Adobe Arabic" pitchFamily="18" charset="-78"/>
                <a:cs typeface="Adobe Arabic" pitchFamily="18" charset="-78"/>
              </a:rPr>
              <a:t>3- دعم اقامة مراكز علاجية وتعليمية وتأهيلية وترفيهية للمعاقين.</a:t>
            </a:r>
            <a:endParaRPr lang="en-US" dirty="0" smtClean="0">
              <a:solidFill>
                <a:schemeClr val="dk1"/>
              </a:solidFill>
              <a:latin typeface="Adobe Arabic" pitchFamily="18" charset="-78"/>
              <a:cs typeface="Adobe Arabic" pitchFamily="18" charset="-78"/>
            </a:endParaRPr>
          </a:p>
          <a:p>
            <a:pPr>
              <a:buNone/>
            </a:pPr>
            <a:r>
              <a:rPr lang="ar-SA" dirty="0" smtClean="0">
                <a:solidFill>
                  <a:schemeClr val="dk1"/>
                </a:solidFill>
                <a:latin typeface="Adobe Arabic" pitchFamily="18" charset="-78"/>
                <a:cs typeface="Adobe Arabic" pitchFamily="18" charset="-78"/>
              </a:rPr>
              <a:t>4-تشجيع استيراد كافة اجهزة ولوازم المعاقين .</a:t>
            </a:r>
            <a:endParaRPr lang="en-US" dirty="0" smtClean="0">
              <a:solidFill>
                <a:schemeClr val="dk1"/>
              </a:solidFill>
              <a:latin typeface="Adobe Arabic" pitchFamily="18" charset="-78"/>
              <a:cs typeface="Adobe Arabic" pitchFamily="18" charset="-78"/>
            </a:endParaRPr>
          </a:p>
          <a:p>
            <a:pPr>
              <a:buNone/>
            </a:pPr>
            <a:r>
              <a:rPr lang="ar-SA" dirty="0" smtClean="0">
                <a:solidFill>
                  <a:schemeClr val="dk1"/>
                </a:solidFill>
                <a:latin typeface="Adobe Arabic" pitchFamily="18" charset="-78"/>
                <a:cs typeface="Adobe Arabic" pitchFamily="18" charset="-78"/>
              </a:rPr>
              <a:t>5-تقديم التسهيلات الائتمانية والاستثمارية للمعاقين.</a:t>
            </a:r>
            <a:endParaRPr lang="en-US" dirty="0" smtClean="0">
              <a:solidFill>
                <a:schemeClr val="dk1"/>
              </a:solidFill>
              <a:latin typeface="Adobe Arabic" pitchFamily="18" charset="-78"/>
              <a:cs typeface="Adobe Arabic" pitchFamily="18" charset="-78"/>
            </a:endParaRPr>
          </a:p>
          <a:p>
            <a:pPr>
              <a:buNone/>
            </a:pPr>
            <a:r>
              <a:rPr lang="ar-SA" dirty="0" smtClean="0">
                <a:solidFill>
                  <a:schemeClr val="dk1"/>
                </a:solidFill>
                <a:latin typeface="Adobe Arabic" pitchFamily="18" charset="-78"/>
                <a:cs typeface="Adobe Arabic" pitchFamily="18" charset="-78"/>
              </a:rPr>
              <a:t>6-تهيئة البيئة العمرانية الملائمة للمعاقين</a:t>
            </a:r>
            <a:endParaRPr lang="en-US" dirty="0" smtClean="0">
              <a:solidFill>
                <a:schemeClr val="dk1"/>
              </a:solidFill>
              <a:latin typeface="Adobe Arabic" pitchFamily="18" charset="-78"/>
              <a:cs typeface="Adobe Arabic" pitchFamily="18" charset="-78"/>
            </a:endParaRPr>
          </a:p>
          <a:p>
            <a:pPr>
              <a:buNone/>
            </a:pPr>
            <a:r>
              <a:rPr lang="ar-SA" dirty="0" smtClean="0">
                <a:solidFill>
                  <a:schemeClr val="dk1"/>
                </a:solidFill>
                <a:latin typeface="Adobe Arabic" pitchFamily="18" charset="-78"/>
                <a:cs typeface="Adobe Arabic" pitchFamily="18" charset="-78"/>
              </a:rPr>
              <a:t>7- توصيات عامة تتخلص في السعي للإصدار نظام وطني للمعاقين.</a:t>
            </a:r>
            <a:endParaRPr lang="en-US" dirty="0" smtClean="0">
              <a:solidFill>
                <a:schemeClr val="dk1"/>
              </a:solidFill>
              <a:latin typeface="Adobe Arabic" pitchFamily="18" charset="-78"/>
              <a:cs typeface="Adobe Arabic" pitchFamily="18" charset="-78"/>
            </a:endParaRPr>
          </a:p>
          <a:p>
            <a:pPr>
              <a:buNone/>
            </a:pPr>
            <a:r>
              <a:rPr lang="ar-SA" dirty="0" smtClean="0">
                <a:solidFill>
                  <a:schemeClr val="dk1"/>
                </a:solidFill>
                <a:latin typeface="Adobe Arabic" pitchFamily="18" charset="-78"/>
                <a:cs typeface="Adobe Arabic" pitchFamily="18" charset="-78"/>
              </a:rPr>
              <a:t> </a:t>
            </a:r>
            <a:endParaRPr lang="en-US" dirty="0" smtClean="0">
              <a:solidFill>
                <a:schemeClr val="dk1"/>
              </a:solidFill>
              <a:latin typeface="Adobe Arabic" pitchFamily="18" charset="-78"/>
              <a:cs typeface="Adobe Arabic" pitchFamily="18" charset="-78"/>
            </a:endParaRPr>
          </a:p>
          <a:p>
            <a:pPr>
              <a:buNone/>
            </a:pPr>
            <a:endParaRPr lang="ar-SA" dirty="0"/>
          </a:p>
        </p:txBody>
      </p:sp>
    </p:spTree>
    <p:extLst>
      <p:ext uri="{BB962C8B-B14F-4D97-AF65-F5344CB8AC3E}">
        <p14:creationId xmlns:p14="http://schemas.microsoft.com/office/powerpoint/2010/main" val="483813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sz="3600" b="1" u="sng" dirty="0" smtClean="0">
                <a:solidFill>
                  <a:schemeClr val="accent3">
                    <a:lumMod val="75000"/>
                  </a:schemeClr>
                </a:solidFill>
                <a:latin typeface="Adobe Arabic" pitchFamily="18" charset="-78"/>
                <a:ea typeface="+mn-ea"/>
                <a:cs typeface="Adobe Arabic" pitchFamily="18" charset="-78"/>
              </a:rPr>
              <a:t>سادسا:نماذج من الإعمال التطوعية بالمملكة العربية السعودية:</a:t>
            </a:r>
          </a:p>
        </p:txBody>
      </p:sp>
      <p:sp>
        <p:nvSpPr>
          <p:cNvPr id="3" name="عنصر نائب للمحتوى 2"/>
          <p:cNvSpPr>
            <a:spLocks noGrp="1"/>
          </p:cNvSpPr>
          <p:nvPr>
            <p:ph idx="1"/>
          </p:nvPr>
        </p:nvSpPr>
        <p:spPr>
          <a:xfrm>
            <a:off x="2771800" y="1357298"/>
            <a:ext cx="5957834" cy="5072098"/>
          </a:xfrm>
        </p:spPr>
        <p:txBody>
          <a:bodyPr>
            <a:noAutofit/>
          </a:bodyPr>
          <a:lstStyle/>
          <a:p>
            <a:pPr>
              <a:buNone/>
            </a:pPr>
            <a:r>
              <a:rPr lang="ar-SA" sz="4800" b="1" u="sng" dirty="0" smtClean="0">
                <a:solidFill>
                  <a:srgbClr val="FFC000"/>
                </a:solidFill>
                <a:latin typeface="Arabic Typesetting" pitchFamily="66" charset="-78"/>
                <a:cs typeface="Arabic Typesetting" pitchFamily="66" charset="-78"/>
              </a:rPr>
              <a:t>أولا:المكتب التعاوني للدعوة والإرشاد: </a:t>
            </a:r>
            <a:endParaRPr lang="en-US" sz="4800" b="1" u="sng" dirty="0" smtClean="0">
              <a:solidFill>
                <a:srgbClr val="FFC000"/>
              </a:solidFill>
              <a:latin typeface="Arabic Typesetting" pitchFamily="66" charset="-78"/>
              <a:cs typeface="Arabic Typesetting" pitchFamily="66" charset="-78"/>
            </a:endParaRPr>
          </a:p>
          <a:p>
            <a:pPr>
              <a:buNone/>
            </a:pPr>
            <a:r>
              <a:rPr lang="ar-SA" sz="4000" b="1" u="sng" dirty="0" smtClean="0">
                <a:solidFill>
                  <a:srgbClr val="FFC000"/>
                </a:solidFill>
                <a:latin typeface="Arabic Typesetting" pitchFamily="66" charset="-78"/>
                <a:cs typeface="Arabic Typesetting" pitchFamily="66" charset="-78"/>
              </a:rPr>
              <a:t>تعريف المؤسسة: </a:t>
            </a:r>
            <a:r>
              <a:rPr lang="ar-SA" sz="3600" dirty="0" smtClean="0">
                <a:latin typeface="Arabic Typesetting" pitchFamily="66" charset="-78"/>
                <a:cs typeface="Arabic Typesetting" pitchFamily="66" charset="-78"/>
              </a:rPr>
              <a:t>هي مؤسسة دعوية خيرية يهتم بمجالات الدعوة للمسلمين وغير المسلمين وذلك بنشر الوعي الديني</a:t>
            </a:r>
          </a:p>
          <a:p>
            <a:pPr>
              <a:buNone/>
            </a:pPr>
            <a:r>
              <a:rPr lang="ar-SA" sz="3600" dirty="0" smtClean="0">
                <a:latin typeface="Arabic Typesetting" pitchFamily="66" charset="-78"/>
                <a:cs typeface="Arabic Typesetting" pitchFamily="66" charset="-78"/>
              </a:rPr>
              <a:t>الإسلامي والثقافة الدينية بينهم وتبصيرهم بأمور دينهم بمختلف الوسائل المتاحة للتوعية. ويقوم المكتب بمهمة الدعوة إلى</a:t>
            </a:r>
          </a:p>
          <a:p>
            <a:pPr>
              <a:buNone/>
            </a:pPr>
            <a:r>
              <a:rPr lang="ar-SA" sz="3600" dirty="0" smtClean="0">
                <a:latin typeface="Arabic Typesetting" pitchFamily="66" charset="-78"/>
                <a:cs typeface="Arabic Typesetting" pitchFamily="66" charset="-78"/>
              </a:rPr>
              <a:t>الله في نطاقه الجغرافي المصرح به وهو احد صروح الدعوة إلى الله</a:t>
            </a:r>
            <a:endParaRPr lang="en-US" sz="3600" dirty="0" smtClean="0">
              <a:latin typeface="Arabic Typesetting" pitchFamily="66" charset="-78"/>
              <a:cs typeface="Arabic Typesetting" pitchFamily="66" charset="-78"/>
            </a:endParaRPr>
          </a:p>
        </p:txBody>
      </p:sp>
      <p:pic>
        <p:nvPicPr>
          <p:cNvPr id="4" name="صورة 3" descr="logo.png"/>
          <p:cNvPicPr>
            <a:picLocks noChangeAspect="1"/>
          </p:cNvPicPr>
          <p:nvPr/>
        </p:nvPicPr>
        <p:blipFill>
          <a:blip r:embed="rId3" cstate="print"/>
          <a:stretch>
            <a:fillRect/>
          </a:stretch>
        </p:blipFill>
        <p:spPr>
          <a:xfrm>
            <a:off x="357158" y="2285992"/>
            <a:ext cx="2753343" cy="2643206"/>
          </a:xfrm>
          <a:prstGeom prst="rect">
            <a:avLst/>
          </a:prstGeom>
        </p:spPr>
      </p:pic>
    </p:spTree>
    <p:extLst>
      <p:ext uri="{BB962C8B-B14F-4D97-AF65-F5344CB8AC3E}">
        <p14:creationId xmlns:p14="http://schemas.microsoft.com/office/powerpoint/2010/main" val="32848586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lnSpcReduction="10000"/>
          </a:bodyPr>
          <a:lstStyle/>
          <a:p>
            <a:pPr>
              <a:buNone/>
            </a:pPr>
            <a:r>
              <a:rPr lang="ar-SA" sz="4800" u="sng" dirty="0" err="1">
                <a:solidFill>
                  <a:srgbClr val="FFC000"/>
                </a:solidFill>
                <a:latin typeface="Arabic Typesetting" pitchFamily="66" charset="-78"/>
                <a:cs typeface="Arabic Typesetting" pitchFamily="66" charset="-78"/>
              </a:rPr>
              <a:t>ا</a:t>
            </a:r>
            <a:r>
              <a:rPr lang="ar-SA" sz="4800" b="1" u="sng" dirty="0" err="1">
                <a:solidFill>
                  <a:srgbClr val="FFC000"/>
                </a:solidFill>
                <a:latin typeface="Arabic Typesetting" pitchFamily="66" charset="-78"/>
                <a:cs typeface="Arabic Typesetting" pitchFamily="66" charset="-78"/>
              </a:rPr>
              <a:t>لنشأة</a:t>
            </a:r>
            <a:r>
              <a:rPr lang="ar-SA" sz="4800" u="sng" dirty="0" err="1">
                <a:solidFill>
                  <a:srgbClr val="FFC000"/>
                </a:solidFill>
                <a:latin typeface="Arabic Typesetting" pitchFamily="66" charset="-78"/>
                <a:cs typeface="Arabic Typesetting" pitchFamily="66" charset="-78"/>
              </a:rPr>
              <a:t>:</a:t>
            </a:r>
            <a:r>
              <a:rPr lang="ar-SA" sz="4400" dirty="0" err="1">
                <a:latin typeface="Arabic Typesetting" pitchFamily="66" charset="-78"/>
                <a:cs typeface="Arabic Typesetting" pitchFamily="66" charset="-78"/>
              </a:rPr>
              <a:t>تأسس</a:t>
            </a:r>
            <a:r>
              <a:rPr lang="ar-SA" sz="4400" dirty="0">
                <a:latin typeface="Arabic Typesetting" pitchFamily="66" charset="-78"/>
                <a:cs typeface="Arabic Typesetting" pitchFamily="66" charset="-78"/>
              </a:rPr>
              <a:t> المكتب بتاريخ 21/11/1413هـ ويعمل حاليا تحت إشراف وزارة الشئون الإسلامية </a:t>
            </a:r>
            <a:r>
              <a:rPr lang="ar-SA" sz="4400" dirty="0" smtClean="0">
                <a:latin typeface="Arabic Typesetting" pitchFamily="66" charset="-78"/>
                <a:cs typeface="Arabic Typesetting" pitchFamily="66" charset="-78"/>
              </a:rPr>
              <a:t>والأوقاف والدعوة </a:t>
            </a:r>
            <a:r>
              <a:rPr lang="ar-SA" sz="4400" dirty="0">
                <a:latin typeface="Arabic Typesetting" pitchFamily="66" charset="-78"/>
                <a:cs typeface="Arabic Typesetting" pitchFamily="66" charset="-78"/>
              </a:rPr>
              <a:t>والإرشاد بالمملكة.</a:t>
            </a:r>
            <a:endParaRPr lang="ar-SA" sz="5400" dirty="0">
              <a:latin typeface="Arabic Typesetting" pitchFamily="66" charset="-78"/>
              <a:cs typeface="Arabic Typesetting" pitchFamily="66" charset="-78"/>
            </a:endParaRPr>
          </a:p>
          <a:p>
            <a:pPr>
              <a:buNone/>
            </a:pPr>
            <a:r>
              <a:rPr lang="ar-SA" sz="4800" b="1" u="sng" dirty="0">
                <a:solidFill>
                  <a:srgbClr val="FFC000"/>
                </a:solidFill>
                <a:latin typeface="Arabic Typesetting" pitchFamily="66" charset="-78"/>
                <a:cs typeface="Arabic Typesetting" pitchFamily="66" charset="-78"/>
              </a:rPr>
              <a:t>رؤية المكتب: </a:t>
            </a:r>
            <a:r>
              <a:rPr lang="ar-SA" sz="4400" dirty="0">
                <a:latin typeface="Arabic Typesetting" pitchFamily="66" charset="-78"/>
                <a:cs typeface="Arabic Typesetting" pitchFamily="66" charset="-78"/>
              </a:rPr>
              <a:t>بيئة عمل متميزة للدعوة تؤسس وتدعم مشروعا رائدا لكل فئة مستهدفه .</a:t>
            </a:r>
            <a:endParaRPr lang="en-US" sz="4000" dirty="0">
              <a:latin typeface="Arabic Typesetting" pitchFamily="66" charset="-78"/>
              <a:cs typeface="Arabic Typesetting" pitchFamily="66" charset="-78"/>
            </a:endParaRPr>
          </a:p>
          <a:p>
            <a:pPr>
              <a:buNone/>
            </a:pPr>
            <a:r>
              <a:rPr lang="ar-SA" sz="4800" b="1" u="sng" dirty="0">
                <a:solidFill>
                  <a:srgbClr val="FFC000"/>
                </a:solidFill>
                <a:latin typeface="Arabic Typesetting" pitchFamily="66" charset="-78"/>
                <a:cs typeface="Arabic Typesetting" pitchFamily="66" charset="-78"/>
              </a:rPr>
              <a:t>رسالة المكتب</a:t>
            </a:r>
            <a:r>
              <a:rPr lang="ar-SA" sz="4000" b="1" u="sng" dirty="0">
                <a:solidFill>
                  <a:srgbClr val="FFC000"/>
                </a:solidFill>
                <a:latin typeface="Arabic Typesetting" pitchFamily="66" charset="-78"/>
                <a:cs typeface="Arabic Typesetting" pitchFamily="66" charset="-78"/>
              </a:rPr>
              <a:t>:</a:t>
            </a:r>
            <a:r>
              <a:rPr lang="ar-SA" sz="4000" b="1" dirty="0">
                <a:latin typeface="Arabic Typesetting" pitchFamily="66" charset="-78"/>
                <a:cs typeface="Arabic Typesetting" pitchFamily="66" charset="-78"/>
              </a:rPr>
              <a:t> </a:t>
            </a:r>
            <a:r>
              <a:rPr lang="ar-SA" sz="4400" dirty="0">
                <a:latin typeface="Arabic Typesetting" pitchFamily="66" charset="-78"/>
                <a:cs typeface="Arabic Typesetting" pitchFamily="66" charset="-78"/>
              </a:rPr>
              <a:t>مؤسسة تعاونية تقوم بالدعوة إلى الله تعالى ودعم العاملين في الدعوة وتطوريهم وتفعيلهم من </a:t>
            </a:r>
            <a:r>
              <a:rPr lang="ar-SA" sz="4400" dirty="0" smtClean="0">
                <a:latin typeface="Arabic Typesetting" pitchFamily="66" charset="-78"/>
                <a:cs typeface="Arabic Typesetting" pitchFamily="66" charset="-78"/>
              </a:rPr>
              <a:t>خلال برامج </a:t>
            </a:r>
            <a:r>
              <a:rPr lang="ar-SA" sz="4400" dirty="0">
                <a:latin typeface="Arabic Typesetting" pitchFamily="66" charset="-78"/>
                <a:cs typeface="Arabic Typesetting" pitchFamily="66" charset="-78"/>
              </a:rPr>
              <a:t>واليات عمل متميزة.</a:t>
            </a:r>
            <a:endParaRPr lang="en-US" sz="4400"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964275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r>
              <a:rPr lang="ar-SA" sz="3600" b="1" u="sng" dirty="0">
                <a:solidFill>
                  <a:srgbClr val="FFC000"/>
                </a:solidFill>
                <a:latin typeface="Arabic Typesetting" pitchFamily="66" charset="-78"/>
                <a:cs typeface="Arabic Typesetting" pitchFamily="66" charset="-78"/>
              </a:rPr>
              <a:t>قيم المكتب :“</a:t>
            </a:r>
            <a:r>
              <a:rPr lang="ar-SA" dirty="0">
                <a:latin typeface="Arabic Typesetting" pitchFamily="66" charset="-78"/>
                <a:cs typeface="Arabic Typesetting" pitchFamily="66" charset="-78"/>
              </a:rPr>
              <a:t>العمل بروح الفريق الواحد-برامج متجددة تواكب تحديات العصر-الرد إلى الله والى رسوله وأولي العلم</a:t>
            </a:r>
          </a:p>
          <a:p>
            <a:pPr>
              <a:buNone/>
            </a:pPr>
            <a:r>
              <a:rPr lang="ar-SA" dirty="0">
                <a:latin typeface="Arabic Typesetting" pitchFamily="66" charset="-78"/>
                <a:cs typeface="Arabic Typesetting" pitchFamily="66" charset="-78"/>
              </a:rPr>
              <a:t>الاتصال الفعال -التواصل وشفافية مع الداعمين-الصدق والوفاء بالالتزامات والعقود</a:t>
            </a:r>
            <a:r>
              <a:rPr lang="ar-SA" u="sng" dirty="0">
                <a:solidFill>
                  <a:srgbClr val="FFC000"/>
                </a:solidFill>
                <a:latin typeface="Arabic Typesetting" pitchFamily="66" charset="-78"/>
                <a:cs typeface="Arabic Typesetting" pitchFamily="66" charset="-78"/>
              </a:rPr>
              <a:t>“</a:t>
            </a:r>
            <a:endParaRPr lang="en-US" dirty="0">
              <a:latin typeface="Arabic Typesetting" pitchFamily="66" charset="-78"/>
              <a:cs typeface="Arabic Typesetting" pitchFamily="66" charset="-78"/>
            </a:endParaRPr>
          </a:p>
          <a:p>
            <a:pPr>
              <a:buNone/>
            </a:pPr>
            <a:r>
              <a:rPr lang="ar-SA" sz="3600" b="1" u="sng" dirty="0">
                <a:solidFill>
                  <a:srgbClr val="FFC000"/>
                </a:solidFill>
                <a:latin typeface="Arabic Typesetting" pitchFamily="66" charset="-78"/>
                <a:cs typeface="Arabic Typesetting" pitchFamily="66" charset="-78"/>
              </a:rPr>
              <a:t>الأهداف </a:t>
            </a:r>
            <a:r>
              <a:rPr lang="ar-SA" sz="3600" b="1" u="sng" dirty="0" err="1">
                <a:solidFill>
                  <a:srgbClr val="FFC000"/>
                </a:solidFill>
                <a:latin typeface="Arabic Typesetting" pitchFamily="66" charset="-78"/>
                <a:cs typeface="Arabic Typesetting" pitchFamily="66" charset="-78"/>
              </a:rPr>
              <a:t>الإستراتيجية</a:t>
            </a:r>
            <a:r>
              <a:rPr lang="ar-SA" sz="3600" b="1" u="sng" dirty="0">
                <a:solidFill>
                  <a:srgbClr val="FFC000"/>
                </a:solidFill>
                <a:latin typeface="Arabic Typesetting" pitchFamily="66" charset="-78"/>
                <a:cs typeface="Arabic Typesetting" pitchFamily="66" charset="-78"/>
              </a:rPr>
              <a:t> </a:t>
            </a:r>
            <a:r>
              <a:rPr lang="ar-SA" sz="3600" b="1" u="sng" dirty="0" err="1">
                <a:solidFill>
                  <a:srgbClr val="FFC000"/>
                </a:solidFill>
                <a:latin typeface="Arabic Typesetting" pitchFamily="66" charset="-78"/>
                <a:cs typeface="Arabic Typesetting" pitchFamily="66" charset="-78"/>
              </a:rPr>
              <a:t>لمكتب</a:t>
            </a:r>
            <a:r>
              <a:rPr lang="ar-SA" b="1" u="sng" dirty="0" err="1">
                <a:solidFill>
                  <a:srgbClr val="FFC000"/>
                </a:solidFill>
                <a:latin typeface="Arabic Typesetting" pitchFamily="66" charset="-78"/>
                <a:cs typeface="Arabic Typesetting" pitchFamily="66" charset="-78"/>
              </a:rPr>
              <a:t>:“</a:t>
            </a:r>
            <a:r>
              <a:rPr lang="ar-SA" dirty="0" err="1">
                <a:latin typeface="Arabic Typesetting" pitchFamily="66" charset="-78"/>
                <a:cs typeface="Arabic Typesetting" pitchFamily="66" charset="-78"/>
              </a:rPr>
              <a:t>تحقيق</a:t>
            </a:r>
            <a:r>
              <a:rPr lang="ar-SA" dirty="0">
                <a:latin typeface="Arabic Typesetting" pitchFamily="66" charset="-78"/>
                <a:cs typeface="Arabic Typesetting" pitchFamily="66" charset="-78"/>
              </a:rPr>
              <a:t> الاكتفاء الذاتي للمصاريف التشغيلية-تفعيل دور العاملين في الدعوة-بناء</a:t>
            </a:r>
          </a:p>
          <a:p>
            <a:pPr>
              <a:buNone/>
            </a:pPr>
            <a:r>
              <a:rPr lang="ar-SA" dirty="0">
                <a:latin typeface="Arabic Typesetting" pitchFamily="66" charset="-78"/>
                <a:cs typeface="Arabic Typesetting" pitchFamily="66" charset="-78"/>
              </a:rPr>
              <a:t>علاقات متينة مع فئات المجتمع ذات العلاقة-الارتقاء بالمستوى الإداري والتقني-الإسهام في إعداد المعلمة القدوة فكرا</a:t>
            </a:r>
          </a:p>
          <a:p>
            <a:pPr>
              <a:buNone/>
            </a:pPr>
            <a:r>
              <a:rPr lang="ar-SA" dirty="0">
                <a:latin typeface="Arabic Typesetting" pitchFamily="66" charset="-78"/>
                <a:cs typeface="Arabic Typesetting" pitchFamily="66" charset="-78"/>
              </a:rPr>
              <a:t>وسلوكا-إيجاد مسجد نموذجي في كل حي“</a:t>
            </a:r>
            <a:endParaRPr lang="en-US"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6706201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86116" y="116631"/>
            <a:ext cx="5750380" cy="6480721"/>
          </a:xfrm>
          <a:ln w="76200">
            <a:solidFill>
              <a:schemeClr val="accent6">
                <a:lumMod val="50000"/>
              </a:schemeClr>
            </a:solidFill>
            <a:prstDash val="sysDash"/>
          </a:ln>
        </p:spPr>
        <p:style>
          <a:lnRef idx="2">
            <a:schemeClr val="accent3"/>
          </a:lnRef>
          <a:fillRef idx="1">
            <a:schemeClr val="lt1"/>
          </a:fillRef>
          <a:effectRef idx="0">
            <a:schemeClr val="accent3"/>
          </a:effectRef>
          <a:fontRef idx="minor">
            <a:schemeClr val="dk1"/>
          </a:fontRef>
        </p:style>
        <p:txBody>
          <a:bodyPr>
            <a:noAutofit/>
          </a:bodyPr>
          <a:lstStyle/>
          <a:p>
            <a:pPr>
              <a:buNone/>
            </a:pPr>
            <a:r>
              <a:rPr lang="ar-SA" sz="3600" b="1" u="sng" dirty="0" smtClean="0">
                <a:solidFill>
                  <a:srgbClr val="FF0000"/>
                </a:solidFill>
                <a:latin typeface="Arabic Typesetting" pitchFamily="66" charset="-78"/>
                <a:cs typeface="+mj-cs"/>
              </a:rPr>
              <a:t>ثانيا : هيئة الإغاثة الإسلامية العالمية </a:t>
            </a:r>
            <a:endParaRPr lang="en-US" sz="3600" b="1" u="sng" dirty="0" smtClean="0">
              <a:solidFill>
                <a:srgbClr val="FF0000"/>
              </a:solidFill>
              <a:latin typeface="Arabic Typesetting" pitchFamily="66" charset="-78"/>
              <a:cs typeface="+mj-cs"/>
            </a:endParaRPr>
          </a:p>
          <a:p>
            <a:pPr>
              <a:buNone/>
            </a:pPr>
            <a:r>
              <a:rPr lang="ar-SA" sz="4000" b="1" u="sng" dirty="0" smtClean="0">
                <a:solidFill>
                  <a:schemeClr val="accent3">
                    <a:lumMod val="75000"/>
                  </a:schemeClr>
                </a:solidFill>
                <a:latin typeface="Arabic Typesetting" pitchFamily="66" charset="-78"/>
                <a:cs typeface="+mj-cs"/>
              </a:rPr>
              <a:t>1.التأسيس: </a:t>
            </a:r>
            <a:r>
              <a:rPr lang="ar-SA" dirty="0" smtClean="0">
                <a:latin typeface="Arabic Typesetting" pitchFamily="66" charset="-78"/>
                <a:cs typeface="+mj-cs"/>
              </a:rPr>
              <a:t>منظمة خيريه إسلامية منبثقة من رابطة العالم الإسلامي عالمية الأداء تتعاون مع المحسنين لتقديم تبرعاتهم لإخوانهم المحتاجين والمنكوبين في العالم لتثبيتهم على الإسلام وإغاثتهم ورفع معنوياتهم وتنمية مجتمعاتهم أنشئت بقرار المجلس التأسيسي للرابطة في دورته العشرين عام 1398. وهي ذات شخصية اعتبارية مستقلة ولها كيانها التنظيمي والإداري والمالي الخاص بها في إطار أحكام نظامها الاساسي ولوائحه.</a:t>
            </a:r>
            <a:endParaRPr lang="en-US" sz="2400" dirty="0" smtClean="0">
              <a:latin typeface="Arabic Typesetting" pitchFamily="66" charset="-78"/>
              <a:cs typeface="+mj-cs"/>
            </a:endParaRPr>
          </a:p>
          <a:p>
            <a:pPr>
              <a:buNone/>
            </a:pPr>
            <a:endParaRPr lang="ar-SA" sz="1400" dirty="0">
              <a:latin typeface="Arabic Typesetting" pitchFamily="66" charset="-78"/>
              <a:cs typeface="Arabic Typesetting" pitchFamily="66" charset="-78"/>
            </a:endParaRPr>
          </a:p>
        </p:txBody>
      </p:sp>
      <p:pic>
        <p:nvPicPr>
          <p:cNvPr id="4" name="صورة 3" descr="9da25c2205fbe7566324c7d9012bbb76.jpg"/>
          <p:cNvPicPr>
            <a:picLocks noChangeAspect="1"/>
          </p:cNvPicPr>
          <p:nvPr/>
        </p:nvPicPr>
        <p:blipFill>
          <a:blip r:embed="rId3" cstate="print"/>
          <a:srcRect b="4412"/>
          <a:stretch>
            <a:fillRect/>
          </a:stretch>
        </p:blipFill>
        <p:spPr>
          <a:xfrm>
            <a:off x="142844" y="116631"/>
            <a:ext cx="3133012" cy="3466485"/>
          </a:xfrm>
          <a:prstGeom prst="rect">
            <a:avLst/>
          </a:prstGeom>
        </p:spPr>
      </p:pic>
      <p:pic>
        <p:nvPicPr>
          <p:cNvPr id="5" name="Picture 5" descr="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84984"/>
            <a:ext cx="3347864" cy="3542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6036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a:bodyPr>
          <a:lstStyle/>
          <a:p>
            <a:pPr>
              <a:buNone/>
            </a:pPr>
            <a:r>
              <a:rPr lang="ar-SA" sz="5400" b="1" u="sng" dirty="0">
                <a:solidFill>
                  <a:schemeClr val="accent3">
                    <a:lumMod val="75000"/>
                  </a:schemeClr>
                </a:solidFill>
                <a:latin typeface="Arabic Typesetting" pitchFamily="66" charset="-78"/>
                <a:cs typeface="Arabic Typesetting" pitchFamily="66" charset="-78"/>
              </a:rPr>
              <a:t>2.السياسة العامة لهيئة الإغاثة الإسلامية العالمية </a:t>
            </a:r>
            <a:r>
              <a:rPr lang="ar-SA" sz="3600" dirty="0">
                <a:latin typeface="Arabic Typesetting" pitchFamily="66" charset="-78"/>
                <a:cs typeface="Arabic Typesetting" pitchFamily="66" charset="-78"/>
              </a:rPr>
              <a:t>:</a:t>
            </a:r>
            <a:endParaRPr lang="en-US" sz="3600" dirty="0">
              <a:latin typeface="Arabic Typesetting" pitchFamily="66" charset="-78"/>
              <a:cs typeface="Arabic Typesetting" pitchFamily="66" charset="-78"/>
            </a:endParaRPr>
          </a:p>
          <a:p>
            <a:pPr>
              <a:buNone/>
            </a:pPr>
            <a:r>
              <a:rPr lang="ar-SA" sz="4800" dirty="0">
                <a:latin typeface="Arabic Typesetting" pitchFamily="66" charset="-78"/>
                <a:cs typeface="Arabic Typesetting" pitchFamily="66" charset="-78"/>
              </a:rPr>
              <a:t>1/تحقيق الهيئة أهدافها وتمارس نشاطها متقيدة بأهل السنة والجماعة المتسم بالوسطية والاعتدال </a:t>
            </a:r>
            <a:endParaRPr lang="en-US" sz="4800" dirty="0">
              <a:latin typeface="Arabic Typesetting" pitchFamily="66" charset="-78"/>
              <a:cs typeface="Arabic Typesetting" pitchFamily="66" charset="-78"/>
            </a:endParaRPr>
          </a:p>
          <a:p>
            <a:pPr>
              <a:buNone/>
            </a:pPr>
            <a:r>
              <a:rPr lang="ar-SA" sz="4800" dirty="0">
                <a:latin typeface="Arabic Typesetting" pitchFamily="66" charset="-78"/>
                <a:cs typeface="Arabic Typesetting" pitchFamily="66" charset="-78"/>
              </a:rPr>
              <a:t>2/الهيئة كيان واحد </a:t>
            </a:r>
            <a:r>
              <a:rPr lang="ar-SA" sz="4800" dirty="0" smtClean="0">
                <a:latin typeface="Arabic Typesetting" pitchFamily="66" charset="-78"/>
                <a:cs typeface="Arabic Typesetting" pitchFamily="66" charset="-78"/>
              </a:rPr>
              <a:t>لا يتجزأ </a:t>
            </a:r>
            <a:r>
              <a:rPr lang="ar-SA" sz="4800" dirty="0">
                <a:latin typeface="Arabic Typesetting" pitchFamily="66" charset="-78"/>
                <a:cs typeface="Arabic Typesetting" pitchFamily="66" charset="-78"/>
              </a:rPr>
              <a:t>تلتزم أمانته العامة ومكاتبه المحلية والخارجية بالرسالة والسياسات والأهداف والوسائل والأنظمة واللوائح والإجراءات المعتمدة له</a:t>
            </a:r>
            <a:endParaRPr lang="en-US" sz="4800" dirty="0">
              <a:latin typeface="Arabic Typesetting" pitchFamily="66" charset="-78"/>
              <a:cs typeface="Arabic Typesetting" pitchFamily="66" charset="-78"/>
            </a:endParaRPr>
          </a:p>
          <a:p>
            <a:pPr marL="0" indent="0">
              <a:buNone/>
            </a:pPr>
            <a:endParaRPr lang="ar-SA" dirty="0"/>
          </a:p>
        </p:txBody>
      </p:sp>
    </p:spTree>
    <p:extLst>
      <p:ext uri="{BB962C8B-B14F-4D97-AF65-F5344CB8AC3E}">
        <p14:creationId xmlns:p14="http://schemas.microsoft.com/office/powerpoint/2010/main" val="30380100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47861"/>
            <a:ext cx="8229600" cy="5217443"/>
          </a:xfrm>
        </p:spPr>
        <p:txBody>
          <a:bodyPr/>
          <a:lstStyle/>
          <a:p>
            <a:pPr>
              <a:buNone/>
            </a:pPr>
            <a:r>
              <a:rPr lang="ar-SA" sz="4800" dirty="0">
                <a:latin typeface="Arabic Typesetting" pitchFamily="66" charset="-78"/>
                <a:cs typeface="Arabic Typesetting" pitchFamily="66" charset="-78"/>
              </a:rPr>
              <a:t>3/تنفذ الهيئة مشاريعها بوسائلها الذاتية كلما كان ممكنا </a:t>
            </a:r>
            <a:endParaRPr lang="en-US" sz="4800" dirty="0">
              <a:latin typeface="Arabic Typesetting" pitchFamily="66" charset="-78"/>
              <a:cs typeface="Arabic Typesetting" pitchFamily="66" charset="-78"/>
            </a:endParaRPr>
          </a:p>
          <a:p>
            <a:pPr>
              <a:buNone/>
            </a:pPr>
            <a:r>
              <a:rPr lang="ar-SA" sz="4800" dirty="0">
                <a:latin typeface="Arabic Typesetting" pitchFamily="66" charset="-78"/>
                <a:cs typeface="Arabic Typesetting" pitchFamily="66" charset="-78"/>
              </a:rPr>
              <a:t>4/تعمل الهيئة على تحقيق اعلي معدلات الجودة في الأداء</a:t>
            </a:r>
            <a:endParaRPr lang="en-US" sz="4800" dirty="0">
              <a:latin typeface="Arabic Typesetting" pitchFamily="66" charset="-78"/>
              <a:cs typeface="Arabic Typesetting" pitchFamily="66" charset="-78"/>
            </a:endParaRPr>
          </a:p>
          <a:p>
            <a:pPr>
              <a:buNone/>
            </a:pPr>
            <a:r>
              <a:rPr lang="ar-SA" sz="4800" dirty="0">
                <a:latin typeface="Arabic Typesetting" pitchFamily="66" charset="-78"/>
                <a:cs typeface="Arabic Typesetting" pitchFamily="66" charset="-78"/>
              </a:rPr>
              <a:t>5/توظف الهيئة إمكاناتها في توثيق العلاقة بين المجتمعات الإسلامية</a:t>
            </a:r>
            <a:endParaRPr lang="en-US" sz="4800" dirty="0">
              <a:latin typeface="Arabic Typesetting" pitchFamily="66" charset="-78"/>
              <a:cs typeface="Arabic Typesetting" pitchFamily="66" charset="-78"/>
            </a:endParaRPr>
          </a:p>
          <a:p>
            <a:pPr>
              <a:buNone/>
            </a:pPr>
            <a:r>
              <a:rPr lang="ar-SA" sz="4800" dirty="0">
                <a:latin typeface="Arabic Typesetting" pitchFamily="66" charset="-78"/>
                <a:cs typeface="Arabic Typesetting" pitchFamily="66" charset="-78"/>
              </a:rPr>
              <a:t>6/لا تتدخل الهيئة في الشؤون الداخلية للدول والمنظمات</a:t>
            </a:r>
            <a:endParaRPr lang="en-US" sz="4800"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26405435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عنوان 3"/>
          <p:cNvSpPr>
            <a:spLocks noGrp="1"/>
          </p:cNvSpPr>
          <p:nvPr>
            <p:ph type="title"/>
          </p:nvPr>
        </p:nvSpPr>
        <p:spPr>
          <a:xfrm>
            <a:off x="2143108" y="274638"/>
            <a:ext cx="6543692" cy="1143000"/>
          </a:xfrm>
        </p:spPr>
        <p:txBody>
          <a:bodyPr/>
          <a:lstStyle/>
          <a:p>
            <a:r>
              <a:rPr lang="ar-SA" b="1" u="sng" dirty="0" smtClean="0">
                <a:solidFill>
                  <a:schemeClr val="accent3">
                    <a:lumMod val="75000"/>
                  </a:schemeClr>
                </a:solidFill>
                <a:latin typeface="Arabic Typesetting" pitchFamily="66" charset="-78"/>
                <a:cs typeface="Arabic Typesetting" pitchFamily="66" charset="-78"/>
              </a:rPr>
              <a:t>تابع: هيئة الإغاثة الإسلامية العالمية </a:t>
            </a:r>
            <a:endParaRPr lang="ar-SA" dirty="0"/>
          </a:p>
        </p:txBody>
      </p:sp>
      <p:sp>
        <p:nvSpPr>
          <p:cNvPr id="3" name="عنصر نائب للمحتوى 2"/>
          <p:cNvSpPr>
            <a:spLocks noGrp="1"/>
          </p:cNvSpPr>
          <p:nvPr>
            <p:ph idx="1"/>
          </p:nvPr>
        </p:nvSpPr>
        <p:spPr/>
        <p:txBody>
          <a:bodyPr>
            <a:normAutofit fontScale="70000" lnSpcReduction="20000"/>
          </a:bodyPr>
          <a:lstStyle/>
          <a:p>
            <a:pPr>
              <a:buNone/>
            </a:pPr>
            <a:r>
              <a:rPr lang="ar-SA" sz="6000" b="1" u="sng" dirty="0" smtClean="0">
                <a:solidFill>
                  <a:schemeClr val="accent3">
                    <a:lumMod val="75000"/>
                  </a:schemeClr>
                </a:solidFill>
                <a:latin typeface="Arabic Typesetting" pitchFamily="66" charset="-78"/>
                <a:cs typeface="Arabic Typesetting" pitchFamily="66" charset="-78"/>
              </a:rPr>
              <a:t>3.رسالة هيئة الإغاثة الإسلامية العالمية:</a:t>
            </a:r>
            <a:r>
              <a:rPr lang="ar-SA" sz="5000" b="1" u="sng" dirty="0" smtClean="0">
                <a:solidFill>
                  <a:schemeClr val="accent3">
                    <a:lumMod val="75000"/>
                  </a:schemeClr>
                </a:solidFill>
                <a:latin typeface="Arabic Typesetting" pitchFamily="66" charset="-78"/>
                <a:cs typeface="Arabic Typesetting" pitchFamily="66" charset="-78"/>
              </a:rPr>
              <a:t> </a:t>
            </a:r>
            <a:r>
              <a:rPr lang="ar-SA" sz="6300" dirty="0" smtClean="0">
                <a:latin typeface="Arabic Typesetting" pitchFamily="66" charset="-78"/>
                <a:cs typeface="Arabic Typesetting" pitchFamily="66" charset="-78"/>
              </a:rPr>
              <a:t>الريادة في العمل الخيري المؤسسي بما يخدم الإنسانية ويحقق الاعمار والتنمية</a:t>
            </a:r>
          </a:p>
          <a:p>
            <a:pPr>
              <a:buNone/>
            </a:pPr>
            <a:r>
              <a:rPr lang="ar-SA" sz="6000" b="1" u="sng" dirty="0" smtClean="0">
                <a:solidFill>
                  <a:schemeClr val="accent3">
                    <a:lumMod val="75000"/>
                  </a:schemeClr>
                </a:solidFill>
                <a:latin typeface="Arabic Typesetting" pitchFamily="66" charset="-78"/>
                <a:cs typeface="Arabic Typesetting" pitchFamily="66" charset="-78"/>
              </a:rPr>
              <a:t>4.رؤية هيئة الإغاثة الإسلامية العالمية:  </a:t>
            </a:r>
            <a:r>
              <a:rPr lang="ar-SA" sz="8000" dirty="0" smtClean="0">
                <a:latin typeface="Arabic Typesetting" pitchFamily="66" charset="-78"/>
                <a:cs typeface="Arabic Typesetting" pitchFamily="66" charset="-78"/>
              </a:rPr>
              <a:t>ا</a:t>
            </a:r>
            <a:r>
              <a:rPr lang="ar-SA" sz="7200" dirty="0" smtClean="0">
                <a:latin typeface="Arabic Typesetting" pitchFamily="66" charset="-78"/>
                <a:cs typeface="Arabic Typesetting" pitchFamily="66" charset="-78"/>
              </a:rPr>
              <a:t>ن</a:t>
            </a:r>
            <a:r>
              <a:rPr lang="ar-SA" sz="6400" dirty="0" smtClean="0">
                <a:latin typeface="Arabic Typesetting" pitchFamily="66" charset="-78"/>
                <a:cs typeface="Arabic Typesetting" pitchFamily="66" charset="-78"/>
              </a:rPr>
              <a:t>تكون الهيئة مرجعية للأعمال الخيرية والإنسانية والاختيار الأول للمحسنين والمتاحين وتعنى بالوقف والاستثمار المحترف لتنفيذ برامجها ومشروعاتها لتنمية المجتمعات من خلال القوى البشرية الؤهلة والتحالفات الإستراتيجية.</a:t>
            </a:r>
            <a:r>
              <a:rPr lang="ar-SA" sz="6400" b="1" dirty="0" smtClean="0">
                <a:latin typeface="Arabic Typesetting" pitchFamily="66" charset="-78"/>
                <a:cs typeface="Arabic Typesetting" pitchFamily="66" charset="-78"/>
              </a:rPr>
              <a:t> </a:t>
            </a:r>
            <a:endParaRPr lang="en-US" dirty="0" smtClean="0">
              <a:latin typeface="Arabic Typesetting" pitchFamily="66" charset="-78"/>
              <a:cs typeface="Arabic Typesetting" pitchFamily="66" charset="-78"/>
            </a:endParaRPr>
          </a:p>
        </p:txBody>
      </p:sp>
      <p:pic>
        <p:nvPicPr>
          <p:cNvPr id="5" name="صورة 4" descr="9da25c2205fbe7566324c7d9012bbb76.jpg"/>
          <p:cNvPicPr>
            <a:picLocks noChangeAspect="1"/>
          </p:cNvPicPr>
          <p:nvPr/>
        </p:nvPicPr>
        <p:blipFill>
          <a:blip r:embed="rId3" cstate="print"/>
          <a:srcRect b="4412"/>
          <a:stretch>
            <a:fillRect/>
          </a:stretch>
        </p:blipFill>
        <p:spPr>
          <a:xfrm rot="20041539">
            <a:off x="304939" y="369192"/>
            <a:ext cx="2000264" cy="1362917"/>
          </a:xfrm>
          <a:prstGeom prst="rect">
            <a:avLst/>
          </a:prstGeom>
        </p:spPr>
      </p:pic>
    </p:spTree>
    <p:extLst>
      <p:ext uri="{BB962C8B-B14F-4D97-AF65-F5344CB8AC3E}">
        <p14:creationId xmlns:p14="http://schemas.microsoft.com/office/powerpoint/2010/main" val="23943205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a:bodyPr>
          <a:lstStyle/>
          <a:p>
            <a:pPr>
              <a:buNone/>
            </a:pPr>
            <a:r>
              <a:rPr lang="ar-SA" sz="4000" b="1" u="sng" dirty="0">
                <a:solidFill>
                  <a:schemeClr val="accent3">
                    <a:lumMod val="75000"/>
                  </a:schemeClr>
                </a:solidFill>
                <a:latin typeface="Arabic Typesetting" pitchFamily="66" charset="-78"/>
                <a:cs typeface="Arabic Typesetting" pitchFamily="66" charset="-78"/>
              </a:rPr>
              <a:t>5.تسعى الهيئة لتحقيق الأهداف التالية:</a:t>
            </a:r>
            <a:endParaRPr lang="en-US" sz="4000" b="1" u="sng" dirty="0">
              <a:solidFill>
                <a:schemeClr val="accent3">
                  <a:lumMod val="75000"/>
                </a:schemeClr>
              </a:solidFill>
              <a:latin typeface="Arabic Typesetting" pitchFamily="66" charset="-78"/>
              <a:cs typeface="Arabic Typesetting" pitchFamily="66" charset="-78"/>
            </a:endParaRPr>
          </a:p>
          <a:p>
            <a:pPr>
              <a:buNone/>
            </a:pPr>
            <a:r>
              <a:rPr lang="ar-SA" sz="4400" dirty="0">
                <a:latin typeface="Arabic Typesetting" pitchFamily="66" charset="-78"/>
                <a:cs typeface="Arabic Typesetting" pitchFamily="66" charset="-78"/>
              </a:rPr>
              <a:t>1/التخفيف من معاناة اللاجئين والنازحين وضحايا الكوارث والحروب والمجاعات وتحسين ظروفهم المعيشية والصحية</a:t>
            </a:r>
          </a:p>
          <a:p>
            <a:pPr>
              <a:buNone/>
            </a:pPr>
            <a:r>
              <a:rPr lang="ar-SA" sz="4400" dirty="0">
                <a:latin typeface="Arabic Typesetting" pitchFamily="66" charset="-78"/>
                <a:cs typeface="Arabic Typesetting" pitchFamily="66" charset="-78"/>
              </a:rPr>
              <a:t>والأسرية</a:t>
            </a:r>
            <a:endParaRPr lang="en-US" sz="4400" dirty="0">
              <a:latin typeface="Arabic Typesetting" pitchFamily="66" charset="-78"/>
              <a:cs typeface="Arabic Typesetting" pitchFamily="66" charset="-78"/>
            </a:endParaRPr>
          </a:p>
          <a:p>
            <a:pPr>
              <a:buNone/>
            </a:pPr>
            <a:r>
              <a:rPr lang="ar-SA" sz="4400" dirty="0">
                <a:latin typeface="Arabic Typesetting" pitchFamily="66" charset="-78"/>
                <a:cs typeface="Arabic Typesetting" pitchFamily="66" charset="-78"/>
              </a:rPr>
              <a:t>2/إشاعة مفهوم الإنفاق الإنتاجي لدى المجتمعات المنكوبة والفقيرة </a:t>
            </a:r>
            <a:endParaRPr lang="en-US" sz="4400" dirty="0">
              <a:latin typeface="Arabic Typesetting" pitchFamily="66" charset="-78"/>
              <a:cs typeface="Arabic Typesetting" pitchFamily="66" charset="-78"/>
            </a:endParaRPr>
          </a:p>
          <a:p>
            <a:pPr>
              <a:buNone/>
            </a:pPr>
            <a:r>
              <a:rPr lang="ar-SA" sz="4400" dirty="0">
                <a:latin typeface="Arabic Typesetting" pitchFamily="66" charset="-78"/>
                <a:cs typeface="Arabic Typesetting" pitchFamily="66" charset="-78"/>
              </a:rPr>
              <a:t>3/تعزيز التعاون في تحقيق التنمية المستدامة للشعوب والمجتمعات الفقيرة ثقافيا واجتماعيا وتعليميا وصحيا واقتصاديا</a:t>
            </a:r>
            <a:endParaRPr lang="en-US" sz="4400"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34569552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908720"/>
            <a:ext cx="8229600" cy="4525963"/>
          </a:xfrm>
        </p:spPr>
        <p:txBody>
          <a:bodyPr/>
          <a:lstStyle/>
          <a:p>
            <a:pPr>
              <a:buNone/>
            </a:pPr>
            <a:r>
              <a:rPr lang="ar-SA" sz="4800" dirty="0">
                <a:latin typeface="Arabic Typesetting" pitchFamily="66" charset="-78"/>
                <a:cs typeface="+mj-cs"/>
              </a:rPr>
              <a:t>4/نشر ثقافة الوقف الإسلامي كأحد أهم موارد العمل الخيري </a:t>
            </a:r>
            <a:endParaRPr lang="en-US" sz="4800" dirty="0">
              <a:latin typeface="Arabic Typesetting" pitchFamily="66" charset="-78"/>
              <a:cs typeface="+mj-cs"/>
            </a:endParaRPr>
          </a:p>
          <a:p>
            <a:pPr>
              <a:buNone/>
            </a:pPr>
            <a:r>
              <a:rPr lang="ar-SA" sz="4800" dirty="0">
                <a:latin typeface="Arabic Typesetting" pitchFamily="66" charset="-78"/>
                <a:cs typeface="+mj-cs"/>
              </a:rPr>
              <a:t>5/العناية بذوي الاحتياجات الخاصة</a:t>
            </a:r>
            <a:endParaRPr lang="en-US" sz="4800" dirty="0">
              <a:latin typeface="Arabic Typesetting" pitchFamily="66" charset="-78"/>
              <a:cs typeface="+mj-cs"/>
            </a:endParaRPr>
          </a:p>
          <a:p>
            <a:pPr>
              <a:buNone/>
            </a:pPr>
            <a:r>
              <a:rPr lang="ar-SA" sz="4800" dirty="0">
                <a:latin typeface="Arabic Typesetting" pitchFamily="66" charset="-78"/>
                <a:cs typeface="+mj-cs"/>
              </a:rPr>
              <a:t>6/تأصيل روح التطوع والاعتماد على الذات في المجتمعات المستفيدة</a:t>
            </a:r>
            <a:endParaRPr lang="en-US" sz="4800" dirty="0">
              <a:latin typeface="Arabic Typesetting" pitchFamily="66" charset="-78"/>
              <a:cs typeface="+mj-cs"/>
            </a:endParaRPr>
          </a:p>
          <a:p>
            <a:endParaRPr lang="ar-SA" dirty="0"/>
          </a:p>
        </p:txBody>
      </p:sp>
    </p:spTree>
    <p:extLst>
      <p:ext uri="{BB962C8B-B14F-4D97-AF65-F5344CB8AC3E}">
        <p14:creationId xmlns:p14="http://schemas.microsoft.com/office/powerpoint/2010/main" val="10125278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chemeClr val="accent3">
                    <a:lumMod val="75000"/>
                  </a:schemeClr>
                </a:solidFill>
                <a:latin typeface="Arabic Typesetting" pitchFamily="66" charset="-78"/>
                <a:cs typeface="Arabic Typesetting" pitchFamily="66" charset="-78"/>
              </a:rPr>
              <a:t>تابع: هيئة الإغاثة الإسلامية العالمية </a:t>
            </a:r>
            <a:endParaRPr lang="ar-SA" dirty="0"/>
          </a:p>
        </p:txBody>
      </p:sp>
      <p:sp>
        <p:nvSpPr>
          <p:cNvPr id="5" name="عنصر نائب للمحتوى 4"/>
          <p:cNvSpPr>
            <a:spLocks noGrp="1"/>
          </p:cNvSpPr>
          <p:nvPr>
            <p:ph idx="1"/>
          </p:nvPr>
        </p:nvSpPr>
        <p:spPr>
          <a:xfrm>
            <a:off x="457200" y="1600200"/>
            <a:ext cx="8229600" cy="4900634"/>
          </a:xfrm>
        </p:spPr>
        <p:txBody>
          <a:bodyPr>
            <a:normAutofit/>
          </a:bodyPr>
          <a:lstStyle/>
          <a:p>
            <a:pPr>
              <a:buNone/>
            </a:pPr>
            <a:r>
              <a:rPr lang="ar-SA" sz="4500" b="1" u="sng" dirty="0" smtClean="0">
                <a:solidFill>
                  <a:schemeClr val="accent3">
                    <a:lumMod val="75000"/>
                  </a:schemeClr>
                </a:solidFill>
                <a:latin typeface="Arabic Typesetting" pitchFamily="66" charset="-78"/>
                <a:cs typeface="Arabic Typesetting" pitchFamily="66" charset="-78"/>
              </a:rPr>
              <a:t>6.عضوية الهيئة في المنظمات الدولية والإقليمية :</a:t>
            </a:r>
          </a:p>
          <a:p>
            <a:pPr>
              <a:buNone/>
            </a:pPr>
            <a:r>
              <a:rPr lang="ar-SA" sz="3400" b="1" u="sng" dirty="0" smtClean="0">
                <a:solidFill>
                  <a:schemeClr val="accent3">
                    <a:lumMod val="75000"/>
                  </a:schemeClr>
                </a:solidFill>
                <a:latin typeface="Arabic Typesetting" pitchFamily="66" charset="-78"/>
                <a:cs typeface="Arabic Typesetting" pitchFamily="66" charset="-78"/>
              </a:rPr>
              <a:t> </a:t>
            </a:r>
            <a:r>
              <a:rPr lang="ar-SA" dirty="0" smtClean="0">
                <a:latin typeface="Arabic Typesetting" pitchFamily="66" charset="-78"/>
                <a:cs typeface="Arabic Typesetting" pitchFamily="66" charset="-78"/>
              </a:rPr>
              <a:t>الهيئة منظمة دولية واسعة الانتشار تعمل في مجال الإغاثة والتنمية وتشارك في عضوية أكثر من 17 مجلسا ومنظمة ومبادرة ومنتدى واتحادا ومكتبا</a:t>
            </a:r>
          </a:p>
          <a:p>
            <a:pPr>
              <a:buNone/>
            </a:pPr>
            <a:r>
              <a:rPr lang="ar-SA" dirty="0" smtClean="0">
                <a:latin typeface="Arabic Typesetting" pitchFamily="66" charset="-78"/>
                <a:cs typeface="Arabic Typesetting" pitchFamily="66" charset="-78"/>
              </a:rPr>
              <a:t>وشبكة ولجنة على المستويين الدولي والإقليمي</a:t>
            </a:r>
            <a:r>
              <a:rPr lang="ar-SA" sz="3400" b="1" u="sng" dirty="0" smtClean="0">
                <a:solidFill>
                  <a:schemeClr val="accent3">
                    <a:lumMod val="75000"/>
                  </a:schemeClr>
                </a:solidFill>
                <a:latin typeface="Arabic Typesetting" pitchFamily="66" charset="-78"/>
                <a:cs typeface="Arabic Typesetting" pitchFamily="66" charset="-78"/>
              </a:rPr>
              <a:t> كالتالي: </a:t>
            </a:r>
            <a:endParaRPr lang="en-US" sz="3400" b="1" u="sng" dirty="0" smtClean="0">
              <a:solidFill>
                <a:schemeClr val="accent3">
                  <a:lumMod val="75000"/>
                </a:schemeClr>
              </a:solidFill>
              <a:latin typeface="Arabic Typesetting" pitchFamily="66" charset="-78"/>
              <a:cs typeface="Arabic Typesetting" pitchFamily="66" charset="-78"/>
            </a:endParaRPr>
          </a:p>
          <a:p>
            <a:pPr lvl="0">
              <a:buNone/>
            </a:pPr>
            <a:r>
              <a:rPr lang="ar-SA" dirty="0" smtClean="0">
                <a:latin typeface="Arabic Typesetting" pitchFamily="66" charset="-78"/>
                <a:cs typeface="Arabic Typesetting" pitchFamily="66" charset="-78"/>
              </a:rPr>
              <a:t>1/عضو الهيئة التأسيسية للمجلس الإسلامي العالمي للدعوة والإغاثة (1408هـ - 1988م).</a:t>
            </a:r>
            <a:endParaRPr lang="en-US" dirty="0" smtClean="0">
              <a:latin typeface="Arabic Typesetting" pitchFamily="66" charset="-78"/>
              <a:cs typeface="Arabic Typesetting" pitchFamily="66" charset="-78"/>
            </a:endParaRPr>
          </a:p>
          <a:p>
            <a:pPr lvl="0">
              <a:buNone/>
            </a:pPr>
            <a:r>
              <a:rPr lang="ar-SA" dirty="0" smtClean="0">
                <a:latin typeface="Arabic Typesetting" pitchFamily="66" charset="-78"/>
                <a:cs typeface="Arabic Typesetting" pitchFamily="66" charset="-78"/>
              </a:rPr>
              <a:t>.</a:t>
            </a:r>
            <a:endParaRPr lang="en-US" dirty="0" smtClean="0">
              <a:latin typeface="Arabic Typesetting" pitchFamily="66" charset="-78"/>
              <a:cs typeface="Arabic Typesetting" pitchFamily="66" charset="-78"/>
            </a:endParaRPr>
          </a:p>
          <a:p>
            <a:pPr>
              <a:buNone/>
            </a:pPr>
            <a:endParaRPr lang="ar-SA" dirty="0">
              <a:latin typeface="Arabic Typesetting" pitchFamily="66" charset="-78"/>
              <a:cs typeface="Arabic Typesetting" pitchFamily="66" charset="-78"/>
            </a:endParaRPr>
          </a:p>
        </p:txBody>
      </p:sp>
      <p:pic>
        <p:nvPicPr>
          <p:cNvPr id="6" name="صورة 5" descr="9da25c2205fbe7566324c7d9012bbb76.jpg"/>
          <p:cNvPicPr>
            <a:picLocks noChangeAspect="1"/>
          </p:cNvPicPr>
          <p:nvPr/>
        </p:nvPicPr>
        <p:blipFill>
          <a:blip r:embed="rId3" cstate="print"/>
          <a:srcRect b="4412"/>
          <a:stretch>
            <a:fillRect/>
          </a:stretch>
        </p:blipFill>
        <p:spPr>
          <a:xfrm>
            <a:off x="285720" y="357166"/>
            <a:ext cx="2000264" cy="1362917"/>
          </a:xfrm>
          <a:prstGeom prst="rect">
            <a:avLst/>
          </a:prstGeom>
        </p:spPr>
      </p:pic>
    </p:spTree>
    <p:extLst>
      <p:ext uri="{BB962C8B-B14F-4D97-AF65-F5344CB8AC3E}">
        <p14:creationId xmlns:p14="http://schemas.microsoft.com/office/powerpoint/2010/main" val="28491994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721499"/>
          </a:xfrm>
        </p:spPr>
        <p:txBody>
          <a:bodyPr>
            <a:normAutofit/>
          </a:bodyPr>
          <a:lstStyle/>
          <a:p>
            <a:pPr lvl="0">
              <a:buNone/>
            </a:pPr>
            <a:r>
              <a:rPr lang="ar-SA" sz="3600" dirty="0">
                <a:latin typeface="Arabic Typesetting" pitchFamily="66" charset="-78"/>
                <a:cs typeface="+mj-cs"/>
              </a:rPr>
              <a:t>2/عضو هيئة الرئاسة للمجلس الإسلامي العالمي للدعوة والإغاثة (1408هـ - 1988م).</a:t>
            </a:r>
            <a:endParaRPr lang="en-US" sz="3600" dirty="0">
              <a:latin typeface="Arabic Typesetting" pitchFamily="66" charset="-78"/>
              <a:cs typeface="+mj-cs"/>
            </a:endParaRPr>
          </a:p>
          <a:p>
            <a:pPr lvl="0">
              <a:buNone/>
            </a:pPr>
            <a:r>
              <a:rPr lang="ar-SA" sz="3600" dirty="0">
                <a:latin typeface="Arabic Typesetting" pitchFamily="66" charset="-78"/>
                <a:cs typeface="+mj-cs"/>
              </a:rPr>
              <a:t>3/عضو في عدد من اللجان الدائمة بالمجلس الإسلامي العالمي للدعوة والإغاثة (لجنة التعليم </a:t>
            </a:r>
            <a:r>
              <a:rPr lang="ar-SA" sz="3600" dirty="0" smtClean="0">
                <a:latin typeface="Arabic Typesetting" pitchFamily="66" charset="-78"/>
                <a:cs typeface="+mj-cs"/>
              </a:rPr>
              <a:t>والدعوة , لجنة </a:t>
            </a:r>
            <a:r>
              <a:rPr lang="ar-SA" sz="3600" dirty="0">
                <a:latin typeface="Arabic Typesetting" pitchFamily="66" charset="-78"/>
                <a:cs typeface="+mj-cs"/>
              </a:rPr>
              <a:t>معلومات والمتابعة , لجنة الإعلام والنشر , لجنة </a:t>
            </a:r>
            <a:r>
              <a:rPr lang="ar-SA" sz="3600" dirty="0" smtClean="0">
                <a:latin typeface="Arabic Typesetting" pitchFamily="66" charset="-78"/>
                <a:cs typeface="+mj-cs"/>
              </a:rPr>
              <a:t>الشباب , لجنة </a:t>
            </a:r>
            <a:r>
              <a:rPr lang="ar-SA" sz="3600" dirty="0">
                <a:latin typeface="Arabic Typesetting" pitchFamily="66" charset="-78"/>
                <a:cs typeface="+mj-cs"/>
              </a:rPr>
              <a:t>القدس وفلسطين , اللجنة الإسلامية العالمية للمرأة والطفل , لجنة إفريقيا ولجنة الفكر والتأصيل ) وترأس لجنة الإغاثة والعامة بالمجلس منذ إنشائه عام </a:t>
            </a:r>
            <a:r>
              <a:rPr lang="ar-SA" sz="3600" dirty="0" smtClean="0">
                <a:latin typeface="Arabic Typesetting" pitchFamily="66" charset="-78"/>
                <a:cs typeface="+mj-cs"/>
              </a:rPr>
              <a:t>1988م</a:t>
            </a:r>
            <a:endParaRPr lang="en-US" sz="3600" dirty="0">
              <a:latin typeface="Arabic Typesetting" pitchFamily="66" charset="-78"/>
              <a:cs typeface="+mj-cs"/>
            </a:endParaRPr>
          </a:p>
        </p:txBody>
      </p:sp>
    </p:spTree>
    <p:extLst>
      <p:ext uri="{BB962C8B-B14F-4D97-AF65-F5344CB8AC3E}">
        <p14:creationId xmlns:p14="http://schemas.microsoft.com/office/powerpoint/2010/main" val="34440889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8229600" cy="5433467"/>
          </a:xfrm>
        </p:spPr>
        <p:txBody>
          <a:bodyPr/>
          <a:lstStyle/>
          <a:p>
            <a:pPr>
              <a:buNone/>
            </a:pPr>
            <a:r>
              <a:rPr lang="ar-SA" sz="4400" b="1" u="sng" dirty="0">
                <a:solidFill>
                  <a:schemeClr val="accent3">
                    <a:lumMod val="75000"/>
                  </a:schemeClr>
                </a:solidFill>
                <a:latin typeface="Arabic Typesetting" pitchFamily="66" charset="-78"/>
                <a:cs typeface="+mj-cs"/>
              </a:rPr>
              <a:t>7.التعاون الدولي والشراكات : </a:t>
            </a:r>
          </a:p>
          <a:p>
            <a:pPr>
              <a:buNone/>
            </a:pPr>
            <a:r>
              <a:rPr lang="ar-SA" dirty="0">
                <a:latin typeface="Arabic Typesetting" pitchFamily="66" charset="-78"/>
                <a:cs typeface="+mj-cs"/>
              </a:rPr>
              <a:t>تتمتع الهيئة بعلاقات تعاون وشراكة مع أكثر من 13 منظمة أممية ودولية وإقليمية حيث وقعت عددا من اتفاقيات الشراكة والتعاون لتنفيذ </a:t>
            </a:r>
            <a:r>
              <a:rPr lang="ar-SA" dirty="0" smtClean="0">
                <a:latin typeface="Arabic Typesetting" pitchFamily="66" charset="-78"/>
                <a:cs typeface="+mj-cs"/>
              </a:rPr>
              <a:t>مشروعات</a:t>
            </a:r>
          </a:p>
          <a:p>
            <a:pPr>
              <a:buNone/>
            </a:pPr>
            <a:endParaRPr lang="ar-SA" dirty="0" smtClean="0">
              <a:latin typeface="Arabic Typesetting" pitchFamily="66" charset="-78"/>
              <a:cs typeface="+mj-cs"/>
            </a:endParaRPr>
          </a:p>
          <a:p>
            <a:pPr>
              <a:buNone/>
            </a:pPr>
            <a:r>
              <a:rPr lang="ar-SA" dirty="0">
                <a:latin typeface="Arabic Typesetting" pitchFamily="66" charset="-78"/>
                <a:cs typeface="+mj-cs"/>
              </a:rPr>
              <a:t> اغاثية وتنموية وصحية وبيئية في عدد دول العالم خاصة الدول التي تعاني من الفقر والكوارث ومن </a:t>
            </a:r>
            <a:r>
              <a:rPr lang="ar-SA" dirty="0" smtClean="0">
                <a:latin typeface="Arabic Typesetting" pitchFamily="66" charset="-78"/>
                <a:cs typeface="+mj-cs"/>
              </a:rPr>
              <a:t>ذلك :</a:t>
            </a:r>
            <a:endParaRPr lang="en-US" dirty="0">
              <a:latin typeface="Arabic Typesetting" pitchFamily="66" charset="-78"/>
              <a:cs typeface="+mj-cs"/>
            </a:endParaRPr>
          </a:p>
          <a:p>
            <a:pPr>
              <a:buNone/>
            </a:pPr>
            <a:endParaRPr lang="ar-SA" dirty="0">
              <a:latin typeface="Arabic Typesetting" pitchFamily="66" charset="-78"/>
              <a:cs typeface="Arabic Typesetting" pitchFamily="66" charset="-78"/>
            </a:endParaRPr>
          </a:p>
          <a:p>
            <a:endParaRPr lang="ar-SA" dirty="0"/>
          </a:p>
        </p:txBody>
      </p:sp>
      <p:sp>
        <p:nvSpPr>
          <p:cNvPr id="4" name="سهم إلى اليسار 3"/>
          <p:cNvSpPr/>
          <p:nvPr/>
        </p:nvSpPr>
        <p:spPr>
          <a:xfrm>
            <a:off x="2555776" y="530120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6369829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120680"/>
          </a:xfrm>
        </p:spPr>
        <p:txBody>
          <a:bodyPr>
            <a:normAutofit lnSpcReduction="10000"/>
          </a:bodyPr>
          <a:lstStyle/>
          <a:p>
            <a:pPr lvl="0">
              <a:lnSpc>
                <a:spcPct val="150000"/>
              </a:lnSpc>
              <a:buNone/>
            </a:pPr>
            <a:r>
              <a:rPr lang="ar-SA" dirty="0" smtClean="0">
                <a:latin typeface="Arabic Typesetting" pitchFamily="66" charset="-78"/>
                <a:cs typeface="+mj-cs"/>
              </a:rPr>
              <a:t>1/التعاون </a:t>
            </a:r>
            <a:r>
              <a:rPr lang="ar-SA" dirty="0">
                <a:latin typeface="Arabic Typesetting" pitchFamily="66" charset="-78"/>
                <a:cs typeface="+mj-cs"/>
              </a:rPr>
              <a:t>مع المفوضية العليا للأمم المتحدة لشؤون اللاجئين </a:t>
            </a:r>
            <a:r>
              <a:rPr lang="en-IE" dirty="0">
                <a:latin typeface="Arabic Typesetting" pitchFamily="66" charset="-78"/>
                <a:cs typeface="+mj-cs"/>
              </a:rPr>
              <a:t>UNHCR</a:t>
            </a:r>
            <a:r>
              <a:rPr lang="ar-SA" dirty="0">
                <a:latin typeface="Arabic Typesetting" pitchFamily="66" charset="-78"/>
                <a:cs typeface="+mj-cs"/>
              </a:rPr>
              <a:t> في دول(تنزانيا – كينيا – مالي – أفغانستان )</a:t>
            </a:r>
            <a:endParaRPr lang="en-US" dirty="0">
              <a:latin typeface="Arabic Typesetting" pitchFamily="66" charset="-78"/>
              <a:cs typeface="+mj-cs"/>
            </a:endParaRPr>
          </a:p>
          <a:p>
            <a:pPr lvl="0">
              <a:lnSpc>
                <a:spcPct val="150000"/>
              </a:lnSpc>
              <a:buNone/>
            </a:pPr>
            <a:r>
              <a:rPr lang="ar-SA" dirty="0">
                <a:latin typeface="Arabic Typesetting" pitchFamily="66" charset="-78"/>
                <a:cs typeface="+mj-cs"/>
              </a:rPr>
              <a:t>2/التعاون مع برنامج الغذاء العالمي </a:t>
            </a:r>
            <a:r>
              <a:rPr lang="en-US" dirty="0">
                <a:latin typeface="Arabic Typesetting" pitchFamily="66" charset="-78"/>
                <a:cs typeface="+mj-cs"/>
              </a:rPr>
              <a:t>WFP</a:t>
            </a:r>
            <a:r>
              <a:rPr lang="ar-SA" dirty="0">
                <a:latin typeface="Arabic Typesetting" pitchFamily="66" charset="-78"/>
                <a:cs typeface="+mj-cs"/>
              </a:rPr>
              <a:t> في دول ( كينيا – تنزانيا – موزنبيق- سيراليون- السودان )</a:t>
            </a:r>
            <a:endParaRPr lang="en-US" dirty="0">
              <a:latin typeface="Arabic Typesetting" pitchFamily="66" charset="-78"/>
              <a:cs typeface="+mj-cs"/>
            </a:endParaRPr>
          </a:p>
          <a:p>
            <a:pPr lvl="0">
              <a:lnSpc>
                <a:spcPct val="150000"/>
              </a:lnSpc>
              <a:buNone/>
            </a:pPr>
            <a:r>
              <a:rPr lang="ar-SA" dirty="0">
                <a:latin typeface="Arabic Typesetting" pitchFamily="66" charset="-78"/>
                <a:cs typeface="+mj-cs"/>
              </a:rPr>
              <a:t>3/التعاون مع منظمة الأغذية والزراعة الدولية (الفاو ) في توزيع المساعدات الغذائية في مخيم النازحين من الحرب في سيراليون عام 1977م والتربوية والثقافية والصحية وبناء القدرات البشرية في المناطق الفلسطينية</a:t>
            </a:r>
            <a:endParaRPr lang="ar-SA" dirty="0">
              <a:cs typeface="+mj-cs"/>
            </a:endParaRPr>
          </a:p>
          <a:p>
            <a:endParaRPr lang="ar-SA" dirty="0"/>
          </a:p>
        </p:txBody>
      </p:sp>
    </p:spTree>
    <p:extLst>
      <p:ext uri="{BB962C8B-B14F-4D97-AF65-F5344CB8AC3E}">
        <p14:creationId xmlns:p14="http://schemas.microsoft.com/office/powerpoint/2010/main" val="2895817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chemeClr val="accent3">
                    <a:lumMod val="75000"/>
                  </a:schemeClr>
                </a:solidFill>
                <a:latin typeface="Arabic Typesetting" pitchFamily="66" charset="-78"/>
                <a:cs typeface="Arabic Typesetting" pitchFamily="66" charset="-78"/>
              </a:rPr>
              <a:t>تابع: هيئة الإغاثة الإسلامية العالمية </a:t>
            </a:r>
            <a:endParaRPr lang="ar-SA" dirty="0"/>
          </a:p>
        </p:txBody>
      </p:sp>
      <p:sp>
        <p:nvSpPr>
          <p:cNvPr id="3" name="عنصر نائب للمحتوى 2"/>
          <p:cNvSpPr>
            <a:spLocks noGrp="1"/>
          </p:cNvSpPr>
          <p:nvPr>
            <p:ph idx="1"/>
          </p:nvPr>
        </p:nvSpPr>
        <p:spPr/>
        <p:txBody>
          <a:bodyPr>
            <a:normAutofit fontScale="92500" lnSpcReduction="10000"/>
          </a:bodyPr>
          <a:lstStyle/>
          <a:p>
            <a:pPr>
              <a:buNone/>
            </a:pPr>
            <a:r>
              <a:rPr lang="ar-SA" sz="3400" b="1" u="sng" dirty="0" smtClean="0">
                <a:solidFill>
                  <a:schemeClr val="accent3">
                    <a:lumMod val="75000"/>
                  </a:schemeClr>
                </a:solidFill>
                <a:latin typeface="Arabic Typesetting" pitchFamily="66" charset="-78"/>
                <a:cs typeface="Arabic Typesetting" pitchFamily="66" charset="-78"/>
              </a:rPr>
              <a:t>8.الوحدة التابعة لرئيس مجلس الإدارة: </a:t>
            </a:r>
          </a:p>
          <a:p>
            <a:pPr>
              <a:buNone/>
            </a:pPr>
            <a:r>
              <a:rPr lang="ar-SA" dirty="0" smtClean="0">
                <a:latin typeface="Arabic Typesetting" pitchFamily="66" charset="-78"/>
                <a:cs typeface="Arabic Typesetting" pitchFamily="66" charset="-78"/>
              </a:rPr>
              <a:t>جهاز المراجع الداخلي للهيئة.</a:t>
            </a:r>
            <a:endParaRPr lang="en-US" dirty="0" smtClean="0">
              <a:latin typeface="Arabic Typesetting" pitchFamily="66" charset="-78"/>
              <a:cs typeface="Arabic Typesetting" pitchFamily="66" charset="-78"/>
            </a:endParaRPr>
          </a:p>
          <a:p>
            <a:pPr>
              <a:buNone/>
            </a:pPr>
            <a:r>
              <a:rPr lang="ar-SA" sz="3400" b="1" u="sng" dirty="0" smtClean="0">
                <a:solidFill>
                  <a:schemeClr val="accent3">
                    <a:lumMod val="75000"/>
                  </a:schemeClr>
                </a:solidFill>
                <a:latin typeface="Arabic Typesetting" pitchFamily="66" charset="-78"/>
                <a:cs typeface="Arabic Typesetting" pitchFamily="66" charset="-78"/>
              </a:rPr>
              <a:t>9.وحدات الأمانة العامة نذكر منها :</a:t>
            </a:r>
            <a:endParaRPr lang="en-US" sz="3400" b="1" u="sng" dirty="0" smtClean="0">
              <a:solidFill>
                <a:schemeClr val="accent3">
                  <a:lumMod val="75000"/>
                </a:schemeClr>
              </a:solidFill>
              <a:latin typeface="Arabic Typesetting" pitchFamily="66" charset="-78"/>
              <a:cs typeface="Arabic Typesetting" pitchFamily="66" charset="-78"/>
            </a:endParaRPr>
          </a:p>
          <a:p>
            <a:pPr>
              <a:buNone/>
            </a:pPr>
            <a:r>
              <a:rPr lang="ar-SA" dirty="0" smtClean="0">
                <a:latin typeface="Arabic Typesetting" pitchFamily="66" charset="-78"/>
                <a:cs typeface="Arabic Typesetting" pitchFamily="66" charset="-78"/>
              </a:rPr>
              <a:t> الوحدات التابعة للامين العام 1- مكتب الأمين العام 2- إدارة الرقابة المالية قبل الصرف 3- إدارة المتابعة المالية والإدارية </a:t>
            </a:r>
            <a:endParaRPr lang="en-US" dirty="0" smtClean="0">
              <a:latin typeface="Arabic Typesetting" pitchFamily="66" charset="-78"/>
              <a:cs typeface="Arabic Typesetting" pitchFamily="66" charset="-78"/>
            </a:endParaRPr>
          </a:p>
          <a:p>
            <a:pPr>
              <a:buNone/>
            </a:pPr>
            <a:r>
              <a:rPr lang="ar-SA" dirty="0" smtClean="0">
                <a:latin typeface="Arabic Typesetting" pitchFamily="66" charset="-78"/>
                <a:cs typeface="Arabic Typesetting" pitchFamily="66" charset="-78"/>
              </a:rPr>
              <a:t>الوحدات التابعة للإدارة ألعامه للبرامج والرعايات 1- الرعاية الاجتماعية 2- الرعاية التربوية 3- الرعاية الصحية</a:t>
            </a:r>
            <a:endParaRPr lang="en-US" dirty="0" smtClean="0">
              <a:latin typeface="Arabic Typesetting" pitchFamily="66" charset="-78"/>
              <a:cs typeface="Arabic Typesetting" pitchFamily="66" charset="-78"/>
            </a:endParaRPr>
          </a:p>
          <a:p>
            <a:pPr>
              <a:buNone/>
            </a:pPr>
            <a:r>
              <a:rPr lang="ar-SA" dirty="0" smtClean="0">
                <a:latin typeface="Arabic Typesetting" pitchFamily="66" charset="-78"/>
                <a:cs typeface="Arabic Typesetting" pitchFamily="66" charset="-78"/>
              </a:rPr>
              <a:t>الوحدات التابعة للإدارة العامة للمالية والخدمات المساندة 1- الإدارة المالية 2- قسم الميزانية 3- إدارة الموارد البشرية </a:t>
            </a:r>
            <a:endParaRPr lang="en-US" dirty="0" smtClean="0">
              <a:latin typeface="Arabic Typesetting" pitchFamily="66" charset="-78"/>
              <a:cs typeface="Arabic Typesetting" pitchFamily="66" charset="-78"/>
            </a:endParaRPr>
          </a:p>
        </p:txBody>
      </p:sp>
      <p:pic>
        <p:nvPicPr>
          <p:cNvPr id="4" name="صورة 3" descr="9da25c2205fbe7566324c7d9012bbb76.jpg"/>
          <p:cNvPicPr>
            <a:picLocks noChangeAspect="1"/>
          </p:cNvPicPr>
          <p:nvPr/>
        </p:nvPicPr>
        <p:blipFill>
          <a:blip r:embed="rId3" cstate="print"/>
          <a:srcRect b="4412"/>
          <a:stretch>
            <a:fillRect/>
          </a:stretch>
        </p:blipFill>
        <p:spPr>
          <a:xfrm>
            <a:off x="214282" y="857232"/>
            <a:ext cx="2000264" cy="1362917"/>
          </a:xfrm>
          <a:prstGeom prst="rect">
            <a:avLst/>
          </a:prstGeom>
        </p:spPr>
      </p:pic>
    </p:spTree>
    <p:extLst>
      <p:ext uri="{BB962C8B-B14F-4D97-AF65-F5344CB8AC3E}">
        <p14:creationId xmlns:p14="http://schemas.microsoft.com/office/powerpoint/2010/main" val="274460867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976664"/>
          </a:xfrm>
        </p:spPr>
        <p:txBody>
          <a:bodyPr>
            <a:normAutofit/>
          </a:bodyPr>
          <a:lstStyle/>
          <a:p>
            <a:pPr>
              <a:buNone/>
            </a:pPr>
            <a:r>
              <a:rPr lang="ar-SA" sz="4000" b="1" u="sng" dirty="0">
                <a:solidFill>
                  <a:schemeClr val="accent3">
                    <a:lumMod val="75000"/>
                  </a:schemeClr>
                </a:solidFill>
                <a:latin typeface="Arabic Typesetting" pitchFamily="66" charset="-78"/>
                <a:cs typeface="Arabic Typesetting" pitchFamily="66" charset="-78"/>
              </a:rPr>
              <a:t>10.المكاتب المحلية :</a:t>
            </a:r>
          </a:p>
          <a:p>
            <a:pPr>
              <a:buNone/>
            </a:pPr>
            <a:r>
              <a:rPr lang="ar-SA" sz="4000" dirty="0">
                <a:latin typeface="Arabic Typesetting" pitchFamily="66" charset="-78"/>
                <a:cs typeface="Arabic Typesetting" pitchFamily="66" charset="-78"/>
              </a:rPr>
              <a:t> تنتشر فروع الهيئة المحلية في جميع مناطق المملكة تواصلا مع المحسنين ورعاية المحتاجين في كل من المدن التالية أبها- الباحة – بريده – تبوك- جازان – جده- الجوف – حائل – الرياض – الطائف – عرعر – </a:t>
            </a:r>
            <a:r>
              <a:rPr lang="ar-SA" sz="4000" dirty="0" err="1">
                <a:latin typeface="Arabic Typesetting" pitchFamily="66" charset="-78"/>
                <a:cs typeface="Arabic Typesetting" pitchFamily="66" charset="-78"/>
              </a:rPr>
              <a:t>عنيزه</a:t>
            </a:r>
            <a:r>
              <a:rPr lang="ar-SA" sz="4000" dirty="0">
                <a:latin typeface="Arabic Typesetting" pitchFamily="66" charset="-78"/>
                <a:cs typeface="Arabic Typesetting" pitchFamily="66" charset="-78"/>
              </a:rPr>
              <a:t> – المدينة المنورة- مكة المكرمة – نجران – ينبع .</a:t>
            </a:r>
            <a:endParaRPr lang="en-US" sz="4000" dirty="0">
              <a:latin typeface="Arabic Typesetting" pitchFamily="66" charset="-78"/>
              <a:cs typeface="Arabic Typesetting" pitchFamily="66" charset="-78"/>
            </a:endParaRPr>
          </a:p>
          <a:p>
            <a:endParaRPr lang="ar-SA" dirty="0"/>
          </a:p>
        </p:txBody>
      </p:sp>
    </p:spTree>
    <p:extLst>
      <p:ext uri="{BB962C8B-B14F-4D97-AF65-F5344CB8AC3E}">
        <p14:creationId xmlns:p14="http://schemas.microsoft.com/office/powerpoint/2010/main" val="14817537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lstStyle/>
          <a:p>
            <a:pPr>
              <a:buNone/>
            </a:pPr>
            <a:r>
              <a:rPr lang="ar-SA" b="1" u="sng" dirty="0">
                <a:solidFill>
                  <a:schemeClr val="accent3">
                    <a:lumMod val="75000"/>
                  </a:schemeClr>
                </a:solidFill>
                <a:latin typeface="Arabic Typesetting" pitchFamily="66" charset="-78"/>
                <a:cs typeface="Arabic Typesetting" pitchFamily="66" charset="-78"/>
              </a:rPr>
              <a:t>1</a:t>
            </a:r>
            <a:r>
              <a:rPr lang="ar-SA" b="1" u="sng" dirty="0">
                <a:solidFill>
                  <a:schemeClr val="accent3">
                    <a:lumMod val="75000"/>
                  </a:schemeClr>
                </a:solidFill>
                <a:latin typeface="Arabic Typesetting" pitchFamily="66" charset="-78"/>
                <a:cs typeface="+mj-cs"/>
              </a:rPr>
              <a:t>1.المكاتب الخارجية :</a:t>
            </a:r>
          </a:p>
          <a:p>
            <a:pPr>
              <a:buNone/>
            </a:pPr>
            <a:r>
              <a:rPr lang="ar-SA" dirty="0">
                <a:latin typeface="Arabic Typesetting" pitchFamily="66" charset="-78"/>
                <a:cs typeface="+mj-cs"/>
              </a:rPr>
              <a:t> تدبر الهيئة برامجها ومشروعاتها الخيرية والاغاثية والتنموية الخارجية عبر مكاتبها وممثليها ومنسقيها الموجودين في 34 دوله إفريقية  وأسيوية  وأوروبية هي أذربيجان- الأردن – أفغانستان – ألبانيا – اندونيسيا – أوغندا – باكستان – بلغاريا – بنجلاديش – بنين ...)</a:t>
            </a:r>
          </a:p>
          <a:p>
            <a:endParaRPr lang="ar-SA" dirty="0"/>
          </a:p>
        </p:txBody>
      </p:sp>
    </p:spTree>
    <p:extLst>
      <p:ext uri="{BB962C8B-B14F-4D97-AF65-F5344CB8AC3E}">
        <p14:creationId xmlns:p14="http://schemas.microsoft.com/office/powerpoint/2010/main" val="3396340396"/>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TotalTime>
  <Words>2913</Words>
  <Application>Microsoft Office PowerPoint</Application>
  <PresentationFormat>عرض على الشاشة (3:4)‏</PresentationFormat>
  <Paragraphs>217</Paragraphs>
  <Slides>51</Slides>
  <Notes>0</Notes>
  <HiddenSlides>0</HiddenSlides>
  <MMClips>0</MMClips>
  <ScaleCrop>false</ScaleCrop>
  <HeadingPairs>
    <vt:vector size="4" baseType="variant">
      <vt:variant>
        <vt:lpstr>نسق</vt:lpstr>
      </vt:variant>
      <vt:variant>
        <vt:i4>1</vt:i4>
      </vt:variant>
      <vt:variant>
        <vt:lpstr>عناوين الشرائح</vt:lpstr>
      </vt:variant>
      <vt:variant>
        <vt:i4>51</vt:i4>
      </vt:variant>
    </vt:vector>
  </HeadingPairs>
  <TitlesOfParts>
    <vt:vector size="52" baseType="lpstr">
      <vt:lpstr>نسق Office</vt:lpstr>
      <vt:lpstr>عرض تقديمي في PowerPoint</vt:lpstr>
      <vt:lpstr>المحاضرة الحادية عشر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خامسا:تفعيل دور الإعلام في توعية المتطوعين: </vt:lpstr>
      <vt:lpstr>عرض تقديمي في PowerPoint</vt:lpstr>
      <vt:lpstr>عرض تقديمي في PowerPoint</vt:lpstr>
      <vt:lpstr>خامسا:تفعيل دور الغرف التجارية الصناعية في دعم المنظمات التطوعية :</vt:lpstr>
      <vt:lpstr>عرض تقديمي في PowerPoint</vt:lpstr>
      <vt:lpstr>عرض تقديمي في PowerPoint</vt:lpstr>
      <vt:lpstr>تابع:تفعيل دور الغرف التجارية الصناعية في دعم المنظمات التطوعية :</vt:lpstr>
      <vt:lpstr>عرض تقديمي في PowerPoint</vt:lpstr>
      <vt:lpstr>عرض تقديمي في PowerPoint</vt:lpstr>
      <vt:lpstr>تابع:تفعيل دور الغرف التجارية الصناعية في دعم المنظمات التطوعية :</vt:lpstr>
      <vt:lpstr>عرض تقديمي في PowerPoint</vt:lpstr>
      <vt:lpstr>عرض تقديمي في PowerPoint</vt:lpstr>
      <vt:lpstr> تابع:تفعيل دور الغرف التجارية الصناعية في دعم المنظمات التطوعية :  2.خطط الغرفة في الاعمال التطوعية : تضع الغرفة ضمن خططها المستقبلية واولوياتها تكثيف الجهود في المجالات الاجتماعية والخيرية وكل ما من شانه خدمة المجتمع. 2-1 زيادة تفعيل الدور الاجتماعي لرجال الاعمال من خلال : طرح القضايا والموضوعات الاجتماعية وامكانيات المساهمة في حلها على جداول اعمال اللجان النوعية القطاعية الرئيسية ، والفرعية واللجان المتخصصة بالغرفة .  </vt:lpstr>
      <vt:lpstr>عرض تقديمي في PowerPoint</vt:lpstr>
      <vt:lpstr>عرض تقديمي في PowerPoint</vt:lpstr>
      <vt:lpstr>عرض تقديمي في PowerPoint</vt:lpstr>
      <vt:lpstr>عرض تقديمي في PowerPoint</vt:lpstr>
      <vt:lpstr>سادسا:نماذج من الإعمال التطوعية بالمملكة العربية السعودية:</vt:lpstr>
      <vt:lpstr>عرض تقديمي في PowerPoint</vt:lpstr>
      <vt:lpstr>عرض تقديمي في PowerPoint</vt:lpstr>
      <vt:lpstr>عرض تقديمي في PowerPoint</vt:lpstr>
      <vt:lpstr>عرض تقديمي في PowerPoint</vt:lpstr>
      <vt:lpstr>عرض تقديمي في PowerPoint</vt:lpstr>
      <vt:lpstr>تابع: هيئة الإغاثة الإسلامية العالمية </vt:lpstr>
      <vt:lpstr>عرض تقديمي في PowerPoint</vt:lpstr>
      <vt:lpstr>عرض تقديمي في PowerPoint</vt:lpstr>
      <vt:lpstr>تابع: هيئة الإغاثة الإسلامية العالمية </vt:lpstr>
      <vt:lpstr>عرض تقديمي في PowerPoint</vt:lpstr>
      <vt:lpstr>عرض تقديمي في PowerPoint</vt:lpstr>
      <vt:lpstr>عرض تقديمي في PowerPoint</vt:lpstr>
      <vt:lpstr>تابع: هيئة الإغاثة الإسلامية العالمية </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 عشر </dc:title>
  <dc:creator>Asmaa A. Saleh</dc:creator>
  <cp:lastModifiedBy>Asmaa A. Saleh</cp:lastModifiedBy>
  <cp:revision>19</cp:revision>
  <dcterms:created xsi:type="dcterms:W3CDTF">2015-10-15T12:28:12Z</dcterms:created>
  <dcterms:modified xsi:type="dcterms:W3CDTF">2015-11-09T14:08:56Z</dcterms:modified>
</cp:coreProperties>
</file>