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306" r:id="rId2"/>
    <p:sldId id="256" r:id="rId3"/>
    <p:sldId id="273" r:id="rId4"/>
    <p:sldId id="274" r:id="rId5"/>
    <p:sldId id="275" r:id="rId6"/>
    <p:sldId id="27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9" r:id="rId24"/>
    <p:sldId id="278"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50DDD1A2-05B6-47A5-9805-ABEE6153EDA9}" type="datetimeFigureOut">
              <a:rPr lang="ar-SA" smtClean="0"/>
              <a:t>01/02/1437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1365901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0DDD1A2-05B6-47A5-9805-ABEE6153EDA9}" type="datetimeFigureOut">
              <a:rPr lang="ar-SA" smtClean="0"/>
              <a:t>01/02/1437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4123099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0DDD1A2-05B6-47A5-9805-ABEE6153EDA9}" type="datetimeFigureOut">
              <a:rPr lang="ar-SA" smtClean="0"/>
              <a:t>01/02/1437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2200732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50DDD1A2-05B6-47A5-9805-ABEE6153EDA9}" type="datetimeFigureOut">
              <a:rPr lang="ar-SA" smtClean="0"/>
              <a:t>01/02/1437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2578808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0DDD1A2-05B6-47A5-9805-ABEE6153EDA9}" type="datetimeFigureOut">
              <a:rPr lang="ar-SA" smtClean="0"/>
              <a:t>01/02/1437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481813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50DDD1A2-05B6-47A5-9805-ABEE6153EDA9}" type="datetimeFigureOut">
              <a:rPr lang="ar-SA" smtClean="0"/>
              <a:t>01/02/1437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2932459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0DDD1A2-05B6-47A5-9805-ABEE6153EDA9}" type="datetimeFigureOut">
              <a:rPr lang="ar-SA" smtClean="0"/>
              <a:t>01/02/1437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4114808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0DDD1A2-05B6-47A5-9805-ABEE6153EDA9}" type="datetimeFigureOut">
              <a:rPr lang="ar-SA" smtClean="0"/>
              <a:t>01/02/1437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54268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0DDD1A2-05B6-47A5-9805-ABEE6153EDA9}" type="datetimeFigureOut">
              <a:rPr lang="ar-SA" smtClean="0"/>
              <a:t>01/02/1437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1746422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0DDD1A2-05B6-47A5-9805-ABEE6153EDA9}" type="datetimeFigureOut">
              <a:rPr lang="ar-SA" smtClean="0"/>
              <a:t>01/02/1437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3858253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0DDD1A2-05B6-47A5-9805-ABEE6153EDA9}" type="datetimeFigureOut">
              <a:rPr lang="ar-SA" smtClean="0"/>
              <a:t>01/02/1437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510D810-01BB-4065-AB14-C211E7A8798C}" type="slidenum">
              <a:rPr lang="ar-SA" smtClean="0"/>
              <a:t>‹#›</a:t>
            </a:fld>
            <a:endParaRPr lang="ar-SA"/>
          </a:p>
        </p:txBody>
      </p:sp>
    </p:spTree>
    <p:extLst>
      <p:ext uri="{BB962C8B-B14F-4D97-AF65-F5344CB8AC3E}">
        <p14:creationId xmlns:p14="http://schemas.microsoft.com/office/powerpoint/2010/main" val="3843411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0DDD1A2-05B6-47A5-9805-ABEE6153EDA9}" type="datetimeFigureOut">
              <a:rPr lang="ar-SA" smtClean="0"/>
              <a:t>01/02/1437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510D810-01BB-4065-AB14-C211E7A8798C}" type="slidenum">
              <a:rPr lang="ar-SA" smtClean="0"/>
              <a:t>‹#›</a:t>
            </a:fld>
            <a:endParaRPr lang="ar-SA"/>
          </a:p>
        </p:txBody>
      </p:sp>
    </p:spTree>
    <p:extLst>
      <p:ext uri="{BB962C8B-B14F-4D97-AF65-F5344CB8AC3E}">
        <p14:creationId xmlns:p14="http://schemas.microsoft.com/office/powerpoint/2010/main" val="4272155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2" y="116632"/>
            <a:ext cx="8784976" cy="6480720"/>
          </a:xfrm>
        </p:spPr>
      </p:pic>
      <p:pic>
        <p:nvPicPr>
          <p:cNvPr id="1026" name="Picture 2" descr="C:\Users\aasaleh\Pictures\9f5dd664fbe4b86f9b73ded2aa24cd8e.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561980"/>
            <a:ext cx="143827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asaleh\Pictures\9f5dd664fbe4b86f9b73ded2aa24cd8e.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11560" y="4381500"/>
            <a:ext cx="1438275"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138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179512" y="2130425"/>
            <a:ext cx="8712968" cy="1874639"/>
          </a:xfrm>
        </p:spPr>
        <p:txBody>
          <a:bodyPr>
            <a:noAutofit/>
          </a:bodyPr>
          <a:lstStyle/>
          <a:p>
            <a:r>
              <a:rPr lang="ar-SA" sz="8800" b="1" dirty="0" smtClean="0"/>
              <a:t>المحاضرة الثانية عشر</a:t>
            </a:r>
            <a:endParaRPr lang="ar-SA" sz="8800" b="1" dirty="0"/>
          </a:p>
        </p:txBody>
      </p:sp>
      <p:pic>
        <p:nvPicPr>
          <p:cNvPr id="2050" name="Picture 2" descr="C:\Users\aasaleh\Pictures\9f5dd664fbe4b86f9b73ded2aa24cd8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725144"/>
            <a:ext cx="143827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asaleh\Pictures\9f5dd664fbe4b86f9b73ded2aa24cd8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332656"/>
            <a:ext cx="1438275"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953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1268760"/>
            <a:ext cx="8229600" cy="3960440"/>
          </a:xfrm>
        </p:spPr>
        <p:txBody>
          <a:bodyPr>
            <a:normAutofit/>
          </a:bodyPr>
          <a:lstStyle/>
          <a:p>
            <a:pPr algn="ctr"/>
            <a:r>
              <a:rPr lang="ar-SA" sz="6000" b="1" dirty="0" smtClean="0"/>
              <a:t>تابع العمل التطوعي بالمملكة العربية السعودية </a:t>
            </a:r>
          </a:p>
          <a:p>
            <a:pPr algn="ctr"/>
            <a:r>
              <a:rPr lang="ar-SA" sz="6000" b="1" dirty="0" smtClean="0"/>
              <a:t>العمل التطوعي في بعض الدول </a:t>
            </a:r>
            <a:endParaRPr lang="ar-SA" sz="6000" b="1" dirty="0"/>
          </a:p>
        </p:txBody>
      </p:sp>
      <p:pic>
        <p:nvPicPr>
          <p:cNvPr id="3074" name="Picture 2" descr="C:\Users\aasaleh\Pictures\9f5dd664fbe4b86f9b73ded2aa24cd8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54363" y="5186363"/>
            <a:ext cx="143827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asaleh\Pictures\9f5dd664fbe4b86f9b73ded2aa24cd8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380312" y="5006341"/>
            <a:ext cx="143827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asaleh\Pictures\9f5dd664fbe4b86f9b73ded2aa24cd8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540881" y="-167243"/>
            <a:ext cx="1438275"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570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a:bodyPr>
          <a:lstStyle/>
          <a:p>
            <a:pPr algn="ctr"/>
            <a:r>
              <a:rPr lang="ar-SA" sz="3600" b="1" u="sng" dirty="0" smtClean="0"/>
              <a:t>عناصر </a:t>
            </a:r>
            <a:r>
              <a:rPr lang="ar-SA" sz="3600" b="1" u="sng" dirty="0" smtClean="0"/>
              <a:t>المحاضرة</a:t>
            </a:r>
          </a:p>
          <a:p>
            <a:r>
              <a:rPr lang="ar-SA" sz="3600" b="1" dirty="0"/>
              <a:t>هيئة الهلال الأحمر السعودي</a:t>
            </a:r>
            <a:endParaRPr lang="en-US" sz="3600" dirty="0"/>
          </a:p>
          <a:p>
            <a:r>
              <a:rPr lang="ar-SA" sz="3600" b="1" dirty="0"/>
              <a:t>مؤسسة مكة الخيرية</a:t>
            </a:r>
            <a:endParaRPr lang="en-US" sz="3600" dirty="0"/>
          </a:p>
          <a:p>
            <a:r>
              <a:rPr lang="ar-SA" sz="3600" b="1" dirty="0"/>
              <a:t>العمل التطوعي في بعض الدول</a:t>
            </a:r>
            <a:endParaRPr lang="en-US" sz="3600" dirty="0"/>
          </a:p>
          <a:p>
            <a:pPr marL="0" indent="0" algn="ctr">
              <a:buNone/>
            </a:pPr>
            <a:r>
              <a:rPr lang="ar-SA" sz="3600" b="1" dirty="0" smtClean="0"/>
              <a:t> </a:t>
            </a:r>
            <a:endParaRPr lang="ar-SA" sz="3600" b="1" dirty="0"/>
          </a:p>
        </p:txBody>
      </p:sp>
      <p:pic>
        <p:nvPicPr>
          <p:cNvPr id="4" name="صورة 3" descr="2749.jpg"/>
          <p:cNvPicPr>
            <a:picLocks noChangeAspect="1"/>
          </p:cNvPicPr>
          <p:nvPr/>
        </p:nvPicPr>
        <p:blipFill>
          <a:blip r:embed="rId3" cstate="print"/>
          <a:stretch>
            <a:fillRect/>
          </a:stretch>
        </p:blipFill>
        <p:spPr>
          <a:xfrm rot="20749336">
            <a:off x="465066" y="4157596"/>
            <a:ext cx="2719378" cy="2242837"/>
          </a:xfrm>
          <a:prstGeom prst="rect">
            <a:avLst/>
          </a:prstGeom>
        </p:spPr>
      </p:pic>
      <p:pic>
        <p:nvPicPr>
          <p:cNvPr id="5" name="صورة 4" descr="163408.jpg"/>
          <p:cNvPicPr>
            <a:picLocks noChangeAspect="1"/>
          </p:cNvPicPr>
          <p:nvPr/>
        </p:nvPicPr>
        <p:blipFill>
          <a:blip r:embed="rId4" cstate="print"/>
          <a:stretch>
            <a:fillRect/>
          </a:stretch>
        </p:blipFill>
        <p:spPr>
          <a:xfrm>
            <a:off x="285303" y="1412776"/>
            <a:ext cx="3078903" cy="1772815"/>
          </a:xfrm>
          <a:prstGeom prst="rect">
            <a:avLst/>
          </a:prstGeom>
        </p:spPr>
      </p:pic>
      <p:pic>
        <p:nvPicPr>
          <p:cNvPr id="4098" name="Picture 2" descr="http://elbadil.com/wp-content/uploads/2013/10/%D8%A7%D9%84%D8%AC%D9%85%D8%B9%D9%8A%D8%A9-%D8%A7%D9%84%D9%85%D8%B5%D8%B1%D9%8A%D8%A9-%D9%84%D9%84%D8%B9%D9%85%D9%84-%D8%A7%D9%84%D9%84%D8%AA%D8%B7%D9%88%D8%B9%D9%89-740x425.jpg?c6327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524203">
            <a:off x="5147893" y="4011753"/>
            <a:ext cx="3142457" cy="2365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31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txBody>
          <a:bodyPr>
            <a:normAutofit/>
          </a:bodyPr>
          <a:lstStyle/>
          <a:p>
            <a:pPr algn="ctr"/>
            <a:r>
              <a:rPr lang="ar-SA" sz="3600" b="1" dirty="0" smtClean="0"/>
              <a:t>اهداف المحاضرة </a:t>
            </a:r>
            <a:endParaRPr lang="ar-SA" sz="3600" b="1" dirty="0" smtClean="0"/>
          </a:p>
          <a:p>
            <a:pPr algn="ctr"/>
            <a:r>
              <a:rPr lang="ar-SA" sz="3600" b="1" dirty="0" smtClean="0"/>
              <a:t>بعد الانتهاء بعون الله من هذه المحاضرة من المتوقع ان تكونوا حققتم ما يلي : - </a:t>
            </a:r>
          </a:p>
          <a:p>
            <a:r>
              <a:rPr lang="ar-SA" sz="3600" b="1" dirty="0" smtClean="0"/>
              <a:t>الالمام بماهية هيئة </a:t>
            </a:r>
            <a:r>
              <a:rPr lang="ar-SA" sz="3600" b="1" dirty="0"/>
              <a:t>الهلال الأحمر السعودي</a:t>
            </a:r>
            <a:endParaRPr lang="en-US" sz="3600" dirty="0"/>
          </a:p>
          <a:p>
            <a:r>
              <a:rPr lang="ar-SA" sz="3600" b="1" dirty="0" smtClean="0"/>
              <a:t>معرفة كل ما يتعلق بمؤسسة </a:t>
            </a:r>
            <a:r>
              <a:rPr lang="ar-SA" sz="3600" b="1" dirty="0"/>
              <a:t>مكة الخيرية</a:t>
            </a:r>
            <a:endParaRPr lang="en-US" sz="3600" dirty="0"/>
          </a:p>
          <a:p>
            <a:r>
              <a:rPr lang="ar-SA" sz="3600" b="1" dirty="0"/>
              <a:t>العمل التطوعي في بعض الدول</a:t>
            </a:r>
            <a:endParaRPr lang="en-US" sz="3600" dirty="0"/>
          </a:p>
          <a:p>
            <a:pPr algn="ctr"/>
            <a:endParaRPr lang="ar-SA" sz="3600" b="1" dirty="0"/>
          </a:p>
        </p:txBody>
      </p:sp>
    </p:spTree>
    <p:extLst>
      <p:ext uri="{BB962C8B-B14F-4D97-AF65-F5344CB8AC3E}">
        <p14:creationId xmlns:p14="http://schemas.microsoft.com/office/powerpoint/2010/main" val="2616755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16632"/>
            <a:ext cx="8568952" cy="6408712"/>
          </a:xfrm>
        </p:spPr>
        <p:txBody>
          <a:bodyPr>
            <a:normAutofit fontScale="55000" lnSpcReduction="20000"/>
          </a:bodyPr>
          <a:lstStyle/>
          <a:p>
            <a:pPr algn="ctr"/>
            <a:r>
              <a:rPr lang="ar-SA" sz="7300" b="1" dirty="0" smtClean="0"/>
              <a:t>مقدمة</a:t>
            </a:r>
          </a:p>
          <a:p>
            <a:r>
              <a:rPr lang="ar-SA" sz="5100" dirty="0"/>
              <a:t>حرص الملك عبد العزيز رحمه الله منذ اليوم الأول لقيام الدولة على تنفيذ الإجراءات الاجتماعية و الاقتصادية ووضعها موضع التنفيذ وظل يتابعها مرحلة تلو الأخرى ، والتي  كانت بمثابة حركة إصلاح كبيرة، فوضع نواة لنظام جديد للحكم على أسس من الشريعة الإسلامية، ثم طوره وأوجد نظام الوزارة ومجلس الوزراء، كما أوجد نظماً مكتوبة حديثة لتطوير الدولة اجتماعياً واقتصادياً وإدارياً استوحاها من التعاليم الإسلامية، وربط البلاد ببرامج تنموية مبكرة، ليوجد لبلده الكفاءات الإدارية والمالية والاجتماعية والاقتصادية والهندسية والطبية، كما وضع أول نظام حديث للعمل والعمال .وإيماناً منه رحمه الله بضرورة كفالة الدول ة للفقراء والمحتاجين، فقد أعال المعوز وأعان المحتاج ، وأولى الفقراء و المساكين والعجزة والأيتام رعاية خاصة، فأمر بصرف </a:t>
            </a:r>
            <a:r>
              <a:rPr lang="ar-SA" sz="5100" dirty="0" err="1"/>
              <a:t>اﻟﻤﺨصصات</a:t>
            </a:r>
            <a:r>
              <a:rPr lang="ar-SA" sz="5100" dirty="0"/>
              <a:t> لهم وإنشاء المؤسسات للعناية بهم، كما أمر بافتتاح مدارس </a:t>
            </a:r>
            <a:r>
              <a:rPr lang="ar-SA" sz="5100" dirty="0" smtClean="0"/>
              <a:t>للأيتام، وأشرف </a:t>
            </a:r>
            <a:r>
              <a:rPr lang="ar-SA" sz="5100" dirty="0"/>
              <a:t>بنفسه على أحوال طلاب هذه المدارس وعهد إلى نخبة من كبار العلماء للاهتمام بالأيتام تحت إشراف مفتي الديار السعودية آنذاك الشيخ محمد بن إبراهيم ـ رحمه الله </a:t>
            </a:r>
            <a:r>
              <a:rPr lang="ar-SA" sz="4400" dirty="0"/>
              <a:t>ـ </a:t>
            </a:r>
            <a:r>
              <a:rPr lang="ar-SA" sz="4400" dirty="0" smtClean="0"/>
              <a:t>.</a:t>
            </a:r>
            <a:r>
              <a:rPr lang="ar-SA" sz="4400" b="1" dirty="0" smtClean="0"/>
              <a:t> </a:t>
            </a:r>
            <a:endParaRPr lang="ar-SA" sz="4400" b="1" dirty="0"/>
          </a:p>
        </p:txBody>
      </p:sp>
    </p:spTree>
    <p:extLst>
      <p:ext uri="{BB962C8B-B14F-4D97-AF65-F5344CB8AC3E}">
        <p14:creationId xmlns:p14="http://schemas.microsoft.com/office/powerpoint/2010/main" val="2912411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صورة 3" descr="163408.jpg"/>
          <p:cNvPicPr>
            <a:picLocks noChangeAspect="1"/>
          </p:cNvPicPr>
          <p:nvPr/>
        </p:nvPicPr>
        <p:blipFill>
          <a:blip r:embed="rId3" cstate="print"/>
          <a:stretch>
            <a:fillRect/>
          </a:stretch>
        </p:blipFill>
        <p:spPr>
          <a:xfrm>
            <a:off x="179512" y="2348880"/>
            <a:ext cx="2376264" cy="1772815"/>
          </a:xfrm>
          <a:prstGeom prst="rect">
            <a:avLst/>
          </a:prstGeom>
        </p:spPr>
      </p:pic>
      <p:sp>
        <p:nvSpPr>
          <p:cNvPr id="2" name="عنوان 1"/>
          <p:cNvSpPr>
            <a:spLocks noGrp="1"/>
          </p:cNvSpPr>
          <p:nvPr>
            <p:ph type="title"/>
          </p:nvPr>
        </p:nvSpPr>
        <p:spPr/>
        <p:txBody>
          <a:bodyPr>
            <a:normAutofit/>
          </a:bodyPr>
          <a:lstStyle/>
          <a:p>
            <a:r>
              <a:rPr lang="ar-SA" sz="4800" b="1" u="sng" dirty="0" smtClean="0">
                <a:solidFill>
                  <a:srgbClr val="FF0000"/>
                </a:solidFill>
                <a:latin typeface="Arabic Typesetting" pitchFamily="66" charset="-78"/>
                <a:cs typeface="Arabic Typesetting" pitchFamily="66" charset="-78"/>
              </a:rPr>
              <a:t>ثالثا : هيئة الهلال الأحمر السعودي  </a:t>
            </a:r>
          </a:p>
        </p:txBody>
      </p:sp>
      <p:sp>
        <p:nvSpPr>
          <p:cNvPr id="3" name="عنصر نائب للمحتوى 2"/>
          <p:cNvSpPr>
            <a:spLocks noGrp="1"/>
          </p:cNvSpPr>
          <p:nvPr>
            <p:ph idx="1"/>
          </p:nvPr>
        </p:nvSpPr>
        <p:spPr>
          <a:xfrm>
            <a:off x="1835696" y="1196752"/>
            <a:ext cx="6851104" cy="5472608"/>
          </a:xfrm>
        </p:spPr>
        <p:txBody>
          <a:bodyPr>
            <a:normAutofit/>
          </a:bodyPr>
          <a:lstStyle/>
          <a:p>
            <a:pPr>
              <a:buNone/>
            </a:pPr>
            <a:r>
              <a:rPr lang="ar-SA" dirty="0" smtClean="0">
                <a:latin typeface="Arabic Typesetting" pitchFamily="66" charset="-78"/>
                <a:cs typeface="Arabic Typesetting" pitchFamily="66" charset="-78"/>
              </a:rPr>
              <a:t>صدر عن مجلس الوزراء ليوم الاثنين الموافق 24/12/1429 قرارا يقضي بتحويل مسمى جمعية الهلال الأحمر السعودي إلى الهيئة الهلال الأحمر</a:t>
            </a:r>
          </a:p>
          <a:p>
            <a:pPr>
              <a:buNone/>
            </a:pPr>
            <a:r>
              <a:rPr lang="ar-SA" dirty="0" smtClean="0">
                <a:latin typeface="Arabic Typesetting" pitchFamily="66" charset="-78"/>
                <a:cs typeface="Arabic Typesetting" pitchFamily="66" charset="-78"/>
              </a:rPr>
              <a:t>السعودي.</a:t>
            </a:r>
            <a:endParaRPr lang="en-US" dirty="0" smtClean="0">
              <a:latin typeface="Arabic Typesetting" pitchFamily="66" charset="-78"/>
              <a:cs typeface="Arabic Typesetting" pitchFamily="66" charset="-78"/>
            </a:endParaRPr>
          </a:p>
          <a:p>
            <a:pPr>
              <a:buNone/>
            </a:pPr>
            <a:r>
              <a:rPr lang="ar-SA" sz="3800" b="1" u="sng" dirty="0" smtClean="0">
                <a:solidFill>
                  <a:srgbClr val="FF0000"/>
                </a:solidFill>
                <a:latin typeface="Arabic Typesetting" pitchFamily="66" charset="-78"/>
                <a:ea typeface="+mj-ea"/>
                <a:cs typeface="Arabic Typesetting" pitchFamily="66" charset="-78"/>
              </a:rPr>
              <a:t>رسالة الهيئة : </a:t>
            </a:r>
          </a:p>
          <a:p>
            <a:pPr>
              <a:buNone/>
            </a:pPr>
            <a:r>
              <a:rPr lang="ar-SA" dirty="0" smtClean="0">
                <a:latin typeface="Arabic Typesetting" pitchFamily="66" charset="-78"/>
                <a:cs typeface="Arabic Typesetting" pitchFamily="66" charset="-78"/>
              </a:rPr>
              <a:t>تقوم الهيئة بتقديم الخدمات الطبية الاسعافية الطارئة والسريعة بكفاءة وفاعلية للمواطنين والمقيمين في المملكة في الظروف العادية والكوارث والإسهام في</a:t>
            </a:r>
          </a:p>
          <a:p>
            <a:pPr>
              <a:buNone/>
            </a:pPr>
            <a:r>
              <a:rPr lang="ar-SA" dirty="0" smtClean="0">
                <a:latin typeface="Arabic Typesetting" pitchFamily="66" charset="-78"/>
                <a:cs typeface="Arabic Typesetting" pitchFamily="66" charset="-78"/>
              </a:rPr>
              <a:t>رفع المستوى الوعي الصحي وتشارك الهيئة في إعمال الإغاثة داخل المملكة وخارجها وتقدم الهيئة خدماتها بما يتفق مع القيم والتعاليم الإسلامية والأصول</a:t>
            </a:r>
          </a:p>
        </p:txBody>
      </p:sp>
    </p:spTree>
    <p:extLst>
      <p:ext uri="{BB962C8B-B14F-4D97-AF65-F5344CB8AC3E}">
        <p14:creationId xmlns:p14="http://schemas.microsoft.com/office/powerpoint/2010/main" val="5301610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sz="4400" dirty="0">
                <a:latin typeface="Arabic Typesetting" pitchFamily="66" charset="-78"/>
                <a:cs typeface="Arabic Typesetting" pitchFamily="66" charset="-78"/>
              </a:rPr>
              <a:t>المهنية ونظامها الاساسي وتحرص الهيئة على إبراز دورها الإنساني وتوطيد العلاقة مع الجمهور والجهات الحكومية والأهلية ذات العلاقة بنشاط </a:t>
            </a:r>
            <a:r>
              <a:rPr lang="ar-SA" sz="4400" dirty="0" smtClean="0">
                <a:latin typeface="Arabic Typesetting" pitchFamily="66" charset="-78"/>
                <a:cs typeface="Arabic Typesetting" pitchFamily="66" charset="-78"/>
              </a:rPr>
              <a:t>الهيئة محليا </a:t>
            </a:r>
            <a:r>
              <a:rPr lang="ar-SA" sz="4400" dirty="0">
                <a:latin typeface="Arabic Typesetting" pitchFamily="66" charset="-78"/>
                <a:cs typeface="Arabic Typesetting" pitchFamily="66" charset="-78"/>
              </a:rPr>
              <a:t>وعالميا وتهتم الهيئة بالحفاظ على منسوبيها بتدريبهم وتأهيلهم وتحفيزهم </a:t>
            </a:r>
            <a:r>
              <a:rPr lang="ar-SA" sz="3600" dirty="0">
                <a:latin typeface="Arabic Typesetting" pitchFamily="66" charset="-78"/>
                <a:cs typeface="Arabic Typesetting" pitchFamily="66" charset="-78"/>
              </a:rPr>
              <a:t>.</a:t>
            </a:r>
            <a:endParaRPr lang="en-US" sz="3600"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2039407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a:bodyPr>
          <a:lstStyle/>
          <a:p>
            <a:pPr>
              <a:buNone/>
            </a:pPr>
            <a:r>
              <a:rPr lang="ar-SA" sz="3800" b="1" u="sng" dirty="0">
                <a:solidFill>
                  <a:srgbClr val="FF0000"/>
                </a:solidFill>
                <a:latin typeface="Arabic Typesetting" pitchFamily="66" charset="-78"/>
                <a:cs typeface="Arabic Typesetting" pitchFamily="66" charset="-78"/>
              </a:rPr>
              <a:t>فروع هيئة الهلال الأحمر السعودي:</a:t>
            </a:r>
            <a:endParaRPr lang="en-US" sz="3800" b="1" u="sng" dirty="0">
              <a:solidFill>
                <a:srgbClr val="FF0000"/>
              </a:solidFill>
              <a:latin typeface="Arabic Typesetting" pitchFamily="66" charset="-78"/>
              <a:cs typeface="Arabic Typesetting" pitchFamily="66" charset="-78"/>
            </a:endParaRPr>
          </a:p>
          <a:p>
            <a:pPr lvl="0">
              <a:buNone/>
            </a:pPr>
            <a:r>
              <a:rPr lang="ar-SA" dirty="0">
                <a:latin typeface="Arabic Typesetting" pitchFamily="66" charset="-78"/>
                <a:cs typeface="Arabic Typesetting" pitchFamily="66" charset="-78"/>
              </a:rPr>
              <a:t>فرع منطقة الرياض بدا العمل عام 1406هـ</a:t>
            </a:r>
            <a:endParaRPr lang="en-US" dirty="0">
              <a:latin typeface="Arabic Typesetting" pitchFamily="66" charset="-78"/>
              <a:cs typeface="Arabic Typesetting" pitchFamily="66" charset="-78"/>
            </a:endParaRPr>
          </a:p>
          <a:p>
            <a:pPr lvl="0">
              <a:buNone/>
            </a:pPr>
            <a:r>
              <a:rPr lang="ar-SA" dirty="0">
                <a:latin typeface="Arabic Typesetting" pitchFamily="66" charset="-78"/>
                <a:cs typeface="Arabic Typesetting" pitchFamily="66" charset="-78"/>
              </a:rPr>
              <a:t>فرع منطقة مكة وهو أول فرع للهيئة وأنشئ ابتداء ليقدم الخدمات </a:t>
            </a:r>
            <a:r>
              <a:rPr lang="ar-SA" dirty="0" err="1">
                <a:latin typeface="Arabic Typesetting" pitchFamily="66" charset="-78"/>
                <a:cs typeface="Arabic Typesetting" pitchFamily="66" charset="-78"/>
              </a:rPr>
              <a:t>الاسعافية</a:t>
            </a:r>
            <a:r>
              <a:rPr lang="ar-SA" dirty="0">
                <a:latin typeface="Arabic Typesetting" pitchFamily="66" charset="-78"/>
                <a:cs typeface="Arabic Typesetting" pitchFamily="66" charset="-78"/>
              </a:rPr>
              <a:t> لحجاج بيت الله الحرام وزواره</a:t>
            </a:r>
            <a:endParaRPr lang="en-US" dirty="0">
              <a:latin typeface="Arabic Typesetting" pitchFamily="66" charset="-78"/>
              <a:cs typeface="Arabic Typesetting" pitchFamily="66" charset="-78"/>
            </a:endParaRPr>
          </a:p>
          <a:p>
            <a:pPr lvl="0">
              <a:buNone/>
            </a:pPr>
            <a:r>
              <a:rPr lang="ar-SA" dirty="0">
                <a:latin typeface="Arabic Typesetting" pitchFamily="66" charset="-78"/>
                <a:cs typeface="Arabic Typesetting" pitchFamily="66" charset="-78"/>
              </a:rPr>
              <a:t>فرع منطقة الشرقية بدا العامل عام 1385هـ</a:t>
            </a:r>
            <a:endParaRPr lang="en-US" dirty="0">
              <a:latin typeface="Arabic Typesetting" pitchFamily="66" charset="-78"/>
              <a:cs typeface="Arabic Typesetting" pitchFamily="66" charset="-78"/>
            </a:endParaRPr>
          </a:p>
          <a:p>
            <a:pPr lvl="0">
              <a:buNone/>
            </a:pPr>
            <a:r>
              <a:rPr lang="ar-SA" dirty="0">
                <a:latin typeface="Arabic Typesetting" pitchFamily="66" charset="-78"/>
                <a:cs typeface="Arabic Typesetting" pitchFamily="66" charset="-78"/>
              </a:rPr>
              <a:t>فرع منطقة المدينة المنورة بدا عام 1403هـ</a:t>
            </a:r>
            <a:endParaRPr lang="en-US" dirty="0">
              <a:latin typeface="Arabic Typesetting" pitchFamily="66" charset="-78"/>
              <a:cs typeface="Arabic Typesetting" pitchFamily="66" charset="-78"/>
            </a:endParaRPr>
          </a:p>
          <a:p>
            <a:pPr lvl="0">
              <a:buNone/>
            </a:pPr>
            <a:r>
              <a:rPr lang="ar-SA" dirty="0">
                <a:latin typeface="Arabic Typesetting" pitchFamily="66" charset="-78"/>
                <a:cs typeface="Arabic Typesetting" pitchFamily="66" charset="-78"/>
              </a:rPr>
              <a:t>فرع منطقة جازان </a:t>
            </a:r>
            <a:endParaRPr lang="en-US" dirty="0">
              <a:latin typeface="Arabic Typesetting" pitchFamily="66" charset="-78"/>
              <a:cs typeface="Arabic Typesetting" pitchFamily="66" charset="-78"/>
            </a:endParaRPr>
          </a:p>
          <a:p>
            <a:pPr lvl="0">
              <a:buNone/>
            </a:pPr>
            <a:r>
              <a:rPr lang="ar-SA" dirty="0">
                <a:latin typeface="Arabic Typesetting" pitchFamily="66" charset="-78"/>
                <a:cs typeface="Arabic Typesetting" pitchFamily="66" charset="-78"/>
              </a:rPr>
              <a:t>فرع منطقة نجران وتبوك وعرعر وحائل والباحة والقصيم الجوف وعسير .</a:t>
            </a:r>
            <a:endParaRPr lang="en-US" dirty="0">
              <a:latin typeface="Arabic Typesetting" pitchFamily="66" charset="-78"/>
              <a:cs typeface="Arabic Typesetting" pitchFamily="66" charset="-78"/>
            </a:endParaRPr>
          </a:p>
          <a:p>
            <a:pPr>
              <a:buNone/>
            </a:pPr>
            <a:endParaRPr lang="ar-SA"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654710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صورة 3" descr="2749.jpg"/>
          <p:cNvPicPr>
            <a:picLocks noChangeAspect="1"/>
          </p:cNvPicPr>
          <p:nvPr/>
        </p:nvPicPr>
        <p:blipFill>
          <a:blip r:embed="rId3" cstate="print"/>
          <a:stretch>
            <a:fillRect/>
          </a:stretch>
        </p:blipFill>
        <p:spPr>
          <a:xfrm>
            <a:off x="0" y="4357694"/>
            <a:ext cx="4714876" cy="2500306"/>
          </a:xfrm>
          <a:prstGeom prst="rect">
            <a:avLst/>
          </a:prstGeom>
        </p:spPr>
      </p:pic>
      <p:sp>
        <p:nvSpPr>
          <p:cNvPr id="2" name="عنوان 1"/>
          <p:cNvSpPr>
            <a:spLocks noGrp="1"/>
          </p:cNvSpPr>
          <p:nvPr>
            <p:ph type="title"/>
          </p:nvPr>
        </p:nvSpPr>
        <p:spPr/>
        <p:txBody>
          <a:bodyPr>
            <a:normAutofit/>
          </a:bodyPr>
          <a:lstStyle/>
          <a:p>
            <a:r>
              <a:rPr lang="ar-SA" sz="4800" b="1" u="sng" dirty="0" smtClean="0">
                <a:solidFill>
                  <a:srgbClr val="0070C0"/>
                </a:solidFill>
                <a:latin typeface="Arabic Typesetting" pitchFamily="66" charset="-78"/>
                <a:cs typeface="Arabic Typesetting" pitchFamily="66" charset="-78"/>
              </a:rPr>
              <a:t>رابعا : مؤسسة مكة الخيرية </a:t>
            </a:r>
          </a:p>
        </p:txBody>
      </p:sp>
      <p:sp>
        <p:nvSpPr>
          <p:cNvPr id="3" name="عنصر نائب للمحتوى 2"/>
          <p:cNvSpPr>
            <a:spLocks noGrp="1"/>
          </p:cNvSpPr>
          <p:nvPr>
            <p:ph idx="1"/>
          </p:nvPr>
        </p:nvSpPr>
        <p:spPr/>
        <p:txBody>
          <a:bodyPr>
            <a:normAutofit fontScale="92500" lnSpcReduction="20000"/>
          </a:bodyPr>
          <a:lstStyle/>
          <a:p>
            <a:pPr>
              <a:spcBef>
                <a:spcPct val="0"/>
              </a:spcBef>
              <a:buNone/>
            </a:pPr>
            <a:r>
              <a:rPr lang="ar-SA" sz="5800" b="1" u="sng" dirty="0" smtClean="0">
                <a:solidFill>
                  <a:srgbClr val="0070C0"/>
                </a:solidFill>
                <a:latin typeface="Arabic Typesetting" pitchFamily="66" charset="-78"/>
                <a:ea typeface="+mj-ea"/>
                <a:cs typeface="Arabic Typesetting" pitchFamily="66" charset="-78"/>
              </a:rPr>
              <a:t>التعريف:</a:t>
            </a:r>
          </a:p>
          <a:p>
            <a:pPr>
              <a:buNone/>
            </a:pPr>
            <a:r>
              <a:rPr lang="ar-SA" dirty="0" smtClean="0"/>
              <a:t> </a:t>
            </a:r>
            <a:r>
              <a:rPr lang="ar-SA" sz="3800" dirty="0" smtClean="0">
                <a:latin typeface="Arabic Typesetting" pitchFamily="66" charset="-78"/>
                <a:cs typeface="Arabic Typesetting" pitchFamily="66" charset="-78"/>
              </a:rPr>
              <a:t>كافل لرعاية الأيتام بمنطقة مكة المكرمة هي مؤسسة خيرية غير ربحية تعنى بكفالة ورعاية أبنائنا الأيتام رعاية شاملة لينالوا نصيبهم من الرعاية الاجتماعية والتربوية والصحية</a:t>
            </a:r>
          </a:p>
          <a:p>
            <a:pPr>
              <a:buNone/>
            </a:pPr>
            <a:r>
              <a:rPr lang="ar-SA" sz="3800" dirty="0" smtClean="0">
                <a:latin typeface="Arabic Typesetting" pitchFamily="66" charset="-78"/>
                <a:cs typeface="Arabic Typesetting" pitchFamily="66" charset="-78"/>
              </a:rPr>
              <a:t>والترفيهية وتدريبهم وتأهيلهم لسوق العمل بما يضمن نشأتهم نشاه طيبه حتى يستغنوا وليكونوا لبنة صالحه في مجتمعهم .</a:t>
            </a:r>
            <a:endParaRPr lang="en-US" dirty="0" smtClean="0">
              <a:latin typeface="Arabic Typesetting" pitchFamily="66" charset="-78"/>
              <a:cs typeface="Arabic Typesetting" pitchFamily="66" charset="-78"/>
            </a:endParaRPr>
          </a:p>
          <a:p>
            <a:pPr>
              <a:buNone/>
            </a:pPr>
            <a:r>
              <a:rPr lang="ar-SA" sz="5800" b="1" u="sng" dirty="0" smtClean="0">
                <a:solidFill>
                  <a:srgbClr val="0070C0"/>
                </a:solidFill>
                <a:latin typeface="Arabic Typesetting" pitchFamily="66" charset="-78"/>
                <a:ea typeface="+mj-ea"/>
                <a:cs typeface="Arabic Typesetting" pitchFamily="66" charset="-78"/>
              </a:rPr>
              <a:t>نطاق العمل :</a:t>
            </a:r>
            <a:endParaRPr lang="en-US" sz="5800" b="1" u="sng" dirty="0" smtClean="0">
              <a:solidFill>
                <a:srgbClr val="0070C0"/>
              </a:solidFill>
              <a:latin typeface="Arabic Typesetting" pitchFamily="66" charset="-78"/>
              <a:ea typeface="+mj-ea"/>
              <a:cs typeface="Arabic Typesetting" pitchFamily="66" charset="-78"/>
            </a:endParaRPr>
          </a:p>
          <a:p>
            <a:pPr>
              <a:buNone/>
            </a:pPr>
            <a:r>
              <a:rPr lang="ar-SA" sz="3800" dirty="0" smtClean="0">
                <a:latin typeface="Arabic Typesetting" pitchFamily="66" charset="-78"/>
                <a:cs typeface="Arabic Typesetting" pitchFamily="66" charset="-78"/>
              </a:rPr>
              <a:t>كفالة ورعاية الأيتام والأرامل </a:t>
            </a:r>
            <a:endParaRPr lang="en-US" sz="3800" dirty="0" smtClean="0">
              <a:latin typeface="Arabic Typesetting" pitchFamily="66" charset="-78"/>
              <a:cs typeface="Arabic Typesetting" pitchFamily="66" charset="-78"/>
            </a:endParaRPr>
          </a:p>
        </p:txBody>
      </p:sp>
    </p:spTree>
    <p:extLst>
      <p:ext uri="{BB962C8B-B14F-4D97-AF65-F5344CB8AC3E}">
        <p14:creationId xmlns:p14="http://schemas.microsoft.com/office/powerpoint/2010/main" val="5255483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fontScale="92500"/>
          </a:bodyPr>
          <a:lstStyle/>
          <a:p>
            <a:pPr>
              <a:buNone/>
            </a:pPr>
            <a:r>
              <a:rPr lang="ar-SA" sz="6000" b="1" u="sng" dirty="0">
                <a:solidFill>
                  <a:srgbClr val="0070C0"/>
                </a:solidFill>
                <a:latin typeface="Arabic Typesetting" pitchFamily="66" charset="-78"/>
                <a:cs typeface="Arabic Typesetting" pitchFamily="66" charset="-78"/>
              </a:rPr>
              <a:t>الرؤية: </a:t>
            </a:r>
          </a:p>
          <a:p>
            <a:pPr>
              <a:buNone/>
            </a:pPr>
            <a:r>
              <a:rPr lang="ar-SA" sz="4000" dirty="0">
                <a:latin typeface="Arabic Typesetting" pitchFamily="66" charset="-78"/>
                <a:cs typeface="Arabic Typesetting" pitchFamily="66" charset="-78"/>
              </a:rPr>
              <a:t>شرعية وطنية ومفهوم علمي عميق لرعاية الأيتام وأسرهم رعاية شاملة تتحقق وفق مبدأ الشراكة الاجتماعية . تهدف المؤسسة إلى مساعدة الأيتام ومن في حكمهم من</a:t>
            </a:r>
          </a:p>
          <a:p>
            <a:pPr>
              <a:buNone/>
            </a:pPr>
            <a:r>
              <a:rPr lang="ar-SA" sz="4000" dirty="0">
                <a:latin typeface="Arabic Typesetting" pitchFamily="66" charset="-78"/>
                <a:cs typeface="Arabic Typesetting" pitchFamily="66" charset="-78"/>
              </a:rPr>
              <a:t>ذوي الظروف الخاصة دون إن يكون هدفها الحصول على الربح المادي تنطلق المؤسسة في رعايتها للأيتام وأسرهم من مجموعه من المنطلقات وهي : </a:t>
            </a:r>
            <a:endParaRPr lang="en-US" sz="4000" dirty="0">
              <a:latin typeface="Arabic Typesetting" pitchFamily="66" charset="-78"/>
              <a:cs typeface="Arabic Typesetting" pitchFamily="66" charset="-78"/>
            </a:endParaRPr>
          </a:p>
          <a:p>
            <a:r>
              <a:rPr lang="ar-SA" sz="4000" dirty="0">
                <a:latin typeface="Arabic Typesetting" pitchFamily="66" charset="-78"/>
                <a:cs typeface="Arabic Typesetting" pitchFamily="66" charset="-78"/>
              </a:rPr>
              <a:t>المساهمة في رعاية وكفالة الأيتام بما في ذلك كفالتهم داخل أسرهم أو عائلهم وتوفير الرعاية الصحية والاجتماعية لهم .</a:t>
            </a:r>
          </a:p>
          <a:p>
            <a:endParaRPr lang="ar-SA" dirty="0"/>
          </a:p>
        </p:txBody>
      </p:sp>
    </p:spTree>
    <p:extLst>
      <p:ext uri="{BB962C8B-B14F-4D97-AF65-F5344CB8AC3E}">
        <p14:creationId xmlns:p14="http://schemas.microsoft.com/office/powerpoint/2010/main" val="1389458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a:bodyPr>
          <a:lstStyle/>
          <a:p>
            <a:r>
              <a:rPr lang="ar-SA" sz="4000" dirty="0">
                <a:latin typeface="Arabic Typesetting" pitchFamily="66" charset="-78"/>
                <a:cs typeface="Arabic Typesetting" pitchFamily="66" charset="-78"/>
              </a:rPr>
              <a:t>تقديم المساعدات النقدية والعينية والسكنية للمحتاجين من الأيتام وعائلهم </a:t>
            </a:r>
          </a:p>
          <a:p>
            <a:r>
              <a:rPr lang="ar-SA" sz="4000" dirty="0">
                <a:latin typeface="Arabic Typesetting" pitchFamily="66" charset="-78"/>
                <a:cs typeface="Arabic Typesetting" pitchFamily="66" charset="-78"/>
              </a:rPr>
              <a:t>العناية بتعليم وتأهيل وتدريب الأيتام وتشجيعهم على الاعتماد على أنفسهم بعد الله في ترتيب شؤون حياتهم</a:t>
            </a:r>
          </a:p>
          <a:p>
            <a:r>
              <a:rPr lang="ar-SA" sz="4000" dirty="0">
                <a:latin typeface="Arabic Typesetting" pitchFamily="66" charset="-78"/>
                <a:cs typeface="Arabic Typesetting" pitchFamily="66" charset="-78"/>
              </a:rPr>
              <a:t>العناية بدور إيواء الأيتام ويشمل ذلك </a:t>
            </a:r>
            <a:r>
              <a:rPr lang="ar-SA" sz="4000" dirty="0" err="1">
                <a:latin typeface="Arabic Typesetting" pitchFamily="66" charset="-78"/>
                <a:cs typeface="Arabic Typesetting" pitchFamily="66" charset="-78"/>
              </a:rPr>
              <a:t>ألمساهمه</a:t>
            </a:r>
            <a:r>
              <a:rPr lang="ar-SA" sz="4000" dirty="0">
                <a:latin typeface="Arabic Typesetting" pitchFamily="66" charset="-78"/>
                <a:cs typeface="Arabic Typesetting" pitchFamily="66" charset="-78"/>
              </a:rPr>
              <a:t> فيها إنشاء وتشغيلا </a:t>
            </a:r>
          </a:p>
          <a:p>
            <a:r>
              <a:rPr lang="ar-SA" sz="4000" dirty="0">
                <a:latin typeface="Arabic Typesetting" pitchFamily="66" charset="-78"/>
                <a:cs typeface="Arabic Typesetting" pitchFamily="66" charset="-78"/>
              </a:rPr>
              <a:t>تملك الأراضي أو المباني أو استئجارها أو تطوريها لتحقيق الأهداف المذكورة</a:t>
            </a:r>
            <a:r>
              <a:rPr lang="ar-SA" dirty="0">
                <a:latin typeface="Arabic Typesetting" pitchFamily="66" charset="-78"/>
                <a:cs typeface="Arabic Typesetting" pitchFamily="66" charset="-78"/>
              </a:rPr>
              <a:t>.</a:t>
            </a:r>
            <a:endParaRPr lang="en-US"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2894674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0070C0"/>
                </a:solidFill>
                <a:latin typeface="Arabic Typesetting" pitchFamily="66" charset="-78"/>
                <a:cs typeface="Arabic Typesetting" pitchFamily="66" charset="-78"/>
              </a:rPr>
              <a:t>تابع:مؤسسة مكة الخيرية</a:t>
            </a:r>
            <a:endParaRPr lang="ar-SA" dirty="0"/>
          </a:p>
        </p:txBody>
      </p:sp>
      <p:sp>
        <p:nvSpPr>
          <p:cNvPr id="3" name="عنصر نائب للمحتوى 2"/>
          <p:cNvSpPr>
            <a:spLocks noGrp="1"/>
          </p:cNvSpPr>
          <p:nvPr>
            <p:ph idx="1"/>
          </p:nvPr>
        </p:nvSpPr>
        <p:spPr/>
        <p:txBody>
          <a:bodyPr>
            <a:normAutofit/>
          </a:bodyPr>
          <a:lstStyle/>
          <a:p>
            <a:pPr>
              <a:buNone/>
            </a:pPr>
            <a:r>
              <a:rPr lang="ar-SA" sz="4500" b="1" u="sng" dirty="0" smtClean="0">
                <a:solidFill>
                  <a:srgbClr val="0070C0"/>
                </a:solidFill>
                <a:latin typeface="Arabic Typesetting" pitchFamily="66" charset="-78"/>
                <a:ea typeface="+mj-ea"/>
                <a:cs typeface="Arabic Typesetting" pitchFamily="66" charset="-78"/>
              </a:rPr>
              <a:t>فضل كفالة اليتيم:</a:t>
            </a:r>
            <a:endParaRPr lang="en-US" sz="4500" b="1" u="sng" dirty="0" smtClean="0">
              <a:solidFill>
                <a:srgbClr val="0070C0"/>
              </a:solidFill>
              <a:latin typeface="Arabic Typesetting" pitchFamily="66" charset="-78"/>
              <a:ea typeface="+mj-ea"/>
              <a:cs typeface="Arabic Typesetting" pitchFamily="66" charset="-78"/>
            </a:endParaRPr>
          </a:p>
          <a:p>
            <a:pPr>
              <a:buNone/>
            </a:pPr>
            <a:r>
              <a:rPr lang="ar-SA" sz="2800" dirty="0" smtClean="0">
                <a:latin typeface="Arabic Typesetting" pitchFamily="66" charset="-78"/>
                <a:cs typeface="Arabic Typesetting" pitchFamily="66" charset="-78"/>
              </a:rPr>
              <a:t>اليتيم هو الشخص الذي فقد أباه أو كليهما قبل </a:t>
            </a:r>
            <a:r>
              <a:rPr lang="ar-SA" sz="2800" dirty="0" err="1" smtClean="0">
                <a:latin typeface="Arabic Typesetting" pitchFamily="66" charset="-78"/>
                <a:cs typeface="Arabic Typesetting" pitchFamily="66" charset="-78"/>
              </a:rPr>
              <a:t>ان</a:t>
            </a:r>
            <a:r>
              <a:rPr lang="ar-SA" sz="2800" dirty="0" smtClean="0">
                <a:latin typeface="Arabic Typesetting" pitchFamily="66" charset="-78"/>
                <a:cs typeface="Arabic Typesetting" pitchFamily="66" charset="-78"/>
              </a:rPr>
              <a:t> يبلغ الحلم أي قبل البلوغ . وقد </a:t>
            </a:r>
            <a:r>
              <a:rPr lang="ar-SA" sz="2800" dirty="0" err="1" smtClean="0">
                <a:latin typeface="Arabic Typesetting" pitchFamily="66" charset="-78"/>
                <a:cs typeface="Arabic Typesetting" pitchFamily="66" charset="-78"/>
              </a:rPr>
              <a:t>اوصى</a:t>
            </a:r>
            <a:r>
              <a:rPr lang="ar-SA" sz="2800" dirty="0" smtClean="0">
                <a:latin typeface="Arabic Typesetting" pitchFamily="66" charset="-78"/>
                <a:cs typeface="Arabic Typesetting" pitchFamily="66" charset="-78"/>
              </a:rPr>
              <a:t> </a:t>
            </a:r>
            <a:r>
              <a:rPr lang="ar-SA" sz="2800" dirty="0" err="1" smtClean="0">
                <a:latin typeface="Arabic Typesetting" pitchFamily="66" charset="-78"/>
                <a:cs typeface="Arabic Typesetting" pitchFamily="66" charset="-78"/>
              </a:rPr>
              <a:t>الاسلام</a:t>
            </a:r>
            <a:r>
              <a:rPr lang="ar-SA" sz="2800" dirty="0" smtClean="0">
                <a:latin typeface="Arabic Typesetting" pitchFamily="66" charset="-78"/>
                <a:cs typeface="Arabic Typesetting" pitchFamily="66" charset="-78"/>
              </a:rPr>
              <a:t> برعاية اليتيم كفالة اليتيم من الاعمال الطيبة التي</a:t>
            </a:r>
          </a:p>
          <a:p>
            <a:pPr>
              <a:buNone/>
            </a:pPr>
            <a:r>
              <a:rPr lang="ar-SA" sz="2800" dirty="0" smtClean="0">
                <a:latin typeface="Arabic Typesetting" pitchFamily="66" charset="-78"/>
                <a:cs typeface="Arabic Typesetting" pitchFamily="66" charset="-78"/>
              </a:rPr>
              <a:t>تقدسها الشرائع السماوية وتقدرها المجتمعات في مختلف </a:t>
            </a:r>
            <a:r>
              <a:rPr lang="ar-SA" sz="2800" dirty="0" err="1" smtClean="0">
                <a:latin typeface="Arabic Typesetting" pitchFamily="66" charset="-78"/>
                <a:cs typeface="Arabic Typesetting" pitchFamily="66" charset="-78"/>
              </a:rPr>
              <a:t>الازمان</a:t>
            </a:r>
            <a:r>
              <a:rPr lang="ar-SA" sz="2800" dirty="0" smtClean="0">
                <a:latin typeface="Arabic Typesetting" pitchFamily="66" charset="-78"/>
                <a:cs typeface="Arabic Typesetting" pitchFamily="66" charset="-78"/>
              </a:rPr>
              <a:t> </a:t>
            </a:r>
            <a:r>
              <a:rPr lang="ar-SA" sz="2800" dirty="0" err="1" smtClean="0">
                <a:latin typeface="Arabic Typesetting" pitchFamily="66" charset="-78"/>
                <a:cs typeface="Arabic Typesetting" pitchFamily="66" charset="-78"/>
              </a:rPr>
              <a:t>واولى</a:t>
            </a:r>
            <a:r>
              <a:rPr lang="ar-SA" sz="2800" dirty="0" smtClean="0">
                <a:latin typeface="Arabic Typesetting" pitchFamily="66" charset="-78"/>
                <a:cs typeface="Arabic Typesetting" pitchFamily="66" charset="-78"/>
              </a:rPr>
              <a:t> </a:t>
            </a:r>
            <a:r>
              <a:rPr lang="ar-SA" sz="2800" dirty="0" err="1" smtClean="0">
                <a:latin typeface="Arabic Typesetting" pitchFamily="66" charset="-78"/>
                <a:cs typeface="Arabic Typesetting" pitchFamily="66" charset="-78"/>
              </a:rPr>
              <a:t>الاسلام</a:t>
            </a:r>
            <a:r>
              <a:rPr lang="ar-SA" sz="2800" dirty="0" smtClean="0">
                <a:latin typeface="Arabic Typesetting" pitchFamily="66" charset="-78"/>
                <a:cs typeface="Arabic Typesetting" pitchFamily="66" charset="-78"/>
              </a:rPr>
              <a:t> اليتيم اشد الاهتمام وعظم </a:t>
            </a:r>
            <a:r>
              <a:rPr lang="ar-SA" sz="2800" dirty="0" err="1" smtClean="0">
                <a:latin typeface="Arabic Typesetting" pitchFamily="66" charset="-78"/>
                <a:cs typeface="Arabic Typesetting" pitchFamily="66" charset="-78"/>
              </a:rPr>
              <a:t>مكافاة</a:t>
            </a:r>
            <a:r>
              <a:rPr lang="ar-SA" sz="2800" dirty="0" smtClean="0">
                <a:latin typeface="Arabic Typesetting" pitchFamily="66" charset="-78"/>
                <a:cs typeface="Arabic Typesetting" pitchFamily="66" charset="-78"/>
              </a:rPr>
              <a:t> </a:t>
            </a:r>
            <a:r>
              <a:rPr lang="ar-SA" sz="2800" dirty="0" err="1" smtClean="0">
                <a:latin typeface="Arabic Typesetting" pitchFamily="66" charset="-78"/>
                <a:cs typeface="Arabic Typesetting" pitchFamily="66" charset="-78"/>
              </a:rPr>
              <a:t>الاحسان</a:t>
            </a:r>
            <a:r>
              <a:rPr lang="ar-SA" sz="2800" dirty="0" smtClean="0">
                <a:latin typeface="Arabic Typesetting" pitchFamily="66" charset="-78"/>
                <a:cs typeface="Arabic Typesetting" pitchFamily="66" charset="-78"/>
              </a:rPr>
              <a:t> له </a:t>
            </a:r>
            <a:endParaRPr lang="en-US" sz="2800" dirty="0" smtClean="0">
              <a:latin typeface="Arabic Typesetting" pitchFamily="66" charset="-78"/>
              <a:cs typeface="Arabic Typesetting" pitchFamily="66" charset="-78"/>
            </a:endParaRPr>
          </a:p>
          <a:p>
            <a:pPr>
              <a:buNone/>
            </a:pPr>
            <a:endParaRPr lang="ar-SA" dirty="0"/>
          </a:p>
        </p:txBody>
      </p:sp>
      <p:pic>
        <p:nvPicPr>
          <p:cNvPr id="4" name="صورة 3" descr="untitled5454545454478888.jpg"/>
          <p:cNvPicPr>
            <a:picLocks noChangeAspect="1"/>
          </p:cNvPicPr>
          <p:nvPr/>
        </p:nvPicPr>
        <p:blipFill>
          <a:blip r:embed="rId3" cstate="print"/>
          <a:stretch>
            <a:fillRect/>
          </a:stretch>
        </p:blipFill>
        <p:spPr>
          <a:xfrm>
            <a:off x="214282" y="214290"/>
            <a:ext cx="2857520" cy="1643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8567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904656"/>
          </a:xfrm>
        </p:spPr>
        <p:txBody>
          <a:bodyPr>
            <a:normAutofit fontScale="92500"/>
          </a:bodyPr>
          <a:lstStyle/>
          <a:p>
            <a:pPr>
              <a:buNone/>
            </a:pPr>
            <a:r>
              <a:rPr lang="ar-SA" sz="6600" b="1" u="sng" dirty="0">
                <a:solidFill>
                  <a:srgbClr val="0070C0"/>
                </a:solidFill>
                <a:latin typeface="Arabic Typesetting" pitchFamily="66" charset="-78"/>
                <a:cs typeface="Arabic Typesetting" pitchFamily="66" charset="-78"/>
              </a:rPr>
              <a:t>كفالة اليتيم:</a:t>
            </a:r>
          </a:p>
          <a:p>
            <a:pPr>
              <a:buNone/>
            </a:pPr>
            <a:r>
              <a:rPr lang="ar-SA" sz="4400" dirty="0">
                <a:latin typeface="Arabic Typesetting" pitchFamily="66" charset="-78"/>
                <a:cs typeface="Arabic Typesetting" pitchFamily="66" charset="-78"/>
              </a:rPr>
              <a:t>فاذا اردت يوما ان تعرف اقصر السبل الى الجنة فعليك بكفالة اليتيم : فقد قال الله تعالى </a:t>
            </a:r>
            <a:r>
              <a:rPr lang="ar-SA" sz="4400" b="1" dirty="0">
                <a:solidFill>
                  <a:srgbClr val="00B0F0"/>
                </a:solidFill>
                <a:latin typeface="Arabic Typesetting" pitchFamily="66" charset="-78"/>
                <a:cs typeface="Arabic Typesetting" pitchFamily="66" charset="-78"/>
              </a:rPr>
              <a:t>(ويطعمون الطعام على حبة مسكينا ويتيما واسيرا انما</a:t>
            </a:r>
          </a:p>
          <a:p>
            <a:pPr>
              <a:buNone/>
            </a:pPr>
            <a:r>
              <a:rPr lang="ar-SA" sz="4400" b="1" dirty="0">
                <a:solidFill>
                  <a:srgbClr val="00B0F0"/>
                </a:solidFill>
                <a:latin typeface="Arabic Typesetting" pitchFamily="66" charset="-78"/>
                <a:cs typeface="Arabic Typesetting" pitchFamily="66" charset="-78"/>
              </a:rPr>
              <a:t>نطعمكم </a:t>
            </a:r>
            <a:r>
              <a:rPr lang="ar-SA" sz="4400" b="1" dirty="0" err="1">
                <a:solidFill>
                  <a:srgbClr val="00B0F0"/>
                </a:solidFill>
                <a:latin typeface="Arabic Typesetting" pitchFamily="66" charset="-78"/>
                <a:cs typeface="Arabic Typesetting" pitchFamily="66" charset="-78"/>
              </a:rPr>
              <a:t>لوجة</a:t>
            </a:r>
            <a:r>
              <a:rPr lang="ar-SA" sz="4400" b="1" dirty="0">
                <a:solidFill>
                  <a:srgbClr val="00B0F0"/>
                </a:solidFill>
                <a:latin typeface="Arabic Typesetting" pitchFamily="66" charset="-78"/>
                <a:cs typeface="Arabic Typesetting" pitchFamily="66" charset="-78"/>
              </a:rPr>
              <a:t> الله لا نريد منكم </a:t>
            </a:r>
            <a:r>
              <a:rPr lang="ar-SA" sz="4400" b="1" dirty="0" err="1">
                <a:solidFill>
                  <a:srgbClr val="00B0F0"/>
                </a:solidFill>
                <a:latin typeface="Arabic Typesetting" pitchFamily="66" charset="-78"/>
                <a:cs typeface="Arabic Typesetting" pitchFamily="66" charset="-78"/>
              </a:rPr>
              <a:t>جزاءا</a:t>
            </a:r>
            <a:r>
              <a:rPr lang="ar-SA" sz="4400" b="1" dirty="0">
                <a:solidFill>
                  <a:srgbClr val="00B0F0"/>
                </a:solidFill>
                <a:latin typeface="Arabic Typesetting" pitchFamily="66" charset="-78"/>
                <a:cs typeface="Arabic Typesetting" pitchFamily="66" charset="-78"/>
              </a:rPr>
              <a:t> ولا شكورا انا نخاف من ربنا يوما عبوسا قمطريرا فوقاهم الله شر ذلك اليوم ولقاهم نضرة وسرورا</a:t>
            </a:r>
          </a:p>
          <a:p>
            <a:pPr>
              <a:buNone/>
            </a:pPr>
            <a:r>
              <a:rPr lang="ar-SA" sz="4400" b="1" dirty="0">
                <a:solidFill>
                  <a:srgbClr val="00B0F0"/>
                </a:solidFill>
                <a:latin typeface="Arabic Typesetting" pitchFamily="66" charset="-78"/>
                <a:cs typeface="Arabic Typesetting" pitchFamily="66" charset="-78"/>
              </a:rPr>
              <a:t>وجزاهم بما صبروا جنة وحريرا)</a:t>
            </a:r>
            <a:endParaRPr lang="en-US" b="1" dirty="0">
              <a:solidFill>
                <a:srgbClr val="00B0F0"/>
              </a:solidFill>
              <a:latin typeface="Arabic Typesetting" pitchFamily="66" charset="-78"/>
              <a:cs typeface="Arabic Typesetting" pitchFamily="66" charset="-78"/>
            </a:endParaRPr>
          </a:p>
          <a:p>
            <a:pPr>
              <a:buNone/>
            </a:pPr>
            <a:r>
              <a:rPr lang="ar-SA" dirty="0" smtClean="0">
                <a:latin typeface="Arabic Typesetting" pitchFamily="66" charset="-78"/>
                <a:cs typeface="Arabic Typesetting" pitchFamily="66" charset="-78"/>
              </a:rPr>
              <a:t>.</a:t>
            </a:r>
            <a:endParaRPr lang="en-US"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12888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a:bodyPr>
          <a:lstStyle/>
          <a:p>
            <a:pPr>
              <a:buNone/>
            </a:pPr>
            <a:r>
              <a:rPr lang="ar-SA" sz="4800" b="1" u="sng" dirty="0">
                <a:solidFill>
                  <a:srgbClr val="0070C0"/>
                </a:solidFill>
                <a:latin typeface="Arabic Typesetting" pitchFamily="66" charset="-78"/>
                <a:cs typeface="Arabic Typesetting" pitchFamily="66" charset="-78"/>
              </a:rPr>
              <a:t>الهيكل الاداري : </a:t>
            </a:r>
            <a:endParaRPr lang="ar-SA" b="1" u="sng" dirty="0">
              <a:solidFill>
                <a:srgbClr val="0070C0"/>
              </a:solidFill>
              <a:latin typeface="Arabic Typesetting" pitchFamily="66" charset="-78"/>
              <a:cs typeface="Arabic Typesetting" pitchFamily="66" charset="-78"/>
            </a:endParaRPr>
          </a:p>
          <a:p>
            <a:pPr>
              <a:buNone/>
            </a:pPr>
            <a:r>
              <a:rPr lang="ar-SA" dirty="0">
                <a:latin typeface="Arabic Typesetting" pitchFamily="66" charset="-78"/>
                <a:cs typeface="Arabic Typesetting" pitchFamily="66" charset="-78"/>
              </a:rPr>
              <a:t>يقع في قمة الهرم </a:t>
            </a:r>
            <a:r>
              <a:rPr lang="ar-SA" dirty="0" err="1">
                <a:latin typeface="Arabic Typesetting" pitchFamily="66" charset="-78"/>
                <a:cs typeface="Arabic Typesetting" pitchFamily="66" charset="-78"/>
              </a:rPr>
              <a:t>الموؤسسة</a:t>
            </a:r>
            <a:r>
              <a:rPr lang="ar-SA" dirty="0">
                <a:latin typeface="Arabic Typesetting" pitchFamily="66" charset="-78"/>
                <a:cs typeface="Arabic Typesetting" pitchFamily="66" charset="-78"/>
              </a:rPr>
              <a:t> مجلس الامناء الذي يقوم بدورة باختيار اعضاء المجلس ومن يتم اختيار رئيس مجلس الادارة </a:t>
            </a:r>
            <a:r>
              <a:rPr lang="ar-SA" dirty="0" err="1">
                <a:latin typeface="Arabic Typesetting" pitchFamily="66" charset="-78"/>
                <a:cs typeface="Arabic Typesetting" pitchFamily="66" charset="-78"/>
              </a:rPr>
              <a:t>الموسسة</a:t>
            </a:r>
            <a:r>
              <a:rPr lang="ar-SA" dirty="0">
                <a:latin typeface="Arabic Typesetting" pitchFamily="66" charset="-78"/>
                <a:cs typeface="Arabic Typesetting" pitchFamily="66" charset="-78"/>
              </a:rPr>
              <a:t> والذي يتم من قبله</a:t>
            </a:r>
          </a:p>
          <a:p>
            <a:pPr>
              <a:buNone/>
            </a:pPr>
            <a:r>
              <a:rPr lang="ar-SA" dirty="0">
                <a:latin typeface="Arabic Typesetting" pitchFamily="66" charset="-78"/>
                <a:cs typeface="Arabic Typesetting" pitchFamily="66" charset="-78"/>
              </a:rPr>
              <a:t>اختيار اعضاء المجلس ويقوم مجلس ادارة </a:t>
            </a:r>
            <a:r>
              <a:rPr lang="ar-SA" dirty="0" err="1">
                <a:latin typeface="Arabic Typesetting" pitchFamily="66" charset="-78"/>
                <a:cs typeface="Arabic Typesetting" pitchFamily="66" charset="-78"/>
              </a:rPr>
              <a:t>الؤسسة</a:t>
            </a:r>
            <a:r>
              <a:rPr lang="ar-SA" dirty="0">
                <a:latin typeface="Arabic Typesetting" pitchFamily="66" charset="-78"/>
                <a:cs typeface="Arabic Typesetting" pitchFamily="66" charset="-78"/>
              </a:rPr>
              <a:t> باعتماد الخطط الاستراتيجية والسنوية والموازنات </a:t>
            </a:r>
            <a:r>
              <a:rPr lang="ar-SA" dirty="0" err="1">
                <a:latin typeface="Arabic Typesetting" pitchFamily="66" charset="-78"/>
                <a:cs typeface="Arabic Typesetting" pitchFamily="66" charset="-78"/>
              </a:rPr>
              <a:t>التقديريه</a:t>
            </a:r>
            <a:r>
              <a:rPr lang="ar-SA" dirty="0">
                <a:latin typeface="Arabic Typesetting" pitchFamily="66" charset="-78"/>
                <a:cs typeface="Arabic Typesetting" pitchFamily="66" charset="-78"/>
              </a:rPr>
              <a:t> للمؤسسة والاشراف على تنفيذها وتقويم</a:t>
            </a:r>
          </a:p>
          <a:p>
            <a:pPr>
              <a:buNone/>
            </a:pPr>
            <a:r>
              <a:rPr lang="ar-SA" dirty="0">
                <a:latin typeface="Arabic Typesetting" pitchFamily="66" charset="-78"/>
                <a:cs typeface="Arabic Typesetting" pitchFamily="66" charset="-78"/>
              </a:rPr>
              <a:t>نتائجها وكذلك تنمية الموارد المالية للمؤسسة ووضع الخطط والاشراف المباشر عليها </a:t>
            </a:r>
            <a:r>
              <a:rPr lang="ar-SA" dirty="0" err="1">
                <a:latin typeface="Arabic Typesetting" pitchFamily="66" charset="-78"/>
                <a:cs typeface="Arabic Typesetting" pitchFamily="66" charset="-78"/>
              </a:rPr>
              <a:t>بالاضافه</a:t>
            </a:r>
            <a:r>
              <a:rPr lang="ar-SA" dirty="0">
                <a:latin typeface="Arabic Typesetting" pitchFamily="66" charset="-78"/>
                <a:cs typeface="Arabic Typesetting" pitchFamily="66" charset="-78"/>
              </a:rPr>
              <a:t> الى اعتماد المشاريع والبرامج </a:t>
            </a:r>
            <a:r>
              <a:rPr lang="ar-SA" dirty="0" err="1">
                <a:latin typeface="Arabic Typesetting" pitchFamily="66" charset="-78"/>
                <a:cs typeface="Arabic Typesetting" pitchFamily="66" charset="-78"/>
              </a:rPr>
              <a:t>الخيريه</a:t>
            </a:r>
            <a:r>
              <a:rPr lang="ar-SA" dirty="0">
                <a:latin typeface="Arabic Typesetting" pitchFamily="66" charset="-78"/>
                <a:cs typeface="Arabic Typesetting" pitchFamily="66" charset="-78"/>
              </a:rPr>
              <a:t> هو مجلس المخول بتعيين</a:t>
            </a:r>
          </a:p>
          <a:p>
            <a:pPr>
              <a:buNone/>
            </a:pPr>
            <a:r>
              <a:rPr lang="ar-SA" dirty="0">
                <a:latin typeface="Arabic Typesetting" pitchFamily="66" charset="-78"/>
                <a:cs typeface="Arabic Typesetting" pitchFamily="66" charset="-78"/>
              </a:rPr>
              <a:t>الامين العام للمؤسسة واقرار </a:t>
            </a:r>
            <a:r>
              <a:rPr lang="ar-SA" dirty="0" err="1">
                <a:latin typeface="Arabic Typesetting" pitchFamily="66" charset="-78"/>
                <a:cs typeface="Arabic Typesetting" pitchFamily="66" charset="-78"/>
              </a:rPr>
              <a:t>اللمعايير</a:t>
            </a:r>
            <a:r>
              <a:rPr lang="ar-SA" dirty="0">
                <a:latin typeface="Arabic Typesetting" pitchFamily="66" charset="-78"/>
                <a:cs typeface="Arabic Typesetting" pitchFamily="66" charset="-78"/>
              </a:rPr>
              <a:t> والضوابط اللازمة لتحديد المستفيدين من خدمات المؤسسة </a:t>
            </a:r>
            <a:r>
              <a:rPr lang="ar-SA" dirty="0" err="1">
                <a:latin typeface="Arabic Typesetting" pitchFamily="66" charset="-78"/>
                <a:cs typeface="Arabic Typesetting" pitchFamily="66" charset="-78"/>
              </a:rPr>
              <a:t>بالاضافه</a:t>
            </a:r>
            <a:r>
              <a:rPr lang="ar-SA" dirty="0">
                <a:latin typeface="Arabic Typesetting" pitchFamily="66" charset="-78"/>
                <a:cs typeface="Arabic Typesetting" pitchFamily="66" charset="-78"/>
              </a:rPr>
              <a:t> الى اعتماد اللوائح الداخلية </a:t>
            </a:r>
            <a:r>
              <a:rPr lang="ar-SA" dirty="0" err="1">
                <a:latin typeface="Arabic Typesetting" pitchFamily="66" charset="-78"/>
                <a:cs typeface="Arabic Typesetting" pitchFamily="66" charset="-78"/>
              </a:rPr>
              <a:t>للمؤسسةوغيرها</a:t>
            </a:r>
            <a:endParaRPr lang="ar-SA" dirty="0"/>
          </a:p>
        </p:txBody>
      </p:sp>
    </p:spTree>
    <p:extLst>
      <p:ext uri="{BB962C8B-B14F-4D97-AF65-F5344CB8AC3E}">
        <p14:creationId xmlns:p14="http://schemas.microsoft.com/office/powerpoint/2010/main" val="2086867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صورة 3" descr="chart-map_0.png"/>
          <p:cNvPicPr>
            <a:picLocks noChangeAspect="1"/>
          </p:cNvPicPr>
          <p:nvPr/>
        </p:nvPicPr>
        <p:blipFill>
          <a:blip r:embed="rId3" cstate="print"/>
          <a:stretch>
            <a:fillRect/>
          </a:stretch>
        </p:blipFill>
        <p:spPr>
          <a:xfrm>
            <a:off x="285721" y="214290"/>
            <a:ext cx="8572560" cy="63579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0331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0070C0"/>
                </a:solidFill>
                <a:latin typeface="Arabic Typesetting" pitchFamily="66" charset="-78"/>
                <a:cs typeface="Arabic Typesetting" pitchFamily="66" charset="-78"/>
              </a:rPr>
              <a:t>تابع:مؤسسة مكة الخيرية</a:t>
            </a:r>
            <a:endParaRPr lang="ar-SA" dirty="0"/>
          </a:p>
        </p:txBody>
      </p:sp>
      <p:sp>
        <p:nvSpPr>
          <p:cNvPr id="3" name="عنصر نائب للمحتوى 2"/>
          <p:cNvSpPr>
            <a:spLocks noGrp="1"/>
          </p:cNvSpPr>
          <p:nvPr>
            <p:ph idx="1"/>
          </p:nvPr>
        </p:nvSpPr>
        <p:spPr>
          <a:xfrm>
            <a:off x="2000232" y="1428736"/>
            <a:ext cx="6758006" cy="5257800"/>
          </a:xfrm>
        </p:spPr>
        <p:txBody>
          <a:bodyPr>
            <a:normAutofit/>
          </a:bodyPr>
          <a:lstStyle/>
          <a:p>
            <a:pPr>
              <a:buNone/>
            </a:pPr>
            <a:r>
              <a:rPr lang="ar-SA" sz="4000" b="1" u="sng" dirty="0" smtClean="0">
                <a:solidFill>
                  <a:srgbClr val="0070C0"/>
                </a:solidFill>
                <a:latin typeface="Arabic Typesetting" pitchFamily="66" charset="-78"/>
                <a:ea typeface="+mj-ea"/>
                <a:cs typeface="Arabic Typesetting" pitchFamily="66" charset="-78"/>
              </a:rPr>
              <a:t>انجازات كافل لشهر رمضان عام 1432:</a:t>
            </a:r>
            <a:endParaRPr lang="en-US" sz="4000" b="1" u="sng" dirty="0" smtClean="0">
              <a:solidFill>
                <a:srgbClr val="0070C0"/>
              </a:solidFill>
              <a:latin typeface="Arabic Typesetting" pitchFamily="66" charset="-78"/>
              <a:ea typeface="+mj-ea"/>
              <a:cs typeface="Arabic Typesetting" pitchFamily="66" charset="-78"/>
            </a:endParaRPr>
          </a:p>
          <a:p>
            <a:pPr>
              <a:buNone/>
            </a:pPr>
            <a:r>
              <a:rPr lang="ar-SA" sz="4000" b="1" u="sng" dirty="0" smtClean="0">
                <a:solidFill>
                  <a:srgbClr val="0070C0"/>
                </a:solidFill>
                <a:latin typeface="Arabic Typesetting" pitchFamily="66" charset="-78"/>
                <a:ea typeface="+mj-ea"/>
                <a:cs typeface="Arabic Typesetting" pitchFamily="66" charset="-78"/>
              </a:rPr>
              <a:t>6 رمضان 1433 (برامج رمضان ) عام 1433 </a:t>
            </a:r>
            <a:endParaRPr lang="en-US" sz="4000" b="1" u="sng" dirty="0" smtClean="0">
              <a:solidFill>
                <a:srgbClr val="0070C0"/>
              </a:solidFill>
              <a:latin typeface="Arabic Typesetting" pitchFamily="66" charset="-78"/>
              <a:ea typeface="+mj-ea"/>
              <a:cs typeface="Arabic Typesetting" pitchFamily="66" charset="-78"/>
            </a:endParaRPr>
          </a:p>
          <a:p>
            <a:r>
              <a:rPr lang="ar-SA" dirty="0" smtClean="0">
                <a:latin typeface="Arabic Typesetting" pitchFamily="66" charset="-78"/>
                <a:cs typeface="Arabic Typesetting" pitchFamily="66" charset="-78"/>
              </a:rPr>
              <a:t>اللحوم ”الذبح والتوزيع المباشر للحوم على عدد 1200 </a:t>
            </a:r>
            <a:r>
              <a:rPr lang="ar-SA" dirty="0" err="1" smtClean="0">
                <a:latin typeface="Arabic Typesetting" pitchFamily="66" charset="-78"/>
                <a:cs typeface="Arabic Typesetting" pitchFamily="66" charset="-78"/>
              </a:rPr>
              <a:t>اسرة</a:t>
            </a:r>
            <a:r>
              <a:rPr lang="ar-SA" dirty="0" smtClean="0">
                <a:latin typeface="Arabic Typesetting" pitchFamily="66" charset="-78"/>
                <a:cs typeface="Arabic Typesetting" pitchFamily="66" charset="-78"/>
              </a:rPr>
              <a:t> بمبلغ مليون ريال ”</a:t>
            </a:r>
          </a:p>
          <a:p>
            <a:r>
              <a:rPr lang="ar-SA" dirty="0" err="1" smtClean="0">
                <a:latin typeface="Arabic Typesetting" pitchFamily="66" charset="-78"/>
                <a:cs typeface="Arabic Typesetting" pitchFamily="66" charset="-78"/>
              </a:rPr>
              <a:t>السله</a:t>
            </a:r>
            <a:r>
              <a:rPr lang="ar-SA" dirty="0" smtClean="0">
                <a:latin typeface="Arabic Typesetting" pitchFamily="66" charset="-78"/>
                <a:cs typeface="Arabic Typesetting" pitchFamily="66" charset="-78"/>
              </a:rPr>
              <a:t> الغذائية ”توزيع عدد 650 سلة غذائية“</a:t>
            </a:r>
          </a:p>
          <a:p>
            <a:r>
              <a:rPr lang="ar-SA" dirty="0" err="1" smtClean="0">
                <a:latin typeface="Arabic Typesetting" pitchFamily="66" charset="-78"/>
                <a:cs typeface="Arabic Typesetting" pitchFamily="66" charset="-78"/>
              </a:rPr>
              <a:t>كسوات</a:t>
            </a:r>
            <a:r>
              <a:rPr lang="ar-SA" dirty="0" smtClean="0">
                <a:latin typeface="Arabic Typesetting" pitchFamily="66" charset="-78"/>
                <a:cs typeface="Arabic Typesetting" pitchFamily="66" charset="-78"/>
              </a:rPr>
              <a:t> للعيد ”ايداع مبلغ مليون ومائة وعشر الف ريال في حسابات الاسر عن طريق بطاقة البركة“</a:t>
            </a:r>
            <a:endParaRPr lang="en-US" dirty="0" smtClean="0">
              <a:latin typeface="Arabic Typesetting" pitchFamily="66" charset="-78"/>
              <a:cs typeface="Arabic Typesetting" pitchFamily="66" charset="-78"/>
            </a:endParaRPr>
          </a:p>
        </p:txBody>
      </p:sp>
      <p:pic>
        <p:nvPicPr>
          <p:cNvPr id="4" name="صورة 3" descr="3efb5ba1-9dc2-4188-a2c2-0b542be2833d_1.jpg"/>
          <p:cNvPicPr>
            <a:picLocks noChangeAspect="1"/>
          </p:cNvPicPr>
          <p:nvPr/>
        </p:nvPicPr>
        <p:blipFill>
          <a:blip r:embed="rId3" cstate="print"/>
          <a:stretch>
            <a:fillRect/>
          </a:stretch>
        </p:blipFill>
        <p:spPr>
          <a:xfrm>
            <a:off x="0" y="214290"/>
            <a:ext cx="3143250" cy="2095500"/>
          </a:xfrm>
          <a:prstGeom prst="rect">
            <a:avLst/>
          </a:prstGeom>
        </p:spPr>
      </p:pic>
      <p:pic>
        <p:nvPicPr>
          <p:cNvPr id="5" name="صورة 4" descr="salah3_0.png"/>
          <p:cNvPicPr>
            <a:picLocks noChangeAspect="1"/>
          </p:cNvPicPr>
          <p:nvPr/>
        </p:nvPicPr>
        <p:blipFill>
          <a:blip r:embed="rId4" cstate="print"/>
          <a:stretch>
            <a:fillRect/>
          </a:stretch>
        </p:blipFill>
        <p:spPr>
          <a:xfrm>
            <a:off x="285720" y="3286124"/>
            <a:ext cx="1785962" cy="3119446"/>
          </a:xfrm>
          <a:prstGeom prst="rect">
            <a:avLst/>
          </a:prstGeom>
        </p:spPr>
      </p:pic>
    </p:spTree>
    <p:extLst>
      <p:ext uri="{BB962C8B-B14F-4D97-AF65-F5344CB8AC3E}">
        <p14:creationId xmlns:p14="http://schemas.microsoft.com/office/powerpoint/2010/main" val="22007021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59829"/>
            <a:ext cx="8229600" cy="5505475"/>
          </a:xfrm>
        </p:spPr>
        <p:txBody>
          <a:bodyPr>
            <a:normAutofit lnSpcReduction="10000"/>
          </a:bodyPr>
          <a:lstStyle/>
          <a:p>
            <a:pPr>
              <a:buNone/>
            </a:pPr>
            <a:r>
              <a:rPr lang="ar-SA" sz="4400" b="1" u="sng" dirty="0">
                <a:solidFill>
                  <a:srgbClr val="0070C0"/>
                </a:solidFill>
                <a:latin typeface="Arabic Typesetting" pitchFamily="66" charset="-78"/>
                <a:cs typeface="Arabic Typesetting" pitchFamily="66" charset="-78"/>
              </a:rPr>
              <a:t>ادارات كافل : </a:t>
            </a:r>
          </a:p>
          <a:p>
            <a:pPr>
              <a:buNone/>
            </a:pPr>
            <a:r>
              <a:rPr lang="ar-SA" dirty="0">
                <a:latin typeface="Arabic Typesetting" pitchFamily="66" charset="-78"/>
                <a:cs typeface="Arabic Typesetting" pitchFamily="66" charset="-78"/>
              </a:rPr>
              <a:t>تنقسم المؤسسة الى ادارات وتتفرع من هذه الادارات اقسام ولكل ادارة مهام واهداف خاص هبها الا</a:t>
            </a:r>
          </a:p>
          <a:p>
            <a:pPr>
              <a:buNone/>
            </a:pPr>
            <a:r>
              <a:rPr lang="ar-SA" dirty="0">
                <a:latin typeface="Arabic Typesetting" pitchFamily="66" charset="-78"/>
                <a:cs typeface="Arabic Typesetting" pitchFamily="66" charset="-78"/>
              </a:rPr>
              <a:t>انها حميعا تعمل جنبا الى جنب لتقديم خدمة افضل وارقى لليتيم واسرته تسعى من خلالها لتشمل جميع</a:t>
            </a:r>
          </a:p>
          <a:p>
            <a:pPr>
              <a:buNone/>
            </a:pPr>
            <a:r>
              <a:rPr lang="ar-SA" dirty="0">
                <a:latin typeface="Arabic Typesetting" pitchFamily="66" charset="-78"/>
                <a:cs typeface="Arabic Typesetting" pitchFamily="66" charset="-78"/>
              </a:rPr>
              <a:t>جوانب الحياة.</a:t>
            </a:r>
            <a:endParaRPr lang="en-US" dirty="0">
              <a:latin typeface="Arabic Typesetting" pitchFamily="66" charset="-78"/>
              <a:cs typeface="Arabic Typesetting" pitchFamily="66" charset="-78"/>
            </a:endParaRPr>
          </a:p>
          <a:p>
            <a:pPr>
              <a:buNone/>
            </a:pPr>
            <a:r>
              <a:rPr lang="ar-SA" dirty="0">
                <a:latin typeface="Arabic Typesetting" pitchFamily="66" charset="-78"/>
                <a:cs typeface="Arabic Typesetting" pitchFamily="66" charset="-78"/>
              </a:rPr>
              <a:t>وهذه الادارات هي : ادراة تنمية الموارد والاستثمار – ادارة العلاقات </a:t>
            </a:r>
            <a:r>
              <a:rPr lang="ar-SA" dirty="0" smtClean="0">
                <a:latin typeface="Arabic Typesetting" pitchFamily="66" charset="-78"/>
                <a:cs typeface="Arabic Typesetting" pitchFamily="66" charset="-78"/>
              </a:rPr>
              <a:t>العامة </a:t>
            </a:r>
            <a:r>
              <a:rPr lang="ar-SA" dirty="0">
                <a:latin typeface="Arabic Typesetting" pitchFamily="66" charset="-78"/>
                <a:cs typeface="Arabic Typesetting" pitchFamily="66" charset="-78"/>
              </a:rPr>
              <a:t>– ادارة الشؤون</a:t>
            </a:r>
          </a:p>
          <a:p>
            <a:pPr>
              <a:buNone/>
            </a:pPr>
            <a:r>
              <a:rPr lang="ar-SA" dirty="0">
                <a:latin typeface="Arabic Typesetting" pitchFamily="66" charset="-78"/>
                <a:cs typeface="Arabic Typesetting" pitchFamily="66" charset="-78"/>
              </a:rPr>
              <a:t>الاجتماعية – ادارة </a:t>
            </a:r>
            <a:r>
              <a:rPr lang="ar-SA" dirty="0" err="1">
                <a:latin typeface="Arabic Typesetting" pitchFamily="66" charset="-78"/>
                <a:cs typeface="Arabic Typesetting" pitchFamily="66" charset="-78"/>
              </a:rPr>
              <a:t>الرعايات</a:t>
            </a:r>
            <a:r>
              <a:rPr lang="ar-SA" dirty="0">
                <a:latin typeface="Arabic Typesetting" pitchFamily="66" charset="-78"/>
                <a:cs typeface="Arabic Typesetting" pitchFamily="66" charset="-78"/>
              </a:rPr>
              <a:t> –ادارة البرامج والانشطة – </a:t>
            </a:r>
            <a:r>
              <a:rPr lang="ar-SA" dirty="0" smtClean="0">
                <a:latin typeface="Arabic Typesetting" pitchFamily="66" charset="-78"/>
                <a:cs typeface="Arabic Typesetting" pitchFamily="66" charset="-78"/>
              </a:rPr>
              <a:t>الإدارة </a:t>
            </a:r>
            <a:r>
              <a:rPr lang="ar-SA" dirty="0">
                <a:latin typeface="Arabic Typesetting" pitchFamily="66" charset="-78"/>
                <a:cs typeface="Arabic Typesetting" pitchFamily="66" charset="-78"/>
              </a:rPr>
              <a:t>المالية والادارية – ادارة القسم</a:t>
            </a:r>
          </a:p>
          <a:p>
            <a:pPr>
              <a:buNone/>
            </a:pPr>
            <a:r>
              <a:rPr lang="ar-SA" dirty="0">
                <a:latin typeface="Arabic Typesetting" pitchFamily="66" charset="-78"/>
                <a:cs typeface="Arabic Typesetting" pitchFamily="66" charset="-78"/>
              </a:rPr>
              <a:t>السنوي .</a:t>
            </a:r>
            <a:endParaRPr lang="en-US"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109780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صورة 3" descr="335.jpg"/>
          <p:cNvPicPr>
            <a:picLocks noChangeAspect="1"/>
          </p:cNvPicPr>
          <p:nvPr/>
        </p:nvPicPr>
        <p:blipFill>
          <a:blip r:embed="rId3" cstate="print"/>
          <a:stretch>
            <a:fillRect/>
          </a:stretch>
        </p:blipFill>
        <p:spPr>
          <a:xfrm>
            <a:off x="3357554" y="428604"/>
            <a:ext cx="5326042" cy="39290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kswat aleid.jpg"/>
          <p:cNvPicPr>
            <a:picLocks noChangeAspect="1"/>
          </p:cNvPicPr>
          <p:nvPr/>
        </p:nvPicPr>
        <p:blipFill>
          <a:blip r:embed="rId4" cstate="print"/>
          <a:stretch>
            <a:fillRect/>
          </a:stretch>
        </p:blipFill>
        <p:spPr>
          <a:xfrm>
            <a:off x="428596" y="3000372"/>
            <a:ext cx="4786346" cy="3500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260224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صورة 3" descr="2749.jpg"/>
          <p:cNvPicPr>
            <a:picLocks noChangeAspect="1"/>
          </p:cNvPicPr>
          <p:nvPr/>
        </p:nvPicPr>
        <p:blipFill>
          <a:blip r:embed="rId3" cstate="print"/>
          <a:stretch>
            <a:fillRect/>
          </a:stretch>
        </p:blipFill>
        <p:spPr>
          <a:xfrm>
            <a:off x="214282" y="5214950"/>
            <a:ext cx="4071966" cy="1643050"/>
          </a:xfrm>
          <a:prstGeom prst="rect">
            <a:avLst/>
          </a:prstGeom>
        </p:spPr>
      </p:pic>
      <p:sp>
        <p:nvSpPr>
          <p:cNvPr id="2" name="عنوان 1"/>
          <p:cNvSpPr>
            <a:spLocks noGrp="1"/>
          </p:cNvSpPr>
          <p:nvPr>
            <p:ph type="title"/>
          </p:nvPr>
        </p:nvSpPr>
        <p:spPr>
          <a:xfrm>
            <a:off x="395536" y="1568"/>
            <a:ext cx="8413620" cy="1143000"/>
          </a:xfrm>
        </p:spPr>
        <p:txBody>
          <a:bodyPr>
            <a:noAutofit/>
          </a:bodyPr>
          <a:lstStyle/>
          <a:p>
            <a:r>
              <a:rPr lang="ar-SA" sz="8000" b="1" u="sng" dirty="0" smtClean="0">
                <a:solidFill>
                  <a:srgbClr val="0070C0"/>
                </a:solidFill>
                <a:latin typeface="Arabic Typesetting" pitchFamily="66" charset="-78"/>
                <a:cs typeface="Arabic Typesetting" pitchFamily="66" charset="-78"/>
              </a:rPr>
              <a:t>تابع:مؤسسة مكة الخيرية</a:t>
            </a:r>
            <a:endParaRPr lang="ar-SA" sz="8000" dirty="0"/>
          </a:p>
        </p:txBody>
      </p:sp>
      <p:sp>
        <p:nvSpPr>
          <p:cNvPr id="3" name="عنصر نائب للمحتوى 2"/>
          <p:cNvSpPr>
            <a:spLocks noGrp="1"/>
          </p:cNvSpPr>
          <p:nvPr>
            <p:ph idx="1"/>
          </p:nvPr>
        </p:nvSpPr>
        <p:spPr>
          <a:xfrm>
            <a:off x="2627784" y="1052736"/>
            <a:ext cx="6069360" cy="5472608"/>
          </a:xfrm>
        </p:spPr>
        <p:txBody>
          <a:bodyPr>
            <a:normAutofit fontScale="77500" lnSpcReduction="20000"/>
          </a:bodyPr>
          <a:lstStyle/>
          <a:p>
            <a:pPr>
              <a:buNone/>
            </a:pPr>
            <a:r>
              <a:rPr lang="ar-SA" sz="7800" b="1" u="sng" dirty="0" smtClean="0">
                <a:solidFill>
                  <a:srgbClr val="0070C0"/>
                </a:solidFill>
                <a:latin typeface="Arabic Typesetting" pitchFamily="66" charset="-78"/>
                <a:ea typeface="+mj-ea"/>
                <a:cs typeface="Arabic Typesetting" pitchFamily="66" charset="-78"/>
              </a:rPr>
              <a:t>تفتح المؤسسة باب التسجيل في خدماتها للأسر التي تتوافر فيها الشروط التالية :</a:t>
            </a:r>
            <a:endParaRPr lang="en-US" sz="7800" b="1" u="sng" dirty="0" smtClean="0">
              <a:solidFill>
                <a:srgbClr val="0070C0"/>
              </a:solidFill>
              <a:latin typeface="Arabic Typesetting" pitchFamily="66" charset="-78"/>
              <a:ea typeface="+mj-ea"/>
              <a:cs typeface="Arabic Typesetting" pitchFamily="66" charset="-78"/>
            </a:endParaRPr>
          </a:p>
          <a:p>
            <a:pPr marL="355600" lvl="0" indent="-355600">
              <a:buFont typeface="+mj-lt"/>
              <a:buAutoNum type="arabicPeriod"/>
            </a:pPr>
            <a:r>
              <a:rPr lang="ar-SA" sz="4400" dirty="0" err="1" smtClean="0">
                <a:latin typeface="Arabic Typesetting" pitchFamily="66" charset="-78"/>
                <a:cs typeface="Arabic Typesetting" pitchFamily="66" charset="-78"/>
              </a:rPr>
              <a:t>ان</a:t>
            </a:r>
            <a:r>
              <a:rPr lang="ar-SA" sz="4400" dirty="0" smtClean="0">
                <a:latin typeface="Arabic Typesetting" pitchFamily="66" charset="-78"/>
                <a:cs typeface="Arabic Typesetting" pitchFamily="66" charset="-78"/>
              </a:rPr>
              <a:t> يكون احد الوالدين سعودي الجنسية </a:t>
            </a:r>
            <a:endParaRPr lang="en-US" sz="4400" dirty="0" smtClean="0">
              <a:latin typeface="Arabic Typesetting" pitchFamily="66" charset="-78"/>
              <a:cs typeface="Arabic Typesetting" pitchFamily="66" charset="-78"/>
            </a:endParaRPr>
          </a:p>
          <a:p>
            <a:pPr marL="355600" lvl="0" indent="-355600">
              <a:buFont typeface="+mj-lt"/>
              <a:buAutoNum type="arabicPeriod"/>
            </a:pPr>
            <a:r>
              <a:rPr lang="ar-SA" sz="4400" dirty="0" smtClean="0">
                <a:latin typeface="Arabic Typesetting" pitchFamily="66" charset="-78"/>
                <a:cs typeface="Arabic Typesetting" pitchFamily="66" charset="-78"/>
              </a:rPr>
              <a:t>ان يكون للمؤسسة فرع في نفس المدينة التي تقيم بها الاسرة </a:t>
            </a:r>
            <a:endParaRPr lang="en-US" sz="4400" dirty="0" smtClean="0">
              <a:latin typeface="Arabic Typesetting" pitchFamily="66" charset="-78"/>
              <a:cs typeface="Arabic Typesetting" pitchFamily="66" charset="-78"/>
            </a:endParaRPr>
          </a:p>
          <a:p>
            <a:pPr marL="355600" lvl="0" indent="-355600">
              <a:buFont typeface="+mj-lt"/>
              <a:buAutoNum type="arabicPeriod"/>
            </a:pPr>
            <a:r>
              <a:rPr lang="ar-SA" sz="4400" dirty="0" smtClean="0">
                <a:latin typeface="Arabic Typesetting" pitchFamily="66" charset="-78"/>
                <a:cs typeface="Arabic Typesetting" pitchFamily="66" charset="-78"/>
              </a:rPr>
              <a:t>ان يكون لدى الاسرة ابناء من السن 18 وما دون</a:t>
            </a:r>
            <a:endParaRPr lang="en-US" sz="4400" dirty="0" smtClean="0">
              <a:latin typeface="Arabic Typesetting" pitchFamily="66" charset="-78"/>
              <a:cs typeface="Arabic Typesetting" pitchFamily="66" charset="-78"/>
            </a:endParaRPr>
          </a:p>
          <a:p>
            <a:pPr marL="355600" indent="-355600">
              <a:buFont typeface="+mj-lt"/>
              <a:buAutoNum type="arabicPeriod"/>
            </a:pPr>
            <a:r>
              <a:rPr lang="ar-SA" sz="4400" dirty="0" smtClean="0">
                <a:latin typeface="Arabic Typesetting" pitchFamily="66" charset="-78"/>
                <a:cs typeface="Arabic Typesetting" pitchFamily="66" charset="-78"/>
              </a:rPr>
              <a:t>ومتى </a:t>
            </a:r>
            <a:r>
              <a:rPr lang="ar-SA" sz="4400" dirty="0" smtClean="0">
                <a:latin typeface="Arabic Typesetting" pitchFamily="66" charset="-78"/>
                <a:cs typeface="Arabic Typesetting" pitchFamily="66" charset="-78"/>
              </a:rPr>
              <a:t>ما توافرت </a:t>
            </a:r>
            <a:r>
              <a:rPr lang="ar-SA" sz="4400" dirty="0" smtClean="0">
                <a:latin typeface="Arabic Typesetting" pitchFamily="66" charset="-78"/>
                <a:cs typeface="Arabic Typesetting" pitchFamily="66" charset="-78"/>
              </a:rPr>
              <a:t>الشروط اعلاه في الاسرة المتقدمة يرجى </a:t>
            </a:r>
            <a:r>
              <a:rPr lang="ar-SA" sz="4400" b="1" dirty="0" smtClean="0">
                <a:latin typeface="Arabic Typesetting" pitchFamily="66" charset="-78"/>
                <a:cs typeface="Arabic Typesetting" pitchFamily="66" charset="-78"/>
              </a:rPr>
              <a:t>توفير </a:t>
            </a:r>
            <a:r>
              <a:rPr lang="ar-SA" sz="4400" b="1" dirty="0" smtClean="0">
                <a:latin typeface="Arabic Typesetting" pitchFamily="66" charset="-78"/>
                <a:cs typeface="Arabic Typesetting" pitchFamily="66" charset="-78"/>
              </a:rPr>
              <a:t>ما يلي: </a:t>
            </a:r>
            <a:endParaRPr lang="en-US" sz="4400" b="1" dirty="0" smtClean="0">
              <a:latin typeface="Arabic Typesetting" pitchFamily="66" charset="-78"/>
              <a:cs typeface="Arabic Typesetting" pitchFamily="66" charset="-78"/>
            </a:endParaRPr>
          </a:p>
          <a:p>
            <a:pPr>
              <a:buNone/>
            </a:pPr>
            <a:endParaRPr lang="ar-SA" dirty="0" smtClean="0"/>
          </a:p>
          <a:p>
            <a:pPr>
              <a:buNone/>
            </a:pPr>
            <a:endParaRPr lang="ar-SA" dirty="0"/>
          </a:p>
        </p:txBody>
      </p:sp>
    </p:spTree>
    <p:extLst>
      <p:ext uri="{BB962C8B-B14F-4D97-AF65-F5344CB8AC3E}">
        <p14:creationId xmlns:p14="http://schemas.microsoft.com/office/powerpoint/2010/main" val="36619333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a:bodyPr>
          <a:lstStyle/>
          <a:p>
            <a:pPr marL="355600" lvl="0" indent="-355600">
              <a:buFont typeface="+mj-lt"/>
              <a:buAutoNum type="arabicPeriod"/>
            </a:pPr>
            <a:r>
              <a:rPr lang="ar-SA" sz="4000" dirty="0">
                <a:latin typeface="Arabic Typesetting" pitchFamily="66" charset="-78"/>
                <a:cs typeface="Arabic Typesetting" pitchFamily="66" charset="-78"/>
              </a:rPr>
              <a:t>صورتان من كرت </a:t>
            </a:r>
            <a:r>
              <a:rPr lang="ar-SA" sz="4000" dirty="0" smtClean="0">
                <a:latin typeface="Arabic Typesetting" pitchFamily="66" charset="-78"/>
                <a:cs typeface="Arabic Typesetting" pitchFamily="66" charset="-78"/>
              </a:rPr>
              <a:t>العائلة </a:t>
            </a:r>
            <a:r>
              <a:rPr lang="ar-SA" sz="4000" dirty="0">
                <a:latin typeface="Arabic Typesetting" pitchFamily="66" charset="-78"/>
                <a:cs typeface="Arabic Typesetting" pitchFamily="66" charset="-78"/>
              </a:rPr>
              <a:t>بعد التعديل (متوفي)</a:t>
            </a:r>
            <a:endParaRPr lang="en-US" sz="4000" dirty="0">
              <a:latin typeface="Arabic Typesetting" pitchFamily="66" charset="-78"/>
              <a:cs typeface="Arabic Typesetting" pitchFamily="66" charset="-78"/>
            </a:endParaRPr>
          </a:p>
          <a:p>
            <a:pPr marL="355600" lvl="0" indent="-355600">
              <a:buFont typeface="+mj-lt"/>
              <a:buAutoNum type="arabicPeriod"/>
            </a:pPr>
            <a:r>
              <a:rPr lang="ar-SA" sz="4000" dirty="0">
                <a:latin typeface="Arabic Typesetting" pitchFamily="66" charset="-78"/>
                <a:cs typeface="Arabic Typesetting" pitchFamily="66" charset="-78"/>
              </a:rPr>
              <a:t>صورة من عقد ايجار المنزل ساري المفعول في الاسرة او صك المنزل اذا كان ملك </a:t>
            </a:r>
            <a:endParaRPr lang="en-US" sz="4000" dirty="0">
              <a:latin typeface="Arabic Typesetting" pitchFamily="66" charset="-78"/>
              <a:cs typeface="Arabic Typesetting" pitchFamily="66" charset="-78"/>
            </a:endParaRPr>
          </a:p>
          <a:p>
            <a:pPr marL="355600" lvl="0" indent="-355600">
              <a:buFont typeface="+mj-lt"/>
              <a:buAutoNum type="arabicPeriod"/>
            </a:pPr>
            <a:r>
              <a:rPr lang="ar-SA" sz="4000" dirty="0">
                <a:latin typeface="Arabic Typesetting" pitchFamily="66" charset="-78"/>
                <a:cs typeface="Arabic Typesetting" pitchFamily="66" charset="-78"/>
              </a:rPr>
              <a:t>صورة صك حصر الوراثة </a:t>
            </a:r>
            <a:endParaRPr lang="en-US" sz="4000" dirty="0">
              <a:latin typeface="Arabic Typesetting" pitchFamily="66" charset="-78"/>
              <a:cs typeface="Arabic Typesetting" pitchFamily="66" charset="-78"/>
            </a:endParaRPr>
          </a:p>
          <a:p>
            <a:pPr marL="355600" indent="-355600">
              <a:buFont typeface="+mj-lt"/>
              <a:buAutoNum type="arabicPeriod"/>
            </a:pPr>
            <a:r>
              <a:rPr lang="ar-SA" sz="4000" dirty="0">
                <a:latin typeface="Arabic Typesetting" pitchFamily="66" charset="-78"/>
                <a:cs typeface="Arabic Typesetting" pitchFamily="66" charset="-78"/>
              </a:rPr>
              <a:t>في حالة وفاة الام تطلب صورة من صك ولاية للوصي ( اذا كان الايتام قصر)</a:t>
            </a:r>
            <a:endParaRPr lang="en-US" sz="4000" dirty="0">
              <a:latin typeface="Arabic Typesetting" pitchFamily="66" charset="-78"/>
              <a:cs typeface="Arabic Typesetting" pitchFamily="66" charset="-78"/>
            </a:endParaRPr>
          </a:p>
          <a:p>
            <a:pPr marL="355600" lvl="0" indent="-355600">
              <a:buFont typeface="+mj-lt"/>
              <a:buAutoNum type="arabicPeriod"/>
            </a:pPr>
            <a:r>
              <a:rPr lang="ar-SA" sz="4000" dirty="0">
                <a:latin typeface="Arabic Typesetting" pitchFamily="66" charset="-78"/>
                <a:cs typeface="Arabic Typesetting" pitchFamily="66" charset="-78"/>
              </a:rPr>
              <a:t>صورتان لكل يتيم مع كتابة الاسم خلف كل صورة </a:t>
            </a:r>
            <a:endParaRPr lang="en-US" sz="4000"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2071255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lstStyle/>
          <a:p>
            <a:pPr marL="355600" lvl="0" indent="-355600">
              <a:buFont typeface="+mj-lt"/>
              <a:buAutoNum type="arabicPeriod"/>
            </a:pPr>
            <a:r>
              <a:rPr lang="ar-SA" sz="4400" dirty="0">
                <a:latin typeface="Arabic Typesetting" pitchFamily="66" charset="-78"/>
                <a:cs typeface="Arabic Typesetting" pitchFamily="66" charset="-78"/>
              </a:rPr>
              <a:t>خطاب من البنك بمقدار التقاعد او </a:t>
            </a:r>
            <a:r>
              <a:rPr lang="ar-SA" sz="4400" dirty="0" smtClean="0">
                <a:latin typeface="Arabic Typesetting" pitchFamily="66" charset="-78"/>
                <a:cs typeface="Arabic Typesetting" pitchFamily="66" charset="-78"/>
              </a:rPr>
              <a:t>التأمينات</a:t>
            </a:r>
            <a:endParaRPr lang="en-US" sz="4400" dirty="0">
              <a:latin typeface="Arabic Typesetting" pitchFamily="66" charset="-78"/>
              <a:cs typeface="Arabic Typesetting" pitchFamily="66" charset="-78"/>
            </a:endParaRPr>
          </a:p>
          <a:p>
            <a:pPr marL="355600" lvl="0" indent="-355600">
              <a:buFont typeface="+mj-lt"/>
              <a:buAutoNum type="arabicPeriod"/>
            </a:pPr>
            <a:r>
              <a:rPr lang="ar-SA" sz="4400" dirty="0">
                <a:latin typeface="Arabic Typesetting" pitchFamily="66" charset="-78"/>
                <a:cs typeface="Arabic Typesetting" pitchFamily="66" charset="-78"/>
              </a:rPr>
              <a:t>صورة شهادة الميلاد </a:t>
            </a:r>
            <a:r>
              <a:rPr lang="ar-SA" sz="4400" dirty="0" smtClean="0">
                <a:latin typeface="Arabic Typesetting" pitchFamily="66" charset="-78"/>
                <a:cs typeface="Arabic Typesetting" pitchFamily="66" charset="-78"/>
              </a:rPr>
              <a:t>للأطفال </a:t>
            </a:r>
            <a:r>
              <a:rPr lang="ar-SA" sz="4400" dirty="0">
                <a:latin typeface="Arabic Typesetting" pitchFamily="66" charset="-78"/>
                <a:cs typeface="Arabic Typesetting" pitchFamily="66" charset="-78"/>
              </a:rPr>
              <a:t>غير مسجلين في كرت </a:t>
            </a:r>
            <a:r>
              <a:rPr lang="ar-SA" sz="4400" dirty="0" smtClean="0">
                <a:latin typeface="Arabic Typesetting" pitchFamily="66" charset="-78"/>
                <a:cs typeface="Arabic Typesetting" pitchFamily="66" charset="-78"/>
              </a:rPr>
              <a:t>العائلة </a:t>
            </a:r>
            <a:endParaRPr lang="en-US" sz="4400" dirty="0">
              <a:latin typeface="Arabic Typesetting" pitchFamily="66" charset="-78"/>
              <a:cs typeface="Arabic Typesetting" pitchFamily="66" charset="-78"/>
            </a:endParaRPr>
          </a:p>
          <a:p>
            <a:pPr marL="355600" lvl="0" indent="-355600">
              <a:buFont typeface="+mj-lt"/>
              <a:buAutoNum type="arabicPeriod"/>
            </a:pPr>
            <a:r>
              <a:rPr lang="ar-SA" sz="4400" dirty="0">
                <a:latin typeface="Arabic Typesetting" pitchFamily="66" charset="-78"/>
                <a:cs typeface="Arabic Typesetting" pitchFamily="66" charset="-78"/>
              </a:rPr>
              <a:t>خطاب تعريف من المدرسة او كشف درجات </a:t>
            </a:r>
            <a:r>
              <a:rPr lang="ar-SA" sz="4400" dirty="0" smtClean="0">
                <a:latin typeface="Arabic Typesetting" pitchFamily="66" charset="-78"/>
                <a:cs typeface="Arabic Typesetting" pitchFamily="66" charset="-78"/>
              </a:rPr>
              <a:t>لأخر </a:t>
            </a:r>
            <a:r>
              <a:rPr lang="ar-SA" sz="4400" dirty="0">
                <a:latin typeface="Arabic Typesetting" pitchFamily="66" charset="-78"/>
                <a:cs typeface="Arabic Typesetting" pitchFamily="66" charset="-78"/>
              </a:rPr>
              <a:t>فصل دراسي لجميع الابناء الملتحقين بالمدارس</a:t>
            </a:r>
            <a:endParaRPr lang="en-US" sz="4400" dirty="0">
              <a:latin typeface="Arabic Typesetting" pitchFamily="66" charset="-78"/>
              <a:cs typeface="Arabic Typesetting" pitchFamily="66" charset="-78"/>
            </a:endParaRPr>
          </a:p>
          <a:p>
            <a:pPr marL="355600" lvl="0" indent="-355600">
              <a:buFont typeface="+mj-lt"/>
              <a:buAutoNum type="arabicPeriod"/>
            </a:pPr>
            <a:r>
              <a:rPr lang="ar-SA" sz="4400" dirty="0">
                <a:latin typeface="Arabic Typesetting" pitchFamily="66" charset="-78"/>
                <a:cs typeface="Arabic Typesetting" pitchFamily="66" charset="-78"/>
              </a:rPr>
              <a:t>صورة من بطاقة الاحوال لغير المسجلين في كرت العائلة </a:t>
            </a:r>
            <a:endParaRPr lang="en-US" sz="4400" dirty="0">
              <a:latin typeface="Arabic Typesetting" pitchFamily="66" charset="-78"/>
              <a:cs typeface="Arabic Typesetting" pitchFamily="66" charset="-78"/>
            </a:endParaRPr>
          </a:p>
          <a:p>
            <a:pPr>
              <a:buNone/>
            </a:pPr>
            <a:r>
              <a:rPr lang="ar-SA" sz="4400" dirty="0">
                <a:latin typeface="Arabic Typesetting" pitchFamily="66" charset="-78"/>
                <a:cs typeface="Arabic Typesetting" pitchFamily="66" charset="-78"/>
              </a:rPr>
              <a:t>بعد توفير الطلبات تسلم مع استمارة التقديم لدى </a:t>
            </a:r>
            <a:r>
              <a:rPr lang="ar-SA" sz="4400" dirty="0" smtClean="0">
                <a:latin typeface="Arabic Typesetting" pitchFamily="66" charset="-78"/>
                <a:cs typeface="Arabic Typesetting" pitchFamily="66" charset="-78"/>
              </a:rPr>
              <a:t>اقرب </a:t>
            </a:r>
            <a:r>
              <a:rPr lang="ar-SA" sz="4400" dirty="0">
                <a:latin typeface="Arabic Typesetting" pitchFamily="66" charset="-78"/>
                <a:cs typeface="Arabic Typesetting" pitchFamily="66" charset="-78"/>
              </a:rPr>
              <a:t>فرع للمؤسسة </a:t>
            </a:r>
            <a:endParaRPr lang="en-US" sz="4400"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2920513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a:bodyPr>
          <a:lstStyle/>
          <a:p>
            <a:pPr algn="ctr"/>
            <a:endParaRPr lang="ar-SA" sz="6000" b="1" dirty="0" smtClean="0"/>
          </a:p>
          <a:p>
            <a:pPr algn="ctr"/>
            <a:r>
              <a:rPr lang="ar-SA" sz="6000" b="1" dirty="0" smtClean="0"/>
              <a:t>العمل التطوعي في بعض الدول </a:t>
            </a:r>
          </a:p>
          <a:p>
            <a:pPr algn="ctr"/>
            <a:r>
              <a:rPr lang="ar-SA" sz="6000" b="1" dirty="0" smtClean="0"/>
              <a:t>اولا : مصر</a:t>
            </a:r>
            <a:endParaRPr lang="ar-SA" sz="6000" b="1" dirty="0"/>
          </a:p>
        </p:txBody>
      </p:sp>
    </p:spTree>
    <p:extLst>
      <p:ext uri="{BB962C8B-B14F-4D97-AF65-F5344CB8AC3E}">
        <p14:creationId xmlns:p14="http://schemas.microsoft.com/office/powerpoint/2010/main" val="2215532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lstStyle/>
          <a:p>
            <a:r>
              <a:rPr lang="ar-SA" sz="4400" b="1" dirty="0"/>
              <a:t>نشأة وتطور العمل التطوعي في مصر</a:t>
            </a:r>
            <a:endParaRPr lang="en-US" sz="4400" dirty="0"/>
          </a:p>
          <a:p>
            <a:r>
              <a:rPr lang="ar-SA" sz="3600" dirty="0"/>
              <a:t>ترجع جذور التطوع في التاريخ المصري إلى عهوده القديمة (الفرعونية) فقد جعلت الطبيعة الزراعية للمجتمع المصري من قيم وعادات التآزر والتعاون ومساعدة الناس بعضهم لبعض جزء لا يتجزء من حياتهم العادية وخاصة في أوقات الأزمات الاقتصادية والفيضانات والكوارث</a:t>
            </a:r>
            <a:r>
              <a:rPr lang="ar-SA" dirty="0"/>
              <a:t>.</a:t>
            </a:r>
            <a:endParaRPr lang="en-US" dirty="0"/>
          </a:p>
          <a:p>
            <a:endParaRPr lang="ar-SA" dirty="0"/>
          </a:p>
        </p:txBody>
      </p:sp>
    </p:spTree>
    <p:extLst>
      <p:ext uri="{BB962C8B-B14F-4D97-AF65-F5344CB8AC3E}">
        <p14:creationId xmlns:p14="http://schemas.microsoft.com/office/powerpoint/2010/main" val="891959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lstStyle/>
          <a:p>
            <a:r>
              <a:rPr lang="ar-SA" dirty="0"/>
              <a:t>وقد نشأت الديانات في مصر  مبكراً وتداخلت مع حياة الناس اليومية وشكلت منظومة متكاملة من القيم الأخلاقية والدينية المندمجة بالاحتياجات والضرورات الاجتماعية في حياة المصريين وهو ما أكده "جيمس </a:t>
            </a:r>
            <a:r>
              <a:rPr lang="ar-SA" dirty="0" err="1"/>
              <a:t>بريستيد</a:t>
            </a:r>
            <a:r>
              <a:rPr lang="ar-SA" dirty="0"/>
              <a:t>" مؤلف </a:t>
            </a:r>
            <a:r>
              <a:rPr lang="ar-SA" i="1" dirty="0"/>
              <a:t>"فجر الضمير"</a:t>
            </a:r>
            <a:r>
              <a:rPr lang="ar-SA" dirty="0"/>
              <a:t> بقوله "أن تاريخ مصر هو تاريخ نشأة الأخلاق وبزوغ فجر الضمير  العالمي".</a:t>
            </a:r>
            <a:endParaRPr lang="en-US" dirty="0"/>
          </a:p>
          <a:p>
            <a:r>
              <a:rPr lang="ar-SA" dirty="0"/>
              <a:t>وجاءت الديانات السماوية لتعيد بناء منظومة القيم وترسخها وصاغ المصريون منهجاً متفرداً في الربط بين الدين والحياة.</a:t>
            </a:r>
            <a:endParaRPr lang="en-US" dirty="0"/>
          </a:p>
          <a:p>
            <a:endParaRPr lang="ar-SA" dirty="0"/>
          </a:p>
        </p:txBody>
      </p:sp>
    </p:spTree>
    <p:extLst>
      <p:ext uri="{BB962C8B-B14F-4D97-AF65-F5344CB8AC3E}">
        <p14:creationId xmlns:p14="http://schemas.microsoft.com/office/powerpoint/2010/main" val="2100618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fontScale="92500" lnSpcReduction="10000"/>
          </a:bodyPr>
          <a:lstStyle/>
          <a:p>
            <a:r>
              <a:rPr lang="ar-SA" dirty="0"/>
              <a:t>وساهم المسجد والكنيسة بأدوار تطوعية لحث الناس على فعل الخير ومساعدة الفقراء. </a:t>
            </a:r>
            <a:endParaRPr lang="en-US" dirty="0"/>
          </a:p>
          <a:p>
            <a:r>
              <a:rPr lang="ar-SA" dirty="0"/>
              <a:t>من المهم أن نتوقف عند نموذجين شكلا اللبنة الأولى لفكرة ونظام الجمعيات الأهلية وهما: </a:t>
            </a:r>
            <a:endParaRPr lang="en-US" dirty="0"/>
          </a:p>
          <a:p>
            <a:r>
              <a:rPr lang="ar-SA" dirty="0"/>
              <a:t>1</a:t>
            </a:r>
            <a:r>
              <a:rPr lang="ar-SA" b="1" dirty="0"/>
              <a:t>- نظام الوقف الإسلامي والمسيحي </a:t>
            </a:r>
            <a:r>
              <a:rPr lang="ar-SA" dirty="0"/>
              <a:t>والذي يعني قيام الأغنياء بتخصيص جزء من عائد ممتلكاتهم أو كلها لخدمة غرض ديني أو خيري محدد. </a:t>
            </a:r>
            <a:endParaRPr lang="en-US" dirty="0"/>
          </a:p>
          <a:p>
            <a:r>
              <a:rPr lang="ar-SA" b="1" dirty="0"/>
              <a:t>2- نظام الطوائف والحرف</a:t>
            </a:r>
            <a:r>
              <a:rPr lang="ar-SA" dirty="0"/>
              <a:t> الذي نشأ منذ أيام الفراعنة وامتد بعد الفتح العربي لمصر وظل قائماً في العصر العثماني ممتداً إلى عصر محمد على وهي هيئات هدفها رعاية مصالح أعضائها وكان شيخ الطائفة يتولى جمع الأموال من أعضائها للإنفاق على المحتاجين منهم. </a:t>
            </a:r>
            <a:endParaRPr lang="en-US" dirty="0"/>
          </a:p>
          <a:p>
            <a:endParaRPr lang="ar-SA" dirty="0"/>
          </a:p>
        </p:txBody>
      </p:sp>
    </p:spTree>
    <p:extLst>
      <p:ext uri="{BB962C8B-B14F-4D97-AF65-F5344CB8AC3E}">
        <p14:creationId xmlns:p14="http://schemas.microsoft.com/office/powerpoint/2010/main" val="855041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lstStyle/>
          <a:p>
            <a:r>
              <a:rPr lang="ar-EG" dirty="0"/>
              <a:t>أما العمل التطوعي المنظم في مصر الحديثة فيعود إلى بدايات القرن التاسع عشر وتواكب مع اهتمامات محمد علي بوضع سياسات الإصلاح والتنوير وإرسال البعثات للخارج وبروز ضرورة تنظيم الأعمال الأهلية الخيرية تحت مظلة الجمعيات التي تستند إلى قوانين تنظم </a:t>
            </a:r>
            <a:r>
              <a:rPr lang="ar-EG" dirty="0" smtClean="0"/>
              <a:t>عملها</a:t>
            </a:r>
            <a:r>
              <a:rPr lang="ar-SA" dirty="0" smtClean="0"/>
              <a:t> </a:t>
            </a:r>
          </a:p>
          <a:p>
            <a:r>
              <a:rPr lang="ar-SA" b="1" u="sng" dirty="0">
                <a:solidFill>
                  <a:srgbClr val="FF0000"/>
                </a:solidFill>
              </a:rPr>
              <a:t>مراحل تطور العمل التطوعي</a:t>
            </a:r>
            <a:endParaRPr lang="en-US" u="sng" dirty="0">
              <a:solidFill>
                <a:srgbClr val="FF0000"/>
              </a:solidFill>
            </a:endParaRPr>
          </a:p>
          <a:p>
            <a:r>
              <a:rPr lang="ar-SA" dirty="0"/>
              <a:t>لعل أدق التقسيمات لمراحل تطور العمل التطوعي المصري تشير إلى تحديدها في أربع مراحل على النحو التالي: </a:t>
            </a:r>
            <a:endParaRPr lang="en-US" dirty="0"/>
          </a:p>
          <a:p>
            <a:endParaRPr lang="ar-SA" dirty="0"/>
          </a:p>
        </p:txBody>
      </p:sp>
    </p:spTree>
    <p:extLst>
      <p:ext uri="{BB962C8B-B14F-4D97-AF65-F5344CB8AC3E}">
        <p14:creationId xmlns:p14="http://schemas.microsoft.com/office/powerpoint/2010/main" val="1854617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fontScale="92500" lnSpcReduction="10000"/>
          </a:bodyPr>
          <a:lstStyle/>
          <a:p>
            <a:r>
              <a:rPr lang="ar-SA" b="1" dirty="0"/>
              <a:t>1- مرحلة النشأة (1821- 1919) :</a:t>
            </a:r>
            <a:endParaRPr lang="en-US" dirty="0"/>
          </a:p>
          <a:p>
            <a:r>
              <a:rPr lang="ar-SA" dirty="0"/>
              <a:t> </a:t>
            </a:r>
            <a:endParaRPr lang="en-US" dirty="0"/>
          </a:p>
          <a:p>
            <a:r>
              <a:rPr lang="ar-SA" dirty="0"/>
              <a:t>وتبدأ بإنشاء الجمعية الخيرية اليونانية عام 1821 لرعاية أبناء الجالية بمصر وبعد أن لاقى هذا النموذج الجديد للعمل  الاجتماعي اهتمام الصفوة من المصريين أسسوا عام 1850 الجمعية المصرية للبحوث التاريخية والثقافية وتلتها جمعية المعارف 1861 ثم الجمعية الجغرافية عام 1875 وتأسست الجمعية الخيرية الإسلامية 1878 بغرض تأسيس المدارس الوطنية وإعانة الفقراء ثم تأسست عام 1891 جمعية التوفيق القبطية لرعاية الفقراء ونشر التعليم وتلاها في العام اللاحق نشأة الجمعية الخيرية الإسلامية الحالية عام 1892 بدعوة من الإمام محمد عبده لتحقيق أغراض اجتماعية ومقاومة بعثات التبشير. </a:t>
            </a:r>
            <a:endParaRPr lang="en-US" dirty="0"/>
          </a:p>
          <a:p>
            <a:endParaRPr lang="ar-SA" dirty="0"/>
          </a:p>
        </p:txBody>
      </p:sp>
    </p:spTree>
    <p:extLst>
      <p:ext uri="{BB962C8B-B14F-4D97-AF65-F5344CB8AC3E}">
        <p14:creationId xmlns:p14="http://schemas.microsoft.com/office/powerpoint/2010/main" val="2088010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lnSpcReduction="10000"/>
          </a:bodyPr>
          <a:lstStyle/>
          <a:p>
            <a:r>
              <a:rPr lang="ar-EG" dirty="0"/>
              <a:t>ودخلت الجمعيات الخيرية على إثر الاحتلال البريطاني لمصر عام 1881 العمل في مجالات الحياة المختلفة كالصحة والتعليم والثقافة والرعاية الاجتماعية والنهوض بالمرأة وبلغ عدد الجمعيات الأهلية التطوعية بمعناها الحديث نحو 70 جمعية واستمر نموها وتزايدها خلال العقدين الأولين من القرن العشرين وكان من أبرزها العروة الوثقى، ومبرة محمد  على  عام 1904 بناءً على دعوة الأميرة (عين الحياة) كما تأسست جامعة فؤاد الأول عام 1912 تجسيداً لنهوض العمل التطوعي في مجال التعليم واقتحم العمل التطوعي مجال النهوض بالمرأة والشباب وتأسست جماعة نسائية بقيادة هدى شعراوي والتي كافحت حتى تكللت جهودها بظهور الاتحاد النسائي عام 1923. </a:t>
            </a:r>
            <a:endParaRPr lang="ar-SA" dirty="0"/>
          </a:p>
        </p:txBody>
      </p:sp>
    </p:spTree>
    <p:extLst>
      <p:ext uri="{BB962C8B-B14F-4D97-AF65-F5344CB8AC3E}">
        <p14:creationId xmlns:p14="http://schemas.microsoft.com/office/powerpoint/2010/main" val="3473222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lnSpcReduction="10000"/>
          </a:bodyPr>
          <a:lstStyle/>
          <a:p>
            <a:r>
              <a:rPr lang="ar-SA" dirty="0"/>
              <a:t>كما نشأت خلال تلك الفترة الحركة النقابية، والنقابات العمالية كأحد أشكال الجمعيات الأهلية التطوعية الدفاعية منذ عام 1890. </a:t>
            </a:r>
            <a:endParaRPr lang="en-US" dirty="0"/>
          </a:p>
          <a:p>
            <a:r>
              <a:rPr lang="ar-SA" dirty="0"/>
              <a:t> </a:t>
            </a:r>
            <a:endParaRPr lang="en-US" dirty="0"/>
          </a:p>
          <a:p>
            <a:r>
              <a:rPr lang="ar-SA" b="1" dirty="0"/>
              <a:t>2- المرحلة الثانية: 1919- 1952 :</a:t>
            </a:r>
            <a:endParaRPr lang="en-US" dirty="0"/>
          </a:p>
          <a:p>
            <a:r>
              <a:rPr lang="ar-EG" dirty="0"/>
              <a:t>بدأت هذه المرحلة مع ثورة 1919 وزاد نمو الجمعيات الأهلية واتسعت مجالاتها والجدير بالذكر أن الكثير من قيادات ثورة 1919 قد تمرسوا داخل النشاط الأهلي التطوعي وتضمنت المادة 21 من دستور 1923 لأول مرة حق المصريين في إنشاء الجمعيات التطوعية وبلغ عددها اكثر من 300 جمعية  مع بدايات عام 1925. </a:t>
            </a:r>
            <a:endParaRPr lang="ar-SA" dirty="0"/>
          </a:p>
        </p:txBody>
      </p:sp>
    </p:spTree>
    <p:extLst>
      <p:ext uri="{BB962C8B-B14F-4D97-AF65-F5344CB8AC3E}">
        <p14:creationId xmlns:p14="http://schemas.microsoft.com/office/powerpoint/2010/main" val="1977196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lnSpcReduction="10000"/>
          </a:bodyPr>
          <a:lstStyle/>
          <a:p>
            <a:r>
              <a:rPr lang="ar-SA" dirty="0"/>
              <a:t>وتأسست جمعية الشابات المصريات ثم مدرسة الخدمة الاجتماعية عام 1936 استجابة لحاجة الجمعيات إلى الأفراد المدربين للعمل فيها وتلاها مدرسة أخرى عام 1937 تم إنشاؤها بجهود تطوعية خالصة وفي عام 1936 ارتفع عدد الجمعيات إلى 500 جمعية مما دفع الدولة إلى تأسيس المجلس الأعلى للإصلاح الاجتماعي بهدف التنسيق بين الجمعيات الذي تحول إلى وزارة الشئون الاجتماعية عام 1939.</a:t>
            </a:r>
            <a:endParaRPr lang="en-US" dirty="0"/>
          </a:p>
          <a:p>
            <a:r>
              <a:rPr lang="ar-SA" dirty="0"/>
              <a:t>وقد شهدت الأربعينات إنشاء جمعيتي الرواد والنهضة اللتين قامتا بوضع الخطوط العامة لبرامج الإصلاح الزراعي والضمان الاجتماعي وهو ما أخذت به الدولة وطبقته بعد عام 1952. </a:t>
            </a:r>
            <a:endParaRPr lang="en-US" dirty="0"/>
          </a:p>
          <a:p>
            <a:endParaRPr lang="ar-SA" dirty="0"/>
          </a:p>
        </p:txBody>
      </p:sp>
    </p:spTree>
    <p:extLst>
      <p:ext uri="{BB962C8B-B14F-4D97-AF65-F5344CB8AC3E}">
        <p14:creationId xmlns:p14="http://schemas.microsoft.com/office/powerpoint/2010/main" val="242481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lnSpcReduction="10000"/>
          </a:bodyPr>
          <a:lstStyle/>
          <a:p>
            <a:r>
              <a:rPr lang="ar-SA" dirty="0"/>
              <a:t>وقد صدرت عدة قوانين خاصة بالجمعيات أهمها قانون 49 لسنة 1954 والقوانين الخاصة بالأندية وصناديق الادخار والمعونة المتبادلة بين الجمعيات والقانون 384 لسنة 1951 وأنشئ مجلسان لتنسيق الخدمات أحدهما بالقاهرة عام 1952 والثاني بالإسكندرية عام 1953.</a:t>
            </a:r>
            <a:endParaRPr lang="en-US" dirty="0"/>
          </a:p>
          <a:p>
            <a:r>
              <a:rPr lang="ar-SA" dirty="0" smtClean="0"/>
              <a:t> </a:t>
            </a:r>
            <a:r>
              <a:rPr lang="ar-SA" b="1" dirty="0"/>
              <a:t>أبرز ما ميز العمل الأهلي التطوعي في الفترة ما قبل 1952:</a:t>
            </a:r>
            <a:endParaRPr lang="en-US" dirty="0"/>
          </a:p>
          <a:p>
            <a:r>
              <a:rPr lang="ar-SA" b="1" dirty="0"/>
              <a:t> </a:t>
            </a:r>
            <a:endParaRPr lang="en-US" dirty="0"/>
          </a:p>
          <a:p>
            <a:r>
              <a:rPr lang="ar-SA" b="1" dirty="0"/>
              <a:t>1</a:t>
            </a:r>
            <a:r>
              <a:rPr lang="ar-SA" b="1" i="1" dirty="0"/>
              <a:t>- تداخل الأهداف الوطنية والقومية مع الأهداف الخيرية والأهلية، وهي حالة فرضتها مرحلة الكفاح الوطني المصري ضد الاستعمار. </a:t>
            </a:r>
            <a:endParaRPr lang="en-US" dirty="0"/>
          </a:p>
          <a:p>
            <a:pPr marL="0" indent="0">
              <a:buNone/>
            </a:pPr>
            <a:endParaRPr lang="en-US" dirty="0"/>
          </a:p>
        </p:txBody>
      </p:sp>
    </p:spTree>
    <p:extLst>
      <p:ext uri="{BB962C8B-B14F-4D97-AF65-F5344CB8AC3E}">
        <p14:creationId xmlns:p14="http://schemas.microsoft.com/office/powerpoint/2010/main" val="318663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r>
              <a:rPr lang="ar-SA" b="1" i="1" dirty="0"/>
              <a:t>2- امتدت أنشطة الجمعيات الأهلية إلى كافة المجالات الثقافية والصحية والتعليمية جاذبة خلالها كل فئات المجتمع من رجال ونساء وأمراء وفقراء وقد أسهم الجميع في مسيرة العمل التطوعي، وتكاملت أدواره مع العمل السياسي المباشر (الأحزاب السياسية) أو الفئوي والدفاعي (النقابات- الجمعيات النسائية) والأعمال الخيرية.</a:t>
            </a:r>
            <a:endParaRPr lang="en-US" dirty="0"/>
          </a:p>
          <a:p>
            <a:r>
              <a:rPr lang="ar-SA" b="1" i="1" dirty="0"/>
              <a:t> </a:t>
            </a:r>
            <a:endParaRPr lang="en-US" dirty="0"/>
          </a:p>
          <a:p>
            <a:r>
              <a:rPr lang="ar-SA" b="1" i="1" dirty="0"/>
              <a:t>3- ساهم المناخ السياسي والاجتماعي والقانوني غير المقيد للحريات</a:t>
            </a:r>
            <a:r>
              <a:rPr lang="ar-SA" i="1" dirty="0"/>
              <a:t> </a:t>
            </a:r>
            <a:r>
              <a:rPr lang="ar-SA" b="1" i="1" dirty="0"/>
              <a:t>في انطلاق وتطور واتساع العمل التطوعي. </a:t>
            </a:r>
            <a:endParaRPr lang="en-US" dirty="0"/>
          </a:p>
          <a:p>
            <a:endParaRPr lang="ar-SA" dirty="0"/>
          </a:p>
        </p:txBody>
      </p:sp>
    </p:spTree>
    <p:extLst>
      <p:ext uri="{BB962C8B-B14F-4D97-AF65-F5344CB8AC3E}">
        <p14:creationId xmlns:p14="http://schemas.microsoft.com/office/powerpoint/2010/main" val="475465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59829"/>
            <a:ext cx="8229600" cy="5505475"/>
          </a:xfrm>
        </p:spPr>
        <p:txBody>
          <a:bodyPr>
            <a:normAutofit/>
          </a:bodyPr>
          <a:lstStyle/>
          <a:p>
            <a:r>
              <a:rPr lang="ar-SA" b="1" dirty="0"/>
              <a:t>3- المرحلة الثالثة: 1952- 1970:</a:t>
            </a:r>
            <a:endParaRPr lang="en-US" dirty="0"/>
          </a:p>
          <a:p>
            <a:r>
              <a:rPr lang="ar-EG" dirty="0"/>
              <a:t>تبدأ هذه المرحلة بثورة يوليو 1952 وبرغم المشروع الوطني والقومي الذي تبنته الدولة والأدوار الاجتماعية والاقتصادية المتنامية لها فإن السمة الرئيسية للنظام السياسي تمثلت في مصادرة الحريات والحقوق المدنية واستبعاد منهج المشاركة فكانت النتيجة أن جردت القوى الاجتماعية من الأشكال المنظمة بحلها أو إلغائها (الأحزاب السياسية) أو جعلها امتداداً لمؤسسات الدولة وإحكام الرقابة والسيطرة على تأسيسها ونشاطها (النقابات والجمعيات الأهلية) وتزايد دور الدولة في تنظيم المصالح وتقديم الخدمات والإنتاج. </a:t>
            </a:r>
            <a:endParaRPr lang="ar-SA" dirty="0"/>
          </a:p>
        </p:txBody>
      </p:sp>
    </p:spTree>
    <p:extLst>
      <p:ext uri="{BB962C8B-B14F-4D97-AF65-F5344CB8AC3E}">
        <p14:creationId xmlns:p14="http://schemas.microsoft.com/office/powerpoint/2010/main" val="1181851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txBody>
          <a:bodyPr/>
          <a:lstStyle/>
          <a:p>
            <a:r>
              <a:rPr lang="ar-SA" b="1" u="sng" dirty="0"/>
              <a:t>وأدى ذلك كله </a:t>
            </a:r>
            <a:r>
              <a:rPr lang="ar-SA" b="1" u="sng" dirty="0" smtClean="0"/>
              <a:t>إلى : </a:t>
            </a:r>
            <a:endParaRPr lang="en-US" u="sng" dirty="0"/>
          </a:p>
          <a:p>
            <a:pPr lvl="0"/>
            <a:r>
              <a:rPr lang="ar-SA" b="1" dirty="0"/>
              <a:t>تراجع القيادات التطوعية عن المشاركــة. </a:t>
            </a:r>
            <a:endParaRPr lang="en-US" dirty="0"/>
          </a:p>
          <a:p>
            <a:pPr lvl="0"/>
            <a:r>
              <a:rPr lang="ar-SA" b="1" dirty="0"/>
              <a:t>تقلص عدد ودور المنظمات الدفاعيــــة. </a:t>
            </a:r>
            <a:endParaRPr lang="en-US" dirty="0"/>
          </a:p>
          <a:p>
            <a:pPr lvl="0"/>
            <a:r>
              <a:rPr lang="ar-SA" b="1" dirty="0"/>
              <a:t>تركز العمل التطوعي في أيدي مجموعة من المرتبطين بتوجهات النظام السياسي </a:t>
            </a:r>
            <a:r>
              <a:rPr lang="ar-SA" b="1" dirty="0" smtClean="0"/>
              <a:t>وتنظيمه </a:t>
            </a:r>
            <a:r>
              <a:rPr lang="ar-SA" b="1" dirty="0"/>
              <a:t>الوحيد (الاتحاد الاشتراكي). </a:t>
            </a:r>
            <a:endParaRPr lang="en-US" dirty="0"/>
          </a:p>
          <a:p>
            <a:r>
              <a:rPr lang="ar-EG" b="1" dirty="0"/>
              <a:t>تراجع مستويات المشاركة في الحياة العامة. </a:t>
            </a:r>
            <a:endParaRPr lang="ar-SA" dirty="0"/>
          </a:p>
        </p:txBody>
      </p:sp>
    </p:spTree>
    <p:extLst>
      <p:ext uri="{BB962C8B-B14F-4D97-AF65-F5344CB8AC3E}">
        <p14:creationId xmlns:p14="http://schemas.microsoft.com/office/powerpoint/2010/main" val="838110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548680"/>
            <a:ext cx="8229600" cy="5904656"/>
          </a:xfrm>
        </p:spPr>
        <p:txBody>
          <a:bodyPr>
            <a:normAutofit lnSpcReduction="10000"/>
          </a:bodyPr>
          <a:lstStyle/>
          <a:p>
            <a:r>
              <a:rPr lang="ar-SA" dirty="0"/>
              <a:t>ولعل أبرز التغيرات التي تمت لتحقيق هذا الاتجاه إصدار القانون 32 لسنة 1964 مما أدى إلى انحسار العمل التطوعي وتقليص دور منظمات العمل الأهلي مع توسع رقابة الدولة ممثلة في وزارة الشئون الاجتماعية. </a:t>
            </a:r>
            <a:endParaRPr lang="en-US" dirty="0"/>
          </a:p>
          <a:p>
            <a:r>
              <a:rPr lang="ar-SA" b="1" dirty="0"/>
              <a:t> </a:t>
            </a:r>
            <a:endParaRPr lang="en-US" dirty="0"/>
          </a:p>
          <a:p>
            <a:r>
              <a:rPr lang="ar-SA" b="1" dirty="0"/>
              <a:t>4- المرحلة الرابعة: من 1970 حتى الوقت الراهن:  </a:t>
            </a:r>
            <a:endParaRPr lang="en-US" dirty="0"/>
          </a:p>
          <a:p>
            <a:r>
              <a:rPr lang="ar-EG" dirty="0"/>
              <a:t>رغم توجه الدولة والنظام السياسي نحو الانفتاح الاقتصادي وإعلان التعددية السياسية بتشكيل المنابر عام 1974 والتي انقلبت إلى أحزاب سياسية وبلغت الآن نحو خمسة عشر حزباً إلا أن العمل الأهلي التطوعي استمر محكوماً بنفس القواعد والتوجهات التي تضمنتها أحكام القانون 32 لسنة 1964. </a:t>
            </a:r>
            <a:endParaRPr lang="ar-SA" dirty="0"/>
          </a:p>
        </p:txBody>
      </p:sp>
    </p:spTree>
    <p:extLst>
      <p:ext uri="{BB962C8B-B14F-4D97-AF65-F5344CB8AC3E}">
        <p14:creationId xmlns:p14="http://schemas.microsoft.com/office/powerpoint/2010/main" val="2124493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r>
              <a:rPr lang="ar-EG" dirty="0"/>
              <a:t>ومع تزايد المطالب من اتجاهات متعددة بما فيها اتجاهات حكومية بضرورة تطوير وتفعيل دور العمل الأهلي التطوعي وتغيير القانون المنظم له جرت عملية صياغة وإقرار القانون رقم 153 لسنة 1999 معبرة عن اتجاه لم يكتمل لتخفيف حدة التدخل الحكومي في شئون الجمعيات الأهلية إلا أن المحكمة الدستورية قد أطاحت به بعد أن حكمت بعدم دستوريته لتعود المطالب من جديد بضرورة التغيير وإطلاق حرية العمل الأهلي كشرط لتفعيل وتطوير وتعظيم دور هذا القطاع في ظل التحولات والمتغيرات الداخلية والإقليمية والعالمية. </a:t>
            </a:r>
            <a:endParaRPr lang="ar-SA" dirty="0"/>
          </a:p>
        </p:txBody>
      </p:sp>
    </p:spTree>
    <p:extLst>
      <p:ext uri="{BB962C8B-B14F-4D97-AF65-F5344CB8AC3E}">
        <p14:creationId xmlns:p14="http://schemas.microsoft.com/office/powerpoint/2010/main" val="920367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a:bodyPr>
          <a:lstStyle/>
          <a:p>
            <a:r>
              <a:rPr lang="ar-SA" b="1" dirty="0"/>
              <a:t>الواقع الراهن للعمل </a:t>
            </a:r>
            <a:r>
              <a:rPr lang="ar-SA" b="1" dirty="0" smtClean="0"/>
              <a:t>التطوعي </a:t>
            </a:r>
            <a:r>
              <a:rPr lang="ar-SA" b="1" dirty="0"/>
              <a:t>: </a:t>
            </a:r>
            <a:endParaRPr lang="en-US" dirty="0"/>
          </a:p>
          <a:p>
            <a:r>
              <a:rPr lang="ar-SA" dirty="0"/>
              <a:t>يثير الواقع </a:t>
            </a:r>
            <a:r>
              <a:rPr lang="ar-SA" dirty="0" smtClean="0"/>
              <a:t>الحالي </a:t>
            </a:r>
            <a:r>
              <a:rPr lang="ar-SA" dirty="0"/>
              <a:t>للعمل </a:t>
            </a:r>
            <a:r>
              <a:rPr lang="ar-SA" dirty="0" smtClean="0"/>
              <a:t>التطوعي </a:t>
            </a:r>
            <a:r>
              <a:rPr lang="ar-SA" dirty="0"/>
              <a:t>ومنظماته </a:t>
            </a:r>
            <a:r>
              <a:rPr lang="ar-SA" dirty="0" smtClean="0"/>
              <a:t>في </a:t>
            </a:r>
            <a:r>
              <a:rPr lang="ar-SA" dirty="0"/>
              <a:t>مصر عددا من القضايا نتناولها </a:t>
            </a:r>
            <a:r>
              <a:rPr lang="ar-SA" dirty="0" smtClean="0"/>
              <a:t>في </a:t>
            </a:r>
            <a:r>
              <a:rPr lang="ar-SA" dirty="0"/>
              <a:t>إيجاز على النحو </a:t>
            </a:r>
            <a:r>
              <a:rPr lang="ar-SA" dirty="0" smtClean="0"/>
              <a:t>التالي </a:t>
            </a:r>
            <a:r>
              <a:rPr lang="ar-SA" dirty="0"/>
              <a:t>: </a:t>
            </a:r>
            <a:endParaRPr lang="en-US" dirty="0"/>
          </a:p>
          <a:p>
            <a:r>
              <a:rPr lang="ar-SA" dirty="0"/>
              <a:t> </a:t>
            </a:r>
            <a:endParaRPr lang="en-US" dirty="0"/>
          </a:p>
          <a:p>
            <a:r>
              <a:rPr lang="ar-SA" b="1" u="sng" dirty="0"/>
              <a:t>أولا : مفهوم التطوع والعمل </a:t>
            </a:r>
            <a:r>
              <a:rPr lang="ar-SA" b="1" u="sng" dirty="0" smtClean="0"/>
              <a:t>التطوعي </a:t>
            </a:r>
            <a:r>
              <a:rPr lang="ar-SA" b="1" u="sng" dirty="0"/>
              <a:t>: </a:t>
            </a:r>
            <a:endParaRPr lang="en-US" dirty="0"/>
          </a:p>
          <a:p>
            <a:r>
              <a:rPr lang="ar-SA" dirty="0"/>
              <a:t>يعد مفهوم التطوع والعمل </a:t>
            </a:r>
            <a:r>
              <a:rPr lang="ar-SA" dirty="0" smtClean="0"/>
              <a:t>التطوعي </a:t>
            </a:r>
            <a:r>
              <a:rPr lang="ar-SA" dirty="0"/>
              <a:t>أكثر الموضوعات غموضا لدى المهتمين والعاملين والخبراء </a:t>
            </a:r>
            <a:r>
              <a:rPr lang="ar-SA" dirty="0" smtClean="0"/>
              <a:t>في </a:t>
            </a:r>
            <a:r>
              <a:rPr lang="ar-SA" dirty="0"/>
              <a:t>مجال العمل </a:t>
            </a:r>
            <a:r>
              <a:rPr lang="ar-SA" dirty="0" smtClean="0"/>
              <a:t>الأهلي </a:t>
            </a:r>
            <a:r>
              <a:rPr lang="ar-SA" dirty="0"/>
              <a:t>وعلينا أن نتساءل : </a:t>
            </a:r>
            <a:endParaRPr lang="en-US" dirty="0"/>
          </a:p>
          <a:p>
            <a:pPr lvl="0"/>
            <a:r>
              <a:rPr lang="ar-SA" dirty="0" smtClean="0"/>
              <a:t>1- هل </a:t>
            </a:r>
            <a:r>
              <a:rPr lang="ar-SA" dirty="0"/>
              <a:t>يتطابق مفهوم التطوع </a:t>
            </a:r>
            <a:r>
              <a:rPr lang="ar-SA" dirty="0" smtClean="0"/>
              <a:t>أي </a:t>
            </a:r>
            <a:r>
              <a:rPr lang="ar-SA" dirty="0"/>
              <a:t>كانت صورة أو مستواه مع العمل </a:t>
            </a:r>
            <a:r>
              <a:rPr lang="ar-SA" dirty="0" smtClean="0"/>
              <a:t>التطوعي </a:t>
            </a:r>
            <a:r>
              <a:rPr lang="ar-SA" dirty="0"/>
              <a:t>المنظم. </a:t>
            </a:r>
            <a:endParaRPr lang="en-US" dirty="0"/>
          </a:p>
          <a:p>
            <a:endParaRPr lang="ar-SA" dirty="0"/>
          </a:p>
        </p:txBody>
      </p:sp>
    </p:spTree>
    <p:extLst>
      <p:ext uri="{BB962C8B-B14F-4D97-AF65-F5344CB8AC3E}">
        <p14:creationId xmlns:p14="http://schemas.microsoft.com/office/powerpoint/2010/main" val="2389842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lstStyle/>
          <a:p>
            <a:pPr lvl="0"/>
            <a:r>
              <a:rPr lang="ar-SA" dirty="0" smtClean="0"/>
              <a:t>2- هل </a:t>
            </a:r>
            <a:r>
              <a:rPr lang="ar-SA" dirty="0"/>
              <a:t>يتطابق مفهوم المتطوعين مع مفهوم عضوية الجمعيات الأهلية (سواء كانوا مؤسسين أو أعضاء لمجلس الإدارة أو للجمعية العمومية) وهل يعكس واقع الحال هذا التطابق ويمكن اعتبار كل عضو </a:t>
            </a:r>
            <a:r>
              <a:rPr lang="ar-SA" dirty="0" smtClean="0"/>
              <a:t>في </a:t>
            </a:r>
            <a:r>
              <a:rPr lang="ar-SA" dirty="0"/>
              <a:t>الجمعية متطوعا . </a:t>
            </a:r>
            <a:endParaRPr lang="en-US" dirty="0"/>
          </a:p>
          <a:p>
            <a:pPr lvl="0"/>
            <a:r>
              <a:rPr lang="ar-SA" dirty="0" smtClean="0"/>
              <a:t>3- إذا </a:t>
            </a:r>
            <a:r>
              <a:rPr lang="ar-SA" dirty="0"/>
              <a:t>كان التعريف السائد عن العمل </a:t>
            </a:r>
            <a:r>
              <a:rPr lang="ar-SA" dirty="0" smtClean="0"/>
              <a:t>التطوعي </a:t>
            </a:r>
            <a:r>
              <a:rPr lang="ar-SA" dirty="0"/>
              <a:t>يشير إلى أنه الجهود الإدارية </a:t>
            </a:r>
            <a:r>
              <a:rPr lang="ar-SA" dirty="0" smtClean="0"/>
              <a:t>التي </a:t>
            </a:r>
            <a:r>
              <a:rPr lang="ar-SA" dirty="0"/>
              <a:t>يقوم بها فرد أو جماعة من الناس طواعية لتقديم خدمات للمجتمع أو لفئات منه دون توقع لجزاء مادى مقابل جهودهم . </a:t>
            </a:r>
            <a:endParaRPr lang="en-US" dirty="0"/>
          </a:p>
          <a:p>
            <a:endParaRPr lang="ar-SA" dirty="0"/>
          </a:p>
        </p:txBody>
      </p:sp>
    </p:spTree>
    <p:extLst>
      <p:ext uri="{BB962C8B-B14F-4D97-AF65-F5344CB8AC3E}">
        <p14:creationId xmlns:p14="http://schemas.microsoft.com/office/powerpoint/2010/main" val="23614266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a:bodyPr>
          <a:lstStyle/>
          <a:p>
            <a:r>
              <a:rPr lang="ar-SA" dirty="0"/>
              <a:t>فهل تنفى صفة العمل </a:t>
            </a:r>
            <a:r>
              <a:rPr lang="ar-SA" dirty="0" smtClean="0"/>
              <a:t>التطوعي </a:t>
            </a:r>
            <a:r>
              <a:rPr lang="ar-SA" dirty="0"/>
              <a:t>أو المتطوع عن الأشخاص الذين يحصلون على مقابل ولو </a:t>
            </a:r>
            <a:r>
              <a:rPr lang="ar-SA" dirty="0" smtClean="0"/>
              <a:t>رمزي </a:t>
            </a:r>
            <a:r>
              <a:rPr lang="ar-SA" dirty="0"/>
              <a:t>أو لا يتناسب مع جهودهم المبذولة </a:t>
            </a:r>
            <a:r>
              <a:rPr lang="ar-SA" dirty="0" err="1"/>
              <a:t>فى</a:t>
            </a:r>
            <a:r>
              <a:rPr lang="ar-SA" dirty="0"/>
              <a:t> إطار أنشطة وأهداف الجمعيات . </a:t>
            </a:r>
            <a:endParaRPr lang="en-US" dirty="0"/>
          </a:p>
          <a:p>
            <a:r>
              <a:rPr lang="ar-SA" dirty="0"/>
              <a:t> </a:t>
            </a:r>
            <a:endParaRPr lang="en-US" dirty="0"/>
          </a:p>
          <a:p>
            <a:r>
              <a:rPr lang="ar-SA" b="1" u="sng" dirty="0"/>
              <a:t>ثانيا : مستوى وحجم العمل </a:t>
            </a:r>
            <a:r>
              <a:rPr lang="ar-SA" b="1" u="sng" dirty="0" smtClean="0"/>
              <a:t>التطوعي </a:t>
            </a:r>
            <a:r>
              <a:rPr lang="ar-SA" b="1" u="sng" dirty="0"/>
              <a:t>: </a:t>
            </a:r>
            <a:endParaRPr lang="en-US" dirty="0"/>
          </a:p>
          <a:p>
            <a:r>
              <a:rPr lang="ar-SA" dirty="0"/>
              <a:t>يرى البعض أن هناك انحسارا للعمل </a:t>
            </a:r>
            <a:r>
              <a:rPr lang="ar-SA" dirty="0" smtClean="0"/>
              <a:t>التطوعي في </a:t>
            </a:r>
            <a:r>
              <a:rPr lang="ar-SA" dirty="0"/>
              <a:t>مصر وأن حجم الجهود التطوعية القائمة لا تلائم أو </a:t>
            </a:r>
            <a:r>
              <a:rPr lang="ar-SA" dirty="0" smtClean="0"/>
              <a:t>تفي </a:t>
            </a:r>
            <a:r>
              <a:rPr lang="ar-SA" dirty="0"/>
              <a:t>باحتياجات المجتمع </a:t>
            </a:r>
            <a:r>
              <a:rPr lang="ar-SA" dirty="0" smtClean="0"/>
              <a:t>المصري </a:t>
            </a:r>
            <a:r>
              <a:rPr lang="ar-SA" dirty="0"/>
              <a:t>ولا تتناسب مع تاريخه وحضارته وتؤكد على عدم توافر دراسات علمية تقدر وتتابع تقدم أو تراجع التطوع </a:t>
            </a:r>
            <a:r>
              <a:rPr lang="ar-SA" dirty="0" smtClean="0"/>
              <a:t>في </a:t>
            </a:r>
            <a:r>
              <a:rPr lang="ar-SA" dirty="0"/>
              <a:t>المجتمع </a:t>
            </a:r>
            <a:r>
              <a:rPr lang="ar-SA" dirty="0" smtClean="0"/>
              <a:t>المصري </a:t>
            </a:r>
            <a:r>
              <a:rPr lang="ar-SA" dirty="0"/>
              <a:t>. </a:t>
            </a:r>
            <a:endParaRPr lang="en-US" dirty="0"/>
          </a:p>
          <a:p>
            <a:endParaRPr lang="ar-SA" dirty="0"/>
          </a:p>
        </p:txBody>
      </p:sp>
    </p:spTree>
    <p:extLst>
      <p:ext uri="{BB962C8B-B14F-4D97-AF65-F5344CB8AC3E}">
        <p14:creationId xmlns:p14="http://schemas.microsoft.com/office/powerpoint/2010/main" val="40029206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lnSpcReduction="10000"/>
          </a:bodyPr>
          <a:lstStyle/>
          <a:p>
            <a:r>
              <a:rPr lang="ar-SA" dirty="0"/>
              <a:t>بينما يرى البعض أن وجود نحو 15000 ألف جمعية أهلية يعبر عن تضخم غير مفيد وزائد عن الحد للمنظمات الأهلية ومن الأفضل الاكتفاء ببضع مئات من هذه الجمعيات ويتحفظ هذا الاتجاه على مستوى أداء الغالبية الساحقة من تلك الجمعيات . </a:t>
            </a:r>
            <a:endParaRPr lang="en-US" dirty="0"/>
          </a:p>
          <a:p>
            <a:r>
              <a:rPr lang="ar-SA" b="1" dirty="0"/>
              <a:t>وبدورنا نتساءل : </a:t>
            </a:r>
            <a:endParaRPr lang="en-US" dirty="0"/>
          </a:p>
          <a:p>
            <a:r>
              <a:rPr lang="ar-SA" dirty="0"/>
              <a:t>هل العمل </a:t>
            </a:r>
            <a:r>
              <a:rPr lang="ar-SA" dirty="0" smtClean="0"/>
              <a:t>التطوعي في </a:t>
            </a:r>
            <a:r>
              <a:rPr lang="ar-SA" dirty="0"/>
              <a:t>انحسار أم تقدم ؟ </a:t>
            </a:r>
            <a:endParaRPr lang="en-US" dirty="0"/>
          </a:p>
          <a:p>
            <a:r>
              <a:rPr lang="ar-SA" dirty="0"/>
              <a:t>هل نحتاج إلى مزيد من المنظمات والجمعيات الأهلية أم إلى تقليل وتحجيم عددها أم إلى تفعيل أدائها ...... الخ ؟ </a:t>
            </a:r>
            <a:endParaRPr lang="en-US" dirty="0"/>
          </a:p>
          <a:p>
            <a:r>
              <a:rPr lang="ar-SA" dirty="0"/>
              <a:t>هل نملك المعلومات الصحيحة والدقيقة عن مجتمع التطوع </a:t>
            </a:r>
            <a:r>
              <a:rPr lang="ar-SA" dirty="0" smtClean="0"/>
              <a:t>في </a:t>
            </a:r>
            <a:r>
              <a:rPr lang="ar-SA" dirty="0"/>
              <a:t>مصر ؟ </a:t>
            </a:r>
            <a:endParaRPr lang="en-US" dirty="0"/>
          </a:p>
          <a:p>
            <a:endParaRPr lang="en-US" dirty="0"/>
          </a:p>
          <a:p>
            <a:endParaRPr lang="ar-SA" dirty="0"/>
          </a:p>
        </p:txBody>
      </p:sp>
    </p:spTree>
    <p:extLst>
      <p:ext uri="{BB962C8B-B14F-4D97-AF65-F5344CB8AC3E}">
        <p14:creationId xmlns:p14="http://schemas.microsoft.com/office/powerpoint/2010/main" val="4071228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lnSpcReduction="10000"/>
          </a:bodyPr>
          <a:lstStyle/>
          <a:p>
            <a:r>
              <a:rPr lang="ar-EG" b="1" u="sng" dirty="0"/>
              <a:t>ثالثا : ضعف الأداء </a:t>
            </a:r>
            <a:r>
              <a:rPr lang="ar-EG" b="1" u="sng" dirty="0" smtClean="0"/>
              <a:t>التنظيمي </a:t>
            </a:r>
            <a:r>
              <a:rPr lang="ar-EG" b="1" u="sng" dirty="0"/>
              <a:t>وغياب الممارسات الديمقراطية :</a:t>
            </a:r>
            <a:endParaRPr lang="en-US" dirty="0"/>
          </a:p>
          <a:p>
            <a:pPr lvl="0"/>
            <a:r>
              <a:rPr lang="ar-SA" dirty="0"/>
              <a:t>هل يوجد بناء </a:t>
            </a:r>
            <a:r>
              <a:rPr lang="ar-SA" dirty="0" smtClean="0"/>
              <a:t>مؤسسي </a:t>
            </a:r>
            <a:r>
              <a:rPr lang="ar-SA" dirty="0"/>
              <a:t>داخل الجمعيات ؟ </a:t>
            </a:r>
            <a:endParaRPr lang="en-US" dirty="0"/>
          </a:p>
          <a:p>
            <a:pPr lvl="0"/>
            <a:r>
              <a:rPr lang="ar-SA" dirty="0"/>
              <a:t>هل يجرى صنع واتخاذ القرارات بشكل </a:t>
            </a:r>
            <a:r>
              <a:rPr lang="ar-SA" dirty="0" smtClean="0"/>
              <a:t>ديمقراطي </a:t>
            </a:r>
            <a:r>
              <a:rPr lang="ar-SA" dirty="0"/>
              <a:t>؟</a:t>
            </a:r>
            <a:endParaRPr lang="en-US" dirty="0"/>
          </a:p>
          <a:p>
            <a:pPr lvl="0"/>
            <a:r>
              <a:rPr lang="ar-SA" dirty="0"/>
              <a:t>هل يجرى تطوير وتفعيل نطاق المشاركة وممارسة العمل </a:t>
            </a:r>
            <a:r>
              <a:rPr lang="ar-SA" dirty="0" smtClean="0"/>
              <a:t>الجماعي </a:t>
            </a:r>
            <a:r>
              <a:rPr lang="ar-SA" dirty="0"/>
              <a:t>؟</a:t>
            </a:r>
            <a:endParaRPr lang="en-US" dirty="0"/>
          </a:p>
          <a:p>
            <a:pPr lvl="0"/>
            <a:r>
              <a:rPr lang="ar-SA" dirty="0"/>
              <a:t>هل يجرى إعداد قيادات شابة مدربة تمتلك المقدرة على تولى المسئولية وما </a:t>
            </a:r>
            <a:r>
              <a:rPr lang="ar-SA" dirty="0" smtClean="0"/>
              <a:t>هي </a:t>
            </a:r>
            <a:r>
              <a:rPr lang="ar-SA" dirty="0"/>
              <a:t>مستوى مشاركة الفئات العمرية الأقل من 30 سنة ؟ </a:t>
            </a:r>
            <a:endParaRPr lang="ar-SA" dirty="0" smtClean="0"/>
          </a:p>
          <a:p>
            <a:pPr lvl="0"/>
            <a:r>
              <a:rPr lang="ar-SA" dirty="0"/>
              <a:t>هل يجرى مراعاة عدم التمييز والتهميش للأدوار على أساس النوع والجنس</a:t>
            </a:r>
            <a:endParaRPr lang="en-US" dirty="0"/>
          </a:p>
          <a:p>
            <a:endParaRPr lang="ar-SA" dirty="0"/>
          </a:p>
        </p:txBody>
      </p:sp>
    </p:spTree>
    <p:extLst>
      <p:ext uri="{BB962C8B-B14F-4D97-AF65-F5344CB8AC3E}">
        <p14:creationId xmlns:p14="http://schemas.microsoft.com/office/powerpoint/2010/main" val="38989720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r>
              <a:rPr lang="ar-SA" b="1" u="sng" dirty="0"/>
              <a:t>رابعا : تخطيط وتنظيم وإدارة العمل </a:t>
            </a:r>
            <a:r>
              <a:rPr lang="ar-SA" b="1" u="sng" dirty="0" smtClean="0"/>
              <a:t>التطوعي </a:t>
            </a:r>
            <a:r>
              <a:rPr lang="ar-SA" b="1" u="sng" dirty="0"/>
              <a:t>: </a:t>
            </a:r>
            <a:endParaRPr lang="en-US" dirty="0"/>
          </a:p>
          <a:p>
            <a:r>
              <a:rPr lang="ar-SA" dirty="0"/>
              <a:t>كيف يتم التعامل مع المتطوعين وهل يوجد قاعدة بيانات واضحة عنهم </a:t>
            </a:r>
            <a:r>
              <a:rPr lang="ar-SA" dirty="0" smtClean="0"/>
              <a:t>في </a:t>
            </a:r>
            <a:r>
              <a:rPr lang="ar-SA" dirty="0"/>
              <a:t>كل مؤسسة وهل يوجد خطط واضحة لتعبئة المتطوعين وتنظيم جهودهم وهل يوجد مسئول عن التطوع </a:t>
            </a:r>
            <a:r>
              <a:rPr lang="ar-SA" dirty="0" smtClean="0"/>
              <a:t>في </a:t>
            </a:r>
            <a:r>
              <a:rPr lang="ar-SA" dirty="0"/>
              <a:t>الجمعيات . </a:t>
            </a:r>
            <a:endParaRPr lang="en-US" dirty="0"/>
          </a:p>
          <a:p>
            <a:r>
              <a:rPr lang="ar-SA" dirty="0"/>
              <a:t> </a:t>
            </a:r>
            <a:endParaRPr lang="en-US" dirty="0"/>
          </a:p>
          <a:p>
            <a:r>
              <a:rPr lang="ar-SA" b="1" u="sng" dirty="0"/>
              <a:t>خامسا : المناخ المحيط بالعمل </a:t>
            </a:r>
            <a:r>
              <a:rPr lang="ar-SA" b="1" u="sng" dirty="0" smtClean="0"/>
              <a:t>التطوعي </a:t>
            </a:r>
            <a:r>
              <a:rPr lang="ar-SA" b="1" u="sng" dirty="0"/>
              <a:t>: </a:t>
            </a:r>
            <a:endParaRPr lang="en-US" dirty="0"/>
          </a:p>
          <a:p>
            <a:r>
              <a:rPr lang="ar-SA" dirty="0"/>
              <a:t>هناك من يرى ضرورة وجود القيود القانونية والرقابة المباشرة على نشاط الجمعيات من خلال أجهزة الدولة حتى لا يساء استغلال نشاطها أو ينتشر الفساد فيها . </a:t>
            </a:r>
            <a:endParaRPr lang="en-US" dirty="0"/>
          </a:p>
          <a:p>
            <a:endParaRPr lang="ar-SA" dirty="0"/>
          </a:p>
        </p:txBody>
      </p:sp>
    </p:spTree>
    <p:extLst>
      <p:ext uri="{BB962C8B-B14F-4D97-AF65-F5344CB8AC3E}">
        <p14:creationId xmlns:p14="http://schemas.microsoft.com/office/powerpoint/2010/main" val="3694226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r>
              <a:rPr lang="ar-SA" dirty="0"/>
              <a:t>بينما يرى آخرون أن توسيع نطاق الحريات هو الضمانة الأساسية والمدخل الوحيد لتطوير وتفعيل العمل </a:t>
            </a:r>
            <a:r>
              <a:rPr lang="ar-SA" dirty="0" smtClean="0"/>
              <a:t>الأهلي </a:t>
            </a:r>
            <a:r>
              <a:rPr lang="ar-SA" dirty="0"/>
              <a:t>مع الالتزام مبدأ الشفافية والديمقراطية والأخطار واستقلالية منظمات العمل </a:t>
            </a:r>
            <a:r>
              <a:rPr lang="ar-SA" dirty="0" smtClean="0"/>
              <a:t>الأهلي </a:t>
            </a:r>
            <a:r>
              <a:rPr lang="ar-SA" dirty="0" smtClean="0"/>
              <a:t>.</a:t>
            </a:r>
            <a:endParaRPr lang="en-US" dirty="0"/>
          </a:p>
          <a:p>
            <a:r>
              <a:rPr lang="ar-SA" b="1" dirty="0"/>
              <a:t>وعلى ضوء ذلك نتساءل : </a:t>
            </a:r>
            <a:endParaRPr lang="en-US" dirty="0"/>
          </a:p>
          <a:p>
            <a:r>
              <a:rPr lang="ar-SA" dirty="0"/>
              <a:t>هل البيئة السياسية والقانونية الحالية (التشريع المنظم للعمل </a:t>
            </a:r>
            <a:r>
              <a:rPr lang="ar-SA" dirty="0" smtClean="0"/>
              <a:t>الأهلي) يتلاءم </a:t>
            </a:r>
            <a:r>
              <a:rPr lang="ar-SA" dirty="0"/>
              <a:t>واحتياجات تطوير وتفعيل العمل </a:t>
            </a:r>
            <a:r>
              <a:rPr lang="ar-SA" dirty="0" smtClean="0"/>
              <a:t>التطوعي </a:t>
            </a:r>
            <a:r>
              <a:rPr lang="ar-SA" dirty="0"/>
              <a:t>. </a:t>
            </a:r>
            <a:endParaRPr lang="en-US" dirty="0"/>
          </a:p>
          <a:p>
            <a:r>
              <a:rPr lang="ar-SA" dirty="0"/>
              <a:t> </a:t>
            </a:r>
            <a:endParaRPr lang="en-US" dirty="0"/>
          </a:p>
          <a:p>
            <a:endParaRPr lang="ar-SA" dirty="0"/>
          </a:p>
        </p:txBody>
      </p:sp>
    </p:spTree>
    <p:extLst>
      <p:ext uri="{BB962C8B-B14F-4D97-AF65-F5344CB8AC3E}">
        <p14:creationId xmlns:p14="http://schemas.microsoft.com/office/powerpoint/2010/main" val="6671634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lstStyle/>
          <a:p>
            <a:r>
              <a:rPr lang="ar-SA" b="1" u="sng" dirty="0"/>
              <a:t>سادسا : التمويـل : </a:t>
            </a:r>
            <a:endParaRPr lang="en-US" dirty="0"/>
          </a:p>
          <a:p>
            <a:r>
              <a:rPr lang="ar-SA" dirty="0"/>
              <a:t>تعد قضية التمويل من أشد القضايا حساسية وسخونة وإثارة للاختلاف مما يؤثر على قدراتنا على تناول هذه القضية بموضوعية تؤدى إلى وضع تصورات واضحة حول القواعد والمبادئ </a:t>
            </a:r>
            <a:r>
              <a:rPr lang="ar-SA" dirty="0" smtClean="0"/>
              <a:t>التي </a:t>
            </a:r>
            <a:r>
              <a:rPr lang="ar-SA" dirty="0"/>
              <a:t>تحكم عملية الحصول على التمويل ووضع بدائل وآليات من التمويل </a:t>
            </a:r>
            <a:r>
              <a:rPr lang="ar-SA" dirty="0" smtClean="0"/>
              <a:t>الذاتي </a:t>
            </a:r>
            <a:r>
              <a:rPr lang="ar-SA" dirty="0"/>
              <a:t>. </a:t>
            </a:r>
            <a:endParaRPr lang="en-US" dirty="0"/>
          </a:p>
          <a:p>
            <a:endParaRPr lang="ar-SA" dirty="0"/>
          </a:p>
        </p:txBody>
      </p:sp>
    </p:spTree>
    <p:extLst>
      <p:ext uri="{BB962C8B-B14F-4D97-AF65-F5344CB8AC3E}">
        <p14:creationId xmlns:p14="http://schemas.microsoft.com/office/powerpoint/2010/main" val="95368373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2144</Words>
  <Application>Microsoft Office PowerPoint</Application>
  <PresentationFormat>عرض على الشاشة (3:4)‏</PresentationFormat>
  <Paragraphs>163</Paragraphs>
  <Slides>45</Slides>
  <Notes>0</Notes>
  <HiddenSlides>0</HiddenSlides>
  <MMClips>0</MMClips>
  <ScaleCrop>false</ScaleCrop>
  <HeadingPairs>
    <vt:vector size="4" baseType="variant">
      <vt:variant>
        <vt:lpstr>نسق</vt:lpstr>
      </vt:variant>
      <vt:variant>
        <vt:i4>1</vt:i4>
      </vt:variant>
      <vt:variant>
        <vt:lpstr>عناوين الشرائح</vt:lpstr>
      </vt:variant>
      <vt:variant>
        <vt:i4>45</vt:i4>
      </vt:variant>
    </vt:vector>
  </HeadingPairs>
  <TitlesOfParts>
    <vt:vector size="46" baseType="lpstr">
      <vt:lpstr>نسق Office</vt:lpstr>
      <vt:lpstr>عرض تقديمي في PowerPoint</vt:lpstr>
      <vt:lpstr>المحاضرة الثانية عشر</vt:lpstr>
      <vt:lpstr>عرض تقديمي في PowerPoint</vt:lpstr>
      <vt:lpstr>عرض تقديمي في PowerPoint</vt:lpstr>
      <vt:lpstr>عرض تقديمي في PowerPoint</vt:lpstr>
      <vt:lpstr>عرض تقديمي في PowerPoint</vt:lpstr>
      <vt:lpstr>ثالثا : هيئة الهلال الأحمر السعودي  </vt:lpstr>
      <vt:lpstr>عرض تقديمي في PowerPoint</vt:lpstr>
      <vt:lpstr>عرض تقديمي في PowerPoint</vt:lpstr>
      <vt:lpstr>رابعا : مؤسسة مكة الخيرية </vt:lpstr>
      <vt:lpstr>عرض تقديمي في PowerPoint</vt:lpstr>
      <vt:lpstr>عرض تقديمي في PowerPoint</vt:lpstr>
      <vt:lpstr>تابع:مؤسسة مكة الخيرية</vt:lpstr>
      <vt:lpstr>عرض تقديمي في PowerPoint</vt:lpstr>
      <vt:lpstr>عرض تقديمي في PowerPoint</vt:lpstr>
      <vt:lpstr>عرض تقديمي في PowerPoint</vt:lpstr>
      <vt:lpstr>تابع:مؤسسة مكة الخيرية</vt:lpstr>
      <vt:lpstr>عرض تقديمي في PowerPoint</vt:lpstr>
      <vt:lpstr>عرض تقديمي في PowerPoint</vt:lpstr>
      <vt:lpstr>تابع:مؤسسة مكة الخيرية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عشر</dc:title>
  <dc:creator>Asmaa A. Saleh</dc:creator>
  <cp:lastModifiedBy>Asmaa A. Saleh</cp:lastModifiedBy>
  <cp:revision>15</cp:revision>
  <dcterms:created xsi:type="dcterms:W3CDTF">2015-11-06T20:20:31Z</dcterms:created>
  <dcterms:modified xsi:type="dcterms:W3CDTF">2015-11-13T22:03:56Z</dcterms:modified>
</cp:coreProperties>
</file>