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98"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9" r:id="rId45"/>
    <p:sldId id="300" r:id="rId4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3" d="100"/>
          <a:sy n="63" d="100"/>
        </p:scale>
        <p:origin x="-151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CD9AFDFA-77B5-4D0B-B599-991662C96799}" type="datetimeFigureOut">
              <a:rPr lang="ar-SA" smtClean="0"/>
              <a:t>02/02/1437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2010BB7-6ABB-45FC-A557-F0FA7582212D}" type="slidenum">
              <a:rPr lang="ar-SA" smtClean="0"/>
              <a:t>‹#›</a:t>
            </a:fld>
            <a:endParaRPr lang="ar-SA"/>
          </a:p>
        </p:txBody>
      </p:sp>
    </p:spTree>
    <p:extLst>
      <p:ext uri="{BB962C8B-B14F-4D97-AF65-F5344CB8AC3E}">
        <p14:creationId xmlns:p14="http://schemas.microsoft.com/office/powerpoint/2010/main" val="2803257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D9AFDFA-77B5-4D0B-B599-991662C96799}" type="datetimeFigureOut">
              <a:rPr lang="ar-SA" smtClean="0"/>
              <a:t>02/02/1437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2010BB7-6ABB-45FC-A557-F0FA7582212D}" type="slidenum">
              <a:rPr lang="ar-SA" smtClean="0"/>
              <a:t>‹#›</a:t>
            </a:fld>
            <a:endParaRPr lang="ar-SA"/>
          </a:p>
        </p:txBody>
      </p:sp>
    </p:spTree>
    <p:extLst>
      <p:ext uri="{BB962C8B-B14F-4D97-AF65-F5344CB8AC3E}">
        <p14:creationId xmlns:p14="http://schemas.microsoft.com/office/powerpoint/2010/main" val="2259579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D9AFDFA-77B5-4D0B-B599-991662C96799}" type="datetimeFigureOut">
              <a:rPr lang="ar-SA" smtClean="0"/>
              <a:t>02/02/1437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2010BB7-6ABB-45FC-A557-F0FA7582212D}" type="slidenum">
              <a:rPr lang="ar-SA" smtClean="0"/>
              <a:t>‹#›</a:t>
            </a:fld>
            <a:endParaRPr lang="ar-SA"/>
          </a:p>
        </p:txBody>
      </p:sp>
    </p:spTree>
    <p:extLst>
      <p:ext uri="{BB962C8B-B14F-4D97-AF65-F5344CB8AC3E}">
        <p14:creationId xmlns:p14="http://schemas.microsoft.com/office/powerpoint/2010/main" val="2908555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CD9AFDFA-77B5-4D0B-B599-991662C96799}" type="datetimeFigureOut">
              <a:rPr lang="ar-SA" smtClean="0"/>
              <a:t>02/02/1437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2010BB7-6ABB-45FC-A557-F0FA7582212D}" type="slidenum">
              <a:rPr lang="ar-SA" smtClean="0"/>
              <a:t>‹#›</a:t>
            </a:fld>
            <a:endParaRPr lang="ar-SA"/>
          </a:p>
        </p:txBody>
      </p:sp>
    </p:spTree>
    <p:extLst>
      <p:ext uri="{BB962C8B-B14F-4D97-AF65-F5344CB8AC3E}">
        <p14:creationId xmlns:p14="http://schemas.microsoft.com/office/powerpoint/2010/main" val="258405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CD9AFDFA-77B5-4D0B-B599-991662C96799}" type="datetimeFigureOut">
              <a:rPr lang="ar-SA" smtClean="0"/>
              <a:t>02/02/1437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C2010BB7-6ABB-45FC-A557-F0FA7582212D}" type="slidenum">
              <a:rPr lang="ar-SA" smtClean="0"/>
              <a:t>‹#›</a:t>
            </a:fld>
            <a:endParaRPr lang="ar-SA"/>
          </a:p>
        </p:txBody>
      </p:sp>
    </p:spTree>
    <p:extLst>
      <p:ext uri="{BB962C8B-B14F-4D97-AF65-F5344CB8AC3E}">
        <p14:creationId xmlns:p14="http://schemas.microsoft.com/office/powerpoint/2010/main" val="3002318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CD9AFDFA-77B5-4D0B-B599-991662C96799}" type="datetimeFigureOut">
              <a:rPr lang="ar-SA" smtClean="0"/>
              <a:t>02/02/1437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C2010BB7-6ABB-45FC-A557-F0FA7582212D}" type="slidenum">
              <a:rPr lang="ar-SA" smtClean="0"/>
              <a:t>‹#›</a:t>
            </a:fld>
            <a:endParaRPr lang="ar-SA"/>
          </a:p>
        </p:txBody>
      </p:sp>
    </p:spTree>
    <p:extLst>
      <p:ext uri="{BB962C8B-B14F-4D97-AF65-F5344CB8AC3E}">
        <p14:creationId xmlns:p14="http://schemas.microsoft.com/office/powerpoint/2010/main" val="4209342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D9AFDFA-77B5-4D0B-B599-991662C96799}" type="datetimeFigureOut">
              <a:rPr lang="ar-SA" smtClean="0"/>
              <a:t>02/02/1437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C2010BB7-6ABB-45FC-A557-F0FA7582212D}" type="slidenum">
              <a:rPr lang="ar-SA" smtClean="0"/>
              <a:t>‹#›</a:t>
            </a:fld>
            <a:endParaRPr lang="ar-SA"/>
          </a:p>
        </p:txBody>
      </p:sp>
    </p:spTree>
    <p:extLst>
      <p:ext uri="{BB962C8B-B14F-4D97-AF65-F5344CB8AC3E}">
        <p14:creationId xmlns:p14="http://schemas.microsoft.com/office/powerpoint/2010/main" val="2650546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D9AFDFA-77B5-4D0B-B599-991662C96799}" type="datetimeFigureOut">
              <a:rPr lang="ar-SA" smtClean="0"/>
              <a:t>02/02/1437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2010BB7-6ABB-45FC-A557-F0FA7582212D}" type="slidenum">
              <a:rPr lang="ar-SA" smtClean="0"/>
              <a:t>‹#›</a:t>
            </a:fld>
            <a:endParaRPr lang="ar-SA"/>
          </a:p>
        </p:txBody>
      </p:sp>
    </p:spTree>
    <p:extLst>
      <p:ext uri="{BB962C8B-B14F-4D97-AF65-F5344CB8AC3E}">
        <p14:creationId xmlns:p14="http://schemas.microsoft.com/office/powerpoint/2010/main" val="4230861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D9AFDFA-77B5-4D0B-B599-991662C96799}" type="datetimeFigureOut">
              <a:rPr lang="ar-SA" smtClean="0"/>
              <a:t>02/02/1437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2010BB7-6ABB-45FC-A557-F0FA7582212D}" type="slidenum">
              <a:rPr lang="ar-SA" smtClean="0"/>
              <a:t>‹#›</a:t>
            </a:fld>
            <a:endParaRPr lang="ar-SA"/>
          </a:p>
        </p:txBody>
      </p:sp>
    </p:spTree>
    <p:extLst>
      <p:ext uri="{BB962C8B-B14F-4D97-AF65-F5344CB8AC3E}">
        <p14:creationId xmlns:p14="http://schemas.microsoft.com/office/powerpoint/2010/main" val="2681912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D9AFDFA-77B5-4D0B-B599-991662C96799}" type="datetimeFigureOut">
              <a:rPr lang="ar-SA" smtClean="0"/>
              <a:t>02/02/1437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2010BB7-6ABB-45FC-A557-F0FA7582212D}" type="slidenum">
              <a:rPr lang="ar-SA" smtClean="0"/>
              <a:t>‹#›</a:t>
            </a:fld>
            <a:endParaRPr lang="ar-SA"/>
          </a:p>
        </p:txBody>
      </p:sp>
    </p:spTree>
    <p:extLst>
      <p:ext uri="{BB962C8B-B14F-4D97-AF65-F5344CB8AC3E}">
        <p14:creationId xmlns:p14="http://schemas.microsoft.com/office/powerpoint/2010/main" val="743089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D9AFDFA-77B5-4D0B-B599-991662C96799}" type="datetimeFigureOut">
              <a:rPr lang="ar-SA" smtClean="0"/>
              <a:t>02/02/1437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2010BB7-6ABB-45FC-A557-F0FA7582212D}" type="slidenum">
              <a:rPr lang="ar-SA" smtClean="0"/>
              <a:t>‹#›</a:t>
            </a:fld>
            <a:endParaRPr lang="ar-SA"/>
          </a:p>
        </p:txBody>
      </p:sp>
    </p:spTree>
    <p:extLst>
      <p:ext uri="{BB962C8B-B14F-4D97-AF65-F5344CB8AC3E}">
        <p14:creationId xmlns:p14="http://schemas.microsoft.com/office/powerpoint/2010/main" val="602418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D9AFDFA-77B5-4D0B-B599-991662C96799}" type="datetimeFigureOut">
              <a:rPr lang="ar-SA" smtClean="0"/>
              <a:t>02/02/1437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2010BB7-6ABB-45FC-A557-F0FA7582212D}" type="slidenum">
              <a:rPr lang="ar-SA" smtClean="0"/>
              <a:t>‹#›</a:t>
            </a:fld>
            <a:endParaRPr lang="ar-SA"/>
          </a:p>
        </p:txBody>
      </p:sp>
    </p:spTree>
    <p:extLst>
      <p:ext uri="{BB962C8B-B14F-4D97-AF65-F5344CB8AC3E}">
        <p14:creationId xmlns:p14="http://schemas.microsoft.com/office/powerpoint/2010/main" val="2013800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71601" y="260648"/>
            <a:ext cx="7200800" cy="6120680"/>
          </a:xfrm>
        </p:spPr>
      </p:pic>
    </p:spTree>
    <p:extLst>
      <p:ext uri="{BB962C8B-B14F-4D97-AF65-F5344CB8AC3E}">
        <p14:creationId xmlns:p14="http://schemas.microsoft.com/office/powerpoint/2010/main" val="1436507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3314799"/>
          </a:xfrm>
        </p:spPr>
        <p:txBody>
          <a:bodyPr>
            <a:noAutofit/>
          </a:bodyPr>
          <a:lstStyle/>
          <a:p>
            <a:r>
              <a:rPr lang="ar-SA" sz="11500" b="1" dirty="0" smtClean="0">
                <a:ln>
                  <a:solidFill>
                    <a:sysClr val="windowText" lastClr="000000"/>
                  </a:solidFill>
                </a:ln>
                <a:solidFill>
                  <a:srgbClr val="FFC000"/>
                </a:solidFill>
                <a:cs typeface="Kufi Outline Shaded" panose="04010401010101010101" pitchFamily="82" charset="-78"/>
              </a:rPr>
              <a:t>المحاضر ة الثالثة عشر </a:t>
            </a:r>
            <a:endParaRPr lang="ar-SA" sz="11500" b="1" dirty="0">
              <a:ln>
                <a:solidFill>
                  <a:sysClr val="windowText" lastClr="000000"/>
                </a:solidFill>
              </a:ln>
              <a:solidFill>
                <a:srgbClr val="FFC000"/>
              </a:solidFill>
              <a:cs typeface="Kufi Outline Shaded" panose="04010401010101010101" pitchFamily="82" charset="-78"/>
            </a:endParaRPr>
          </a:p>
        </p:txBody>
      </p:sp>
    </p:spTree>
    <p:extLst>
      <p:ext uri="{BB962C8B-B14F-4D97-AF65-F5344CB8AC3E}">
        <p14:creationId xmlns:p14="http://schemas.microsoft.com/office/powerpoint/2010/main" val="2087385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txBody>
          <a:bodyPr>
            <a:noAutofit/>
          </a:bodyPr>
          <a:lstStyle/>
          <a:p>
            <a:pPr algn="ctr"/>
            <a:r>
              <a:rPr lang="ar-SA" sz="11500" dirty="0" smtClean="0">
                <a:ln>
                  <a:solidFill>
                    <a:sysClr val="windowText" lastClr="000000"/>
                  </a:solidFill>
                </a:ln>
                <a:solidFill>
                  <a:srgbClr val="FFC000"/>
                </a:solidFill>
                <a:cs typeface="Akhbar MT" pitchFamily="2" charset="-78"/>
              </a:rPr>
              <a:t>تابع</a:t>
            </a:r>
          </a:p>
          <a:p>
            <a:pPr algn="ctr"/>
            <a:r>
              <a:rPr lang="ar-SA" sz="11500" dirty="0" smtClean="0">
                <a:ln>
                  <a:solidFill>
                    <a:sysClr val="windowText" lastClr="000000"/>
                  </a:solidFill>
                </a:ln>
                <a:solidFill>
                  <a:srgbClr val="FFC000"/>
                </a:solidFill>
                <a:cs typeface="Akhbar MT" pitchFamily="2" charset="-78"/>
              </a:rPr>
              <a:t> العمل التطوعي في بعض البلاد الاخرى </a:t>
            </a:r>
            <a:endParaRPr lang="ar-SA" sz="11500" dirty="0">
              <a:ln>
                <a:solidFill>
                  <a:sysClr val="windowText" lastClr="000000"/>
                </a:solidFill>
              </a:ln>
              <a:solidFill>
                <a:srgbClr val="FFC000"/>
              </a:solidFill>
              <a:cs typeface="Akhbar MT" pitchFamily="2" charset="-78"/>
            </a:endParaRPr>
          </a:p>
        </p:txBody>
      </p:sp>
    </p:spTree>
    <p:extLst>
      <p:ext uri="{BB962C8B-B14F-4D97-AF65-F5344CB8AC3E}">
        <p14:creationId xmlns:p14="http://schemas.microsoft.com/office/powerpoint/2010/main" val="2772508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txBody>
          <a:bodyPr/>
          <a:lstStyle/>
          <a:p>
            <a:pPr algn="ctr"/>
            <a:r>
              <a:rPr lang="ar-SA" sz="4000" b="1" dirty="0" smtClean="0">
                <a:ln>
                  <a:solidFill>
                    <a:sysClr val="windowText" lastClr="000000"/>
                  </a:solidFill>
                </a:ln>
                <a:solidFill>
                  <a:srgbClr val="FF0000"/>
                </a:solidFill>
              </a:rPr>
              <a:t>عناصر المحاضرة</a:t>
            </a:r>
          </a:p>
          <a:p>
            <a:r>
              <a:rPr lang="ar-SA" dirty="0"/>
              <a:t> </a:t>
            </a:r>
            <a:r>
              <a:rPr lang="ar-SA" dirty="0" smtClean="0"/>
              <a:t>  </a:t>
            </a:r>
            <a:r>
              <a:rPr lang="ar-SA" b="1" dirty="0"/>
              <a:t>مقدمة</a:t>
            </a:r>
            <a:endParaRPr lang="en-US" dirty="0"/>
          </a:p>
          <a:p>
            <a:r>
              <a:rPr lang="ar-SA" b="1" dirty="0"/>
              <a:t>تابع العمل التطوعي في جمهورية مصر العربية</a:t>
            </a:r>
            <a:endParaRPr lang="en-US" dirty="0"/>
          </a:p>
          <a:p>
            <a:r>
              <a:rPr lang="ar-SA" b="1" dirty="0"/>
              <a:t>العمل التطوعي في المملكة المتحدة</a:t>
            </a:r>
            <a:endParaRPr lang="en-US" dirty="0"/>
          </a:p>
          <a:p>
            <a:r>
              <a:rPr lang="ar-SA" b="1" dirty="0"/>
              <a:t>العمل التطوعي في الولايات المتحدة الأمريكية</a:t>
            </a:r>
            <a:endParaRPr lang="en-US" dirty="0"/>
          </a:p>
          <a:p>
            <a:r>
              <a:rPr lang="ar-SA" b="1" dirty="0"/>
              <a:t>دور الأمم المتحدة في تفعيل العمل التطوعي</a:t>
            </a:r>
            <a:endParaRPr lang="en-US" dirty="0"/>
          </a:p>
          <a:p>
            <a:pPr lvl="0"/>
            <a:r>
              <a:rPr lang="ar-SA" b="1" dirty="0"/>
              <a:t>توصيات</a:t>
            </a:r>
            <a:endParaRPr lang="en-US" dirty="0"/>
          </a:p>
          <a:p>
            <a:endParaRPr lang="ar-SA" dirty="0"/>
          </a:p>
        </p:txBody>
      </p:sp>
    </p:spTree>
    <p:extLst>
      <p:ext uri="{BB962C8B-B14F-4D97-AF65-F5344CB8AC3E}">
        <p14:creationId xmlns:p14="http://schemas.microsoft.com/office/powerpoint/2010/main" val="2541173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normAutofit lnSpcReduction="10000"/>
          </a:bodyPr>
          <a:lstStyle/>
          <a:p>
            <a:pPr algn="ctr"/>
            <a:r>
              <a:rPr lang="ar-SA" sz="4400" b="1" u="sng" dirty="0" smtClean="0">
                <a:solidFill>
                  <a:srgbClr val="FF0000"/>
                </a:solidFill>
              </a:rPr>
              <a:t>اهداف المحاضرة</a:t>
            </a:r>
          </a:p>
          <a:p>
            <a:pPr marL="0" indent="0" algn="ctr">
              <a:buNone/>
            </a:pPr>
            <a:endParaRPr lang="ar-SA" sz="4400" b="1" u="sng" dirty="0" smtClean="0">
              <a:solidFill>
                <a:srgbClr val="FF0000"/>
              </a:solidFill>
            </a:endParaRPr>
          </a:p>
          <a:p>
            <a:r>
              <a:rPr lang="ar-SA" b="1" dirty="0" smtClean="0"/>
              <a:t>بعد الانتهاء من هذه المحاضرة بعون الله نكون قد حققنا </a:t>
            </a:r>
          </a:p>
          <a:p>
            <a:pPr marL="0" indent="0">
              <a:buNone/>
            </a:pPr>
            <a:r>
              <a:rPr lang="ar-SA" b="1" dirty="0"/>
              <a:t> </a:t>
            </a:r>
            <a:r>
              <a:rPr lang="ar-SA" b="1" dirty="0" smtClean="0"/>
              <a:t>          ما يلي </a:t>
            </a:r>
            <a:r>
              <a:rPr lang="ar-SA" dirty="0" smtClean="0"/>
              <a:t>: -</a:t>
            </a:r>
            <a:endParaRPr lang="en-US" dirty="0"/>
          </a:p>
          <a:p>
            <a:r>
              <a:rPr lang="ar-SA" b="1" dirty="0" smtClean="0"/>
              <a:t>متابعة </a:t>
            </a:r>
            <a:r>
              <a:rPr lang="ar-SA" b="1" dirty="0"/>
              <a:t>العمل التطوعي في جمهورية مصر العربية</a:t>
            </a:r>
            <a:endParaRPr lang="en-US" dirty="0"/>
          </a:p>
          <a:p>
            <a:r>
              <a:rPr lang="ar-SA" b="1" dirty="0" smtClean="0"/>
              <a:t>التعرف على العمل </a:t>
            </a:r>
            <a:r>
              <a:rPr lang="ar-SA" b="1" dirty="0"/>
              <a:t>التطوعي في المملكة المتحدة</a:t>
            </a:r>
            <a:endParaRPr lang="en-US" dirty="0"/>
          </a:p>
          <a:p>
            <a:r>
              <a:rPr lang="ar-SA" b="1" dirty="0" smtClean="0"/>
              <a:t>و العمل </a:t>
            </a:r>
            <a:r>
              <a:rPr lang="ar-SA" b="1" dirty="0"/>
              <a:t>التطوعي في الولايات المتحدة الأمريكية</a:t>
            </a:r>
            <a:endParaRPr lang="en-US" dirty="0"/>
          </a:p>
          <a:p>
            <a:r>
              <a:rPr lang="ar-SA" b="1" dirty="0" smtClean="0"/>
              <a:t>ادراك دور </a:t>
            </a:r>
            <a:r>
              <a:rPr lang="ar-SA" b="1" dirty="0"/>
              <a:t>الأمم المتحدة في تفعيل العمل التطوعي</a:t>
            </a:r>
            <a:endParaRPr lang="en-US" dirty="0"/>
          </a:p>
          <a:p>
            <a:pPr lvl="0"/>
            <a:r>
              <a:rPr lang="ar-SA" b="1" dirty="0" smtClean="0"/>
              <a:t>الوصول الى توصيات</a:t>
            </a:r>
            <a:endParaRPr lang="en-US" dirty="0"/>
          </a:p>
          <a:p>
            <a:endParaRPr lang="ar-SA" dirty="0"/>
          </a:p>
        </p:txBody>
      </p:sp>
    </p:spTree>
    <p:extLst>
      <p:ext uri="{BB962C8B-B14F-4D97-AF65-F5344CB8AC3E}">
        <p14:creationId xmlns:p14="http://schemas.microsoft.com/office/powerpoint/2010/main" val="1717144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normAutofit lnSpcReduction="10000"/>
          </a:bodyPr>
          <a:lstStyle/>
          <a:p>
            <a:r>
              <a:rPr lang="ar-SA" dirty="0" smtClean="0"/>
              <a:t>مقدمة </a:t>
            </a:r>
          </a:p>
          <a:p>
            <a:r>
              <a:rPr lang="ar-SA" dirty="0"/>
              <a:t>بالرغم من كثرة عدد المنظمات التطوعية في المملكة وضخامة المشروعات الاجتماعية التي تقوم بتنفيذها داخل وخارج المملكة إلا أن هذا المجال لا يزال حديث النشأة خاصة إذا علمنا أن بعض الدول العربية والغربية لها تجربه في هذا المجال لمدة تجاوزت المائتي عام . لهذا السبب سوف نتعرض لتجارب كل من جمهورية مصر العربية باعتبارها من الدول العربية الرائدة في هذا المجال  ثم المملكة المتحدة باعتبارها أول دولة يمارس فيها التطوع بشكل مؤسسي وأخيراً الولايات المتحدة الأمريكية باعتبارها أكبر دولة يمارس فيها النشاط التطوعي . </a:t>
            </a:r>
            <a:endParaRPr lang="en-US" dirty="0"/>
          </a:p>
          <a:p>
            <a:endParaRPr lang="ar-SA" dirty="0"/>
          </a:p>
        </p:txBody>
      </p:sp>
    </p:spTree>
    <p:extLst>
      <p:ext uri="{BB962C8B-B14F-4D97-AF65-F5344CB8AC3E}">
        <p14:creationId xmlns:p14="http://schemas.microsoft.com/office/powerpoint/2010/main" val="4060983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649491"/>
          </a:xfrm>
        </p:spPr>
        <p:txBody>
          <a:bodyPr>
            <a:normAutofit fontScale="92500" lnSpcReduction="10000"/>
          </a:bodyPr>
          <a:lstStyle/>
          <a:p>
            <a:r>
              <a:rPr lang="ar-SA" b="1" u="sng" dirty="0" smtClean="0"/>
              <a:t>تابع العمل </a:t>
            </a:r>
            <a:r>
              <a:rPr lang="ar-SA" b="1" u="sng" dirty="0"/>
              <a:t>التطوعي في جمهورية مصر العربية : </a:t>
            </a:r>
            <a:endParaRPr lang="ar-SA" b="1" u="sng" dirty="0" smtClean="0"/>
          </a:p>
          <a:p>
            <a:r>
              <a:rPr lang="ar-SA" dirty="0"/>
              <a:t>بالرغم من أن بدايات العمل التطوعي ظهرت في مصر منذ أقدم العصور إلا أن العمل الاجتماعي المؤسسي لم يظهر إلا في أواخر القرن التاسع عشر وأخذ يتطور مع تطور المجتمع إلى أن أصبح يغطي معظم مناحي الحياة هذا وقد أخذ العمل التطوعي الأشكال التالية : </a:t>
            </a:r>
            <a:r>
              <a:rPr lang="ar-SA" dirty="0" smtClean="0"/>
              <a:t>-</a:t>
            </a:r>
            <a:endParaRPr lang="en-US" dirty="0"/>
          </a:p>
          <a:p>
            <a:r>
              <a:rPr lang="ar-SA" b="1" dirty="0">
                <a:solidFill>
                  <a:srgbClr val="FF0000"/>
                </a:solidFill>
              </a:rPr>
              <a:t>1ـ1 حركة إنشاء الجمعيات الخيرية :  </a:t>
            </a:r>
            <a:endParaRPr lang="en-US" b="1" dirty="0">
              <a:solidFill>
                <a:srgbClr val="FF0000"/>
              </a:solidFill>
            </a:endParaRPr>
          </a:p>
          <a:p>
            <a:r>
              <a:rPr lang="ar-SA" dirty="0"/>
              <a:t>أنشأت الجمعية الخيرية الإسلامية عام 1878م وجمعية التوفيق القبطية عام 1880م . </a:t>
            </a:r>
            <a:endParaRPr lang="en-US" dirty="0"/>
          </a:p>
          <a:p>
            <a:r>
              <a:rPr lang="ar-SA" b="1" dirty="0">
                <a:solidFill>
                  <a:srgbClr val="FF0000"/>
                </a:solidFill>
              </a:rPr>
              <a:t>1ـ2 الحركة الكشفية : </a:t>
            </a:r>
            <a:endParaRPr lang="en-US" dirty="0"/>
          </a:p>
          <a:p>
            <a:r>
              <a:rPr lang="ar-SA" dirty="0"/>
              <a:t>بدأت الحركة الكشفية في مصر عام 1918م وتم تكوين أول جمعية للكشافة </a:t>
            </a:r>
            <a:r>
              <a:rPr lang="ar-SA" dirty="0" smtClean="0"/>
              <a:t>المصرية </a:t>
            </a:r>
            <a:r>
              <a:rPr lang="ar-SA" dirty="0"/>
              <a:t>عام 1920م . </a:t>
            </a:r>
            <a:endParaRPr lang="en-US" dirty="0"/>
          </a:p>
          <a:p>
            <a:endParaRPr lang="en-US" dirty="0"/>
          </a:p>
        </p:txBody>
      </p:sp>
    </p:spTree>
    <p:extLst>
      <p:ext uri="{BB962C8B-B14F-4D97-AF65-F5344CB8AC3E}">
        <p14:creationId xmlns:p14="http://schemas.microsoft.com/office/powerpoint/2010/main" val="962024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6048672"/>
          </a:xfrm>
        </p:spPr>
        <p:txBody>
          <a:bodyPr>
            <a:normAutofit/>
          </a:bodyPr>
          <a:lstStyle/>
          <a:p>
            <a:r>
              <a:rPr lang="ar-SA" b="1" dirty="0">
                <a:solidFill>
                  <a:srgbClr val="FF0000"/>
                </a:solidFill>
              </a:rPr>
              <a:t>1ـ3 جمعيات الشبان :  </a:t>
            </a:r>
            <a:endParaRPr lang="en-US" dirty="0"/>
          </a:p>
          <a:p>
            <a:r>
              <a:rPr lang="ar-SA" dirty="0"/>
              <a:t>تم في عام 1923م تكوين أول جمعية للشباب المسيحيين في القاهرة وأمتد نشاطها إلى أسيوط عام 1925م وإلى الإسكندرية عام 1928م كما تم تكوين المركز الرئيسي لجمعية الشبان المسلمين في القاهرة عام 1927م والإسكندرية عام 1928م . </a:t>
            </a:r>
            <a:endParaRPr lang="en-US" dirty="0"/>
          </a:p>
          <a:p>
            <a:r>
              <a:rPr lang="ar-SA" b="1" dirty="0">
                <a:solidFill>
                  <a:srgbClr val="FF0000"/>
                </a:solidFill>
              </a:rPr>
              <a:t>1ـ4 المحلات الاجتماعية : </a:t>
            </a:r>
            <a:endParaRPr lang="en-US" dirty="0"/>
          </a:p>
          <a:p>
            <a:r>
              <a:rPr lang="ar-SA" dirty="0"/>
              <a:t>في عام 1931م تم تكوين أول جمعية محلية اجتماعية وكانت هذه المحلات تعبر عن الحاجات الفعلية للمجتمع . كما قامت هذه المحلات بتنظيم أنشطة لاستثمار وقت الفراغ لمختلف مراحل العمر </a:t>
            </a:r>
          </a:p>
        </p:txBody>
      </p:sp>
    </p:spTree>
    <p:extLst>
      <p:ext uri="{BB962C8B-B14F-4D97-AF65-F5344CB8AC3E}">
        <p14:creationId xmlns:p14="http://schemas.microsoft.com/office/powerpoint/2010/main" val="1331908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649491"/>
          </a:xfrm>
        </p:spPr>
        <p:txBody>
          <a:bodyPr>
            <a:normAutofit/>
          </a:bodyPr>
          <a:lstStyle/>
          <a:p>
            <a:r>
              <a:rPr lang="ar-SA" b="1" dirty="0">
                <a:solidFill>
                  <a:srgbClr val="FF0000"/>
                </a:solidFill>
              </a:rPr>
              <a:t>1ـ5 جماعة الرواد : </a:t>
            </a:r>
            <a:endParaRPr lang="en-US" b="1" dirty="0">
              <a:solidFill>
                <a:srgbClr val="FF0000"/>
              </a:solidFill>
            </a:endParaRPr>
          </a:p>
          <a:p>
            <a:r>
              <a:rPr lang="ar-SA" dirty="0"/>
              <a:t>كان لهذه الجماعة دوراً هاماً في مجال العمل التطوعي من خلال محاولة تطبيق الأسلوب العلمي في ممارسة العمل الاجتماعي حيث نادت بإنشاء معاهد متخصصة للخدمة الاجتماعية عام 1936م </a:t>
            </a:r>
            <a:r>
              <a:rPr lang="ar-SA" dirty="0" smtClean="0"/>
              <a:t>.</a:t>
            </a:r>
          </a:p>
          <a:p>
            <a:r>
              <a:rPr lang="ar-SA" dirty="0" smtClean="0"/>
              <a:t> </a:t>
            </a:r>
            <a:r>
              <a:rPr lang="ar-SA" dirty="0"/>
              <a:t>وبدأت بإنشاء مدرسة الخدمة الاجتماعية بالقاهرة عام 1937م والتي سبقها إنشــاء مدرسة الخدمــة الاجتماعية بالإسكندرية عام 1935م والتي أنشأتها الجالية اليونانية </a:t>
            </a:r>
          </a:p>
        </p:txBody>
      </p:sp>
    </p:spTree>
    <p:extLst>
      <p:ext uri="{BB962C8B-B14F-4D97-AF65-F5344CB8AC3E}">
        <p14:creationId xmlns:p14="http://schemas.microsoft.com/office/powerpoint/2010/main" val="4023737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lstStyle/>
          <a:p>
            <a:r>
              <a:rPr lang="ar-SA" dirty="0"/>
              <a:t>ابتداء من هذا التاريخ بدأت الدولة تنشط في هذا المجال فقامت وزارة الشئون الاجتماعية والتي بادرت بإنشاء الساحات الشعبية عام 1940 من أجل إتاحة الفرصة لممارسة الأنشطة المحلية والنهوض بالمجتمع من خلال جهود أفراده . </a:t>
            </a:r>
            <a:endParaRPr lang="ar-SA" dirty="0" smtClean="0"/>
          </a:p>
          <a:p>
            <a:r>
              <a:rPr lang="ar-SA" dirty="0" smtClean="0"/>
              <a:t>كما </a:t>
            </a:r>
            <a:r>
              <a:rPr lang="ar-SA" dirty="0"/>
              <a:t>قامت في نفس الوقت رابطة الإصلاح الاجتماعي بإنشاء مؤسسة لرعاية الفتيات والطفل ثم تم إنشاء المعهد العالي للخدمة الاجتماعية للفتيات عام 1946م . </a:t>
            </a:r>
            <a:endParaRPr lang="ar-SA" dirty="0" smtClean="0"/>
          </a:p>
          <a:p>
            <a:r>
              <a:rPr lang="ar-SA" dirty="0" smtClean="0"/>
              <a:t>وفي </a:t>
            </a:r>
            <a:r>
              <a:rPr lang="ar-SA" dirty="0"/>
              <a:t>عام 1950م صدر أول قانون للضمان الاجتماعي وفي 1964م صدر قانون التأمين الاجتماعي .</a:t>
            </a:r>
          </a:p>
        </p:txBody>
      </p:sp>
    </p:spTree>
    <p:extLst>
      <p:ext uri="{BB962C8B-B14F-4D97-AF65-F5344CB8AC3E}">
        <p14:creationId xmlns:p14="http://schemas.microsoft.com/office/powerpoint/2010/main" val="2811489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normAutofit lnSpcReduction="10000"/>
          </a:bodyPr>
          <a:lstStyle/>
          <a:p>
            <a:r>
              <a:rPr lang="ar-SA" b="1" u="sng" dirty="0"/>
              <a:t>العمل التطوعي في المملكة المتحدة : </a:t>
            </a:r>
            <a:endParaRPr lang="en-US" dirty="0"/>
          </a:p>
          <a:p>
            <a:pPr marL="0" indent="0">
              <a:buNone/>
            </a:pPr>
            <a:r>
              <a:rPr lang="ar-SA" dirty="0"/>
              <a:t> </a:t>
            </a:r>
            <a:endParaRPr lang="en-US" dirty="0"/>
          </a:p>
          <a:p>
            <a:r>
              <a:rPr lang="ar-SA" dirty="0"/>
              <a:t>كانت إنجلترا تعاني من كثير من المشكـلات الاجتماعية قبل قيام الثورة الصناعية وعندما بدأت الهجرة من الريف إلى المدن ، أفرزت هذه الهجرة مظاهر سلبية كالتسول والتشرد والبطالة وانتشار الجرائم . </a:t>
            </a:r>
            <a:endParaRPr lang="en-US" dirty="0"/>
          </a:p>
          <a:p>
            <a:pPr marL="0" indent="0">
              <a:buNone/>
            </a:pPr>
            <a:r>
              <a:rPr lang="ar-SA" dirty="0"/>
              <a:t> </a:t>
            </a:r>
            <a:endParaRPr lang="en-US" dirty="0"/>
          </a:p>
          <a:p>
            <a:r>
              <a:rPr lang="ar-SA" dirty="0"/>
              <a:t>هذا الوضع الجديد دفـع بالمفكرين والمسئولين للاهتمام بالخدمات الاجتماعية فظهر قطاع الطوائف فأصبح لكل طائفة في المجتمع هيئة ترعى مصالح أفرادها وتقدم بعض المساعدات . </a:t>
            </a:r>
            <a:endParaRPr lang="en-US" dirty="0"/>
          </a:p>
          <a:p>
            <a:endParaRPr lang="ar-SA" dirty="0"/>
          </a:p>
        </p:txBody>
      </p:sp>
    </p:spTree>
    <p:extLst>
      <p:ext uri="{BB962C8B-B14F-4D97-AF65-F5344CB8AC3E}">
        <p14:creationId xmlns:p14="http://schemas.microsoft.com/office/powerpoint/2010/main" val="2549934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p:spPr>
        <p:txBody>
          <a:bodyPr/>
          <a:lstStyle/>
          <a:p>
            <a:r>
              <a:rPr lang="ar-SA" sz="3600" dirty="0"/>
              <a:t>وقد نجح نظام الطوائف إلى حد ما في علاج تلك الظواهر السلبية إلا أن أثره بدأ يضعف في نهاية القرن السادس عشر ، وبدأت المشكلات الاجتماعية في الظهور من جديد فتدخلت الكنيسة لتقديم بعض المساعدات وبعد وقت ضعف أثرها هي الأخرى . </a:t>
            </a:r>
            <a:endParaRPr lang="ar-SA" sz="3600" dirty="0" smtClean="0"/>
          </a:p>
          <a:p>
            <a:pPr marL="0" indent="0">
              <a:buNone/>
            </a:pPr>
            <a:endParaRPr lang="ar-SA" sz="3600" dirty="0" smtClean="0"/>
          </a:p>
          <a:p>
            <a:r>
              <a:rPr lang="ar-SA" sz="3600" dirty="0" smtClean="0"/>
              <a:t>فتدخلت </a:t>
            </a:r>
            <a:r>
              <a:rPr lang="ar-SA" sz="3600" dirty="0"/>
              <a:t>الحكومة وأصدرت قانوناً في 1536م نص على جمع تبرعات خيرية وتوزيعها على المحتاجين . </a:t>
            </a:r>
            <a:endParaRPr lang="en-US" sz="3600" dirty="0"/>
          </a:p>
          <a:p>
            <a:r>
              <a:rPr lang="ar-SA" dirty="0"/>
              <a:t> </a:t>
            </a:r>
            <a:endParaRPr lang="en-US" dirty="0"/>
          </a:p>
          <a:p>
            <a:endParaRPr lang="ar-SA" dirty="0"/>
          </a:p>
        </p:txBody>
      </p:sp>
    </p:spTree>
    <p:extLst>
      <p:ext uri="{BB962C8B-B14F-4D97-AF65-F5344CB8AC3E}">
        <p14:creationId xmlns:p14="http://schemas.microsoft.com/office/powerpoint/2010/main" val="1293054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p:spPr>
        <p:txBody>
          <a:bodyPr>
            <a:normAutofit/>
          </a:bodyPr>
          <a:lstStyle/>
          <a:p>
            <a:r>
              <a:rPr lang="ar-SA" dirty="0"/>
              <a:t>وبما أن التبرعات التي تم جمعها من الخيرين لم تكن كافية للقضاء على المشاكل الاجتماعية التي تفاقمت أصدرت الحكومة البريطانية قانون الفقر عام 1601م والذي ينص على رعاية المتسولين والفقراء والمحتاجين </a:t>
            </a:r>
            <a:r>
              <a:rPr lang="ar-SA" dirty="0" smtClean="0"/>
              <a:t>.</a:t>
            </a:r>
          </a:p>
          <a:p>
            <a:r>
              <a:rPr lang="ar-SA" dirty="0" smtClean="0"/>
              <a:t> </a:t>
            </a:r>
            <a:r>
              <a:rPr lang="ar-SA" dirty="0"/>
              <a:t>كما نص القانون على تعيين مشرفين على شئون الفقراء ومنحهم سلطة فرض الضرائب لاستخدامها في توفير عمل للقادرين على إعالة أنفسهم . </a:t>
            </a:r>
            <a:endParaRPr lang="ar-SA" dirty="0" smtClean="0"/>
          </a:p>
          <a:p>
            <a:r>
              <a:rPr lang="ar-SA" dirty="0" smtClean="0"/>
              <a:t>كما </a:t>
            </a:r>
            <a:r>
              <a:rPr lang="ar-SA" dirty="0"/>
              <a:t>نص القانون على تشغيل الأفراد القادرين على العمل إجبارياً ، وإيجاد صناعات مختلفة تتناسب مع كل الفئات . </a:t>
            </a:r>
            <a:endParaRPr lang="en-US" dirty="0"/>
          </a:p>
        </p:txBody>
      </p:sp>
    </p:spTree>
    <p:extLst>
      <p:ext uri="{BB962C8B-B14F-4D97-AF65-F5344CB8AC3E}">
        <p14:creationId xmlns:p14="http://schemas.microsoft.com/office/powerpoint/2010/main" val="1759963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txBody>
          <a:bodyPr>
            <a:normAutofit lnSpcReduction="10000"/>
          </a:bodyPr>
          <a:lstStyle/>
          <a:p>
            <a:r>
              <a:rPr lang="ar-SA" dirty="0"/>
              <a:t>قسم قانون الفقر لسنة 1601م الفقراء إلى ثلاث فئات وقرر لكل فئة نوع المساعدة التي </a:t>
            </a:r>
            <a:r>
              <a:rPr lang="ar-SA" dirty="0" err="1"/>
              <a:t>رآى</a:t>
            </a:r>
            <a:r>
              <a:rPr lang="ar-SA" dirty="0"/>
              <a:t> أنها تتفق مع حاجاته : </a:t>
            </a:r>
            <a:endParaRPr lang="en-US" dirty="0"/>
          </a:p>
          <a:p>
            <a:pPr marL="0" indent="0">
              <a:buNone/>
            </a:pPr>
            <a:endParaRPr lang="en-US" dirty="0"/>
          </a:p>
          <a:p>
            <a:r>
              <a:rPr lang="ar-SA" b="1" dirty="0">
                <a:solidFill>
                  <a:srgbClr val="FF0000"/>
                </a:solidFill>
              </a:rPr>
              <a:t>2ـ1 الفقراء القادرون على العمل </a:t>
            </a:r>
            <a:r>
              <a:rPr lang="ar-SA" dirty="0"/>
              <a:t>: </a:t>
            </a:r>
            <a:endParaRPr lang="en-US" dirty="0"/>
          </a:p>
          <a:p>
            <a:pPr marL="0" indent="0">
              <a:buNone/>
            </a:pPr>
            <a:endParaRPr lang="en-US" dirty="0"/>
          </a:p>
          <a:p>
            <a:r>
              <a:rPr lang="ar-SA" dirty="0"/>
              <a:t>يفرض القانون على هذه الفئة العمل ويحرمها من أي مساعدات مالية أو عينية وإذا لم تتوفر لهم فرص عمل يجب عليهم العمل في المؤسسات التابعة للدولة وهي مؤسسات أنشئت لتشغيل هذه الفئات . </a:t>
            </a:r>
            <a:endParaRPr lang="en-US" dirty="0"/>
          </a:p>
          <a:p>
            <a:r>
              <a:rPr lang="ar-SA" dirty="0"/>
              <a:t> </a:t>
            </a:r>
            <a:endParaRPr lang="en-US" dirty="0"/>
          </a:p>
          <a:p>
            <a:endParaRPr lang="ar-SA" dirty="0"/>
          </a:p>
        </p:txBody>
      </p:sp>
    </p:spTree>
    <p:extLst>
      <p:ext uri="{BB962C8B-B14F-4D97-AF65-F5344CB8AC3E}">
        <p14:creationId xmlns:p14="http://schemas.microsoft.com/office/powerpoint/2010/main" val="1763625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904656"/>
          </a:xfrm>
        </p:spPr>
        <p:txBody>
          <a:bodyPr>
            <a:normAutofit fontScale="92500" lnSpcReduction="20000"/>
          </a:bodyPr>
          <a:lstStyle/>
          <a:p>
            <a:r>
              <a:rPr lang="ar-SA" b="1" dirty="0">
                <a:solidFill>
                  <a:srgbClr val="FF0000"/>
                </a:solidFill>
              </a:rPr>
              <a:t>2ـ2 الفقراء العاجزون عن العمل: </a:t>
            </a:r>
            <a:endParaRPr lang="en-US" b="1" dirty="0">
              <a:solidFill>
                <a:srgbClr val="FF0000"/>
              </a:solidFill>
            </a:endParaRPr>
          </a:p>
          <a:p>
            <a:pPr marL="0" indent="0">
              <a:buNone/>
            </a:pPr>
            <a:r>
              <a:rPr lang="ar-SA" dirty="0"/>
              <a:t> </a:t>
            </a:r>
            <a:endParaRPr lang="en-US" dirty="0"/>
          </a:p>
          <a:p>
            <a:r>
              <a:rPr lang="ar-SA" dirty="0"/>
              <a:t>وتشمل هذه الفئة المرضى والمسنين وفاقدي البصر والصم والعجزة والأمهات ذوات الأطفال الصغار ويوصي القانون بإيداع هؤلاء في مؤسسات خيرية كالملاجئ ويشجعون على العمل في الحدود التي تسمح بها حالتهم الصحية أو عجزهم الجزئي . </a:t>
            </a:r>
            <a:endParaRPr lang="ar-SA" dirty="0" smtClean="0"/>
          </a:p>
          <a:p>
            <a:endParaRPr lang="en-US" dirty="0"/>
          </a:p>
          <a:p>
            <a:r>
              <a:rPr lang="ar-SA" b="1" dirty="0">
                <a:solidFill>
                  <a:srgbClr val="FF0000"/>
                </a:solidFill>
              </a:rPr>
              <a:t>2ـ3 الأطفال الذين </a:t>
            </a:r>
            <a:r>
              <a:rPr lang="ar-SA" b="1" dirty="0" smtClean="0">
                <a:solidFill>
                  <a:srgbClr val="FF0000"/>
                </a:solidFill>
              </a:rPr>
              <a:t>لا عائل </a:t>
            </a:r>
            <a:r>
              <a:rPr lang="ar-SA" b="1" dirty="0">
                <a:solidFill>
                  <a:srgbClr val="FF0000"/>
                </a:solidFill>
              </a:rPr>
              <a:t>لهم : </a:t>
            </a:r>
            <a:endParaRPr lang="en-US" b="1" dirty="0">
              <a:solidFill>
                <a:srgbClr val="FF0000"/>
              </a:solidFill>
            </a:endParaRPr>
          </a:p>
          <a:p>
            <a:r>
              <a:rPr lang="ar-SA" dirty="0"/>
              <a:t>وتضم هذه الفئة اليتامى واللقطاء والأطفال الذين هجرهم عائلهم وتقوم السلطات بعرض هؤلاء الأطفال على المواطنين لإيوائهم ورعايتهم فإن لم تجد تعرضهم على أصحاب الحرف ليتعلم الطفل حرفة عائله الجديد ويقيم مدة إلى أن يبلغ الرابع والعشرين من العمر . </a:t>
            </a:r>
            <a:endParaRPr lang="en-US" dirty="0"/>
          </a:p>
          <a:p>
            <a:endParaRPr lang="en-US" dirty="0"/>
          </a:p>
          <a:p>
            <a:endParaRPr lang="ar-SA" dirty="0"/>
          </a:p>
        </p:txBody>
      </p:sp>
    </p:spTree>
    <p:extLst>
      <p:ext uri="{BB962C8B-B14F-4D97-AF65-F5344CB8AC3E}">
        <p14:creationId xmlns:p14="http://schemas.microsoft.com/office/powerpoint/2010/main" val="3607258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904656"/>
          </a:xfrm>
        </p:spPr>
        <p:txBody>
          <a:bodyPr>
            <a:normAutofit/>
          </a:bodyPr>
          <a:lstStyle/>
          <a:p>
            <a:r>
              <a:rPr lang="ar-SA" dirty="0"/>
              <a:t>لقد أرسى قانون الفقر لسنة 1601م بعض المبادئ والقواعد التي </a:t>
            </a:r>
            <a:r>
              <a:rPr lang="ar-SA" b="1" u="sng" dirty="0"/>
              <a:t>مازالت قائمة حتى الآن أهمها </a:t>
            </a:r>
            <a:r>
              <a:rPr lang="ar-SA" dirty="0"/>
              <a:t>: </a:t>
            </a:r>
            <a:endParaRPr lang="en-US" dirty="0"/>
          </a:p>
          <a:p>
            <a:pPr marL="0" indent="0">
              <a:buNone/>
            </a:pPr>
            <a:endParaRPr lang="en-US" dirty="0"/>
          </a:p>
          <a:p>
            <a:r>
              <a:rPr lang="ar-SA" b="1" dirty="0">
                <a:solidFill>
                  <a:srgbClr val="FF0000"/>
                </a:solidFill>
              </a:rPr>
              <a:t>2ـ3ـ1 مسئولية المجتمع في رعاية الفقراء والمحتاجين من أفراده . </a:t>
            </a:r>
            <a:endParaRPr lang="en-US" b="1" dirty="0">
              <a:solidFill>
                <a:srgbClr val="FF0000"/>
              </a:solidFill>
            </a:endParaRPr>
          </a:p>
          <a:p>
            <a:pPr marL="0" indent="0">
              <a:buNone/>
            </a:pPr>
            <a:r>
              <a:rPr lang="ar-SA" dirty="0"/>
              <a:t> </a:t>
            </a:r>
            <a:endParaRPr lang="en-US" dirty="0"/>
          </a:p>
          <a:p>
            <a:r>
              <a:rPr lang="ar-SA" b="1" dirty="0"/>
              <a:t>2ـ3ـ2 مسئولية المجتمع ورعاية المحتاجين من أفراده ليست مطلقة ولكنها</a:t>
            </a:r>
            <a:r>
              <a:rPr lang="ar-SA" dirty="0"/>
              <a:t> محدودة بحدود معينة في مقدمتها التزامات الأسرة والأقارب نحو الفرد المحتاج حرصاً على التماسك الأسري . </a:t>
            </a:r>
            <a:endParaRPr lang="en-US" dirty="0"/>
          </a:p>
          <a:p>
            <a:endParaRPr lang="en-US" dirty="0"/>
          </a:p>
          <a:p>
            <a:endParaRPr lang="ar-SA" dirty="0"/>
          </a:p>
        </p:txBody>
      </p:sp>
    </p:spTree>
    <p:extLst>
      <p:ext uri="{BB962C8B-B14F-4D97-AF65-F5344CB8AC3E}">
        <p14:creationId xmlns:p14="http://schemas.microsoft.com/office/powerpoint/2010/main" val="1082972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a:bodyPr>
          <a:lstStyle/>
          <a:p>
            <a:r>
              <a:rPr lang="ar-SA" b="1" dirty="0">
                <a:solidFill>
                  <a:srgbClr val="FF0000"/>
                </a:solidFill>
              </a:rPr>
              <a:t>2ـ3ـ3 رعاية الفقراء المحتاجين لم تعد عملية فردية </a:t>
            </a:r>
            <a:r>
              <a:rPr lang="ar-SA" dirty="0"/>
              <a:t>بين المتصدق والمتصدق عليه وإنما أصبحت عملية منظمة يشرف عليها المجتمع ويوجهها ويمولها ، وهذا التنظيم لا يلغي الجهود الفردية ولكن نسبة لضخامة عدد المحتاجين أصبح من المتعذر حل مثل هذه المشكلات بطرق فردية . </a:t>
            </a:r>
            <a:endParaRPr lang="en-US" dirty="0"/>
          </a:p>
          <a:p>
            <a:r>
              <a:rPr lang="ar-SA" dirty="0"/>
              <a:t> </a:t>
            </a:r>
            <a:endParaRPr lang="en-US" dirty="0"/>
          </a:p>
          <a:p>
            <a:r>
              <a:rPr lang="ar-SA" dirty="0"/>
              <a:t>2</a:t>
            </a:r>
            <a:r>
              <a:rPr lang="ar-SA" b="1" dirty="0">
                <a:solidFill>
                  <a:schemeClr val="accent3"/>
                </a:solidFill>
              </a:rPr>
              <a:t>ـ3ـ4 مسئولية الرعـاية من جانب المجتمـع قاصرة على </a:t>
            </a:r>
            <a:r>
              <a:rPr lang="ar-SA" dirty="0"/>
              <a:t>العاجزين عن العمل أو الذين لا يستطيعون إعالة أنفسهم ، أما القادرون على العمل فتقتصر مسؤولية المجتمع في توفير عمل لهم </a:t>
            </a:r>
          </a:p>
        </p:txBody>
      </p:sp>
    </p:spTree>
    <p:extLst>
      <p:ext uri="{BB962C8B-B14F-4D97-AF65-F5344CB8AC3E}">
        <p14:creationId xmlns:p14="http://schemas.microsoft.com/office/powerpoint/2010/main" val="1602839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p:spPr>
        <p:txBody>
          <a:bodyPr/>
          <a:lstStyle/>
          <a:p>
            <a:r>
              <a:rPr lang="ar-SA" dirty="0">
                <a:solidFill>
                  <a:schemeClr val="accent4">
                    <a:lumMod val="60000"/>
                    <a:lumOff val="40000"/>
                  </a:schemeClr>
                </a:solidFill>
              </a:rPr>
              <a:t>2ـ3ـ5 ضرورة بحث حالة الفقير </a:t>
            </a:r>
            <a:r>
              <a:rPr lang="ar-SA" dirty="0"/>
              <a:t>والمحتاج قبل تقرير نوع الرعاية التي يحتاجها وحجم الإعانة . </a:t>
            </a:r>
            <a:endParaRPr lang="en-US" dirty="0"/>
          </a:p>
          <a:p>
            <a:r>
              <a:rPr lang="ar-SA" dirty="0"/>
              <a:t> </a:t>
            </a:r>
            <a:endParaRPr lang="en-US" dirty="0"/>
          </a:p>
          <a:p>
            <a:r>
              <a:rPr lang="ar-SA" dirty="0"/>
              <a:t>قابلت قانون 1601م كثير من المشاكل حيث أصبح الأغنياء يشعرون بأن القانون أصبح عبئاً عليهم وحس الفقراء بأنهم أصبحوا عالة على الأغنياء فتم تعديل القانون عام 1834م ليمنع الإعانة عن القادرين على العمل . </a:t>
            </a:r>
            <a:endParaRPr lang="en-US" dirty="0"/>
          </a:p>
          <a:p>
            <a:endParaRPr lang="ar-SA" dirty="0"/>
          </a:p>
        </p:txBody>
      </p:sp>
    </p:spTree>
    <p:extLst>
      <p:ext uri="{BB962C8B-B14F-4D97-AF65-F5344CB8AC3E}">
        <p14:creationId xmlns:p14="http://schemas.microsoft.com/office/powerpoint/2010/main" val="245802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832648"/>
          </a:xfrm>
        </p:spPr>
        <p:txBody>
          <a:bodyPr>
            <a:normAutofit lnSpcReduction="10000"/>
          </a:bodyPr>
          <a:lstStyle/>
          <a:p>
            <a:r>
              <a:rPr lang="ar-SA" dirty="0"/>
              <a:t>وفي 1869م تم تكوين جمعية لتنظيم الأعمال الخيرية في لندن ومن أهم الأعمال التي قامت بها إنشاء لجنة في كل مدينة وحي لمساعدة الأسر الفقيرة والمساعدة في إنشاء الجمعيات الخيرية والدينية للمسـاعدة على إغـاثة الفقراء . كما تم إنشاء نظام أطلق عليه نظام الصديق الزائر وهو الذي يقوم بزيارة الأسر المحتاجة ليوجهها للطريق الصحيح الذي يجب أن تسلكه . </a:t>
            </a:r>
            <a:endParaRPr lang="en-US" dirty="0"/>
          </a:p>
          <a:p>
            <a:r>
              <a:rPr lang="ar-SA" dirty="0"/>
              <a:t>وعندما شعرت الدولة بأن الوضع لم يتحسن كثيراً أصدرت العديد من التشريعات الاجتماعية فيما يختص بالتأمين الاجتماعي والصحي ضد الفقر والمرضى ، وتعبيراً عن ذلك تم الاهتمـام برعاية الأمومة والطفولة وأنشأت مؤسسات لصرف المواد الغذائية والأدوية للفقراء . </a:t>
            </a:r>
            <a:endParaRPr lang="en-US" dirty="0"/>
          </a:p>
          <a:p>
            <a:endParaRPr lang="ar-SA" dirty="0"/>
          </a:p>
        </p:txBody>
      </p:sp>
    </p:spTree>
    <p:extLst>
      <p:ext uri="{BB962C8B-B14F-4D97-AF65-F5344CB8AC3E}">
        <p14:creationId xmlns:p14="http://schemas.microsoft.com/office/powerpoint/2010/main" val="508572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a:t>ثم أنشأت في أعقاب الحرب العالمية الثانية أكثر من ثلاثين ألف مسكن للمسنين وفي 1938م تم إنشــاء 195 إصلاحية منها 72 إصلاحية أهلية أطلق عليها المدارس الصناعية بهدف رعاية الأحداث </a:t>
            </a:r>
          </a:p>
        </p:txBody>
      </p:sp>
    </p:spTree>
    <p:extLst>
      <p:ext uri="{BB962C8B-B14F-4D97-AF65-F5344CB8AC3E}">
        <p14:creationId xmlns:p14="http://schemas.microsoft.com/office/powerpoint/2010/main" val="3890664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620688"/>
            <a:ext cx="8229600" cy="5904656"/>
          </a:xfrm>
        </p:spPr>
        <p:txBody>
          <a:bodyPr>
            <a:normAutofit/>
          </a:bodyPr>
          <a:lstStyle/>
          <a:p>
            <a:r>
              <a:rPr lang="ar-SA" sz="3600" b="1" dirty="0"/>
              <a:t>تطور نشاط المجموعة البريطانية لحماية الطبيعة ( </a:t>
            </a:r>
            <a:r>
              <a:rPr lang="en-US" sz="3600" b="1" dirty="0"/>
              <a:t>BTCV</a:t>
            </a:r>
            <a:r>
              <a:rPr lang="ar-SA" sz="3600" b="1" dirty="0"/>
              <a:t> ) : </a:t>
            </a:r>
            <a:endParaRPr lang="en-US" sz="3600" dirty="0"/>
          </a:p>
          <a:p>
            <a:pPr marL="0" indent="0">
              <a:buNone/>
            </a:pPr>
            <a:endParaRPr lang="en-US" dirty="0"/>
          </a:p>
          <a:p>
            <a:r>
              <a:rPr lang="ar-SA" dirty="0"/>
              <a:t>تعتبر المجموعة البريطانية لحماية الطبيعة </a:t>
            </a:r>
            <a:r>
              <a:rPr lang="ar-SA" b="1" dirty="0"/>
              <a:t>( </a:t>
            </a:r>
            <a:r>
              <a:rPr lang="en-US" b="1" dirty="0"/>
              <a:t>BTCV</a:t>
            </a:r>
            <a:r>
              <a:rPr lang="ar-SA" b="1" dirty="0"/>
              <a:t> ) </a:t>
            </a:r>
            <a:r>
              <a:rPr lang="ar-SA" dirty="0"/>
              <a:t>أكبر المنظمات التطوعية في بريطانيا . بدأت المنظمة عملها في 1959م في الريف البريطاني بأربعين متطوعاً فقط وكان عملها محصوراً في حماية الطبيعة في الريف . وفي 1961م توسع عمل المنظمة ليشمل مجالي التعليم والتوعية في الريف . في 1968م قامت المنظمة بتنظيم أول برنامج تدريبي للمتطوعين والموظفين العاملين بالمنظمة . </a:t>
            </a:r>
            <a:endParaRPr lang="en-US" dirty="0"/>
          </a:p>
          <a:p>
            <a:endParaRPr lang="ar-SA" dirty="0"/>
          </a:p>
        </p:txBody>
      </p:sp>
    </p:spTree>
    <p:extLst>
      <p:ext uri="{BB962C8B-B14F-4D97-AF65-F5344CB8AC3E}">
        <p14:creationId xmlns:p14="http://schemas.microsoft.com/office/powerpoint/2010/main" val="2985004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p:spPr>
        <p:txBody>
          <a:bodyPr>
            <a:normAutofit fontScale="92500" lnSpcReduction="10000"/>
          </a:bodyPr>
          <a:lstStyle/>
          <a:p>
            <a:r>
              <a:rPr lang="ar-SA" dirty="0"/>
              <a:t>في 1969م وصل أعضاء المنظمة 600 عضواً أنجزوا 6000 يوم عمل في السنة وفي 1974م وصل عدد عضويتها 3000 عضو . وفي 1977م قامت المنظمة بإنشاء أكبر الحدائق بمدينة لندن وهي الحديقة المقابلة لبرج لندن . </a:t>
            </a:r>
            <a:endParaRPr lang="en-US" dirty="0"/>
          </a:p>
          <a:p>
            <a:r>
              <a:rPr lang="ar-SA" dirty="0"/>
              <a:t> </a:t>
            </a:r>
            <a:endParaRPr lang="en-US" dirty="0"/>
          </a:p>
          <a:p>
            <a:r>
              <a:rPr lang="ar-SA" dirty="0"/>
              <a:t>منذ بداية الثمانينات بدأت المنظمة توسع عملها وتعاونها مع منظمات وجهات أخرى حكومية وأهلية فبدأت في عمل اجتماعي وحماية البيئة بالتعاون مع مجلس حماية الطبيعة والشركات الأهلية كما قامت باشراك مجموعة كبيرة من المتقاعدين في أنشطتها الاجتماعية . </a:t>
            </a:r>
            <a:endParaRPr lang="en-US" dirty="0"/>
          </a:p>
          <a:p>
            <a:r>
              <a:rPr lang="ar-SA" dirty="0"/>
              <a:t> </a:t>
            </a:r>
            <a:endParaRPr lang="en-US" dirty="0"/>
          </a:p>
          <a:p>
            <a:endParaRPr lang="ar-SA" dirty="0"/>
          </a:p>
        </p:txBody>
      </p:sp>
    </p:spTree>
    <p:extLst>
      <p:ext uri="{BB962C8B-B14F-4D97-AF65-F5344CB8AC3E}">
        <p14:creationId xmlns:p14="http://schemas.microsoft.com/office/powerpoint/2010/main" val="18377987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normAutofit fontScale="92500" lnSpcReduction="20000"/>
          </a:bodyPr>
          <a:lstStyle/>
          <a:p>
            <a:r>
              <a:rPr lang="ar-SA" dirty="0"/>
              <a:t>في أعقاب خسائر إعصار 1987م قامت المنظمة بتنظيم حملة قومية لزراعة مليون شجرة خلال ثلاث سنوات وذلك بدعم من شركة </a:t>
            </a:r>
            <a:r>
              <a:rPr lang="ar-SA" dirty="0" err="1"/>
              <a:t>إيسو</a:t>
            </a:r>
            <a:r>
              <a:rPr lang="ar-SA" dirty="0"/>
              <a:t> </a:t>
            </a:r>
            <a:r>
              <a:rPr lang="en-US" b="1" dirty="0"/>
              <a:t>ESSO</a:t>
            </a:r>
            <a:r>
              <a:rPr lang="ar-SA" dirty="0"/>
              <a:t> وفي 1989م تضاعف عدد أعضاء المنظمة 25 مرة فوصل إلى 10.000 عضو . </a:t>
            </a:r>
            <a:endParaRPr lang="en-US" dirty="0"/>
          </a:p>
          <a:p>
            <a:pPr marL="0" indent="0">
              <a:buNone/>
            </a:pPr>
            <a:endParaRPr lang="en-US" dirty="0"/>
          </a:p>
          <a:p>
            <a:r>
              <a:rPr lang="ar-SA" dirty="0"/>
              <a:t>وفي عقد التسـعينات تغيرت استراتيجية المنظمـة فبدأت تهتم بالإنسان والبيئة أكثر إضافة إلى اهتمامها بحماية الطبيعة ، ففي 1991م انتهى مشروع زراعة المليون شجرة وبدأ مشروع المليون الثاني وبدأت المنظمة في تنفيذ مشروع جديد لإدارة ورعاية الغابات بالتعاون مع شركة </a:t>
            </a:r>
            <a:r>
              <a:rPr lang="ar-SA" dirty="0" err="1"/>
              <a:t>إيسو</a:t>
            </a:r>
            <a:r>
              <a:rPr lang="ar-SA" dirty="0"/>
              <a:t> </a:t>
            </a:r>
            <a:r>
              <a:rPr lang="en-US" b="1" dirty="0"/>
              <a:t>ESSO</a:t>
            </a:r>
            <a:r>
              <a:rPr lang="ar-SA" dirty="0"/>
              <a:t> . وفي 1997م عقدت المنظمة ورشة عمل شاركت فيها عشرة منظمات تطوعية من جميع أنحاء العالم لمناقشة مستقبل عمل المنظمات التطوعية . وفي عام 1999م احتفلت المنظمة بعيدها الأربعين ووضع خطة استراتيجية للفترة 2000 ـ 2004م . </a:t>
            </a:r>
            <a:endParaRPr lang="en-US" dirty="0"/>
          </a:p>
          <a:p>
            <a:endParaRPr lang="ar-SA" dirty="0"/>
          </a:p>
        </p:txBody>
      </p:sp>
    </p:spTree>
    <p:extLst>
      <p:ext uri="{BB962C8B-B14F-4D97-AF65-F5344CB8AC3E}">
        <p14:creationId xmlns:p14="http://schemas.microsoft.com/office/powerpoint/2010/main" val="26052310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87821"/>
            <a:ext cx="8229600" cy="5577483"/>
          </a:xfrm>
        </p:spPr>
        <p:txBody>
          <a:bodyPr>
            <a:normAutofit/>
          </a:bodyPr>
          <a:lstStyle/>
          <a:p>
            <a:r>
              <a:rPr lang="ar-SA" b="1" u="sng" dirty="0"/>
              <a:t>ـ العمل التطوعي في الولايات المتحدة الأمريكية : </a:t>
            </a:r>
            <a:endParaRPr lang="en-US" dirty="0"/>
          </a:p>
          <a:p>
            <a:r>
              <a:rPr lang="ar-SA" dirty="0"/>
              <a:t> </a:t>
            </a:r>
            <a:endParaRPr lang="en-US" dirty="0"/>
          </a:p>
          <a:p>
            <a:r>
              <a:rPr lang="ar-SA" dirty="0"/>
              <a:t>نسبة لاستعمار الولايات المتحدة بواسطة إنجلترا فقد تأثر النظام الاجتماعي والسياسي بما هو سائد في إنجلترا . فأخـذت الولايات المتحدة بمبادئ القانون الإنجليزي للفقر ، والذي صدر عام 1601م . كما بدأت بإنشاء بيوت الإحسان لإيواء العجزة والمقعدين والشيوخ وإقامة الملاجئ للفقراء والأيتام ومرضى العقل كما شملت تلك الخدمات المنحرفين والمصابين والمعاقين </a:t>
            </a:r>
          </a:p>
        </p:txBody>
      </p:sp>
    </p:spTree>
    <p:extLst>
      <p:ext uri="{BB962C8B-B14F-4D97-AF65-F5344CB8AC3E}">
        <p14:creationId xmlns:p14="http://schemas.microsoft.com/office/powerpoint/2010/main" val="26299557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fontScale="92500" lnSpcReduction="10000"/>
          </a:bodyPr>
          <a:lstStyle/>
          <a:p>
            <a:r>
              <a:rPr lang="ar-SA" dirty="0"/>
              <a:t>وبعد نيل استقلالها من إنجلترا قامت بسن القوانين ونشطت الأفكار من جانب الأهالي نتيجة لاقتناعهم بمبدأ المشاركة وظهرت تلك الجهود في عدة مجالات فنشأت جمعية رعاية الفقراء 1843م بهدف رفــع مستوى الفقراء صحياً وأخلاقياً ومتابعة احتياجاتهم حتى بلغ عدد هذه الجمعيات 30 جمعية يعمل بها عدد من المتطوعين .</a:t>
            </a:r>
            <a:endParaRPr lang="en-US" dirty="0"/>
          </a:p>
          <a:p>
            <a:r>
              <a:rPr lang="ar-SA" dirty="0"/>
              <a:t> </a:t>
            </a:r>
            <a:endParaRPr lang="en-US" dirty="0"/>
          </a:p>
          <a:p>
            <a:r>
              <a:rPr lang="ar-SA" dirty="0"/>
              <a:t>ظلت هذه المؤسسات تقوم بأعمالها حتى نهاية القرن الثامن عشر حيث شعرت الدولة بضرورة إيجاد نظام للمساعدات الخيرية فأصبحت خدمات الجمعيات لا تقدم مباشرة للمحتاجين وإنما عن طريق التنسيق بين الجمعيات لتلافي الازدواجية في العمل الخيري . </a:t>
            </a:r>
            <a:endParaRPr lang="en-US" dirty="0"/>
          </a:p>
          <a:p>
            <a:endParaRPr lang="ar-SA" dirty="0"/>
          </a:p>
        </p:txBody>
      </p:sp>
    </p:spTree>
    <p:extLst>
      <p:ext uri="{BB962C8B-B14F-4D97-AF65-F5344CB8AC3E}">
        <p14:creationId xmlns:p14="http://schemas.microsoft.com/office/powerpoint/2010/main" val="13292129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txBody>
          <a:bodyPr/>
          <a:lstStyle/>
          <a:p>
            <a:r>
              <a:rPr lang="ar-SA" sz="3600" dirty="0"/>
              <a:t>هذا وقد توالت منذ أوائل القرن العشرين حركات كثيرة في مجال العمل الاجتماعي التطوعي فبدأ إنشاء مدارس للخدمة الاجتماعية عام 1895م والتي وصل عددها إلى 91 مدرسة عام 1946م . ولقد لعبت النظم والقوانين التي تم سنها خلال تلك الفترة دوراً كبيراً في تفعيل دور هذه المنظمات ومن أهم هذه القوانين والنظم : </a:t>
            </a:r>
            <a:endParaRPr lang="en-US" sz="3600" dirty="0"/>
          </a:p>
          <a:p>
            <a:endParaRPr lang="ar-SA" dirty="0"/>
          </a:p>
        </p:txBody>
      </p:sp>
    </p:spTree>
    <p:extLst>
      <p:ext uri="{BB962C8B-B14F-4D97-AF65-F5344CB8AC3E}">
        <p14:creationId xmlns:p14="http://schemas.microsoft.com/office/powerpoint/2010/main" val="24770995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a:bodyPr>
          <a:lstStyle/>
          <a:p>
            <a:r>
              <a:rPr lang="ar-SA" dirty="0"/>
              <a:t>ـ </a:t>
            </a:r>
            <a:r>
              <a:rPr lang="ar-SA" b="1" dirty="0"/>
              <a:t>قانون تنظيم العمل التطوعي في مجال إطفاء الحريق في مدينة نيويورك .   </a:t>
            </a:r>
            <a:endParaRPr lang="en-US" b="1" dirty="0"/>
          </a:p>
          <a:p>
            <a:r>
              <a:rPr lang="ar-SA" dirty="0"/>
              <a:t>ـ إنشاء أول ملجأ للأطفال عام 1791م . </a:t>
            </a:r>
            <a:endParaRPr lang="en-US" dirty="0"/>
          </a:p>
          <a:p>
            <a:r>
              <a:rPr lang="ar-SA" dirty="0"/>
              <a:t>ـ مشروع تنظيم وتنسيق الإحسان 1821م . </a:t>
            </a:r>
            <a:endParaRPr lang="en-US" dirty="0"/>
          </a:p>
          <a:p>
            <a:r>
              <a:rPr lang="ar-SA" dirty="0"/>
              <a:t>ـ إنشاء أول معهد للمكفوفين 1832م . </a:t>
            </a:r>
            <a:endParaRPr lang="en-US" dirty="0"/>
          </a:p>
          <a:p>
            <a:r>
              <a:rPr lang="ar-SA" dirty="0"/>
              <a:t>ـ إنشاء أول جمعية لمساعدة الطفولة 1853م . </a:t>
            </a:r>
            <a:endParaRPr lang="en-US" dirty="0"/>
          </a:p>
          <a:p>
            <a:r>
              <a:rPr lang="ar-SA" dirty="0"/>
              <a:t>ـ إنشاء جمعية الشابات المسيحيات 1866م . </a:t>
            </a:r>
            <a:endParaRPr lang="en-US" dirty="0"/>
          </a:p>
          <a:p>
            <a:r>
              <a:rPr lang="ar-SA" dirty="0"/>
              <a:t>ـ تنظيم جمعية الهلال الأحمر الأمريكية 1881م .</a:t>
            </a:r>
            <a:endParaRPr lang="en-US" dirty="0"/>
          </a:p>
          <a:p>
            <a:r>
              <a:rPr lang="ar-SA" dirty="0"/>
              <a:t>ـ إنشاء حركة الكشافة الأمريكية 1910م . </a:t>
            </a:r>
            <a:endParaRPr lang="en-US" dirty="0"/>
          </a:p>
          <a:p>
            <a:endParaRPr lang="ar-SA" dirty="0"/>
          </a:p>
        </p:txBody>
      </p:sp>
    </p:spTree>
    <p:extLst>
      <p:ext uri="{BB962C8B-B14F-4D97-AF65-F5344CB8AC3E}">
        <p14:creationId xmlns:p14="http://schemas.microsoft.com/office/powerpoint/2010/main" val="35974949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lstStyle/>
          <a:p>
            <a:r>
              <a:rPr lang="ar-SA" b="1" dirty="0"/>
              <a:t>صدر القانون الفدرالي في مجال الرعاية الاجتماعية في 1935م </a:t>
            </a:r>
            <a:endParaRPr lang="ar-SA" b="1" dirty="0" smtClean="0"/>
          </a:p>
          <a:p>
            <a:r>
              <a:rPr lang="ar-SA" dirty="0" smtClean="0"/>
              <a:t>والذي </a:t>
            </a:r>
            <a:r>
              <a:rPr lang="ar-SA" dirty="0"/>
              <a:t>تضمن نظام الضمان الصحي والتأمين الاجتماعي لرعاية الشيخوخة وتقديم المساعدات المالية . </a:t>
            </a:r>
            <a:endParaRPr lang="en-US" dirty="0"/>
          </a:p>
          <a:p>
            <a:r>
              <a:rPr lang="ar-SA" dirty="0"/>
              <a:t>إضافة إلى اهتمام منظمات العمل التطوعي بالمساعدات الاجتماعية فقد اهتمت كثيراً بمجال التعليم ، فقدمت المنظمات التطوعية العديد من المنح للطلاب من الولايات المتحدة وخارجها ، كما اهتمت بإنشاء المؤسسات التعليمية والبحثية . </a:t>
            </a:r>
          </a:p>
        </p:txBody>
      </p:sp>
    </p:spTree>
    <p:extLst>
      <p:ext uri="{BB962C8B-B14F-4D97-AF65-F5344CB8AC3E}">
        <p14:creationId xmlns:p14="http://schemas.microsoft.com/office/powerpoint/2010/main" val="26636714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txBody>
          <a:bodyPr>
            <a:normAutofit/>
          </a:bodyPr>
          <a:lstStyle/>
          <a:p>
            <a:r>
              <a:rPr lang="ar-SA" dirty="0"/>
              <a:t>شهدت المنظمات التطوعية في الولايات المتحدة توسعاً ضخماً في عددها وحجم عضويتها وعدد المانحـيـن والمستفيدين من مساعداتها فقد تضاعف عدد المنظمات أكثر من مرتين خلال الفترة 1975 ـ 1998م فزاد من 21877 منظمة عام 1975م إلى 46832 وتضاعف حجم المساعدات التي تقدمها هذه المنظمات عشر مرات خلال نفس الفترة فزاد من 1.9 مليار دولار عام 1975م إلى 19.5 مليار دولار عام 1998م . كما تضاعفت أصول هذه المنظمات أكثر من اثنتي عشر ضعفاً فزادت من 30 مليار عام 1975م إلى 385 مليار عام 1998م </a:t>
            </a:r>
          </a:p>
        </p:txBody>
      </p:sp>
    </p:spTree>
    <p:extLst>
      <p:ext uri="{BB962C8B-B14F-4D97-AF65-F5344CB8AC3E}">
        <p14:creationId xmlns:p14="http://schemas.microsoft.com/office/powerpoint/2010/main" val="25793600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ext uri="{D42A27DB-BD31-4B8C-83A1-F6EECF244321}">
                <p14:modId xmlns:p14="http://schemas.microsoft.com/office/powerpoint/2010/main" val="603844522"/>
              </p:ext>
            </p:extLst>
          </p:nvPr>
        </p:nvGraphicFramePr>
        <p:xfrm>
          <a:off x="1907704" y="2060848"/>
          <a:ext cx="5410200" cy="3659836"/>
        </p:xfrm>
        <a:graphic>
          <a:graphicData uri="http://schemas.openxmlformats.org/drawingml/2006/table">
            <a:tbl>
              <a:tblPr rtl="1">
                <a:tableStyleId>{5C22544A-7EE6-4342-B048-85BDC9FD1C3A}</a:tableStyleId>
              </a:tblPr>
              <a:tblGrid>
                <a:gridCol w="1352550"/>
                <a:gridCol w="1322070"/>
                <a:gridCol w="1383030"/>
                <a:gridCol w="1352550"/>
              </a:tblGrid>
              <a:tr h="1045666">
                <a:tc>
                  <a:txBody>
                    <a:bodyPr/>
                    <a:lstStyle/>
                    <a:p>
                      <a:pPr marL="0" marR="0" algn="ctr" rtl="1">
                        <a:spcBef>
                          <a:spcPts val="0"/>
                        </a:spcBef>
                        <a:spcAft>
                          <a:spcPts val="0"/>
                        </a:spcAft>
                      </a:pPr>
                      <a:r>
                        <a:rPr lang="ar-SA" sz="1400" b="1" dirty="0">
                          <a:effectLst/>
                        </a:rPr>
                        <a:t>العام</a:t>
                      </a:r>
                      <a:endParaRPr lang="en-US" sz="1000" b="1" dirty="0">
                        <a:effectLst/>
                        <a:latin typeface="Times New Roman"/>
                        <a:ea typeface="Times New Roman"/>
                      </a:endParaRPr>
                    </a:p>
                  </a:txBody>
                  <a:tcPr marL="68580" marR="68580" marT="0" marB="0" anchor="ctr"/>
                </a:tc>
                <a:tc>
                  <a:txBody>
                    <a:bodyPr/>
                    <a:lstStyle/>
                    <a:p>
                      <a:pPr marL="0" marR="0" algn="ctr" rtl="1">
                        <a:spcBef>
                          <a:spcPts val="0"/>
                        </a:spcBef>
                        <a:spcAft>
                          <a:spcPts val="0"/>
                        </a:spcAft>
                      </a:pPr>
                      <a:r>
                        <a:rPr lang="ar-SA" sz="1400" b="1" dirty="0">
                          <a:effectLst/>
                        </a:rPr>
                        <a:t>عدد المنظمات</a:t>
                      </a:r>
                      <a:endParaRPr lang="en-US" sz="1000" b="1" dirty="0">
                        <a:effectLst/>
                        <a:latin typeface="Times New Roman"/>
                        <a:ea typeface="Times New Roman"/>
                      </a:endParaRPr>
                    </a:p>
                  </a:txBody>
                  <a:tcPr marL="68580" marR="68580" marT="0" marB="0" anchor="ctr"/>
                </a:tc>
                <a:tc>
                  <a:txBody>
                    <a:bodyPr/>
                    <a:lstStyle/>
                    <a:p>
                      <a:pPr marL="0" marR="0" algn="ctr" rtl="1">
                        <a:spcBef>
                          <a:spcPts val="0"/>
                        </a:spcBef>
                        <a:spcAft>
                          <a:spcPts val="0"/>
                        </a:spcAft>
                      </a:pPr>
                      <a:r>
                        <a:rPr lang="ar-SA" sz="1400" b="1" dirty="0">
                          <a:effectLst/>
                        </a:rPr>
                        <a:t>إجمالي المساعدات (مليار دولار)</a:t>
                      </a:r>
                      <a:endParaRPr lang="en-US" sz="1000" b="1" dirty="0">
                        <a:effectLst/>
                        <a:latin typeface="Times New Roman"/>
                        <a:ea typeface="Times New Roman"/>
                      </a:endParaRPr>
                    </a:p>
                  </a:txBody>
                  <a:tcPr marL="68580" marR="68580" marT="0" marB="0"/>
                </a:tc>
                <a:tc>
                  <a:txBody>
                    <a:bodyPr/>
                    <a:lstStyle/>
                    <a:p>
                      <a:pPr marL="0" marR="0" algn="ctr" rtl="1">
                        <a:spcBef>
                          <a:spcPts val="0"/>
                        </a:spcBef>
                        <a:spcAft>
                          <a:spcPts val="0"/>
                        </a:spcAft>
                      </a:pPr>
                      <a:r>
                        <a:rPr lang="ar-SA" sz="1400" b="1" dirty="0">
                          <a:effectLst/>
                        </a:rPr>
                        <a:t>إجمالي الأصول (مليار دولار)</a:t>
                      </a:r>
                      <a:endParaRPr lang="en-US" sz="1000" b="1" dirty="0">
                        <a:effectLst/>
                        <a:latin typeface="Times New Roman"/>
                        <a:ea typeface="Times New Roman"/>
                      </a:endParaRPr>
                    </a:p>
                  </a:txBody>
                  <a:tcPr marL="68580" marR="68580" marT="0" marB="0"/>
                </a:tc>
              </a:tr>
              <a:tr h="522834">
                <a:tc>
                  <a:txBody>
                    <a:bodyPr/>
                    <a:lstStyle/>
                    <a:p>
                      <a:pPr marL="0" marR="0" algn="ctr" rtl="1">
                        <a:spcBef>
                          <a:spcPts val="0"/>
                        </a:spcBef>
                        <a:spcAft>
                          <a:spcPts val="0"/>
                        </a:spcAft>
                      </a:pPr>
                      <a:r>
                        <a:rPr lang="ar-SA" sz="1400" b="1">
                          <a:effectLst/>
                        </a:rPr>
                        <a:t>1975</a:t>
                      </a:r>
                      <a:endParaRPr lang="en-US" sz="1000" b="1">
                        <a:effectLst/>
                        <a:latin typeface="Times New Roman"/>
                        <a:ea typeface="Times New Roman"/>
                      </a:endParaRPr>
                    </a:p>
                  </a:txBody>
                  <a:tcPr marL="68580" marR="68580" marT="0" marB="0"/>
                </a:tc>
                <a:tc>
                  <a:txBody>
                    <a:bodyPr/>
                    <a:lstStyle/>
                    <a:p>
                      <a:pPr marL="0" marR="0" algn="ctr" rtl="1">
                        <a:spcBef>
                          <a:spcPts val="0"/>
                        </a:spcBef>
                        <a:spcAft>
                          <a:spcPts val="0"/>
                        </a:spcAft>
                      </a:pPr>
                      <a:r>
                        <a:rPr lang="ar-SA" sz="1400" b="1">
                          <a:effectLst/>
                        </a:rPr>
                        <a:t>21877</a:t>
                      </a:r>
                      <a:endParaRPr lang="en-US" sz="1000" b="1">
                        <a:effectLst/>
                        <a:latin typeface="Times New Roman"/>
                        <a:ea typeface="Times New Roman"/>
                      </a:endParaRPr>
                    </a:p>
                  </a:txBody>
                  <a:tcPr marL="68580" marR="68580" marT="0" marB="0"/>
                </a:tc>
                <a:tc>
                  <a:txBody>
                    <a:bodyPr/>
                    <a:lstStyle/>
                    <a:p>
                      <a:pPr marL="0" marR="0" algn="ctr" rtl="1">
                        <a:spcBef>
                          <a:spcPts val="0"/>
                        </a:spcBef>
                        <a:spcAft>
                          <a:spcPts val="0"/>
                        </a:spcAft>
                      </a:pPr>
                      <a:r>
                        <a:rPr lang="ar-SA" sz="1400" b="1" dirty="0">
                          <a:effectLst/>
                        </a:rPr>
                        <a:t>1.94</a:t>
                      </a:r>
                      <a:endParaRPr lang="en-US" sz="1000" b="1" dirty="0">
                        <a:effectLst/>
                        <a:latin typeface="Times New Roman"/>
                        <a:ea typeface="Times New Roman"/>
                      </a:endParaRPr>
                    </a:p>
                  </a:txBody>
                  <a:tcPr marL="68580" marR="68580" marT="0" marB="0"/>
                </a:tc>
                <a:tc>
                  <a:txBody>
                    <a:bodyPr/>
                    <a:lstStyle/>
                    <a:p>
                      <a:pPr marL="0" marR="0" algn="ctr" rtl="1">
                        <a:spcBef>
                          <a:spcPts val="0"/>
                        </a:spcBef>
                        <a:spcAft>
                          <a:spcPts val="0"/>
                        </a:spcAft>
                      </a:pPr>
                      <a:r>
                        <a:rPr lang="ar-SA" sz="1400" b="1" dirty="0">
                          <a:effectLst/>
                        </a:rPr>
                        <a:t>30.13</a:t>
                      </a:r>
                      <a:endParaRPr lang="en-US" sz="1000" b="1" dirty="0">
                        <a:effectLst/>
                        <a:latin typeface="Times New Roman"/>
                        <a:ea typeface="Times New Roman"/>
                      </a:endParaRPr>
                    </a:p>
                  </a:txBody>
                  <a:tcPr marL="68580" marR="68580" marT="0" marB="0"/>
                </a:tc>
              </a:tr>
              <a:tr h="522834">
                <a:tc>
                  <a:txBody>
                    <a:bodyPr/>
                    <a:lstStyle/>
                    <a:p>
                      <a:pPr marL="0" marR="0" algn="ctr" rtl="1">
                        <a:spcBef>
                          <a:spcPts val="0"/>
                        </a:spcBef>
                        <a:spcAft>
                          <a:spcPts val="0"/>
                        </a:spcAft>
                      </a:pPr>
                      <a:r>
                        <a:rPr lang="ar-SA" sz="1400" b="1">
                          <a:effectLst/>
                        </a:rPr>
                        <a:t>1980</a:t>
                      </a:r>
                      <a:endParaRPr lang="en-US" sz="1000" b="1">
                        <a:effectLst/>
                        <a:latin typeface="Times New Roman"/>
                        <a:ea typeface="Times New Roman"/>
                      </a:endParaRPr>
                    </a:p>
                  </a:txBody>
                  <a:tcPr marL="68580" marR="68580" marT="0" marB="0"/>
                </a:tc>
                <a:tc>
                  <a:txBody>
                    <a:bodyPr/>
                    <a:lstStyle/>
                    <a:p>
                      <a:pPr marL="0" marR="0" algn="ctr" rtl="1">
                        <a:spcBef>
                          <a:spcPts val="0"/>
                        </a:spcBef>
                        <a:spcAft>
                          <a:spcPts val="0"/>
                        </a:spcAft>
                      </a:pPr>
                      <a:r>
                        <a:rPr lang="ar-SA" sz="1400" b="1">
                          <a:effectLst/>
                        </a:rPr>
                        <a:t>22088</a:t>
                      </a:r>
                      <a:endParaRPr lang="en-US" sz="1000" b="1">
                        <a:effectLst/>
                        <a:latin typeface="Times New Roman"/>
                        <a:ea typeface="Times New Roman"/>
                      </a:endParaRPr>
                    </a:p>
                  </a:txBody>
                  <a:tcPr marL="68580" marR="68580" marT="0" marB="0"/>
                </a:tc>
                <a:tc>
                  <a:txBody>
                    <a:bodyPr/>
                    <a:lstStyle/>
                    <a:p>
                      <a:pPr marL="0" marR="0" algn="ctr" rtl="1">
                        <a:spcBef>
                          <a:spcPts val="0"/>
                        </a:spcBef>
                        <a:spcAft>
                          <a:spcPts val="0"/>
                        </a:spcAft>
                      </a:pPr>
                      <a:r>
                        <a:rPr lang="ar-SA" sz="1400" b="1" dirty="0">
                          <a:effectLst/>
                        </a:rPr>
                        <a:t>3.43</a:t>
                      </a:r>
                      <a:endParaRPr lang="en-US" sz="1000" b="1" dirty="0">
                        <a:effectLst/>
                        <a:latin typeface="Times New Roman"/>
                        <a:ea typeface="Times New Roman"/>
                      </a:endParaRPr>
                    </a:p>
                  </a:txBody>
                  <a:tcPr marL="68580" marR="68580" marT="0" marB="0"/>
                </a:tc>
                <a:tc>
                  <a:txBody>
                    <a:bodyPr/>
                    <a:lstStyle/>
                    <a:p>
                      <a:pPr marL="0" marR="0" algn="ctr" rtl="1">
                        <a:spcBef>
                          <a:spcPts val="0"/>
                        </a:spcBef>
                        <a:spcAft>
                          <a:spcPts val="0"/>
                        </a:spcAft>
                      </a:pPr>
                      <a:r>
                        <a:rPr lang="ar-SA" sz="1400" b="1">
                          <a:effectLst/>
                        </a:rPr>
                        <a:t>48.17</a:t>
                      </a:r>
                      <a:endParaRPr lang="en-US" sz="1000" b="1">
                        <a:effectLst/>
                        <a:latin typeface="Times New Roman"/>
                        <a:ea typeface="Times New Roman"/>
                      </a:endParaRPr>
                    </a:p>
                  </a:txBody>
                  <a:tcPr marL="68580" marR="68580" marT="0" marB="0"/>
                </a:tc>
              </a:tr>
              <a:tr h="522834">
                <a:tc>
                  <a:txBody>
                    <a:bodyPr/>
                    <a:lstStyle/>
                    <a:p>
                      <a:pPr marL="0" marR="0" algn="ctr" rtl="1">
                        <a:spcBef>
                          <a:spcPts val="0"/>
                        </a:spcBef>
                        <a:spcAft>
                          <a:spcPts val="0"/>
                        </a:spcAft>
                      </a:pPr>
                      <a:r>
                        <a:rPr lang="ar-SA" sz="1400" b="1">
                          <a:effectLst/>
                        </a:rPr>
                        <a:t>1990</a:t>
                      </a:r>
                      <a:endParaRPr lang="en-US" sz="1000" b="1">
                        <a:effectLst/>
                        <a:latin typeface="Times New Roman"/>
                        <a:ea typeface="Times New Roman"/>
                      </a:endParaRPr>
                    </a:p>
                  </a:txBody>
                  <a:tcPr marL="68580" marR="68580" marT="0" marB="0"/>
                </a:tc>
                <a:tc>
                  <a:txBody>
                    <a:bodyPr/>
                    <a:lstStyle/>
                    <a:p>
                      <a:pPr marL="0" marR="0" algn="ctr" rtl="1">
                        <a:spcBef>
                          <a:spcPts val="0"/>
                        </a:spcBef>
                        <a:spcAft>
                          <a:spcPts val="0"/>
                        </a:spcAft>
                      </a:pPr>
                      <a:r>
                        <a:rPr lang="ar-SA" sz="1400" b="1">
                          <a:effectLst/>
                        </a:rPr>
                        <a:t>32401</a:t>
                      </a:r>
                      <a:endParaRPr lang="en-US" sz="1000" b="1">
                        <a:effectLst/>
                        <a:latin typeface="Times New Roman"/>
                        <a:ea typeface="Times New Roman"/>
                      </a:endParaRPr>
                    </a:p>
                  </a:txBody>
                  <a:tcPr marL="68580" marR="68580" marT="0" marB="0"/>
                </a:tc>
                <a:tc>
                  <a:txBody>
                    <a:bodyPr/>
                    <a:lstStyle/>
                    <a:p>
                      <a:pPr marL="0" marR="0" algn="ctr" rtl="1">
                        <a:spcBef>
                          <a:spcPts val="0"/>
                        </a:spcBef>
                        <a:spcAft>
                          <a:spcPts val="0"/>
                        </a:spcAft>
                      </a:pPr>
                      <a:r>
                        <a:rPr lang="ar-SA" sz="1400" b="1">
                          <a:effectLst/>
                        </a:rPr>
                        <a:t>8.68</a:t>
                      </a:r>
                      <a:endParaRPr lang="en-US" sz="1000" b="1">
                        <a:effectLst/>
                        <a:latin typeface="Times New Roman"/>
                        <a:ea typeface="Times New Roman"/>
                      </a:endParaRPr>
                    </a:p>
                  </a:txBody>
                  <a:tcPr marL="68580" marR="68580" marT="0" marB="0"/>
                </a:tc>
                <a:tc>
                  <a:txBody>
                    <a:bodyPr/>
                    <a:lstStyle/>
                    <a:p>
                      <a:pPr marL="0" marR="0" algn="ctr" rtl="1">
                        <a:spcBef>
                          <a:spcPts val="0"/>
                        </a:spcBef>
                        <a:spcAft>
                          <a:spcPts val="0"/>
                        </a:spcAft>
                      </a:pPr>
                      <a:r>
                        <a:rPr lang="ar-SA" sz="1400" b="1" dirty="0">
                          <a:effectLst/>
                        </a:rPr>
                        <a:t>142.48</a:t>
                      </a:r>
                      <a:endParaRPr lang="en-US" sz="1000" b="1" dirty="0">
                        <a:effectLst/>
                        <a:latin typeface="Times New Roman"/>
                        <a:ea typeface="Times New Roman"/>
                      </a:endParaRPr>
                    </a:p>
                  </a:txBody>
                  <a:tcPr marL="68580" marR="68580" marT="0" marB="0"/>
                </a:tc>
              </a:tr>
              <a:tr h="522834">
                <a:tc>
                  <a:txBody>
                    <a:bodyPr/>
                    <a:lstStyle/>
                    <a:p>
                      <a:pPr marL="0" marR="0" algn="ctr" rtl="1">
                        <a:spcBef>
                          <a:spcPts val="0"/>
                        </a:spcBef>
                        <a:spcAft>
                          <a:spcPts val="0"/>
                        </a:spcAft>
                      </a:pPr>
                      <a:r>
                        <a:rPr lang="ar-SA" sz="1400" b="1">
                          <a:effectLst/>
                        </a:rPr>
                        <a:t>1995</a:t>
                      </a:r>
                      <a:endParaRPr lang="en-US" sz="1000" b="1">
                        <a:effectLst/>
                        <a:latin typeface="Times New Roman"/>
                        <a:ea typeface="Times New Roman"/>
                      </a:endParaRPr>
                    </a:p>
                  </a:txBody>
                  <a:tcPr marL="68580" marR="68580" marT="0" marB="0"/>
                </a:tc>
                <a:tc>
                  <a:txBody>
                    <a:bodyPr/>
                    <a:lstStyle/>
                    <a:p>
                      <a:pPr marL="0" marR="0" algn="ctr" rtl="1">
                        <a:spcBef>
                          <a:spcPts val="0"/>
                        </a:spcBef>
                        <a:spcAft>
                          <a:spcPts val="0"/>
                        </a:spcAft>
                      </a:pPr>
                      <a:r>
                        <a:rPr lang="ar-SA" sz="1400" b="1">
                          <a:effectLst/>
                        </a:rPr>
                        <a:t>40140</a:t>
                      </a:r>
                      <a:endParaRPr lang="en-US" sz="1000" b="1">
                        <a:effectLst/>
                        <a:latin typeface="Times New Roman"/>
                        <a:ea typeface="Times New Roman"/>
                      </a:endParaRPr>
                    </a:p>
                  </a:txBody>
                  <a:tcPr marL="68580" marR="68580" marT="0" marB="0"/>
                </a:tc>
                <a:tc>
                  <a:txBody>
                    <a:bodyPr/>
                    <a:lstStyle/>
                    <a:p>
                      <a:pPr marL="0" marR="0" algn="ctr" rtl="1">
                        <a:spcBef>
                          <a:spcPts val="0"/>
                        </a:spcBef>
                        <a:spcAft>
                          <a:spcPts val="0"/>
                        </a:spcAft>
                      </a:pPr>
                      <a:r>
                        <a:rPr lang="ar-SA" sz="1400" b="1">
                          <a:effectLst/>
                        </a:rPr>
                        <a:t>12.26</a:t>
                      </a:r>
                      <a:endParaRPr lang="en-US" sz="1000" b="1">
                        <a:effectLst/>
                        <a:latin typeface="Times New Roman"/>
                        <a:ea typeface="Times New Roman"/>
                      </a:endParaRPr>
                    </a:p>
                  </a:txBody>
                  <a:tcPr marL="68580" marR="68580" marT="0" marB="0"/>
                </a:tc>
                <a:tc>
                  <a:txBody>
                    <a:bodyPr/>
                    <a:lstStyle/>
                    <a:p>
                      <a:pPr marL="0" marR="0" algn="ctr" rtl="1">
                        <a:spcBef>
                          <a:spcPts val="0"/>
                        </a:spcBef>
                        <a:spcAft>
                          <a:spcPts val="0"/>
                        </a:spcAft>
                      </a:pPr>
                      <a:r>
                        <a:rPr lang="ar-SA" sz="1400" b="1" dirty="0">
                          <a:effectLst/>
                        </a:rPr>
                        <a:t>226.74</a:t>
                      </a:r>
                      <a:endParaRPr lang="en-US" sz="1000" b="1" dirty="0">
                        <a:effectLst/>
                        <a:latin typeface="Times New Roman"/>
                        <a:ea typeface="Times New Roman"/>
                      </a:endParaRPr>
                    </a:p>
                  </a:txBody>
                  <a:tcPr marL="68580" marR="68580" marT="0" marB="0"/>
                </a:tc>
              </a:tr>
              <a:tr h="522834">
                <a:tc>
                  <a:txBody>
                    <a:bodyPr/>
                    <a:lstStyle/>
                    <a:p>
                      <a:pPr marL="0" marR="0" algn="ctr" rtl="1">
                        <a:spcBef>
                          <a:spcPts val="0"/>
                        </a:spcBef>
                        <a:spcAft>
                          <a:spcPts val="0"/>
                        </a:spcAft>
                      </a:pPr>
                      <a:r>
                        <a:rPr lang="ar-SA" sz="1400" b="1">
                          <a:effectLst/>
                        </a:rPr>
                        <a:t>1998</a:t>
                      </a:r>
                      <a:endParaRPr lang="en-US" sz="1000" b="1">
                        <a:effectLst/>
                        <a:latin typeface="Times New Roman"/>
                        <a:ea typeface="Times New Roman"/>
                      </a:endParaRPr>
                    </a:p>
                  </a:txBody>
                  <a:tcPr marL="68580" marR="68580" marT="0" marB="0"/>
                </a:tc>
                <a:tc>
                  <a:txBody>
                    <a:bodyPr/>
                    <a:lstStyle/>
                    <a:p>
                      <a:pPr marL="0" marR="0" algn="ctr" rtl="1">
                        <a:spcBef>
                          <a:spcPts val="0"/>
                        </a:spcBef>
                        <a:spcAft>
                          <a:spcPts val="0"/>
                        </a:spcAft>
                      </a:pPr>
                      <a:r>
                        <a:rPr lang="ar-SA" sz="1400" b="1">
                          <a:effectLst/>
                        </a:rPr>
                        <a:t>46832</a:t>
                      </a:r>
                      <a:endParaRPr lang="en-US" sz="1000" b="1">
                        <a:effectLst/>
                        <a:latin typeface="Times New Roman"/>
                        <a:ea typeface="Times New Roman"/>
                      </a:endParaRPr>
                    </a:p>
                  </a:txBody>
                  <a:tcPr marL="68580" marR="68580" marT="0" marB="0"/>
                </a:tc>
                <a:tc>
                  <a:txBody>
                    <a:bodyPr/>
                    <a:lstStyle/>
                    <a:p>
                      <a:pPr marL="0" marR="0" algn="ctr" rtl="1">
                        <a:spcBef>
                          <a:spcPts val="0"/>
                        </a:spcBef>
                        <a:spcAft>
                          <a:spcPts val="0"/>
                        </a:spcAft>
                      </a:pPr>
                      <a:r>
                        <a:rPr lang="ar-SA" sz="1400" b="1">
                          <a:effectLst/>
                        </a:rPr>
                        <a:t>19.46</a:t>
                      </a:r>
                      <a:endParaRPr lang="en-US" sz="1000" b="1">
                        <a:effectLst/>
                        <a:latin typeface="Times New Roman"/>
                        <a:ea typeface="Times New Roman"/>
                      </a:endParaRPr>
                    </a:p>
                  </a:txBody>
                  <a:tcPr marL="68580" marR="68580" marT="0" marB="0"/>
                </a:tc>
                <a:tc>
                  <a:txBody>
                    <a:bodyPr/>
                    <a:lstStyle/>
                    <a:p>
                      <a:pPr marL="0" marR="0" algn="ctr" rtl="1">
                        <a:spcBef>
                          <a:spcPts val="0"/>
                        </a:spcBef>
                        <a:spcAft>
                          <a:spcPts val="0"/>
                        </a:spcAft>
                      </a:pPr>
                      <a:r>
                        <a:rPr lang="ar-SA" sz="1400" b="1" dirty="0">
                          <a:effectLst/>
                        </a:rPr>
                        <a:t>385.05</a:t>
                      </a:r>
                      <a:endParaRPr lang="en-US" sz="1000" b="1" dirty="0">
                        <a:effectLst/>
                        <a:latin typeface="Times New Roman"/>
                        <a:ea typeface="Times New Roman"/>
                      </a:endParaRPr>
                    </a:p>
                  </a:txBody>
                  <a:tcPr marL="68580" marR="68580" marT="0" marB="0"/>
                </a:tc>
              </a:tr>
            </a:tbl>
          </a:graphicData>
        </a:graphic>
      </p:graphicFrame>
      <p:sp>
        <p:nvSpPr>
          <p:cNvPr id="5" name="Rectangle 1"/>
          <p:cNvSpPr>
            <a:spLocks noChangeArrowheads="1"/>
          </p:cNvSpPr>
          <p:nvPr/>
        </p:nvSpPr>
        <p:spPr bwMode="auto">
          <a:xfrm>
            <a:off x="1547664" y="1276984"/>
            <a:ext cx="583264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والجدول التالي يوضح ذلك :</a:t>
            </a:r>
            <a:endParaRPr kumimoji="0" lang="en-US" altLang="ar-SA" sz="1400" b="1"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15139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txBody>
          <a:bodyPr>
            <a:normAutofit lnSpcReduction="10000"/>
          </a:bodyPr>
          <a:lstStyle/>
          <a:p>
            <a:r>
              <a:rPr lang="ar-SA" dirty="0"/>
              <a:t>وبلغ إجمالي ما قدمته أكبر خمسين منظمة من مساعدات خارج الولايات المتحدة خلال العام 1998م 248 مليون دولار . وكانت أهم المجموعات التي حازت على المساعدات داخل وخارج الولايات المتحدة هي : الأطفال والشباب 19.1 % ، الفقراء والمحرومين 12.5 % ، الأقليات 9.1 % ، النساء والفتيات 6.6 %  . </a:t>
            </a:r>
            <a:endParaRPr lang="en-US" dirty="0"/>
          </a:p>
          <a:p>
            <a:r>
              <a:rPr lang="ar-SA" dirty="0"/>
              <a:t> </a:t>
            </a:r>
            <a:endParaRPr lang="en-US" dirty="0"/>
          </a:p>
          <a:p>
            <a:r>
              <a:rPr lang="ar-SA" dirty="0"/>
              <a:t>هذا وقد كان أكثر ما تعاني منه المنظمات التطوعية في الولايات المتحدة الأمريكية هو نظام حفظ وتصنيف ونشر المعلومات الخاصة بالنشاط على كافة المهتمين بالتطوع من مانحين ومستفيدين ومتطوعين وجهات رسمية . </a:t>
            </a:r>
            <a:endParaRPr lang="en-US" dirty="0"/>
          </a:p>
          <a:p>
            <a:endParaRPr lang="ar-SA" dirty="0"/>
          </a:p>
        </p:txBody>
      </p:sp>
    </p:spTree>
    <p:extLst>
      <p:ext uri="{BB962C8B-B14F-4D97-AF65-F5344CB8AC3E}">
        <p14:creationId xmlns:p14="http://schemas.microsoft.com/office/powerpoint/2010/main" val="38820743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5793507"/>
          </a:xfrm>
        </p:spPr>
        <p:txBody>
          <a:bodyPr>
            <a:normAutofit fontScale="92500"/>
          </a:bodyPr>
          <a:lstStyle/>
          <a:p>
            <a:r>
              <a:rPr lang="ar-SA" dirty="0"/>
              <a:t>ومنذ نهاية الخمسينات أصبحت المنظمات التطوعية في الولايات المتحدة الأمريكية تعد تقريراً سنوياً موجزاً عن أنشطتها الداخلية والخارجية ومنذ ذلك الوقت ظلت تطور في شكل ومحتوى التقرير حتى يعكس الأنشطة المختلف ويخدم كافة المستفيدين منه </a:t>
            </a:r>
            <a:endParaRPr lang="en-US" dirty="0"/>
          </a:p>
          <a:p>
            <a:r>
              <a:rPr lang="ar-SA" dirty="0"/>
              <a:t>ففي عام 1979م تم تصنيف نشاط المنظمات على أربع أسس ، مجال النشاط ( موقع البرنامج ) ، مجال نشاط المنظمات المستفيدة ، تصنيف مجموعات الأفراد المستفيدين ، الحيز الجغرافي للنشاط ( داخلي ـ خارجي ـ عالمي ) . وبنهاية الثمانينات توسعت أعمال هذه المنظمات وأصبح نظام التقارير السابق عاجزً عن تغطية أنظمة هذه المنظمات فتم اللجوء إلى نظام علمي للتصنيف وبموجبه تم تصنيف المنظمات إلى ثمانية وعشرون مجالاً تحت عشر أقسام رئيسية هي :</a:t>
            </a:r>
            <a:endParaRPr lang="en-US" dirty="0"/>
          </a:p>
          <a:p>
            <a:endParaRPr lang="ar-SA" dirty="0"/>
          </a:p>
        </p:txBody>
      </p:sp>
    </p:spTree>
    <p:extLst>
      <p:ext uri="{BB962C8B-B14F-4D97-AF65-F5344CB8AC3E}">
        <p14:creationId xmlns:p14="http://schemas.microsoft.com/office/powerpoint/2010/main" val="6668806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lnSpcReduction="10000"/>
          </a:bodyPr>
          <a:lstStyle/>
          <a:p>
            <a:pPr lvl="0"/>
            <a:r>
              <a:rPr lang="ar-SA" dirty="0"/>
              <a:t>الفنون والثقافة </a:t>
            </a:r>
            <a:endParaRPr lang="en-US" dirty="0"/>
          </a:p>
          <a:p>
            <a:pPr lvl="0"/>
            <a:r>
              <a:rPr lang="ar-SA" dirty="0"/>
              <a:t>التعليم </a:t>
            </a:r>
            <a:endParaRPr lang="en-US" dirty="0"/>
          </a:p>
          <a:p>
            <a:pPr lvl="0"/>
            <a:r>
              <a:rPr lang="ar-SA" dirty="0"/>
              <a:t>البيئة والحيوانات </a:t>
            </a:r>
            <a:endParaRPr lang="en-US" dirty="0"/>
          </a:p>
          <a:p>
            <a:pPr lvl="0"/>
            <a:r>
              <a:rPr lang="ar-SA" dirty="0"/>
              <a:t>الصحة </a:t>
            </a:r>
            <a:endParaRPr lang="en-US" dirty="0"/>
          </a:p>
          <a:p>
            <a:pPr lvl="0"/>
            <a:r>
              <a:rPr lang="ar-SA" dirty="0"/>
              <a:t>الخدمات الإنسانية </a:t>
            </a:r>
            <a:endParaRPr lang="en-US" dirty="0"/>
          </a:p>
          <a:p>
            <a:pPr lvl="0"/>
            <a:r>
              <a:rPr lang="ar-SA" dirty="0"/>
              <a:t>العلاقات الخارجية والعالمية </a:t>
            </a:r>
            <a:endParaRPr lang="en-US" dirty="0"/>
          </a:p>
          <a:p>
            <a:pPr lvl="0"/>
            <a:r>
              <a:rPr lang="ar-SA" dirty="0"/>
              <a:t>الشئون الاجتماعية العامة </a:t>
            </a:r>
            <a:endParaRPr lang="en-US" dirty="0"/>
          </a:p>
          <a:p>
            <a:pPr lvl="0"/>
            <a:r>
              <a:rPr lang="ar-SA" dirty="0"/>
              <a:t>الدين </a:t>
            </a:r>
            <a:endParaRPr lang="en-US" dirty="0"/>
          </a:p>
          <a:p>
            <a:pPr lvl="0"/>
            <a:r>
              <a:rPr lang="ar-SA" dirty="0"/>
              <a:t>العضوية ، المنظمات وأنشطة أخرى </a:t>
            </a:r>
            <a:endParaRPr lang="en-US" dirty="0"/>
          </a:p>
          <a:p>
            <a:pPr lvl="0"/>
            <a:r>
              <a:rPr lang="ar-SA" dirty="0"/>
              <a:t>المنظمات غير المصنفة</a:t>
            </a:r>
            <a:endParaRPr lang="en-US" dirty="0"/>
          </a:p>
          <a:p>
            <a:endParaRPr lang="ar-SA" dirty="0"/>
          </a:p>
        </p:txBody>
      </p:sp>
    </p:spTree>
    <p:extLst>
      <p:ext uri="{BB962C8B-B14F-4D97-AF65-F5344CB8AC3E}">
        <p14:creationId xmlns:p14="http://schemas.microsoft.com/office/powerpoint/2010/main" val="13416553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txBody>
          <a:bodyPr>
            <a:normAutofit/>
          </a:bodyPr>
          <a:lstStyle/>
          <a:p>
            <a:r>
              <a:rPr lang="ar-SA" dirty="0"/>
              <a:t>يتبع ذلك تصنيف للمساعدات التي تقدمها المنظمات التطوعية إلى 42 نوع من المساعدات وإلى 40 نوعاً من المجموعات المستفيدة ووضع هذا التصنيف لتحقيق عدد </a:t>
            </a:r>
            <a:r>
              <a:rPr lang="ar-SA" b="1" u="sng" dirty="0"/>
              <a:t>من الأهداف أهمها : </a:t>
            </a:r>
            <a:endParaRPr lang="en-US" b="1" u="sng" dirty="0"/>
          </a:p>
          <a:p>
            <a:pPr lvl="0"/>
            <a:r>
              <a:rPr lang="ar-SA" dirty="0" smtClean="0"/>
              <a:t>إمكانية </a:t>
            </a:r>
            <a:r>
              <a:rPr lang="ar-SA" dirty="0"/>
              <a:t>تحليل الأعمال الخيرية حسب مجال النشاط ، ومجموعة السكان المستفيدين والحيز الجغرافي ونوع المساعدات . </a:t>
            </a:r>
            <a:endParaRPr lang="en-US" dirty="0"/>
          </a:p>
          <a:p>
            <a:pPr marL="0" indent="0">
              <a:buNone/>
            </a:pPr>
            <a:endParaRPr lang="en-US" dirty="0"/>
          </a:p>
          <a:p>
            <a:r>
              <a:rPr lang="ar-SA" dirty="0"/>
              <a:t>توفير طريقة مختصرة تعتمد على التسلسل المنطقي لتصنيف المعلومات المتعلقة بالمساعدات . </a:t>
            </a:r>
          </a:p>
        </p:txBody>
      </p:sp>
    </p:spTree>
    <p:extLst>
      <p:ext uri="{BB962C8B-B14F-4D97-AF65-F5344CB8AC3E}">
        <p14:creationId xmlns:p14="http://schemas.microsoft.com/office/powerpoint/2010/main" val="30540228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5904656"/>
          </a:xfrm>
        </p:spPr>
        <p:txBody>
          <a:bodyPr>
            <a:normAutofit fontScale="92500" lnSpcReduction="10000"/>
          </a:bodyPr>
          <a:lstStyle/>
          <a:p>
            <a:pPr lvl="0"/>
            <a:r>
              <a:rPr lang="ar-SA" dirty="0"/>
              <a:t>توفير نظام سهل لاسترجاع المعلومات المتعلقة بالمساعدات . </a:t>
            </a:r>
            <a:endParaRPr lang="en-US" dirty="0"/>
          </a:p>
          <a:p>
            <a:pPr lvl="0"/>
            <a:r>
              <a:rPr lang="ar-SA" dirty="0"/>
              <a:t>توفير نظام إحصائي مشترك بين المانحين والمستفيدين والمنظمات الخيرية وأنشطتها .</a:t>
            </a:r>
            <a:endParaRPr lang="en-US" dirty="0"/>
          </a:p>
          <a:p>
            <a:r>
              <a:rPr lang="ar-SA" b="1" u="sng" dirty="0"/>
              <a:t>4ـ دور الأمم المتحدة في تفعيل العمل التطوعي : </a:t>
            </a:r>
            <a:endParaRPr lang="en-US" dirty="0"/>
          </a:p>
          <a:p>
            <a:pPr marL="0" indent="0">
              <a:buNone/>
            </a:pPr>
            <a:endParaRPr lang="en-US" dirty="0"/>
          </a:p>
          <a:p>
            <a:r>
              <a:rPr lang="ar-SA" dirty="0"/>
              <a:t>بحلول الألفية الثالثة يشهد العالم تغيرات جذرية في البنى الأساسية للمجتمع وآلياته وصيرورة عمله . </a:t>
            </a:r>
            <a:endParaRPr lang="en-US" dirty="0"/>
          </a:p>
          <a:p>
            <a:r>
              <a:rPr lang="ar-SA" dirty="0"/>
              <a:t>كما تشهد الفعاليات العلمية والاجتماعية والإدارية تطورات كبيرة وذلك بفضل التطورات التي حدثت في نظـام المعلومات والإنجازات العلمية التي كانت محصورة في عدد قليل من البلدان ولدى عدد محدود من الأفراد والتي أصبحت في متناول عدد أكبر من المجموعات والأفراد . </a:t>
            </a:r>
            <a:endParaRPr lang="en-US" dirty="0"/>
          </a:p>
          <a:p>
            <a:endParaRPr lang="ar-SA" dirty="0"/>
          </a:p>
        </p:txBody>
      </p:sp>
    </p:spTree>
    <p:extLst>
      <p:ext uri="{BB962C8B-B14F-4D97-AF65-F5344CB8AC3E}">
        <p14:creationId xmlns:p14="http://schemas.microsoft.com/office/powerpoint/2010/main" val="26962493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normAutofit fontScale="92500" lnSpcReduction="20000"/>
          </a:bodyPr>
          <a:lstStyle/>
          <a:p>
            <a:r>
              <a:rPr lang="ar-SA" dirty="0"/>
              <a:t>إن هذا التطور والتسهيلات التي توفرت كان لابد أن تنعكس إيجاباً على المجتمعات البشرية في كافة بقاع الأرض . </a:t>
            </a:r>
            <a:endParaRPr lang="en-US" dirty="0"/>
          </a:p>
          <a:p>
            <a:r>
              <a:rPr lang="ar-SA" dirty="0"/>
              <a:t>ومن هنا جاء اهتمام الأمم المتحدة بالعمـل التطوعي واعتبار العام الأول من الألفية الثالثة 2001م عاماً للتطوع . </a:t>
            </a:r>
            <a:endParaRPr lang="en-US" dirty="0"/>
          </a:p>
          <a:p>
            <a:r>
              <a:rPr lang="ar-SA" dirty="0"/>
              <a:t>لقد جاء الاقتراح لأول مرة أثناء منتدى السياسة الذي عقد في اليابان في عام 1996م ووافقت عليه الجمعية العامة للأمم المتحدة في جلستها الثانية والخمسين بتاريخ 20 نوفمبر 1997م . </a:t>
            </a:r>
            <a:endParaRPr lang="en-US" dirty="0"/>
          </a:p>
          <a:p>
            <a:r>
              <a:rPr lang="ar-SA" dirty="0"/>
              <a:t>لقد تبنت الأمم المتحدة هذا المقترح بعد اقتناعها بأن الخدمة التطوعية أصبحت ذات أهمية كبرى في كافة الساحـات الاجتماعية والاقتصادية والثقافية والإنسانية وبالتالي يتطلب الأمر اعترافاً أكثر ودعماً وتشجيعاً للقائمين عليه . هذا وقد حددت الأمم المتحدة أهدافاً محددة للسنة العالمية للتطوع تتلخص في : </a:t>
            </a:r>
          </a:p>
        </p:txBody>
      </p:sp>
    </p:spTree>
    <p:extLst>
      <p:ext uri="{BB962C8B-B14F-4D97-AF65-F5344CB8AC3E}">
        <p14:creationId xmlns:p14="http://schemas.microsoft.com/office/powerpoint/2010/main" val="36774302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6120680"/>
          </a:xfrm>
        </p:spPr>
        <p:txBody>
          <a:bodyPr>
            <a:normAutofit fontScale="85000" lnSpcReduction="10000"/>
          </a:bodyPr>
          <a:lstStyle/>
          <a:p>
            <a:r>
              <a:rPr lang="ar-SA" dirty="0"/>
              <a:t>1ـ الاعتراف المتزايد من قبل الحكومــات والسلطات المحلية بالعمل التطوعي وتأمين آليات بدمج القطاع التطوعي في النشاط التنموي وفي هذا الإطار تدعو الأمم المتحدة لإنشاء جوائز لتكريم المتطوعين النشطين على المستوى الفردي والجماعي والمنظمات التطوعية غير الحكومية  كما يمكن تعميم هذه الجوائز على الذين يقومون بأدوار مميزة في الجانب الإداري والتدريبي والتأسيسي . </a:t>
            </a:r>
            <a:endParaRPr lang="en-US" dirty="0"/>
          </a:p>
          <a:p>
            <a:r>
              <a:rPr lang="ar-SA" dirty="0"/>
              <a:t> </a:t>
            </a:r>
            <a:endParaRPr lang="en-US" dirty="0"/>
          </a:p>
          <a:p>
            <a:r>
              <a:rPr lang="ar-SA" dirty="0"/>
              <a:t>2ـ تيسير الخدمة التطوعية لصالح المجتمـع ، وذلك من خلال التنسيق بين السياسات العامة للدولة وخطط المنظمات التطوعية والتي يجب أن تتناسق مع سياسات الدولة بما يخدم نمو وتطور أعمال هذه المنظمات ، والتنسيق مع القطاع الخاص والمنظمات الخيرية لضمان التمويل المستمر للأعمال التطوعية . إضافة إلى مساهمة هذه الجهات في دعم الأعمال التطوعية من خلال تشجيع موظفيها للاشتراك في الأعمال التطوعية ومساهمتها في تدريب المتطوعين . </a:t>
            </a:r>
            <a:endParaRPr lang="en-US" dirty="0"/>
          </a:p>
          <a:p>
            <a:endParaRPr lang="ar-SA" dirty="0"/>
          </a:p>
        </p:txBody>
      </p:sp>
    </p:spTree>
    <p:extLst>
      <p:ext uri="{BB962C8B-B14F-4D97-AF65-F5344CB8AC3E}">
        <p14:creationId xmlns:p14="http://schemas.microsoft.com/office/powerpoint/2010/main" val="5919364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5976664"/>
          </a:xfrm>
        </p:spPr>
        <p:txBody>
          <a:bodyPr>
            <a:normAutofit fontScale="92500" lnSpcReduction="10000"/>
          </a:bodyPr>
          <a:lstStyle/>
          <a:p>
            <a:r>
              <a:rPr lang="ar-SA" dirty="0"/>
              <a:t>3ـ توثيق وتعميق الصلة بين المنظمات التطوعية المحلية والعالمية وذلك من خلال الأجهزة الإعلامية ، تلفزيون ، راديو صحف واتصال إلكتروني بهدف نقل التجارب الناجحة للاستفادة منها وتبادل الخبرات . وتقترح الأمم لمتحدة في هذا الإطار دعوة جامعة أو مركز بحوث لتصميم برنامج قومي لعمل ربط منظم للنجاحات الاقتصادية والاجتماعية التي تقوم بها المنظمات ودعوة المدارس والمعاهد والجامعات لجعلها مركز لحفظ وتوزيع هذه المعلومات . كما يمكن تأسيس ساحة إلكترونية لعرض نشاط المنظمات على المستوى القومي ووصل هذه الساحة بساحات أخرى عالمية حتى يمكن تبادل المعلومات لتعم الفائدة . كما تدعو المنظمة منظمات الإغاثة وشركات القطاع الخاص والجمعيات الخيرية إلى تمويل ورش عمل محلية لتمكين المتطوعين ومنظماتهم لتبادل الابتكارات والأساليب والخبرات .</a:t>
            </a:r>
            <a:endParaRPr lang="en-US" dirty="0"/>
          </a:p>
          <a:p>
            <a:endParaRPr lang="ar-SA" dirty="0"/>
          </a:p>
        </p:txBody>
      </p:sp>
    </p:spTree>
    <p:extLst>
      <p:ext uri="{BB962C8B-B14F-4D97-AF65-F5344CB8AC3E}">
        <p14:creationId xmlns:p14="http://schemas.microsoft.com/office/powerpoint/2010/main" val="1538773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a:t>4ـ زيادة ترويج الخدمات التطوعية من خلال الدعوة لاستقطاب الرأي العام والجهات الرسمية تجاه العمل التطوعي . والعمل على تكثيف الجهود لاستقطاب المزيد من المتطوعين والمرشحين الجدد من ذوي التخصصات النادرة لتعزيز النشاط العلمي للمنظمات التطوعية .</a:t>
            </a:r>
            <a:endParaRPr lang="en-US" dirty="0"/>
          </a:p>
          <a:p>
            <a:endParaRPr lang="ar-SA" dirty="0"/>
          </a:p>
        </p:txBody>
      </p:sp>
    </p:spTree>
    <p:extLst>
      <p:ext uri="{BB962C8B-B14F-4D97-AF65-F5344CB8AC3E}">
        <p14:creationId xmlns:p14="http://schemas.microsoft.com/office/powerpoint/2010/main" val="1151167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6048672"/>
          </a:xfrm>
        </p:spPr>
        <p:txBody>
          <a:bodyPr>
            <a:normAutofit fontScale="92500" lnSpcReduction="10000"/>
          </a:bodyPr>
          <a:lstStyle/>
          <a:p>
            <a:pPr algn="ctr"/>
            <a:r>
              <a:rPr lang="ar-SA" sz="5200" b="1" u="sng" dirty="0" smtClean="0"/>
              <a:t>توصيات</a:t>
            </a:r>
            <a:endParaRPr lang="en-US" sz="5200" dirty="0"/>
          </a:p>
          <a:p>
            <a:r>
              <a:rPr lang="ar-SA" dirty="0"/>
              <a:t> </a:t>
            </a:r>
            <a:endParaRPr lang="en-US" dirty="0"/>
          </a:p>
          <a:p>
            <a:r>
              <a:rPr lang="ar-SA" dirty="0"/>
              <a:t>1ـ تكوين هيئة عليا للعمل التطوعي بهدف وضع استراتيجيات العمل التطوعي والتنسيق بين المنظمات وتوحيد قنوات عملها . </a:t>
            </a:r>
            <a:endParaRPr lang="en-US" dirty="0"/>
          </a:p>
          <a:p>
            <a:r>
              <a:rPr lang="ar-SA" dirty="0"/>
              <a:t>2ـ ضرورة تطوير الجهات الإدارية بالمنظمات التطوعية من خلال اختيار عناصر إدارية ذات تأهيل وخبرة واستخدام الأساليب الإدارية الحديثة . </a:t>
            </a:r>
            <a:endParaRPr lang="en-US" dirty="0"/>
          </a:p>
          <a:p>
            <a:r>
              <a:rPr lang="ar-SA" dirty="0"/>
              <a:t>3ـ الاعتماد على التخطيط الاستراتيجي في عمل المنظمات التطوعية ويتطلب وضع الخطط توفر بعض العناصر التخطيطية الهامة وأهمها البيانات الإحصائية التي تمكن من تحديد حجم المشكلات ومدى انتشارها وخصائص المتأثرين ، توفير هذه البيانات يتطلب :</a:t>
            </a:r>
            <a:endParaRPr lang="en-US" dirty="0"/>
          </a:p>
          <a:p>
            <a:endParaRPr lang="ar-SA" dirty="0"/>
          </a:p>
        </p:txBody>
      </p:sp>
    </p:spTree>
    <p:extLst>
      <p:ext uri="{BB962C8B-B14F-4D97-AF65-F5344CB8AC3E}">
        <p14:creationId xmlns:p14="http://schemas.microsoft.com/office/powerpoint/2010/main" val="21621560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fontScale="92500" lnSpcReduction="20000"/>
          </a:bodyPr>
          <a:lstStyle/>
          <a:p>
            <a:r>
              <a:rPr lang="ar-SA" dirty="0"/>
              <a:t>ـ التنسيق بين وزارة العمل والشئون الاجتماعية ومصلحة الإحصاءات العامة لتضمين هذه البيانات في استمارة تعداد السكان . </a:t>
            </a:r>
            <a:endParaRPr lang="en-US" dirty="0"/>
          </a:p>
          <a:p>
            <a:r>
              <a:rPr lang="ar-SA" dirty="0"/>
              <a:t> </a:t>
            </a:r>
            <a:endParaRPr lang="en-US" dirty="0"/>
          </a:p>
          <a:p>
            <a:r>
              <a:rPr lang="ar-SA" dirty="0"/>
              <a:t>ـ عمل قواعد بيانات بالمحتاجين والمانحين والمتطوعين في المجالات المختلفة . </a:t>
            </a:r>
            <a:endParaRPr lang="en-US" dirty="0"/>
          </a:p>
          <a:p>
            <a:r>
              <a:rPr lang="ar-SA" dirty="0"/>
              <a:t> </a:t>
            </a:r>
            <a:endParaRPr lang="en-US" dirty="0"/>
          </a:p>
          <a:p>
            <a:r>
              <a:rPr lang="ar-SA" dirty="0"/>
              <a:t>4ـ للقضاء على تعدد قنوات المنظمات في تقديم المساعدات وتوحيد المعايير وأسس المساعدات لابد من : </a:t>
            </a:r>
            <a:endParaRPr lang="en-US" dirty="0"/>
          </a:p>
          <a:p>
            <a:r>
              <a:rPr lang="ar-SA" b="1" dirty="0"/>
              <a:t>ـ حصر وتقديم المساعدات عن طريق قناة واحدة  </a:t>
            </a:r>
            <a:endParaRPr lang="en-US" b="1" dirty="0"/>
          </a:p>
          <a:p>
            <a:r>
              <a:rPr lang="ar-SA" dirty="0"/>
              <a:t>ـ التأكد من إيقاف المساعدات في حالة انتفاء سبب منحها . </a:t>
            </a:r>
            <a:endParaRPr lang="en-US" dirty="0"/>
          </a:p>
          <a:p>
            <a:r>
              <a:rPr lang="ar-SA" dirty="0"/>
              <a:t>ـ التأكد من عدم قيام المستفيد بممارسة سلوك منحرف كالتسول </a:t>
            </a:r>
          </a:p>
        </p:txBody>
      </p:sp>
    </p:spTree>
    <p:extLst>
      <p:ext uri="{BB962C8B-B14F-4D97-AF65-F5344CB8AC3E}">
        <p14:creationId xmlns:p14="http://schemas.microsoft.com/office/powerpoint/2010/main" val="14873764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649491"/>
          </a:xfrm>
        </p:spPr>
        <p:txBody>
          <a:bodyPr>
            <a:normAutofit lnSpcReduction="10000"/>
          </a:bodyPr>
          <a:lstStyle/>
          <a:p>
            <a:r>
              <a:rPr lang="ar-SA" dirty="0"/>
              <a:t>5ـ التنسيق بين الجامعات والمعاهد العليا والمراكز البحثية والغرف التجارية لتنظيم دورات تدريبية للشباب على العمل التطوعي وإجراء البحوث والدراسات التي تهدف لرصد وتشخيص القضايا والمشكلات الاجتماعية التي تحتاج لتلك المنظمات التطوعية . </a:t>
            </a:r>
            <a:endParaRPr lang="en-US" dirty="0"/>
          </a:p>
          <a:p>
            <a:r>
              <a:rPr lang="ar-SA" dirty="0"/>
              <a:t>6ـ تضمين المناهج التعليمية مقررات دراسية حول مسئولية الناشئة تجاه مجتمعهم وتنمية شعورهم بالمساهمة في الخدمات التطوعية . </a:t>
            </a:r>
            <a:endParaRPr lang="en-US" dirty="0"/>
          </a:p>
          <a:p>
            <a:r>
              <a:rPr lang="ar-SA" dirty="0"/>
              <a:t>7ـ حث الغرف التجارية الصناعية منتسبيها لدعم المنظمات التطوعية وإنشاء جهاز بكل غرفة للاتصال بالمنظمات التطوعية . </a:t>
            </a:r>
            <a:endParaRPr lang="en-US" dirty="0"/>
          </a:p>
          <a:p>
            <a:pPr marL="0" indent="0">
              <a:buNone/>
            </a:pPr>
            <a:endParaRPr lang="en-US" dirty="0"/>
          </a:p>
          <a:p>
            <a:endParaRPr lang="ar-SA" dirty="0"/>
          </a:p>
        </p:txBody>
      </p:sp>
    </p:spTree>
    <p:extLst>
      <p:ext uri="{BB962C8B-B14F-4D97-AF65-F5344CB8AC3E}">
        <p14:creationId xmlns:p14="http://schemas.microsoft.com/office/powerpoint/2010/main" val="293358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a:bodyPr>
          <a:lstStyle/>
          <a:p>
            <a:r>
              <a:rPr lang="ar-SA" dirty="0"/>
              <a:t>8 ـ ضرورة المراجعة الدورية للنظم واللوائح والإجراءات التي تحكم وتنظم عمل المنظمات التطوعية حتى تواكب المستجدات والتغيرات التي يشهدها المجتمع وتلبية للحاجات الفعلية لكافة شرائحه المحتاجة وعلى النحو الذي يجعل لهذه الخدمات فاعلية أكبر في استقرار وتماسك المجتمع وتنميته . </a:t>
            </a:r>
            <a:endParaRPr lang="en-US" dirty="0"/>
          </a:p>
          <a:p>
            <a:r>
              <a:rPr lang="ar-SA" dirty="0"/>
              <a:t>9ـ عمل دليل إرشادي للخدمات التي تقدمها المنظمات التطوعية الرسمية والأهلية بهدف التوعية والتعريف بالخدمات والمراكز والجهات التي توفر الخدمات التطوعية وإجراءات وكيفية الاستفادة منها .  </a:t>
            </a:r>
            <a:endParaRPr lang="en-US" dirty="0"/>
          </a:p>
          <a:p>
            <a:endParaRPr lang="ar-SA" dirty="0"/>
          </a:p>
        </p:txBody>
      </p:sp>
    </p:spTree>
    <p:extLst>
      <p:ext uri="{BB962C8B-B14F-4D97-AF65-F5344CB8AC3E}">
        <p14:creationId xmlns:p14="http://schemas.microsoft.com/office/powerpoint/2010/main" val="14036641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43608" y="764704"/>
            <a:ext cx="7560840" cy="5328592"/>
          </a:xfrm>
        </p:spPr>
      </p:pic>
    </p:spTree>
    <p:extLst>
      <p:ext uri="{BB962C8B-B14F-4D97-AF65-F5344CB8AC3E}">
        <p14:creationId xmlns:p14="http://schemas.microsoft.com/office/powerpoint/2010/main" val="30410100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052736"/>
            <a:ext cx="8229600" cy="5073427"/>
          </a:xfrm>
        </p:spPr>
        <p:txBody>
          <a:bodyPr/>
          <a:lstStyle/>
          <a:p>
            <a:pPr algn="ctr"/>
            <a:endParaRPr lang="ar-SA" dirty="0" smtClean="0"/>
          </a:p>
          <a:p>
            <a:pPr algn="ctr"/>
            <a:endParaRPr lang="ar-SA" dirty="0" smtClean="0"/>
          </a:p>
          <a:p>
            <a:pPr algn="ctr"/>
            <a:endParaRPr lang="ar-SA" dirty="0"/>
          </a:p>
          <a:p>
            <a:pPr algn="ctr"/>
            <a:r>
              <a:rPr lang="ar-SA" sz="8800" b="1" dirty="0" smtClean="0">
                <a:ln>
                  <a:solidFill>
                    <a:sysClr val="windowText" lastClr="000000"/>
                  </a:solidFill>
                </a:ln>
                <a:solidFill>
                  <a:srgbClr val="FFC000"/>
                </a:solidFill>
                <a:cs typeface="Kufi Outline Shaded" panose="04010401010101010101" pitchFamily="82" charset="-78"/>
              </a:rPr>
              <a:t>المحاضرة القادمة </a:t>
            </a:r>
          </a:p>
          <a:p>
            <a:pPr algn="ctr"/>
            <a:r>
              <a:rPr lang="ar-SA" sz="8800" b="1" dirty="0" smtClean="0">
                <a:ln>
                  <a:solidFill>
                    <a:sysClr val="windowText" lastClr="000000"/>
                  </a:solidFill>
                </a:ln>
                <a:solidFill>
                  <a:srgbClr val="FFC000"/>
                </a:solidFill>
                <a:cs typeface="Kufi Outline Shaded" panose="04010401010101010101" pitchFamily="82" charset="-78"/>
              </a:rPr>
              <a:t>مراجعة عامة </a:t>
            </a:r>
            <a:endParaRPr lang="ar-SA" sz="8800" b="1" dirty="0">
              <a:ln>
                <a:solidFill>
                  <a:sysClr val="windowText" lastClr="000000"/>
                </a:solidFill>
              </a:ln>
              <a:solidFill>
                <a:srgbClr val="FFC000"/>
              </a:solidFill>
              <a:cs typeface="Kufi Outline Shaded" panose="04010401010101010101" pitchFamily="82" charset="-78"/>
            </a:endParaRPr>
          </a:p>
        </p:txBody>
      </p:sp>
    </p:spTree>
    <p:extLst>
      <p:ext uri="{BB962C8B-B14F-4D97-AF65-F5344CB8AC3E}">
        <p14:creationId xmlns:p14="http://schemas.microsoft.com/office/powerpoint/2010/main" val="2987163454"/>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TotalTime>
  <Words>2261</Words>
  <Application>Microsoft Office PowerPoint</Application>
  <PresentationFormat>عرض على الشاشة (3:4)‏</PresentationFormat>
  <Paragraphs>186</Paragraphs>
  <Slides>45</Slides>
  <Notes>0</Notes>
  <HiddenSlides>0</HiddenSlides>
  <MMClips>0</MMClips>
  <ScaleCrop>false</ScaleCrop>
  <HeadingPairs>
    <vt:vector size="4" baseType="variant">
      <vt:variant>
        <vt:lpstr>نسق</vt:lpstr>
      </vt:variant>
      <vt:variant>
        <vt:i4>1</vt:i4>
      </vt:variant>
      <vt:variant>
        <vt:lpstr>عناوين الشرائح</vt:lpstr>
      </vt:variant>
      <vt:variant>
        <vt:i4>45</vt:i4>
      </vt:variant>
    </vt:vector>
  </HeadingPairs>
  <TitlesOfParts>
    <vt:vector size="46" baseType="lpstr">
      <vt:lpstr>نسق Office</vt:lpstr>
      <vt:lpstr>عرض تقديمي في PowerPoint</vt:lpstr>
      <vt:lpstr>المحاضر ة الثالثة عشر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 ة الثالثة عشر</dc:title>
  <dc:creator>Asmaa A. Saleh</dc:creator>
  <cp:lastModifiedBy>Asmaa A. Saleh</cp:lastModifiedBy>
  <cp:revision>7</cp:revision>
  <dcterms:created xsi:type="dcterms:W3CDTF">2015-11-14T07:30:21Z</dcterms:created>
  <dcterms:modified xsi:type="dcterms:W3CDTF">2015-11-14T08:34:21Z</dcterms:modified>
</cp:coreProperties>
</file>