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4"/>
  </p:notesMasterIdLst>
  <p:sldIdLst>
    <p:sldId id="294" r:id="rId2"/>
    <p:sldId id="256" r:id="rId3"/>
    <p:sldId id="257" r:id="rId4"/>
    <p:sldId id="259" r:id="rId5"/>
    <p:sldId id="260" r:id="rId6"/>
    <p:sldId id="268" r:id="rId7"/>
    <p:sldId id="261" r:id="rId8"/>
    <p:sldId id="262" r:id="rId9"/>
    <p:sldId id="263" r:id="rId10"/>
    <p:sldId id="264" r:id="rId11"/>
    <p:sldId id="265" r:id="rId12"/>
    <p:sldId id="266" r:id="rId13"/>
    <p:sldId id="267" r:id="rId14"/>
    <p:sldId id="337" r:id="rId15"/>
    <p:sldId id="269" r:id="rId16"/>
    <p:sldId id="270" r:id="rId17"/>
    <p:sldId id="271" r:id="rId18"/>
    <p:sldId id="272" r:id="rId19"/>
    <p:sldId id="273" r:id="rId20"/>
    <p:sldId id="274" r:id="rId21"/>
    <p:sldId id="275" r:id="rId22"/>
    <p:sldId id="276" r:id="rId23"/>
    <p:sldId id="338"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6" r:id="rId42"/>
    <p:sldId id="297" r:id="rId43"/>
    <p:sldId id="298" r:id="rId44"/>
    <p:sldId id="299" r:id="rId45"/>
    <p:sldId id="300" r:id="rId46"/>
    <p:sldId id="301" r:id="rId47"/>
    <p:sldId id="302" r:id="rId48"/>
    <p:sldId id="304" r:id="rId49"/>
    <p:sldId id="305" r:id="rId50"/>
    <p:sldId id="303" r:id="rId51"/>
    <p:sldId id="306" r:id="rId52"/>
    <p:sldId id="307" r:id="rId53"/>
    <p:sldId id="308" r:id="rId54"/>
    <p:sldId id="309" r:id="rId55"/>
    <p:sldId id="310" r:id="rId56"/>
    <p:sldId id="312" r:id="rId57"/>
    <p:sldId id="311" r:id="rId58"/>
    <p:sldId id="313" r:id="rId59"/>
    <p:sldId id="314" r:id="rId60"/>
    <p:sldId id="315" r:id="rId61"/>
    <p:sldId id="316" r:id="rId62"/>
    <p:sldId id="317" r:id="rId63"/>
    <p:sldId id="318" r:id="rId64"/>
    <p:sldId id="319" r:id="rId65"/>
    <p:sldId id="321" r:id="rId66"/>
    <p:sldId id="320"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9" r:id="rId8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CE945-88DE-412A-BE31-8F699F54CFF2}" type="doc">
      <dgm:prSet loTypeId="urn:microsoft.com/office/officeart/2005/8/layout/vProcess5" loCatId="process" qsTypeId="urn:microsoft.com/office/officeart/2005/8/quickstyle/simple5" qsCatId="simple" csTypeId="urn:microsoft.com/office/officeart/2005/8/colors/colorful1#3" csCatId="colorful" phldr="1"/>
      <dgm:spPr/>
      <dgm:t>
        <a:bodyPr/>
        <a:lstStyle/>
        <a:p>
          <a:pPr rtl="1"/>
          <a:endParaRPr lang="ar-SA"/>
        </a:p>
      </dgm:t>
    </dgm:pt>
    <dgm:pt modelId="{1E425BEA-15FB-461C-B817-20B0FE3E4C9B}">
      <dgm:prSet phldrT="[نص]"/>
      <dgm:spPr/>
      <dgm:t>
        <a:bodyPr/>
        <a:lstStyle/>
        <a:p>
          <a:pPr rtl="1"/>
          <a:r>
            <a:rPr lang="ar-SA" b="1" dirty="0" smtClean="0">
              <a:solidFill>
                <a:schemeClr val="tx1"/>
              </a:solidFill>
            </a:rPr>
            <a:t>1- عوامل تعود الى المتطوع </a:t>
          </a:r>
          <a:endParaRPr lang="ar-SA" b="1" dirty="0">
            <a:solidFill>
              <a:schemeClr val="tx1"/>
            </a:solidFill>
          </a:endParaRPr>
        </a:p>
      </dgm:t>
    </dgm:pt>
    <dgm:pt modelId="{764E4A50-CB6E-4A46-B5EF-BC17105FCF7D}" type="parTrans" cxnId="{0DE5BD29-E846-4735-82D9-62BDD335A0A8}">
      <dgm:prSet/>
      <dgm:spPr/>
      <dgm:t>
        <a:bodyPr/>
        <a:lstStyle/>
        <a:p>
          <a:pPr rtl="1"/>
          <a:endParaRPr lang="ar-SA"/>
        </a:p>
      </dgm:t>
    </dgm:pt>
    <dgm:pt modelId="{346F9A24-BC0F-4F16-952C-B7B98602CD46}" type="sibTrans" cxnId="{0DE5BD29-E846-4735-82D9-62BDD335A0A8}">
      <dgm:prSet/>
      <dgm:spPr>
        <a:ln>
          <a:solidFill>
            <a:schemeClr val="bg2">
              <a:lumMod val="75000"/>
              <a:alpha val="90000"/>
            </a:schemeClr>
          </a:solidFill>
        </a:ln>
        <a:effectLst>
          <a:glow rad="139700">
            <a:schemeClr val="accent6">
              <a:satMod val="175000"/>
              <a:alpha val="40000"/>
            </a:schemeClr>
          </a:glow>
        </a:effectLst>
        <a:scene3d>
          <a:camera prst="orthographicFront">
            <a:rot lat="0" lon="0" rev="0"/>
          </a:camera>
          <a:lightRig rig="threePt" dir="tl">
            <a:rot lat="0" lon="0" rev="20400000"/>
          </a:lightRig>
        </a:scene3d>
        <a:sp3d>
          <a:bevelT w="50800" h="12700" prst="angle"/>
        </a:sp3d>
      </dgm:spPr>
      <dgm:t>
        <a:bodyPr/>
        <a:lstStyle/>
        <a:p>
          <a:pPr rtl="1"/>
          <a:endParaRPr lang="ar-SA"/>
        </a:p>
      </dgm:t>
    </dgm:pt>
    <dgm:pt modelId="{E539DA95-CD28-49CA-8C85-D752FC3ABC30}">
      <dgm:prSet phldrT="[نص]"/>
      <dgm:spPr/>
      <dgm:t>
        <a:bodyPr/>
        <a:lstStyle/>
        <a:p>
          <a:pPr rtl="1"/>
          <a:r>
            <a:rPr lang="ar-SA" b="1" dirty="0" smtClean="0">
              <a:solidFill>
                <a:srgbClr val="002060"/>
              </a:solidFill>
            </a:rPr>
            <a:t>2- عوامل مرتبطة بالمؤسسات الاجتماعية </a:t>
          </a:r>
          <a:endParaRPr lang="ar-SA" b="1" dirty="0">
            <a:solidFill>
              <a:srgbClr val="002060"/>
            </a:solidFill>
          </a:endParaRPr>
        </a:p>
      </dgm:t>
    </dgm:pt>
    <dgm:pt modelId="{B9C000CB-240D-43B6-9C91-1170C4E030CE}" type="parTrans" cxnId="{718D7670-60E2-4E30-80A4-3E28036FE816}">
      <dgm:prSet/>
      <dgm:spPr/>
      <dgm:t>
        <a:bodyPr/>
        <a:lstStyle/>
        <a:p>
          <a:pPr rtl="1"/>
          <a:endParaRPr lang="ar-SA"/>
        </a:p>
      </dgm:t>
    </dgm:pt>
    <dgm:pt modelId="{77450E11-C792-4FBB-825F-5BABD48569F8}" type="sibTrans" cxnId="{718D7670-60E2-4E30-80A4-3E28036FE816}">
      <dgm:prSet/>
      <dgm:spPr>
        <a:ln>
          <a:solidFill>
            <a:schemeClr val="bg2">
              <a:lumMod val="75000"/>
              <a:alpha val="90000"/>
            </a:schemeClr>
          </a:solidFill>
        </a:ln>
        <a:effectLst>
          <a:glow rad="139700">
            <a:schemeClr val="accent2">
              <a:satMod val="175000"/>
              <a:alpha val="40000"/>
            </a:schemeClr>
          </a:glow>
        </a:effectLst>
        <a:scene3d>
          <a:camera prst="orthographicFront">
            <a:rot lat="0" lon="0" rev="0"/>
          </a:camera>
          <a:lightRig rig="threePt" dir="tl">
            <a:rot lat="0" lon="0" rev="20400000"/>
          </a:lightRig>
        </a:scene3d>
        <a:sp3d>
          <a:bevelT w="50800" h="12700" prst="angle"/>
        </a:sp3d>
      </dgm:spPr>
      <dgm:t>
        <a:bodyPr/>
        <a:lstStyle/>
        <a:p>
          <a:pPr rtl="1"/>
          <a:endParaRPr lang="ar-SA"/>
        </a:p>
      </dgm:t>
    </dgm:pt>
    <dgm:pt modelId="{E7575A37-9D04-4CF9-A164-28E3A7D7EEC7}">
      <dgm:prSet phldrT="[نص]"/>
      <dgm:spPr/>
      <dgm:t>
        <a:bodyPr/>
        <a:lstStyle/>
        <a:p>
          <a:pPr rtl="1"/>
          <a:r>
            <a:rPr lang="ar-SA" b="1" dirty="0" smtClean="0">
              <a:solidFill>
                <a:sysClr val="windowText" lastClr="000000"/>
              </a:solidFill>
            </a:rPr>
            <a:t>3</a:t>
          </a:r>
          <a:r>
            <a:rPr lang="ar-SA" b="1" dirty="0" smtClean="0">
              <a:solidFill>
                <a:schemeClr val="tx1"/>
              </a:solidFill>
            </a:rPr>
            <a:t>- عوامل راجعة الى المجتمع المحلي </a:t>
          </a:r>
          <a:endParaRPr lang="ar-SA" b="1" dirty="0">
            <a:solidFill>
              <a:schemeClr val="tx1"/>
            </a:solidFill>
          </a:endParaRPr>
        </a:p>
      </dgm:t>
    </dgm:pt>
    <dgm:pt modelId="{B776634D-61BB-4A09-B463-519FA89798E0}" type="parTrans" cxnId="{D3F7A71C-5F38-4FA3-A497-4436C974805F}">
      <dgm:prSet/>
      <dgm:spPr/>
      <dgm:t>
        <a:bodyPr/>
        <a:lstStyle/>
        <a:p>
          <a:pPr rtl="1"/>
          <a:endParaRPr lang="ar-SA"/>
        </a:p>
      </dgm:t>
    </dgm:pt>
    <dgm:pt modelId="{41F58DD8-BF52-42CD-93CD-E9836FF20B05}" type="sibTrans" cxnId="{D3F7A71C-5F38-4FA3-A497-4436C974805F}">
      <dgm:prSet/>
      <dgm:spPr/>
      <dgm:t>
        <a:bodyPr/>
        <a:lstStyle/>
        <a:p>
          <a:pPr rtl="1"/>
          <a:endParaRPr lang="ar-SA"/>
        </a:p>
      </dgm:t>
    </dgm:pt>
    <dgm:pt modelId="{E671EC7B-7956-4E3F-935E-812D1094C326}" type="pres">
      <dgm:prSet presAssocID="{8D3CE945-88DE-412A-BE31-8F699F54CFF2}" presName="outerComposite" presStyleCnt="0">
        <dgm:presLayoutVars>
          <dgm:chMax val="5"/>
          <dgm:dir/>
          <dgm:resizeHandles val="exact"/>
        </dgm:presLayoutVars>
      </dgm:prSet>
      <dgm:spPr/>
      <dgm:t>
        <a:bodyPr/>
        <a:lstStyle/>
        <a:p>
          <a:pPr rtl="1"/>
          <a:endParaRPr lang="ar-SA"/>
        </a:p>
      </dgm:t>
    </dgm:pt>
    <dgm:pt modelId="{B3068260-E7E5-44FB-9DB8-76D850A14FED}" type="pres">
      <dgm:prSet presAssocID="{8D3CE945-88DE-412A-BE31-8F699F54CFF2}" presName="dummyMaxCanvas" presStyleCnt="0">
        <dgm:presLayoutVars/>
      </dgm:prSet>
      <dgm:spPr/>
    </dgm:pt>
    <dgm:pt modelId="{51153EFC-FD24-4319-A256-A784570C35E2}" type="pres">
      <dgm:prSet presAssocID="{8D3CE945-88DE-412A-BE31-8F699F54CFF2}" presName="ThreeNodes_1" presStyleLbl="node1" presStyleIdx="0" presStyleCnt="3" custLinFactNeighborY="5906">
        <dgm:presLayoutVars>
          <dgm:bulletEnabled val="1"/>
        </dgm:presLayoutVars>
      </dgm:prSet>
      <dgm:spPr/>
      <dgm:t>
        <a:bodyPr/>
        <a:lstStyle/>
        <a:p>
          <a:pPr rtl="1"/>
          <a:endParaRPr lang="ar-SA"/>
        </a:p>
      </dgm:t>
    </dgm:pt>
    <dgm:pt modelId="{5C1F9D16-4A60-40CE-8C77-E0084BAECAA6}" type="pres">
      <dgm:prSet presAssocID="{8D3CE945-88DE-412A-BE31-8F699F54CFF2}" presName="ThreeNodes_2" presStyleLbl="node1" presStyleIdx="1" presStyleCnt="3">
        <dgm:presLayoutVars>
          <dgm:bulletEnabled val="1"/>
        </dgm:presLayoutVars>
      </dgm:prSet>
      <dgm:spPr/>
      <dgm:t>
        <a:bodyPr/>
        <a:lstStyle/>
        <a:p>
          <a:pPr rtl="1"/>
          <a:endParaRPr lang="ar-SA"/>
        </a:p>
      </dgm:t>
    </dgm:pt>
    <dgm:pt modelId="{2C33EEDD-4237-4AEB-A2AB-625C0F519FD0}" type="pres">
      <dgm:prSet presAssocID="{8D3CE945-88DE-412A-BE31-8F699F54CFF2}" presName="ThreeNodes_3" presStyleLbl="node1" presStyleIdx="2" presStyleCnt="3">
        <dgm:presLayoutVars>
          <dgm:bulletEnabled val="1"/>
        </dgm:presLayoutVars>
      </dgm:prSet>
      <dgm:spPr/>
      <dgm:t>
        <a:bodyPr/>
        <a:lstStyle/>
        <a:p>
          <a:pPr rtl="1"/>
          <a:endParaRPr lang="ar-SA"/>
        </a:p>
      </dgm:t>
    </dgm:pt>
    <dgm:pt modelId="{BFC41D09-E18F-46CF-B3AC-01289C792329}" type="pres">
      <dgm:prSet presAssocID="{8D3CE945-88DE-412A-BE31-8F699F54CFF2}" presName="ThreeConn_1-2" presStyleLbl="fgAccFollowNode1" presStyleIdx="0" presStyleCnt="2">
        <dgm:presLayoutVars>
          <dgm:bulletEnabled val="1"/>
        </dgm:presLayoutVars>
      </dgm:prSet>
      <dgm:spPr/>
      <dgm:t>
        <a:bodyPr/>
        <a:lstStyle/>
        <a:p>
          <a:pPr rtl="1"/>
          <a:endParaRPr lang="ar-SA"/>
        </a:p>
      </dgm:t>
    </dgm:pt>
    <dgm:pt modelId="{B71BF6D4-D302-4FA6-BA12-A5FE2462C253}" type="pres">
      <dgm:prSet presAssocID="{8D3CE945-88DE-412A-BE31-8F699F54CFF2}" presName="ThreeConn_2-3" presStyleLbl="fgAccFollowNode1" presStyleIdx="1" presStyleCnt="2">
        <dgm:presLayoutVars>
          <dgm:bulletEnabled val="1"/>
        </dgm:presLayoutVars>
      </dgm:prSet>
      <dgm:spPr/>
      <dgm:t>
        <a:bodyPr/>
        <a:lstStyle/>
        <a:p>
          <a:pPr rtl="1"/>
          <a:endParaRPr lang="ar-SA"/>
        </a:p>
      </dgm:t>
    </dgm:pt>
    <dgm:pt modelId="{9E5D953F-24D5-4AEB-82CB-84F9BF6CCAA8}" type="pres">
      <dgm:prSet presAssocID="{8D3CE945-88DE-412A-BE31-8F699F54CFF2}" presName="ThreeNodes_1_text" presStyleLbl="node1" presStyleIdx="2" presStyleCnt="3">
        <dgm:presLayoutVars>
          <dgm:bulletEnabled val="1"/>
        </dgm:presLayoutVars>
      </dgm:prSet>
      <dgm:spPr/>
      <dgm:t>
        <a:bodyPr/>
        <a:lstStyle/>
        <a:p>
          <a:pPr rtl="1"/>
          <a:endParaRPr lang="ar-SA"/>
        </a:p>
      </dgm:t>
    </dgm:pt>
    <dgm:pt modelId="{1ABCDD93-0024-4987-9D8D-14864CF4B639}" type="pres">
      <dgm:prSet presAssocID="{8D3CE945-88DE-412A-BE31-8F699F54CFF2}" presName="ThreeNodes_2_text" presStyleLbl="node1" presStyleIdx="2" presStyleCnt="3">
        <dgm:presLayoutVars>
          <dgm:bulletEnabled val="1"/>
        </dgm:presLayoutVars>
      </dgm:prSet>
      <dgm:spPr/>
      <dgm:t>
        <a:bodyPr/>
        <a:lstStyle/>
        <a:p>
          <a:pPr rtl="1"/>
          <a:endParaRPr lang="ar-SA"/>
        </a:p>
      </dgm:t>
    </dgm:pt>
    <dgm:pt modelId="{27C866BB-4CFF-4528-9135-103E0D051BED}" type="pres">
      <dgm:prSet presAssocID="{8D3CE945-88DE-412A-BE31-8F699F54CFF2}" presName="ThreeNodes_3_text" presStyleLbl="node1" presStyleIdx="2" presStyleCnt="3">
        <dgm:presLayoutVars>
          <dgm:bulletEnabled val="1"/>
        </dgm:presLayoutVars>
      </dgm:prSet>
      <dgm:spPr/>
      <dgm:t>
        <a:bodyPr/>
        <a:lstStyle/>
        <a:p>
          <a:pPr rtl="1"/>
          <a:endParaRPr lang="ar-SA"/>
        </a:p>
      </dgm:t>
    </dgm:pt>
  </dgm:ptLst>
  <dgm:cxnLst>
    <dgm:cxn modelId="{0DE5BD29-E846-4735-82D9-62BDD335A0A8}" srcId="{8D3CE945-88DE-412A-BE31-8F699F54CFF2}" destId="{1E425BEA-15FB-461C-B817-20B0FE3E4C9B}" srcOrd="0" destOrd="0" parTransId="{764E4A50-CB6E-4A46-B5EF-BC17105FCF7D}" sibTransId="{346F9A24-BC0F-4F16-952C-B7B98602CD46}"/>
    <dgm:cxn modelId="{7C81C1B4-4983-4F2C-A196-52AE2B2953D7}" type="presOf" srcId="{346F9A24-BC0F-4F16-952C-B7B98602CD46}" destId="{BFC41D09-E18F-46CF-B3AC-01289C792329}" srcOrd="0" destOrd="0" presId="urn:microsoft.com/office/officeart/2005/8/layout/vProcess5"/>
    <dgm:cxn modelId="{718D7670-60E2-4E30-80A4-3E28036FE816}" srcId="{8D3CE945-88DE-412A-BE31-8F699F54CFF2}" destId="{E539DA95-CD28-49CA-8C85-D752FC3ABC30}" srcOrd="1" destOrd="0" parTransId="{B9C000CB-240D-43B6-9C91-1170C4E030CE}" sibTransId="{77450E11-C792-4FBB-825F-5BABD48569F8}"/>
    <dgm:cxn modelId="{823175B8-F904-4293-B05B-4ABCB72A74DD}" type="presOf" srcId="{E7575A37-9D04-4CF9-A164-28E3A7D7EEC7}" destId="{2C33EEDD-4237-4AEB-A2AB-625C0F519FD0}" srcOrd="0" destOrd="0" presId="urn:microsoft.com/office/officeart/2005/8/layout/vProcess5"/>
    <dgm:cxn modelId="{9616D17B-DFB1-46A3-89E1-2CB796806923}" type="presOf" srcId="{E7575A37-9D04-4CF9-A164-28E3A7D7EEC7}" destId="{27C866BB-4CFF-4528-9135-103E0D051BED}" srcOrd="1" destOrd="0" presId="urn:microsoft.com/office/officeart/2005/8/layout/vProcess5"/>
    <dgm:cxn modelId="{A9376692-1A28-45AC-ABCF-BCC511DA9E61}" type="presOf" srcId="{77450E11-C792-4FBB-825F-5BABD48569F8}" destId="{B71BF6D4-D302-4FA6-BA12-A5FE2462C253}" srcOrd="0" destOrd="0" presId="urn:microsoft.com/office/officeart/2005/8/layout/vProcess5"/>
    <dgm:cxn modelId="{D3F7A71C-5F38-4FA3-A497-4436C974805F}" srcId="{8D3CE945-88DE-412A-BE31-8F699F54CFF2}" destId="{E7575A37-9D04-4CF9-A164-28E3A7D7EEC7}" srcOrd="2" destOrd="0" parTransId="{B776634D-61BB-4A09-B463-519FA89798E0}" sibTransId="{41F58DD8-BF52-42CD-93CD-E9836FF20B05}"/>
    <dgm:cxn modelId="{3F58A92C-7087-436D-AB68-394B3781E138}" type="presOf" srcId="{E539DA95-CD28-49CA-8C85-D752FC3ABC30}" destId="{1ABCDD93-0024-4987-9D8D-14864CF4B639}" srcOrd="1" destOrd="0" presId="urn:microsoft.com/office/officeart/2005/8/layout/vProcess5"/>
    <dgm:cxn modelId="{4781C229-5D62-439B-BFE8-128FC692CE98}" type="presOf" srcId="{1E425BEA-15FB-461C-B817-20B0FE3E4C9B}" destId="{9E5D953F-24D5-4AEB-82CB-84F9BF6CCAA8}" srcOrd="1" destOrd="0" presId="urn:microsoft.com/office/officeart/2005/8/layout/vProcess5"/>
    <dgm:cxn modelId="{03B63527-6414-4594-AAC8-EFE34AD0B524}" type="presOf" srcId="{8D3CE945-88DE-412A-BE31-8F699F54CFF2}" destId="{E671EC7B-7956-4E3F-935E-812D1094C326}" srcOrd="0" destOrd="0" presId="urn:microsoft.com/office/officeart/2005/8/layout/vProcess5"/>
    <dgm:cxn modelId="{64AE6529-34E9-499A-93FB-D4183C89B35C}" type="presOf" srcId="{1E425BEA-15FB-461C-B817-20B0FE3E4C9B}" destId="{51153EFC-FD24-4319-A256-A784570C35E2}" srcOrd="0" destOrd="0" presId="urn:microsoft.com/office/officeart/2005/8/layout/vProcess5"/>
    <dgm:cxn modelId="{3AEDCF64-96D5-4EEE-8760-90D0DF871CF3}" type="presOf" srcId="{E539DA95-CD28-49CA-8C85-D752FC3ABC30}" destId="{5C1F9D16-4A60-40CE-8C77-E0084BAECAA6}" srcOrd="0" destOrd="0" presId="urn:microsoft.com/office/officeart/2005/8/layout/vProcess5"/>
    <dgm:cxn modelId="{CA5F31F3-CAB8-48F6-ADA7-2D00040FE5E6}" type="presParOf" srcId="{E671EC7B-7956-4E3F-935E-812D1094C326}" destId="{B3068260-E7E5-44FB-9DB8-76D850A14FED}" srcOrd="0" destOrd="0" presId="urn:microsoft.com/office/officeart/2005/8/layout/vProcess5"/>
    <dgm:cxn modelId="{EC5C7BF4-4EE1-4360-86E1-333197D1A6A6}" type="presParOf" srcId="{E671EC7B-7956-4E3F-935E-812D1094C326}" destId="{51153EFC-FD24-4319-A256-A784570C35E2}" srcOrd="1" destOrd="0" presId="urn:microsoft.com/office/officeart/2005/8/layout/vProcess5"/>
    <dgm:cxn modelId="{1F08A6A9-31C8-4B1F-8F1E-AA379B53143C}" type="presParOf" srcId="{E671EC7B-7956-4E3F-935E-812D1094C326}" destId="{5C1F9D16-4A60-40CE-8C77-E0084BAECAA6}" srcOrd="2" destOrd="0" presId="urn:microsoft.com/office/officeart/2005/8/layout/vProcess5"/>
    <dgm:cxn modelId="{4B1F6D16-6074-401B-9E38-470CE34468D5}" type="presParOf" srcId="{E671EC7B-7956-4E3F-935E-812D1094C326}" destId="{2C33EEDD-4237-4AEB-A2AB-625C0F519FD0}" srcOrd="3" destOrd="0" presId="urn:microsoft.com/office/officeart/2005/8/layout/vProcess5"/>
    <dgm:cxn modelId="{968E9961-541E-43DA-9DD4-DD58BEEAC6D0}" type="presParOf" srcId="{E671EC7B-7956-4E3F-935E-812D1094C326}" destId="{BFC41D09-E18F-46CF-B3AC-01289C792329}" srcOrd="4" destOrd="0" presId="urn:microsoft.com/office/officeart/2005/8/layout/vProcess5"/>
    <dgm:cxn modelId="{1EF54B54-10F3-45D9-ABB8-FD7337F88D48}" type="presParOf" srcId="{E671EC7B-7956-4E3F-935E-812D1094C326}" destId="{B71BF6D4-D302-4FA6-BA12-A5FE2462C253}" srcOrd="5" destOrd="0" presId="urn:microsoft.com/office/officeart/2005/8/layout/vProcess5"/>
    <dgm:cxn modelId="{3F282EC3-D7EB-457A-BA19-8304ED70D86B}" type="presParOf" srcId="{E671EC7B-7956-4E3F-935E-812D1094C326}" destId="{9E5D953F-24D5-4AEB-82CB-84F9BF6CCAA8}" srcOrd="6" destOrd="0" presId="urn:microsoft.com/office/officeart/2005/8/layout/vProcess5"/>
    <dgm:cxn modelId="{4C1B8105-B308-4C42-AA99-EC4AA4BA9957}" type="presParOf" srcId="{E671EC7B-7956-4E3F-935E-812D1094C326}" destId="{1ABCDD93-0024-4987-9D8D-14864CF4B639}" srcOrd="7" destOrd="0" presId="urn:microsoft.com/office/officeart/2005/8/layout/vProcess5"/>
    <dgm:cxn modelId="{2DA523A7-2F98-4361-A806-060939469DBF}" type="presParOf" srcId="{E671EC7B-7956-4E3F-935E-812D1094C326}" destId="{27C866BB-4CFF-4528-9135-103E0D051BE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53EFC-FD24-4319-A256-A784570C35E2}">
      <dsp:nvSpPr>
        <dsp:cNvPr id="0" name=""/>
        <dsp:cNvSpPr/>
      </dsp:nvSpPr>
      <dsp:spPr>
        <a:xfrm>
          <a:off x="0" y="72005"/>
          <a:ext cx="5181600" cy="121920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b="1" kern="1200" dirty="0" smtClean="0">
              <a:solidFill>
                <a:schemeClr val="tx1"/>
              </a:solidFill>
            </a:rPr>
            <a:t>1- عوامل تعود الى المتطوع </a:t>
          </a:r>
          <a:endParaRPr lang="ar-SA" sz="3300" b="1" kern="1200" dirty="0">
            <a:solidFill>
              <a:schemeClr val="tx1"/>
            </a:solidFill>
          </a:endParaRPr>
        </a:p>
      </dsp:txBody>
      <dsp:txXfrm>
        <a:off x="35709" y="107714"/>
        <a:ext cx="3865988" cy="1147782"/>
      </dsp:txXfrm>
    </dsp:sp>
    <dsp:sp modelId="{5C1F9D16-4A60-40CE-8C77-E0084BAECAA6}">
      <dsp:nvSpPr>
        <dsp:cNvPr id="0" name=""/>
        <dsp:cNvSpPr/>
      </dsp:nvSpPr>
      <dsp:spPr>
        <a:xfrm>
          <a:off x="457199" y="1422399"/>
          <a:ext cx="5181600" cy="1219200"/>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b="1" kern="1200" dirty="0" smtClean="0">
              <a:solidFill>
                <a:srgbClr val="002060"/>
              </a:solidFill>
            </a:rPr>
            <a:t>2- عوامل مرتبطة بالمؤسسات الاجتماعية </a:t>
          </a:r>
          <a:endParaRPr lang="ar-SA" sz="3300" b="1" kern="1200" dirty="0">
            <a:solidFill>
              <a:srgbClr val="002060"/>
            </a:solidFill>
          </a:endParaRPr>
        </a:p>
      </dsp:txBody>
      <dsp:txXfrm>
        <a:off x="492908" y="1458108"/>
        <a:ext cx="3860502" cy="1147782"/>
      </dsp:txXfrm>
    </dsp:sp>
    <dsp:sp modelId="{2C33EEDD-4237-4AEB-A2AB-625C0F519FD0}">
      <dsp:nvSpPr>
        <dsp:cNvPr id="0" name=""/>
        <dsp:cNvSpPr/>
      </dsp:nvSpPr>
      <dsp:spPr>
        <a:xfrm>
          <a:off x="914399" y="2844799"/>
          <a:ext cx="5181600" cy="121920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b="1" kern="1200" dirty="0" smtClean="0">
              <a:solidFill>
                <a:sysClr val="windowText" lastClr="000000"/>
              </a:solidFill>
            </a:rPr>
            <a:t>3</a:t>
          </a:r>
          <a:r>
            <a:rPr lang="ar-SA" sz="3300" b="1" kern="1200" dirty="0" smtClean="0">
              <a:solidFill>
                <a:schemeClr val="tx1"/>
              </a:solidFill>
            </a:rPr>
            <a:t>- عوامل راجعة الى المجتمع المحلي </a:t>
          </a:r>
          <a:endParaRPr lang="ar-SA" sz="3300" b="1" kern="1200" dirty="0">
            <a:solidFill>
              <a:schemeClr val="tx1"/>
            </a:solidFill>
          </a:endParaRPr>
        </a:p>
      </dsp:txBody>
      <dsp:txXfrm>
        <a:off x="950108" y="2880508"/>
        <a:ext cx="3860502" cy="1147782"/>
      </dsp:txXfrm>
    </dsp:sp>
    <dsp:sp modelId="{BFC41D09-E18F-46CF-B3AC-01289C792329}">
      <dsp:nvSpPr>
        <dsp:cNvPr id="0" name=""/>
        <dsp:cNvSpPr/>
      </dsp:nvSpPr>
      <dsp:spPr>
        <a:xfrm>
          <a:off x="4389120" y="924560"/>
          <a:ext cx="792480" cy="792480"/>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bg2">
              <a:lumMod val="75000"/>
              <a:alpha val="90000"/>
            </a:schemeClr>
          </a:solidFill>
          <a:prstDash val="solid"/>
        </a:ln>
        <a:effectLst>
          <a:glow rad="139700">
            <a:schemeClr val="accent6">
              <a:satMod val="175000"/>
              <a:alpha val="40000"/>
            </a:schemeClr>
          </a:glow>
        </a:effectLst>
        <a:scene3d>
          <a:camera prst="orthographicFront">
            <a:rot lat="0" lon="0" rev="0"/>
          </a:camera>
          <a:lightRig rig="threePt" dir="tl">
            <a:rot lat="0" lon="0" rev="20400000"/>
          </a:lightRig>
        </a:scene3d>
        <a:sp3d>
          <a:bevelT w="50800" h="12700" prst="angle"/>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4567428" y="924560"/>
        <a:ext cx="435864" cy="596341"/>
      </dsp:txXfrm>
    </dsp:sp>
    <dsp:sp modelId="{B71BF6D4-D302-4FA6-BA12-A5FE2462C253}">
      <dsp:nvSpPr>
        <dsp:cNvPr id="0" name=""/>
        <dsp:cNvSpPr/>
      </dsp:nvSpPr>
      <dsp:spPr>
        <a:xfrm>
          <a:off x="4846320" y="2338832"/>
          <a:ext cx="792480" cy="792480"/>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bg2">
              <a:lumMod val="75000"/>
              <a:alpha val="90000"/>
            </a:schemeClr>
          </a:solidFill>
          <a:prstDash val="solid"/>
        </a:ln>
        <a:effectLst>
          <a:glow rad="139700">
            <a:schemeClr val="accent2">
              <a:satMod val="175000"/>
              <a:alpha val="40000"/>
            </a:schemeClr>
          </a:glow>
        </a:effectLst>
        <a:scene3d>
          <a:camera prst="orthographicFront">
            <a:rot lat="0" lon="0" rev="0"/>
          </a:camera>
          <a:lightRig rig="threePt" dir="tl">
            <a:rot lat="0" lon="0" rev="20400000"/>
          </a:lightRig>
        </a:scene3d>
        <a:sp3d>
          <a:bevelT w="50800" h="12700" prst="angle"/>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024628" y="2338832"/>
        <a:ext cx="435864" cy="59634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285B0E0-D3D8-4799-A03C-A3406C62165B}" type="datetimeFigureOut">
              <a:rPr lang="ar-SA" smtClean="0"/>
              <a:t>19/02/1437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452B24A-31EB-44BE-BEBF-C0774C60E256}" type="slidenum">
              <a:rPr lang="ar-SA" smtClean="0"/>
              <a:t>‹#›</a:t>
            </a:fld>
            <a:endParaRPr lang="ar-SA"/>
          </a:p>
        </p:txBody>
      </p:sp>
    </p:spTree>
    <p:extLst>
      <p:ext uri="{BB962C8B-B14F-4D97-AF65-F5344CB8AC3E}">
        <p14:creationId xmlns:p14="http://schemas.microsoft.com/office/powerpoint/2010/main" val="333267680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452B24A-31EB-44BE-BEBF-C0774C60E256}" type="slidenum">
              <a:rPr lang="ar-SA" smtClean="0"/>
              <a:t>40</a:t>
            </a:fld>
            <a:endParaRPr lang="ar-SA"/>
          </a:p>
        </p:txBody>
      </p:sp>
    </p:spTree>
    <p:extLst>
      <p:ext uri="{BB962C8B-B14F-4D97-AF65-F5344CB8AC3E}">
        <p14:creationId xmlns:p14="http://schemas.microsoft.com/office/powerpoint/2010/main" val="894824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A29F148-59E2-439B-9080-D41290A03B10}" type="datetimeFigureOut">
              <a:rPr lang="ar-SA" smtClean="0"/>
              <a:t>19/02/1437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251932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A29F148-59E2-439B-9080-D41290A03B10}" type="datetimeFigureOut">
              <a:rPr lang="ar-SA" smtClean="0"/>
              <a:t>19/02/1437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2954708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A29F148-59E2-439B-9080-D41290A03B10}" type="datetimeFigureOut">
              <a:rPr lang="ar-SA" smtClean="0"/>
              <a:t>19/02/1437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127341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A29F148-59E2-439B-9080-D41290A03B10}" type="datetimeFigureOut">
              <a:rPr lang="ar-SA" smtClean="0"/>
              <a:t>19/02/1437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2434388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A29F148-59E2-439B-9080-D41290A03B10}" type="datetimeFigureOut">
              <a:rPr lang="ar-SA" smtClean="0"/>
              <a:t>19/02/1437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308984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A29F148-59E2-439B-9080-D41290A03B10}" type="datetimeFigureOut">
              <a:rPr lang="ar-SA" smtClean="0"/>
              <a:t>19/02/1437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82585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A29F148-59E2-439B-9080-D41290A03B10}" type="datetimeFigureOut">
              <a:rPr lang="ar-SA" smtClean="0"/>
              <a:t>19/02/1437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266718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A29F148-59E2-439B-9080-D41290A03B10}" type="datetimeFigureOut">
              <a:rPr lang="ar-SA" smtClean="0"/>
              <a:t>19/02/1437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2100599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A29F148-59E2-439B-9080-D41290A03B10}" type="datetimeFigureOut">
              <a:rPr lang="ar-SA" smtClean="0"/>
              <a:t>19/02/1437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3193513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A29F148-59E2-439B-9080-D41290A03B10}" type="datetimeFigureOut">
              <a:rPr lang="ar-SA" smtClean="0"/>
              <a:t>19/02/1437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307527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A29F148-59E2-439B-9080-D41290A03B10}" type="datetimeFigureOut">
              <a:rPr lang="ar-SA" smtClean="0"/>
              <a:t>19/02/1437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71C222B-7E84-4C9A-BC8D-DEA3AD374650}" type="slidenum">
              <a:rPr lang="ar-SA" smtClean="0"/>
              <a:t>‹#›</a:t>
            </a:fld>
            <a:endParaRPr lang="ar-SA"/>
          </a:p>
        </p:txBody>
      </p:sp>
    </p:spTree>
    <p:extLst>
      <p:ext uri="{BB962C8B-B14F-4D97-AF65-F5344CB8AC3E}">
        <p14:creationId xmlns:p14="http://schemas.microsoft.com/office/powerpoint/2010/main" val="4175594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A29F148-59E2-439B-9080-D41290A03B10}" type="datetimeFigureOut">
              <a:rPr lang="ar-SA" smtClean="0"/>
              <a:t>19/02/1437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71C222B-7E84-4C9A-BC8D-DEA3AD374650}" type="slidenum">
              <a:rPr lang="ar-SA" smtClean="0"/>
              <a:t>‹#›</a:t>
            </a:fld>
            <a:endParaRPr lang="ar-SA"/>
          </a:p>
        </p:txBody>
      </p:sp>
    </p:spTree>
    <p:extLst>
      <p:ext uri="{BB962C8B-B14F-4D97-AF65-F5344CB8AC3E}">
        <p14:creationId xmlns:p14="http://schemas.microsoft.com/office/powerpoint/2010/main" val="2065989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ar.wikipedia.org/w/index.php?title=%D8%A7%D9%84%D9%81%D8%B1%D8%AF&amp;action=edit"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908720"/>
            <a:ext cx="7848872" cy="532859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79545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SA" sz="7200" b="1" dirty="0" smtClean="0"/>
              <a:t>المحاضرة الرابعة عشر</a:t>
            </a:r>
            <a:endParaRPr lang="ar-SA" sz="7200" b="1" dirty="0"/>
          </a:p>
        </p:txBody>
      </p:sp>
    </p:spTree>
    <p:extLst>
      <p:ext uri="{BB962C8B-B14F-4D97-AF65-F5344CB8AC3E}">
        <p14:creationId xmlns:p14="http://schemas.microsoft.com/office/powerpoint/2010/main" val="478818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lvl="2" algn="ctr"/>
            <a:r>
              <a:rPr lang="ar-SA" sz="8800" b="1" dirty="0" smtClean="0">
                <a:ln>
                  <a:solidFill>
                    <a:schemeClr val="tx1"/>
                  </a:solidFill>
                </a:ln>
                <a:solidFill>
                  <a:srgbClr val="FF0000"/>
                </a:solidFill>
                <a:effectLst>
                  <a:outerShdw blurRad="38100" dist="38100" dir="2700000" algn="tl">
                    <a:srgbClr val="000000">
                      <a:alpha val="43137"/>
                    </a:srgbClr>
                  </a:outerShdw>
                </a:effectLst>
              </a:rPr>
              <a:t>بعنوان </a:t>
            </a:r>
          </a:p>
          <a:p>
            <a:pPr algn="ctr"/>
            <a:r>
              <a:rPr lang="ar-SA" sz="11500" b="1" dirty="0" smtClean="0">
                <a:ln>
                  <a:solidFill>
                    <a:schemeClr val="tx1"/>
                  </a:solidFill>
                </a:ln>
                <a:solidFill>
                  <a:srgbClr val="FF0000"/>
                </a:solidFill>
                <a:effectLst>
                  <a:outerShdw blurRad="38100" dist="38100" dir="2700000" algn="tl">
                    <a:srgbClr val="000000">
                      <a:alpha val="43137"/>
                    </a:srgbClr>
                  </a:outerShdw>
                </a:effectLst>
              </a:rPr>
              <a:t>مراجعة عامة </a:t>
            </a:r>
            <a:endParaRPr lang="ar-SA" sz="11500" b="1" dirty="0">
              <a:ln>
                <a:solidFill>
                  <a:schemeClr val="tx1"/>
                </a:solidFill>
              </a:ln>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2892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pPr algn="ctr"/>
            <a:r>
              <a:rPr lang="ar-SA" sz="4400" b="1" dirty="0" smtClean="0"/>
              <a:t>اهداف </a:t>
            </a:r>
            <a:r>
              <a:rPr lang="ar-SA" sz="4400" b="1" dirty="0" smtClean="0"/>
              <a:t>المحاضرة</a:t>
            </a:r>
          </a:p>
          <a:p>
            <a:pPr algn="ctr"/>
            <a:r>
              <a:rPr lang="ar-SA" sz="4400" b="1" dirty="0" smtClean="0"/>
              <a:t>تذكر كل ما تم مناقشته في المقرر من موضوعات </a:t>
            </a:r>
          </a:p>
          <a:p>
            <a:pPr algn="ctr"/>
            <a:r>
              <a:rPr lang="ar-SA" sz="4400" b="1" dirty="0" smtClean="0"/>
              <a:t>التدرب على فن التعامل مع الاسئلة </a:t>
            </a:r>
          </a:p>
          <a:p>
            <a:pPr algn="ctr"/>
            <a:r>
              <a:rPr lang="ar-SA" sz="4400" b="1" dirty="0" smtClean="0"/>
              <a:t>التغلب على قلق الاختبار وصولا الى معدلات مرتفعة </a:t>
            </a:r>
            <a:endParaRPr lang="ar-SA" sz="4400" b="1" dirty="0"/>
          </a:p>
        </p:txBody>
      </p:sp>
    </p:spTree>
    <p:extLst>
      <p:ext uri="{BB962C8B-B14F-4D97-AF65-F5344CB8AC3E}">
        <p14:creationId xmlns:p14="http://schemas.microsoft.com/office/powerpoint/2010/main" val="3376576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75724"/>
            <a:ext cx="8208912" cy="924475"/>
          </a:xfrm>
        </p:spPr>
        <p:txBody>
          <a:bodyPr>
            <a:normAutofit fontScale="90000"/>
          </a:bodyPr>
          <a:lstStyle/>
          <a:p>
            <a:pPr algn="ctr"/>
            <a:r>
              <a:rPr lang="ar-SA" sz="6000" b="1" dirty="0" smtClean="0">
                <a:ln>
                  <a:solidFill>
                    <a:srgbClr val="FFC000"/>
                  </a:solidFill>
                </a:ln>
                <a:effectLst>
                  <a:outerShdw blurRad="38100" dist="38100" dir="2700000" algn="tl">
                    <a:srgbClr val="000000">
                      <a:alpha val="43137"/>
                    </a:srgbClr>
                  </a:outerShdw>
                </a:effectLst>
              </a:rPr>
              <a:t>لماذا ندرس العمل التطوعي؟</a:t>
            </a:r>
            <a:endParaRPr lang="ar-SA" sz="6000" b="1" dirty="0">
              <a:ln>
                <a:solidFill>
                  <a:srgbClr val="FFC000"/>
                </a:solidFill>
              </a:ln>
              <a:effectLst>
                <a:outerShdw blurRad="38100" dist="38100" dir="2700000" algn="tl">
                  <a:srgbClr val="000000">
                    <a:alpha val="43137"/>
                  </a:srgbClr>
                </a:outerShdw>
              </a:effectLst>
            </a:endParaRPr>
          </a:p>
        </p:txBody>
      </p:sp>
      <p:sp>
        <p:nvSpPr>
          <p:cNvPr id="4" name="مستطيل 3"/>
          <p:cNvSpPr/>
          <p:nvPr/>
        </p:nvSpPr>
        <p:spPr>
          <a:xfrm>
            <a:off x="251520" y="1700808"/>
            <a:ext cx="8496944" cy="4524315"/>
          </a:xfrm>
          <a:prstGeom prst="rect">
            <a:avLst/>
          </a:prstGeo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perspectiveAbove"/>
            <a:lightRig rig="threePt" dir="t"/>
          </a:scene3d>
          <a:sp3d>
            <a:bevelT prst="angle"/>
          </a:sp3d>
        </p:spPr>
        <p:txBody>
          <a:bodyPr wrap="square">
            <a:spAutoFit/>
          </a:bodyPr>
          <a:lstStyle/>
          <a:p>
            <a:r>
              <a:rPr lang="en-GB" sz="2800" b="1" dirty="0"/>
              <a:t> </a:t>
            </a:r>
            <a:r>
              <a:rPr lang="ar-BH" sz="3200" b="1" dirty="0"/>
              <a:t>لقد أصبح العمل التطوعي في عالمنا المعاصر منهجاً يتطلب قدرات ومهارات يتعين على المتطوعين اكتسابها والإلمام بتطبيقاتها العملية ، فلقد أصبحت ثقافة التطوع جزء لا يتجزأ من ثقافة المجتمعات المتطورة بما تمثله من منظومة القيم والمبادئ والأخلاقيات والمعايير والرموز والممارسات التي تحث على المبادرة والعمل الإيجابي الذي يعود بالنفع على الآخرين ، </a:t>
            </a:r>
            <a:endParaRPr lang="ar-SA" sz="2800" dirty="0"/>
          </a:p>
        </p:txBody>
      </p:sp>
    </p:spTree>
    <p:extLst>
      <p:ext uri="{BB962C8B-B14F-4D97-AF65-F5344CB8AC3E}">
        <p14:creationId xmlns:p14="http://schemas.microsoft.com/office/powerpoint/2010/main" val="4926681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5454" y="1940559"/>
            <a:ext cx="8229600" cy="2880321"/>
          </a:xfrm>
          <a:ln w="76200"/>
          <a:scene3d>
            <a:camera prst="perspectiveBelow"/>
            <a:lightRig rig="threePt" dir="t"/>
          </a:scene3d>
        </p:spPr>
        <p:style>
          <a:lnRef idx="2">
            <a:schemeClr val="accent2"/>
          </a:lnRef>
          <a:fillRef idx="1">
            <a:schemeClr val="lt1"/>
          </a:fillRef>
          <a:effectRef idx="0">
            <a:schemeClr val="accent2"/>
          </a:effectRef>
          <a:fontRef idx="minor">
            <a:schemeClr val="dk1"/>
          </a:fontRef>
        </p:style>
        <p:txBody>
          <a:bodyPr>
            <a:normAutofit/>
          </a:bodyPr>
          <a:lstStyle/>
          <a:p>
            <a:pPr algn="ctr"/>
            <a:r>
              <a:rPr lang="ar-SA" sz="9600" b="1" dirty="0" smtClean="0"/>
              <a:t>المحاضرة الاولى</a:t>
            </a:r>
            <a:endParaRPr lang="ar-SA" sz="9600" b="1" dirty="0"/>
          </a:p>
        </p:txBody>
      </p:sp>
    </p:spTree>
    <p:extLst>
      <p:ext uri="{BB962C8B-B14F-4D97-AF65-F5344CB8AC3E}">
        <p14:creationId xmlns:p14="http://schemas.microsoft.com/office/powerpoint/2010/main" val="2025785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8680"/>
            <a:ext cx="7776864" cy="5688632"/>
          </a:xfrm>
          <a:blipFill>
            <a:blip r:embed="rId2">
              <a:duotone>
                <a:prstClr val="black"/>
                <a:schemeClr val="accent1">
                  <a:tint val="45000"/>
                  <a:satMod val="400000"/>
                </a:schemeClr>
              </a:duotone>
            </a:blip>
            <a:tile tx="0" ty="0" sx="100000" sy="100000" flip="none" algn="tl"/>
          </a:blipFill>
          <a:effectLst>
            <a:glow rad="228600">
              <a:schemeClr val="accent2">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1">
            <a:schemeClr val="accent2"/>
          </a:lnRef>
          <a:fillRef idx="2">
            <a:schemeClr val="accent2"/>
          </a:fillRef>
          <a:effectRef idx="1">
            <a:schemeClr val="accent2"/>
          </a:effectRef>
          <a:fontRef idx="minor">
            <a:schemeClr val="dk1"/>
          </a:fontRef>
        </p:style>
        <p:txBody>
          <a:bodyPr>
            <a:normAutofit/>
          </a:bodyPr>
          <a:lstStyle/>
          <a:p>
            <a:r>
              <a:rPr lang="ar-BH" sz="3200" b="1" dirty="0"/>
              <a:t>فالعمل التطوعي هو استجابة لنداء الواجب والضمير ويأتي في مقدمة أولويات جهود التنمية ، حيث أن أدبيات التنمية الحديثة تصف المشاركة الاجتماعية بأنها رأس مال الحكومات الذي تستند إليه لمواكبة الطموحات وتحقيق الإصلاحات والإنجازات ، فهو ضرورة من ضرورات الحياة لما له من رسالة اجتماعية هدفها المشاركة في البناء والتنمية وتقوية دعائم المجتمع جنباً إلى جنب مع جهود الدولة . </a:t>
            </a:r>
            <a:endParaRPr lang="ar-SA" sz="3200" dirty="0"/>
          </a:p>
          <a:p>
            <a:endParaRPr lang="ar-SA" dirty="0"/>
          </a:p>
        </p:txBody>
      </p:sp>
    </p:spTree>
    <p:extLst>
      <p:ext uri="{BB962C8B-B14F-4D97-AF65-F5344CB8AC3E}">
        <p14:creationId xmlns:p14="http://schemas.microsoft.com/office/powerpoint/2010/main" val="899546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04664"/>
            <a:ext cx="7848600" cy="6048672"/>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normAutofit/>
          </a:bodyPr>
          <a:lstStyle/>
          <a:p>
            <a:r>
              <a:rPr lang="ar-SA" sz="3600" b="1" dirty="0"/>
              <a:t>فنقول في تحديد مفهوم العمل التطوعي وتعريفه:</a:t>
            </a:r>
            <a:br>
              <a:rPr lang="ar-SA" sz="3600" b="1" dirty="0"/>
            </a:br>
            <a:r>
              <a:rPr lang="ar-SA" dirty="0"/>
              <a:t/>
            </a:r>
            <a:br>
              <a:rPr lang="ar-SA" dirty="0"/>
            </a:br>
            <a:r>
              <a:rPr lang="ar-SA" sz="3200" b="1" u="sng" dirty="0"/>
              <a:t>(1) كلمة عمل</a:t>
            </a:r>
            <a:r>
              <a:rPr lang="ar-SA" sz="3200" u="sng" dirty="0"/>
              <a:t>: </a:t>
            </a:r>
            <a:r>
              <a:rPr lang="ar-SA" sz="3200" dirty="0"/>
              <a:t>إننا لا نقصد بالعمل التطوعي تقديم المال أي العمل المالي المحض أو ما كان مشتركاً بين العبادة المالية والبدنية وإنما نقصد تقديم الفعل  والقول، والفعل أحياناً يكون بالترك. </a:t>
            </a:r>
            <a:br>
              <a:rPr lang="ar-SA" sz="3200" dirty="0"/>
            </a:br>
            <a:r>
              <a:rPr lang="ar-SA" sz="3200" dirty="0"/>
              <a:t/>
            </a:r>
            <a:br>
              <a:rPr lang="ar-SA" sz="3200" dirty="0"/>
            </a:br>
            <a:r>
              <a:rPr lang="ar-SA" sz="3200" b="1" u="sng" dirty="0"/>
              <a:t>(2) </a:t>
            </a:r>
            <a:r>
              <a:rPr lang="ar-SA" sz="3200" b="1" u="sng" dirty="0" smtClean="0"/>
              <a:t>كلمة </a:t>
            </a:r>
            <a:r>
              <a:rPr lang="ar-SA" sz="3200" b="1" u="sng" dirty="0"/>
              <a:t>تقديم المال </a:t>
            </a:r>
            <a:r>
              <a:rPr lang="ar-SA" sz="3200" dirty="0"/>
              <a:t>في العمل الخيري سواء كان زكاة أو صدقة أو هبة أو عطية أو قرضاً</a:t>
            </a:r>
            <a:r>
              <a:rPr lang="ar-SA" dirty="0"/>
              <a:t>. </a:t>
            </a:r>
            <a:br>
              <a:rPr lang="ar-SA" dirty="0"/>
            </a:br>
            <a:endParaRPr lang="ar-SA" dirty="0"/>
          </a:p>
        </p:txBody>
      </p:sp>
    </p:spTree>
    <p:extLst>
      <p:ext uri="{BB962C8B-B14F-4D97-AF65-F5344CB8AC3E}">
        <p14:creationId xmlns:p14="http://schemas.microsoft.com/office/powerpoint/2010/main" val="1747850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908720"/>
            <a:ext cx="6912768" cy="5217443"/>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normAutofit/>
          </a:bodyPr>
          <a:lstStyle/>
          <a:p>
            <a:pPr marL="0" indent="0">
              <a:buNone/>
            </a:pPr>
            <a:r>
              <a:rPr lang="ar-SA" sz="3200" b="1" dirty="0" smtClean="0">
                <a:effectLst>
                  <a:outerShdw blurRad="38100" dist="38100" dir="2700000" algn="tl">
                    <a:srgbClr val="000000">
                      <a:alpha val="43137"/>
                    </a:srgbClr>
                  </a:outerShdw>
                </a:effectLst>
              </a:rPr>
              <a:t>(</a:t>
            </a:r>
            <a:r>
              <a:rPr lang="ar-SA" sz="3200" b="1" dirty="0">
                <a:effectLst>
                  <a:outerShdw blurRad="38100" dist="38100" dir="2700000" algn="tl">
                    <a:srgbClr val="000000">
                      <a:alpha val="43137"/>
                    </a:srgbClr>
                  </a:outerShdw>
                </a:effectLst>
              </a:rPr>
              <a:t>2) كلمة تطوع </a:t>
            </a:r>
            <a:r>
              <a:rPr lang="ar-SA" sz="3200" dirty="0"/>
              <a:t>: ولا يدخل في العمل التطوعي الفروض والواجبات سواء كانت عينية أو كفائية، معينة أو مبهمة مضيقة أو موسعة، أداء أو قضاء أو نذراً. </a:t>
            </a:r>
            <a:br>
              <a:rPr lang="ar-SA" sz="3200" dirty="0"/>
            </a:br>
            <a:r>
              <a:rPr lang="ar-SA" sz="3200" dirty="0"/>
              <a:t>وإنما ما ترد تسميته بالمستحب، والمندوب، والأدب، والفضيلة والنفل والتطوع. </a:t>
            </a:r>
            <a:br>
              <a:rPr lang="ar-SA" sz="3200" dirty="0"/>
            </a:br>
            <a:r>
              <a:rPr lang="ar-SA" sz="3200" b="1" dirty="0"/>
              <a:t>والمستحب</a:t>
            </a:r>
            <a:r>
              <a:rPr lang="ar-SA" sz="3200" dirty="0"/>
              <a:t> في الشريعة: ما طلب الشرع فعله لا على سبيل </a:t>
            </a:r>
            <a:r>
              <a:rPr lang="ar-SA" sz="3200" dirty="0" smtClean="0"/>
              <a:t>الإلزام </a:t>
            </a:r>
            <a:r>
              <a:rPr lang="ar-SA" sz="3200" dirty="0"/>
              <a:t>وهو ما يثاب فاعله ولا يعاقب تاركه. </a:t>
            </a:r>
            <a:br>
              <a:rPr lang="ar-SA" sz="3200" dirty="0"/>
            </a:br>
            <a:r>
              <a:rPr lang="ar-SA" sz="3200" dirty="0"/>
              <a:t>فهو مستحب: من حيث أن المشرع يحبه ويؤثره.</a:t>
            </a:r>
          </a:p>
        </p:txBody>
      </p:sp>
    </p:spTree>
    <p:extLst>
      <p:ext uri="{BB962C8B-B14F-4D97-AF65-F5344CB8AC3E}">
        <p14:creationId xmlns:p14="http://schemas.microsoft.com/office/powerpoint/2010/main" val="1169513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908720"/>
            <a:ext cx="7848600" cy="5256584"/>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prst="angle"/>
          </a:sp3d>
        </p:spPr>
        <p:txBody>
          <a:bodyPr>
            <a:normAutofit/>
          </a:bodyPr>
          <a:lstStyle/>
          <a:p>
            <a:r>
              <a:rPr lang="ar-SA" sz="3600" b="1" dirty="0" smtClean="0">
                <a:effectLst>
                  <a:outerShdw blurRad="38100" dist="38100" dir="2700000" algn="tl">
                    <a:srgbClr val="000000">
                      <a:alpha val="43137"/>
                    </a:srgbClr>
                  </a:outerShdw>
                </a:effectLst>
              </a:rPr>
              <a:t>يمكن وصف العمل </a:t>
            </a:r>
            <a:r>
              <a:rPr lang="ar-SA" sz="3600" b="1" dirty="0">
                <a:effectLst>
                  <a:outerShdw blurRad="38100" dist="38100" dir="2700000" algn="tl">
                    <a:srgbClr val="000000">
                      <a:alpha val="43137"/>
                    </a:srgbClr>
                  </a:outerShdw>
                </a:effectLst>
              </a:rPr>
              <a:t>التطوعي بأنه: </a:t>
            </a:r>
            <a:r>
              <a:rPr lang="ar-SA" dirty="0"/>
              <a:t/>
            </a:r>
            <a:br>
              <a:rPr lang="ar-SA" dirty="0"/>
            </a:br>
            <a:r>
              <a:rPr lang="ar-SA" sz="3200" dirty="0"/>
              <a:t>كل جهد بدني أو فكري أو عقلي أو قلبي يأتي به الإنسان أو يتركه تطوعاً دون أن يكون ملزماً به لا من جهة المشرع ولا من غيره.</a:t>
            </a:r>
            <a:br>
              <a:rPr lang="ar-SA" sz="3200" dirty="0"/>
            </a:br>
            <a:r>
              <a:rPr lang="ar-SA" dirty="0"/>
              <a:t/>
            </a:r>
            <a:br>
              <a:rPr lang="ar-SA" dirty="0"/>
            </a:br>
            <a:r>
              <a:rPr lang="ar-SA" sz="3600" b="1" dirty="0">
                <a:effectLst>
                  <a:outerShdw blurRad="38100" dist="38100" dir="2700000" algn="tl">
                    <a:srgbClr val="000000">
                      <a:alpha val="43137"/>
                    </a:srgbClr>
                  </a:outerShdw>
                </a:effectLst>
              </a:rPr>
              <a:t>مثال ذلك</a:t>
            </a:r>
            <a:r>
              <a:rPr lang="ar-SA" dirty="0"/>
              <a:t>: </a:t>
            </a:r>
            <a:r>
              <a:rPr lang="ar-SA" sz="3000" dirty="0"/>
              <a:t>كتابة العقود، وتغسيل الموتى، إماطة الأذى عن الطريق، إعانة الرجل على دابته ورفع متاعه عليها، أن تفرغ من دلوك في إناء المستسقي، أن تعين ضائعاً، إنقاذ الغرقى والهدمى والحرقى، إعانة في مهم كموت وعرس وسفر، كف أذاك عن الناس.</a:t>
            </a:r>
          </a:p>
        </p:txBody>
      </p:sp>
    </p:spTree>
    <p:extLst>
      <p:ext uri="{BB962C8B-B14F-4D97-AF65-F5344CB8AC3E}">
        <p14:creationId xmlns:p14="http://schemas.microsoft.com/office/powerpoint/2010/main" val="2319975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a:blipFill>
            <a:blip r:embed="rId2">
              <a:duotone>
                <a:prstClr val="black"/>
                <a:schemeClr val="accent1">
                  <a:tint val="45000"/>
                  <a:satMod val="400000"/>
                </a:schemeClr>
              </a:duotone>
            </a:blip>
            <a:tile tx="0" ty="0" sx="100000" sy="100000" flip="none" algn="tl"/>
          </a:blipFill>
          <a:ln>
            <a:solidFill>
              <a:schemeClr val="tx1">
                <a:lumMod val="75000"/>
                <a:lumOff val="25000"/>
              </a:schemeClr>
            </a:solidFill>
          </a:ln>
          <a:scene3d>
            <a:camera prst="orthographicFront"/>
            <a:lightRig rig="threePt" dir="t"/>
          </a:scene3d>
          <a:sp3d>
            <a:bevelT w="152400" h="50800" prst="softRound"/>
          </a:sp3d>
        </p:spPr>
        <p:txBody>
          <a:bodyPr>
            <a:normAutofit/>
          </a:bodyPr>
          <a:lstStyle/>
          <a:p>
            <a:r>
              <a:rPr lang="ar-SA" sz="3200" b="1" u="sng" dirty="0"/>
              <a:t>ويمكن أن نميز بين شكلين من أشكال العمل التطوعي</a:t>
            </a:r>
            <a:r>
              <a:rPr lang="ar-SA" sz="3200" b="1" dirty="0"/>
              <a:t>؛ </a:t>
            </a:r>
            <a:r>
              <a:rPr lang="ar-SA" sz="3200" b="1" u="sng" dirty="0">
                <a:solidFill>
                  <a:srgbClr val="FF0000"/>
                </a:solidFill>
                <a:effectLst>
                  <a:outerShdw blurRad="38100" dist="38100" dir="2700000" algn="tl">
                    <a:srgbClr val="000000">
                      <a:alpha val="43137"/>
                    </a:srgbClr>
                  </a:outerShdw>
                </a:effectLst>
              </a:rPr>
              <a:t>الشكل الأول: </a:t>
            </a:r>
            <a:r>
              <a:rPr lang="ar-SA" sz="3200" b="1" dirty="0">
                <a:solidFill>
                  <a:srgbClr val="0070C0"/>
                </a:solidFill>
              </a:rPr>
              <a:t>السلوك التطوعي: </a:t>
            </a:r>
            <a:endParaRPr lang="ar-SA" sz="3200" b="1" dirty="0" smtClean="0">
              <a:solidFill>
                <a:srgbClr val="0070C0"/>
              </a:solidFill>
            </a:endParaRPr>
          </a:p>
          <a:p>
            <a:pPr marL="0" indent="0">
              <a:buNone/>
            </a:pPr>
            <a:r>
              <a:rPr lang="ar-SA" sz="3200" b="1" dirty="0" smtClean="0"/>
              <a:t>ويقصد </a:t>
            </a:r>
            <a:r>
              <a:rPr lang="ar-SA" sz="3200" b="1" dirty="0"/>
              <a:t>به مجموعة التصرفات التي يمارسها الفرد وتنطبق عليها شروط العمل التطوعي ولكنها تأتي استجابة لظرف طارئ، أو لموقف إنساني أو أخلاقي محدد، مثال ذلك أن يندفع المرء لإنقاذ غريق يشرف على الهلاك، أو إسعاف جريح بحالة خطر إثر حادث ألمّ به - وهذا عمل نبيل لا يقوم به للأسف إلا القلة اليوم - في هذه الظروف يقدم المرء على ممارسات وتصرفات لغايات إنسانية صرفة أو أخلاقية أو دينية أو اجتماعية، ولا يتوقع الفاعل منها أي مردود مادي.</a:t>
            </a:r>
            <a:endParaRPr lang="en-US" sz="3200" dirty="0"/>
          </a:p>
        </p:txBody>
      </p:sp>
    </p:spTree>
    <p:extLst>
      <p:ext uri="{BB962C8B-B14F-4D97-AF65-F5344CB8AC3E}">
        <p14:creationId xmlns:p14="http://schemas.microsoft.com/office/powerpoint/2010/main" val="2281476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48680"/>
            <a:ext cx="7848600" cy="5577483"/>
          </a:xfrm>
          <a:blipFill>
            <a:blip r:embed="rId2">
              <a:duotone>
                <a:prstClr val="black"/>
                <a:schemeClr val="accent1">
                  <a:tint val="45000"/>
                  <a:satMod val="400000"/>
                </a:schemeClr>
              </a:duotone>
            </a:blip>
            <a:tile tx="0" ty="0" sx="100000" sy="100000" flip="none" algn="tl"/>
          </a:blipFill>
        </p:spPr>
        <p:txBody>
          <a:bodyPr>
            <a:normAutofit lnSpcReduction="10000"/>
          </a:bodyPr>
          <a:lstStyle/>
          <a:p>
            <a:r>
              <a:rPr lang="ar-SA" sz="3600" b="1" u="sng" dirty="0">
                <a:solidFill>
                  <a:srgbClr val="0070C0"/>
                </a:solidFill>
                <a:effectLst>
                  <a:outerShdw blurRad="38100" dist="38100" dir="2700000" algn="tl">
                    <a:srgbClr val="000000">
                      <a:alpha val="43137"/>
                    </a:srgbClr>
                  </a:outerShdw>
                </a:effectLst>
              </a:rPr>
              <a:t>أما الشكل الثاني </a:t>
            </a:r>
            <a:r>
              <a:rPr lang="ar-SA" sz="3600" b="1" dirty="0"/>
              <a:t>من أشكال العمل التطوعي </a:t>
            </a:r>
            <a:r>
              <a:rPr lang="ar-SA" sz="3600" b="1" dirty="0">
                <a:solidFill>
                  <a:srgbClr val="FF0000"/>
                </a:solidFill>
                <a:effectLst>
                  <a:outerShdw blurRad="38100" dist="38100" dir="2700000" algn="tl">
                    <a:srgbClr val="000000">
                      <a:alpha val="43137"/>
                    </a:srgbClr>
                  </a:outerShdw>
                </a:effectLst>
              </a:rPr>
              <a:t>فيتمثل بالفعل التطوعي ا</a:t>
            </a:r>
            <a:r>
              <a:rPr lang="ar-SA" sz="3600" b="1" dirty="0"/>
              <a:t>لذي لا يأتي استجابة لظرف طارئ بل يأتي نتيجة تدبر وتفكر مثاله الإيمان بفكرة تنظيم الأسرة وحقوق الأطفال بأسرة مستقرة وآمنة؛ فهذا الشخص يتطوع للحديث عن فكرته في كل مجال وكل جلسة ولا ينتظر إعلان محاضرة ليقول رأيه بذلك، ويطبق ذلك على عائلته ومحيطه، ويوصف العمل التطوعي بصفتين أساسيتين تجعلان من تأثيره قوياً في المجتمع وفي عملية التغيير الاجتماعي، وهما:</a:t>
            </a:r>
            <a:endParaRPr lang="en-US" sz="3600" dirty="0"/>
          </a:p>
        </p:txBody>
      </p:sp>
    </p:spTree>
    <p:extLst>
      <p:ext uri="{BB962C8B-B14F-4D97-AF65-F5344CB8AC3E}">
        <p14:creationId xmlns:p14="http://schemas.microsoft.com/office/powerpoint/2010/main" val="3228410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76672"/>
            <a:ext cx="7848600" cy="5649491"/>
          </a:xfrm>
          <a:blipFill>
            <a:blip r:embed="rId2">
              <a:duotone>
                <a:prstClr val="black"/>
                <a:schemeClr val="accent1">
                  <a:tint val="45000"/>
                  <a:satMod val="400000"/>
                </a:schemeClr>
              </a:duotone>
            </a:blip>
            <a:tile tx="0" ty="0" sx="100000" sy="100000" flip="none" algn="tl"/>
          </a:blipFill>
          <a:ln>
            <a:solidFill>
              <a:schemeClr val="tx1">
                <a:lumMod val="85000"/>
                <a:lumOff val="15000"/>
              </a:schemeClr>
            </a:solidFill>
          </a:ln>
          <a:scene3d>
            <a:camera prst="orthographicFront"/>
            <a:lightRig rig="threePt" dir="t"/>
          </a:scene3d>
          <a:sp3d>
            <a:bevelT w="152400" h="50800" prst="softRound"/>
          </a:sp3d>
        </p:spPr>
        <p:txBody>
          <a:bodyPr>
            <a:normAutofit/>
          </a:bodyPr>
          <a:lstStyle/>
          <a:p>
            <a:r>
              <a:rPr lang="ar-SA" sz="3200" b="1" dirty="0"/>
              <a:t>1- قيامه على أساس المردود المعنوي أو الاجتماعي المتوقع منه، مع نفي أي مردود مادي يمكن أن يعود على الفاعل.</a:t>
            </a:r>
            <a:endParaRPr lang="en-US" sz="3200" dirty="0"/>
          </a:p>
          <a:p>
            <a:r>
              <a:rPr lang="ar-SA" sz="3200" b="1" dirty="0"/>
              <a:t>2- ارتباط قيمة العمل بغاياته المعنوية والإنسانية.</a:t>
            </a:r>
            <a:endParaRPr lang="en-US" sz="3200" dirty="0"/>
          </a:p>
          <a:p>
            <a:r>
              <a:rPr lang="ar-SA" sz="3200" b="1" dirty="0"/>
              <a:t>لهذا السبب يلاحظ أن وتيرة العمل التطوعي لا تتراجع مع انخفاض المردود المادي له، إنما بتراجع القيم والحوافز التي تكمن وراءه، وهي القيم والحوافز الدينية والأخلاقية والاجتماعية والإنسانية.</a:t>
            </a:r>
            <a:endParaRPr lang="en-US" sz="3200" dirty="0"/>
          </a:p>
          <a:p>
            <a:endParaRPr lang="ar-SA" dirty="0"/>
          </a:p>
        </p:txBody>
      </p:sp>
    </p:spTree>
    <p:extLst>
      <p:ext uri="{BB962C8B-B14F-4D97-AF65-F5344CB8AC3E}">
        <p14:creationId xmlns:p14="http://schemas.microsoft.com/office/powerpoint/2010/main" val="147693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rtl="1" eaLnBrk="1" hangingPunct="1"/>
            <a:r>
              <a:rPr lang="ar-SA" altLang="ar-SA" smtClean="0"/>
              <a:t>بعض فوائد العمل التطوعي</a:t>
            </a:r>
            <a:endParaRPr lang="en-US" altLang="ar-SA" smtClean="0"/>
          </a:p>
        </p:txBody>
      </p:sp>
      <p:sp>
        <p:nvSpPr>
          <p:cNvPr id="22531" name="AutoShape 20"/>
          <p:cNvSpPr>
            <a:spLocks noChangeArrowheads="1"/>
          </p:cNvSpPr>
          <p:nvPr/>
        </p:nvSpPr>
        <p:spPr bwMode="auto">
          <a:xfrm>
            <a:off x="6400800" y="15240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الفرد</a:t>
            </a:r>
            <a:endParaRPr lang="en-US" altLang="ar-SA" sz="2400"/>
          </a:p>
        </p:txBody>
      </p:sp>
      <p:sp>
        <p:nvSpPr>
          <p:cNvPr id="75797" name="AutoShape 21"/>
          <p:cNvSpPr>
            <a:spLocks noChangeArrowheads="1"/>
          </p:cNvSpPr>
          <p:nvPr/>
        </p:nvSpPr>
        <p:spPr bwMode="auto">
          <a:xfrm>
            <a:off x="609600" y="1676400"/>
            <a:ext cx="5181600" cy="4648200"/>
          </a:xfrm>
          <a:prstGeom prst="flowChartDocument">
            <a:avLst/>
          </a:prstGeom>
          <a:solidFill>
            <a:srgbClr val="FFFF99"/>
          </a:solidFill>
          <a:ln w="9525">
            <a:solidFill>
              <a:schemeClr val="tx1"/>
            </a:solidFill>
            <a:miter lim="800000"/>
            <a:headEnd/>
            <a:tailEnd/>
          </a:ln>
        </p:spPr>
        <p:txBody>
          <a:bodyPr wrap="none" anchor="ctr"/>
          <a:lstStyle>
            <a:lvl1pPr indent="288925"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r" rtl="1" eaLnBrk="1" hangingPunct="1">
              <a:spcBef>
                <a:spcPct val="0"/>
              </a:spcBef>
            </a:pPr>
            <a:r>
              <a:rPr lang="ar-SA" altLang="ar-SA" sz="2400">
                <a:cs typeface="Arabic Transparent" pitchFamily="2" charset="0"/>
              </a:rPr>
              <a:t>الاجر والثواب</a:t>
            </a:r>
          </a:p>
          <a:p>
            <a:pPr algn="r" rtl="1" eaLnBrk="1" hangingPunct="1">
              <a:spcBef>
                <a:spcPct val="0"/>
              </a:spcBef>
            </a:pPr>
            <a:r>
              <a:rPr lang="ar-SA" altLang="ar-SA" sz="2400">
                <a:cs typeface="Arabic Transparent" pitchFamily="2" charset="0"/>
              </a:rPr>
              <a:t>إستغلال الطاقات</a:t>
            </a:r>
          </a:p>
          <a:p>
            <a:pPr algn="r" rtl="1" eaLnBrk="1" hangingPunct="1">
              <a:spcBef>
                <a:spcPct val="0"/>
              </a:spcBef>
            </a:pPr>
            <a:r>
              <a:rPr lang="ar-SA" altLang="ar-SA" sz="2400">
                <a:cs typeface="Arabic Transparent" pitchFamily="2" charset="0"/>
              </a:rPr>
              <a:t>تحويل الهوايات الى عمل تطوعي</a:t>
            </a:r>
          </a:p>
          <a:p>
            <a:pPr algn="r" rtl="1" eaLnBrk="1" hangingPunct="1">
              <a:spcBef>
                <a:spcPct val="0"/>
              </a:spcBef>
            </a:pPr>
            <a:r>
              <a:rPr lang="ar-SA" altLang="ar-SA" sz="2400">
                <a:cs typeface="Arabic Transparent" pitchFamily="2" charset="0"/>
              </a:rPr>
              <a:t>تنمية المهارات الفردية والاجتماعية</a:t>
            </a:r>
          </a:p>
          <a:p>
            <a:pPr algn="r" rtl="1" eaLnBrk="1" hangingPunct="1">
              <a:spcBef>
                <a:spcPct val="0"/>
              </a:spcBef>
            </a:pPr>
            <a:r>
              <a:rPr lang="ar-SA" altLang="ar-SA" sz="2400">
                <a:cs typeface="Arabic Transparent" pitchFamily="2" charset="0"/>
              </a:rPr>
              <a:t>علاج المشاكل النفسية لدى المراهقين</a:t>
            </a:r>
          </a:p>
          <a:p>
            <a:pPr algn="r" rtl="1" eaLnBrk="1" hangingPunct="1">
              <a:spcBef>
                <a:spcPct val="0"/>
              </a:spcBef>
            </a:pPr>
            <a:r>
              <a:rPr lang="ar-SA" altLang="ar-SA" sz="2400">
                <a:cs typeface="Arabic Transparent" pitchFamily="2" charset="0"/>
              </a:rPr>
              <a:t>علاج المشاكل الاجتماعية</a:t>
            </a:r>
          </a:p>
          <a:p>
            <a:pPr algn="r" rtl="1" eaLnBrk="1" hangingPunct="1">
              <a:spcBef>
                <a:spcPct val="0"/>
              </a:spcBef>
            </a:pPr>
            <a:r>
              <a:rPr lang="ar-SA" altLang="ar-SA" sz="2400">
                <a:cs typeface="Arabic Transparent" pitchFamily="2" charset="0"/>
              </a:rPr>
              <a:t>تصحيح السلوك العام في المجتمع</a:t>
            </a:r>
          </a:p>
          <a:p>
            <a:pPr algn="r" rtl="1" eaLnBrk="1" hangingPunct="1">
              <a:spcBef>
                <a:spcPct val="0"/>
              </a:spcBef>
            </a:pPr>
            <a:r>
              <a:rPr lang="ar-SA" altLang="ar-SA" sz="2400">
                <a:cs typeface="Arabic Transparent" pitchFamily="2" charset="0"/>
              </a:rPr>
              <a:t>ترسيخ مفهوم التكافل والمسؤولية الاجتماعية</a:t>
            </a:r>
          </a:p>
          <a:p>
            <a:pPr algn="r" rtl="1" eaLnBrk="1" hangingPunct="1">
              <a:spcBef>
                <a:spcPct val="0"/>
              </a:spcBef>
            </a:pPr>
            <a:r>
              <a:rPr lang="ar-SA" altLang="ar-SA" sz="2400">
                <a:cs typeface="Arabic Transparent" pitchFamily="2" charset="0"/>
              </a:rPr>
              <a:t>تنمية الاواصر الاجتماعية</a:t>
            </a:r>
          </a:p>
          <a:p>
            <a:pPr algn="r" rtl="1" eaLnBrk="1" hangingPunct="1">
              <a:spcBef>
                <a:spcPct val="0"/>
              </a:spcBef>
            </a:pPr>
            <a:r>
              <a:rPr lang="ar-SA" altLang="ar-SA" sz="2400">
                <a:cs typeface="Arabic Transparent" pitchFamily="2" charset="0"/>
              </a:rPr>
              <a:t>تنمية حب الوطن والانتماء</a:t>
            </a:r>
            <a:endParaRPr lang="en-US" altLang="ar-SA" sz="2400">
              <a:cs typeface="Arabic Transparent" pitchFamily="2" charset="0"/>
            </a:endParaRPr>
          </a:p>
        </p:txBody>
      </p:sp>
      <p:sp>
        <p:nvSpPr>
          <p:cNvPr id="22533" name="AutoShape 22"/>
          <p:cNvSpPr>
            <a:spLocks noChangeArrowheads="1"/>
          </p:cNvSpPr>
          <p:nvPr/>
        </p:nvSpPr>
        <p:spPr bwMode="auto">
          <a:xfrm>
            <a:off x="6400800" y="25146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الاسرة</a:t>
            </a:r>
            <a:endParaRPr lang="en-US" altLang="ar-SA" sz="2400"/>
          </a:p>
        </p:txBody>
      </p:sp>
      <p:sp>
        <p:nvSpPr>
          <p:cNvPr id="22534" name="AutoShape 23"/>
          <p:cNvSpPr>
            <a:spLocks noChangeArrowheads="1"/>
          </p:cNvSpPr>
          <p:nvPr/>
        </p:nvSpPr>
        <p:spPr bwMode="auto">
          <a:xfrm>
            <a:off x="6400800" y="35052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المجتمع</a:t>
            </a:r>
            <a:endParaRPr lang="en-US" altLang="ar-SA" sz="2400"/>
          </a:p>
        </p:txBody>
      </p:sp>
      <p:sp>
        <p:nvSpPr>
          <p:cNvPr id="22535" name="AutoShape 24"/>
          <p:cNvSpPr>
            <a:spLocks noChangeArrowheads="1"/>
          </p:cNvSpPr>
          <p:nvPr/>
        </p:nvSpPr>
        <p:spPr bwMode="auto">
          <a:xfrm>
            <a:off x="6400800" y="44958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القطاع الخاص</a:t>
            </a:r>
            <a:endParaRPr lang="en-US" altLang="ar-SA" sz="2400"/>
          </a:p>
        </p:txBody>
      </p:sp>
      <p:sp>
        <p:nvSpPr>
          <p:cNvPr id="22536" name="AutoShape 26"/>
          <p:cNvSpPr>
            <a:spLocks noChangeArrowheads="1"/>
          </p:cNvSpPr>
          <p:nvPr/>
        </p:nvSpPr>
        <p:spPr bwMode="auto">
          <a:xfrm>
            <a:off x="6400800" y="5486400"/>
            <a:ext cx="2133600" cy="838200"/>
          </a:xfrm>
          <a:prstGeom prst="flowChartAlternateProcess">
            <a:avLst/>
          </a:prstGeom>
          <a:solidFill>
            <a:srgbClr val="FFCC00"/>
          </a:solidFill>
          <a:ln w="9525">
            <a:solidFill>
              <a:schemeClr val="tx1"/>
            </a:solidFill>
            <a:miter lim="800000"/>
            <a:headEnd/>
            <a:tailEnd/>
          </a:ln>
        </p:spPr>
        <p:txBody>
          <a:bodyPr wrap="none" anchor="ctr"/>
          <a:lstStyle>
            <a:lvl1pPr eaLnBrk="0" hangingPunct="0">
              <a:spcBef>
                <a:spcPct val="20000"/>
              </a:spcBef>
              <a:buChar char="•"/>
              <a:defRPr sz="2900">
                <a:solidFill>
                  <a:schemeClr val="tx1"/>
                </a:solidFill>
                <a:latin typeface="Arial" pitchFamily="34" charset="0"/>
                <a:cs typeface="Arial" pitchFamily="34" charset="0"/>
              </a:defRPr>
            </a:lvl1pPr>
            <a:lvl2pPr marL="742950" indent="-285750" eaLnBrk="0" hangingPunct="0">
              <a:spcBef>
                <a:spcPct val="20000"/>
              </a:spcBef>
              <a:buChar char="–"/>
              <a:defRPr sz="2500">
                <a:solidFill>
                  <a:schemeClr val="tx1"/>
                </a:solidFill>
                <a:latin typeface="Arial" pitchFamily="34" charset="0"/>
                <a:cs typeface="Arial" pitchFamily="34" charset="0"/>
              </a:defRPr>
            </a:lvl2pPr>
            <a:lvl3pPr marL="1143000" indent="-228600" eaLnBrk="0" hangingPunct="0">
              <a:spcBef>
                <a:spcPct val="20000"/>
              </a:spcBef>
              <a:buChar char="•"/>
              <a:defRPr sz="2200">
                <a:solidFill>
                  <a:schemeClr val="tx1"/>
                </a:solidFill>
                <a:latin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cs typeface="Arial" pitchFamily="34" charset="0"/>
              </a:defRPr>
            </a:lvl5pPr>
            <a:lvl6pPr marL="25146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6pPr>
            <a:lvl7pPr marL="29718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7pPr>
            <a:lvl8pPr marL="34290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8pPr>
            <a:lvl9pPr marL="3886200" indent="-228600" algn="l" rtl="0" eaLnBrk="0" fontAlgn="base" hangingPunct="0">
              <a:spcBef>
                <a:spcPct val="20000"/>
              </a:spcBef>
              <a:spcAft>
                <a:spcPct val="0"/>
              </a:spcAft>
              <a:buChar char="»"/>
              <a:defRPr>
                <a:solidFill>
                  <a:schemeClr val="tx1"/>
                </a:solidFill>
                <a:latin typeface="Arial" pitchFamily="34" charset="0"/>
                <a:cs typeface="Arial" pitchFamily="34" charset="0"/>
              </a:defRPr>
            </a:lvl9pPr>
          </a:lstStyle>
          <a:p>
            <a:pPr algn="ctr" eaLnBrk="1" hangingPunct="1">
              <a:spcBef>
                <a:spcPct val="0"/>
              </a:spcBef>
              <a:buFontTx/>
              <a:buNone/>
            </a:pPr>
            <a:r>
              <a:rPr lang="ar-SA" altLang="ar-SA" sz="2400"/>
              <a:t>مستوى الدولة</a:t>
            </a:r>
            <a:endParaRPr lang="en-US" altLang="ar-SA" sz="2400"/>
          </a:p>
        </p:txBody>
      </p:sp>
    </p:spTree>
    <p:extLst>
      <p:ext uri="{BB962C8B-B14F-4D97-AF65-F5344CB8AC3E}">
        <p14:creationId xmlns:p14="http://schemas.microsoft.com/office/powerpoint/2010/main" val="1750873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04664"/>
            <a:ext cx="7772400" cy="1470025"/>
          </a:xfrm>
        </p:spPr>
        <p:txBody>
          <a:bodyPr/>
          <a:lstStyle/>
          <a:p>
            <a:pPr algn="ctr"/>
            <a:r>
              <a:rPr lang="ar-SA" sz="8800" b="1" dirty="0" smtClean="0">
                <a:ln>
                  <a:solidFill>
                    <a:schemeClr val="accent3">
                      <a:lumMod val="60000"/>
                      <a:lumOff val="40000"/>
                    </a:schemeClr>
                  </a:solidFill>
                </a:ln>
                <a:effectLst>
                  <a:glow rad="139700">
                    <a:schemeClr val="accent3">
                      <a:satMod val="175000"/>
                      <a:alpha val="40000"/>
                    </a:schemeClr>
                  </a:glow>
                </a:effectLst>
              </a:rPr>
              <a:t>المحاضرة الثانية</a:t>
            </a:r>
            <a:endParaRPr lang="ar-SA" sz="8800" b="1" dirty="0">
              <a:ln>
                <a:solidFill>
                  <a:schemeClr val="accent3">
                    <a:lumMod val="60000"/>
                    <a:lumOff val="40000"/>
                  </a:schemeClr>
                </a:solidFill>
              </a:ln>
              <a:effectLst>
                <a:glow rad="139700">
                  <a:schemeClr val="accent3">
                    <a:satMod val="175000"/>
                    <a:alpha val="40000"/>
                  </a:schemeClr>
                </a:glow>
              </a:effectLst>
            </a:endParaRPr>
          </a:p>
        </p:txBody>
      </p:sp>
      <p:sp>
        <p:nvSpPr>
          <p:cNvPr id="3" name="عنوان فرعي 2"/>
          <p:cNvSpPr>
            <a:spLocks noGrp="1"/>
          </p:cNvSpPr>
          <p:nvPr>
            <p:ph type="subTitle" idx="1"/>
          </p:nvPr>
        </p:nvSpPr>
        <p:spPr>
          <a:xfrm>
            <a:off x="899592" y="2996952"/>
            <a:ext cx="7560840" cy="2736304"/>
          </a:xfrm>
        </p:spPr>
        <p:txBody>
          <a:bodyPr>
            <a:prstTxWarp prst="textDoubleWave1">
              <a:avLst/>
            </a:prstTxWarp>
            <a:normAutofit/>
          </a:bodyPr>
          <a:lstStyle/>
          <a:p>
            <a:pPr algn="ctr"/>
            <a:endParaRPr lang="ar-SA" sz="4800" dirty="0">
              <a:ln>
                <a:solidFill>
                  <a:sysClr val="windowText" lastClr="000000"/>
                </a:solidFill>
              </a:ln>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659672"/>
            <a:ext cx="7992888" cy="4721655"/>
          </a:xfrm>
          <a:prstGeom prst="rect">
            <a:avLst/>
          </a:prstGeom>
        </p:spPr>
      </p:pic>
      <p:sp>
        <p:nvSpPr>
          <p:cNvPr id="5" name="مستطيل 4"/>
          <p:cNvSpPr/>
          <p:nvPr/>
        </p:nvSpPr>
        <p:spPr>
          <a:xfrm>
            <a:off x="1979712" y="2204864"/>
            <a:ext cx="6696744" cy="2304256"/>
          </a:xfrm>
          <a:prstGeom prst="rect">
            <a:avLst/>
          </a:prstGeom>
        </p:spPr>
        <p:txBody>
          <a:bodyPr wrap="square">
            <a:prstTxWarp prst="textWave2">
              <a:avLst/>
            </a:prstTxWarp>
            <a:spAutoFit/>
          </a:bodyPr>
          <a:lstStyle/>
          <a:p>
            <a:pPr algn="ctr"/>
            <a:r>
              <a:rPr lang="ar-SA" sz="4400" b="1" dirty="0">
                <a:ln>
                  <a:solidFill>
                    <a:schemeClr val="accent3">
                      <a:lumMod val="60000"/>
                      <a:lumOff val="40000"/>
                    </a:schemeClr>
                  </a:solidFill>
                </a:ln>
                <a:effectLst>
                  <a:glow rad="139700">
                    <a:schemeClr val="accent3">
                      <a:satMod val="175000"/>
                      <a:alpha val="40000"/>
                    </a:schemeClr>
                  </a:glow>
                </a:effectLst>
              </a:rPr>
              <a:t>مفهوم العمل التطوعي والمفهومات المرتبطة</a:t>
            </a:r>
            <a:endParaRPr lang="ar-SA" sz="4400" dirty="0">
              <a:ln>
                <a:solidFill>
                  <a:schemeClr val="accent3">
                    <a:lumMod val="60000"/>
                    <a:lumOff val="40000"/>
                  </a:schemeClr>
                </a:solidFill>
              </a:ln>
              <a:effectLst>
                <a:glow rad="139700">
                  <a:schemeClr val="accent3">
                    <a:satMod val="175000"/>
                    <a:alpha val="40000"/>
                  </a:schemeClr>
                </a:glow>
              </a:effectLst>
            </a:endParaRPr>
          </a:p>
        </p:txBody>
      </p:sp>
    </p:spTree>
    <p:extLst>
      <p:ext uri="{BB962C8B-B14F-4D97-AF65-F5344CB8AC3E}">
        <p14:creationId xmlns:p14="http://schemas.microsoft.com/office/powerpoint/2010/main" val="29319295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941431" y="116632"/>
            <a:ext cx="7125113" cy="1068491"/>
          </a:xfrm>
        </p:spPr>
        <p:txBody>
          <a:bodyPr/>
          <a:lstStyle/>
          <a:p>
            <a:pPr algn="ctr"/>
            <a:r>
              <a:rPr lang="ar-SA" sz="5400" b="1" dirty="0" smtClean="0">
                <a:ln>
                  <a:solidFill>
                    <a:srgbClr val="FFC000"/>
                  </a:solidFill>
                </a:ln>
                <a:effectLst>
                  <a:outerShdw blurRad="38100" dist="38100" dir="2700000" algn="tl">
                    <a:srgbClr val="000000">
                      <a:alpha val="43137"/>
                    </a:srgbClr>
                  </a:outerShdw>
                </a:effectLst>
              </a:rPr>
              <a:t>التطوع</a:t>
            </a:r>
            <a:endParaRPr lang="ar-SA" sz="5400" b="1" dirty="0">
              <a:ln>
                <a:solidFill>
                  <a:srgbClr val="FFC000"/>
                </a:solidFill>
              </a:ln>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052736"/>
            <a:ext cx="7056784" cy="5616624"/>
          </a:xfrm>
        </p:spPr>
      </p:pic>
      <p:sp>
        <p:nvSpPr>
          <p:cNvPr id="5" name="مستطيل 4"/>
          <p:cNvSpPr/>
          <p:nvPr/>
        </p:nvSpPr>
        <p:spPr>
          <a:xfrm>
            <a:off x="2691016" y="1124744"/>
            <a:ext cx="5364088" cy="4893647"/>
          </a:xfrm>
          <a:prstGeom prst="rect">
            <a:avLst/>
          </a:prstGeom>
        </p:spPr>
        <p:txBody>
          <a:bodyPr wrap="square">
            <a:spAutoFit/>
          </a:bodyPr>
          <a:lstStyle/>
          <a:p>
            <a:pPr marL="285750" indent="-285750">
              <a:buFont typeface="Wingdings" panose="05000000000000000000" pitchFamily="2" charset="2"/>
              <a:buChar char="ü"/>
            </a:pPr>
            <a:r>
              <a:rPr lang="ar-SA" sz="2400" dirty="0" smtClean="0"/>
              <a:t>التطوع </a:t>
            </a:r>
            <a:r>
              <a:rPr lang="ar-SA" sz="2400" dirty="0"/>
              <a:t>هو المجهود الذي يقوم به </a:t>
            </a:r>
            <a:r>
              <a:rPr lang="ar-SA" sz="2400" dirty="0">
                <a:hlinkClick r:id="rId3" tooltip="الفرد"/>
              </a:rPr>
              <a:t>الفرد</a:t>
            </a:r>
            <a:r>
              <a:rPr lang="ar-SA" sz="2400" dirty="0"/>
              <a:t> بصفة اختيارية عن طريق المساهمة بتقديم خدمة دون مقابل من أي نوع. </a:t>
            </a:r>
            <a:r>
              <a:rPr lang="ar-SA" sz="2400" dirty="0" smtClean="0"/>
              <a:t>من</a:t>
            </a:r>
          </a:p>
          <a:p>
            <a:pPr marL="285750" indent="-285750">
              <a:buFont typeface="Wingdings" panose="05000000000000000000" pitchFamily="2" charset="2"/>
              <a:buChar char="ü"/>
            </a:pPr>
            <a:r>
              <a:rPr lang="ar-SA" sz="2400" dirty="0" smtClean="0"/>
              <a:t>التطوع</a:t>
            </a:r>
            <a:r>
              <a:rPr lang="ar-SA" sz="2400" dirty="0"/>
              <a:t> هو فعل الشيء بإرادة </a:t>
            </a:r>
            <a:r>
              <a:rPr lang="ar-SA" sz="2400" dirty="0" smtClean="0"/>
              <a:t>حرة وعطاء</a:t>
            </a:r>
            <a:r>
              <a:rPr lang="ar-SA" sz="2400" dirty="0"/>
              <a:t> قلبي </a:t>
            </a:r>
            <a:r>
              <a:rPr lang="ar-SA" sz="2400" dirty="0" smtClean="0"/>
              <a:t>وتلبية</a:t>
            </a:r>
            <a:r>
              <a:rPr lang="ar-SA" sz="2400" dirty="0"/>
              <a:t> النداء طواعية</a:t>
            </a:r>
            <a:r>
              <a:rPr lang="he-IL" sz="2400" dirty="0" smtClean="0"/>
              <a:t>"</a:t>
            </a:r>
            <a:endParaRPr lang="ar-SA" sz="2400" dirty="0" smtClean="0"/>
          </a:p>
          <a:p>
            <a:pPr marL="285750" indent="-285750">
              <a:buFont typeface="Wingdings" panose="05000000000000000000" pitchFamily="2" charset="2"/>
              <a:buChar char="ü"/>
            </a:pPr>
            <a:r>
              <a:rPr lang="ar-SA" sz="2400" b="1" dirty="0">
                <a:effectLst>
                  <a:outerShdw blurRad="38100" dist="38100" dir="2700000" algn="tl">
                    <a:srgbClr val="000000">
                      <a:alpha val="43137"/>
                    </a:srgbClr>
                  </a:outerShdw>
                </a:effectLst>
              </a:rPr>
              <a:t> </a:t>
            </a:r>
            <a:r>
              <a:rPr lang="ar-SA" sz="2400" b="1" dirty="0" smtClean="0">
                <a:effectLst>
                  <a:outerShdw blurRad="38100" dist="38100" dir="2700000" algn="tl">
                    <a:srgbClr val="000000">
                      <a:alpha val="43137"/>
                    </a:srgbClr>
                  </a:outerShdw>
                </a:effectLst>
              </a:rPr>
              <a:t>التطوع: </a:t>
            </a:r>
            <a:r>
              <a:rPr lang="ar-SA" sz="2400" dirty="0" smtClean="0"/>
              <a:t>هو</a:t>
            </a:r>
            <a:r>
              <a:rPr lang="ar-SA" sz="2400" dirty="0"/>
              <a:t> عمل غير </a:t>
            </a:r>
            <a:r>
              <a:rPr lang="ar-SA" sz="2400" dirty="0" smtClean="0"/>
              <a:t>ربحي،</a:t>
            </a:r>
            <a:r>
              <a:rPr lang="ar-SA" sz="2400" dirty="0"/>
              <a:t> لا يقدم نظير أجر </a:t>
            </a:r>
            <a:endParaRPr lang="ar-SA" sz="2400" dirty="0" smtClean="0"/>
          </a:p>
          <a:p>
            <a:pPr marL="285750" indent="-285750">
              <a:buFont typeface="Wingdings" panose="05000000000000000000" pitchFamily="2" charset="2"/>
              <a:buChar char="ü"/>
            </a:pPr>
            <a:r>
              <a:rPr lang="ar-SA" sz="2400" dirty="0" smtClean="0"/>
              <a:t>معلوم</a:t>
            </a:r>
            <a:r>
              <a:rPr lang="ar-SA" sz="2400" dirty="0"/>
              <a:t>، وهو عمل غير وظيفي</a:t>
            </a:r>
            <a:r>
              <a:rPr lang="he-IL" sz="2400" dirty="0"/>
              <a:t>/</a:t>
            </a:r>
            <a:r>
              <a:rPr lang="ar-SA" sz="2400" dirty="0"/>
              <a:t>مهني، </a:t>
            </a:r>
            <a:endParaRPr lang="ar-SA" sz="2400" dirty="0" smtClean="0"/>
          </a:p>
          <a:p>
            <a:pPr marL="285750" indent="-285750">
              <a:buFont typeface="Wingdings" panose="05000000000000000000" pitchFamily="2" charset="2"/>
              <a:buChar char="ü"/>
            </a:pPr>
            <a:r>
              <a:rPr lang="ar-SA" sz="2400" dirty="0" smtClean="0"/>
              <a:t>يقوم</a:t>
            </a:r>
            <a:r>
              <a:rPr lang="ar-SA" sz="2400" dirty="0"/>
              <a:t> به الأفراد </a:t>
            </a:r>
            <a:r>
              <a:rPr lang="ar-SA" sz="2400" dirty="0" smtClean="0"/>
              <a:t> من أجل</a:t>
            </a:r>
            <a:r>
              <a:rPr lang="ar-SA" sz="2400" dirty="0"/>
              <a:t> مساعدة وتنمية مستوى معيشة </a:t>
            </a:r>
            <a:r>
              <a:rPr lang="ar-SA" sz="2400" dirty="0" smtClean="0"/>
              <a:t> </a:t>
            </a:r>
          </a:p>
          <a:p>
            <a:pPr marL="285750" indent="-285750">
              <a:buFont typeface="Wingdings" panose="05000000000000000000" pitchFamily="2" charset="2"/>
              <a:buChar char="ü"/>
            </a:pPr>
            <a:r>
              <a:rPr lang="ar-SA" sz="2400" dirty="0" smtClean="0"/>
              <a:t>الآخرين</a:t>
            </a:r>
            <a:r>
              <a:rPr lang="ar-SA" sz="2400" dirty="0"/>
              <a:t>، من جيرانهم أو المجتمعات </a:t>
            </a:r>
            <a:endParaRPr lang="ar-SA" sz="2400" dirty="0" smtClean="0"/>
          </a:p>
          <a:p>
            <a:r>
              <a:rPr lang="ar-SA" sz="2400" dirty="0" smtClean="0"/>
              <a:t>البشرية</a:t>
            </a:r>
            <a:r>
              <a:rPr lang="ar-SA" sz="2400" dirty="0"/>
              <a:t> بصفة </a:t>
            </a:r>
            <a:r>
              <a:rPr lang="ar-SA" sz="2400" dirty="0" smtClean="0"/>
              <a:t>مطلقة</a:t>
            </a:r>
            <a:r>
              <a:rPr lang="he-IL" sz="2400" dirty="0"/>
              <a:t>.</a:t>
            </a:r>
            <a:endParaRPr lang="ar-SA" sz="2400" dirty="0"/>
          </a:p>
        </p:txBody>
      </p:sp>
    </p:spTree>
    <p:extLst>
      <p:ext uri="{BB962C8B-B14F-4D97-AF65-F5344CB8AC3E}">
        <p14:creationId xmlns:p14="http://schemas.microsoft.com/office/powerpoint/2010/main" val="1161728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16632"/>
            <a:ext cx="8640960" cy="6624736"/>
          </a:xfrm>
        </p:spPr>
      </p:pic>
      <p:sp>
        <p:nvSpPr>
          <p:cNvPr id="5" name="مستطيل 4"/>
          <p:cNvSpPr/>
          <p:nvPr/>
        </p:nvSpPr>
        <p:spPr>
          <a:xfrm>
            <a:off x="2339752" y="260648"/>
            <a:ext cx="6444208" cy="5262979"/>
          </a:xfrm>
          <a:prstGeom prst="rect">
            <a:avLst/>
          </a:prstGeom>
        </p:spPr>
        <p:txBody>
          <a:bodyPr wrap="square">
            <a:spAutoFit/>
          </a:bodyPr>
          <a:lstStyle/>
          <a:p>
            <a:r>
              <a:rPr lang="ar-SA" b="1" dirty="0" smtClean="0"/>
              <a:t>”</a:t>
            </a:r>
            <a:r>
              <a:rPr lang="ar-SA" sz="2800" b="1" dirty="0"/>
              <a:t>المتطوع </a:t>
            </a:r>
            <a:r>
              <a:rPr lang="ar-SA" sz="2800" b="1" dirty="0" smtClean="0"/>
              <a:t> : </a:t>
            </a:r>
            <a:r>
              <a:rPr lang="ar-SA" sz="2800" dirty="0" smtClean="0"/>
              <a:t>هو </a:t>
            </a:r>
            <a:r>
              <a:rPr lang="ar-SA" sz="2800" dirty="0"/>
              <a:t>الشخص الذي يتمتع بمهارة وخبرة معينة يستخدمها لأداء واجب اجتماعي </a:t>
            </a:r>
            <a:r>
              <a:rPr lang="ar-SA" sz="2800" dirty="0" smtClean="0"/>
              <a:t>طواعية </a:t>
            </a:r>
            <a:r>
              <a:rPr lang="ar-SA" sz="2800" dirty="0"/>
              <a:t>واختيار وبدون مقابل من </a:t>
            </a:r>
            <a:r>
              <a:rPr lang="ar-SA" sz="2800" dirty="0" smtClean="0"/>
              <a:t>أي </a:t>
            </a:r>
            <a:r>
              <a:rPr lang="ar-SA" sz="2800" dirty="0"/>
              <a:t>نوع </a:t>
            </a:r>
            <a:r>
              <a:rPr lang="ar-SA" sz="2800" dirty="0" smtClean="0"/>
              <a:t>".</a:t>
            </a:r>
          </a:p>
          <a:p>
            <a:r>
              <a:rPr lang="ar-SA" sz="2800" b="1" dirty="0"/>
              <a:t>و في القرآن الكريم </a:t>
            </a:r>
            <a:r>
              <a:rPr lang="ar-SA" sz="2800" dirty="0"/>
              <a:t>( الذين يلمزون المطوعين ) أي من يتطوعون للجهاد و نحوه و </a:t>
            </a:r>
            <a:r>
              <a:rPr lang="ar-SA" sz="2800" dirty="0" smtClean="0"/>
              <a:t>المطوع </a:t>
            </a:r>
            <a:r>
              <a:rPr lang="ar-SA" sz="2800" dirty="0"/>
              <a:t>بتخفيف الطاء و في حديث ابي مسعود البدري في ذكر المطوعين من المؤمنين قال ابن الاثير اصل المطوع او المتطوع </a:t>
            </a:r>
            <a:r>
              <a:rPr lang="ar-SA" sz="2800" dirty="0" smtClean="0"/>
              <a:t>فاذا دغمت </a:t>
            </a:r>
            <a:r>
              <a:rPr lang="ar-SA" sz="2800" dirty="0"/>
              <a:t>التاء في الطاء و هو الذي يفعل الشيء تطوعا من نفسه </a:t>
            </a:r>
            <a:endParaRPr lang="en-US" sz="2800" dirty="0"/>
          </a:p>
          <a:p>
            <a:endParaRPr lang="ar-SA" sz="2800" dirty="0"/>
          </a:p>
        </p:txBody>
      </p:sp>
    </p:spTree>
    <p:extLst>
      <p:ext uri="{BB962C8B-B14F-4D97-AF65-F5344CB8AC3E}">
        <p14:creationId xmlns:p14="http://schemas.microsoft.com/office/powerpoint/2010/main" val="2992499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60648"/>
            <a:ext cx="7125113" cy="924475"/>
          </a:xfrm>
        </p:spPr>
        <p:txBody>
          <a:bodyPr>
            <a:normAutofit fontScale="90000"/>
          </a:bodyPr>
          <a:lstStyle/>
          <a:p>
            <a:pPr algn="ctr"/>
            <a:r>
              <a:rPr lang="ar-SA" sz="6000" b="1" dirty="0" smtClean="0"/>
              <a:t>العمل التطوعي</a:t>
            </a:r>
            <a:endParaRPr lang="ar-SA" sz="6000" b="1"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052736"/>
            <a:ext cx="7776864" cy="5688632"/>
          </a:xfrm>
        </p:spPr>
      </p:pic>
      <p:sp>
        <p:nvSpPr>
          <p:cNvPr id="5" name="مستطيل 4"/>
          <p:cNvSpPr/>
          <p:nvPr/>
        </p:nvSpPr>
        <p:spPr>
          <a:xfrm>
            <a:off x="2411760" y="1268760"/>
            <a:ext cx="5958408" cy="4154984"/>
          </a:xfrm>
          <a:prstGeom prst="rect">
            <a:avLst/>
          </a:prstGeom>
        </p:spPr>
        <p:txBody>
          <a:bodyPr wrap="square">
            <a:spAutoFit/>
          </a:bodyPr>
          <a:lstStyle/>
          <a:p>
            <a:r>
              <a:rPr lang="ar-SA" sz="2400" b="1" u="sng" dirty="0"/>
              <a:t>يعرف العمل التطوعي:</a:t>
            </a:r>
            <a:endParaRPr lang="en-US" sz="2400" b="1" u="sng" dirty="0"/>
          </a:p>
          <a:p>
            <a:r>
              <a:rPr lang="ar-SA" sz="2400" dirty="0"/>
              <a:t>بأنه الجهد الذى يبذله الانسان من اجل مجتمعه بملء اراداته لتحقيق الاهداف الانسانية دون انتظار أي مقابل مادي او معنوي مقابل جهوده و يري كردي ان التطوع حركه اجتماعية تهدف الى تأكيد التعاون و إبراز الوجه الانساني و الحضاري للعلاقات الاجتماعية و إبراز اهمية التفاني في البذل و العطاء عن طيب خاطر بدون اكراه او اجبار و قد يكون هذا العمل على مستوى من الجهد الجسدي او الفكري او المادي </a:t>
            </a:r>
          </a:p>
        </p:txBody>
      </p:sp>
    </p:spTree>
    <p:extLst>
      <p:ext uri="{BB962C8B-B14F-4D97-AF65-F5344CB8AC3E}">
        <p14:creationId xmlns:p14="http://schemas.microsoft.com/office/powerpoint/2010/main" val="2718030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88640"/>
            <a:ext cx="8352928" cy="6336704"/>
          </a:xfrm>
        </p:spPr>
      </p:pic>
      <p:sp>
        <p:nvSpPr>
          <p:cNvPr id="3" name="مستطيل 2"/>
          <p:cNvSpPr/>
          <p:nvPr/>
        </p:nvSpPr>
        <p:spPr>
          <a:xfrm>
            <a:off x="2483768" y="260648"/>
            <a:ext cx="6228184" cy="4893647"/>
          </a:xfrm>
          <a:prstGeom prst="rect">
            <a:avLst/>
          </a:prstGeom>
        </p:spPr>
        <p:txBody>
          <a:bodyPr wrap="square">
            <a:spAutoFit/>
          </a:bodyPr>
          <a:lstStyle/>
          <a:p>
            <a:r>
              <a:rPr lang="ar-SA" sz="2400" b="1" dirty="0"/>
              <a:t>و عرفت مؤسسة الخدمة الاجتماعية</a:t>
            </a:r>
            <a:r>
              <a:rPr lang="ar-SA" sz="2400" dirty="0"/>
              <a:t> </a:t>
            </a:r>
            <a:endParaRPr lang="ar-SA" sz="2400" dirty="0" smtClean="0"/>
          </a:p>
          <a:p>
            <a:r>
              <a:rPr lang="ar-SA" sz="2400" dirty="0" smtClean="0"/>
              <a:t>التطوع  </a:t>
            </a:r>
            <a:r>
              <a:rPr lang="ar-SA" sz="2400" dirty="0"/>
              <a:t>بأنه ذلك الجهد الذي يفعله الانسان لمجتمع بدافع منه و دون انتظار مقابل له قاصدا بذلك تحمل بعض المسؤوليات في مجال العمل الاجتماعي المنظم الذى يستهدف تحقيق الرفاهية للإنسانية من منطلق ان فرصه مشاركة المواطنين في العمل التطوعي المنظم ميزة او التزام </a:t>
            </a:r>
            <a:endParaRPr lang="en-US" sz="2400" dirty="0"/>
          </a:p>
          <a:p>
            <a:r>
              <a:rPr lang="ar-SA" sz="2400" b="1" dirty="0"/>
              <a:t>و من منظور عالمي يعرف </a:t>
            </a:r>
            <a:r>
              <a:rPr lang="ar-SA" sz="2400" dirty="0"/>
              <a:t>بانه عمل غير ربحي يقدم من غير اجر معلوم و هو عمل غير وظفي / مهني يقوم به الافراد من اجل مساعدة و  تنمية مستوى معيشة الاخرين من جيرانهم او المجتمعات البشرية بصفة مطلقة </a:t>
            </a:r>
            <a:endParaRPr lang="en-US" sz="2400" dirty="0"/>
          </a:p>
        </p:txBody>
      </p:sp>
    </p:spTree>
    <p:extLst>
      <p:ext uri="{BB962C8B-B14F-4D97-AF65-F5344CB8AC3E}">
        <p14:creationId xmlns:p14="http://schemas.microsoft.com/office/powerpoint/2010/main" val="1659537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88640"/>
            <a:ext cx="8064896" cy="6336704"/>
          </a:xfrm>
        </p:spPr>
      </p:pic>
      <p:sp>
        <p:nvSpPr>
          <p:cNvPr id="3" name="مستطيل 2"/>
          <p:cNvSpPr/>
          <p:nvPr/>
        </p:nvSpPr>
        <p:spPr>
          <a:xfrm>
            <a:off x="2771800" y="382013"/>
            <a:ext cx="5868144" cy="6463308"/>
          </a:xfrm>
          <a:prstGeom prst="rect">
            <a:avLst/>
          </a:prstGeom>
        </p:spPr>
        <p:txBody>
          <a:bodyPr wrap="square">
            <a:spAutoFit/>
          </a:bodyPr>
          <a:lstStyle/>
          <a:p>
            <a:r>
              <a:rPr lang="ar-SA" sz="2000" b="1" u="sng" dirty="0"/>
              <a:t>خصائص العمل التطوعي </a:t>
            </a:r>
            <a:r>
              <a:rPr lang="ar-SA" b="1" dirty="0"/>
              <a:t>:  </a:t>
            </a:r>
            <a:r>
              <a:rPr lang="ar-SA" b="1" dirty="0" smtClean="0"/>
              <a:t>و </a:t>
            </a:r>
            <a:r>
              <a:rPr lang="ar-SA" b="1" dirty="0"/>
              <a:t>منها </a:t>
            </a:r>
            <a:endParaRPr lang="en-US" b="1" dirty="0"/>
          </a:p>
          <a:p>
            <a:pPr marL="285750" lvl="0" indent="-285750">
              <a:buFont typeface="Wingdings" panose="05000000000000000000" pitchFamily="2" charset="2"/>
              <a:buChar char="v"/>
            </a:pPr>
            <a:r>
              <a:rPr lang="ar-SA" sz="2400" dirty="0"/>
              <a:t>انه جهد و عمل يلتزم به الانسان طواعية و من الجانب التنظيمي هو تنظيم اهلي اختياري غير مفروض على الفرض ان يقوم به </a:t>
            </a:r>
            <a:endParaRPr lang="en-US" sz="2400" dirty="0"/>
          </a:p>
          <a:p>
            <a:pPr marL="285750" lvl="0" indent="-285750">
              <a:buFont typeface="Wingdings" panose="05000000000000000000" pitchFamily="2" charset="2"/>
              <a:buChar char="v"/>
            </a:pPr>
            <a:r>
              <a:rPr lang="ar-SA" sz="2400" dirty="0"/>
              <a:t>عمل غير مأجور بمعنى ان الذي يقوم به لا يتنظر اجرا مقابل عمله </a:t>
            </a:r>
            <a:endParaRPr lang="ar-SA" sz="2400" dirty="0" smtClean="0"/>
          </a:p>
          <a:p>
            <a:pPr marL="285750" lvl="0" indent="-285750">
              <a:buFont typeface="Wingdings" panose="05000000000000000000" pitchFamily="2" charset="2"/>
              <a:buChar char="v"/>
            </a:pPr>
            <a:r>
              <a:rPr lang="ar-SA" sz="2400" dirty="0"/>
              <a:t>يستهدف في نهائية المطاف هدفا معنيا يقع تحت مفهوم تحسين نوعية الحياة بالنسبة لما يتصدى له من اهداف و خاصة الحياة الاجتماعية </a:t>
            </a:r>
            <a:endParaRPr lang="en-US" sz="2400" dirty="0"/>
          </a:p>
          <a:p>
            <a:pPr marL="285750" lvl="0" indent="-285750">
              <a:buFont typeface="Wingdings" panose="05000000000000000000" pitchFamily="2" charset="2"/>
              <a:buChar char="v"/>
            </a:pPr>
            <a:r>
              <a:rPr lang="ar-SA" sz="2400" dirty="0"/>
              <a:t>يستهدف سد ثغرات الخدمات الاجتماعية </a:t>
            </a:r>
            <a:r>
              <a:rPr lang="ar-SA" sz="2400" dirty="0" smtClean="0"/>
              <a:t>التي </a:t>
            </a:r>
            <a:r>
              <a:rPr lang="ar-SA" sz="2400" dirty="0"/>
              <a:t>لا تقوم المؤسسات الرسمية بتغطيتها </a:t>
            </a:r>
            <a:endParaRPr lang="en-US" sz="2400" dirty="0"/>
          </a:p>
          <a:p>
            <a:pPr marL="285750" lvl="0" indent="-285750">
              <a:buFont typeface="Wingdings" panose="05000000000000000000" pitchFamily="2" charset="2"/>
              <a:buChar char="v"/>
            </a:pPr>
            <a:r>
              <a:rPr lang="ar-SA" sz="2400" dirty="0"/>
              <a:t>تنظيم تحكمه تشريعات محددة تنظم كافة اعماله يعتمد على الشفافية و المساءلة القانونية و الاخلاقية </a:t>
            </a:r>
            <a:endParaRPr lang="en-US" sz="2400" dirty="0"/>
          </a:p>
          <a:p>
            <a:pPr marL="285750" lvl="0" indent="-285750">
              <a:buFont typeface="Wingdings" panose="05000000000000000000" pitchFamily="2" charset="2"/>
              <a:buChar char="v"/>
            </a:pPr>
            <a:endParaRPr lang="ar-SA" dirty="0" smtClean="0"/>
          </a:p>
          <a:p>
            <a:pPr marL="285750" lvl="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407825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260648"/>
            <a:ext cx="8568952" cy="6408712"/>
          </a:xfrm>
        </p:spPr>
      </p:pic>
      <p:sp>
        <p:nvSpPr>
          <p:cNvPr id="3" name="مستطيل 2"/>
          <p:cNvSpPr/>
          <p:nvPr/>
        </p:nvSpPr>
        <p:spPr>
          <a:xfrm>
            <a:off x="2483768" y="476672"/>
            <a:ext cx="6192688" cy="6001643"/>
          </a:xfrm>
          <a:prstGeom prst="rect">
            <a:avLst/>
          </a:prstGeom>
        </p:spPr>
        <p:txBody>
          <a:bodyPr wrap="square">
            <a:spAutoFit/>
          </a:bodyPr>
          <a:lstStyle/>
          <a:p>
            <a:r>
              <a:rPr lang="ar-SA" sz="2400" b="1" dirty="0"/>
              <a:t>و تكمن اهمية العمل التطوعي في ثلاث مهمات </a:t>
            </a:r>
            <a:r>
              <a:rPr lang="ar-SA" sz="2400" dirty="0"/>
              <a:t>اساسية في نطاق دفع المجتمع على طريق التطور : </a:t>
            </a:r>
            <a:endParaRPr lang="en-US" sz="2400" dirty="0"/>
          </a:p>
          <a:p>
            <a:r>
              <a:rPr lang="ar-SA" sz="2400" dirty="0"/>
              <a:t>تتمثل </a:t>
            </a:r>
            <a:r>
              <a:rPr lang="ar-SA" sz="2400" b="1" u="sng" dirty="0"/>
              <a:t>اولى</a:t>
            </a:r>
            <a:r>
              <a:rPr lang="ar-SA" sz="2400" dirty="0"/>
              <a:t> هذه المهام في كونها تشكل اطار ينظم  البشر من اجل المشاركة الفعالة داخل المجتمع </a:t>
            </a:r>
            <a:endParaRPr lang="en-US" sz="2400" dirty="0"/>
          </a:p>
          <a:p>
            <a:r>
              <a:rPr lang="ar-SA" sz="2400" dirty="0"/>
              <a:t>و تتمثل المهمة </a:t>
            </a:r>
            <a:r>
              <a:rPr lang="ar-SA" sz="2400" b="1" u="sng" dirty="0"/>
              <a:t>الثانية</a:t>
            </a:r>
            <a:r>
              <a:rPr lang="ar-SA" sz="2400" dirty="0"/>
              <a:t> في ان الخدمات التطوعية تعمل على تطوير اوضاع الافراد و المجتمع مما يجعلهم قادرين على المشاركة الفعالة الواعية </a:t>
            </a:r>
            <a:r>
              <a:rPr lang="ar-SA" sz="2400" dirty="0" smtClean="0"/>
              <a:t>فهي </a:t>
            </a:r>
            <a:r>
              <a:rPr lang="ar-SA" sz="2400" dirty="0"/>
              <a:t>الحافز لديهم للمشاركة او لتأهيلهم </a:t>
            </a:r>
            <a:r>
              <a:rPr lang="ar-SA" sz="2400" b="1" u="sng" dirty="0" smtClean="0"/>
              <a:t>والثالثة</a:t>
            </a:r>
            <a:r>
              <a:rPr lang="ar-SA" sz="2400" dirty="0" smtClean="0"/>
              <a:t> تتمثل </a:t>
            </a:r>
            <a:r>
              <a:rPr lang="ar-SA" sz="2400" dirty="0"/>
              <a:t>في ان الخدمات التطوعية تعمل على </a:t>
            </a:r>
            <a:r>
              <a:rPr lang="ar-SA" sz="2400" b="1" dirty="0" smtClean="0">
                <a:solidFill>
                  <a:srgbClr val="C00000"/>
                </a:solidFill>
              </a:rPr>
              <a:t>مجالات </a:t>
            </a:r>
            <a:r>
              <a:rPr lang="ar-SA" sz="2400" b="1" dirty="0">
                <a:solidFill>
                  <a:srgbClr val="C00000"/>
                </a:solidFill>
              </a:rPr>
              <a:t>عديدة </a:t>
            </a:r>
            <a:r>
              <a:rPr lang="ar-SA" sz="2400" dirty="0"/>
              <a:t>من ضمنها النواحي التربوية و الاجتماعية و الثقافية و </a:t>
            </a:r>
            <a:r>
              <a:rPr lang="ar-SA" sz="2400" dirty="0" smtClean="0"/>
              <a:t>الأمنية </a:t>
            </a:r>
            <a:r>
              <a:rPr lang="ar-SA" sz="2400" b="1" dirty="0"/>
              <a:t>و في اطار ذلك تتحقق نجاحات لا تقل اهميتها عن الخدمات </a:t>
            </a:r>
            <a:r>
              <a:rPr lang="ar-SA" sz="2400" b="1" dirty="0" smtClean="0"/>
              <a:t>التي </a:t>
            </a:r>
            <a:r>
              <a:rPr lang="ar-SA" sz="2400" b="1" dirty="0"/>
              <a:t>تقدم من قبل الجهات الحكومية </a:t>
            </a:r>
            <a:endParaRPr lang="en-US" sz="2400" b="1" dirty="0"/>
          </a:p>
        </p:txBody>
      </p:sp>
    </p:spTree>
    <p:extLst>
      <p:ext uri="{BB962C8B-B14F-4D97-AF65-F5344CB8AC3E}">
        <p14:creationId xmlns:p14="http://schemas.microsoft.com/office/powerpoint/2010/main" val="1196175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88640"/>
            <a:ext cx="8424936" cy="6480720"/>
          </a:xfrm>
        </p:spPr>
      </p:pic>
      <p:sp>
        <p:nvSpPr>
          <p:cNvPr id="3" name="مستطيل 2"/>
          <p:cNvSpPr/>
          <p:nvPr/>
        </p:nvSpPr>
        <p:spPr>
          <a:xfrm>
            <a:off x="2411760" y="260648"/>
            <a:ext cx="6228184" cy="6740307"/>
          </a:xfrm>
          <a:prstGeom prst="rect">
            <a:avLst/>
          </a:prstGeom>
        </p:spPr>
        <p:txBody>
          <a:bodyPr wrap="square">
            <a:spAutoFit/>
          </a:bodyPr>
          <a:lstStyle/>
          <a:p>
            <a:r>
              <a:rPr lang="ar-SA" sz="2400" b="1" u="sng" dirty="0">
                <a:effectLst>
                  <a:outerShdw blurRad="38100" dist="38100" dir="2700000" algn="tl">
                    <a:srgbClr val="000000">
                      <a:alpha val="43137"/>
                    </a:srgbClr>
                  </a:outerShdw>
                </a:effectLst>
              </a:rPr>
              <a:t>و يجب الا ينظر ان العمل التطوعي على انه </a:t>
            </a:r>
            <a:r>
              <a:rPr lang="ar-SA" sz="2400" dirty="0"/>
              <a:t>مجرد اسهام في تحمل مصير من اعباء و تكاليف مشروعات التنمية </a:t>
            </a:r>
            <a:r>
              <a:rPr lang="ar-SA" sz="2400" dirty="0" smtClean="0"/>
              <a:t>الاقتصادية و </a:t>
            </a:r>
            <a:r>
              <a:rPr lang="ar-SA" sz="2400" dirty="0"/>
              <a:t>الاجتماعية التي تخطط لها الدولة </a:t>
            </a:r>
            <a:r>
              <a:rPr lang="ar-SA" sz="2400" b="1" u="sng" dirty="0">
                <a:effectLst>
                  <a:outerShdw blurRad="38100" dist="38100" dir="2700000" algn="tl">
                    <a:srgbClr val="000000">
                      <a:alpha val="43137"/>
                    </a:srgbClr>
                  </a:outerShdw>
                </a:effectLst>
              </a:rPr>
              <a:t>بل يجب ان ينظر اليه </a:t>
            </a:r>
            <a:r>
              <a:rPr lang="ar-SA" sz="2400" dirty="0"/>
              <a:t>ان مجموعة من التجارب الوطنية </a:t>
            </a:r>
            <a:r>
              <a:rPr lang="ar-SA" sz="2400" dirty="0" smtClean="0"/>
              <a:t>التي </a:t>
            </a:r>
            <a:r>
              <a:rPr lang="ar-SA" sz="2400" dirty="0"/>
              <a:t>تصنع التقدم و تدعمه </a:t>
            </a:r>
            <a:r>
              <a:rPr lang="ar-SA" sz="2400" dirty="0">
                <a:solidFill>
                  <a:schemeClr val="accent4">
                    <a:lumMod val="75000"/>
                  </a:schemeClr>
                </a:solidFill>
              </a:rPr>
              <a:t>و من هنا يأخذ التطوع في العمل الاجتماعي و الامني بعد جديدا مهما </a:t>
            </a:r>
            <a:r>
              <a:rPr lang="ar-SA" sz="2400" b="1" dirty="0">
                <a:solidFill>
                  <a:schemeClr val="accent5">
                    <a:lumMod val="75000"/>
                  </a:schemeClr>
                </a:solidFill>
              </a:rPr>
              <a:t>فيصبح غاية و وسيلة</a:t>
            </a:r>
            <a:r>
              <a:rPr lang="ar-SA" sz="2400" dirty="0"/>
              <a:t> فهو </a:t>
            </a:r>
            <a:r>
              <a:rPr lang="ar-SA" sz="2400" b="1" dirty="0"/>
              <a:t>غاية</a:t>
            </a:r>
            <a:r>
              <a:rPr lang="ar-SA" sz="2400" dirty="0"/>
              <a:t> </a:t>
            </a:r>
            <a:r>
              <a:rPr lang="ar-SA" sz="2400" dirty="0" smtClean="0"/>
              <a:t>لأنه </a:t>
            </a:r>
            <a:r>
              <a:rPr lang="ar-SA" sz="2400" dirty="0"/>
              <a:t>يمثل الضريبة الوطنية التي يجب ان يدفعها كل مواطن لمجتمعه و هو </a:t>
            </a:r>
            <a:r>
              <a:rPr lang="ar-SA" sz="2400" b="1" dirty="0"/>
              <a:t>وسيلة</a:t>
            </a:r>
            <a:r>
              <a:rPr lang="ar-SA" sz="2400" dirty="0"/>
              <a:t> </a:t>
            </a:r>
            <a:r>
              <a:rPr lang="ar-SA" sz="2400" dirty="0" smtClean="0"/>
              <a:t>لأنه </a:t>
            </a:r>
            <a:r>
              <a:rPr lang="ar-SA" sz="2400" dirty="0"/>
              <a:t>في صوره </a:t>
            </a:r>
            <a:r>
              <a:rPr lang="ar-SA" sz="2400" dirty="0" smtClean="0"/>
              <a:t>المتعددة </a:t>
            </a:r>
            <a:r>
              <a:rPr lang="ar-SA" sz="2400" dirty="0"/>
              <a:t>يمثل ما يشبه مدرسة الحياة الكبيرة تستوعب المواطنين جميعا ليكونوا متعلمين و لتكون </a:t>
            </a:r>
            <a:r>
              <a:rPr lang="ar-SA" sz="2400" b="1" u="sng" dirty="0">
                <a:solidFill>
                  <a:srgbClr val="00B0F0"/>
                </a:solidFill>
              </a:rPr>
              <a:t>مواقف الحياة بتجاربها </a:t>
            </a:r>
            <a:r>
              <a:rPr lang="ar-SA" sz="2400" b="1" u="sng" dirty="0" smtClean="0">
                <a:solidFill>
                  <a:srgbClr val="00B0F0"/>
                </a:solidFill>
              </a:rPr>
              <a:t>هي </a:t>
            </a:r>
            <a:r>
              <a:rPr lang="ar-SA" sz="2400" b="1" u="sng" dirty="0">
                <a:solidFill>
                  <a:srgbClr val="00B0F0"/>
                </a:solidFill>
              </a:rPr>
              <a:t>منهج التعلم و مادته</a:t>
            </a:r>
            <a:r>
              <a:rPr lang="ar-SA" sz="2400" dirty="0"/>
              <a:t> و بذلك فان </a:t>
            </a:r>
            <a:r>
              <a:rPr lang="ar-SA" sz="2400" dirty="0">
                <a:solidFill>
                  <a:srgbClr val="C00000"/>
                </a:solidFill>
              </a:rPr>
              <a:t>قيمة و اهمية التطوع في العمل الاجتماعي على مختلف اشكاله يجب الا تقاس على المدى القريب</a:t>
            </a:r>
            <a:r>
              <a:rPr lang="ar-SA" sz="2400" dirty="0"/>
              <a:t> بل يجيب ان تقاس بالعائد التربوي و الثقافي و الاجتماعي و الامني على المدى البعيد </a:t>
            </a:r>
            <a:endParaRPr lang="en-US" sz="2400" dirty="0"/>
          </a:p>
        </p:txBody>
      </p:sp>
    </p:spTree>
    <p:extLst>
      <p:ext uri="{BB962C8B-B14F-4D97-AF65-F5344CB8AC3E}">
        <p14:creationId xmlns:p14="http://schemas.microsoft.com/office/powerpoint/2010/main" val="1937794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8280920" cy="6264696"/>
          </a:xfrm>
          <a:prstGeom prst="rect">
            <a:avLst/>
          </a:prstGeom>
        </p:spPr>
      </p:pic>
      <p:sp>
        <p:nvSpPr>
          <p:cNvPr id="5" name="مربع نص 4"/>
          <p:cNvSpPr txBox="1"/>
          <p:nvPr/>
        </p:nvSpPr>
        <p:spPr>
          <a:xfrm>
            <a:off x="2051720" y="620688"/>
            <a:ext cx="6552728" cy="3477875"/>
          </a:xfrm>
          <a:prstGeom prst="rect">
            <a:avLst/>
          </a:prstGeom>
          <a:noFill/>
        </p:spPr>
        <p:txBody>
          <a:bodyPr wrap="square" rtlCol="1">
            <a:spAutoFit/>
          </a:bodyPr>
          <a:lstStyle/>
          <a:p>
            <a:pPr algn="ctr"/>
            <a:r>
              <a:rPr lang="ar-SA" sz="4400" b="1" u="sng" dirty="0" smtClean="0"/>
              <a:t>اسئلة</a:t>
            </a:r>
            <a:r>
              <a:rPr lang="ar-SA" sz="4400" dirty="0" smtClean="0"/>
              <a:t> </a:t>
            </a:r>
          </a:p>
          <a:p>
            <a:pPr algn="ctr"/>
            <a:r>
              <a:rPr lang="ar-SA" sz="4400" dirty="0" smtClean="0"/>
              <a:t>س:عرف / عرفي </a:t>
            </a:r>
            <a:r>
              <a:rPr lang="ar-SA" sz="4400" dirty="0" smtClean="0"/>
              <a:t>العمل التطوعي ؟</a:t>
            </a:r>
          </a:p>
          <a:p>
            <a:pPr algn="ctr"/>
            <a:r>
              <a:rPr lang="ar-SA" sz="4400" dirty="0" smtClean="0"/>
              <a:t>س: اذكري اهمية العمل التطوعي ؟</a:t>
            </a:r>
          </a:p>
          <a:p>
            <a:pPr algn="ctr"/>
            <a:r>
              <a:rPr lang="ar-SA" sz="4400" dirty="0" smtClean="0"/>
              <a:t>س:وضحي دور العمل التطوعي في تنمية المجتمع ؟</a:t>
            </a:r>
            <a:endParaRPr lang="ar-SA" sz="4400" dirty="0"/>
          </a:p>
        </p:txBody>
      </p:sp>
    </p:spTree>
    <p:extLst>
      <p:ext uri="{BB962C8B-B14F-4D97-AF65-F5344CB8AC3E}">
        <p14:creationId xmlns:p14="http://schemas.microsoft.com/office/powerpoint/2010/main" val="4103984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065606" y="404664"/>
            <a:ext cx="7211148" cy="5760640"/>
          </a:xfr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a:normAutofit/>
          </a:bodyPr>
          <a:lstStyle/>
          <a:p>
            <a:pPr marL="457200" indent="-457200" algn="ctr">
              <a:buFont typeface="Arial" panose="020B0604020202020204" pitchFamily="34" charset="0"/>
              <a:buChar char="•"/>
            </a:pPr>
            <a:r>
              <a:rPr lang="ar-SA" sz="8700" b="1" u="sng" dirty="0">
                <a:ln>
                  <a:solidFill>
                    <a:sysClr val="windowText" lastClr="000000"/>
                  </a:solidFill>
                </a:ln>
                <a:solidFill>
                  <a:srgbClr val="FF0000"/>
                </a:solidFill>
              </a:rPr>
              <a:t>المحاضرة الثالثة </a:t>
            </a:r>
            <a:endParaRPr lang="ar-SA" sz="8700" b="1" u="sng" dirty="0" smtClean="0">
              <a:ln>
                <a:solidFill>
                  <a:sysClr val="windowText" lastClr="000000"/>
                </a:solidFill>
              </a:ln>
              <a:solidFill>
                <a:srgbClr val="FF0000"/>
              </a:solidFill>
            </a:endParaRPr>
          </a:p>
          <a:p>
            <a:pPr marL="457200" indent="-457200" algn="ctr">
              <a:buFont typeface="Arial" panose="020B0604020202020204" pitchFamily="34" charset="0"/>
              <a:buChar char="•"/>
            </a:pPr>
            <a:endParaRPr lang="ar-SA" sz="3500" b="1" dirty="0" smtClean="0">
              <a:ln>
                <a:solidFill>
                  <a:schemeClr val="accent3">
                    <a:lumMod val="60000"/>
                    <a:lumOff val="40000"/>
                  </a:schemeClr>
                </a:solidFill>
              </a:ln>
              <a:solidFill>
                <a:sysClr val="windowText" lastClr="000000"/>
              </a:solidFill>
            </a:endParaRP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ysClr val="windowText" lastClr="000000"/>
                </a:solidFill>
              </a:rPr>
              <a:t>اولويات العمل التطوعي</a:t>
            </a: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ysClr val="windowText" lastClr="000000"/>
                </a:solidFill>
              </a:rPr>
              <a:t>اهداف العمل التطوعي </a:t>
            </a: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ysClr val="windowText" lastClr="000000"/>
                </a:solidFill>
              </a:rPr>
              <a:t>شروط العمل </a:t>
            </a:r>
            <a:r>
              <a:rPr lang="ar-SA" sz="4400" b="1" dirty="0" smtClean="0">
                <a:ln>
                  <a:solidFill>
                    <a:schemeClr val="accent3">
                      <a:lumMod val="60000"/>
                      <a:lumOff val="40000"/>
                    </a:schemeClr>
                  </a:solidFill>
                </a:ln>
                <a:solidFill>
                  <a:schemeClr val="tx1"/>
                </a:solidFill>
              </a:rPr>
              <a:t>التطوعي</a:t>
            </a:r>
          </a:p>
          <a:p>
            <a:pPr marL="457200" indent="-457200" algn="ctr">
              <a:buFont typeface="Arial" panose="020B0604020202020204" pitchFamily="34" charset="0"/>
              <a:buChar char="•"/>
            </a:pPr>
            <a:r>
              <a:rPr lang="ar-SA" sz="4400" b="1" dirty="0" smtClean="0">
                <a:ln>
                  <a:solidFill>
                    <a:schemeClr val="accent3">
                      <a:lumMod val="60000"/>
                      <a:lumOff val="40000"/>
                    </a:schemeClr>
                  </a:solidFill>
                </a:ln>
                <a:solidFill>
                  <a:schemeClr val="tx1"/>
                </a:solidFill>
              </a:rPr>
              <a:t>مكانة العمل التطوعي في الاسلام</a:t>
            </a:r>
          </a:p>
          <a:p>
            <a:endParaRPr lang="ar-SA" dirty="0"/>
          </a:p>
        </p:txBody>
      </p:sp>
      <p:pic>
        <p:nvPicPr>
          <p:cNvPr id="3074" name="Picture 2" descr="C:\Users\aasaleh\AppData\Local\Microsoft\Windows\Temporary Internet Files\Content.IE5\AJRQJL4D\11949839802000278259crayon.svg.m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929682">
            <a:off x="8339394" y="5913297"/>
            <a:ext cx="777012" cy="10647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758510">
            <a:off x="155291" y="5913295"/>
            <a:ext cx="777012" cy="10647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5699147">
            <a:off x="134907" y="-255928"/>
            <a:ext cx="777012" cy="10647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62714">
            <a:off x="8368275" y="-82853"/>
            <a:ext cx="665024" cy="911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1816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836712"/>
            <a:ext cx="7125112" cy="5400599"/>
          </a:xfrm>
          <a:solidFill>
            <a:schemeClr val="bg1"/>
          </a:solidFill>
          <a:ln w="28575">
            <a:solidFill>
              <a:schemeClr val="accent1"/>
            </a:solidFill>
          </a:ln>
          <a:scene3d>
            <a:camera prst="orthographicFront"/>
            <a:lightRig rig="threePt" dir="t"/>
          </a:scene3d>
          <a:sp3d>
            <a:bevelT prst="angle"/>
          </a:sp3d>
        </p:spPr>
        <p:txBody>
          <a:bodyPr>
            <a:normAutofit/>
          </a:bodyPr>
          <a:lstStyle/>
          <a:p>
            <a:r>
              <a:rPr lang="ar-SA" sz="2800" b="1" u="sng" dirty="0" smtClean="0">
                <a:ln>
                  <a:solidFill>
                    <a:sysClr val="windowText" lastClr="000000"/>
                  </a:solidFill>
                </a:ln>
                <a:solidFill>
                  <a:srgbClr val="7030A0"/>
                </a:solidFill>
              </a:rPr>
              <a:t>ومن </a:t>
            </a:r>
            <a:r>
              <a:rPr lang="ar-SA" sz="2800" b="1" u="sng" dirty="0">
                <a:ln>
                  <a:solidFill>
                    <a:sysClr val="windowText" lastClr="000000"/>
                  </a:solidFill>
                </a:ln>
                <a:solidFill>
                  <a:srgbClr val="7030A0"/>
                </a:solidFill>
              </a:rPr>
              <a:t>أجل تطوير العمل التطوعي، نحتاج </a:t>
            </a:r>
            <a:r>
              <a:rPr lang="ar-SA" sz="2800" b="1" u="sng" dirty="0" smtClean="0">
                <a:ln>
                  <a:solidFill>
                    <a:sysClr val="windowText" lastClr="000000"/>
                  </a:solidFill>
                </a:ln>
                <a:solidFill>
                  <a:srgbClr val="7030A0"/>
                </a:solidFill>
              </a:rPr>
              <a:t>إلى</a:t>
            </a:r>
          </a:p>
          <a:p>
            <a:r>
              <a:rPr lang="ar-SA" sz="2800" b="1" u="sng" dirty="0" smtClean="0">
                <a:ln>
                  <a:solidFill>
                    <a:sysClr val="windowText" lastClr="000000"/>
                  </a:solidFill>
                </a:ln>
                <a:solidFill>
                  <a:srgbClr val="7030A0"/>
                </a:solidFill>
              </a:rPr>
              <a:t> </a:t>
            </a:r>
            <a:r>
              <a:rPr lang="ar-SA" sz="2800" dirty="0"/>
              <a:t>ضرورة ترتيب الأولويات في العمل التطوعي، وبناء مشاريع استراتيجية وذات قيمة اجتماعية وتنموية كبيرة.</a:t>
            </a:r>
          </a:p>
          <a:p>
            <a:r>
              <a:rPr lang="ar-SA" sz="2800" dirty="0"/>
              <a:t> </a:t>
            </a:r>
            <a:r>
              <a:rPr lang="ar-SA" sz="2800" dirty="0" smtClean="0"/>
              <a:t>و نشر </a:t>
            </a:r>
            <a:r>
              <a:rPr lang="ar-SA" sz="2800" dirty="0"/>
              <a:t>ثقافة العمل التطوعي والإنساني في المجتمع، واستقطاب كوادر جديدة من الشباب للعمل التطوعي لإعطاء روح جديدة وإبداعية للحركة التطوعية، والاهتمام بالمجالات الجديدة في العمل التطوعي </a:t>
            </a:r>
            <a:endParaRPr lang="ar-SA" sz="2800" dirty="0" smtClean="0"/>
          </a:p>
          <a:p>
            <a:pPr algn="ctr"/>
            <a:r>
              <a:rPr lang="ar-SA" sz="2800" b="1" dirty="0" smtClean="0">
                <a:ln>
                  <a:solidFill>
                    <a:sysClr val="windowText" lastClr="000000"/>
                  </a:solidFill>
                </a:ln>
                <a:solidFill>
                  <a:srgbClr val="FF0000"/>
                </a:solidFill>
                <a:effectLst>
                  <a:outerShdw blurRad="38100" dist="38100" dir="2700000" algn="tl">
                    <a:srgbClr val="000000">
                      <a:alpha val="43137"/>
                    </a:srgbClr>
                  </a:outerShdw>
                </a:effectLst>
              </a:rPr>
              <a:t>( كالحفاظ </a:t>
            </a:r>
            <a:r>
              <a:rPr lang="ar-SA" sz="2800" b="1" dirty="0">
                <a:ln>
                  <a:solidFill>
                    <a:sysClr val="windowText" lastClr="000000"/>
                  </a:solidFill>
                </a:ln>
                <a:solidFill>
                  <a:srgbClr val="FF0000"/>
                </a:solidFill>
                <a:effectLst>
                  <a:outerShdw blurRad="38100" dist="38100" dir="2700000" algn="tl">
                    <a:srgbClr val="000000">
                      <a:alpha val="43137"/>
                    </a:srgbClr>
                  </a:outerShdw>
                </a:effectLst>
              </a:rPr>
              <a:t>على البيئة، وإبراز التراث العلمي والثقافي المحلي، ودعم المتفوقين دراسياً لإكمال مسيرتهم العلمية</a:t>
            </a:r>
            <a:r>
              <a:rPr lang="ar-SA" sz="2800" b="1" dirty="0" smtClean="0">
                <a:ln>
                  <a:solidFill>
                    <a:sysClr val="windowText" lastClr="000000"/>
                  </a:solidFill>
                </a:ln>
                <a:solidFill>
                  <a:srgbClr val="FF0000"/>
                </a:solidFill>
                <a:effectLst>
                  <a:outerShdw blurRad="38100" dist="38100" dir="2700000" algn="tl">
                    <a:srgbClr val="000000">
                      <a:alpha val="43137"/>
                    </a:srgbClr>
                  </a:outerShdw>
                </a:effectLst>
              </a:rPr>
              <a:t>.)</a:t>
            </a:r>
            <a:endParaRPr lang="ar-SA" sz="2800" b="1" dirty="0">
              <a:ln>
                <a:solidFill>
                  <a:sysClr val="windowText" lastClr="000000"/>
                </a:solidFill>
              </a:ln>
              <a:solidFill>
                <a:srgbClr val="FF0000"/>
              </a:solidFill>
              <a:effectLst>
                <a:outerShdw blurRad="38100" dist="38100" dir="2700000" algn="tl">
                  <a:srgbClr val="000000">
                    <a:alpha val="43137"/>
                  </a:srgbClr>
                </a:outerShdw>
              </a:effectLst>
            </a:endParaRPr>
          </a:p>
          <a:p>
            <a:endParaRPr lang="ar-SA" b="1" dirty="0">
              <a:ln>
                <a:solidFill>
                  <a:sysClr val="windowText" lastClr="000000"/>
                </a:solidFill>
              </a:ln>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8585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026" name="Picture 2" descr="C:\Users\aasaleh\AppData\Local\Microsoft\Windows\Temporary Internet Files\Content.IE5\AJRQJL4D\11949839802000278259crayon.svg.med[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16696051">
            <a:off x="32774" y="40959"/>
            <a:ext cx="919732" cy="9968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127990">
            <a:off x="-183856" y="5677650"/>
            <a:ext cx="1237211" cy="980728"/>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1010424" y="920441"/>
            <a:ext cx="6840760" cy="5201424"/>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r>
              <a:rPr lang="ar-SA" sz="2400" b="1" u="sng" dirty="0"/>
              <a:t>اولويات العمل التطوعي :</a:t>
            </a:r>
            <a:endParaRPr lang="en-US" sz="2400" b="1" u="sng" dirty="0"/>
          </a:p>
          <a:p>
            <a:pPr marL="285750" indent="-285750">
              <a:buFont typeface="Wingdings" panose="05000000000000000000" pitchFamily="2" charset="2"/>
              <a:buChar char="Ø"/>
            </a:pPr>
            <a:r>
              <a:rPr lang="ar-SA" sz="2400" b="1" dirty="0"/>
              <a:t>تحديد اولويات التنمية </a:t>
            </a:r>
            <a:r>
              <a:rPr lang="ar-SA" sz="2400" dirty="0"/>
              <a:t>: تعمل الجمعيات والهيئات والمؤسسات الخيرية بالتعاون مع المؤسسات الحكومية لكي تؤدي دورا هاما واساسيا في تحديد الاولويات والتحديات في المشاريع التنموية لما تتمتع به هذه المؤسسات من </a:t>
            </a:r>
            <a:r>
              <a:rPr lang="ar-SA" sz="2400" dirty="0" smtClean="0"/>
              <a:t> </a:t>
            </a:r>
            <a:r>
              <a:rPr lang="ar-SA" sz="2400" dirty="0"/>
              <a:t>خصوصية تتمثل في علاقاتها بالفئات المستهدفة وقربها بل واندماجها في بعض الاحيان مع تلك الفئات و تتيح تلك العلاقة بين المؤسسات الخيرية و مختلف فئات المجتمع رؤية واضحة للاحتياجات الملحة و المشاكل و المعوقات </a:t>
            </a:r>
            <a:r>
              <a:rPr lang="ar-SA" sz="2400" dirty="0" smtClean="0"/>
              <a:t>التي </a:t>
            </a:r>
            <a:r>
              <a:rPr lang="ar-SA" sz="2400" dirty="0"/>
              <a:t>يمكن ان تصادف المشاريع التنموية و يمكنها نقل صورة اكثر وضوحا و مصداقية الى الجهات المسؤولة عن صنع </a:t>
            </a:r>
            <a:r>
              <a:rPr lang="ar-SA" sz="2400" dirty="0" smtClean="0"/>
              <a:t>القرار</a:t>
            </a:r>
          </a:p>
          <a:p>
            <a:pPr marL="285750" indent="-285750">
              <a:buFont typeface="Wingdings" panose="05000000000000000000" pitchFamily="2" charset="2"/>
              <a:buChar char="Ø"/>
            </a:pPr>
            <a:endParaRPr lang="ar-SA" sz="2000" dirty="0"/>
          </a:p>
        </p:txBody>
      </p:sp>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72958">
            <a:off x="7883495" y="598892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864" y="0"/>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2351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836713"/>
            <a:ext cx="7125112" cy="5022086"/>
          </a:xfrm>
          <a:ln w="76200"/>
          <a:effectLst>
            <a:glow rad="228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a:normAutofit/>
          </a:bodyPr>
          <a:lstStyle/>
          <a:p>
            <a:pPr lvl="0"/>
            <a:r>
              <a:rPr lang="ar-SA" sz="2800" b="1" dirty="0"/>
              <a:t>تخفيض كلفة الانتاج و تخفيض النفقات الحكومية </a:t>
            </a:r>
            <a:r>
              <a:rPr lang="ar-SA" sz="2800" dirty="0"/>
              <a:t>كما يسهم العمل التطوعي من جهة اخرى في الاقتصاد و الناتج الاقتصادي للدولة حيث تعمل المؤسسات الخيرية من خلال برامجها و انشطتها في مجالات خدمة المجتمع على المساهمة في تخفيض تكاليف انتاج السلع و الخدمات فإذا ما تم الاعتماد في تنفيذ عدد من البرامج و خاصة الخدمية منها خاصة التنظيم او الإدارة او القوى العاملة او العمل الخيري فان ذلك بلا شك سوف يؤدي الى خفض التكاليف</a:t>
            </a:r>
            <a:endParaRPr lang="en-US" sz="2800" dirty="0"/>
          </a:p>
          <a:p>
            <a:endParaRPr lang="ar-SA" dirty="0"/>
          </a:p>
        </p:txBody>
      </p:sp>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72958">
            <a:off x="7883495" y="598892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23757">
            <a:off x="16897" y="5811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37052">
            <a:off x="21451" y="589576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281" y="34447"/>
            <a:ext cx="1209060" cy="9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06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00191">
            <a:off x="24094" y="6086055"/>
            <a:ext cx="963742" cy="7445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408101">
            <a:off x="1007" y="29761"/>
            <a:ext cx="990140" cy="7649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80353">
            <a:off x="8125259" y="6122866"/>
            <a:ext cx="1026448" cy="7930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0" y="32456"/>
            <a:ext cx="1015174" cy="784318"/>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008649" y="620688"/>
            <a:ext cx="7128791" cy="5693866"/>
          </a:xfrm>
          <a:prstGeom prst="rect">
            <a:avLst/>
          </a:prstGeom>
          <a:effectLst>
            <a:glow rad="1397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Ø"/>
            </a:pPr>
            <a:r>
              <a:rPr lang="ar-SA" sz="2800" u="sng" dirty="0">
                <a:solidFill>
                  <a:schemeClr val="accent2">
                    <a:lumMod val="60000"/>
                    <a:lumOff val="40000"/>
                  </a:schemeClr>
                </a:solidFill>
                <a:effectLst>
                  <a:outerShdw blurRad="38100" dist="38100" dir="2700000" algn="tl">
                    <a:srgbClr val="000000">
                      <a:alpha val="43137"/>
                    </a:srgbClr>
                  </a:outerShdw>
                </a:effectLst>
              </a:rPr>
              <a:t>ان بعض رجال الاعمال و التجار وجدوا </a:t>
            </a:r>
            <a:r>
              <a:rPr lang="ar-SA" sz="2800" dirty="0"/>
              <a:t>في الجمعيات التطوعية ضالتهم المنشودة من اجل انفاق و صرف زكاة اموالهم نظرا لعدم ثقتهم في من يذهبون اليهم للسؤال و ضمانا لوصولها لمستحقيها و قد ضمت تلك الجمعيات مجموعات من الشباب الواعد من الجنسين المحبين لوطنهم هدفهم اسعاد الاخرين و رسم السعادة على شفاه المحتاجين </a:t>
            </a:r>
            <a:endParaRPr lang="en-US" sz="2800" dirty="0"/>
          </a:p>
          <a:p>
            <a:pPr marL="285750" lvl="0" indent="-285750">
              <a:buFont typeface="Wingdings" panose="05000000000000000000" pitchFamily="2" charset="2"/>
              <a:buChar char="Ø"/>
            </a:pPr>
            <a:r>
              <a:rPr lang="ar-SA" sz="2800" u="sng" dirty="0">
                <a:solidFill>
                  <a:schemeClr val="accent2">
                    <a:lumMod val="60000"/>
                    <a:lumOff val="40000"/>
                  </a:schemeClr>
                </a:solidFill>
                <a:effectLst>
                  <a:outerShdw blurRad="38100" dist="38100" dir="2700000" algn="tl">
                    <a:srgbClr val="000000">
                      <a:alpha val="43137"/>
                    </a:srgbClr>
                  </a:outerShdw>
                </a:effectLst>
              </a:rPr>
              <a:t>يسهم العمل التطوعي بتنمية الاحساس </a:t>
            </a:r>
            <a:r>
              <a:rPr lang="ar-SA" sz="2800" dirty="0"/>
              <a:t>لدى المتطوع و من يستفيد من خدماته بالانتماء و تقوية الرابط الاجتماعي بين فئات المجتمع و </a:t>
            </a:r>
            <a:r>
              <a:rPr lang="ar-SA" sz="2800" dirty="0" smtClean="0"/>
              <a:t>التي </a:t>
            </a:r>
            <a:r>
              <a:rPr lang="ar-SA" sz="2800" dirty="0"/>
              <a:t>تأثرت تأثرا سلبيا بعوامل التغير الاجتماعي و </a:t>
            </a:r>
            <a:r>
              <a:rPr lang="ar-SA" sz="2800" dirty="0" smtClean="0"/>
              <a:t>الحضاري</a:t>
            </a:r>
            <a:endParaRPr lang="en-US" sz="2800" dirty="0"/>
          </a:p>
        </p:txBody>
      </p:sp>
    </p:spTree>
    <p:extLst>
      <p:ext uri="{BB962C8B-B14F-4D97-AF65-F5344CB8AC3E}">
        <p14:creationId xmlns:p14="http://schemas.microsoft.com/office/powerpoint/2010/main" val="3424535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9443" y="1052736"/>
            <a:ext cx="7125112" cy="4806063"/>
          </a:xfrm>
          <a:solidFill>
            <a:schemeClr val="bg1"/>
          </a:solidFill>
          <a:ln w="28575">
            <a:solidFill>
              <a:srgbClr val="C00000"/>
            </a:solidFill>
          </a:ln>
          <a:scene3d>
            <a:camera prst="perspectiveBelow"/>
            <a:lightRig rig="threePt" dir="t"/>
          </a:scene3d>
          <a:sp3d>
            <a:bevelT prst="angle"/>
          </a:sp3d>
        </p:spPr>
        <p:txBody>
          <a:bodyPr/>
          <a:lstStyle/>
          <a:p>
            <a:r>
              <a:rPr lang="ar-SA" sz="2800" b="1" dirty="0" smtClean="0">
                <a:ln>
                  <a:solidFill>
                    <a:srgbClr val="FFC000"/>
                  </a:solidFill>
                </a:ln>
                <a:solidFill>
                  <a:schemeClr val="accent6">
                    <a:lumMod val="60000"/>
                    <a:lumOff val="40000"/>
                  </a:schemeClr>
                </a:solidFill>
                <a:effectLst>
                  <a:outerShdw blurRad="38100" dist="38100" dir="2700000" algn="tl">
                    <a:srgbClr val="000000">
                      <a:alpha val="43137"/>
                    </a:srgbClr>
                  </a:outerShdw>
                </a:effectLst>
              </a:rPr>
              <a:t>  </a:t>
            </a:r>
            <a:r>
              <a:rPr lang="ar-SA" sz="2800" b="1" dirty="0" smtClean="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وللعمل </a:t>
            </a: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التطوعي دور مهم في تقديم الخبرات لكل من </a:t>
            </a:r>
            <a:r>
              <a:rPr lang="ar-SA"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 </a:t>
            </a:r>
            <a:r>
              <a:rPr lang="ar-SA" sz="2800" dirty="0" smtClean="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 </a:t>
            </a:r>
          </a:p>
          <a:p>
            <a:pPr marL="0" indent="0">
              <a:buNone/>
            </a:pPr>
            <a:endParaRPr lang="en-US"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pPr lvl="0" algn="ct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المجتمع </a:t>
            </a:r>
            <a:endParaRPr lang="en-US"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pPr lvl="0" algn="ct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المنظمات </a:t>
            </a:r>
            <a:endParaRPr lang="en-US"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pPr algn="ctr"/>
            <a:r>
              <a:rPr lang="ar-SA" sz="2800" b="1"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الافراد</a:t>
            </a:r>
            <a:r>
              <a:rPr lang="ar-SA"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rPr>
              <a:t> </a:t>
            </a:r>
            <a:endParaRPr lang="en-US" sz="2800" dirty="0">
              <a:ln>
                <a:solidFill>
                  <a:schemeClr val="accent1">
                    <a:lumMod val="50000"/>
                  </a:schemeClr>
                </a:solidFill>
              </a:ln>
              <a:solidFill>
                <a:schemeClr val="accent6">
                  <a:lumMod val="60000"/>
                  <a:lumOff val="40000"/>
                </a:schemeClr>
              </a:solidFill>
              <a:effectLst>
                <a:outerShdw blurRad="38100" dist="38100" dir="2700000" algn="tl">
                  <a:srgbClr val="000000">
                    <a:alpha val="43137"/>
                  </a:srgbClr>
                </a:outerShdw>
              </a:effectLst>
            </a:endParaRPr>
          </a:p>
          <a:p>
            <a:endParaRPr lang="ar-SA" dirty="0"/>
          </a:p>
        </p:txBody>
      </p:sp>
    </p:spTree>
    <p:extLst>
      <p:ext uri="{BB962C8B-B14F-4D97-AF65-F5344CB8AC3E}">
        <p14:creationId xmlns:p14="http://schemas.microsoft.com/office/powerpoint/2010/main" val="426771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303017">
            <a:off x="-31962" y="5984360"/>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009426">
            <a:off x="7974271" y="6010307"/>
            <a:ext cx="1171669" cy="905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37200">
            <a:off x="11433" y="48605"/>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31926" y="982719"/>
            <a:ext cx="6669666" cy="5262979"/>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b="1" u="sng" dirty="0"/>
              <a:t>اولا بالنسبة للمجتمع : </a:t>
            </a:r>
            <a:endParaRPr lang="en-US" sz="2800" b="1" u="sng" dirty="0"/>
          </a:p>
          <a:p>
            <a:pPr marL="457200" indent="-457200">
              <a:buFont typeface="Courier New" panose="02070309020205020404" pitchFamily="49" charset="0"/>
              <a:buChar char="o"/>
            </a:pPr>
            <a:r>
              <a:rPr lang="ar-SA" sz="2800" dirty="0"/>
              <a:t>يشكل التطوع للمجتمع اهمية اقتصادية واجتماعية وثقافية وسياسية تتمثل في </a:t>
            </a:r>
            <a:endParaRPr lang="en-US" sz="2800" dirty="0"/>
          </a:p>
          <a:p>
            <a:pPr marL="457200" lvl="0" indent="-457200">
              <a:buFont typeface="Courier New" panose="02070309020205020404" pitchFamily="49" charset="0"/>
              <a:buChar char="o"/>
            </a:pPr>
            <a:r>
              <a:rPr lang="ar-SA" sz="2800" dirty="0"/>
              <a:t>تنمية الجانب الانساني </a:t>
            </a:r>
            <a:endParaRPr lang="en-US" sz="2800" dirty="0"/>
          </a:p>
          <a:p>
            <a:pPr marL="457200" lvl="0" indent="-457200">
              <a:buFont typeface="Courier New" panose="02070309020205020404" pitchFamily="49" charset="0"/>
              <a:buChar char="o"/>
            </a:pPr>
            <a:r>
              <a:rPr lang="ar-SA" sz="2800" dirty="0"/>
              <a:t>اتاحة الفرصة لمعرفة احتياجات المجتمع </a:t>
            </a:r>
            <a:endParaRPr lang="en-US" sz="2800" dirty="0"/>
          </a:p>
          <a:p>
            <a:pPr marL="457200" lvl="0" indent="-457200">
              <a:buFont typeface="Courier New" panose="02070309020205020404" pitchFamily="49" charset="0"/>
              <a:buChar char="o"/>
            </a:pPr>
            <a:r>
              <a:rPr lang="ar-SA" sz="2800" dirty="0"/>
              <a:t>تنمية القدرة على التفاعل والتواصل مع الاخرين </a:t>
            </a:r>
            <a:endParaRPr lang="en-US" sz="2800" dirty="0"/>
          </a:p>
          <a:p>
            <a:pPr marL="457200" lvl="0" indent="-457200">
              <a:buFont typeface="Courier New" panose="02070309020205020404" pitchFamily="49" charset="0"/>
              <a:buChar char="o"/>
            </a:pPr>
            <a:r>
              <a:rPr lang="ar-SA" sz="2800" dirty="0"/>
              <a:t>تنمية الحس الاجتماعي لدى المتطوع </a:t>
            </a:r>
            <a:endParaRPr lang="en-US" sz="2800" dirty="0"/>
          </a:p>
          <a:p>
            <a:pPr marL="457200" lvl="0" indent="-457200">
              <a:buFont typeface="Courier New" panose="02070309020205020404" pitchFamily="49" charset="0"/>
              <a:buChar char="o"/>
            </a:pPr>
            <a:r>
              <a:rPr lang="ar-SA" sz="2800" dirty="0"/>
              <a:t>يمنح الثقة بالنفس للمتطوع واحترام الذات </a:t>
            </a:r>
            <a:endParaRPr lang="en-US" sz="2800" dirty="0"/>
          </a:p>
          <a:p>
            <a:pPr marL="457200" indent="-457200">
              <a:buFont typeface="Courier New" panose="02070309020205020404" pitchFamily="49" charset="0"/>
              <a:buChar char="o"/>
            </a:pPr>
            <a:r>
              <a:rPr lang="ar-SA" sz="2800" dirty="0"/>
              <a:t>يترجم مشاعر الولاء والانتماء الى الواقع </a:t>
            </a:r>
            <a:r>
              <a:rPr lang="ar-SA" sz="2800" dirty="0" smtClean="0"/>
              <a:t>الملموس</a:t>
            </a:r>
          </a:p>
          <a:p>
            <a:pPr marL="457200" lvl="0" indent="-457200">
              <a:buFont typeface="Courier New" panose="02070309020205020404" pitchFamily="49" charset="0"/>
              <a:buChar char="o"/>
            </a:pPr>
            <a:r>
              <a:rPr lang="ar-SA" sz="2800" dirty="0"/>
              <a:t>يستثمر وقت المتطوع بأفضل الأعمال </a:t>
            </a:r>
            <a:r>
              <a:rPr lang="ar-SA" sz="2800" dirty="0" smtClean="0"/>
              <a:t> </a:t>
            </a:r>
            <a:endParaRPr lang="ar-SA" sz="2800" dirty="0"/>
          </a:p>
        </p:txBody>
      </p:sp>
    </p:spTree>
    <p:extLst>
      <p:ext uri="{BB962C8B-B14F-4D97-AF65-F5344CB8AC3E}">
        <p14:creationId xmlns:p14="http://schemas.microsoft.com/office/powerpoint/2010/main" val="118193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7512"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66959">
            <a:off x="-6058"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88181">
            <a:off x="7930276" y="590001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331640" y="1214603"/>
            <a:ext cx="6480720" cy="5262979"/>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r>
              <a:rPr lang="ar-SA" sz="2800" b="1" u="sng" dirty="0" smtClean="0">
                <a:ln>
                  <a:solidFill>
                    <a:srgbClr val="FFC000"/>
                  </a:solidFill>
                </a:ln>
                <a:solidFill>
                  <a:srgbClr val="00B0F0"/>
                </a:solidFill>
                <a:effectLst>
                  <a:outerShdw blurRad="38100" dist="38100" dir="2700000" algn="tl">
                    <a:srgbClr val="000000">
                      <a:alpha val="43137"/>
                    </a:srgbClr>
                  </a:outerShdw>
                </a:effectLst>
              </a:rPr>
              <a:t>ثانيا : دور العمل التطوع </a:t>
            </a:r>
            <a:r>
              <a:rPr lang="ar-SA" sz="2800" b="1" u="sng" dirty="0">
                <a:ln>
                  <a:solidFill>
                    <a:srgbClr val="FFC000"/>
                  </a:solidFill>
                </a:ln>
                <a:solidFill>
                  <a:srgbClr val="00B0F0"/>
                </a:solidFill>
                <a:effectLst>
                  <a:outerShdw blurRad="38100" dist="38100" dir="2700000" algn="tl">
                    <a:srgbClr val="000000">
                      <a:alpha val="43137"/>
                    </a:srgbClr>
                  </a:outerShdw>
                </a:effectLst>
              </a:rPr>
              <a:t>للمنظمات الاهلية : </a:t>
            </a:r>
            <a:endParaRPr lang="en-US" sz="2800" b="1" u="sng" dirty="0">
              <a:ln>
                <a:solidFill>
                  <a:srgbClr val="FFC000"/>
                </a:solidFill>
              </a:ln>
              <a:solidFill>
                <a:srgbClr val="00B0F0"/>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
            </a:pPr>
            <a:r>
              <a:rPr lang="ar-SA" sz="2800" dirty="0"/>
              <a:t>المتطوعون مصدر معلومات هامة لعملية التخطيط والتقويم لانهم غير مندمجين كليا في الانشطة اليومية بما يسمح لهم </a:t>
            </a:r>
            <a:r>
              <a:rPr lang="ar-SA" sz="2800" b="1" dirty="0"/>
              <a:t>بما يلي : </a:t>
            </a:r>
            <a:r>
              <a:rPr lang="ar-SA" sz="2800" dirty="0" smtClean="0"/>
              <a:t>-</a:t>
            </a:r>
          </a:p>
          <a:p>
            <a:pPr lvl="0"/>
            <a:endParaRPr lang="en-US" sz="2800" dirty="0"/>
          </a:p>
          <a:p>
            <a:pPr marL="285750" lvl="0" indent="-285750">
              <a:buFont typeface="Wingdings" panose="05000000000000000000" pitchFamily="2" charset="2"/>
              <a:buChar char="§"/>
            </a:pPr>
            <a:r>
              <a:rPr lang="ar-SA" sz="2800" dirty="0">
                <a:ln>
                  <a:solidFill>
                    <a:sysClr val="windowText" lastClr="000000"/>
                  </a:solidFill>
                </a:ln>
                <a:solidFill>
                  <a:schemeClr val="accent2">
                    <a:lumMod val="60000"/>
                    <a:lumOff val="40000"/>
                  </a:schemeClr>
                </a:solidFill>
              </a:rPr>
              <a:t>الوقوف على </a:t>
            </a:r>
            <a:r>
              <a:rPr lang="ar-SA" sz="2800" dirty="0"/>
              <a:t>اراء الجمهور والفئات المستفيدة من انشطة الجمعية بطريقة تختلف عن الموظفين</a:t>
            </a:r>
            <a:endParaRPr lang="en-US" sz="2800" dirty="0"/>
          </a:p>
          <a:p>
            <a:pPr marL="285750" lvl="0" indent="-285750">
              <a:buFont typeface="Wingdings" panose="05000000000000000000" pitchFamily="2" charset="2"/>
              <a:buChar char="§"/>
            </a:pPr>
            <a:r>
              <a:rPr lang="ar-SA" sz="2800" dirty="0">
                <a:ln>
                  <a:solidFill>
                    <a:sysClr val="windowText" lastClr="000000"/>
                  </a:solidFill>
                </a:ln>
                <a:solidFill>
                  <a:srgbClr val="00B0F0"/>
                </a:solidFill>
              </a:rPr>
              <a:t>التعبير بجراءة وحرية </a:t>
            </a:r>
            <a:r>
              <a:rPr lang="ar-SA" sz="2800" dirty="0"/>
              <a:t>دون التقيد بالاعتبارات التي تحكم اراء العاملين باجر </a:t>
            </a:r>
            <a:endParaRPr lang="en-US" sz="2800" dirty="0"/>
          </a:p>
        </p:txBody>
      </p:sp>
    </p:spTree>
    <p:extLst>
      <p:ext uri="{BB962C8B-B14F-4D97-AF65-F5344CB8AC3E}">
        <p14:creationId xmlns:p14="http://schemas.microsoft.com/office/powerpoint/2010/main" val="4218793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91618">
            <a:off x="-4203"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0679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06053">
            <a:off x="7950442" y="5906793"/>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9" name="مستطيل 8"/>
          <p:cNvSpPr/>
          <p:nvPr/>
        </p:nvSpPr>
        <p:spPr>
          <a:xfrm>
            <a:off x="1209061" y="692696"/>
            <a:ext cx="6725879" cy="5909310"/>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Wingdings" panose="05000000000000000000" pitchFamily="2" charset="2"/>
              <a:buChar char="§"/>
            </a:pPr>
            <a:r>
              <a:rPr lang="ar-SA" dirty="0"/>
              <a:t> </a:t>
            </a:r>
            <a:r>
              <a:rPr lang="ar-SA" sz="2400" dirty="0">
                <a:solidFill>
                  <a:srgbClr val="00B0F0"/>
                </a:solidFill>
                <a:effectLst>
                  <a:outerShdw blurRad="38100" dist="38100" dir="2700000" algn="tl">
                    <a:srgbClr val="000000">
                      <a:alpha val="43137"/>
                    </a:srgbClr>
                  </a:outerShdw>
                </a:effectLst>
              </a:rPr>
              <a:t>مصدر هام </a:t>
            </a:r>
            <a:r>
              <a:rPr lang="ar-SA" sz="2400" dirty="0"/>
              <a:t>لتنمية الموارد البشرية للجمعية </a:t>
            </a:r>
            <a:endParaRPr lang="en-US" sz="2400" dirty="0"/>
          </a:p>
          <a:p>
            <a:pPr marL="285750" lvl="0" indent="-285750">
              <a:buFont typeface="Wingdings" panose="05000000000000000000" pitchFamily="2" charset="2"/>
              <a:buChar char="§"/>
            </a:pPr>
            <a:r>
              <a:rPr lang="ar-SA" sz="2400" dirty="0">
                <a:effectLst>
                  <a:outerShdw blurRad="38100" dist="38100" dir="2700000" algn="tl">
                    <a:srgbClr val="000000">
                      <a:alpha val="43137"/>
                    </a:srgbClr>
                  </a:outerShdw>
                </a:effectLst>
              </a:rPr>
              <a:t>المتطوعين قوة عمل بدون اجر </a:t>
            </a:r>
            <a:endParaRPr lang="en-US" sz="2400" dirty="0">
              <a:effectLst>
                <a:outerShdw blurRad="38100" dist="38100" dir="2700000" algn="tl">
                  <a:srgbClr val="000000">
                    <a:alpha val="43137"/>
                  </a:srgbClr>
                </a:outerShdw>
              </a:effectLst>
            </a:endParaRPr>
          </a:p>
          <a:p>
            <a:pPr marL="285750" lvl="0" indent="-285750">
              <a:buFont typeface="Wingdings" panose="05000000000000000000" pitchFamily="2" charset="2"/>
              <a:buChar char="§"/>
            </a:pPr>
            <a:r>
              <a:rPr lang="ar-SA" sz="2400" dirty="0"/>
              <a:t>قدرة الجمعية على جزب المتطوعين يعد مؤشر على نجاح الجمعية في تحقيق اهدافها كمنظمة تطوعية </a:t>
            </a:r>
            <a:endParaRPr lang="ar-SA" sz="2400" dirty="0" smtClean="0"/>
          </a:p>
          <a:p>
            <a:r>
              <a:rPr lang="ar-SA" sz="2400" b="1" u="sng" dirty="0" smtClean="0">
                <a:ln>
                  <a:solidFill>
                    <a:schemeClr val="accent5">
                      <a:lumMod val="40000"/>
                      <a:lumOff val="60000"/>
                    </a:schemeClr>
                  </a:solidFill>
                </a:ln>
                <a:effectLst>
                  <a:outerShdw blurRad="38100" dist="38100" dir="2700000" algn="tl">
                    <a:srgbClr val="000000">
                      <a:alpha val="43137"/>
                    </a:srgbClr>
                  </a:outerShdw>
                </a:effectLst>
              </a:rPr>
              <a:t>ثالثا : دور </a:t>
            </a:r>
            <a:r>
              <a:rPr lang="ar-SA" sz="2400" b="1" u="sng" dirty="0">
                <a:ln>
                  <a:solidFill>
                    <a:schemeClr val="accent5">
                      <a:lumMod val="40000"/>
                      <a:lumOff val="60000"/>
                    </a:schemeClr>
                  </a:solidFill>
                </a:ln>
                <a:effectLst>
                  <a:outerShdw blurRad="38100" dist="38100" dir="2700000" algn="tl">
                    <a:srgbClr val="000000">
                      <a:alpha val="43137"/>
                    </a:srgbClr>
                  </a:outerShdw>
                </a:effectLst>
              </a:rPr>
              <a:t>التطوع للأفراد المتطوعين انفسهم : </a:t>
            </a:r>
            <a:endParaRPr lang="en-US" sz="2400" b="1" u="sng" dirty="0">
              <a:ln>
                <a:solidFill>
                  <a:schemeClr val="accent5">
                    <a:lumMod val="40000"/>
                    <a:lumOff val="60000"/>
                  </a:schemeClr>
                </a:solidFill>
              </a:ln>
              <a:effectLst>
                <a:outerShdw blurRad="38100" dist="38100" dir="2700000" algn="tl">
                  <a:srgbClr val="000000">
                    <a:alpha val="43137"/>
                  </a:srgbClr>
                </a:outerShdw>
              </a:effectLst>
            </a:endParaRPr>
          </a:p>
          <a:p>
            <a:pPr marL="342900" lvl="0" indent="-342900">
              <a:buFont typeface="Arial" panose="020B0604020202020204" pitchFamily="34" charset="0"/>
              <a:buChar char="•"/>
            </a:pPr>
            <a:r>
              <a:rPr lang="ar-SA" sz="2400" dirty="0">
                <a:solidFill>
                  <a:srgbClr val="00B0F0"/>
                </a:solidFill>
                <a:effectLst>
                  <a:outerShdw blurRad="38100" dist="38100" dir="2700000" algn="tl">
                    <a:srgbClr val="000000">
                      <a:alpha val="43137"/>
                    </a:srgbClr>
                  </a:outerShdw>
                </a:effectLst>
              </a:rPr>
              <a:t>التوجيه الايجابي لطاقات </a:t>
            </a:r>
            <a:r>
              <a:rPr lang="ar-SA" sz="2400" dirty="0"/>
              <a:t>المتطوعين واكسابهم مجموعة من الخبرات الاجتماعية التاي تسهم في تكامل شخصيته وتنمية قدراته </a:t>
            </a:r>
            <a:endParaRPr lang="en-US" sz="2400" dirty="0"/>
          </a:p>
          <a:p>
            <a:pPr marL="342900" indent="-342900">
              <a:buFont typeface="Arial" panose="020B0604020202020204" pitchFamily="34" charset="0"/>
              <a:buChar char="•"/>
            </a:pPr>
            <a:r>
              <a:rPr lang="ar-SA" sz="2400" b="1" dirty="0">
                <a:solidFill>
                  <a:srgbClr val="D60093"/>
                </a:solidFill>
                <a:effectLst>
                  <a:outerShdw blurRad="38100" dist="38100" dir="2700000" algn="tl">
                    <a:srgbClr val="000000">
                      <a:alpha val="43137"/>
                    </a:srgbClr>
                  </a:outerShdw>
                </a:effectLst>
              </a:rPr>
              <a:t>اشباع حاجاتهم </a:t>
            </a:r>
            <a:r>
              <a:rPr lang="ar-SA" sz="2400" dirty="0"/>
              <a:t>الى تقدير الاخرين له والانتماء الى جماعة او مؤسسة </a:t>
            </a:r>
            <a:endParaRPr lang="ar-SA" sz="2400" dirty="0" smtClean="0"/>
          </a:p>
          <a:p>
            <a:pPr marL="342900" lvl="0" indent="-342900">
              <a:buFont typeface="Arial" panose="020B0604020202020204" pitchFamily="34" charset="0"/>
              <a:buChar char="•"/>
            </a:pPr>
            <a:r>
              <a:rPr lang="ar-SA" sz="2400" dirty="0" smtClean="0">
                <a:solidFill>
                  <a:srgbClr val="CCCC00"/>
                </a:solidFill>
                <a:effectLst>
                  <a:outerShdw blurRad="38100" dist="38100" dir="2700000" algn="tl">
                    <a:srgbClr val="000000">
                      <a:alpha val="43137"/>
                    </a:srgbClr>
                  </a:outerShdw>
                </a:effectLst>
              </a:rPr>
              <a:t>تنمية </a:t>
            </a:r>
            <a:r>
              <a:rPr lang="ar-SA" sz="2400" dirty="0">
                <a:solidFill>
                  <a:srgbClr val="CCCC00"/>
                </a:solidFill>
                <a:effectLst>
                  <a:outerShdw blurRad="38100" dist="38100" dir="2700000" algn="tl">
                    <a:srgbClr val="000000">
                      <a:alpha val="43137"/>
                    </a:srgbClr>
                  </a:outerShdw>
                </a:effectLst>
              </a:rPr>
              <a:t>وعيه بقيمة </a:t>
            </a:r>
            <a:r>
              <a:rPr lang="ar-SA" sz="2400" dirty="0"/>
              <a:t>العمل الاجتماعي والجماعي والاحساس بالأخر والثقة به واحترام الفروق الفردية وتنمية مفهوم الحقوق والواجبات </a:t>
            </a:r>
            <a:endParaRPr lang="en-US" sz="2400" dirty="0"/>
          </a:p>
          <a:p>
            <a:pPr marL="342900" indent="-342900">
              <a:buFont typeface="Arial" panose="020B0604020202020204" pitchFamily="34" charset="0"/>
              <a:buChar char="•"/>
            </a:pPr>
            <a:endParaRPr lang="ar-SA" sz="2400" dirty="0" smtClean="0"/>
          </a:p>
          <a:p>
            <a:pPr lvl="0"/>
            <a:endParaRPr lang="ar-SA" dirty="0"/>
          </a:p>
        </p:txBody>
      </p:sp>
    </p:spTree>
    <p:extLst>
      <p:ext uri="{BB962C8B-B14F-4D97-AF65-F5344CB8AC3E}">
        <p14:creationId xmlns:p14="http://schemas.microsoft.com/office/powerpoint/2010/main" val="67064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52551">
            <a:off x="-9408" y="53078"/>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889999"/>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02281">
            <a:off x="7936983" y="589881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984" y="53079"/>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09061" y="979526"/>
            <a:ext cx="6725153" cy="5262979"/>
          </a:xfrm>
          <a:prstGeom prst="rect">
            <a:avLst/>
          </a:prstGeom>
          <a:ln>
            <a:solidFill>
              <a:schemeClr val="accent1">
                <a:lumMod val="50000"/>
              </a:schemeClr>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buFont typeface="Arial" panose="020B0604020202020204" pitchFamily="34" charset="0"/>
              <a:buChar char="•"/>
            </a:pPr>
            <a:r>
              <a:rPr lang="ar-SA" sz="2400" dirty="0">
                <a:solidFill>
                  <a:srgbClr val="00B0F0"/>
                </a:solidFill>
                <a:effectLst>
                  <a:outerShdw blurRad="38100" dist="38100" dir="2700000" algn="tl">
                    <a:srgbClr val="000000">
                      <a:alpha val="43137"/>
                    </a:srgbClr>
                  </a:outerShdw>
                </a:effectLst>
              </a:rPr>
              <a:t>اشباع الحاجة الى الانتماء والاحساس </a:t>
            </a:r>
            <a:r>
              <a:rPr lang="ar-SA" sz="2400" dirty="0"/>
              <a:t>بالعدالة في المجتمع من خلال مشاركة المتطوع في رسم الخطط واتخاذ القرارات او صنع القرار </a:t>
            </a:r>
            <a:endParaRPr lang="en-US" sz="2400" dirty="0"/>
          </a:p>
          <a:p>
            <a:pPr marL="285750" lvl="0" indent="-285750">
              <a:buFont typeface="Arial" panose="020B0604020202020204" pitchFamily="34" charset="0"/>
              <a:buChar char="•"/>
            </a:pPr>
            <a:r>
              <a:rPr lang="ar-SA" sz="2400" dirty="0">
                <a:effectLst>
                  <a:outerShdw blurRad="38100" dist="38100" dir="2700000" algn="tl">
                    <a:srgbClr val="000000">
                      <a:alpha val="43137"/>
                    </a:srgbClr>
                  </a:outerShdw>
                </a:effectLst>
              </a:rPr>
              <a:t>الاحساس بالمسئولية الاجتماعية والتنشئة </a:t>
            </a:r>
            <a:r>
              <a:rPr lang="ar-SA" sz="2400" dirty="0"/>
              <a:t>الاجتماعية السليمة وغرس قيم التعاون والمشاركة والعمل التطوعي وروح الفريق منذ الطفولة </a:t>
            </a:r>
            <a:endParaRPr lang="en-US" sz="2400" dirty="0"/>
          </a:p>
          <a:p>
            <a:pPr marL="285750" lvl="0" indent="-285750">
              <a:buFont typeface="Arial" panose="020B0604020202020204" pitchFamily="34" charset="0"/>
              <a:buChar char="•"/>
            </a:pPr>
            <a:r>
              <a:rPr lang="ar-SA" sz="2400" b="1" dirty="0">
                <a:solidFill>
                  <a:schemeClr val="accent1"/>
                </a:solidFill>
              </a:rPr>
              <a:t>اكتساب مهارات وقدرات حياتية </a:t>
            </a:r>
            <a:r>
              <a:rPr lang="ar-SA" sz="2400" dirty="0"/>
              <a:t>جديدة تسهم في بناء النفسي والاجتماعي مثل مهارات ( التنظيم والحوار والتفاوض والعمل المشترك وادارة الصراعات التي تدعم المشاركة العامة في المجتمع </a:t>
            </a:r>
            <a:r>
              <a:rPr lang="ar-SA" sz="2400" dirty="0" smtClean="0"/>
              <a:t> </a:t>
            </a:r>
            <a:endParaRPr lang="en-US" sz="2400" dirty="0"/>
          </a:p>
          <a:p>
            <a:pPr marL="285750" lvl="0" indent="-285750">
              <a:buFont typeface="Arial" panose="020B0604020202020204" pitchFamily="34" charset="0"/>
              <a:buChar char="•"/>
            </a:pPr>
            <a:r>
              <a:rPr lang="ar-SA" sz="2400" dirty="0">
                <a:solidFill>
                  <a:schemeClr val="accent1"/>
                </a:solidFill>
                <a:effectLst>
                  <a:outerShdw blurRad="38100" dist="38100" dir="2700000" algn="tl">
                    <a:srgbClr val="000000">
                      <a:alpha val="43137"/>
                    </a:srgbClr>
                  </a:outerShdw>
                </a:effectLst>
              </a:rPr>
              <a:t>اكتساب مهارات وقدرات مهنية </a:t>
            </a:r>
            <a:r>
              <a:rPr lang="ar-SA" sz="2400" dirty="0"/>
              <a:t>تساعده على اكتساب فرصة عمل او الحصول على عمل او الترقي في عمله اذا كان يعمل </a:t>
            </a:r>
            <a:endParaRPr lang="en-US" sz="2400" dirty="0"/>
          </a:p>
        </p:txBody>
      </p:sp>
    </p:spTree>
    <p:extLst>
      <p:ext uri="{BB962C8B-B14F-4D97-AF65-F5344CB8AC3E}">
        <p14:creationId xmlns:p14="http://schemas.microsoft.com/office/powerpoint/2010/main" val="3592114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29782">
            <a:off x="26175" y="589454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069253">
            <a:off x="32765" y="48604"/>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23382">
            <a:off x="7983439" y="588797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744"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1274590" y="523021"/>
            <a:ext cx="6664133" cy="6001643"/>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rtlCol="1">
            <a:spAutoFit/>
          </a:bodyPr>
          <a:lstStyle/>
          <a:p>
            <a:pPr indent="0" algn="ctr">
              <a:buNone/>
            </a:pPr>
            <a:r>
              <a:rPr lang="ar-SA" sz="3200" b="1" u="sng" dirty="0">
                <a:solidFill>
                  <a:schemeClr val="accent1">
                    <a:lumMod val="75000"/>
                  </a:schemeClr>
                </a:solidFill>
                <a:effectLst>
                  <a:outerShdw blurRad="38100" dist="38100" dir="2700000" algn="tl">
                    <a:srgbClr val="000000">
                      <a:alpha val="43137"/>
                    </a:srgbClr>
                  </a:outerShdw>
                </a:effectLst>
              </a:rPr>
              <a:t>أهداف العمل </a:t>
            </a:r>
            <a:r>
              <a:rPr lang="ar-SA" sz="3200" b="1" u="sng" dirty="0" smtClean="0">
                <a:solidFill>
                  <a:schemeClr val="accent1">
                    <a:lumMod val="75000"/>
                  </a:schemeClr>
                </a:solidFill>
                <a:effectLst>
                  <a:outerShdw blurRad="38100" dist="38100" dir="2700000" algn="tl">
                    <a:srgbClr val="000000">
                      <a:alpha val="43137"/>
                    </a:srgbClr>
                  </a:outerShdw>
                </a:effectLst>
              </a:rPr>
              <a:t>التطوعي</a:t>
            </a:r>
          </a:p>
          <a:p>
            <a:r>
              <a:rPr lang="ar-SA" sz="3200" dirty="0" smtClean="0">
                <a:effectLst>
                  <a:outerShdw blurRad="38100" dist="38100" dir="2700000" algn="tl">
                    <a:srgbClr val="000000">
                      <a:alpha val="43137"/>
                    </a:srgbClr>
                  </a:outerShdw>
                </a:effectLst>
              </a:rPr>
              <a:t>تنطلق </a:t>
            </a:r>
            <a:r>
              <a:rPr lang="ar-SA" sz="3200" dirty="0">
                <a:effectLst>
                  <a:outerShdw blurRad="38100" dist="38100" dir="2700000" algn="tl">
                    <a:srgbClr val="000000">
                      <a:alpha val="43137"/>
                    </a:srgbClr>
                  </a:outerShdw>
                </a:effectLst>
              </a:rPr>
              <a:t>أهداف العمل </a:t>
            </a:r>
            <a:r>
              <a:rPr lang="ar-SA" sz="3200" dirty="0" smtClean="0">
                <a:effectLst>
                  <a:outerShdw blurRad="38100" dist="38100" dir="2700000" algn="tl">
                    <a:srgbClr val="000000">
                      <a:alpha val="43137"/>
                    </a:srgbClr>
                  </a:outerShdw>
                </a:effectLst>
              </a:rPr>
              <a:t>التطوعي من</a:t>
            </a:r>
          </a:p>
          <a:p>
            <a:r>
              <a:rPr lang="ar-SA" sz="3200" dirty="0" smtClean="0">
                <a:effectLst>
                  <a:outerShdw blurRad="38100" dist="38100" dir="2700000" algn="tl">
                    <a:srgbClr val="000000">
                      <a:alpha val="43137"/>
                    </a:srgbClr>
                  </a:outerShdw>
                </a:effectLst>
              </a:rPr>
              <a:t>1- حاجة المجتمع اليه بمؤسساته</a:t>
            </a:r>
          </a:p>
          <a:p>
            <a:r>
              <a:rPr lang="ar-SA" sz="3200" dirty="0" smtClean="0">
                <a:effectLst>
                  <a:outerShdw blurRad="38100" dist="38100" dir="2700000" algn="tl">
                    <a:srgbClr val="000000">
                      <a:alpha val="43137"/>
                    </a:srgbClr>
                  </a:outerShdw>
                </a:effectLst>
              </a:rPr>
              <a:t> 2- مساندته ومساعدته لسد احتياجات افراد المجتمع ونتيجة لزيادة متطلبات الظروف الحياتية دفعت الحكومات للتوجه الى افراد المجتمع لتنفيذ برامج تنموية متعددة عبر المشاريع الصغيرة والمتوسطة لتنمية افراد المجتمع عن طريق التطوع ومن اهداف العمل التطوعي ما يلي: - </a:t>
            </a:r>
            <a:endParaRPr lang="ar-SA" sz="3200" dirty="0"/>
          </a:p>
          <a:p>
            <a:pPr indent="0">
              <a:buNone/>
            </a:pPr>
            <a:endParaRPr lang="ar-SA" sz="3200" dirty="0"/>
          </a:p>
        </p:txBody>
      </p:sp>
      <p:sp>
        <p:nvSpPr>
          <p:cNvPr id="9" name="سهم إلى اليسار 8"/>
          <p:cNvSpPr/>
          <p:nvPr/>
        </p:nvSpPr>
        <p:spPr>
          <a:xfrm>
            <a:off x="2555776" y="5661246"/>
            <a:ext cx="1224136" cy="484632"/>
          </a:xfrm>
          <a:prstGeom prst="leftArrow">
            <a:avLst/>
          </a:prstGeom>
          <a:ln>
            <a:solidFill>
              <a:schemeClr val="accent1"/>
            </a:solidFill>
          </a:ln>
          <a:effectLst>
            <a:glow rad="63500">
              <a:schemeClr val="accent3">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39076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65996">
            <a:off x="-44532"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91208">
            <a:off x="7904879" y="5895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37761">
            <a:off x="-17246" y="5895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13175" y="1214691"/>
            <a:ext cx="6776336" cy="3970318"/>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indent="0">
              <a:buNone/>
            </a:pPr>
            <a:r>
              <a:rPr lang="ar-SA" sz="2800" b="1" u="sng" dirty="0" smtClean="0">
                <a:ln>
                  <a:solidFill>
                    <a:sysClr val="windowText" lastClr="000000"/>
                  </a:solidFill>
                </a:ln>
                <a:solidFill>
                  <a:schemeClr val="accent3">
                    <a:lumMod val="60000"/>
                    <a:lumOff val="40000"/>
                  </a:schemeClr>
                </a:solidFill>
              </a:rPr>
              <a:t>أهداف </a:t>
            </a:r>
            <a:r>
              <a:rPr lang="ar-SA" sz="2800" b="1" u="sng" dirty="0">
                <a:ln>
                  <a:solidFill>
                    <a:sysClr val="windowText" lastClr="000000"/>
                  </a:solidFill>
                </a:ln>
                <a:solidFill>
                  <a:schemeClr val="accent3">
                    <a:lumMod val="60000"/>
                    <a:lumOff val="40000"/>
                  </a:schemeClr>
                </a:solidFill>
              </a:rPr>
              <a:t>خاصة بالمتطوع </a:t>
            </a:r>
            <a:r>
              <a:rPr lang="ar-SA" sz="2800" b="1" u="sng" dirty="0" smtClean="0">
                <a:ln>
                  <a:solidFill>
                    <a:sysClr val="windowText" lastClr="000000"/>
                  </a:solidFill>
                </a:ln>
                <a:solidFill>
                  <a:schemeClr val="accent3">
                    <a:lumMod val="60000"/>
                    <a:lumOff val="40000"/>
                  </a:schemeClr>
                </a:solidFill>
              </a:rPr>
              <a:t>نفسه</a:t>
            </a:r>
          </a:p>
          <a:p>
            <a:pPr indent="0">
              <a:buNone/>
            </a:pPr>
            <a:endParaRPr lang="ar-SA" sz="2800" b="1" dirty="0">
              <a:solidFill>
                <a:schemeClr val="accent3">
                  <a:lumMod val="60000"/>
                  <a:lumOff val="40000"/>
                </a:schemeClr>
              </a:solidFill>
            </a:endParaRPr>
          </a:p>
          <a:p>
            <a:pPr>
              <a:buFont typeface="Wingdings" pitchFamily="2" charset="2"/>
              <a:buChar char="Ø"/>
            </a:pPr>
            <a:r>
              <a:rPr lang="ar-SA" sz="2800" dirty="0"/>
              <a:t>الحصول على مكانة في المجتمع </a:t>
            </a:r>
          </a:p>
          <a:p>
            <a:pPr>
              <a:buFont typeface="Wingdings" pitchFamily="2" charset="2"/>
              <a:buChar char="Ø"/>
            </a:pPr>
            <a:r>
              <a:rPr lang="ar-SA" sz="2800" dirty="0"/>
              <a:t>إثبات الذات .</a:t>
            </a:r>
          </a:p>
          <a:p>
            <a:pPr>
              <a:buFont typeface="Wingdings" pitchFamily="2" charset="2"/>
              <a:buChar char="Ø"/>
            </a:pPr>
            <a:r>
              <a:rPr lang="ar-SA" sz="2800" dirty="0"/>
              <a:t>تحقيق أهداف خاصة متمثلة في الاشتراك في مشروعات تطوعية محببة إليه.</a:t>
            </a:r>
          </a:p>
          <a:p>
            <a:pPr>
              <a:buFont typeface="Wingdings" pitchFamily="2" charset="2"/>
              <a:buChar char="Ø"/>
            </a:pPr>
            <a:r>
              <a:rPr lang="ar-SA" sz="2800" dirty="0"/>
              <a:t>استثمار أوقات فراغه في أعمال اجتماعية تحقق له </a:t>
            </a:r>
            <a:r>
              <a:rPr lang="ar-SA" sz="2800" dirty="0" err="1" smtClean="0"/>
              <a:t>الإشباعات</a:t>
            </a:r>
            <a:r>
              <a:rPr lang="ar-SA" sz="2800" dirty="0" smtClean="0"/>
              <a:t> </a:t>
            </a:r>
            <a:r>
              <a:rPr lang="ar-SA" sz="2800" dirty="0"/>
              <a:t>المعنوية المختلفة.</a:t>
            </a:r>
          </a:p>
          <a:p>
            <a:pPr>
              <a:buFont typeface="Wingdings" pitchFamily="2" charset="2"/>
              <a:buChar char="Ø"/>
            </a:pPr>
            <a:r>
              <a:rPr lang="ar-SA" sz="2800" dirty="0"/>
              <a:t>التزود بخبرات عمل جديدة.</a:t>
            </a:r>
          </a:p>
        </p:txBody>
      </p:sp>
    </p:spTree>
    <p:extLst>
      <p:ext uri="{BB962C8B-B14F-4D97-AF65-F5344CB8AC3E}">
        <p14:creationId xmlns:p14="http://schemas.microsoft.com/office/powerpoint/2010/main" val="2697428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257613">
            <a:off x="15854" y="4860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53723">
            <a:off x="7953630" y="592388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7114"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216175" y="1211521"/>
            <a:ext cx="6718765" cy="4524315"/>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itchFamily="2" charset="2"/>
              <a:buChar char="Ø"/>
            </a:pPr>
            <a:r>
              <a:rPr lang="ar-SA" sz="2400" b="1" u="sng" dirty="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أهداف خاصة بالمؤسسات التطوعية </a:t>
            </a:r>
            <a:r>
              <a:rPr lang="ar-SA" sz="2400" b="1" u="sng" dirty="0" smtClean="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بالمجتمع</a:t>
            </a:r>
          </a:p>
          <a:p>
            <a:endParaRPr lang="ar-SA" sz="2400" b="1" dirty="0"/>
          </a:p>
          <a:p>
            <a:pPr>
              <a:buFont typeface="Wingdings" pitchFamily="2" charset="2"/>
              <a:buChar char="Ø"/>
            </a:pPr>
            <a:r>
              <a:rPr lang="ar-SA" sz="2400" dirty="0"/>
              <a:t>مواجهة العجز في عدد من الموظفين المكلفين بالعمل في هذه الهيئات.</a:t>
            </a:r>
          </a:p>
          <a:p>
            <a:pPr>
              <a:buFont typeface="Wingdings" pitchFamily="2" charset="2"/>
              <a:buChar char="Ø"/>
            </a:pPr>
            <a:r>
              <a:rPr lang="ar-SA" sz="2400" dirty="0"/>
              <a:t>يسهم المتطوع في تقديم المشورة الفنية للمؤسسة الاجتماعية وخاصة إذا كان المتطوعون من ذوي الخبرة والرأي .</a:t>
            </a:r>
          </a:p>
          <a:p>
            <a:pPr>
              <a:buFont typeface="Wingdings" pitchFamily="2" charset="2"/>
              <a:buChar char="Ø"/>
            </a:pPr>
            <a:r>
              <a:rPr lang="ar-SA" sz="2400" dirty="0"/>
              <a:t>يدعم المتطوع مكانة المؤسسة الاجتماعية بالمجتمع وخاصة إذا كان من المشهورين وله سمعة طيبة</a:t>
            </a:r>
          </a:p>
          <a:p>
            <a:pPr>
              <a:buFont typeface="Wingdings" pitchFamily="2" charset="2"/>
              <a:buChar char="Ø"/>
            </a:pPr>
            <a:r>
              <a:rPr lang="ar-SA" sz="2400" dirty="0"/>
              <a:t>تخفف الجهود التطوعية من العبء المادي الذي يثقل كاهل المؤسسات الحكومية.</a:t>
            </a:r>
          </a:p>
        </p:txBody>
      </p:sp>
    </p:spTree>
    <p:extLst>
      <p:ext uri="{BB962C8B-B14F-4D97-AF65-F5344CB8AC3E}">
        <p14:creationId xmlns:p14="http://schemas.microsoft.com/office/powerpoint/2010/main" val="693594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3275" y="5907940"/>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163126">
            <a:off x="12249" y="48605"/>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91650">
            <a:off x="7934940" y="5907941"/>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48606"/>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1475656" y="1042191"/>
            <a:ext cx="6264696" cy="5201424"/>
          </a:xfrm>
          <a:prstGeom prst="rect">
            <a:avLst/>
          </a:prstGeom>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2800" b="1" u="sng" dirty="0" smtClean="0"/>
              <a:t>شروط العمل التطوعي </a:t>
            </a:r>
          </a:p>
          <a:p>
            <a:pPr algn="ctr"/>
            <a:endParaRPr lang="ar-SA" sz="2800" b="1" u="sng" dirty="0" smtClean="0"/>
          </a:p>
          <a:p>
            <a:r>
              <a:rPr lang="ar-SA" altLang="ar-SA" sz="2400" dirty="0" smtClean="0"/>
              <a:t>للعمل </a:t>
            </a:r>
            <a:r>
              <a:rPr lang="ar-SA" altLang="ar-SA" sz="2400" dirty="0"/>
              <a:t>التطوعي اساسيات وقواعد لابد منها لنجاحه لأنها من أهم المهام التي على المؤسسة التطوعية ان تعيرها اهتماما بالغا قبل ان تشرع في انشطتها التطوعية </a:t>
            </a:r>
            <a:r>
              <a:rPr lang="ar-SA" altLang="ar-SA" sz="2400" b="1" dirty="0" smtClean="0"/>
              <a:t>ومن الشرط ما يلي :</a:t>
            </a:r>
          </a:p>
          <a:p>
            <a:pPr marL="457200" indent="-457200">
              <a:buFont typeface="Wingdings" panose="05000000000000000000" pitchFamily="2" charset="2"/>
              <a:buChar char="v"/>
            </a:pPr>
            <a:r>
              <a:rPr lang="ar-SA" altLang="ar-SA" sz="2400" dirty="0"/>
              <a:t>الشجاعة وتحمل المسؤولية </a:t>
            </a:r>
          </a:p>
          <a:p>
            <a:pPr marL="457200" indent="-457200">
              <a:buFont typeface="Wingdings" panose="05000000000000000000" pitchFamily="2" charset="2"/>
              <a:buChar char="v"/>
            </a:pPr>
            <a:r>
              <a:rPr lang="ar-SA" altLang="ar-SA" sz="2400" dirty="0"/>
              <a:t>الالتزام بمبادئ واهداف العمل التطوعي </a:t>
            </a:r>
          </a:p>
          <a:p>
            <a:pPr marL="457200" indent="-457200">
              <a:buFont typeface="Wingdings" panose="05000000000000000000" pitchFamily="2" charset="2"/>
              <a:buChar char="v"/>
            </a:pPr>
            <a:r>
              <a:rPr lang="ar-SA" altLang="ar-SA" sz="2400" dirty="0"/>
              <a:t>قبول النقد والمحاسبة </a:t>
            </a:r>
          </a:p>
          <a:p>
            <a:endParaRPr lang="ar-SA" altLang="ar-SA" sz="2800" dirty="0"/>
          </a:p>
          <a:p>
            <a:endParaRPr lang="ar-SA" sz="2800" b="1" u="sng" dirty="0" smtClean="0"/>
          </a:p>
          <a:p>
            <a:endParaRPr lang="ar-SA" sz="2800" dirty="0"/>
          </a:p>
        </p:txBody>
      </p:sp>
    </p:spTree>
    <p:extLst>
      <p:ext uri="{BB962C8B-B14F-4D97-AF65-F5344CB8AC3E}">
        <p14:creationId xmlns:p14="http://schemas.microsoft.com/office/powerpoint/2010/main" val="3923880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592388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862306">
            <a:off x="44657" y="50577"/>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49555">
            <a:off x="7938603" y="5894686"/>
            <a:ext cx="1209060" cy="934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saleh\AppData\Local\Microsoft\Windows\Temporary Internet Files\Content.IE5\AJRQJL4D\11949839802000278259crayon.svg.m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940" y="50581"/>
            <a:ext cx="1209060" cy="934113"/>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1475656" y="984694"/>
            <a:ext cx="6264696" cy="5367623"/>
          </a:xfrm>
          <a:prstGeom prst="rect">
            <a:avLst/>
          </a:prstGeom>
          <a:ln>
            <a:solidFill>
              <a:schemeClr val="accent1"/>
            </a:solidFill>
          </a:ln>
          <a:effectLst>
            <a:glow rad="228600">
              <a:schemeClr val="accent1">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altLang="ar-SA" sz="3200" b="1" u="sng" dirty="0">
                <a:ln>
                  <a:solidFill>
                    <a:sysClr val="windowText" lastClr="000000"/>
                  </a:solidFill>
                </a:ln>
                <a:solidFill>
                  <a:srgbClr val="FF0000"/>
                </a:solidFill>
              </a:rPr>
              <a:t>العمل التطوعي في </a:t>
            </a:r>
            <a:r>
              <a:rPr lang="ar-SA" altLang="ar-SA" sz="3200" b="1" u="sng" dirty="0" smtClean="0">
                <a:ln>
                  <a:solidFill>
                    <a:sysClr val="windowText" lastClr="000000"/>
                  </a:solidFill>
                </a:ln>
                <a:solidFill>
                  <a:srgbClr val="FF0000"/>
                </a:solidFill>
              </a:rPr>
              <a:t>الإسلام</a:t>
            </a:r>
          </a:p>
          <a:p>
            <a:pPr algn="ctr"/>
            <a:endParaRPr lang="ar-SA" altLang="ar-SA" sz="2400" b="1" u="sng" dirty="0" smtClean="0">
              <a:ln>
                <a:solidFill>
                  <a:sysClr val="windowText" lastClr="000000"/>
                </a:solidFill>
              </a:ln>
              <a:solidFill>
                <a:srgbClr val="FF0000"/>
              </a:solidFill>
            </a:endParaRPr>
          </a:p>
          <a:p>
            <a:pPr marL="85725" indent="-85725">
              <a:lnSpc>
                <a:spcPct val="80000"/>
              </a:lnSpc>
              <a:buClr>
                <a:srgbClr val="6FE030"/>
              </a:buClr>
              <a:buSzTx/>
              <a:buFontTx/>
              <a:buNone/>
            </a:pPr>
            <a:r>
              <a:rPr lang="ar-SA" altLang="ar-SA" sz="2400" b="1" u="sng" dirty="0">
                <a:ln>
                  <a:solidFill>
                    <a:sysClr val="windowText" lastClr="000000"/>
                  </a:solidFill>
                </a:ln>
                <a:solidFill>
                  <a:srgbClr val="FFFF00"/>
                </a:solidFill>
              </a:rPr>
              <a:t>مكانة العمل التطوعي في </a:t>
            </a:r>
            <a:r>
              <a:rPr lang="ar-SA" altLang="ar-SA" sz="2400" b="1" u="sng" dirty="0" smtClean="0">
                <a:ln>
                  <a:solidFill>
                    <a:sysClr val="windowText" lastClr="000000"/>
                  </a:solidFill>
                </a:ln>
                <a:solidFill>
                  <a:srgbClr val="FFFF00"/>
                </a:solidFill>
              </a:rPr>
              <a:t>الإسلام</a:t>
            </a:r>
          </a:p>
          <a:p>
            <a:pPr marL="85725" indent="-85725">
              <a:lnSpc>
                <a:spcPct val="80000"/>
              </a:lnSpc>
              <a:buClr>
                <a:srgbClr val="6FE030"/>
              </a:buClr>
              <a:buSzTx/>
              <a:buFontTx/>
              <a:buNone/>
            </a:pPr>
            <a:endParaRPr lang="ar-SA" altLang="ar-SA" sz="2400" b="1" u="sng" dirty="0">
              <a:solidFill>
                <a:srgbClr val="FFFF00"/>
              </a:solidFill>
            </a:endParaRPr>
          </a:p>
          <a:p>
            <a:pPr marL="342900" indent="-342900">
              <a:lnSpc>
                <a:spcPct val="80000"/>
              </a:lnSpc>
              <a:buClr>
                <a:srgbClr val="6FE030"/>
              </a:buClr>
              <a:buSzTx/>
              <a:buFontTx/>
              <a:buChar char="-"/>
            </a:pPr>
            <a:r>
              <a:rPr lang="ar-SA" altLang="ar-SA" sz="2400" dirty="0" smtClean="0"/>
              <a:t>نظر </a:t>
            </a:r>
            <a:r>
              <a:rPr lang="ar-SA" altLang="ar-SA" sz="2400" dirty="0"/>
              <a:t>الإسلام إلي التطوع على أنه ركيزة أساسية في بناء علاقة الفرد المسلم بأخيه المسلم أو علاقة المسلم ببيئته</a:t>
            </a:r>
            <a:r>
              <a:rPr lang="en-US" altLang="ar-SA" sz="2400" dirty="0"/>
              <a:t> </a:t>
            </a:r>
            <a:r>
              <a:rPr lang="ar-SA" altLang="ar-SA" sz="2400" dirty="0"/>
              <a:t>، ومن ثم فقد سبق الإسلام الغرب بقرون عديدة في تبني هذا المفهوم</a:t>
            </a:r>
            <a:r>
              <a:rPr lang="ar-SA" altLang="ar-SA" sz="2400" dirty="0" smtClean="0"/>
              <a:t>.</a:t>
            </a:r>
          </a:p>
          <a:p>
            <a:pPr marL="342900" indent="-342900">
              <a:lnSpc>
                <a:spcPct val="80000"/>
              </a:lnSpc>
              <a:buClr>
                <a:srgbClr val="6FE030"/>
              </a:buClr>
              <a:buSzTx/>
              <a:buFontTx/>
              <a:buChar char="-"/>
            </a:pPr>
            <a:endParaRPr lang="ar-SA" altLang="ar-SA" sz="2400" dirty="0"/>
          </a:p>
          <a:p>
            <a:pPr marL="85725" indent="-85725">
              <a:lnSpc>
                <a:spcPct val="80000"/>
              </a:lnSpc>
              <a:buClr>
                <a:srgbClr val="6FE030"/>
              </a:buClr>
              <a:buSzTx/>
              <a:buFontTx/>
              <a:buNone/>
            </a:pPr>
            <a:r>
              <a:rPr lang="ar-SA" altLang="ar-SA" sz="2400" dirty="0"/>
              <a:t>- حرص الإسلام على تشجيع العمل التطوعي بصفة عامة في فكرة التكافل </a:t>
            </a:r>
            <a:r>
              <a:rPr lang="ar-SA" altLang="ar-SA" sz="2400" dirty="0" smtClean="0"/>
              <a:t>الاجتماعي </a:t>
            </a:r>
            <a:r>
              <a:rPr lang="ar-SA" altLang="ar-SA" sz="2400" dirty="0"/>
              <a:t>الذى يقصد به أن يكون آحاد الشعب في كفالة جماعتهم. وساعد على ذلك القيم الأخلاقية المتأصلة في المجتمع العربي، وكذلك التراث الشعبي المتوارث.</a:t>
            </a:r>
          </a:p>
          <a:p>
            <a:endParaRPr lang="ar-SA" dirty="0"/>
          </a:p>
        </p:txBody>
      </p:sp>
    </p:spTree>
    <p:extLst>
      <p:ext uri="{BB962C8B-B14F-4D97-AF65-F5344CB8AC3E}">
        <p14:creationId xmlns:p14="http://schemas.microsoft.com/office/powerpoint/2010/main" val="926224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2483768" y="332656"/>
            <a:ext cx="5617611" cy="1702160"/>
          </a:xfrm>
        </p:spPr>
        <p:txBody>
          <a:bodyPr>
            <a:noAutofit/>
          </a:bodyPr>
          <a:lstStyle/>
          <a:p>
            <a:pPr algn="ctr"/>
            <a:r>
              <a:rPr lang="ar-SA" sz="5400" b="1" dirty="0" smtClean="0">
                <a:effectLst>
                  <a:glow rad="139700">
                    <a:schemeClr val="accent6">
                      <a:satMod val="175000"/>
                      <a:alpha val="40000"/>
                    </a:schemeClr>
                  </a:glow>
                </a:effectLst>
              </a:rPr>
              <a:t>المحاضرة الرابعة</a:t>
            </a:r>
            <a:endParaRPr lang="ar-SA" sz="5400" b="1" dirty="0">
              <a:effectLst>
                <a:glow rad="139700">
                  <a:schemeClr val="accent6">
                    <a:satMod val="175000"/>
                    <a:alpha val="40000"/>
                  </a:schemeClr>
                </a:glow>
              </a:effectLst>
            </a:endParaRPr>
          </a:p>
        </p:txBody>
      </p:sp>
      <p:sp>
        <p:nvSpPr>
          <p:cNvPr id="3" name="عنوان فرعي 2"/>
          <p:cNvSpPr>
            <a:spLocks noGrp="1"/>
          </p:cNvSpPr>
          <p:nvPr>
            <p:ph type="subTitle" idx="1"/>
          </p:nvPr>
        </p:nvSpPr>
        <p:spPr>
          <a:xfrm>
            <a:off x="683568" y="2996952"/>
            <a:ext cx="7776864" cy="1764685"/>
          </a:xfrm>
        </p:spPr>
        <p:txBody>
          <a:bodyPr>
            <a:prstTxWarp prst="textWave4">
              <a:avLst/>
            </a:prstTxWarp>
            <a:noAutofit/>
          </a:bodyPr>
          <a:lstStyle/>
          <a:p>
            <a:pPr algn="ctr"/>
            <a:r>
              <a:rPr lang="ar-SA" sz="3600" b="1" dirty="0">
                <a:effectLst>
                  <a:glow rad="228600">
                    <a:schemeClr val="accent1">
                      <a:satMod val="175000"/>
                      <a:alpha val="40000"/>
                    </a:schemeClr>
                  </a:glow>
                </a:effectLst>
              </a:rPr>
              <a:t>أخلاقيات العمل التطوعي </a:t>
            </a:r>
            <a:endParaRPr lang="ar-SA" sz="3600" dirty="0">
              <a:effectLst>
                <a:glow rad="228600">
                  <a:schemeClr val="accent1">
                    <a:satMod val="175000"/>
                    <a:alpha val="40000"/>
                  </a:schemeClr>
                </a:glow>
              </a:effectLst>
            </a:endParaRPr>
          </a:p>
        </p:txBody>
      </p:sp>
    </p:spTree>
    <p:extLst>
      <p:ext uri="{BB962C8B-B14F-4D97-AF65-F5344CB8AC3E}">
        <p14:creationId xmlns:p14="http://schemas.microsoft.com/office/powerpoint/2010/main" val="170183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548680"/>
            <a:ext cx="8352928" cy="5904656"/>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008936" y="1196752"/>
            <a:ext cx="7128792" cy="4985980"/>
          </a:xfrm>
          <a:prstGeom prst="rect">
            <a:avLst/>
          </a:prstGeom>
        </p:spPr>
        <p:txBody>
          <a:bodyPr wrap="square">
            <a:spAutoFit/>
          </a:bodyPr>
          <a:lstStyle/>
          <a:p>
            <a:r>
              <a:rPr lang="ar-SA" sz="2800" b="1" dirty="0">
                <a:solidFill>
                  <a:srgbClr val="FF0000"/>
                </a:solidFill>
              </a:rPr>
              <a:t>من أبرز وأهم اخلاقيات العمل التطوعي ما يلي :- </a:t>
            </a:r>
          </a:p>
          <a:p>
            <a:pPr marL="342900" lvl="0" indent="-342900">
              <a:buFont typeface="Wingdings" panose="05000000000000000000" pitchFamily="2" charset="2"/>
              <a:buChar char="§"/>
            </a:pPr>
            <a:r>
              <a:rPr lang="ar-SA" sz="2800" dirty="0"/>
              <a:t>ينطلق من الدين الاسلامي الحنيف والاعراف الاجتماعية التي لا تتعارض مع شريعته </a:t>
            </a:r>
            <a:endParaRPr lang="ar-SA" sz="2800" dirty="0" smtClean="0"/>
          </a:p>
          <a:p>
            <a:pPr marL="342900" lvl="0" indent="-342900">
              <a:buFont typeface="Wingdings" panose="05000000000000000000" pitchFamily="2" charset="2"/>
              <a:buChar char="§"/>
            </a:pPr>
            <a:r>
              <a:rPr lang="ar-SA" sz="2800" dirty="0" smtClean="0"/>
              <a:t>هدفه </a:t>
            </a:r>
            <a:r>
              <a:rPr lang="ar-SA" sz="2800" dirty="0"/>
              <a:t>نبيل في خدمة الدين والوطن </a:t>
            </a:r>
            <a:endParaRPr lang="en-US" sz="2800" dirty="0"/>
          </a:p>
          <a:p>
            <a:pPr marL="342900" lvl="0" indent="-342900">
              <a:buFont typeface="Wingdings" panose="05000000000000000000" pitchFamily="2" charset="2"/>
              <a:buChar char="§"/>
            </a:pPr>
            <a:r>
              <a:rPr lang="ar-SA" sz="2800" dirty="0"/>
              <a:t>يدل مصطلح اخلاقيات العمل على مبدأ اجتماعي يركز على كون الفرد مسئول عن العمل الذي يؤديه </a:t>
            </a:r>
            <a:r>
              <a:rPr lang="ar-SA" sz="3200" b="1" dirty="0" smtClean="0">
                <a:solidFill>
                  <a:srgbClr val="FF0000"/>
                </a:solidFill>
              </a:rPr>
              <a:t>يركز على ما يلي : </a:t>
            </a:r>
          </a:p>
          <a:p>
            <a:pPr marL="342900" lvl="0" indent="-342900">
              <a:buFont typeface="Wingdings" panose="05000000000000000000" pitchFamily="2" charset="2"/>
              <a:buChar char="§"/>
            </a:pPr>
            <a:r>
              <a:rPr lang="ar-SA" sz="2400" b="1" dirty="0"/>
              <a:t>الإخلاص</a:t>
            </a:r>
            <a:r>
              <a:rPr lang="en-US" sz="2400" b="1" dirty="0"/>
              <a:t> : </a:t>
            </a:r>
            <a:r>
              <a:rPr lang="ar-SA" sz="2400" b="1" dirty="0"/>
              <a:t>من أهم ركائز العمل الخيري الإخلاص في القول والعمل لله عز وجل ، إخلاصاً لا يشوبه </a:t>
            </a:r>
            <a:r>
              <a:rPr lang="ar-SA" sz="2400" b="1" dirty="0" err="1"/>
              <a:t>رياءاً</a:t>
            </a:r>
            <a:r>
              <a:rPr lang="ar-SA" sz="2400" b="1" dirty="0"/>
              <a:t> أو حبُ ظهورٍ للعامة ؛ لأن المتطوع إن أظهر شيئاً من هذا خسر ثوابه وخاب ،</a:t>
            </a:r>
            <a:r>
              <a:rPr lang="en-US" sz="2400" b="1" dirty="0"/>
              <a:t> </a:t>
            </a:r>
            <a:r>
              <a:rPr lang="ar-SA" sz="2400" b="1" dirty="0"/>
              <a:t>وكذلك أيضاً عدم خلط العمل التطوعي بمصلحة شخصية دنيوية</a:t>
            </a:r>
            <a:r>
              <a:rPr lang="en-US" sz="2400" b="1" dirty="0"/>
              <a:t> .</a:t>
            </a:r>
            <a:r>
              <a:rPr lang="en-US" dirty="0"/>
              <a:t/>
            </a:r>
            <a:br>
              <a:rPr lang="en-US" dirty="0"/>
            </a:br>
            <a:endParaRPr lang="en-US" dirty="0"/>
          </a:p>
        </p:txBody>
      </p:sp>
      <p:sp>
        <p:nvSpPr>
          <p:cNvPr id="6" name="سهم إلى اليسار 5"/>
          <p:cNvSpPr/>
          <p:nvPr/>
        </p:nvSpPr>
        <p:spPr>
          <a:xfrm>
            <a:off x="1115616" y="5536656"/>
            <a:ext cx="978408"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238694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574" y="692696"/>
            <a:ext cx="8279283" cy="583264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917201" y="1192974"/>
            <a:ext cx="7308027" cy="4832092"/>
          </a:xfrm>
          <a:prstGeom prst="rect">
            <a:avLst/>
          </a:prstGeom>
        </p:spPr>
        <p:txBody>
          <a:bodyPr wrap="square">
            <a:spAutoFit/>
          </a:bodyPr>
          <a:lstStyle/>
          <a:p>
            <a:pPr marL="285750" indent="-285750">
              <a:buFont typeface="Wingdings" panose="05000000000000000000" pitchFamily="2" charset="2"/>
              <a:buChar char="v"/>
            </a:pPr>
            <a:r>
              <a:rPr lang="ar-SA" sz="2400" b="1" u="sng" dirty="0">
                <a:solidFill>
                  <a:srgbClr val="FF0000"/>
                </a:solidFill>
                <a:effectLst>
                  <a:outerShdw blurRad="38100" dist="38100" dir="2700000" algn="tl">
                    <a:srgbClr val="000000">
                      <a:alpha val="43137"/>
                    </a:srgbClr>
                  </a:outerShdw>
                </a:effectLst>
              </a:rPr>
              <a:t>ويمكن اختصار اخلاقيات العمل التطوعي فيما يلي : - </a:t>
            </a:r>
          </a:p>
          <a:p>
            <a:pPr marL="285750" lvl="0" indent="-285750">
              <a:buFont typeface="Wingdings" panose="05000000000000000000" pitchFamily="2" charset="2"/>
              <a:buChar char="v"/>
            </a:pPr>
            <a:endParaRPr lang="ar-SA" sz="2000" b="1" dirty="0" smtClean="0"/>
          </a:p>
          <a:p>
            <a:pPr marL="285750" lvl="0" indent="-285750">
              <a:buFont typeface="Wingdings" panose="05000000000000000000" pitchFamily="2" charset="2"/>
              <a:buChar char="v"/>
            </a:pPr>
            <a:r>
              <a:rPr lang="ar-SA" sz="2400" b="1" dirty="0" smtClean="0"/>
              <a:t>العمل </a:t>
            </a:r>
            <a:r>
              <a:rPr lang="ar-SA" sz="2400" b="1" dirty="0"/>
              <a:t>مع الأخرين ضمن إطار الفريق الواحد</a:t>
            </a:r>
            <a:endParaRPr lang="en-US" sz="2400" dirty="0"/>
          </a:p>
          <a:p>
            <a:pPr marL="285750" lvl="0" indent="-285750">
              <a:buFont typeface="Wingdings" panose="05000000000000000000" pitchFamily="2" charset="2"/>
              <a:buChar char="v"/>
            </a:pPr>
            <a:r>
              <a:rPr lang="ar-SA" sz="2400" b="1" dirty="0" smtClean="0"/>
              <a:t>العمل </a:t>
            </a:r>
            <a:r>
              <a:rPr lang="ar-SA" sz="2400" b="1" dirty="0"/>
              <a:t>التطوعي يتضمن أهدافا نبيلة تخدم الوطن والدين وإنسان هذا الوطن</a:t>
            </a:r>
            <a:endParaRPr lang="en-US" sz="2400" dirty="0"/>
          </a:p>
          <a:p>
            <a:pPr marL="285750" lvl="0" indent="-285750">
              <a:buFont typeface="Wingdings" panose="05000000000000000000" pitchFamily="2" charset="2"/>
              <a:buChar char="v"/>
            </a:pPr>
            <a:r>
              <a:rPr lang="ar-SA" sz="2400" b="1" dirty="0"/>
              <a:t>العمل التطوعي يساهم في نشر الثقافة المتحضرة</a:t>
            </a:r>
            <a:endParaRPr lang="en-US" sz="2400" dirty="0"/>
          </a:p>
          <a:p>
            <a:pPr marL="285750" lvl="0" indent="-285750">
              <a:buFont typeface="Wingdings" panose="05000000000000000000" pitchFamily="2" charset="2"/>
              <a:buChar char="v"/>
            </a:pPr>
            <a:r>
              <a:rPr lang="ar-SA" sz="2400" b="1" dirty="0" smtClean="0"/>
              <a:t>العمل التطوعي ينطلق من مبادئ الدين الإسلامي الحنيف والأعراف الاجتماعية التي لا تتعارض مع شريعته</a:t>
            </a:r>
            <a:endParaRPr lang="en-US" sz="2400" dirty="0" smtClean="0"/>
          </a:p>
          <a:p>
            <a:pPr marL="285750" lvl="0" indent="-285750">
              <a:buFont typeface="Wingdings" panose="05000000000000000000" pitchFamily="2" charset="2"/>
              <a:buChar char="v"/>
            </a:pPr>
            <a:r>
              <a:rPr lang="ar-SA" sz="2400" b="1" dirty="0" smtClean="0"/>
              <a:t>ان </a:t>
            </a:r>
            <a:r>
              <a:rPr lang="ar-SA" sz="2400" b="1" dirty="0"/>
              <a:t>العمل التطوعي يقوم علي الاحترام المتبادل بين المتطوعين وبعضهم وبين المتطوعين وغيرهم من أفراد المجتمع</a:t>
            </a:r>
            <a:endParaRPr lang="en-US" sz="2400" dirty="0"/>
          </a:p>
          <a:p>
            <a:pPr marL="285750" lvl="0" indent="-285750">
              <a:buFont typeface="Wingdings" panose="05000000000000000000" pitchFamily="2" charset="2"/>
              <a:buChar char="v"/>
            </a:pPr>
            <a:r>
              <a:rPr lang="ar-SA" sz="2400" b="1" dirty="0"/>
              <a:t>عدم التفكير في الحصول علي مقابل مادي</a:t>
            </a:r>
            <a:endParaRPr lang="en-US" sz="2400" dirty="0"/>
          </a:p>
          <a:p>
            <a:pPr marL="285750" lvl="0" indent="-285750">
              <a:buFont typeface="Wingdings" panose="05000000000000000000" pitchFamily="2" charset="2"/>
              <a:buChar char="v"/>
            </a:pPr>
            <a:r>
              <a:rPr lang="ar-SA" sz="2400" b="1" dirty="0"/>
              <a:t>تنظيم الوقت لممارسة العمل التطوعي</a:t>
            </a:r>
            <a:endParaRPr lang="en-US" sz="2400" dirty="0"/>
          </a:p>
          <a:p>
            <a:pPr marL="285750" lvl="0" indent="-285750">
              <a:buFont typeface="Wingdings" panose="05000000000000000000" pitchFamily="2" charset="2"/>
              <a:buChar char="v"/>
            </a:pPr>
            <a:r>
              <a:rPr lang="ar-SA" sz="2400" b="1" dirty="0"/>
              <a:t>التعاون والتكافل والتواصل بين أطراف الفريق التطوعي</a:t>
            </a:r>
            <a:endParaRPr lang="en-US" sz="2400" dirty="0"/>
          </a:p>
        </p:txBody>
      </p:sp>
      <p:sp>
        <p:nvSpPr>
          <p:cNvPr id="6" name="مستطيل 5"/>
          <p:cNvSpPr/>
          <p:nvPr/>
        </p:nvSpPr>
        <p:spPr>
          <a:xfrm>
            <a:off x="1763688" y="35144"/>
            <a:ext cx="6547654" cy="954107"/>
          </a:xfrm>
          <a:prstGeom prst="rect">
            <a:avLst/>
          </a:prstGeom>
        </p:spPr>
        <p:txBody>
          <a:bodyPr wrap="square">
            <a:spAutoFit/>
          </a:bodyPr>
          <a:lstStyle/>
          <a:p>
            <a:r>
              <a:rPr lang="ar-SA" sz="3200" b="1" dirty="0">
                <a:ln>
                  <a:solidFill>
                    <a:schemeClr val="accent5">
                      <a:lumMod val="60000"/>
                      <a:lumOff val="40000"/>
                    </a:schemeClr>
                  </a:solidFill>
                </a:ln>
              </a:rPr>
              <a:t>اخلاقيات العمل </a:t>
            </a:r>
            <a:r>
              <a:rPr lang="ar-SA" sz="3200" b="1" dirty="0" smtClean="0">
                <a:ln>
                  <a:solidFill>
                    <a:schemeClr val="accent5">
                      <a:lumMod val="60000"/>
                      <a:lumOff val="40000"/>
                    </a:schemeClr>
                  </a:solidFill>
                </a:ln>
              </a:rPr>
              <a:t>التطوعي</a:t>
            </a:r>
          </a:p>
          <a:p>
            <a:endParaRPr lang="ar-SA" sz="2400" dirty="0">
              <a:ln>
                <a:solidFill>
                  <a:schemeClr val="accent5">
                    <a:lumMod val="60000"/>
                    <a:lumOff val="40000"/>
                  </a:schemeClr>
                </a:solidFill>
              </a:ln>
            </a:endParaRPr>
          </a:p>
        </p:txBody>
      </p:sp>
    </p:spTree>
    <p:extLst>
      <p:ext uri="{BB962C8B-B14F-4D97-AF65-F5344CB8AC3E}">
        <p14:creationId xmlns:p14="http://schemas.microsoft.com/office/powerpoint/2010/main" val="4280974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836712"/>
            <a:ext cx="7704856" cy="5544616"/>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4211960" y="31968"/>
            <a:ext cx="4094391" cy="523220"/>
          </a:xfrm>
          <a:prstGeom prst="rect">
            <a:avLst/>
          </a:prstGeom>
        </p:spPr>
        <p:txBody>
          <a:bodyPr wrap="none">
            <a:spAutoFit/>
          </a:bodyPr>
          <a:lstStyle/>
          <a:p>
            <a:r>
              <a:rPr lang="ar-SA" sz="2800" b="1" u="sng" dirty="0">
                <a:ln>
                  <a:solidFill>
                    <a:schemeClr val="tx1"/>
                  </a:solidFill>
                </a:ln>
                <a:solidFill>
                  <a:schemeClr val="accent4">
                    <a:lumMod val="75000"/>
                  </a:schemeClr>
                </a:solidFill>
              </a:rPr>
              <a:t>مجالات العمل التطوعي</a:t>
            </a:r>
            <a:endParaRPr lang="ar-SA" sz="2800" dirty="0">
              <a:ln>
                <a:solidFill>
                  <a:schemeClr val="tx1"/>
                </a:solidFill>
              </a:ln>
              <a:solidFill>
                <a:schemeClr val="accent4">
                  <a:lumMod val="75000"/>
                </a:schemeClr>
              </a:solidFill>
            </a:endParaRPr>
          </a:p>
        </p:txBody>
      </p:sp>
      <p:sp>
        <p:nvSpPr>
          <p:cNvPr id="18" name="مستطيل 17"/>
          <p:cNvSpPr/>
          <p:nvPr/>
        </p:nvSpPr>
        <p:spPr>
          <a:xfrm>
            <a:off x="1153935" y="1124744"/>
            <a:ext cx="7056784" cy="4832092"/>
          </a:xfrm>
          <a:prstGeom prst="rect">
            <a:avLst/>
          </a:prstGeom>
        </p:spPr>
        <p:txBody>
          <a:bodyPr wrap="square">
            <a:spAutoFit/>
          </a:bodyPr>
          <a:lstStyle/>
          <a:p>
            <a:pPr lvl="0" algn="ctr"/>
            <a:r>
              <a:rPr lang="ar-SA" sz="2800" b="1" dirty="0" smtClean="0"/>
              <a:t>ويمكننا </a:t>
            </a:r>
            <a:r>
              <a:rPr lang="ar-SA" sz="2800" b="1" dirty="0"/>
              <a:t>الحديث عن أبرز هذه المجالات في النقاط التالية</a:t>
            </a:r>
            <a:r>
              <a:rPr lang="en-US" sz="2800" b="1" dirty="0"/>
              <a:t>: </a:t>
            </a:r>
          </a:p>
          <a:p>
            <a:pPr lvl="0" fontAlgn="base">
              <a:spcBef>
                <a:spcPct val="0"/>
              </a:spcBef>
              <a:spcAft>
                <a:spcPct val="0"/>
              </a:spcAft>
            </a:pPr>
            <a:r>
              <a:rPr lang="en-US" altLang="ar-SA" sz="2000" b="1" u="sng" dirty="0" smtClean="0">
                <a:ln>
                  <a:solidFill>
                    <a:sysClr val="windowText" lastClr="000000"/>
                  </a:solidFill>
                </a:ln>
                <a:solidFill>
                  <a:srgbClr val="FF0000"/>
                </a:solidFill>
                <a:latin typeface="Arial" pitchFamily="34" charset="0"/>
                <a:ea typeface="Calibri" pitchFamily="34" charset="0"/>
                <a:cs typeface="Arial" pitchFamily="34" charset="0"/>
              </a:rPr>
              <a:t>1</a:t>
            </a:r>
            <a:r>
              <a:rPr lang="ar-SA" altLang="ar-SA" sz="2000" b="1" u="sng" dirty="0" smtClean="0">
                <a:ln>
                  <a:solidFill>
                    <a:sysClr val="windowText" lastClr="000000"/>
                  </a:solidFill>
                </a:ln>
                <a:solidFill>
                  <a:srgbClr val="FF0000"/>
                </a:solidFill>
                <a:latin typeface="Calibri" pitchFamily="34" charset="0"/>
                <a:ea typeface="Calibri" pitchFamily="34" charset="0"/>
              </a:rPr>
              <a:t>ـ </a:t>
            </a:r>
            <a:r>
              <a:rPr lang="ar-SA" altLang="ar-SA" sz="3200" b="1" u="sng" dirty="0">
                <a:ln>
                  <a:solidFill>
                    <a:sysClr val="windowText" lastClr="000000"/>
                  </a:solidFill>
                </a:ln>
                <a:solidFill>
                  <a:srgbClr val="FF0000"/>
                </a:solidFill>
                <a:latin typeface="Calibri" pitchFamily="34" charset="0"/>
                <a:ea typeface="Calibri" pitchFamily="34" charset="0"/>
              </a:rPr>
              <a:t>الإرشاد الديني</a:t>
            </a:r>
            <a:r>
              <a:rPr lang="en-US" altLang="ar-SA" sz="3200" b="1" u="sng" dirty="0">
                <a:solidFill>
                  <a:srgbClr val="FF0000"/>
                </a:solidFill>
                <a:latin typeface="Arial" pitchFamily="34" charset="0"/>
                <a:ea typeface="Calibri" pitchFamily="34" charset="0"/>
              </a:rPr>
              <a:t>:</a:t>
            </a:r>
            <a:r>
              <a:rPr lang="en-US" altLang="ar-SA" sz="2000" u="sng" dirty="0">
                <a:latin typeface="Arial" pitchFamily="34" charset="0"/>
                <a:ea typeface="Calibri" pitchFamily="34" charset="0"/>
              </a:rPr>
              <a:t/>
            </a:r>
            <a:br>
              <a:rPr lang="en-US" altLang="ar-SA" sz="2000" u="sng" dirty="0">
                <a:latin typeface="Arial" pitchFamily="34" charset="0"/>
                <a:ea typeface="Calibri" pitchFamily="34" charset="0"/>
              </a:rPr>
            </a:br>
            <a:r>
              <a:rPr lang="ar-SA" altLang="ar-SA" sz="2400" dirty="0">
                <a:latin typeface="Times New Roman" panose="02020603050405020304" pitchFamily="18" charset="0"/>
                <a:ea typeface="Calibri" pitchFamily="34" charset="0"/>
              </a:rPr>
              <a:t>ونقصد به تعليم العلماء للناس أحكام الدين، ومسائل الحلال والحرام، وتبيين مفاهيم الإسلام، ونشر معالمه، وبسط فلسفته .....إلخ</a:t>
            </a:r>
            <a:r>
              <a:rPr lang="en-US" altLang="ar-SA" sz="2400" dirty="0">
                <a:latin typeface="Times New Roman" panose="02020603050405020304" pitchFamily="18" charset="0"/>
                <a:ea typeface="Calibri" pitchFamily="34" charset="0"/>
              </a:rPr>
              <a:t> .</a:t>
            </a:r>
            <a:br>
              <a:rPr lang="en-US" altLang="ar-SA" sz="2400" dirty="0">
                <a:latin typeface="Times New Roman" panose="02020603050405020304" pitchFamily="18" charset="0"/>
                <a:ea typeface="Calibri" pitchFamily="34" charset="0"/>
              </a:rPr>
            </a:br>
            <a:r>
              <a:rPr lang="ar-SA" altLang="ar-SA" sz="2400" dirty="0">
                <a:latin typeface="Times New Roman" panose="02020603050405020304" pitchFamily="18" charset="0"/>
                <a:ea typeface="Calibri" pitchFamily="34" charset="0"/>
              </a:rPr>
              <a:t>والإرشاد الديني الذي يقوم به العلماء العاملون والربانيون ويكون بهدف التعليم والتربية وبدون أي مقابل مادي يعد من أفضل وأشرف الأعمال التطوعية. </a:t>
            </a:r>
            <a:endParaRPr lang="ar-SA" altLang="ar-SA" sz="2400" dirty="0" smtClean="0">
              <a:latin typeface="Times New Roman" panose="02020603050405020304" pitchFamily="18" charset="0"/>
              <a:ea typeface="Calibri" pitchFamily="34" charset="0"/>
            </a:endParaRPr>
          </a:p>
          <a:p>
            <a:pPr lvl="0" fontAlgn="base">
              <a:spcBef>
                <a:spcPct val="0"/>
              </a:spcBef>
              <a:spcAft>
                <a:spcPct val="0"/>
              </a:spcAft>
            </a:pPr>
            <a:r>
              <a:rPr lang="en-US" sz="3200" b="1" dirty="0">
                <a:ln>
                  <a:solidFill>
                    <a:sysClr val="windowText" lastClr="000000"/>
                  </a:solidFill>
                </a:ln>
                <a:solidFill>
                  <a:srgbClr val="FF0000"/>
                </a:solidFill>
              </a:rPr>
              <a:t>2</a:t>
            </a:r>
            <a:r>
              <a:rPr lang="ar-SA" sz="3200" b="1" dirty="0">
                <a:ln>
                  <a:solidFill>
                    <a:sysClr val="windowText" lastClr="000000"/>
                  </a:solidFill>
                </a:ln>
                <a:solidFill>
                  <a:srgbClr val="FF0000"/>
                </a:solidFill>
              </a:rPr>
              <a:t>ـ التعليم المجاني</a:t>
            </a:r>
            <a:r>
              <a:rPr lang="en-US" sz="3200" b="1" dirty="0">
                <a:solidFill>
                  <a:srgbClr val="FF0000"/>
                </a:solidFill>
              </a:rPr>
              <a:t>:</a:t>
            </a:r>
            <a:r>
              <a:rPr lang="en-US" sz="2800" dirty="0"/>
              <a:t/>
            </a:r>
            <a:br>
              <a:rPr lang="en-US" sz="2800" dirty="0"/>
            </a:br>
            <a:r>
              <a:rPr lang="ar-SA" sz="3200" dirty="0"/>
              <a:t>يعد التعليم المجاني من أبرز ميادين العمل التطوعي، وهو يساهم في نشر العلم في المجتمع، والارتقاء بمستوى الطلاب إلى الدرجات العليا</a:t>
            </a:r>
            <a:endParaRPr lang="ar-SA" altLang="ar-SA" sz="3200" dirty="0">
              <a:latin typeface="Arial" pitchFamily="34" charset="0"/>
              <a:cs typeface="Arial" pitchFamily="34" charset="0"/>
            </a:endParaRPr>
          </a:p>
        </p:txBody>
      </p:sp>
      <p:sp>
        <p:nvSpPr>
          <p:cNvPr id="28" name="سهم إلى اليسار 27"/>
          <p:cNvSpPr/>
          <p:nvPr/>
        </p:nvSpPr>
        <p:spPr>
          <a:xfrm>
            <a:off x="1619672" y="5353806"/>
            <a:ext cx="1296144" cy="484632"/>
          </a:xfrm>
          <a:prstGeom prst="leftArrow">
            <a:avLst/>
          </a:prstGeom>
          <a:solidFill>
            <a:schemeClr val="accent2"/>
          </a:solidFill>
          <a:ln>
            <a:solidFill>
              <a:schemeClr val="bg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6117244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style>
          <a:lnRef idx="2">
            <a:schemeClr val="dk1"/>
          </a:lnRef>
          <a:fillRef idx="1">
            <a:schemeClr val="lt1"/>
          </a:fillRef>
          <a:effectRef idx="0">
            <a:schemeClr val="dk1"/>
          </a:effectRef>
          <a:fontRef idx="minor">
            <a:schemeClr val="dk1"/>
          </a:fontRef>
        </p:style>
        <p:txBody>
          <a:bodyPr/>
          <a:lstStyle/>
          <a:p>
            <a:r>
              <a:rPr lang="en-US" b="1" dirty="0">
                <a:ln>
                  <a:solidFill>
                    <a:schemeClr val="tx1"/>
                  </a:solidFill>
                  <a:prstDash val="dash"/>
                </a:ln>
                <a:solidFill>
                  <a:srgbClr val="FF0000"/>
                </a:solidFill>
              </a:rPr>
              <a:t>3</a:t>
            </a:r>
            <a:r>
              <a:rPr lang="ar-SA" b="1" dirty="0">
                <a:ln>
                  <a:solidFill>
                    <a:schemeClr val="tx1"/>
                  </a:solidFill>
                  <a:prstDash val="dash"/>
                </a:ln>
                <a:solidFill>
                  <a:srgbClr val="FF0000"/>
                </a:solidFill>
              </a:rPr>
              <a:t>ـ التكافل الاجتماعي</a:t>
            </a:r>
            <a:r>
              <a:rPr lang="en-US" dirty="0">
                <a:ln>
                  <a:solidFill>
                    <a:schemeClr val="tx1"/>
                  </a:solidFill>
                  <a:prstDash val="dash"/>
                </a:ln>
              </a:rPr>
              <a:t>:</a:t>
            </a:r>
            <a:br>
              <a:rPr lang="en-US" dirty="0">
                <a:ln>
                  <a:solidFill>
                    <a:schemeClr val="tx1"/>
                  </a:solidFill>
                  <a:prstDash val="dash"/>
                </a:ln>
              </a:rPr>
            </a:br>
            <a:r>
              <a:rPr lang="ar-SA" dirty="0">
                <a:ln>
                  <a:solidFill>
                    <a:schemeClr val="tx1"/>
                  </a:solidFill>
                  <a:prstDash val="dash"/>
                </a:ln>
              </a:rPr>
              <a:t>حَثَّ الإسلام على أهمية القيام بالتكافل الاجتماعي، لأنه يقضي على الفقر والجهل و المرض؛ فمساعدة الفقراء والمساكين والمحتاجين وتلبية مستلزماتهم الأساسية من مأكل ومشرب وملبس ومسكن ومنكح يعد من الحاجات الأساسية التي يجب أن تكون من أولويات العمل التطوعي</a:t>
            </a:r>
            <a:r>
              <a:rPr lang="en-US" dirty="0">
                <a:ln>
                  <a:solidFill>
                    <a:schemeClr val="tx1"/>
                  </a:solidFill>
                  <a:prstDash val="dash"/>
                </a:ln>
              </a:rPr>
              <a:t> </a:t>
            </a:r>
          </a:p>
          <a:p>
            <a:r>
              <a:rPr lang="ar-SA" dirty="0">
                <a:ln>
                  <a:solidFill>
                    <a:schemeClr val="tx1"/>
                  </a:solidFill>
                  <a:prstDash val="dash"/>
                </a:ln>
              </a:rPr>
              <a:t>والسعي في قضاء حاجات المحتاجين يعد من الأعمال الصالحة</a:t>
            </a:r>
          </a:p>
        </p:txBody>
      </p:sp>
    </p:spTree>
    <p:extLst>
      <p:ext uri="{BB962C8B-B14F-4D97-AF65-F5344CB8AC3E}">
        <p14:creationId xmlns:p14="http://schemas.microsoft.com/office/powerpoint/2010/main" val="295592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836712"/>
            <a:ext cx="7632848" cy="547260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51620" y="980728"/>
            <a:ext cx="6840760" cy="4893647"/>
          </a:xfrm>
          <a:prstGeom prst="rect">
            <a:avLst/>
          </a:prstGeom>
        </p:spPr>
        <p:txBody>
          <a:bodyPr wrap="square">
            <a:spAutoFit/>
          </a:bodyPr>
          <a:lstStyle/>
          <a:p>
            <a:r>
              <a:rPr lang="en-US" sz="2800" b="1" dirty="0">
                <a:ln>
                  <a:solidFill>
                    <a:sysClr val="windowText" lastClr="000000"/>
                  </a:solidFill>
                </a:ln>
                <a:solidFill>
                  <a:srgbClr val="FF0000"/>
                </a:solidFill>
              </a:rPr>
              <a:t>4</a:t>
            </a:r>
            <a:r>
              <a:rPr lang="ar-SA" sz="2800" b="1" dirty="0">
                <a:ln>
                  <a:solidFill>
                    <a:sysClr val="windowText" lastClr="000000"/>
                  </a:solidFill>
                </a:ln>
                <a:solidFill>
                  <a:srgbClr val="FF0000"/>
                </a:solidFill>
              </a:rPr>
              <a:t>ـ التعاون الصحي</a:t>
            </a:r>
            <a:r>
              <a:rPr lang="en-US" sz="2000" dirty="0">
                <a:ln>
                  <a:solidFill>
                    <a:sysClr val="windowText" lastClr="000000"/>
                  </a:solidFill>
                </a:ln>
              </a:rPr>
              <a:t>: </a:t>
            </a:r>
            <a:r>
              <a:rPr lang="en-US" sz="2000" dirty="0"/>
              <a:t/>
            </a:r>
            <a:br>
              <a:rPr lang="en-US" sz="2000" dirty="0"/>
            </a:br>
            <a:r>
              <a:rPr lang="ar-SA" sz="2400" dirty="0"/>
              <a:t>يعتبر التطوع في الميدان الصحي من الأعمال الهامة في تنمية الوعي الصحي، والحفاظ على حياة الإنسان، والمساهمة في إشاعة قيم التعاون الصحي بين الناس</a:t>
            </a:r>
            <a:r>
              <a:rPr lang="en-US" sz="2400" dirty="0"/>
              <a:t>. </a:t>
            </a:r>
            <a:br>
              <a:rPr lang="en-US" sz="2400" dirty="0"/>
            </a:br>
            <a:r>
              <a:rPr lang="ar-SA" sz="3200" b="1" dirty="0">
                <a:ln>
                  <a:solidFill>
                    <a:srgbClr val="00B0F0"/>
                  </a:solidFill>
                </a:ln>
              </a:rPr>
              <a:t>ومن أبرز مظاهر التطوع الصحي </a:t>
            </a:r>
            <a:r>
              <a:rPr lang="ar-SA" sz="3200" b="1" dirty="0">
                <a:ln>
                  <a:solidFill>
                    <a:srgbClr val="00B0F0"/>
                  </a:solidFill>
                </a:ln>
                <a:solidFill>
                  <a:schemeClr val="accent2"/>
                </a:solidFill>
              </a:rPr>
              <a:t>هو</a:t>
            </a:r>
            <a:r>
              <a:rPr lang="ar-SA" sz="3200" dirty="0"/>
              <a:t> </a:t>
            </a:r>
            <a:endParaRPr lang="ar-SA" sz="2400" dirty="0" smtClean="0"/>
          </a:p>
          <a:p>
            <a:r>
              <a:rPr lang="ar-SA" sz="2400" dirty="0" smtClean="0"/>
              <a:t>- تطوع </a:t>
            </a:r>
            <a:r>
              <a:rPr lang="ar-SA" sz="2400" dirty="0"/>
              <a:t>الأطباء والممرضين والمسعفين لإنقاذ حياة المرضى من الخطر، أو التخفيف من آلامهم وأوجاعهم</a:t>
            </a:r>
            <a:r>
              <a:rPr lang="en-US" sz="2400" dirty="0"/>
              <a:t> </a:t>
            </a:r>
            <a:r>
              <a:rPr lang="en-US" sz="2400" dirty="0" smtClean="0"/>
              <a:t>.</a:t>
            </a:r>
            <a:endParaRPr lang="ar-SA" sz="2400" dirty="0" smtClean="0"/>
          </a:p>
          <a:p>
            <a:r>
              <a:rPr lang="ar-SA" sz="2400" b="1" dirty="0"/>
              <a:t>ولعل أهم عمل في ميدان التطوع الصحي والطبي هو </a:t>
            </a:r>
            <a:r>
              <a:rPr lang="ar-SA" sz="2400" dirty="0"/>
              <a:t>أن يتبرع شخص بأحد أعضائه </a:t>
            </a:r>
            <a:r>
              <a:rPr lang="ar-SA" sz="2400" dirty="0" smtClean="0"/>
              <a:t>((كالكلية </a:t>
            </a:r>
            <a:r>
              <a:rPr lang="ar-SA" sz="2400" dirty="0"/>
              <a:t>أو الرئة أو غيرها من الأعضاء الحيوية </a:t>
            </a:r>
            <a:r>
              <a:rPr lang="ar-SA" sz="2400" dirty="0" smtClean="0"/>
              <a:t>)) لإنقاذ </a:t>
            </a:r>
            <a:r>
              <a:rPr lang="ar-SA" sz="2400" dirty="0"/>
              <a:t>مرضى الفشل الكلوي أو الرئوي أو غيرها من الأمراض </a:t>
            </a:r>
            <a:r>
              <a:rPr lang="ar-SA" sz="2400" dirty="0" smtClean="0"/>
              <a:t>المستعصية</a:t>
            </a:r>
            <a:r>
              <a:rPr lang="en-US" sz="2400" dirty="0"/>
              <a:t>.</a:t>
            </a:r>
            <a:r>
              <a:rPr lang="en-US" dirty="0"/>
              <a:t/>
            </a:r>
            <a:br>
              <a:rPr lang="en-US" dirty="0"/>
            </a:br>
            <a:r>
              <a:rPr lang="en-US" dirty="0"/>
              <a:t/>
            </a:r>
            <a:br>
              <a:rPr lang="en-US" dirty="0"/>
            </a:br>
            <a:endParaRPr lang="ar-SA" dirty="0"/>
          </a:p>
        </p:txBody>
      </p:sp>
    </p:spTree>
    <p:extLst>
      <p:ext uri="{BB962C8B-B14F-4D97-AF65-F5344CB8AC3E}">
        <p14:creationId xmlns:p14="http://schemas.microsoft.com/office/powerpoint/2010/main" val="30057177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08720"/>
            <a:ext cx="7560840" cy="5333340"/>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112168" y="1423618"/>
            <a:ext cx="6768752" cy="4278094"/>
          </a:xfrm>
          <a:prstGeom prst="rect">
            <a:avLst/>
          </a:prstGeom>
        </p:spPr>
        <p:txBody>
          <a:bodyPr wrap="square">
            <a:spAutoFit/>
          </a:bodyPr>
          <a:lstStyle/>
          <a:p>
            <a:r>
              <a:rPr lang="ar-SA" sz="2400" dirty="0"/>
              <a:t>ولاشك أن </a:t>
            </a:r>
            <a:r>
              <a:rPr lang="ar-SA" sz="2400" b="1" dirty="0"/>
              <a:t>التبرع بأحد أعضاء </a:t>
            </a:r>
            <a:r>
              <a:rPr lang="ar-SA" sz="2400" dirty="0"/>
              <a:t>الجسم وهو لا يزال على قيد الحياة يٌعد قمة التطوع في المجال الطبي، يأتي بعد ذلك </a:t>
            </a:r>
            <a:r>
              <a:rPr lang="ar-SA" sz="2400" b="1" dirty="0"/>
              <a:t>التبرع بأحد الأعضاء بعد الموت بالوصية</a:t>
            </a:r>
            <a:r>
              <a:rPr lang="ar-SA" sz="2400" dirty="0"/>
              <a:t> لإنقاذ مريض بأشد الحاجة لذلك العضو المطلوب</a:t>
            </a:r>
            <a:r>
              <a:rPr lang="en-US" sz="2400" dirty="0"/>
              <a:t> </a:t>
            </a:r>
            <a:r>
              <a:rPr lang="ar-SA" sz="2400" dirty="0" smtClean="0"/>
              <a:t>كما </a:t>
            </a:r>
            <a:r>
              <a:rPr lang="ar-SA" sz="2400" dirty="0"/>
              <a:t>أن </a:t>
            </a:r>
            <a:r>
              <a:rPr lang="ar-SA" sz="2400" b="1" dirty="0"/>
              <a:t>التبرع بالدم </a:t>
            </a:r>
            <a:r>
              <a:rPr lang="ar-SA" sz="2400" dirty="0"/>
              <a:t>مظهر آخر من مظاهر التطوع الصحي، أضف إلى ذلك </a:t>
            </a:r>
            <a:r>
              <a:rPr lang="ar-SA" sz="2400" b="1" dirty="0"/>
              <a:t>إلقاء المحاضرات والندوات التثقيفية في</a:t>
            </a:r>
            <a:r>
              <a:rPr lang="ar-SA" sz="2400" dirty="0"/>
              <a:t> المجال الصحي والطبي والغذائي كل ذلك يعد من مظاهر التطوع الطبي</a:t>
            </a:r>
            <a:r>
              <a:rPr lang="en-US" sz="2400" dirty="0"/>
              <a:t> </a:t>
            </a:r>
            <a:r>
              <a:rPr lang="en-US" sz="2400" dirty="0" smtClean="0"/>
              <a:t>.</a:t>
            </a:r>
            <a:r>
              <a:rPr lang="ar-SA" sz="2400" b="1" dirty="0" smtClean="0"/>
              <a:t>ومجتمعنا </a:t>
            </a:r>
            <a:r>
              <a:rPr lang="ar-SA" sz="2400" b="1" dirty="0"/>
              <a:t>بحاجة </a:t>
            </a:r>
            <a:r>
              <a:rPr lang="ar-SA" sz="2400" b="1" dirty="0" smtClean="0"/>
              <a:t>ماسة </a:t>
            </a:r>
          </a:p>
          <a:p>
            <a:r>
              <a:rPr lang="ar-SA" sz="2400" dirty="0" smtClean="0"/>
              <a:t>لمثل </a:t>
            </a:r>
            <a:r>
              <a:rPr lang="ar-SA" sz="2400" dirty="0"/>
              <a:t>هذا النوع من الأعمال التطوعية، لأنها مازالت محدودة وبحاجة إلى المزيد من الاهتمام في هذا الجانب</a:t>
            </a:r>
            <a:r>
              <a:rPr lang="en-US" sz="2400" dirty="0"/>
              <a:t> </a:t>
            </a:r>
            <a:r>
              <a:rPr lang="en-US" sz="2400" dirty="0" smtClean="0"/>
              <a:t>.</a:t>
            </a:r>
            <a:endParaRPr lang="ar-SA" sz="2400" dirty="0" smtClean="0"/>
          </a:p>
          <a:p>
            <a:r>
              <a:rPr lang="en-US" sz="3200" b="1" dirty="0">
                <a:ln>
                  <a:solidFill>
                    <a:schemeClr val="tx1"/>
                  </a:solidFill>
                </a:ln>
                <a:solidFill>
                  <a:srgbClr val="FF0000"/>
                </a:solidFill>
              </a:rPr>
              <a:t>5 </a:t>
            </a:r>
            <a:r>
              <a:rPr lang="ar-SA" sz="3200" b="1" dirty="0">
                <a:ln>
                  <a:solidFill>
                    <a:schemeClr val="tx1"/>
                  </a:solidFill>
                </a:ln>
                <a:solidFill>
                  <a:srgbClr val="FF0000"/>
                </a:solidFill>
              </a:rPr>
              <a:t>ـ الحفاظ على البيئة</a:t>
            </a:r>
            <a:r>
              <a:rPr lang="en-US" sz="3200" b="1" dirty="0">
                <a:ln>
                  <a:solidFill>
                    <a:schemeClr val="tx1"/>
                  </a:solidFill>
                </a:ln>
                <a:solidFill>
                  <a:srgbClr val="FF0000"/>
                </a:solidFill>
              </a:rPr>
              <a:t> </a:t>
            </a:r>
            <a:r>
              <a:rPr lang="en-US" sz="2400" dirty="0"/>
              <a:t>:</a:t>
            </a:r>
            <a:br>
              <a:rPr lang="en-US" sz="2400" dirty="0"/>
            </a:br>
            <a:r>
              <a:rPr lang="ar-SA" sz="2400" dirty="0"/>
              <a:t>الحفاظ على البيئة من التلوث بمختلف أشكاله مجال آخر للتطوع</a:t>
            </a:r>
            <a:endParaRPr lang="ar-SA" sz="2400" dirty="0"/>
          </a:p>
        </p:txBody>
      </p:sp>
    </p:spTree>
    <p:extLst>
      <p:ext uri="{BB962C8B-B14F-4D97-AF65-F5344CB8AC3E}">
        <p14:creationId xmlns:p14="http://schemas.microsoft.com/office/powerpoint/2010/main" val="38850169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sz="3600" b="1" dirty="0">
                <a:ln w="18000">
                  <a:solidFill>
                    <a:schemeClr val="tx1"/>
                  </a:solidFill>
                  <a:prstDash val="solid"/>
                  <a:miter lim="800000"/>
                </a:ln>
                <a:solidFill>
                  <a:schemeClr val="accent2"/>
                </a:solidFill>
                <a:effectLst>
                  <a:outerShdw blurRad="25500" dist="23000" dir="7020000" algn="tl">
                    <a:srgbClr val="000000">
                      <a:alpha val="50000"/>
                    </a:srgbClr>
                  </a:outerShdw>
                </a:effectLst>
              </a:rPr>
              <a:t>الدافع الرئيسي للعمل التطوعي </a:t>
            </a:r>
          </a:p>
          <a:p>
            <a:r>
              <a:rPr lang="ar-SA" b="1" dirty="0"/>
              <a:t>- هو الرغبة في نيل الأجر والثواب بدون مردود مادي أو جزاء واحتساب الأجر من عند الله سبحانه وتعالى</a:t>
            </a:r>
            <a:r>
              <a:rPr lang="en-US" b="1" dirty="0"/>
              <a:t> .</a:t>
            </a:r>
            <a:endParaRPr lang="en-US" dirty="0"/>
          </a:p>
          <a:p>
            <a:r>
              <a:rPr lang="ar-SA" b="1" dirty="0"/>
              <a:t>وإلى جانب هذا الدافع الأساسي توجد عديد من الدوافع </a:t>
            </a:r>
            <a:r>
              <a:rPr lang="ar-SA" sz="3600" b="1" dirty="0"/>
              <a:t>منها على سبيل المثال</a:t>
            </a:r>
            <a:r>
              <a:rPr lang="en-US" sz="3600" b="1" dirty="0"/>
              <a:t> </a:t>
            </a:r>
            <a:r>
              <a:rPr lang="en-US" b="1" dirty="0"/>
              <a:t>:</a:t>
            </a:r>
            <a:endParaRPr lang="en-US" dirty="0"/>
          </a:p>
          <a:p>
            <a:r>
              <a:rPr lang="ar-SA" b="1" dirty="0"/>
              <a:t>1- </a:t>
            </a:r>
            <a:r>
              <a:rPr lang="ar-SA" dirty="0"/>
              <a:t>الرغبة في تحقيق الذات والدفاع عن القيم ونشر المبادئ التي يؤمن بها الإنسان، وهذا الدافع مطلب أساسي للنفس البشرية. وقد أشرنا إلى العلاقة الارتباطية بين التطوع والحاجات الإنسانية  فكلما شعر أفراد المجتمع بالأمن والطمأنينة وتوفرت  حاجاتهم الأساسية ساعد ذلك على تنمية دواعي التطوع لأن الإنسان يخرج من ذاته إلى مساعدة الآخرين</a:t>
            </a:r>
            <a:r>
              <a:rPr lang="en-US" dirty="0"/>
              <a:t> </a:t>
            </a:r>
            <a:r>
              <a:rPr lang="en-US" b="1" dirty="0"/>
              <a:t>.</a:t>
            </a:r>
            <a:endParaRPr lang="ar-SA" dirty="0"/>
          </a:p>
          <a:p>
            <a:endParaRPr lang="ar-SA" dirty="0"/>
          </a:p>
        </p:txBody>
      </p:sp>
      <p:sp>
        <p:nvSpPr>
          <p:cNvPr id="6" name="مستطيل 5"/>
          <p:cNvSpPr/>
          <p:nvPr/>
        </p:nvSpPr>
        <p:spPr>
          <a:xfrm>
            <a:off x="4514798" y="554777"/>
            <a:ext cx="3804247" cy="707886"/>
          </a:xfrm>
          <a:prstGeom prst="rect">
            <a:avLst/>
          </a:prstGeom>
        </p:spPr>
        <p:txBody>
          <a:bodyPr wrap="none">
            <a:spAutoFit/>
          </a:bodyPr>
          <a:lstStyle/>
          <a:p>
            <a:r>
              <a:rPr lang="ar-SA" sz="4000" b="1" u="sng" dirty="0"/>
              <a:t>دوافع العمل التطوعي</a:t>
            </a:r>
            <a:r>
              <a:rPr lang="en-US" sz="4000" b="1" u="sng" dirty="0"/>
              <a:t> </a:t>
            </a:r>
            <a:endParaRPr lang="ar-SA" sz="4000" dirty="0"/>
          </a:p>
        </p:txBody>
      </p:sp>
    </p:spTree>
    <p:extLst>
      <p:ext uri="{BB962C8B-B14F-4D97-AF65-F5344CB8AC3E}">
        <p14:creationId xmlns:p14="http://schemas.microsoft.com/office/powerpoint/2010/main" val="22646680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sng" dirty="0"/>
              <a:t>مقومات العمل التطوعي</a:t>
            </a:r>
            <a:r>
              <a:rPr lang="ar-SA" dirty="0"/>
              <a:t/>
            </a:r>
            <a:br>
              <a:rPr lang="ar-SA" dirty="0"/>
            </a:br>
            <a:endParaRPr lang="ar-SA" dirty="0"/>
          </a:p>
        </p:txBody>
      </p:sp>
      <p:sp>
        <p:nvSpPr>
          <p:cNvPr id="3" name="عنصر نائب للمحتوى 2"/>
          <p:cNvSpPr>
            <a:spLocks noGrp="1"/>
          </p:cNvSpPr>
          <p:nvPr>
            <p:ph idx="1"/>
          </p:nvPr>
        </p:nvSpPr>
        <p:spPr>
          <a:xfrm>
            <a:off x="457200" y="980728"/>
            <a:ext cx="8229600" cy="5145435"/>
          </a:xfrm>
        </p:spPr>
        <p:txBody>
          <a:bodyPr>
            <a:normAutofit fontScale="77500" lnSpcReduction="20000"/>
          </a:bodyPr>
          <a:lstStyle/>
          <a:p>
            <a:r>
              <a:rPr lang="ar-SA" sz="4800" b="1" dirty="0">
                <a:ln>
                  <a:solidFill>
                    <a:schemeClr val="tx1"/>
                  </a:solidFill>
                </a:ln>
                <a:solidFill>
                  <a:srgbClr val="0070C0"/>
                </a:solidFill>
              </a:rPr>
              <a:t>النية</a:t>
            </a:r>
            <a:r>
              <a:rPr lang="en-US" b="1" dirty="0"/>
              <a:t/>
            </a:r>
            <a:br>
              <a:rPr lang="en-US" b="1" dirty="0"/>
            </a:br>
            <a:r>
              <a:rPr lang="ar-SA" dirty="0"/>
              <a:t>إنها أساس كل عمل، تحدد القصد من وراء العمل وتبين </a:t>
            </a:r>
            <a:r>
              <a:rPr lang="ar-SA" dirty="0" smtClean="0"/>
              <a:t>مرماه</a:t>
            </a:r>
          </a:p>
          <a:p>
            <a:r>
              <a:rPr lang="ar-SA" sz="4000" b="1" dirty="0">
                <a:ln>
                  <a:solidFill>
                    <a:schemeClr val="tx1"/>
                  </a:solidFill>
                </a:ln>
                <a:solidFill>
                  <a:srgbClr val="0070C0"/>
                </a:solidFill>
              </a:rPr>
              <a:t>الإيمان بالفكرة</a:t>
            </a:r>
            <a:r>
              <a:rPr lang="en-US" b="1" dirty="0"/>
              <a:t/>
            </a:r>
            <a:br>
              <a:rPr lang="en-US" b="1" dirty="0"/>
            </a:br>
            <a:r>
              <a:rPr lang="ar-SA" dirty="0"/>
              <a:t>تعتبر هذه النقطة من أهم النقاط التي يجب على المتطوع أو صاحب الرسالة التركيز عليها؛ لأن الإيمان بالفكرة يمنح الإنسان طاقة جبارة، ونشاطاً عالياً، وقدرة على التفاني والتضحية والإخلاص وتقديم الغالي والرخيص في سبيل</a:t>
            </a:r>
            <a:r>
              <a:rPr lang="en-US" b="1" dirty="0"/>
              <a:t>. </a:t>
            </a:r>
            <a:endParaRPr lang="ar-SA" b="1" dirty="0"/>
          </a:p>
          <a:p>
            <a:r>
              <a:rPr lang="en-US" b="1" dirty="0"/>
              <a:t/>
            </a:r>
            <a:br>
              <a:rPr lang="en-US" b="1" dirty="0"/>
            </a:br>
            <a:r>
              <a:rPr lang="ar-SA" sz="4000" b="1" dirty="0">
                <a:ln>
                  <a:solidFill>
                    <a:schemeClr val="tx1"/>
                  </a:solidFill>
                </a:ln>
                <a:solidFill>
                  <a:srgbClr val="0070C0"/>
                </a:solidFill>
              </a:rPr>
              <a:t>الإخلاص</a:t>
            </a:r>
            <a:r>
              <a:rPr lang="en-US" b="1" dirty="0"/>
              <a:t/>
            </a:r>
            <a:br>
              <a:rPr lang="en-US" b="1" dirty="0"/>
            </a:br>
            <a:r>
              <a:rPr lang="ar-SA" dirty="0"/>
              <a:t>الإخلاص جزء مرتبط ارتباطاً تاماً بالنية؛ فالنية الصحيحة والخالصة تقود إلى الإخلاص في العمل، وكذلك النية التي لا تتسم بالتجرد لله تؤدي إلى عدم الإخلاص بالعمل، وبالتالي إحباط العمل؛ فما بُني على باطل فهو باطل</a:t>
            </a:r>
            <a:r>
              <a:rPr lang="en-US" dirty="0"/>
              <a:t>. </a:t>
            </a:r>
            <a:r>
              <a:rPr lang="ar-SA" dirty="0"/>
              <a:t>والإخلاص هو الذي يعطي الطعم الخاص والمذاق الرائع للعمل والقبول من الناس للعمل</a:t>
            </a:r>
          </a:p>
          <a:p>
            <a:endParaRPr lang="ar-SA" dirty="0"/>
          </a:p>
        </p:txBody>
      </p:sp>
    </p:spTree>
    <p:extLst>
      <p:ext uri="{BB962C8B-B14F-4D97-AF65-F5344CB8AC3E}">
        <p14:creationId xmlns:p14="http://schemas.microsoft.com/office/powerpoint/2010/main" val="12259792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548680"/>
            <a:ext cx="7941568" cy="1357880"/>
          </a:xfrm>
        </p:spPr>
        <p:style>
          <a:lnRef idx="3">
            <a:schemeClr val="lt1"/>
          </a:lnRef>
          <a:fillRef idx="1">
            <a:schemeClr val="dk1"/>
          </a:fillRef>
          <a:effectRef idx="1">
            <a:schemeClr val="dk1"/>
          </a:effectRef>
          <a:fontRef idx="minor">
            <a:schemeClr val="lt1"/>
          </a:fontRef>
        </p:style>
        <p:txBody>
          <a:bodyPr>
            <a:noAutofit/>
          </a:bodyPr>
          <a:lstStyle/>
          <a:p>
            <a:pPr algn="ctr"/>
            <a:r>
              <a:rPr lang="ar-SA" sz="3600" b="1" dirty="0" smtClean="0">
                <a:solidFill>
                  <a:srgbClr val="FFFF00"/>
                </a:solidFill>
              </a:rPr>
              <a:t>ومن هذه المعوقات</a:t>
            </a:r>
            <a:br>
              <a:rPr lang="ar-SA" sz="3600" b="1" dirty="0" smtClean="0">
                <a:solidFill>
                  <a:srgbClr val="FFFF00"/>
                </a:solidFill>
              </a:rPr>
            </a:br>
            <a:r>
              <a:rPr lang="ar-SA" sz="3600" b="1" dirty="0" smtClean="0">
                <a:solidFill>
                  <a:srgbClr val="FFFF00"/>
                </a:solidFill>
              </a:rPr>
              <a:t>للعمل التطوعي ما يلي :  </a:t>
            </a:r>
            <a:endParaRPr lang="ar-SA" sz="3600" b="1" dirty="0">
              <a:solidFill>
                <a:srgbClr val="FFFF00"/>
              </a:solidFill>
            </a:endParaRPr>
          </a:p>
        </p:txBody>
      </p:sp>
      <p:graphicFrame>
        <p:nvGraphicFramePr>
          <p:cNvPr id="3" name="رسم تخطيطي 2"/>
          <p:cNvGraphicFramePr/>
          <p:nvPr>
            <p:extLst>
              <p:ext uri="{D42A27DB-BD31-4B8C-83A1-F6EECF244321}">
                <p14:modId xmlns:p14="http://schemas.microsoft.com/office/powerpoint/2010/main" val="892715318"/>
              </p:ext>
            </p:extLst>
          </p:nvPr>
        </p:nvGraphicFramePr>
        <p:xfrm>
          <a:off x="1475656" y="22048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1240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20688"/>
            <a:ext cx="8229600" cy="5976664"/>
          </a:xfrm>
        </p:spPr>
        <p:txBody>
          <a:bodyPr>
            <a:normAutofit fontScale="90000"/>
          </a:bodyPr>
          <a:lstStyle/>
          <a:p>
            <a:r>
              <a:rPr lang="ar-SA" b="1" u="sng" dirty="0">
                <a:solidFill>
                  <a:srgbClr val="FF0000"/>
                </a:solidFill>
              </a:rPr>
              <a:t>عوامل راجعة </a:t>
            </a:r>
            <a:r>
              <a:rPr lang="ar-SA" b="1" u="sng" dirty="0" smtClean="0">
                <a:solidFill>
                  <a:srgbClr val="FF0000"/>
                </a:solidFill>
              </a:rPr>
              <a:t>للمتطوع</a:t>
            </a:r>
            <a:r>
              <a:rPr lang="ar-SA" b="1" dirty="0" smtClean="0"/>
              <a:t/>
            </a:r>
            <a:br>
              <a:rPr lang="ar-SA" b="1" dirty="0" smtClean="0"/>
            </a:br>
            <a:r>
              <a:rPr lang="ar-SA" sz="5400" dirty="0"/>
              <a:t>1</a:t>
            </a:r>
            <a:r>
              <a:rPr lang="ar-SA" b="1" dirty="0"/>
              <a:t>- اعتقاد البعض ان رأيهم غير مرغوب فيه </a:t>
            </a:r>
            <a:r>
              <a:rPr lang="ar-SA" b="1" dirty="0" smtClean="0"/>
              <a:t/>
            </a:r>
            <a:br>
              <a:rPr lang="ar-SA" b="1" dirty="0" smtClean="0"/>
            </a:br>
            <a:r>
              <a:rPr lang="ar-SA" sz="6600" dirty="0"/>
              <a:t>2</a:t>
            </a:r>
            <a:r>
              <a:rPr lang="ar-SA" sz="6600" b="1" dirty="0"/>
              <a:t>- </a:t>
            </a:r>
            <a:r>
              <a:rPr lang="ar-SA" b="1" dirty="0"/>
              <a:t>سوء الظن بالمؤسسات أو القائمين عليها </a:t>
            </a:r>
            <a:br>
              <a:rPr lang="ar-SA" b="1" dirty="0"/>
            </a:br>
            <a:r>
              <a:rPr lang="ar-SA" sz="6600" dirty="0"/>
              <a:t>3</a:t>
            </a:r>
            <a:r>
              <a:rPr lang="ar-SA" sz="4000" b="1" dirty="0"/>
              <a:t>- </a:t>
            </a:r>
            <a:r>
              <a:rPr lang="ar-SA" b="1" dirty="0"/>
              <a:t>تعارض العمل التطوعي مع الارتباطات الأسرية للمتطوع </a:t>
            </a:r>
            <a:br>
              <a:rPr lang="ar-SA" b="1" dirty="0"/>
            </a:br>
            <a:r>
              <a:rPr lang="ar-SA" b="1" dirty="0"/>
              <a:t>4-الكسل والفتور والميل للرفاهية </a:t>
            </a:r>
            <a:br>
              <a:rPr lang="ar-SA" b="1" dirty="0"/>
            </a:br>
            <a:r>
              <a:rPr lang="ar-SA" b="1" dirty="0"/>
              <a:t/>
            </a:r>
            <a:br>
              <a:rPr lang="ar-SA" b="1" dirty="0"/>
            </a:br>
            <a:r>
              <a:rPr lang="ar-SA" b="1" dirty="0"/>
              <a:t/>
            </a:r>
            <a:br>
              <a:rPr lang="ar-SA" b="1" dirty="0"/>
            </a:br>
            <a:endParaRPr lang="ar-SA" dirty="0"/>
          </a:p>
        </p:txBody>
      </p:sp>
    </p:spTree>
    <p:extLst>
      <p:ext uri="{BB962C8B-B14F-4D97-AF65-F5344CB8AC3E}">
        <p14:creationId xmlns:p14="http://schemas.microsoft.com/office/powerpoint/2010/main" val="1564977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570186"/>
          </a:xfrm>
        </p:spPr>
        <p:txBody>
          <a:bodyPr>
            <a:normAutofit fontScale="90000"/>
          </a:bodyPr>
          <a:lstStyle/>
          <a:p>
            <a:r>
              <a:rPr lang="ar-SA" b="1" dirty="0" smtClean="0"/>
              <a:t>عوامل راجعة للمؤسسات والهيئات الاجتماعية</a:t>
            </a:r>
            <a:br>
              <a:rPr lang="ar-SA" b="1" dirty="0" smtClean="0"/>
            </a:br>
            <a:r>
              <a:rPr lang="ar-SA" b="1" dirty="0"/>
              <a:t>ومن أهم هذه المعوقات</a:t>
            </a:r>
            <a:r>
              <a:rPr lang="ar-SA" dirty="0"/>
              <a:t/>
            </a:r>
            <a:br>
              <a:rPr lang="ar-SA" dirty="0"/>
            </a:br>
            <a:endParaRPr lang="ar-SA" dirty="0"/>
          </a:p>
        </p:txBody>
      </p:sp>
      <p:sp>
        <p:nvSpPr>
          <p:cNvPr id="3" name="عنصر نائب للمحتوى 2"/>
          <p:cNvSpPr>
            <a:spLocks noGrp="1"/>
          </p:cNvSpPr>
          <p:nvPr>
            <p:ph idx="1"/>
          </p:nvPr>
        </p:nvSpPr>
        <p:spPr/>
        <p:txBody>
          <a:bodyPr/>
          <a:lstStyle/>
          <a:p>
            <a:pPr lvl="0"/>
            <a:r>
              <a:rPr lang="ar-SA" sz="4000" b="1" dirty="0"/>
              <a:t>1-تعارض وقت النشاط داخل المؤسسة مع وقت المتطوع </a:t>
            </a:r>
          </a:p>
          <a:p>
            <a:pPr lvl="0"/>
            <a:r>
              <a:rPr lang="ar-SA" sz="4000" b="1" dirty="0">
                <a:solidFill>
                  <a:srgbClr val="FF0000"/>
                </a:solidFill>
              </a:rPr>
              <a:t>2-بعض الأنماط الثقافية السائدة </a:t>
            </a:r>
            <a:r>
              <a:rPr lang="ar-SA" sz="4000" b="1" dirty="0" err="1">
                <a:solidFill>
                  <a:srgbClr val="FF0000"/>
                </a:solidFill>
              </a:rPr>
              <a:t>فى</a:t>
            </a:r>
            <a:r>
              <a:rPr lang="ar-SA" sz="4000" b="1" dirty="0">
                <a:solidFill>
                  <a:srgbClr val="FF0000"/>
                </a:solidFill>
              </a:rPr>
              <a:t> المجتمع المؤسسي </a:t>
            </a:r>
            <a:endParaRPr lang="ar-SA" sz="4000" b="1" dirty="0" smtClean="0">
              <a:solidFill>
                <a:srgbClr val="FF0000"/>
              </a:solidFill>
            </a:endParaRPr>
          </a:p>
          <a:p>
            <a:r>
              <a:rPr lang="ar-SA" sz="4000" b="1" dirty="0"/>
              <a:t>3- عدم وضوح أولويات العمل التطوعي </a:t>
            </a:r>
          </a:p>
          <a:p>
            <a:pPr lvl="0"/>
            <a:endParaRPr lang="ar-SA" b="1" dirty="0">
              <a:solidFill>
                <a:srgbClr val="FF0000"/>
              </a:solidFill>
            </a:endParaRPr>
          </a:p>
          <a:p>
            <a:endParaRPr lang="ar-SA" dirty="0"/>
          </a:p>
        </p:txBody>
      </p:sp>
    </p:spTree>
    <p:extLst>
      <p:ext uri="{BB962C8B-B14F-4D97-AF65-F5344CB8AC3E}">
        <p14:creationId xmlns:p14="http://schemas.microsoft.com/office/powerpoint/2010/main" val="2397090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7" name="مستطيل 6"/>
          <p:cNvSpPr/>
          <p:nvPr/>
        </p:nvSpPr>
        <p:spPr>
          <a:xfrm>
            <a:off x="2699793" y="116632"/>
            <a:ext cx="5400600" cy="923330"/>
          </a:xfrm>
          <a:prstGeom prst="rect">
            <a:avLst/>
          </a:prstGeom>
        </p:spPr>
        <p:txBody>
          <a:bodyPr wrap="square">
            <a:spAutoFit/>
          </a:bodyPr>
          <a:lstStyle/>
          <a:p>
            <a:pPr lvl="0"/>
            <a:r>
              <a:rPr lang="ar-SA" sz="3600" b="1" dirty="0" smtClean="0">
                <a:solidFill>
                  <a:srgbClr val="FF0000"/>
                </a:solidFill>
                <a:effectLst>
                  <a:outerShdw blurRad="38100" dist="38100" dir="2700000" algn="tl">
                    <a:srgbClr val="000000">
                      <a:alpha val="43137"/>
                    </a:srgbClr>
                  </a:outerShdw>
                </a:effectLst>
              </a:rPr>
              <a:t>ثالثا : عوامل </a:t>
            </a:r>
            <a:r>
              <a:rPr lang="ar-SA" sz="3600" b="1" dirty="0">
                <a:solidFill>
                  <a:srgbClr val="FF0000"/>
                </a:solidFill>
                <a:effectLst>
                  <a:outerShdw blurRad="38100" dist="38100" dir="2700000" algn="tl">
                    <a:srgbClr val="000000">
                      <a:alpha val="43137"/>
                    </a:srgbClr>
                  </a:outerShdw>
                </a:effectLst>
              </a:rPr>
              <a:t>راجعة </a:t>
            </a:r>
            <a:r>
              <a:rPr lang="ar-SA" sz="3600" b="1" dirty="0" smtClean="0">
                <a:solidFill>
                  <a:srgbClr val="FF0000"/>
                </a:solidFill>
                <a:effectLst>
                  <a:outerShdw blurRad="38100" dist="38100" dir="2700000" algn="tl">
                    <a:srgbClr val="000000">
                      <a:alpha val="43137"/>
                    </a:srgbClr>
                  </a:outerShdw>
                </a:effectLst>
              </a:rPr>
              <a:t>للمجتمع ومنها </a:t>
            </a:r>
            <a:endParaRPr lang="ar-SA" sz="3600" b="1" dirty="0">
              <a:solidFill>
                <a:srgbClr val="FF0000"/>
              </a:solidFill>
              <a:effectLst>
                <a:outerShdw blurRad="38100" dist="38100" dir="2700000" algn="tl">
                  <a:srgbClr val="000000">
                    <a:alpha val="43137"/>
                  </a:srgbClr>
                </a:outerShdw>
              </a:effectLst>
            </a:endParaRPr>
          </a:p>
          <a:p>
            <a:r>
              <a:rPr lang="ar-SA" b="1" dirty="0" smtClean="0"/>
              <a:t> </a:t>
            </a:r>
            <a:endParaRPr lang="ar-SA" dirty="0"/>
          </a:p>
        </p:txBody>
      </p:sp>
      <p:grpSp>
        <p:nvGrpSpPr>
          <p:cNvPr id="8" name="مجموعة 7"/>
          <p:cNvGrpSpPr/>
          <p:nvPr/>
        </p:nvGrpSpPr>
        <p:grpSpPr>
          <a:xfrm>
            <a:off x="1524000" y="1397000"/>
            <a:ext cx="5181600" cy="1219200"/>
            <a:chOff x="0" y="0"/>
            <a:chExt cx="5181600" cy="1219200"/>
          </a:xfrm>
          <a:scene3d>
            <a:camera prst="orthographicFront"/>
            <a:lightRig rig="threePt" dir="t">
              <a:rot lat="0" lon="0" rev="7500000"/>
            </a:lightRig>
          </a:scene3d>
        </p:grpSpPr>
        <p:sp>
          <p:nvSpPr>
            <p:cNvPr id="15" name="مستطيل مستدير الزوايا 14"/>
            <p:cNvSpPr/>
            <p:nvPr/>
          </p:nvSpPr>
          <p:spPr>
            <a:xfrm>
              <a:off x="0" y="0"/>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مستطيل 15"/>
            <p:cNvSpPr/>
            <p:nvPr/>
          </p:nvSpPr>
          <p:spPr>
            <a:xfrm>
              <a:off x="35709" y="35709"/>
              <a:ext cx="3865988"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1-التقصير فى اكتشاف القيادات التطوعية من قبل قيادات المجتمع </a:t>
              </a:r>
              <a:endParaRPr lang="ar-SA" sz="2400" b="1" kern="1200" dirty="0">
                <a:solidFill>
                  <a:schemeClr val="tx1"/>
                </a:solidFill>
              </a:endParaRPr>
            </a:p>
          </p:txBody>
        </p:sp>
      </p:grpSp>
      <p:grpSp>
        <p:nvGrpSpPr>
          <p:cNvPr id="9" name="مجموعة 8"/>
          <p:cNvGrpSpPr/>
          <p:nvPr/>
        </p:nvGrpSpPr>
        <p:grpSpPr>
          <a:xfrm>
            <a:off x="1981199" y="2819399"/>
            <a:ext cx="5181600" cy="1219200"/>
            <a:chOff x="457199" y="1422399"/>
            <a:chExt cx="5181600" cy="1219200"/>
          </a:xfrm>
          <a:scene3d>
            <a:camera prst="orthographicFront"/>
            <a:lightRig rig="threePt" dir="t">
              <a:rot lat="0" lon="0" rev="7500000"/>
            </a:lightRig>
          </a:scene3d>
        </p:grpSpPr>
        <p:sp>
          <p:nvSpPr>
            <p:cNvPr id="13" name="مستطيل مستدير الزوايا 12"/>
            <p:cNvSpPr/>
            <p:nvPr/>
          </p:nvSpPr>
          <p:spPr>
            <a:xfrm>
              <a:off x="457199" y="14223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3375995"/>
                <a:satOff val="1250"/>
                <a:lumOff val="3823"/>
                <a:alphaOff val="0"/>
              </a:schemeClr>
            </a:fillRef>
            <a:effectRef idx="2">
              <a:schemeClr val="accent2">
                <a:hueOff val="3375995"/>
                <a:satOff val="1250"/>
                <a:lumOff val="3823"/>
                <a:alphaOff val="0"/>
              </a:schemeClr>
            </a:effectRef>
            <a:fontRef idx="minor">
              <a:schemeClr val="lt1"/>
            </a:fontRef>
          </p:style>
        </p:sp>
        <p:sp>
          <p:nvSpPr>
            <p:cNvPr id="14" name="مستطيل 13"/>
            <p:cNvSpPr/>
            <p:nvPr/>
          </p:nvSpPr>
          <p:spPr>
            <a:xfrm>
              <a:off x="492908" y="1458108"/>
              <a:ext cx="3860502"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2-</a:t>
              </a:r>
              <a:r>
                <a:rPr lang="ar-SA" sz="2400" b="1" kern="1200" dirty="0" err="1" smtClean="0"/>
                <a:t>إنخفاض</a:t>
              </a:r>
              <a:r>
                <a:rPr lang="ar-SA" sz="2400" b="1" kern="1200" dirty="0" smtClean="0"/>
                <a:t> مستوى المعيشة فى المجتمع فلا يتوفر الوقت للأعمال التطوعية </a:t>
              </a:r>
              <a:endParaRPr lang="ar-SA" sz="2400" b="1" kern="1200" dirty="0"/>
            </a:p>
          </p:txBody>
        </p:sp>
      </p:grpSp>
      <p:grpSp>
        <p:nvGrpSpPr>
          <p:cNvPr id="10" name="مجموعة 9"/>
          <p:cNvGrpSpPr/>
          <p:nvPr/>
        </p:nvGrpSpPr>
        <p:grpSpPr>
          <a:xfrm>
            <a:off x="2438399" y="4241799"/>
            <a:ext cx="5181600" cy="1219200"/>
            <a:chOff x="914399" y="2844799"/>
            <a:chExt cx="5181600" cy="1219200"/>
          </a:xfrm>
          <a:scene3d>
            <a:camera prst="orthographicFront"/>
            <a:lightRig rig="threePt" dir="t">
              <a:rot lat="0" lon="0" rev="7500000"/>
            </a:lightRig>
          </a:scene3d>
        </p:grpSpPr>
        <p:sp>
          <p:nvSpPr>
            <p:cNvPr id="11" name="مستطيل مستدير الزوايا 10"/>
            <p:cNvSpPr/>
            <p:nvPr/>
          </p:nvSpPr>
          <p:spPr>
            <a:xfrm>
              <a:off x="914399" y="28447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6751989"/>
                <a:satOff val="2501"/>
                <a:lumOff val="7646"/>
                <a:alphaOff val="0"/>
              </a:schemeClr>
            </a:fillRef>
            <a:effectRef idx="2">
              <a:schemeClr val="accent2">
                <a:hueOff val="6751989"/>
                <a:satOff val="2501"/>
                <a:lumOff val="7646"/>
                <a:alphaOff val="0"/>
              </a:schemeClr>
            </a:effectRef>
            <a:fontRef idx="minor">
              <a:schemeClr val="lt1"/>
            </a:fontRef>
          </p:style>
        </p:sp>
        <p:sp>
          <p:nvSpPr>
            <p:cNvPr id="12" name="مستطيل 11"/>
            <p:cNvSpPr/>
            <p:nvPr/>
          </p:nvSpPr>
          <p:spPr>
            <a:xfrm>
              <a:off x="950108" y="2880508"/>
              <a:ext cx="3860502"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3-اعتقاد بعض الأسر</a:t>
              </a:r>
            </a:p>
            <a:p>
              <a:pPr lvl="0" algn="ctr" defTabSz="1066800" rtl="1">
                <a:lnSpc>
                  <a:spcPct val="90000"/>
                </a:lnSpc>
                <a:spcBef>
                  <a:spcPct val="0"/>
                </a:spcBef>
                <a:spcAft>
                  <a:spcPct val="35000"/>
                </a:spcAft>
              </a:pPr>
              <a:r>
                <a:rPr lang="ar-SA" sz="2400" b="1" kern="1200" dirty="0" smtClean="0">
                  <a:solidFill>
                    <a:schemeClr val="tx1"/>
                  </a:solidFill>
                </a:rPr>
                <a:t>أن العمل التطوعي يفقد علاقات الأبناء </a:t>
              </a:r>
              <a:r>
                <a:rPr lang="ar-SA" sz="2400" b="0" kern="1200" dirty="0" smtClean="0">
                  <a:solidFill>
                    <a:schemeClr val="tx1"/>
                  </a:solidFill>
                </a:rPr>
                <a:t>بهم </a:t>
              </a:r>
              <a:endParaRPr lang="ar-SA" sz="2400" b="0" kern="1200" dirty="0">
                <a:solidFill>
                  <a:schemeClr val="tx1"/>
                </a:solidFill>
              </a:endParaRPr>
            </a:p>
          </p:txBody>
        </p:sp>
      </p:grpSp>
      <p:grpSp>
        <p:nvGrpSpPr>
          <p:cNvPr id="17" name="مجموعة 16"/>
          <p:cNvGrpSpPr/>
          <p:nvPr/>
        </p:nvGrpSpPr>
        <p:grpSpPr>
          <a:xfrm>
            <a:off x="6173422" y="2240280"/>
            <a:ext cx="792480" cy="792480"/>
            <a:chOff x="4389120" y="924560"/>
            <a:chExt cx="792480" cy="792480"/>
          </a:xfrm>
          <a:scene3d>
            <a:camera prst="orthographicFront"/>
            <a:lightRig rig="threePt" dir="t">
              <a:rot lat="0" lon="0" rev="7500000"/>
            </a:lightRig>
          </a:scene3d>
        </p:grpSpPr>
        <p:sp>
          <p:nvSpPr>
            <p:cNvPr id="18" name="سهم للأسفل 17"/>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9"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grpSp>
        <p:nvGrpSpPr>
          <p:cNvPr id="20" name="مجموعة 19"/>
          <p:cNvGrpSpPr/>
          <p:nvPr/>
        </p:nvGrpSpPr>
        <p:grpSpPr>
          <a:xfrm>
            <a:off x="6270089" y="4002890"/>
            <a:ext cx="792480" cy="792480"/>
            <a:chOff x="4389120" y="924560"/>
            <a:chExt cx="792480" cy="792480"/>
          </a:xfrm>
          <a:scene3d>
            <a:camera prst="orthographicFront"/>
            <a:lightRig rig="threePt" dir="t">
              <a:rot lat="0" lon="0" rev="7500000"/>
            </a:lightRig>
          </a:scene3d>
        </p:grpSpPr>
        <p:sp>
          <p:nvSpPr>
            <p:cNvPr id="21" name="سهم للأسفل 20"/>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2"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spTree>
    <p:extLst>
      <p:ext uri="{BB962C8B-B14F-4D97-AF65-F5344CB8AC3E}">
        <p14:creationId xmlns:p14="http://schemas.microsoft.com/office/powerpoint/2010/main" val="310104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836712"/>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3923928" y="25192"/>
            <a:ext cx="3888432" cy="1015663"/>
          </a:xfrm>
          <a:prstGeom prst="rect">
            <a:avLst/>
          </a:prstGeom>
          <a:noFill/>
        </p:spPr>
        <p:txBody>
          <a:bodyPr wrap="square" rtlCol="1">
            <a:spAutoFit/>
          </a:bodyPr>
          <a:lstStyle/>
          <a:p>
            <a:pPr algn="ctr"/>
            <a:r>
              <a:rPr lang="ar-SA" sz="6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اسئلة</a:t>
            </a:r>
            <a:endParaRPr lang="ar-SA"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مربع نص 5"/>
          <p:cNvSpPr txBox="1"/>
          <p:nvPr/>
        </p:nvSpPr>
        <p:spPr>
          <a:xfrm>
            <a:off x="1668056" y="1500170"/>
            <a:ext cx="5832648" cy="3785652"/>
          </a:xfrm>
          <a:prstGeom prst="rect">
            <a:avLst/>
          </a:prstGeom>
          <a:noFill/>
        </p:spPr>
        <p:txBody>
          <a:bodyPr wrap="square" rtlCol="1">
            <a:spAutoFit/>
          </a:bodyPr>
          <a:lstStyle/>
          <a:p>
            <a:r>
              <a:rPr lang="ar-SA" sz="2400" b="1" u="sng" dirty="0" smtClean="0">
                <a:solidFill>
                  <a:srgbClr val="FF0000"/>
                </a:solidFill>
                <a:effectLst>
                  <a:outerShdw blurRad="38100" dist="38100" dir="2700000" algn="tl">
                    <a:srgbClr val="000000">
                      <a:alpha val="43137"/>
                    </a:srgbClr>
                  </a:outerShdw>
                </a:effectLst>
              </a:rPr>
              <a:t>اولا اسئلة مقاليه :</a:t>
            </a:r>
            <a:r>
              <a:rPr lang="ar-SA" sz="2400" dirty="0" smtClean="0"/>
              <a:t> </a:t>
            </a:r>
          </a:p>
          <a:p>
            <a:endParaRPr lang="ar-SA" sz="2400" dirty="0" smtClean="0"/>
          </a:p>
          <a:p>
            <a:r>
              <a:rPr lang="ar-SA" sz="2400" dirty="0" smtClean="0"/>
              <a:t>س : (تتعدد مجالات العمل التطوعي في المجتمع )</a:t>
            </a:r>
          </a:p>
          <a:p>
            <a:r>
              <a:rPr lang="ar-SA" sz="2400" dirty="0"/>
              <a:t> </a:t>
            </a:r>
            <a:r>
              <a:rPr lang="ar-SA" sz="2400" dirty="0" smtClean="0"/>
              <a:t> ناقش وناقشي العبارة السابقة في ضوء دراستكم للعمل التطوعي </a:t>
            </a:r>
          </a:p>
          <a:p>
            <a:r>
              <a:rPr lang="ar-SA" sz="2400" dirty="0" smtClean="0"/>
              <a:t>س : ( العمل التطوعي من الميادين الهامة يتطلب مستوى من الفهم والالتزام ) </a:t>
            </a:r>
          </a:p>
          <a:p>
            <a:r>
              <a:rPr lang="ar-SA" sz="2400" dirty="0" smtClean="0"/>
              <a:t>اشرح او اشرحي العبارة السابقة مع توضيح المقصود بأخلاق العمل التطوعي </a:t>
            </a:r>
            <a:endParaRPr lang="ar-SA" sz="2400" dirty="0"/>
          </a:p>
        </p:txBody>
      </p:sp>
    </p:spTree>
    <p:extLst>
      <p:ext uri="{BB962C8B-B14F-4D97-AF65-F5344CB8AC3E}">
        <p14:creationId xmlns:p14="http://schemas.microsoft.com/office/powerpoint/2010/main" val="246856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1979712" y="1556792"/>
            <a:ext cx="5328592" cy="3847207"/>
          </a:xfrm>
          <a:prstGeom prst="rect">
            <a:avLst/>
          </a:prstGeom>
          <a:noFill/>
        </p:spPr>
        <p:txBody>
          <a:bodyPr wrap="square" rtlCol="1">
            <a:spAutoFit/>
          </a:bodyPr>
          <a:lstStyle/>
          <a:p>
            <a:r>
              <a:rPr lang="ar-SA" sz="2400" b="1" u="sng" dirty="0" smtClean="0">
                <a:solidFill>
                  <a:srgbClr val="FF0000"/>
                </a:solidFill>
                <a:effectLst>
                  <a:outerShdw blurRad="38100" dist="38100" dir="2700000" algn="tl">
                    <a:srgbClr val="000000">
                      <a:alpha val="43137"/>
                    </a:srgbClr>
                  </a:outerShdw>
                </a:effectLst>
              </a:rPr>
              <a:t>ثانيا : اسئلة موضوعية </a:t>
            </a:r>
          </a:p>
          <a:p>
            <a:endParaRPr lang="ar-SA" sz="2400" b="1" u="sng" dirty="0" smtClean="0">
              <a:solidFill>
                <a:srgbClr val="FF0000"/>
              </a:solidFill>
              <a:effectLst>
                <a:outerShdw blurRad="38100" dist="38100" dir="2700000" algn="tl">
                  <a:srgbClr val="000000">
                    <a:alpha val="43137"/>
                  </a:srgbClr>
                </a:outerShdw>
              </a:effectLst>
            </a:endParaRPr>
          </a:p>
          <a:p>
            <a:r>
              <a:rPr lang="ar-SA" sz="2800" dirty="0" smtClean="0"/>
              <a:t>س : يساعد العمل التطوعي على تنمية القدرات والمهارات الشخصية من خلال : -</a:t>
            </a:r>
          </a:p>
          <a:p>
            <a:r>
              <a:rPr lang="ar-SA" sz="2800" dirty="0" smtClean="0"/>
              <a:t>1- الثقة بالنفس     </a:t>
            </a:r>
          </a:p>
          <a:p>
            <a:r>
              <a:rPr lang="ar-SA" sz="2800" dirty="0" smtClean="0"/>
              <a:t>2- العمل الجماعي </a:t>
            </a:r>
          </a:p>
          <a:p>
            <a:r>
              <a:rPr lang="ar-SA" sz="2800" dirty="0" smtClean="0"/>
              <a:t>3- اتاحة الفرص </a:t>
            </a:r>
          </a:p>
          <a:p>
            <a:r>
              <a:rPr lang="ar-SA" sz="2800" dirty="0" smtClean="0"/>
              <a:t>4- التفاعل الاجتماعي</a:t>
            </a:r>
            <a:endParaRPr lang="ar-SA" sz="2800" dirty="0"/>
          </a:p>
        </p:txBody>
      </p:sp>
    </p:spTree>
    <p:extLst>
      <p:ext uri="{BB962C8B-B14F-4D97-AF65-F5344CB8AC3E}">
        <p14:creationId xmlns:p14="http://schemas.microsoft.com/office/powerpoint/2010/main" val="1997564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2339752" y="1628800"/>
            <a:ext cx="4896544" cy="3385542"/>
          </a:xfrm>
          <a:prstGeom prst="rect">
            <a:avLst/>
          </a:prstGeom>
          <a:noFill/>
        </p:spPr>
        <p:txBody>
          <a:bodyPr wrap="square" rtlCol="1">
            <a:spAutoFit/>
          </a:bodyPr>
          <a:lstStyle/>
          <a:p>
            <a:r>
              <a:rPr lang="ar-SA" sz="2800" dirty="0" smtClean="0"/>
              <a:t>س : يساهم العمل التطوعي تطبيق الاسلوب العلمي من خلال : - </a:t>
            </a:r>
          </a:p>
          <a:p>
            <a:r>
              <a:rPr lang="ar-SA" sz="2800" dirty="0" smtClean="0"/>
              <a:t>1- الاستفادة من النجاحات</a:t>
            </a:r>
          </a:p>
          <a:p>
            <a:r>
              <a:rPr lang="ar-SA" sz="2800" dirty="0" smtClean="0"/>
              <a:t>2- تدوين المعلومات </a:t>
            </a:r>
          </a:p>
          <a:p>
            <a:r>
              <a:rPr lang="ar-SA" sz="2800" dirty="0" smtClean="0"/>
              <a:t>3- تنمية المهارات </a:t>
            </a:r>
          </a:p>
          <a:p>
            <a:r>
              <a:rPr lang="ar-SA" sz="2800" dirty="0" smtClean="0"/>
              <a:t>4 – تعدد القيادات</a:t>
            </a:r>
          </a:p>
          <a:p>
            <a:endParaRPr lang="ar-SA" dirty="0"/>
          </a:p>
        </p:txBody>
      </p:sp>
    </p:spTree>
    <p:extLst>
      <p:ext uri="{BB962C8B-B14F-4D97-AF65-F5344CB8AC3E}">
        <p14:creationId xmlns:p14="http://schemas.microsoft.com/office/powerpoint/2010/main" val="32427255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0" y="1844825"/>
            <a:ext cx="8532440" cy="1885927"/>
          </a:xfrm>
          <a:solidFill>
            <a:schemeClr val="accent5">
              <a:lumMod val="40000"/>
              <a:lumOff val="60000"/>
            </a:schemeClr>
          </a:solidFill>
          <a:ln>
            <a:solidFill>
              <a:schemeClr val="accent5">
                <a:lumMod val="75000"/>
              </a:schemeClr>
            </a:solidFill>
          </a:ln>
          <a:scene3d>
            <a:camera prst="orthographicFront"/>
            <a:lightRig rig="threePt" dir="t"/>
          </a:scene3d>
          <a:sp3d>
            <a:bevelT w="114300" prst="artDeco"/>
          </a:sp3d>
        </p:spPr>
        <p:txBody>
          <a:bodyPr>
            <a:normAutofit/>
          </a:bodyPr>
          <a:lstStyle/>
          <a:p>
            <a:pPr algn="ctr"/>
            <a:r>
              <a:rPr lang="ar-SA" sz="9600" spc="0" dirty="0" smtClean="0">
                <a:ln w="12700">
                  <a:solidFill>
                    <a:srgbClr val="FFC000"/>
                  </a:solidFill>
                  <a:prstDash val="solid"/>
                </a:ln>
                <a:solidFill>
                  <a:schemeClr val="bg2">
                    <a:tint val="85000"/>
                    <a:satMod val="155000"/>
                  </a:schemeClr>
                </a:solidFill>
                <a:effectLst>
                  <a:outerShdw blurRad="41275" dist="20320" dir="1800000" algn="tl" rotWithShape="0">
                    <a:srgbClr val="000000">
                      <a:alpha val="40000"/>
                    </a:srgbClr>
                  </a:outerShdw>
                </a:effectLst>
              </a:rPr>
              <a:t>المحاضرة الخامسة</a:t>
            </a:r>
            <a:endParaRPr lang="ar-SA" sz="9600" spc="0" dirty="0">
              <a:ln w="12700">
                <a:solidFill>
                  <a:srgbClr val="FFC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وان فرعي 2"/>
          <p:cNvSpPr>
            <a:spLocks noGrp="1"/>
          </p:cNvSpPr>
          <p:nvPr>
            <p:ph type="subTitle" idx="1"/>
          </p:nvPr>
        </p:nvSpPr>
        <p:spPr>
          <a:xfrm>
            <a:off x="0" y="3733800"/>
            <a:ext cx="8028384" cy="2791544"/>
          </a:xfrm>
          <a:solidFill>
            <a:schemeClr val="accent5">
              <a:lumMod val="60000"/>
              <a:lumOff val="40000"/>
            </a:schemeClr>
          </a:solidFill>
          <a:ln>
            <a:solidFill>
              <a:schemeClr val="accent5">
                <a:lumMod val="75000"/>
              </a:schemeClr>
            </a:solidFill>
          </a:ln>
          <a:scene3d>
            <a:camera prst="orthographicFront"/>
            <a:lightRig rig="threePt" dir="t"/>
          </a:scene3d>
          <a:sp3d>
            <a:bevelT w="114300" prst="artDeco"/>
          </a:sp3d>
        </p:spPr>
        <p:txBody>
          <a:bodyPr>
            <a:normAutofit/>
          </a:bodyPr>
          <a:lstStyle/>
          <a:p>
            <a:pPr algn="ctr"/>
            <a:r>
              <a:rPr lang="ar-SA" sz="3600" b="1" dirty="0" smtClean="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rPr>
              <a:t>معوقات راجعة للمجتمع</a:t>
            </a:r>
          </a:p>
          <a:p>
            <a:pPr algn="ctr"/>
            <a:r>
              <a:rPr lang="ar-SA" sz="3600" b="1" dirty="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rPr>
              <a:t>دور التعليم في تحقيق اهداف العمل التطوعي</a:t>
            </a:r>
          </a:p>
          <a:p>
            <a:pPr algn="ctr"/>
            <a:r>
              <a:rPr lang="ar-SA" sz="3600" b="1" dirty="0" smtClean="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rPr>
              <a:t>حقوق المتطوعين وواجباتهم</a:t>
            </a:r>
          </a:p>
          <a:p>
            <a:pPr lvl="0" algn="ctr"/>
            <a:r>
              <a:rPr lang="ar-SA" sz="3600" b="1" dirty="0">
                <a:ln>
                  <a:solidFill>
                    <a:srgbClr val="FFC000"/>
                  </a:solidFill>
                </a:ln>
                <a:solidFill>
                  <a:srgbClr val="0070C0"/>
                </a:solidFill>
                <a:cs typeface="PT Bold Heading" panose="02010400000000000000" pitchFamily="2" charset="-78"/>
              </a:rPr>
              <a:t>تصنيف المتطوعين</a:t>
            </a:r>
            <a:endParaRPr lang="ar-SA" sz="3600" dirty="0">
              <a:ln>
                <a:solidFill>
                  <a:srgbClr val="FFC000"/>
                </a:solidFill>
              </a:ln>
              <a:solidFill>
                <a:srgbClr val="0070C0"/>
              </a:solidFill>
              <a:cs typeface="PT Bold Heading" panose="02010400000000000000" pitchFamily="2" charset="-78"/>
            </a:endParaRPr>
          </a:p>
          <a:p>
            <a:pPr algn="ctr"/>
            <a:endParaRPr lang="ar-SA" sz="3600" b="1" dirty="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endParaRPr>
          </a:p>
        </p:txBody>
      </p:sp>
      <p:pic>
        <p:nvPicPr>
          <p:cNvPr id="1026" name="Picture 2" descr="C:\Users\aasaleh\Pictures\25379alsh3er.gif"/>
          <p:cNvPicPr>
            <a:picLocks noChangeAspect="1" noChangeArrowheads="1" noCrop="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979712" y="1"/>
            <a:ext cx="4499991" cy="1844824"/>
          </a:xfrm>
          <a:prstGeom prst="rect">
            <a:avLst/>
          </a:prstGeom>
          <a:ln w="127000" cap="rnd">
            <a:solidFill>
              <a:schemeClr val="accent5">
                <a:lumMod val="40000"/>
                <a:lumOff val="60000"/>
              </a:schemeClr>
            </a:solidFill>
          </a:ln>
          <a:effectLst>
            <a:glow rad="139700">
              <a:schemeClr val="accent6">
                <a:satMod val="175000"/>
                <a:alpha val="40000"/>
              </a:schemeClr>
            </a:glow>
            <a:outerShdw blurRad="76200" dist="95250" dir="10500000" sx="97000" sy="23000" kx="900000" algn="br" rotWithShape="0">
              <a:srgbClr val="000000">
                <a:alpha val="20000"/>
              </a:srgbClr>
            </a:outerShdw>
            <a:reflection blurRad="6350" stA="52000" endA="300" endPos="35000" dir="5400000" sy="-100000" algn="bl" rotWithShape="0"/>
          </a:effectLst>
          <a:scene3d>
            <a:camera prst="perspectiveBelow"/>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934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8" name="مجموعة 7"/>
          <p:cNvGrpSpPr/>
          <p:nvPr/>
        </p:nvGrpSpPr>
        <p:grpSpPr>
          <a:xfrm>
            <a:off x="1524000" y="1397000"/>
            <a:ext cx="5181600" cy="1219200"/>
            <a:chOff x="0" y="0"/>
            <a:chExt cx="5181600" cy="1219200"/>
          </a:xfrm>
          <a:scene3d>
            <a:camera prst="orthographicFront"/>
            <a:lightRig rig="threePt" dir="t">
              <a:rot lat="0" lon="0" rev="7500000"/>
            </a:lightRig>
          </a:scene3d>
        </p:grpSpPr>
        <p:sp>
          <p:nvSpPr>
            <p:cNvPr id="15" name="مستطيل مستدير الزوايا 14"/>
            <p:cNvSpPr/>
            <p:nvPr/>
          </p:nvSpPr>
          <p:spPr>
            <a:xfrm>
              <a:off x="0" y="0"/>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مستطيل 15"/>
            <p:cNvSpPr/>
            <p:nvPr/>
          </p:nvSpPr>
          <p:spPr>
            <a:xfrm>
              <a:off x="35708" y="35709"/>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1-التقصير فى اكتشاف القيادات التطوعية من قبل قيادات المجتمع </a:t>
              </a:r>
              <a:endParaRPr lang="ar-SA" sz="2400" b="1" kern="1200" dirty="0">
                <a:solidFill>
                  <a:schemeClr val="tx1"/>
                </a:solidFill>
              </a:endParaRPr>
            </a:p>
          </p:txBody>
        </p:sp>
      </p:grpSp>
      <p:grpSp>
        <p:nvGrpSpPr>
          <p:cNvPr id="9" name="مجموعة 8"/>
          <p:cNvGrpSpPr/>
          <p:nvPr/>
        </p:nvGrpSpPr>
        <p:grpSpPr>
          <a:xfrm>
            <a:off x="1981199" y="2819399"/>
            <a:ext cx="5181600" cy="1219200"/>
            <a:chOff x="457199" y="1422399"/>
            <a:chExt cx="5181600" cy="1219200"/>
          </a:xfrm>
          <a:scene3d>
            <a:camera prst="orthographicFront"/>
            <a:lightRig rig="threePt" dir="t">
              <a:rot lat="0" lon="0" rev="7500000"/>
            </a:lightRig>
          </a:scene3d>
        </p:grpSpPr>
        <p:sp>
          <p:nvSpPr>
            <p:cNvPr id="13" name="مستطيل مستدير الزوايا 12"/>
            <p:cNvSpPr/>
            <p:nvPr/>
          </p:nvSpPr>
          <p:spPr>
            <a:xfrm>
              <a:off x="457199" y="14223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3375995"/>
                <a:satOff val="1250"/>
                <a:lumOff val="3823"/>
                <a:alphaOff val="0"/>
              </a:schemeClr>
            </a:fillRef>
            <a:effectRef idx="2">
              <a:schemeClr val="accent2">
                <a:hueOff val="3375995"/>
                <a:satOff val="1250"/>
                <a:lumOff val="3823"/>
                <a:alphaOff val="0"/>
              </a:schemeClr>
            </a:effectRef>
            <a:fontRef idx="minor">
              <a:schemeClr val="lt1"/>
            </a:fontRef>
          </p:style>
        </p:sp>
        <p:sp>
          <p:nvSpPr>
            <p:cNvPr id="14" name="مستطيل 13"/>
            <p:cNvSpPr/>
            <p:nvPr/>
          </p:nvSpPr>
          <p:spPr>
            <a:xfrm>
              <a:off x="492907" y="1458108"/>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2-</a:t>
              </a:r>
              <a:r>
                <a:rPr lang="ar-SA" sz="2400" b="1" dirty="0"/>
                <a:t>ا</a:t>
              </a:r>
              <a:r>
                <a:rPr lang="ar-SA" sz="2400" b="1" kern="1200" dirty="0" smtClean="0"/>
                <a:t>نخفاض مستوى المعيشة فى المجتمع فلا يتوفر الوقت للأعمال التطوعية </a:t>
              </a:r>
              <a:endParaRPr lang="ar-SA" sz="2400" b="1" kern="1200" dirty="0"/>
            </a:p>
          </p:txBody>
        </p:sp>
      </p:grpSp>
      <p:grpSp>
        <p:nvGrpSpPr>
          <p:cNvPr id="10" name="مجموعة 9"/>
          <p:cNvGrpSpPr/>
          <p:nvPr/>
        </p:nvGrpSpPr>
        <p:grpSpPr>
          <a:xfrm>
            <a:off x="1570729" y="4288809"/>
            <a:ext cx="5181600" cy="1219200"/>
            <a:chOff x="914399" y="2844799"/>
            <a:chExt cx="5181600" cy="1219200"/>
          </a:xfrm>
          <a:scene3d>
            <a:camera prst="orthographicFront"/>
            <a:lightRig rig="threePt" dir="t">
              <a:rot lat="0" lon="0" rev="7500000"/>
            </a:lightRig>
          </a:scene3d>
        </p:grpSpPr>
        <p:sp>
          <p:nvSpPr>
            <p:cNvPr id="11" name="مستطيل مستدير الزوايا 10"/>
            <p:cNvSpPr/>
            <p:nvPr/>
          </p:nvSpPr>
          <p:spPr>
            <a:xfrm>
              <a:off x="914399" y="28447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6751989"/>
                <a:satOff val="2501"/>
                <a:lumOff val="7646"/>
                <a:alphaOff val="0"/>
              </a:schemeClr>
            </a:fillRef>
            <a:effectRef idx="2">
              <a:schemeClr val="accent2">
                <a:hueOff val="6751989"/>
                <a:satOff val="2501"/>
                <a:lumOff val="7646"/>
                <a:alphaOff val="0"/>
              </a:schemeClr>
            </a:effectRef>
            <a:fontRef idx="minor">
              <a:schemeClr val="lt1"/>
            </a:fontRef>
          </p:style>
        </p:sp>
        <p:sp>
          <p:nvSpPr>
            <p:cNvPr id="12" name="مستطيل 11"/>
            <p:cNvSpPr/>
            <p:nvPr/>
          </p:nvSpPr>
          <p:spPr>
            <a:xfrm>
              <a:off x="950107" y="2880508"/>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3-اعتقاد بعض الأسر أن العمل التطوعي يفقد علاقات الأبناء </a:t>
              </a:r>
              <a:r>
                <a:rPr lang="ar-SA" sz="2400" b="0" kern="1200" dirty="0" smtClean="0">
                  <a:solidFill>
                    <a:schemeClr val="tx1"/>
                  </a:solidFill>
                </a:rPr>
                <a:t>بهم </a:t>
              </a:r>
              <a:endParaRPr lang="ar-SA" sz="2400" b="0" kern="1200" dirty="0">
                <a:solidFill>
                  <a:schemeClr val="tx1"/>
                </a:solidFill>
              </a:endParaRPr>
            </a:p>
          </p:txBody>
        </p:sp>
      </p:grpSp>
      <p:grpSp>
        <p:nvGrpSpPr>
          <p:cNvPr id="17" name="مجموعة 16"/>
          <p:cNvGrpSpPr/>
          <p:nvPr/>
        </p:nvGrpSpPr>
        <p:grpSpPr>
          <a:xfrm>
            <a:off x="6173422" y="2240280"/>
            <a:ext cx="792480" cy="792480"/>
            <a:chOff x="4389120" y="924560"/>
            <a:chExt cx="792480" cy="792480"/>
          </a:xfrm>
          <a:scene3d>
            <a:camera prst="orthographicFront"/>
            <a:lightRig rig="threePt" dir="t">
              <a:rot lat="0" lon="0" rev="7500000"/>
            </a:lightRig>
          </a:scene3d>
        </p:grpSpPr>
        <p:sp>
          <p:nvSpPr>
            <p:cNvPr id="18" name="سهم للأسفل 17"/>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9"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grpSp>
        <p:nvGrpSpPr>
          <p:cNvPr id="20" name="مجموعة 19"/>
          <p:cNvGrpSpPr/>
          <p:nvPr/>
        </p:nvGrpSpPr>
        <p:grpSpPr>
          <a:xfrm>
            <a:off x="6270089" y="4002890"/>
            <a:ext cx="792480" cy="792480"/>
            <a:chOff x="4389120" y="924560"/>
            <a:chExt cx="792480" cy="792480"/>
          </a:xfrm>
          <a:scene3d>
            <a:camera prst="orthographicFront"/>
            <a:lightRig rig="threePt" dir="t">
              <a:rot lat="0" lon="0" rev="7500000"/>
            </a:lightRig>
          </a:scene3d>
        </p:grpSpPr>
        <p:sp>
          <p:nvSpPr>
            <p:cNvPr id="21" name="سهم للأسفل 20"/>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2"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smtClean="0">
                <a:ln w="24500" cmpd="dbl">
                  <a:solidFill>
                    <a:schemeClr val="accent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ثالثا : معوقات راجعة للمجتمع ومنها </a:t>
            </a:r>
            <a:endParaRPr lang="ar-SA" sz="2800" b="1" dirty="0">
              <a:ln w="24500" cmpd="dbl">
                <a:solidFill>
                  <a:schemeClr val="accent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5545496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200" b="1" dirty="0">
                <a:solidFill>
                  <a:srgbClr val="C00000"/>
                </a:solidFill>
                <a:effectLst>
                  <a:outerShdw blurRad="38100" dist="38100" dir="2700000" algn="tl">
                    <a:srgbClr val="000000">
                      <a:alpha val="43137"/>
                    </a:srgbClr>
                  </a:outerShdw>
                </a:effectLst>
              </a:rPr>
              <a:t>العوامل التي تساعد على نجاح العمل التطوعي</a:t>
            </a:r>
            <a:endParaRPr lang="ar-SA" sz="3200" b="1" dirty="0">
              <a:ln>
                <a:solidFill>
                  <a:srgbClr val="FFC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619672" y="1274854"/>
            <a:ext cx="5904656" cy="4524315"/>
          </a:xfrm>
          <a:prstGeom prst="rect">
            <a:avLst/>
          </a:prstGeom>
          <a:solidFill>
            <a:schemeClr val="bg2">
              <a:lumMod val="75000"/>
            </a:schemeClr>
          </a:solidFill>
          <a:ln>
            <a:solidFill>
              <a:schemeClr val="tx1"/>
            </a:solidFill>
          </a:ln>
          <a:scene3d>
            <a:camera prst="orthographicFront"/>
            <a:lightRig rig="threePt" dir="t"/>
          </a:scene3d>
          <a:sp3d>
            <a:bevelT prst="angle"/>
          </a:sp3d>
        </p:spPr>
        <p:txBody>
          <a:bodyPr wrap="square">
            <a:spAutoFit/>
          </a:bodyPr>
          <a:lstStyle/>
          <a:p>
            <a:r>
              <a:rPr lang="ar-SA" sz="3200" dirty="0"/>
              <a:t>1-التنسيق بين الجهات العاملة في مجال العمل التطوعي حتى نتفادى الازدواجية والاتكالية </a:t>
            </a:r>
          </a:p>
          <a:p>
            <a:r>
              <a:rPr lang="ar-SA" sz="3200" dirty="0"/>
              <a:t>2التخطيط المسبق والتنظيم الدقيق</a:t>
            </a:r>
          </a:p>
          <a:p>
            <a:r>
              <a:rPr lang="ar-SA" sz="3200" dirty="0"/>
              <a:t>3العمل على جذب الكفاءات النادرة واقناعهم </a:t>
            </a:r>
          </a:p>
          <a:p>
            <a:r>
              <a:rPr lang="ar-SA" sz="3200" dirty="0"/>
              <a:t>4 الاهتمام بالتدريب والاعداد المهني </a:t>
            </a:r>
          </a:p>
          <a:p>
            <a:r>
              <a:rPr lang="ar-SA" sz="3200" dirty="0"/>
              <a:t>5 الاستفادة من تجارب الجمعيات الخيرية في البلدان الاخرى </a:t>
            </a:r>
          </a:p>
          <a:p>
            <a:r>
              <a:rPr lang="ar-SA" sz="3200" dirty="0"/>
              <a:t>6 استخدام معطيات التكنولوجيا الحديثة</a:t>
            </a:r>
          </a:p>
        </p:txBody>
      </p:sp>
    </p:spTree>
    <p:extLst>
      <p:ext uri="{BB962C8B-B14F-4D97-AF65-F5344CB8AC3E}">
        <p14:creationId xmlns:p14="http://schemas.microsoft.com/office/powerpoint/2010/main" val="27399038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smtClean="0">
                <a:solidFill>
                  <a:srgbClr val="FF0000"/>
                </a:solidFill>
              </a:rPr>
              <a:t>مقترحات </a:t>
            </a:r>
            <a:r>
              <a:rPr lang="ar-SA" sz="2800" b="1" dirty="0">
                <a:solidFill>
                  <a:srgbClr val="FF0000"/>
                </a:solidFill>
              </a:rPr>
              <a:t>لزيادة وتفعيل </a:t>
            </a:r>
            <a:r>
              <a:rPr lang="ar-SA" sz="2800" b="1" dirty="0" smtClean="0">
                <a:solidFill>
                  <a:srgbClr val="FF0000"/>
                </a:solidFill>
              </a:rPr>
              <a:t>المشاركة </a:t>
            </a:r>
            <a:r>
              <a:rPr lang="ar-SA" sz="2800" b="1" dirty="0">
                <a:solidFill>
                  <a:srgbClr val="FF0000"/>
                </a:solidFill>
              </a:rPr>
              <a:t>في العمل التطوعي </a:t>
            </a:r>
            <a:endParaRPr lang="ar-SA" sz="2800" b="1" dirty="0">
              <a:ln>
                <a:solidFill>
                  <a:srgbClr val="FFC000"/>
                </a:solidFill>
              </a:ln>
              <a:solidFill>
                <a:schemeClr val="bg1"/>
              </a:solidFill>
            </a:endParaRPr>
          </a:p>
        </p:txBody>
      </p:sp>
      <p:sp>
        <p:nvSpPr>
          <p:cNvPr id="2" name="مستطيل 1"/>
          <p:cNvSpPr/>
          <p:nvPr/>
        </p:nvSpPr>
        <p:spPr>
          <a:xfrm>
            <a:off x="1579476" y="1772816"/>
            <a:ext cx="5904656" cy="3108543"/>
          </a:xfrm>
          <a:prstGeom prst="rect">
            <a:avLst/>
          </a:prstGeom>
        </p:spPr>
        <p:txBody>
          <a:bodyPr wrap="square">
            <a:spAutoFit/>
          </a:bodyPr>
          <a:lstStyle/>
          <a:p>
            <a:r>
              <a:rPr lang="ar-SA" sz="2800" b="1" dirty="0" smtClean="0"/>
              <a:t>1</a:t>
            </a:r>
            <a:r>
              <a:rPr lang="ar-SA" sz="2800" b="1" dirty="0" smtClean="0">
                <a:solidFill>
                  <a:schemeClr val="accent1">
                    <a:lumMod val="50000"/>
                  </a:schemeClr>
                </a:solidFill>
              </a:rPr>
              <a:t>- </a:t>
            </a:r>
            <a:r>
              <a:rPr lang="ar-SA" sz="2800" b="1" dirty="0">
                <a:solidFill>
                  <a:schemeClr val="accent1">
                    <a:lumMod val="50000"/>
                  </a:schemeClr>
                </a:solidFill>
              </a:rPr>
              <a:t>حسن اختيار </a:t>
            </a:r>
            <a:r>
              <a:rPr lang="ar-SA" sz="2800" b="1" dirty="0" smtClean="0">
                <a:solidFill>
                  <a:schemeClr val="accent1">
                    <a:lumMod val="50000"/>
                  </a:schemeClr>
                </a:solidFill>
              </a:rPr>
              <a:t>المتطوعين</a:t>
            </a:r>
          </a:p>
          <a:p>
            <a:r>
              <a:rPr lang="ar-SA" sz="2800" b="1" u="sng" dirty="0" smtClean="0">
                <a:solidFill>
                  <a:srgbClr val="FF0000"/>
                </a:solidFill>
              </a:rPr>
              <a:t>وللاختيار </a:t>
            </a:r>
            <a:r>
              <a:rPr lang="ar-SA" sz="2800" b="1" u="sng" dirty="0">
                <a:solidFill>
                  <a:srgbClr val="FF0000"/>
                </a:solidFill>
              </a:rPr>
              <a:t>السليم يجب مراعاة </a:t>
            </a:r>
            <a:r>
              <a:rPr lang="ar-SA" sz="2800" b="1" u="sng" dirty="0" smtClean="0">
                <a:solidFill>
                  <a:srgbClr val="FF0000"/>
                </a:solidFill>
              </a:rPr>
              <a:t>ما يلي :</a:t>
            </a:r>
            <a:endParaRPr lang="ar-SA" sz="2800" b="1" u="sng" dirty="0">
              <a:solidFill>
                <a:srgbClr val="FF0000"/>
              </a:solidFill>
            </a:endParaRPr>
          </a:p>
          <a:p>
            <a:r>
              <a:rPr lang="ar-SA" sz="2800" b="1" dirty="0"/>
              <a:t>ا-الحصول على موافقة المتطوع </a:t>
            </a:r>
          </a:p>
          <a:p>
            <a:r>
              <a:rPr lang="ar-SA" sz="2800" b="1" dirty="0"/>
              <a:t>ب-تحديد شكل المساعدة المطلوبة من المتطوع</a:t>
            </a:r>
          </a:p>
          <a:p>
            <a:r>
              <a:rPr lang="ar-SA" sz="2800" b="1" dirty="0"/>
              <a:t>ج-تصنيف المتطوعين حسب خبراتهم ومهاراتهم</a:t>
            </a:r>
          </a:p>
          <a:p>
            <a:r>
              <a:rPr lang="ar-SA" sz="2800" b="1" dirty="0"/>
              <a:t>د-الاهتمام باحتياجات ودوافع المتطوع </a:t>
            </a:r>
          </a:p>
          <a:p>
            <a:r>
              <a:rPr lang="ar-SA" sz="2800" b="1" dirty="0"/>
              <a:t>هـ-اختيار متطوعين من اعمار ومؤهلات </a:t>
            </a:r>
            <a:r>
              <a:rPr lang="ar-SA" sz="2800" b="1" dirty="0" smtClean="0"/>
              <a:t>مختلفة </a:t>
            </a:r>
            <a:endParaRPr lang="ar-SA" sz="2800" b="1" dirty="0"/>
          </a:p>
        </p:txBody>
      </p:sp>
    </p:spTree>
    <p:extLst>
      <p:ext uri="{BB962C8B-B14F-4D97-AF65-F5344CB8AC3E}">
        <p14:creationId xmlns:p14="http://schemas.microsoft.com/office/powerpoint/2010/main" val="34575849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08520" y="128184"/>
            <a:ext cx="9433048"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a:solidFill>
                  <a:srgbClr val="C00000"/>
                </a:solidFill>
              </a:rPr>
              <a:t>ادوات التعرف على سمات المتطوعين </a:t>
            </a:r>
            <a:endParaRPr lang="ar-SA" sz="2800" b="1" dirty="0">
              <a:ln>
                <a:solidFill>
                  <a:srgbClr val="FFC000"/>
                </a:solidFill>
              </a:ln>
              <a:solidFill>
                <a:schemeClr val="bg1"/>
              </a:solidFill>
            </a:endParaRPr>
          </a:p>
        </p:txBody>
      </p:sp>
      <p:sp>
        <p:nvSpPr>
          <p:cNvPr id="2" name="مستطيل 1"/>
          <p:cNvSpPr/>
          <p:nvPr/>
        </p:nvSpPr>
        <p:spPr>
          <a:xfrm>
            <a:off x="1637576" y="1551853"/>
            <a:ext cx="5976664" cy="3970318"/>
          </a:xfrm>
          <a:prstGeom prst="rect">
            <a:avLst/>
          </a:prstGeom>
        </p:spPr>
        <p:txBody>
          <a:bodyPr wrap="square">
            <a:spAutoFit/>
          </a:bodyPr>
          <a:lstStyle/>
          <a:p>
            <a:r>
              <a:rPr lang="ar-SA" sz="2800" b="1" dirty="0" smtClean="0"/>
              <a:t>1- </a:t>
            </a:r>
            <a:r>
              <a:rPr lang="ar-SA" sz="2800" b="1" dirty="0"/>
              <a:t>المقابلة الشخصية </a:t>
            </a:r>
          </a:p>
          <a:p>
            <a:r>
              <a:rPr lang="ar-SA" sz="2800" dirty="0"/>
              <a:t> </a:t>
            </a:r>
            <a:r>
              <a:rPr lang="ar-SA" sz="2800" dirty="0" smtClean="0"/>
              <a:t>2-المصادر </a:t>
            </a:r>
            <a:r>
              <a:rPr lang="ar-SA" sz="2800" dirty="0"/>
              <a:t>الموثوق بها </a:t>
            </a:r>
            <a:endParaRPr lang="ar-SA" sz="2800" dirty="0" smtClean="0"/>
          </a:p>
          <a:p>
            <a:r>
              <a:rPr lang="ar-SA" sz="2800" dirty="0" smtClean="0"/>
              <a:t>  3-المقاييس </a:t>
            </a:r>
            <a:r>
              <a:rPr lang="ar-SA" sz="2800" dirty="0"/>
              <a:t>الموضوعية </a:t>
            </a:r>
          </a:p>
          <a:p>
            <a:r>
              <a:rPr lang="ar-SA" sz="2800" dirty="0"/>
              <a:t> </a:t>
            </a:r>
            <a:r>
              <a:rPr lang="ar-SA" sz="2800" dirty="0" smtClean="0"/>
              <a:t> 4-وسائل </a:t>
            </a:r>
            <a:r>
              <a:rPr lang="ar-SA" sz="2800" dirty="0"/>
              <a:t>الاعلام </a:t>
            </a:r>
          </a:p>
          <a:p>
            <a:r>
              <a:rPr lang="ar-SA" sz="2800" dirty="0"/>
              <a:t>   </a:t>
            </a:r>
            <a:r>
              <a:rPr lang="ar-SA" sz="2800" b="1" dirty="0">
                <a:solidFill>
                  <a:srgbClr val="C00000"/>
                </a:solidFill>
                <a:effectLst>
                  <a:outerShdw blurRad="38100" dist="38100" dir="2700000" algn="tl">
                    <a:srgbClr val="000000">
                      <a:alpha val="43137"/>
                    </a:srgbClr>
                  </a:outerShdw>
                </a:effectLst>
              </a:rPr>
              <a:t>وتراعى بعض الصفات الشخصية </a:t>
            </a:r>
          </a:p>
          <a:p>
            <a:r>
              <a:rPr lang="ar-SA" sz="2800" dirty="0" smtClean="0"/>
              <a:t>- حب </a:t>
            </a:r>
            <a:r>
              <a:rPr lang="ar-SA" sz="2800" dirty="0"/>
              <a:t>الخير </a:t>
            </a:r>
          </a:p>
          <a:p>
            <a:r>
              <a:rPr lang="ar-SA" sz="2800" dirty="0" smtClean="0"/>
              <a:t>- الالتزام</a:t>
            </a:r>
            <a:r>
              <a:rPr lang="ar-SA" sz="2800" dirty="0" smtClean="0">
                <a:solidFill>
                  <a:srgbClr val="C00000"/>
                </a:solidFill>
              </a:rPr>
              <a:t> </a:t>
            </a:r>
            <a:endParaRPr lang="ar-SA" sz="2800" dirty="0">
              <a:solidFill>
                <a:srgbClr val="C00000"/>
              </a:solidFill>
            </a:endParaRPr>
          </a:p>
          <a:p>
            <a:r>
              <a:rPr lang="ar-SA" sz="2800" dirty="0" smtClean="0"/>
              <a:t>- السمعة الطيبة </a:t>
            </a:r>
            <a:endParaRPr lang="ar-SA" sz="2800" dirty="0"/>
          </a:p>
          <a:p>
            <a:r>
              <a:rPr lang="ar-SA" sz="2800" dirty="0" smtClean="0"/>
              <a:t>-الاستعداد </a:t>
            </a:r>
            <a:r>
              <a:rPr lang="ar-SA" sz="2800" dirty="0"/>
              <a:t>للاستجابة </a:t>
            </a:r>
            <a:r>
              <a:rPr lang="ar-SA" sz="2800" dirty="0" smtClean="0"/>
              <a:t>للأشراف </a:t>
            </a:r>
            <a:r>
              <a:rPr lang="ar-SA" sz="2800" dirty="0"/>
              <a:t>والتوجيه </a:t>
            </a:r>
          </a:p>
        </p:txBody>
      </p:sp>
    </p:spTree>
    <p:extLst>
      <p:ext uri="{BB962C8B-B14F-4D97-AF65-F5344CB8AC3E}">
        <p14:creationId xmlns:p14="http://schemas.microsoft.com/office/powerpoint/2010/main" val="21736079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dirty="0" smtClean="0">
                <a:solidFill>
                  <a:srgbClr val="C00000"/>
                </a:solidFill>
                <a:effectLst>
                  <a:outerShdw blurRad="38100" dist="38100" dir="2700000" algn="tl">
                    <a:srgbClr val="000000">
                      <a:alpha val="43137"/>
                    </a:srgbClr>
                  </a:outerShdw>
                </a:effectLst>
              </a:rPr>
              <a:t>تابع مقترحات </a:t>
            </a:r>
            <a:r>
              <a:rPr lang="ar-SA" sz="2800" dirty="0">
                <a:solidFill>
                  <a:srgbClr val="C00000"/>
                </a:solidFill>
                <a:effectLst>
                  <a:outerShdw blurRad="38100" dist="38100" dir="2700000" algn="tl">
                    <a:srgbClr val="000000">
                      <a:alpha val="43137"/>
                    </a:srgbClr>
                  </a:outerShdw>
                </a:effectLst>
              </a:rPr>
              <a:t>لزيادة وتفعيل </a:t>
            </a:r>
            <a:r>
              <a:rPr lang="ar-SA" sz="2800" dirty="0" smtClean="0">
                <a:solidFill>
                  <a:srgbClr val="C00000"/>
                </a:solidFill>
                <a:effectLst>
                  <a:outerShdw blurRad="38100" dist="38100" dir="2700000" algn="tl">
                    <a:srgbClr val="000000">
                      <a:alpha val="43137"/>
                    </a:srgbClr>
                  </a:outerShdw>
                </a:effectLst>
              </a:rPr>
              <a:t>المشاركة </a:t>
            </a:r>
            <a:r>
              <a:rPr lang="ar-SA" sz="2800" dirty="0">
                <a:solidFill>
                  <a:srgbClr val="C00000"/>
                </a:solidFill>
                <a:effectLst>
                  <a:outerShdw blurRad="38100" dist="38100" dir="2700000" algn="tl">
                    <a:srgbClr val="000000">
                      <a:alpha val="43137"/>
                    </a:srgbClr>
                  </a:outerShdw>
                </a:effectLst>
              </a:rPr>
              <a:t>في العمل التطوعي </a:t>
            </a:r>
            <a:endParaRPr lang="ar-SA" sz="2800" dirty="0">
              <a:ln>
                <a:solidFill>
                  <a:srgbClr val="FFC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655676" y="1644186"/>
            <a:ext cx="5904656" cy="3785652"/>
          </a:xfrm>
          <a:prstGeom prst="rect">
            <a:avLst/>
          </a:prstGeom>
        </p:spPr>
        <p:txBody>
          <a:bodyPr wrap="square">
            <a:spAutoFit/>
          </a:bodyPr>
          <a:lstStyle/>
          <a:p>
            <a:r>
              <a:rPr lang="ar-SA" sz="2400" b="1" dirty="0">
                <a:solidFill>
                  <a:schemeClr val="accent1">
                    <a:lumMod val="50000"/>
                  </a:schemeClr>
                </a:solidFill>
              </a:rPr>
              <a:t>2-تدريب المتطوعين</a:t>
            </a:r>
          </a:p>
          <a:p>
            <a:r>
              <a:rPr lang="ar-SA" sz="2400" b="1" dirty="0">
                <a:solidFill>
                  <a:schemeClr val="tx1">
                    <a:lumMod val="95000"/>
                    <a:lumOff val="5000"/>
                  </a:schemeClr>
                </a:solidFill>
              </a:rPr>
              <a:t>عمل دورات تدريبية </a:t>
            </a:r>
            <a:r>
              <a:rPr lang="ar-SA" sz="2400" b="1" dirty="0" smtClean="0">
                <a:solidFill>
                  <a:schemeClr val="tx1">
                    <a:lumMod val="95000"/>
                    <a:lumOff val="5000"/>
                  </a:schemeClr>
                </a:solidFill>
              </a:rPr>
              <a:t>مخططه </a:t>
            </a:r>
            <a:r>
              <a:rPr lang="ar-SA" sz="2400" b="1" dirty="0">
                <a:solidFill>
                  <a:schemeClr val="tx1">
                    <a:lumMod val="95000"/>
                    <a:lumOff val="5000"/>
                  </a:schemeClr>
                </a:solidFill>
              </a:rPr>
              <a:t>للراغبين في العمل التطوعي وتكون هذه البرامج محدودة المدة ومرنه </a:t>
            </a:r>
            <a:r>
              <a:rPr lang="ar-SA" sz="2400" b="1" dirty="0" smtClean="0">
                <a:solidFill>
                  <a:schemeClr val="tx1">
                    <a:lumMod val="95000"/>
                    <a:lumOff val="5000"/>
                  </a:schemeClr>
                </a:solidFill>
              </a:rPr>
              <a:t>وبسيطة </a:t>
            </a:r>
            <a:r>
              <a:rPr lang="ar-SA" sz="2400" b="1" dirty="0">
                <a:solidFill>
                  <a:schemeClr val="tx1">
                    <a:lumMod val="95000"/>
                    <a:lumOff val="5000"/>
                  </a:schemeClr>
                </a:solidFill>
              </a:rPr>
              <a:t>حتى تحقق الهدف منها </a:t>
            </a:r>
          </a:p>
          <a:p>
            <a:r>
              <a:rPr lang="ar-SA" sz="2400" b="1" dirty="0">
                <a:solidFill>
                  <a:schemeClr val="tx1">
                    <a:lumMod val="95000"/>
                    <a:lumOff val="5000"/>
                  </a:schemeClr>
                </a:solidFill>
              </a:rPr>
              <a:t>أ-مهارات كتابة التقارير </a:t>
            </a:r>
          </a:p>
          <a:p>
            <a:r>
              <a:rPr lang="ar-SA" sz="2400" b="1" dirty="0">
                <a:solidFill>
                  <a:schemeClr val="tx1">
                    <a:lumMod val="95000"/>
                    <a:lumOff val="5000"/>
                  </a:schemeClr>
                </a:solidFill>
              </a:rPr>
              <a:t>ب-فن توزيع الاغذية والادوية في مواقع الاحداث</a:t>
            </a:r>
          </a:p>
          <a:p>
            <a:r>
              <a:rPr lang="ar-SA" sz="2400" b="1" dirty="0">
                <a:solidFill>
                  <a:schemeClr val="tx1">
                    <a:lumMod val="95000"/>
                    <a:lumOff val="5000"/>
                  </a:schemeClr>
                </a:solidFill>
              </a:rPr>
              <a:t>ج-فن جمع التبرعات </a:t>
            </a:r>
          </a:p>
          <a:p>
            <a:r>
              <a:rPr lang="ar-SA" sz="2400" b="1" dirty="0">
                <a:solidFill>
                  <a:schemeClr val="tx1">
                    <a:lumMod val="95000"/>
                    <a:lumOff val="5000"/>
                  </a:schemeClr>
                </a:solidFill>
              </a:rPr>
              <a:t>د-مهارات ادارة المنظمات الخيرية </a:t>
            </a:r>
          </a:p>
          <a:p>
            <a:r>
              <a:rPr lang="ar-SA" sz="2400" b="1" dirty="0">
                <a:solidFill>
                  <a:schemeClr val="tx1">
                    <a:lumMod val="95000"/>
                    <a:lumOff val="5000"/>
                  </a:schemeClr>
                </a:solidFill>
              </a:rPr>
              <a:t>هـ-كيفية التعامل مع المتطوعين </a:t>
            </a:r>
          </a:p>
          <a:p>
            <a:r>
              <a:rPr lang="ar-SA" sz="2400" b="1" dirty="0">
                <a:solidFill>
                  <a:schemeClr val="tx1">
                    <a:lumMod val="95000"/>
                    <a:lumOff val="5000"/>
                  </a:schemeClr>
                </a:solidFill>
              </a:rPr>
              <a:t>وغيرها للمزيد ص84 </a:t>
            </a:r>
          </a:p>
        </p:txBody>
      </p:sp>
    </p:spTree>
    <p:extLst>
      <p:ext uri="{BB962C8B-B14F-4D97-AF65-F5344CB8AC3E}">
        <p14:creationId xmlns:p14="http://schemas.microsoft.com/office/powerpoint/2010/main" val="17528552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شريط منحني إلى الأسفل 4"/>
          <p:cNvSpPr/>
          <p:nvPr/>
        </p:nvSpPr>
        <p:spPr>
          <a:xfrm>
            <a:off x="179512" y="128184"/>
            <a:ext cx="8856984" cy="758952"/>
          </a:xfrm>
          <a:prstGeom prst="ellipseRibbon">
            <a:avLst/>
          </a:prstGeom>
          <a:solidFill>
            <a:schemeClr val="accent5">
              <a:lumMod val="20000"/>
              <a:lumOff val="8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altLang="ar-SA" sz="2400" b="1" dirty="0" smtClean="0">
                <a:solidFill>
                  <a:schemeClr val="tx1"/>
                </a:solidFill>
                <a:cs typeface="Tahoma" pitchFamily="34" charset="0"/>
              </a:rPr>
              <a:t>ما هو </a:t>
            </a:r>
            <a:r>
              <a:rPr lang="en-US" altLang="ar-SA" sz="2400" b="1" dirty="0">
                <a:solidFill>
                  <a:schemeClr val="tx1"/>
                </a:solidFill>
                <a:cs typeface="Tahoma" pitchFamily="34" charset="0"/>
              </a:rPr>
              <a:t>دور التعليم في تحقيق اهداف .العمل </a:t>
            </a:r>
            <a:r>
              <a:rPr lang="en-US" altLang="ar-SA" sz="2400" b="1" dirty="0" smtClean="0">
                <a:solidFill>
                  <a:schemeClr val="tx1"/>
                </a:solidFill>
                <a:cs typeface="Tahoma" pitchFamily="34" charset="0"/>
              </a:rPr>
              <a:t>التطوعي</a:t>
            </a:r>
            <a:r>
              <a:rPr lang="ar-SA" altLang="ar-SA" sz="2400" b="1" dirty="0" smtClean="0">
                <a:solidFill>
                  <a:schemeClr val="tx1"/>
                </a:solidFill>
                <a:cs typeface="Tahoma" pitchFamily="34" charset="0"/>
              </a:rPr>
              <a:t>؟</a:t>
            </a:r>
            <a:endParaRPr lang="ar-SA" sz="2400" b="1" dirty="0">
              <a:ln>
                <a:solidFill>
                  <a:srgbClr val="FFC000"/>
                </a:solidFill>
              </a:ln>
              <a:solidFill>
                <a:schemeClr val="tx1"/>
              </a:solidFill>
            </a:endParaRPr>
          </a:p>
        </p:txBody>
      </p:sp>
      <p:sp>
        <p:nvSpPr>
          <p:cNvPr id="2" name="مستطيل 1"/>
          <p:cNvSpPr/>
          <p:nvPr/>
        </p:nvSpPr>
        <p:spPr>
          <a:xfrm>
            <a:off x="1835696" y="1835163"/>
            <a:ext cx="5544616" cy="3539430"/>
          </a:xfrm>
          <a:prstGeom prst="rect">
            <a:avLst/>
          </a:prstGeom>
        </p:spPr>
        <p:txBody>
          <a:bodyPr wrap="square">
            <a:spAutoFit/>
          </a:bodyPr>
          <a:lstStyle/>
          <a:p>
            <a:pPr marL="457200" lvl="0" indent="-457200">
              <a:buFont typeface="Arial" panose="020B0604020202020204" pitchFamily="34" charset="0"/>
              <a:buChar char="•"/>
            </a:pPr>
            <a:r>
              <a:rPr lang="ar-SA" sz="2800" dirty="0"/>
              <a:t>تنشئة الابناء تنشئة اجتماعية سليمه بالتنسيق بين الأسرة والمدرسة ووسائل الاعلام</a:t>
            </a:r>
            <a:r>
              <a:rPr lang="en-US" sz="2800" dirty="0"/>
              <a:t>.....</a:t>
            </a:r>
          </a:p>
          <a:p>
            <a:pPr marL="457200" indent="-457200">
              <a:buFont typeface="Arial" panose="020B0604020202020204" pitchFamily="34" charset="0"/>
              <a:buChar char="•"/>
            </a:pPr>
            <a:r>
              <a:rPr lang="ar-SA" sz="2800" dirty="0"/>
              <a:t>غرس قيم التضحية والايثار وروح العمل الجماعي</a:t>
            </a:r>
            <a:r>
              <a:rPr lang="en-US" sz="2800" dirty="0"/>
              <a:t> .</a:t>
            </a:r>
          </a:p>
          <a:p>
            <a:pPr marL="457200" lvl="0" indent="-457200">
              <a:buFont typeface="Arial" panose="020B0604020202020204" pitchFamily="34" charset="0"/>
              <a:buChar char="•"/>
            </a:pPr>
            <a:r>
              <a:rPr lang="en-US" sz="2800" dirty="0"/>
              <a:t>  </a:t>
            </a:r>
            <a:r>
              <a:rPr lang="ar-SA" sz="2800" dirty="0"/>
              <a:t>تدعيم جهود الباحثين للأجراء المزيد من الدراسات </a:t>
            </a:r>
            <a:endParaRPr lang="en-US" sz="2800" dirty="0"/>
          </a:p>
          <a:p>
            <a:pPr marL="457200" lvl="0" indent="-457200">
              <a:buFont typeface="Arial" panose="020B0604020202020204" pitchFamily="34" charset="0"/>
              <a:buChar char="•"/>
            </a:pPr>
            <a:r>
              <a:rPr lang="ar-SA" sz="2800" dirty="0"/>
              <a:t>استخدام العمل التطوعي في المعالجة النفسية </a:t>
            </a:r>
            <a:endParaRPr lang="en-US" sz="2800" dirty="0"/>
          </a:p>
          <a:p>
            <a:pPr marL="457200" indent="-457200">
              <a:buFont typeface="Arial" panose="020B0604020202020204" pitchFamily="34" charset="0"/>
              <a:buChar char="•"/>
            </a:pPr>
            <a:r>
              <a:rPr lang="ar-SA" sz="2800" dirty="0"/>
              <a:t> التوعية بآداب واخلاقيات العمل التطوعي</a:t>
            </a:r>
            <a:endParaRPr lang="en-US" sz="2800" dirty="0"/>
          </a:p>
        </p:txBody>
      </p:sp>
    </p:spTree>
    <p:extLst>
      <p:ext uri="{BB962C8B-B14F-4D97-AF65-F5344CB8AC3E}">
        <p14:creationId xmlns:p14="http://schemas.microsoft.com/office/powerpoint/2010/main" val="30949305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مستطيل 1"/>
          <p:cNvSpPr/>
          <p:nvPr/>
        </p:nvSpPr>
        <p:spPr>
          <a:xfrm>
            <a:off x="1907704" y="2060848"/>
            <a:ext cx="5544616" cy="3046988"/>
          </a:xfrm>
          <a:prstGeom prst="rect">
            <a:avLst/>
          </a:prstGeom>
        </p:spPr>
        <p:txBody>
          <a:bodyPr wrap="square">
            <a:spAutoFit/>
          </a:bodyPr>
          <a:lstStyle/>
          <a:p>
            <a:pPr marL="457200" lvl="0" indent="-457200">
              <a:buFont typeface="Arial" panose="020B0604020202020204" pitchFamily="34" charset="0"/>
              <a:buChar char="•"/>
            </a:pPr>
            <a:r>
              <a:rPr lang="ar-SA" sz="3200" dirty="0"/>
              <a:t>تدريب المدربين واعداد الكوادر (( </a:t>
            </a:r>
            <a:r>
              <a:rPr lang="ar-SA" sz="3200" dirty="0" smtClean="0"/>
              <a:t>من الطلاب</a:t>
            </a:r>
            <a:r>
              <a:rPr lang="en-US" sz="3200" dirty="0" smtClean="0"/>
              <a:t> ((  </a:t>
            </a:r>
            <a:endParaRPr lang="en-US" sz="3200" dirty="0"/>
          </a:p>
          <a:p>
            <a:pPr marL="457200" lvl="0" indent="-457200">
              <a:buFont typeface="Arial" panose="020B0604020202020204" pitchFamily="34" charset="0"/>
              <a:buChar char="•"/>
            </a:pPr>
            <a:r>
              <a:rPr lang="ar-SA" sz="3200" dirty="0"/>
              <a:t>تدريب خريجي معاهد الخدمة الاجتماعية </a:t>
            </a:r>
            <a:endParaRPr lang="en-US" sz="3200" dirty="0"/>
          </a:p>
          <a:p>
            <a:pPr marL="457200" lvl="0" indent="-457200">
              <a:buFont typeface="Arial" panose="020B0604020202020204" pitchFamily="34" charset="0"/>
              <a:buChar char="•"/>
            </a:pPr>
            <a:r>
              <a:rPr lang="ar-SA" sz="3200" dirty="0"/>
              <a:t>اقامة دورات تدريبية للعاملين </a:t>
            </a:r>
            <a:endParaRPr lang="en-US" sz="3200" dirty="0"/>
          </a:p>
          <a:p>
            <a:pPr marL="457200" indent="-457200">
              <a:buFont typeface="Arial" panose="020B0604020202020204" pitchFamily="34" charset="0"/>
              <a:buChar char="•"/>
            </a:pPr>
            <a:r>
              <a:rPr lang="ar-SA" sz="3200" dirty="0"/>
              <a:t>تشجيع الاسرة للأعمال التطوعية</a:t>
            </a:r>
            <a:endParaRPr lang="en-US" sz="3200" dirty="0"/>
          </a:p>
        </p:txBody>
      </p:sp>
    </p:spTree>
    <p:extLst>
      <p:ext uri="{BB962C8B-B14F-4D97-AF65-F5344CB8AC3E}">
        <p14:creationId xmlns:p14="http://schemas.microsoft.com/office/powerpoint/2010/main" val="36068887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5">
              <a:lumMod val="20000"/>
              <a:lumOff val="8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u="sng" dirty="0" smtClean="0">
                <a:ln>
                  <a:solidFill>
                    <a:sysClr val="windowText" lastClr="000000"/>
                  </a:solidFill>
                </a:ln>
              </a:rPr>
              <a:t>حقوق</a:t>
            </a:r>
            <a:r>
              <a:rPr lang="en-US" sz="2800" b="1" u="sng" dirty="0" smtClean="0">
                <a:ln>
                  <a:solidFill>
                    <a:sysClr val="windowText" lastClr="000000"/>
                  </a:solidFill>
                </a:ln>
              </a:rPr>
              <a:t>  </a:t>
            </a:r>
            <a:r>
              <a:rPr lang="ar-SA" sz="2800" b="1" u="sng" dirty="0" smtClean="0">
                <a:ln>
                  <a:solidFill>
                    <a:sysClr val="windowText" lastClr="000000"/>
                  </a:solidFill>
                </a:ln>
              </a:rPr>
              <a:t>المتطوعين وواجباتهم</a:t>
            </a:r>
            <a:r>
              <a:rPr lang="ar-SA" sz="2800" b="1" dirty="0" smtClean="0">
                <a:ln>
                  <a:solidFill>
                    <a:sysClr val="windowText" lastClr="000000"/>
                  </a:solidFill>
                </a:ln>
              </a:rPr>
              <a:t> </a:t>
            </a:r>
            <a:endParaRPr lang="en-US" sz="2800" b="1" dirty="0">
              <a:ln>
                <a:solidFill>
                  <a:sysClr val="windowText" lastClr="000000"/>
                </a:solidFill>
              </a:ln>
            </a:endParaRPr>
          </a:p>
        </p:txBody>
      </p:sp>
      <p:sp>
        <p:nvSpPr>
          <p:cNvPr id="2" name="مستطيل 1"/>
          <p:cNvSpPr/>
          <p:nvPr/>
        </p:nvSpPr>
        <p:spPr>
          <a:xfrm>
            <a:off x="1691680" y="1628800"/>
            <a:ext cx="5832648" cy="3970318"/>
          </a:xfrm>
          <a:prstGeom prst="rect">
            <a:avLst/>
          </a:prstGeom>
        </p:spPr>
        <p:txBody>
          <a:bodyPr wrap="square">
            <a:spAutoFit/>
          </a:bodyPr>
          <a:lstStyle/>
          <a:p>
            <a:pPr lvl="0" algn="ctr"/>
            <a:r>
              <a:rPr lang="ar-SA" sz="2800" u="sng" dirty="0">
                <a:solidFill>
                  <a:srgbClr val="FF0000"/>
                </a:solidFill>
                <a:effectLst>
                  <a:outerShdw blurRad="38100" dist="38100" dir="2700000" algn="tl">
                    <a:srgbClr val="000000">
                      <a:alpha val="43137"/>
                    </a:srgbClr>
                  </a:outerShdw>
                </a:effectLst>
              </a:rPr>
              <a:t>ما هو مفهوم الحق </a:t>
            </a:r>
            <a:r>
              <a:rPr lang="ar-SA" sz="2800" u="sng" dirty="0" smtClean="0">
                <a:solidFill>
                  <a:srgbClr val="FF0000"/>
                </a:solidFill>
                <a:effectLst>
                  <a:outerShdw blurRad="38100" dist="38100" dir="2700000" algn="tl">
                    <a:srgbClr val="000000">
                      <a:alpha val="43137"/>
                    </a:srgbClr>
                  </a:outerShdw>
                </a:effectLst>
              </a:rPr>
              <a:t>؟؟</a:t>
            </a:r>
          </a:p>
          <a:p>
            <a:pPr lvl="0"/>
            <a:r>
              <a:rPr lang="ar-SA" sz="2800" dirty="0"/>
              <a:t>الحق يندرج ضمن العلاقات الاجتماعية ولا ينبغي ان يكون مطلقا بل يستوجب استحضار الواجب</a:t>
            </a:r>
            <a:r>
              <a:rPr lang="en-US" sz="2800" dirty="0"/>
              <a:t> .</a:t>
            </a:r>
          </a:p>
          <a:p>
            <a:pPr lvl="0"/>
            <a:r>
              <a:rPr lang="en-US" sz="2800" dirty="0"/>
              <a:t> </a:t>
            </a:r>
            <a:r>
              <a:rPr lang="ar-SA" sz="2800" dirty="0"/>
              <a:t>والحق منهجية ووصايا تحدد للسلوك طريقا للأخلاق الفاضلة</a:t>
            </a:r>
            <a:r>
              <a:rPr lang="en-US" sz="2800" dirty="0"/>
              <a:t> .</a:t>
            </a:r>
          </a:p>
          <a:p>
            <a:pPr lvl="0"/>
            <a:r>
              <a:rPr lang="ar-SA" sz="2800" dirty="0"/>
              <a:t>وهو قانونا يضمن للأفراد التمتع بحقوقهم وسلطه تلزمهم باحترام</a:t>
            </a:r>
            <a:endParaRPr lang="en-US" sz="2800" dirty="0"/>
          </a:p>
          <a:p>
            <a:pPr lvl="0"/>
            <a:r>
              <a:rPr lang="ar-SA" sz="2800" b="1" dirty="0"/>
              <a:t>ويعتبر مفهوم الحق من المفاهيم </a:t>
            </a:r>
            <a:r>
              <a:rPr lang="ar-SA" sz="2800" b="1" dirty="0" smtClean="0"/>
              <a:t>النبيلة</a:t>
            </a:r>
            <a:r>
              <a:rPr lang="ar-SA" sz="2800" b="1" dirty="0"/>
              <a:t> </a:t>
            </a:r>
            <a:r>
              <a:rPr lang="ar-SA" sz="2800" b="1" dirty="0" err="1"/>
              <a:t>التى</a:t>
            </a:r>
            <a:r>
              <a:rPr lang="ar-SA" sz="2800" b="1" dirty="0"/>
              <a:t> تلتقى مع قيم الواجب والحرية والإنصاف </a:t>
            </a:r>
            <a:endParaRPr lang="en-US" sz="2800" dirty="0"/>
          </a:p>
        </p:txBody>
      </p:sp>
    </p:spTree>
    <p:extLst>
      <p:ext uri="{BB962C8B-B14F-4D97-AF65-F5344CB8AC3E}">
        <p14:creationId xmlns:p14="http://schemas.microsoft.com/office/powerpoint/2010/main" val="6371916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5">
              <a:lumMod val="20000"/>
              <a:lumOff val="8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ar-SA" sz="2400" i="1" u="sng" dirty="0">
                <a:ln>
                  <a:solidFill>
                    <a:sysClr val="windowText" lastClr="000000"/>
                  </a:solidFill>
                </a:ln>
              </a:rPr>
              <a:t>يتمتع المتطوع بجملة من الحقوق وهي</a:t>
            </a:r>
            <a:endParaRPr lang="en-US" sz="2400" dirty="0">
              <a:ln>
                <a:solidFill>
                  <a:sysClr val="windowText" lastClr="000000"/>
                </a:solidFill>
              </a:ln>
            </a:endParaRPr>
          </a:p>
        </p:txBody>
      </p:sp>
      <p:sp>
        <p:nvSpPr>
          <p:cNvPr id="2" name="مستطيل 1"/>
          <p:cNvSpPr/>
          <p:nvPr/>
        </p:nvSpPr>
        <p:spPr>
          <a:xfrm>
            <a:off x="1691680" y="1700808"/>
            <a:ext cx="5904656" cy="3539430"/>
          </a:xfrm>
          <a:prstGeom prst="rect">
            <a:avLst/>
          </a:prstGeom>
        </p:spPr>
        <p:txBody>
          <a:bodyPr wrap="square">
            <a:spAutoFit/>
          </a:bodyPr>
          <a:lstStyle/>
          <a:p>
            <a:pPr marL="285750" lvl="0" indent="-285750">
              <a:buFont typeface="Courier New" panose="02070309020205020404" pitchFamily="49" charset="0"/>
              <a:buChar char="o"/>
            </a:pPr>
            <a:r>
              <a:rPr lang="ar-SA" sz="2800" i="1" dirty="0"/>
              <a:t>يشعر ان جهوده تسهم فعليا في تحقيق اهداف </a:t>
            </a:r>
            <a:r>
              <a:rPr lang="ar-SA" sz="2800" i="1" dirty="0" smtClean="0"/>
              <a:t>المؤسسة</a:t>
            </a:r>
          </a:p>
          <a:p>
            <a:pPr marL="285750" lvl="0" indent="-285750">
              <a:buFont typeface="Courier New" panose="02070309020205020404" pitchFamily="49" charset="0"/>
              <a:buChar char="o"/>
            </a:pPr>
            <a:r>
              <a:rPr lang="ar-SA" sz="2800" i="1" dirty="0" smtClean="0"/>
              <a:t>يتلقى </a:t>
            </a:r>
            <a:r>
              <a:rPr lang="ar-SA" sz="2800" i="1" dirty="0"/>
              <a:t>التوجيه والتدريب والاشراف الضروريين لإنجاز المهام</a:t>
            </a:r>
            <a:endParaRPr lang="en-US" sz="2800" dirty="0"/>
          </a:p>
          <a:p>
            <a:pPr marL="285750" lvl="0" indent="-285750">
              <a:buFont typeface="Courier New" panose="02070309020205020404" pitchFamily="49" charset="0"/>
              <a:buChar char="o"/>
            </a:pPr>
            <a:r>
              <a:rPr lang="ar-SA" sz="2800" i="1" dirty="0"/>
              <a:t>التعامل باحترام متبادل</a:t>
            </a:r>
            <a:endParaRPr lang="en-US" sz="2800" dirty="0"/>
          </a:p>
          <a:p>
            <a:pPr marL="285750" lvl="0" indent="-285750">
              <a:buFont typeface="Courier New" panose="02070309020205020404" pitchFamily="49" charset="0"/>
              <a:buChar char="o"/>
            </a:pPr>
            <a:r>
              <a:rPr lang="ar-SA" sz="2800" i="1" dirty="0"/>
              <a:t>يحظى بالثقة والائتمان على المعلومات السرية الضرورية للقيام بعمله</a:t>
            </a:r>
            <a:endParaRPr lang="en-US" sz="2800" dirty="0"/>
          </a:p>
          <a:p>
            <a:pPr marL="285750" lvl="0" indent="-285750">
              <a:buFont typeface="Courier New" panose="02070309020205020404" pitchFamily="49" charset="0"/>
              <a:buChar char="o"/>
            </a:pPr>
            <a:r>
              <a:rPr lang="ar-SA" sz="2800" i="1" dirty="0"/>
              <a:t>ينال التقدير على العمل الذي يقوم </a:t>
            </a:r>
            <a:r>
              <a:rPr lang="ar-SA" sz="2800" i="1" dirty="0" smtClean="0"/>
              <a:t>به</a:t>
            </a:r>
            <a:endParaRPr lang="en-US" sz="2800" dirty="0"/>
          </a:p>
        </p:txBody>
      </p:sp>
    </p:spTree>
    <p:extLst>
      <p:ext uri="{BB962C8B-B14F-4D97-AF65-F5344CB8AC3E}">
        <p14:creationId xmlns:p14="http://schemas.microsoft.com/office/powerpoint/2010/main" val="25320656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5">
              <a:lumMod val="20000"/>
              <a:lumOff val="8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altLang="ar-SA" sz="2400" u="sng" dirty="0">
                <a:ln>
                  <a:solidFill>
                    <a:sysClr val="windowText" lastClr="000000"/>
                  </a:solidFill>
                </a:ln>
                <a:cs typeface="Tahoma" pitchFamily="34" charset="0"/>
              </a:rPr>
              <a:t>واجبات المتطوع</a:t>
            </a:r>
            <a:r>
              <a:rPr lang="en-US" altLang="ar-SA" sz="2400" dirty="0">
                <a:ln>
                  <a:solidFill>
                    <a:sysClr val="windowText" lastClr="000000"/>
                  </a:solidFill>
                </a:ln>
                <a:ea typeface="Arial Unicode MS" pitchFamily="34" charset="-128"/>
                <a:cs typeface="Arial Unicode MS" pitchFamily="34" charset="-128"/>
              </a:rPr>
              <a:t> </a:t>
            </a:r>
            <a:endParaRPr lang="ar-SA" sz="2400" dirty="0">
              <a:ln>
                <a:solidFill>
                  <a:sysClr val="windowText" lastClr="000000"/>
                </a:solidFill>
              </a:ln>
              <a:solidFill>
                <a:schemeClr val="bg1"/>
              </a:solidFill>
            </a:endParaRPr>
          </a:p>
        </p:txBody>
      </p:sp>
      <p:sp>
        <p:nvSpPr>
          <p:cNvPr id="3" name="مستطيل 2"/>
          <p:cNvSpPr/>
          <p:nvPr/>
        </p:nvSpPr>
        <p:spPr>
          <a:xfrm>
            <a:off x="1763688" y="1700808"/>
            <a:ext cx="5688632" cy="3539430"/>
          </a:xfrm>
          <a:prstGeom prst="rect">
            <a:avLst/>
          </a:prstGeom>
        </p:spPr>
        <p:txBody>
          <a:bodyPr wrap="square">
            <a:spAutoFit/>
          </a:bodyPr>
          <a:lstStyle/>
          <a:p>
            <a:pPr marL="285750" lvl="0" indent="-285750">
              <a:buFont typeface="Courier New" panose="02070309020205020404" pitchFamily="49" charset="0"/>
              <a:buChar char="o"/>
            </a:pPr>
            <a:r>
              <a:rPr lang="ar-SA" sz="2800" i="1" dirty="0"/>
              <a:t>المشاركة في الأنشطة والفعاليات التطوعية</a:t>
            </a:r>
            <a:endParaRPr lang="en-US" sz="2800" dirty="0"/>
          </a:p>
          <a:p>
            <a:pPr marL="285750" lvl="0" indent="-285750">
              <a:buFont typeface="Courier New" panose="02070309020205020404" pitchFamily="49" charset="0"/>
              <a:buChar char="o"/>
            </a:pPr>
            <a:r>
              <a:rPr lang="ar-SA" sz="2800" i="1" dirty="0"/>
              <a:t>العمل في فريق واحد</a:t>
            </a:r>
            <a:endParaRPr lang="en-US" sz="2800" dirty="0"/>
          </a:p>
          <a:p>
            <a:pPr marL="285750" lvl="0" indent="-285750">
              <a:buFont typeface="Courier New" panose="02070309020205020404" pitchFamily="49" charset="0"/>
              <a:buChar char="o"/>
            </a:pPr>
            <a:r>
              <a:rPr lang="ar-SA" sz="2800" i="1" dirty="0"/>
              <a:t>احترام الاخرين ( حق وواجب </a:t>
            </a:r>
            <a:r>
              <a:rPr lang="ar-SA" sz="2800" i="1" dirty="0" smtClean="0"/>
              <a:t>)</a:t>
            </a:r>
            <a:endParaRPr lang="en-US" sz="2800" dirty="0"/>
          </a:p>
          <a:p>
            <a:pPr marL="285750" lvl="0" indent="-285750">
              <a:buFont typeface="Courier New" panose="02070309020205020404" pitchFamily="49" charset="0"/>
              <a:buChar char="o"/>
            </a:pPr>
            <a:r>
              <a:rPr lang="ar-SA" sz="2800" i="1" dirty="0"/>
              <a:t>تنفيذ اوامر المسؤولين</a:t>
            </a:r>
            <a:endParaRPr lang="en-US" sz="2800" dirty="0"/>
          </a:p>
          <a:p>
            <a:pPr marL="285750" lvl="0" indent="-285750">
              <a:buFont typeface="Courier New" panose="02070309020205020404" pitchFamily="49" charset="0"/>
              <a:buChar char="o"/>
            </a:pPr>
            <a:r>
              <a:rPr lang="ar-SA" sz="2800" i="1" dirty="0"/>
              <a:t>العمل بجدية ونشاط</a:t>
            </a:r>
            <a:endParaRPr lang="en-US" sz="2800" dirty="0"/>
          </a:p>
          <a:p>
            <a:pPr marL="285750" lvl="0" indent="-285750">
              <a:buFont typeface="Courier New" panose="02070309020205020404" pitchFamily="49" charset="0"/>
              <a:buChar char="o"/>
            </a:pPr>
            <a:r>
              <a:rPr lang="ar-SA" sz="2800" i="1" dirty="0"/>
              <a:t>الالتزام بمواعيد العمل والقيام بعمله على اكمل وجه</a:t>
            </a:r>
            <a:endParaRPr lang="en-US" sz="2800" dirty="0"/>
          </a:p>
          <a:p>
            <a:pPr marL="285750" lvl="0" indent="-285750">
              <a:buFont typeface="Courier New" panose="02070309020205020404" pitchFamily="49" charset="0"/>
              <a:buChar char="o"/>
            </a:pPr>
            <a:r>
              <a:rPr lang="ar-SA" sz="2800" i="1" dirty="0"/>
              <a:t>احترام القوانين</a:t>
            </a:r>
            <a:endParaRPr lang="en-US" sz="2800" dirty="0"/>
          </a:p>
        </p:txBody>
      </p:sp>
    </p:spTree>
    <p:extLst>
      <p:ext uri="{BB962C8B-B14F-4D97-AF65-F5344CB8AC3E}">
        <p14:creationId xmlns:p14="http://schemas.microsoft.com/office/powerpoint/2010/main" val="10267056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83568" y="548680"/>
            <a:ext cx="8064896" cy="5904656"/>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2" name="مستطيل 1"/>
          <p:cNvSpPr/>
          <p:nvPr/>
        </p:nvSpPr>
        <p:spPr>
          <a:xfrm>
            <a:off x="1403648" y="1300405"/>
            <a:ext cx="6624736" cy="4401205"/>
          </a:xfrm>
          <a:prstGeom prst="rect">
            <a:avLst/>
          </a:prstGeom>
        </p:spPr>
        <p:txBody>
          <a:bodyPr wrap="square">
            <a:spAutoFit/>
          </a:bodyPr>
          <a:lstStyle/>
          <a:p>
            <a:pPr marL="285750" lvl="0" indent="-285750">
              <a:buFont typeface="Courier New" panose="02070309020205020404" pitchFamily="49" charset="0"/>
              <a:buChar char="o"/>
            </a:pPr>
            <a:r>
              <a:rPr lang="ar-SA" sz="2800" i="1" dirty="0"/>
              <a:t>يعطى اثبات او تقييم خطي لعمله الذي قام به</a:t>
            </a:r>
            <a:endParaRPr lang="en-US" sz="2800" dirty="0"/>
          </a:p>
          <a:p>
            <a:pPr marL="285750" lvl="0" indent="-285750">
              <a:buFont typeface="Courier New" panose="02070309020205020404" pitchFamily="49" charset="0"/>
              <a:buChar char="o"/>
            </a:pPr>
            <a:r>
              <a:rPr lang="ar-SA" sz="2800" i="1" dirty="0"/>
              <a:t>معرفة حدود وقدرات المتطوعين.. ووضعهم في الاماكن الملائمة لإمكانياتهم</a:t>
            </a:r>
            <a:endParaRPr lang="en-US" sz="2800" dirty="0"/>
          </a:p>
          <a:p>
            <a:pPr marL="285750" lvl="0" indent="-285750">
              <a:buFont typeface="Courier New" panose="02070309020205020404" pitchFamily="49" charset="0"/>
              <a:buChar char="o"/>
            </a:pPr>
            <a:r>
              <a:rPr lang="ar-SA" sz="2800" i="1" dirty="0"/>
              <a:t>جمع وحفظ معلومات المتطوعين وبياناتهم</a:t>
            </a:r>
            <a:r>
              <a:rPr lang="en-US" sz="2800" i="1" dirty="0"/>
              <a:t> .</a:t>
            </a:r>
            <a:endParaRPr lang="en-US" sz="2800" dirty="0"/>
          </a:p>
          <a:p>
            <a:pPr marL="285750" lvl="0" indent="-285750">
              <a:buFont typeface="Courier New" panose="02070309020205020404" pitchFamily="49" charset="0"/>
              <a:buChar char="o"/>
            </a:pPr>
            <a:r>
              <a:rPr lang="ar-SA" sz="2800" i="1" dirty="0"/>
              <a:t>الحرص على التواصل مع المتطوعين</a:t>
            </a:r>
            <a:endParaRPr lang="en-US" sz="2800" dirty="0"/>
          </a:p>
          <a:p>
            <a:pPr marL="285750" lvl="0" indent="-285750">
              <a:buFont typeface="Courier New" panose="02070309020205020404" pitchFamily="49" charset="0"/>
              <a:buChar char="o"/>
            </a:pPr>
            <a:r>
              <a:rPr lang="ar-SA" sz="2800" i="1" dirty="0"/>
              <a:t>اعطاء المتطوع معلومات كافيه حول عمله  و ما هو المتوقع منه ؟</a:t>
            </a:r>
            <a:endParaRPr lang="en-US" sz="2800" dirty="0"/>
          </a:p>
          <a:p>
            <a:pPr marL="285750" lvl="0" indent="-285750">
              <a:buFont typeface="Courier New" panose="02070309020205020404" pitchFamily="49" charset="0"/>
              <a:buChar char="o"/>
            </a:pPr>
            <a:r>
              <a:rPr lang="ar-SA" sz="2800" i="1" dirty="0"/>
              <a:t>العمل في بيئة صحيه وامنه</a:t>
            </a:r>
            <a:endParaRPr lang="en-US" sz="2800" dirty="0"/>
          </a:p>
          <a:p>
            <a:pPr marL="285750" lvl="0" indent="-285750">
              <a:buFont typeface="Courier New" panose="02070309020205020404" pitchFamily="49" charset="0"/>
              <a:buChar char="o"/>
            </a:pPr>
            <a:r>
              <a:rPr lang="ar-SA" sz="2800" i="1" dirty="0"/>
              <a:t>تزويد المتطوع بالمعدات والادوات اللازمة</a:t>
            </a:r>
            <a:endParaRPr lang="en-US" sz="2800" dirty="0"/>
          </a:p>
          <a:p>
            <a:pPr marL="285750" lvl="0" indent="-285750">
              <a:buFont typeface="Courier New" panose="02070309020205020404" pitchFamily="49" charset="0"/>
              <a:buChar char="o"/>
            </a:pPr>
            <a:r>
              <a:rPr lang="ar-SA" sz="2800" i="1" dirty="0"/>
              <a:t>طلب شهادة خبره من المشرفين عند التقدم للعمل</a:t>
            </a:r>
            <a:endParaRPr lang="en-US" sz="2800" dirty="0"/>
          </a:p>
        </p:txBody>
      </p:sp>
    </p:spTree>
    <p:extLst>
      <p:ext uri="{BB962C8B-B14F-4D97-AF65-F5344CB8AC3E}">
        <p14:creationId xmlns:p14="http://schemas.microsoft.com/office/powerpoint/2010/main" val="9923312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5">
              <a:lumMod val="20000"/>
              <a:lumOff val="8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000" b="1" dirty="0" smtClean="0">
                <a:ln>
                  <a:solidFill>
                    <a:sysClr val="windowText" lastClr="000000"/>
                  </a:solidFill>
                </a:ln>
                <a:solidFill>
                  <a:srgbClr val="FF0000"/>
                </a:solidFill>
                <a:effectLst>
                  <a:outerShdw blurRad="38100" dist="38100" dir="2700000" algn="tl">
                    <a:srgbClr val="000000">
                      <a:alpha val="43137"/>
                    </a:srgbClr>
                  </a:outerShdw>
                </a:effectLst>
              </a:rPr>
              <a:t>من هو المتطوع الفاعل ؟</a:t>
            </a:r>
            <a:endParaRPr lang="ar-SA" sz="4000" b="1" dirty="0">
              <a:ln>
                <a:solidFill>
                  <a:sysClr val="windowText" lastClr="000000"/>
                </a:solidFill>
              </a:ln>
              <a:solidFill>
                <a:srgbClr val="FF0000"/>
              </a:solidFill>
              <a:effectLst>
                <a:outerShdw blurRad="38100" dist="38100" dir="2700000" algn="tl">
                  <a:srgbClr val="000000">
                    <a:alpha val="43137"/>
                  </a:srgbClr>
                </a:outerShdw>
              </a:effectLst>
            </a:endParaRPr>
          </a:p>
        </p:txBody>
      </p:sp>
      <p:sp>
        <p:nvSpPr>
          <p:cNvPr id="2" name="مستطيل 1"/>
          <p:cNvSpPr/>
          <p:nvPr/>
        </p:nvSpPr>
        <p:spPr>
          <a:xfrm>
            <a:off x="1763688" y="1700808"/>
            <a:ext cx="5760639" cy="3139321"/>
          </a:xfrm>
          <a:prstGeom prst="rect">
            <a:avLst/>
          </a:prstGeom>
        </p:spPr>
        <p:txBody>
          <a:bodyPr wrap="square">
            <a:spAutoFit/>
          </a:bodyPr>
          <a:lstStyle/>
          <a:p>
            <a:r>
              <a:rPr lang="ar-SA" sz="3600" b="1" u="sng" dirty="0">
                <a:effectLst>
                  <a:outerShdw blurRad="38100" dist="38100" dir="2700000" algn="tl">
                    <a:srgbClr val="000000">
                      <a:alpha val="43137"/>
                    </a:srgbClr>
                  </a:outerShdw>
                </a:effectLst>
              </a:rPr>
              <a:t>المتطوع الفاعل هو</a:t>
            </a:r>
            <a:r>
              <a:rPr lang="ar-SA" sz="3600" b="1" u="sng" dirty="0" smtClean="0">
                <a:effectLst>
                  <a:outerShdw blurRad="38100" dist="38100" dir="2700000" algn="tl">
                    <a:srgbClr val="000000">
                      <a:alpha val="43137"/>
                    </a:srgbClr>
                  </a:outerShdw>
                </a:effectLst>
              </a:rPr>
              <a:t>:</a:t>
            </a:r>
          </a:p>
          <a:p>
            <a:r>
              <a:rPr lang="ar-SA" sz="3600" b="1" dirty="0"/>
              <a:t>المتطوع الذي اجتاز مرحلة الستة أشهر الأولي ونال تزكية </a:t>
            </a:r>
            <a:r>
              <a:rPr lang="ar-SA" sz="3600" b="1" dirty="0" smtClean="0"/>
              <a:t>مسؤول </a:t>
            </a:r>
            <a:r>
              <a:rPr lang="ar-SA" sz="3600" b="1" dirty="0"/>
              <a:t>وحدة التطوع لانتقاله الى الرتبة التالية ويتم تصنيفه الى </a:t>
            </a:r>
            <a:r>
              <a:rPr lang="ar-SA" b="1" dirty="0" smtClean="0"/>
              <a:t>:</a:t>
            </a:r>
          </a:p>
          <a:p>
            <a:r>
              <a:rPr lang="ar-SA" b="1" dirty="0" smtClean="0"/>
              <a:t> </a:t>
            </a:r>
            <a:endParaRPr lang="ar-SA" dirty="0"/>
          </a:p>
        </p:txBody>
      </p:sp>
    </p:spTree>
    <p:extLst>
      <p:ext uri="{BB962C8B-B14F-4D97-AF65-F5344CB8AC3E}">
        <p14:creationId xmlns:p14="http://schemas.microsoft.com/office/powerpoint/2010/main" val="101481820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115616" y="981472"/>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0" y="128184"/>
            <a:ext cx="9252520" cy="758952"/>
          </a:xfrm>
          <a:prstGeom prst="ellipseRibbon">
            <a:avLst/>
          </a:prstGeom>
          <a:solidFill>
            <a:schemeClr val="accent5">
              <a:lumMod val="20000"/>
              <a:lumOff val="8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a:solidFill>
                  <a:srgbClr val="FF0000"/>
                </a:solidFill>
                <a:effectLst>
                  <a:outerShdw blurRad="38100" dist="38100" dir="2700000" algn="tl">
                    <a:srgbClr val="000000">
                      <a:alpha val="43137"/>
                    </a:srgbClr>
                  </a:outerShdw>
                </a:effectLst>
              </a:rPr>
              <a:t>وهناك تقسيم اخر </a:t>
            </a:r>
            <a:r>
              <a:rPr lang="ar-SA" sz="2800" b="1" dirty="0" smtClean="0">
                <a:solidFill>
                  <a:srgbClr val="FF0000"/>
                </a:solidFill>
                <a:effectLst>
                  <a:outerShdw blurRad="38100" dist="38100" dir="2700000" algn="tl">
                    <a:srgbClr val="000000">
                      <a:alpha val="43137"/>
                    </a:srgbClr>
                  </a:outerShdw>
                </a:effectLst>
              </a:rPr>
              <a:t>للمتطوعين كما يلي </a:t>
            </a:r>
            <a:endParaRPr lang="ar-SA" sz="2800" dirty="0">
              <a:ln>
                <a:solidFill>
                  <a:srgbClr val="FFC000"/>
                </a:solidFill>
              </a:ln>
              <a:solidFill>
                <a:srgbClr val="FF0000"/>
              </a:solidFill>
              <a:effectLst>
                <a:outerShdw blurRad="38100" dist="38100" dir="2700000" algn="tl">
                  <a:srgbClr val="000000">
                    <a:alpha val="43137"/>
                  </a:srgbClr>
                </a:outerShdw>
              </a:effectLst>
            </a:endParaRPr>
          </a:p>
        </p:txBody>
      </p:sp>
      <p:sp>
        <p:nvSpPr>
          <p:cNvPr id="2" name="مستطيل 1"/>
          <p:cNvSpPr/>
          <p:nvPr/>
        </p:nvSpPr>
        <p:spPr>
          <a:xfrm>
            <a:off x="5198089" y="1916832"/>
            <a:ext cx="2060179" cy="523220"/>
          </a:xfrm>
          <a:prstGeom prst="rect">
            <a:avLst/>
          </a:prstGeom>
          <a:solidFill>
            <a:schemeClr val="bg2">
              <a:lumMod val="75000"/>
            </a:schemeClr>
          </a:solidFill>
          <a:ln>
            <a:solidFill>
              <a:schemeClr val="tx1"/>
            </a:solidFill>
          </a:ln>
          <a:scene3d>
            <a:camera prst="orthographicFront"/>
            <a:lightRig rig="threePt" dir="t"/>
          </a:scene3d>
          <a:sp3d>
            <a:bevelT prst="convex"/>
          </a:sp3d>
        </p:spPr>
        <p:txBody>
          <a:bodyPr wrap="none">
            <a:spAutoFit/>
          </a:bodyPr>
          <a:lstStyle/>
          <a:p>
            <a:r>
              <a:rPr lang="ar-SA" sz="2800" b="1" dirty="0"/>
              <a:t>1- متطوع بماله</a:t>
            </a:r>
            <a:endParaRPr lang="ar-SA" sz="2800" dirty="0"/>
          </a:p>
        </p:txBody>
      </p:sp>
      <p:sp>
        <p:nvSpPr>
          <p:cNvPr id="3" name="مستطيل 2"/>
          <p:cNvSpPr/>
          <p:nvPr/>
        </p:nvSpPr>
        <p:spPr>
          <a:xfrm>
            <a:off x="1750772" y="2996951"/>
            <a:ext cx="3217547" cy="461665"/>
          </a:xfrm>
          <a:prstGeom prst="rect">
            <a:avLst/>
          </a:prstGeom>
          <a:solidFill>
            <a:srgbClr val="FFC000"/>
          </a:solidFill>
          <a:ln>
            <a:solidFill>
              <a:schemeClr val="tx1"/>
            </a:solidFill>
          </a:ln>
          <a:scene3d>
            <a:camera prst="orthographicFront"/>
            <a:lightRig rig="threePt" dir="t"/>
          </a:scene3d>
          <a:sp3d>
            <a:bevelT w="114300" prst="artDeco"/>
          </a:sp3d>
        </p:spPr>
        <p:txBody>
          <a:bodyPr wrap="none">
            <a:spAutoFit/>
          </a:bodyPr>
          <a:lstStyle/>
          <a:p>
            <a:r>
              <a:rPr lang="ar-SA" sz="2400" b="1" dirty="0"/>
              <a:t>2- متطوع بالمركز </a:t>
            </a:r>
            <a:r>
              <a:rPr lang="ar-SA" sz="2400" b="1" dirty="0" smtClean="0"/>
              <a:t>الاجتماعي </a:t>
            </a:r>
            <a:endParaRPr lang="ar-SA" sz="2400" dirty="0"/>
          </a:p>
        </p:txBody>
      </p:sp>
      <p:sp>
        <p:nvSpPr>
          <p:cNvPr id="8" name="مستطيل 7"/>
          <p:cNvSpPr/>
          <p:nvPr/>
        </p:nvSpPr>
        <p:spPr>
          <a:xfrm>
            <a:off x="4968319" y="3789040"/>
            <a:ext cx="2209259" cy="523220"/>
          </a:xfrm>
          <a:prstGeom prst="rect">
            <a:avLst/>
          </a:prstGeom>
          <a:solidFill>
            <a:schemeClr val="accent2"/>
          </a:solidFill>
          <a:ln>
            <a:solidFill>
              <a:schemeClr val="tx1"/>
            </a:solidFill>
          </a:ln>
          <a:scene3d>
            <a:camera prst="orthographicFront"/>
            <a:lightRig rig="threePt" dir="t"/>
          </a:scene3d>
          <a:sp3d>
            <a:bevelT/>
          </a:sp3d>
        </p:spPr>
        <p:txBody>
          <a:bodyPr wrap="none">
            <a:spAutoFit/>
          </a:bodyPr>
          <a:lstStyle/>
          <a:p>
            <a:r>
              <a:rPr lang="ar-SA" sz="2800" b="1" dirty="0"/>
              <a:t>3- متطوع بوقته </a:t>
            </a:r>
            <a:endParaRPr lang="ar-SA" sz="2800" dirty="0"/>
          </a:p>
        </p:txBody>
      </p:sp>
      <p:sp>
        <p:nvSpPr>
          <p:cNvPr id="10" name="مستطيل 9"/>
          <p:cNvSpPr/>
          <p:nvPr/>
        </p:nvSpPr>
        <p:spPr>
          <a:xfrm>
            <a:off x="2052681" y="4607550"/>
            <a:ext cx="2217274" cy="523220"/>
          </a:xfrm>
          <a:prstGeom prst="rect">
            <a:avLst/>
          </a:prstGeom>
          <a:solidFill>
            <a:schemeClr val="accent6">
              <a:lumMod val="60000"/>
              <a:lumOff val="40000"/>
            </a:schemeClr>
          </a:solidFill>
          <a:ln>
            <a:solidFill>
              <a:schemeClr val="tx1"/>
            </a:solidFill>
          </a:ln>
          <a:scene3d>
            <a:camera prst="orthographicFront"/>
            <a:lightRig rig="threePt" dir="t"/>
          </a:scene3d>
          <a:sp3d>
            <a:bevelT prst="convex"/>
          </a:sp3d>
        </p:spPr>
        <p:txBody>
          <a:bodyPr wrap="none">
            <a:spAutoFit/>
          </a:bodyPr>
          <a:lstStyle/>
          <a:p>
            <a:r>
              <a:rPr lang="ar-SA" sz="2800" b="1" dirty="0"/>
              <a:t>4- متطوع بفكره </a:t>
            </a:r>
            <a:endParaRPr lang="ar-SA" sz="2800" dirty="0"/>
          </a:p>
        </p:txBody>
      </p:sp>
    </p:spTree>
    <p:extLst>
      <p:ext uri="{BB962C8B-B14F-4D97-AF65-F5344CB8AC3E}">
        <p14:creationId xmlns:p14="http://schemas.microsoft.com/office/powerpoint/2010/main" val="31466946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2843808" y="116632"/>
            <a:ext cx="6192688" cy="3284936"/>
          </a:xfrm>
          <a:ln/>
          <a:scene3d>
            <a:camera prst="perspectiveBelow"/>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a:prstTxWarp prst="textChevron">
              <a:avLst/>
            </a:prstTxWarp>
          </a:bodyPr>
          <a:lstStyle/>
          <a:p>
            <a:r>
              <a:rPr lang="ar-SA" sz="4800" cap="none" spc="300" dirty="0" smtClean="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المحاضرة السادسة </a:t>
            </a:r>
            <a:endParaRPr lang="ar-SA" sz="4800" cap="none" spc="300" dirty="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عنوان فرعي 2"/>
          <p:cNvSpPr>
            <a:spLocks noGrp="1"/>
          </p:cNvSpPr>
          <p:nvPr>
            <p:ph type="subTitle" idx="1"/>
          </p:nvPr>
        </p:nvSpPr>
        <p:spPr>
          <a:xfrm>
            <a:off x="2843808" y="4221088"/>
            <a:ext cx="6192688" cy="2448272"/>
          </a:xfrm>
          <a:ln/>
          <a:scene3d>
            <a:camera prst="perspectiveAbove"/>
            <a:lightRig rig="threePt" dir="t"/>
          </a:scene3d>
          <a:sp3d>
            <a:bevelT w="152400" h="50800" prst="softRound"/>
          </a:sp3d>
        </p:spPr>
        <p:style>
          <a:lnRef idx="1">
            <a:schemeClr val="accent5"/>
          </a:lnRef>
          <a:fillRef idx="3">
            <a:schemeClr val="accent5"/>
          </a:fillRef>
          <a:effectRef idx="2">
            <a:schemeClr val="accent5"/>
          </a:effectRef>
          <a:fontRef idx="minor">
            <a:schemeClr val="lt1"/>
          </a:fontRef>
        </p:style>
        <p:txBody>
          <a:bodyPr>
            <a:prstTxWarp prst="textInflateBottom">
              <a:avLst/>
            </a:prstTxWarp>
            <a:normAutofit/>
          </a:bodyPr>
          <a:lstStyle/>
          <a:p>
            <a:r>
              <a:rPr lang="ar-S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معايير اختيار المتطوعين</a:t>
            </a:r>
          </a:p>
          <a:p>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استقطاب المتطوعين</a:t>
            </a:r>
          </a:p>
          <a:p>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تدريب وتأهيل المتطوعين</a:t>
            </a:r>
          </a:p>
          <a:p>
            <a:r>
              <a:rPr lang="ar-SA" sz="3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نظريات العمل التطوعي</a:t>
            </a:r>
            <a:endParaRPr lang="ar-SA" sz="3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1026" name="Picture 2" descr="C:\Users\aasaleh\Pictures\0_7c691_e086f9e0_L.jpg"/>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99792" cy="6858000"/>
          </a:xfrm>
          <a:prstGeom prst="rect">
            <a:avLst/>
          </a:prstGeom>
          <a:solidFill>
            <a:schemeClr val="tx2">
              <a:lumMod val="50000"/>
            </a:schemeClr>
          </a:solidFill>
          <a:ln>
            <a:noFill/>
          </a:ln>
          <a:effectLst>
            <a:softEdge rad="112500"/>
          </a:effectLst>
          <a:scene3d>
            <a:camera prst="perspectiveFront"/>
            <a:lightRig rig="threePt" dir="t"/>
          </a:scene3d>
        </p:spPr>
      </p:pic>
      <p:pic>
        <p:nvPicPr>
          <p:cNvPr id="1027" name="Picture 3" descr="C:\Users\aasaleh\Pictures\0_731b1_adcb5cfc_X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780928"/>
            <a:ext cx="7620000" cy="178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148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15" name="مستطيل 14"/>
          <p:cNvSpPr/>
          <p:nvPr/>
        </p:nvSpPr>
        <p:spPr>
          <a:xfrm>
            <a:off x="4283968" y="0"/>
            <a:ext cx="4502724" cy="461665"/>
          </a:xfrm>
          <a:prstGeom prst="rect">
            <a:avLst/>
          </a:prstGeom>
          <a:solidFill>
            <a:schemeClr val="accent2">
              <a:lumMod val="75000"/>
            </a:schemeClr>
          </a:solidFill>
        </p:spPr>
        <p:txBody>
          <a:bodyPr wrap="square">
            <a:spAutoFit/>
          </a:bodyPr>
          <a:lstStyle/>
          <a:p>
            <a:pPr algn="ctr"/>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rPr>
              <a:t>ثالثًا :معايير اختيار المتطوعين </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مستطيل 15"/>
          <p:cNvSpPr/>
          <p:nvPr/>
        </p:nvSpPr>
        <p:spPr>
          <a:xfrm>
            <a:off x="1627334" y="1052736"/>
            <a:ext cx="6491792" cy="4893647"/>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ln>
                  <a:solidFill>
                    <a:sysClr val="windowText" lastClr="000000"/>
                  </a:solidFill>
                </a:ln>
                <a:solidFill>
                  <a:schemeClr val="bg2"/>
                </a:solidFill>
              </a:rPr>
              <a:t>إن المعيار الأساسي عند </a:t>
            </a:r>
            <a:r>
              <a:rPr lang="ar-SA" sz="2400" b="1" dirty="0" smtClean="0">
                <a:ln>
                  <a:solidFill>
                    <a:sysClr val="windowText" lastClr="000000"/>
                  </a:solidFill>
                </a:ln>
                <a:solidFill>
                  <a:schemeClr val="bg2"/>
                </a:solidFill>
              </a:rPr>
              <a:t>اختيار </a:t>
            </a:r>
            <a:r>
              <a:rPr lang="ar-SA" sz="2400" b="1" dirty="0">
                <a:ln>
                  <a:solidFill>
                    <a:sysClr val="windowText" lastClr="000000"/>
                  </a:solidFill>
                </a:ln>
                <a:solidFill>
                  <a:schemeClr val="bg2"/>
                </a:solidFill>
              </a:rPr>
              <a:t>المتطوعين هو </a:t>
            </a:r>
            <a:r>
              <a:rPr lang="ar-SA" sz="2400" b="1" dirty="0">
                <a:solidFill>
                  <a:srgbClr val="FF0000"/>
                </a:solidFill>
              </a:rPr>
              <a:t>ضم متطوعين مؤهلين فعلا للمهام ومؤمنين برسالة البرنامج التطوعي وهناك عدد من المعايير يمكن أن تستخدم عند اختيار المتطوع </a:t>
            </a:r>
            <a:r>
              <a:rPr lang="ar-SA" sz="2400" b="1" dirty="0">
                <a:ln>
                  <a:solidFill>
                    <a:sysClr val="windowText" lastClr="000000"/>
                  </a:solidFill>
                </a:ln>
                <a:solidFill>
                  <a:schemeClr val="bg2"/>
                </a:solidFill>
              </a:rPr>
              <a:t>وهي :</a:t>
            </a:r>
            <a:endParaRPr lang="en-US" sz="2400" dirty="0">
              <a:ln>
                <a:solidFill>
                  <a:sysClr val="windowText" lastClr="000000"/>
                </a:solidFill>
              </a:ln>
              <a:solidFill>
                <a:schemeClr val="bg2"/>
              </a:solidFill>
            </a:endParaRPr>
          </a:p>
          <a:p>
            <a:r>
              <a:rPr lang="ar-SA" sz="2400" b="1" dirty="0" smtClean="0">
                <a:solidFill>
                  <a:schemeClr val="accent4">
                    <a:lumMod val="60000"/>
                    <a:lumOff val="40000"/>
                  </a:schemeClr>
                </a:solidFill>
              </a:rPr>
              <a:t>1</a:t>
            </a:r>
            <a:r>
              <a:rPr lang="ar-SA" sz="2400" b="1" dirty="0" smtClean="0">
                <a:ln>
                  <a:solidFill>
                    <a:sysClr val="windowText" lastClr="000000"/>
                  </a:solidFill>
                </a:ln>
                <a:solidFill>
                  <a:schemeClr val="accent4">
                    <a:lumMod val="60000"/>
                    <a:lumOff val="40000"/>
                  </a:schemeClr>
                </a:solidFill>
              </a:rPr>
              <a:t>/مدى كفاءة المتطوع في أداء الرسالة </a:t>
            </a:r>
          </a:p>
          <a:p>
            <a:r>
              <a:rPr lang="ar-SA" sz="2400" b="1" dirty="0" smtClean="0">
                <a:ln>
                  <a:solidFill>
                    <a:sysClr val="windowText" lastClr="000000"/>
                  </a:solidFill>
                </a:ln>
                <a:solidFill>
                  <a:schemeClr val="accent5">
                    <a:lumMod val="40000"/>
                    <a:lumOff val="60000"/>
                  </a:schemeClr>
                </a:solidFill>
              </a:rPr>
              <a:t>2/مدى </a:t>
            </a:r>
            <a:r>
              <a:rPr lang="ar-SA" sz="2400" b="1" dirty="0">
                <a:ln>
                  <a:solidFill>
                    <a:sysClr val="windowText" lastClr="000000"/>
                  </a:solidFill>
                </a:ln>
                <a:solidFill>
                  <a:schemeClr val="accent5">
                    <a:lumMod val="40000"/>
                    <a:lumOff val="60000"/>
                  </a:schemeClr>
                </a:solidFill>
              </a:rPr>
              <a:t>احترامه للمواعيد </a:t>
            </a:r>
            <a:r>
              <a:rPr lang="ar-SA" sz="2400" b="1" dirty="0" smtClean="0">
                <a:ln>
                  <a:solidFill>
                    <a:sysClr val="windowText" lastClr="000000"/>
                  </a:solidFill>
                </a:ln>
                <a:solidFill>
                  <a:schemeClr val="accent5">
                    <a:lumMod val="40000"/>
                    <a:lumOff val="60000"/>
                  </a:schemeClr>
                </a:solidFill>
              </a:rPr>
              <a:t>والالتزام </a:t>
            </a:r>
            <a:endParaRPr lang="en-US" sz="2400" dirty="0">
              <a:ln>
                <a:solidFill>
                  <a:sysClr val="windowText" lastClr="000000"/>
                </a:solidFill>
              </a:ln>
              <a:solidFill>
                <a:schemeClr val="accent5">
                  <a:lumMod val="40000"/>
                  <a:lumOff val="60000"/>
                </a:schemeClr>
              </a:solidFill>
            </a:endParaRPr>
          </a:p>
          <a:p>
            <a:r>
              <a:rPr lang="ar-SA" sz="2400" b="1" dirty="0">
                <a:ln>
                  <a:solidFill>
                    <a:sysClr val="windowText" lastClr="000000"/>
                  </a:solidFill>
                </a:ln>
                <a:solidFill>
                  <a:srgbClr val="C00000"/>
                </a:solidFill>
              </a:rPr>
              <a:t>3/مدى </a:t>
            </a:r>
            <a:r>
              <a:rPr lang="ar-SA" sz="2400" b="1" dirty="0" smtClean="0">
                <a:ln>
                  <a:solidFill>
                    <a:sysClr val="windowText" lastClr="000000"/>
                  </a:solidFill>
                </a:ln>
                <a:solidFill>
                  <a:srgbClr val="C00000"/>
                </a:solidFill>
              </a:rPr>
              <a:t>الاستجابة </a:t>
            </a:r>
            <a:r>
              <a:rPr lang="ar-SA" sz="2400" b="1" dirty="0">
                <a:ln>
                  <a:solidFill>
                    <a:sysClr val="windowText" lastClr="000000"/>
                  </a:solidFill>
                </a:ln>
                <a:solidFill>
                  <a:srgbClr val="C00000"/>
                </a:solidFill>
              </a:rPr>
              <a:t>والتعاون (العمل في الفريق ) وإلى أي مدي مكنه </a:t>
            </a:r>
            <a:r>
              <a:rPr lang="ar-SA" sz="2400" b="1" dirty="0" smtClean="0">
                <a:ln>
                  <a:solidFill>
                    <a:sysClr val="windowText" lastClr="000000"/>
                  </a:solidFill>
                </a:ln>
                <a:solidFill>
                  <a:srgbClr val="C00000"/>
                </a:solidFill>
              </a:rPr>
              <a:t>الاستمرار </a:t>
            </a:r>
            <a:r>
              <a:rPr lang="ar-SA" sz="2400" b="1" dirty="0">
                <a:ln>
                  <a:solidFill>
                    <a:sysClr val="windowText" lastClr="000000"/>
                  </a:solidFill>
                </a:ln>
                <a:solidFill>
                  <a:srgbClr val="C00000"/>
                </a:solidFill>
              </a:rPr>
              <a:t>في العمل التطوعي </a:t>
            </a:r>
            <a:endParaRPr lang="en-US" sz="2400" dirty="0">
              <a:ln>
                <a:solidFill>
                  <a:sysClr val="windowText" lastClr="000000"/>
                </a:solidFill>
              </a:ln>
              <a:solidFill>
                <a:srgbClr val="C00000"/>
              </a:solidFill>
            </a:endParaRPr>
          </a:p>
          <a:p>
            <a:r>
              <a:rPr lang="ar-SA" sz="2400" b="1" dirty="0"/>
              <a:t>4/ سلوكيات المتطوع (مدى حبه وإقباله على العمل ومساعدة الأخرين )</a:t>
            </a:r>
            <a:endParaRPr lang="en-US" sz="2400" dirty="0"/>
          </a:p>
          <a:p>
            <a:endParaRPr lang="ar-SA" sz="2400" dirty="0"/>
          </a:p>
        </p:txBody>
      </p:sp>
    </p:spTree>
    <p:extLst>
      <p:ext uri="{BB962C8B-B14F-4D97-AF65-F5344CB8AC3E}">
        <p14:creationId xmlns:p14="http://schemas.microsoft.com/office/powerpoint/2010/main" val="15347333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4809565" y="0"/>
            <a:ext cx="3938899" cy="461665"/>
          </a:xfrm>
          <a:prstGeom prst="rect">
            <a:avLst/>
          </a:prstGeom>
          <a:solidFill>
            <a:schemeClr val="accent2">
              <a:lumMod val="75000"/>
            </a:schemeClr>
          </a:solidFill>
          <a:scene3d>
            <a:camera prst="orthographicFront"/>
            <a:lightRig rig="threePt" dir="t"/>
          </a:scene3d>
          <a:sp3d>
            <a:bevelT w="114300" prst="artDeco"/>
          </a:sp3d>
        </p:spPr>
        <p:txBody>
          <a:bodyPr wrap="none">
            <a:spAutoFit/>
          </a:bodyPr>
          <a:lstStyle/>
          <a:p>
            <a:r>
              <a:rPr lang="ar-SA" sz="2400" dirty="0">
                <a:ln w="18415" cmpd="sng">
                  <a:solidFill>
                    <a:srgbClr val="FFFFFF"/>
                  </a:solidFill>
                  <a:prstDash val="solid"/>
                </a:ln>
                <a:solidFill>
                  <a:srgbClr val="FFFFFF"/>
                </a:solidFill>
                <a:effectLst>
                  <a:outerShdw blurRad="63500" dir="3600000" algn="tl" rotWithShape="0">
                    <a:srgbClr val="000000">
                      <a:alpha val="70000"/>
                    </a:srgbClr>
                  </a:outerShdw>
                </a:effectLst>
              </a:rPr>
              <a:t>الشروط الواجب توافرها في المتطوع :</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ستطيل 5"/>
          <p:cNvSpPr/>
          <p:nvPr/>
        </p:nvSpPr>
        <p:spPr>
          <a:xfrm>
            <a:off x="1331640" y="1916832"/>
            <a:ext cx="6696744" cy="40934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1/أن يكون لدى المتطوع الوقت الكافي لممارسة نشاطه التطوعي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2/أن يكون في صحة جيدة كي نضمن إمكانية بذله للجهد المطلوب منه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3/إحساس المتطوع بالمسئولية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الاجتماعية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ورغبته الصادقة وتحمسه للعمل  التطوعي من أجل صالح مجتمعه بدون انتظار لأجر أو مقابل مادي </a:t>
            </a:r>
            <a:endPar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4/اهتمامه بالمسائل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الاجتماعية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والقومية للمجتمع الذي يعيش فيه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5/تميزه بالسمعة الحسنة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في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مجتمعه والمعارف والمهارات والخبرات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في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مجال العمل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التطوعي</a:t>
            </a:r>
          </a:p>
          <a:p>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6/التعرف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إلى أسباب الرغبة </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في </a:t>
            </a:r>
            <a:r>
              <a:rPr lang="ar-SA"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التطوع</a:t>
            </a:r>
            <a:r>
              <a:rPr lang="ar-SA" sz="2000" dirty="0" smtClean="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rPr>
              <a:t> </a:t>
            </a:r>
            <a:endParaRPr lang="en-US" sz="2000" dirty="0">
              <a:ln w="18415" cmpd="sng">
                <a:solidFill>
                  <a:sysClr val="windowText" lastClr="000000"/>
                </a:solidFill>
                <a:prstDash val="solid"/>
              </a:ln>
              <a:solidFill>
                <a:schemeClr val="accent4"/>
              </a:solidFill>
              <a:effectLst>
                <a:outerShdw blurRad="63500" dir="3600000" algn="tl" rotWithShape="0">
                  <a:srgbClr val="000000">
                    <a:alpha val="70000"/>
                  </a:srgbClr>
                </a:outerShdw>
              </a:effectLst>
            </a:endParaRPr>
          </a:p>
          <a:p>
            <a:endParaRPr lang="en-US" sz="2000" dirty="0"/>
          </a:p>
        </p:txBody>
      </p:sp>
    </p:spTree>
    <p:extLst>
      <p:ext uri="{BB962C8B-B14F-4D97-AF65-F5344CB8AC3E}">
        <p14:creationId xmlns:p14="http://schemas.microsoft.com/office/powerpoint/2010/main" val="122521344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403648" y="1916832"/>
            <a:ext cx="6552728" cy="403187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dirty="0" smtClean="0">
                <a:ln w="18415" cmpd="sng">
                  <a:solidFill>
                    <a:sysClr val="windowText" lastClr="000000"/>
                  </a:solidFill>
                  <a:prstDash val="solid"/>
                </a:ln>
                <a:solidFill>
                  <a:srgbClr val="FFFFFF"/>
                </a:solidFill>
                <a:effectLst>
                  <a:outerShdw blurRad="63500" dir="3600000" algn="tl" rotWithShape="0">
                    <a:srgbClr val="000000">
                      <a:alpha val="70000"/>
                    </a:srgbClr>
                  </a:outerShdw>
                </a:effectLst>
              </a:rPr>
              <a:t>7/يسرع </a:t>
            </a:r>
            <a:r>
              <a:rPr lang="ar-SA" sz="2000"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rPr>
              <a:t>في بلوغ الأهداف دون احباط مع تفهمه لأهداف وتطلعات المؤسسة </a:t>
            </a:r>
            <a:endParaRPr lang="ar-SA" sz="2000" dirty="0" smtClean="0">
              <a:ln w="18415" cmpd="sng">
                <a:solidFill>
                  <a:sysClr val="windowText" lastClr="000000"/>
                </a:solidFill>
                <a:prstDash val="solid"/>
              </a:ln>
              <a:solidFill>
                <a:srgbClr val="FFFFFF"/>
              </a:solidFill>
              <a:effectLst>
                <a:outerShdw blurRad="63500" dir="3600000" algn="tl" rotWithShape="0">
                  <a:srgbClr val="000000">
                    <a:alpha val="70000"/>
                  </a:srgbClr>
                </a:outerShdw>
              </a:effectLst>
            </a:endParaRPr>
          </a:p>
          <a:p>
            <a:r>
              <a:rPr lang="ar-SA" sz="2000" b="1" u="sng" spc="50" dirty="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ومن أهم الوسائل التي تساعد على التعرف على المتطوعين الحقيقين والفاعلين هي </a:t>
            </a:r>
            <a:r>
              <a:rPr lang="ar-SA" sz="2000" b="1" u="sng" spc="50" dirty="0" smtClean="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 </a:t>
            </a:r>
            <a:r>
              <a:rPr lang="ar-SA" sz="2000" b="1" spc="50" dirty="0" smtClean="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a:t>
            </a:r>
          </a:p>
          <a:p>
            <a:pPr marL="342900" indent="-342900">
              <a:buFont typeface="Courier New" panose="02070309020205020404" pitchFamily="49" charset="0"/>
              <a:buChar char="o"/>
            </a:pPr>
            <a:r>
              <a:rPr lang="ar-SA" sz="2000" b="1" spc="50" dirty="0" smtClean="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 </a:t>
            </a:r>
            <a:r>
              <a:rPr lang="ar-SA" sz="2000" b="1" spc="50" dirty="0">
                <a:ln w="12700" cmpd="sng">
                  <a:solidFill>
                    <a:sysClr val="windowText" lastClr="000000"/>
                  </a:solidFill>
                  <a:prstDash val="solid"/>
                </a:ln>
                <a:solidFill>
                  <a:schemeClr val="accent6">
                    <a:tint val="1000"/>
                  </a:schemeClr>
                </a:solidFill>
                <a:effectLst>
                  <a:glow rad="53100">
                    <a:schemeClr val="accent6">
                      <a:satMod val="180000"/>
                      <a:alpha val="30000"/>
                    </a:schemeClr>
                  </a:glow>
                </a:effectLst>
              </a:rPr>
              <a:t>مقابلة المتطوع والخروج بالمعلومات التي تحتاجها الجمعية عن المتطوع واستعداده لاختيار الأفضل للقيام بالمهمة</a:t>
            </a:r>
            <a:r>
              <a:rPr lang="ar-SA" sz="2000" b="1" dirty="0" smtClean="0">
                <a:ln>
                  <a:solidFill>
                    <a:sysClr val="windowText" lastClr="000000"/>
                  </a:solidFill>
                </a:ln>
              </a:rPr>
              <a:t>.</a:t>
            </a:r>
          </a:p>
          <a:p>
            <a:r>
              <a:rPr lang="ar-SA" sz="2000" b="1" dirty="0"/>
              <a:t> </a:t>
            </a:r>
            <a:r>
              <a:rPr lang="ar-SA" sz="2400" b="1" dirty="0">
                <a:ln>
                  <a:solidFill>
                    <a:schemeClr val="bg1"/>
                  </a:solidFill>
                </a:ln>
              </a:rPr>
              <a:t>وتمر المقابلة بعدة مراحل </a:t>
            </a:r>
            <a:r>
              <a:rPr lang="ar-SA" sz="2400" b="1" dirty="0" smtClean="0">
                <a:ln>
                  <a:solidFill>
                    <a:schemeClr val="bg1"/>
                  </a:solidFill>
                </a:ln>
              </a:rPr>
              <a:t>هي : - </a:t>
            </a:r>
          </a:p>
          <a:p>
            <a:pPr marL="342900" indent="-342900">
              <a:buFontTx/>
              <a:buChar char="-"/>
            </a:pP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قبل المقابلة </a:t>
            </a:r>
          </a:p>
          <a:p>
            <a:pPr marL="342900" indent="-342900">
              <a:buFontTx/>
              <a:buChar char="-"/>
            </a:pPr>
            <a:r>
              <a:rPr lang="ar-SA" sz="2400" dirty="0" smtClean="0">
                <a:ln w="18415" cmpd="sng">
                  <a:solidFill>
                    <a:sysClr val="windowText" lastClr="000000"/>
                  </a:solidFill>
                  <a:prstDash val="solid"/>
                </a:ln>
                <a:solidFill>
                  <a:srgbClr val="FFFFFF"/>
                </a:solidFill>
                <a:effectLst>
                  <a:outerShdw blurRad="63500" dir="3600000" algn="tl" rotWithShape="0">
                    <a:srgbClr val="000000">
                      <a:alpha val="70000"/>
                    </a:srgbClr>
                  </a:outerShdw>
                </a:effectLst>
              </a:rPr>
              <a:t>بدء المقابلة </a:t>
            </a:r>
          </a:p>
          <a:p>
            <a:pPr marL="342900" indent="-342900">
              <a:buFontTx/>
              <a:buChar char="-"/>
            </a:pPr>
            <a:r>
              <a:rPr lang="ar-SA" sz="2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بعد المقابلة</a:t>
            </a:r>
            <a:endParaRPr lang="en-US" sz="2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7145521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4657036" y="9952"/>
            <a:ext cx="4091428" cy="461665"/>
          </a:xfrm>
          <a:prstGeom prst="rect">
            <a:avLst/>
          </a:prstGeom>
          <a:solidFill>
            <a:schemeClr val="accent2">
              <a:lumMod val="75000"/>
            </a:schemeClr>
          </a:solidFill>
          <a:scene3d>
            <a:camera prst="orthographicFront"/>
            <a:lightRig rig="threePt" dir="t"/>
          </a:scene3d>
          <a:sp3d>
            <a:bevelT w="114300" prst="artDeco"/>
          </a:sp3d>
        </p:spPr>
        <p:txBody>
          <a:bodyPr wrap="square">
            <a:spAutoFit/>
          </a:bodyPr>
          <a:lstStyle/>
          <a:p>
            <a:r>
              <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استقطاب المتطوعين:</a:t>
            </a:r>
            <a:endParaRPr lang="en-US"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6" name="مستطيل 5"/>
          <p:cNvSpPr/>
          <p:nvPr/>
        </p:nvSpPr>
        <p:spPr>
          <a:xfrm>
            <a:off x="1979712" y="2551837"/>
            <a:ext cx="5991052" cy="286232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يعرف خبراء الإدارة </a:t>
            </a: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الاستقطاب </a:t>
            </a:r>
            <a:r>
              <a:rPr lang="ar-SA"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على أنه: </a:t>
            </a:r>
            <a:r>
              <a:rPr lang="ar-SA" sz="2800" b="1" dirty="0"/>
              <a:t>تشجيع الأفراد الذين يملكون المهارات المطلوبة للتقدم للعمل في المنشأة .</a:t>
            </a:r>
            <a:endParaRPr lang="en-US" sz="2800" dirty="0"/>
          </a:p>
          <a:p>
            <a:r>
              <a:rPr lang="ar-SA" sz="4000" dirty="0">
                <a:ln w="18415" cmpd="sng">
                  <a:solidFill>
                    <a:srgbClr val="FFFFFF"/>
                  </a:solidFill>
                  <a:prstDash val="solid"/>
                </a:ln>
                <a:solidFill>
                  <a:srgbClr val="FF0000"/>
                </a:solidFill>
                <a:effectLst>
                  <a:outerShdw blurRad="63500" dir="3600000" algn="tl" rotWithShape="0">
                    <a:srgbClr val="000000">
                      <a:alpha val="70000"/>
                    </a:srgbClr>
                  </a:outerShdw>
                </a:effectLst>
              </a:rPr>
              <a:t>ويعني كذلك: </a:t>
            </a:r>
            <a:endParaRPr lang="ar-SA" sz="4000" dirty="0" smtClean="0">
              <a:ln w="18415" cmpd="sng">
                <a:solidFill>
                  <a:srgbClr val="FFFFFF"/>
                </a:solidFill>
                <a:prstDash val="solid"/>
              </a:ln>
              <a:solidFill>
                <a:srgbClr val="FF0000"/>
              </a:solidFill>
              <a:effectLst>
                <a:outerShdw blurRad="63500" dir="3600000" algn="tl" rotWithShape="0">
                  <a:srgbClr val="000000">
                    <a:alpha val="70000"/>
                  </a:srgbClr>
                </a:outerShdw>
              </a:effectLst>
            </a:endParaRPr>
          </a:p>
          <a:p>
            <a:r>
              <a:rPr lang="ar-SA" sz="2800" b="1" dirty="0" smtClean="0"/>
              <a:t>كيفية </a:t>
            </a:r>
            <a:r>
              <a:rPr lang="ar-SA" sz="2800" b="1" dirty="0"/>
              <a:t>انتقاء المتطوعين واستثمار خبراتهم ووقتهم وحماسهم وتسخيرها للعمل التطوعي.</a:t>
            </a:r>
            <a:endParaRPr lang="en-US" sz="2800" dirty="0"/>
          </a:p>
        </p:txBody>
      </p:sp>
    </p:spTree>
    <p:extLst>
      <p:ext uri="{BB962C8B-B14F-4D97-AF65-F5344CB8AC3E}">
        <p14:creationId xmlns:p14="http://schemas.microsoft.com/office/powerpoint/2010/main" val="19074029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259632" y="980728"/>
            <a:ext cx="6984776" cy="470898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smtClean="0"/>
              <a:t>والمحافظة </a:t>
            </a:r>
            <a:r>
              <a:rPr lang="ar-SA" sz="2000" b="1" dirty="0"/>
              <a:t>عليهم في المؤسسة أمر في غاية </a:t>
            </a:r>
            <a:r>
              <a:rPr lang="ar-SA" sz="2000" b="1" dirty="0" smtClean="0"/>
              <a:t>الأهمية وذلك لكونهم</a:t>
            </a:r>
          </a:p>
          <a:p>
            <a:pPr algn="ctr"/>
            <a:r>
              <a:rPr lang="ar-SA" sz="2000" b="1" dirty="0" smtClean="0"/>
              <a:t>-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أعضاء </a:t>
            </a:r>
            <a:r>
              <a:rPr lang="ar-SA"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يعملون لخدمة  المنظمة دون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مقابل</a:t>
            </a:r>
            <a:endParaRPr lang="ar-SA" sz="2000" b="1" dirty="0" smtClean="0"/>
          </a:p>
          <a:p>
            <a:r>
              <a:rPr lang="ar-SA" sz="2000" b="1" dirty="0" smtClean="0"/>
              <a:t> </a:t>
            </a:r>
            <a:r>
              <a:rPr lang="ar-SA" sz="2000" b="1" dirty="0"/>
              <a:t>فمن الضروري أن </a:t>
            </a:r>
            <a:r>
              <a:rPr lang="ar-SA" sz="2000" b="1" dirty="0" smtClean="0"/>
              <a:t>نجعل </a:t>
            </a:r>
            <a:r>
              <a:rPr lang="ar-SA" sz="2000" b="1" dirty="0"/>
              <a:t>طريقة </a:t>
            </a:r>
            <a:r>
              <a:rPr 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العرض سهلة</a:t>
            </a:r>
            <a:r>
              <a:rPr lang="ar-SA" sz="2000" dirty="0">
                <a:ln w="18415" cmpd="sng">
                  <a:solidFill>
                    <a:srgbClr val="FFFFFF"/>
                  </a:solidFill>
                  <a:prstDash val="solid"/>
                </a:ln>
                <a:solidFill>
                  <a:srgbClr val="FF0000"/>
                </a:solidFill>
                <a:effectLst>
                  <a:outerShdw blurRad="63500" dir="3600000" algn="tl" rotWithShape="0">
                    <a:srgbClr val="000000">
                      <a:alpha val="70000"/>
                    </a:srgbClr>
                  </a:outerShdw>
                </a:effectLst>
              </a:rPr>
              <a:t> </a:t>
            </a:r>
            <a:r>
              <a:rPr lang="ar-SA" sz="2000" b="1" dirty="0"/>
              <a:t>وممتعة ومرنة </a:t>
            </a:r>
            <a:endParaRPr lang="ar-SA" sz="2000" b="1" dirty="0" smtClean="0"/>
          </a:p>
          <a:p>
            <a:r>
              <a:rPr lang="ar-SA" sz="2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وأكبر </a:t>
            </a:r>
            <a:r>
              <a:rPr 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خطأ </a:t>
            </a:r>
            <a:r>
              <a:rPr lang="ar-SA" sz="2000" b="1" dirty="0"/>
              <a:t>تقع فيه المنظمات عند البحث عن متطوعين </a:t>
            </a:r>
            <a:endParaRPr lang="ar-SA" sz="2000" b="1" dirty="0" smtClean="0"/>
          </a:p>
          <a:p>
            <a:pPr algn="ctr"/>
            <a:r>
              <a:rPr lang="ar-SA" sz="2800" b="1" dirty="0" smtClean="0">
                <a:solidFill>
                  <a:srgbClr val="C00000"/>
                </a:solidFill>
              </a:rPr>
              <a:t>هو</a:t>
            </a:r>
            <a:r>
              <a:rPr lang="ar-SA" sz="2000" b="1" dirty="0" smtClean="0"/>
              <a:t> </a:t>
            </a:r>
          </a:p>
          <a:p>
            <a:pPr algn="ctr"/>
            <a:r>
              <a:rPr lang="ar-SA" sz="2000" b="1" dirty="0" smtClean="0"/>
              <a:t>عدم </a:t>
            </a:r>
            <a:r>
              <a:rPr lang="ar-SA" sz="2000" b="1" dirty="0"/>
              <a:t>سؤالهم  الأسئلة المناسبة بالطريقة </a:t>
            </a:r>
            <a:r>
              <a:rPr lang="ar-SA" sz="2000" b="1" dirty="0" smtClean="0"/>
              <a:t>المناسبة</a:t>
            </a:r>
          </a:p>
          <a:p>
            <a:r>
              <a:rPr lang="ar-SA" sz="2000" b="1" dirty="0" smtClean="0"/>
              <a:t> </a:t>
            </a:r>
            <a:r>
              <a:rPr lang="ar-SA" sz="2000" b="1" dirty="0"/>
              <a:t>فعند طلب التطوع من الأفراد فإنهم </a:t>
            </a:r>
            <a:r>
              <a:rPr lang="ar-SA" sz="2000" b="1" dirty="0" smtClean="0"/>
              <a:t>يدعونهم </a:t>
            </a:r>
            <a:r>
              <a:rPr lang="ar-SA" sz="2000" b="1" dirty="0"/>
              <a:t>للمشاركة والمساعدة </a:t>
            </a:r>
            <a:r>
              <a:rPr lang="ar-SA" sz="2000" b="1" dirty="0">
                <a:solidFill>
                  <a:srgbClr val="C00000"/>
                </a:solidFill>
              </a:rPr>
              <a:t>وهذا لا يكفي </a:t>
            </a:r>
            <a:r>
              <a:rPr lang="ar-SA" sz="2000" b="1" dirty="0"/>
              <a:t>لجعلهم يتطوعون من أنفسهم  </a:t>
            </a:r>
            <a:endParaRPr lang="ar-SA" sz="2000" b="1" dirty="0" smtClean="0"/>
          </a:p>
          <a:p>
            <a:pPr algn="ctr"/>
            <a:r>
              <a:rPr lang="ar-SA" sz="2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لكن</a:t>
            </a:r>
            <a:r>
              <a:rPr lang="ar-SA" sz="2000" b="1" dirty="0" smtClean="0"/>
              <a:t> </a:t>
            </a:r>
          </a:p>
          <a:p>
            <a:pPr algn="ctr"/>
            <a:r>
              <a:rPr lang="ar-SA" sz="2000" b="1" dirty="0" smtClean="0"/>
              <a:t>عندما </a:t>
            </a:r>
            <a:r>
              <a:rPr lang="ar-SA" sz="2000" b="1" dirty="0"/>
              <a:t>يتم  التركيز عند الحديث مع المتطوعين المحتملين على موهبتهم وخبرتهم التي يملكونها </a:t>
            </a:r>
            <a:endParaRPr lang="ar-SA" sz="2000" b="1" dirty="0" smtClean="0"/>
          </a:p>
          <a:p>
            <a:pPr algn="ctr"/>
            <a:r>
              <a:rPr lang="ar-SA"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بدلا من</a:t>
            </a:r>
          </a:p>
          <a:p>
            <a:pPr algn="ctr"/>
            <a:r>
              <a:rPr lang="ar-SA" sz="2000" b="1" dirty="0" smtClean="0"/>
              <a:t> التركيز على </a:t>
            </a:r>
            <a:r>
              <a:rPr lang="ar-SA" sz="2000" b="1" dirty="0"/>
              <a:t>إعطاء جزء من وقتهم </a:t>
            </a:r>
            <a:endParaRPr lang="ar-SA" sz="2000" b="1" dirty="0" smtClean="0"/>
          </a:p>
          <a:p>
            <a:r>
              <a:rPr lang="ar-SA" sz="2000" b="1" dirty="0" smtClean="0"/>
              <a:t>سيكون </a:t>
            </a:r>
            <a:r>
              <a:rPr lang="ar-SA" sz="2000" b="1" dirty="0"/>
              <a:t>هناك فرصة أكبر للحصول على عدد من متطوعين أكبر </a:t>
            </a:r>
            <a:endParaRPr lang="ar-SA" sz="2000" dirty="0"/>
          </a:p>
        </p:txBody>
      </p:sp>
      <p:sp>
        <p:nvSpPr>
          <p:cNvPr id="6" name="مستطيل 5"/>
          <p:cNvSpPr/>
          <p:nvPr/>
        </p:nvSpPr>
        <p:spPr>
          <a:xfrm>
            <a:off x="4932040" y="0"/>
            <a:ext cx="3467616" cy="46166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SA" sz="2400" b="1" dirty="0"/>
              <a:t>فاستقطاب المتطوعين </a:t>
            </a:r>
            <a:endParaRPr lang="ar-SA" sz="2400" dirty="0"/>
          </a:p>
        </p:txBody>
      </p:sp>
    </p:spTree>
    <p:extLst>
      <p:ext uri="{BB962C8B-B14F-4D97-AF65-F5344CB8AC3E}">
        <p14:creationId xmlns:p14="http://schemas.microsoft.com/office/powerpoint/2010/main" val="24686923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ربع نص 4"/>
          <p:cNvSpPr txBox="1"/>
          <p:nvPr/>
        </p:nvSpPr>
        <p:spPr>
          <a:xfrm>
            <a:off x="3131840" y="0"/>
            <a:ext cx="5472608" cy="646331"/>
          </a:xfrm>
          <a:prstGeom prst="rect">
            <a:avLst/>
          </a:prstGeom>
          <a:solidFill>
            <a:schemeClr val="accent2">
              <a:lumMod val="75000"/>
            </a:schemeClr>
          </a:solidFill>
          <a:scene3d>
            <a:camera prst="orthographicFront"/>
            <a:lightRig rig="threePt" dir="t"/>
          </a:scene3d>
          <a:sp3d>
            <a:bevelT prst="slope"/>
          </a:sp3d>
        </p:spPr>
        <p:txBody>
          <a:bodyPr wrap="square" rtlCol="1">
            <a:spAutoFit/>
          </a:bodyPr>
          <a:lstStyle/>
          <a:p>
            <a:pPr algn="ctr"/>
            <a:r>
              <a:rPr lang="ar-SA" sz="3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نظريات العمل التطوعي</a:t>
            </a:r>
            <a:endParaRPr lang="ar-SA"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مستطيل 5"/>
          <p:cNvSpPr/>
          <p:nvPr/>
        </p:nvSpPr>
        <p:spPr>
          <a:xfrm>
            <a:off x="2011328" y="1901888"/>
            <a:ext cx="5904656" cy="3785652"/>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t>نظريات اجتماعية ركزت على العلاقات الاجتماعية المتبادلة وقيمة المشاركة والعمل المتبادل وأهميته بين أعضاء المجتمع .. </a:t>
            </a:r>
            <a:endParaRPr lang="ar-SA" sz="2400" b="1" dirty="0" smtClean="0"/>
          </a:p>
          <a:p>
            <a:r>
              <a:rPr lang="ar-SA" sz="2400" b="1" dirty="0" smtClean="0"/>
              <a:t>وتعتمد </a:t>
            </a:r>
            <a:r>
              <a:rPr lang="ar-SA" sz="2400" b="1" dirty="0"/>
              <a:t>معظم الدراسات النفسية والاجتماعية التي تتناول العلاقات التبادلية إلى استخدام بعضاً من النظريات ذات الصلة بهذا الجانب .. </a:t>
            </a:r>
            <a:endParaRPr lang="ar-SA" sz="2400" b="1" dirty="0" smtClean="0"/>
          </a:p>
          <a:p>
            <a:r>
              <a:rPr lang="ar-SA" sz="2400" b="1" dirty="0" smtClean="0"/>
              <a:t>وفيما </a:t>
            </a:r>
            <a:r>
              <a:rPr lang="ar-SA" sz="2400" b="1" dirty="0"/>
              <a:t>يلي نتناول بعضاً من هذه النظريات على النحو التالي</a:t>
            </a:r>
            <a:r>
              <a:rPr lang="en-US" sz="2400" b="1" dirty="0"/>
              <a:t> :</a:t>
            </a:r>
            <a:endParaRPr lang="ar-SA" sz="2400" dirty="0"/>
          </a:p>
        </p:txBody>
      </p:sp>
      <p:sp>
        <p:nvSpPr>
          <p:cNvPr id="7" name="سهم إلى اليسار 6"/>
          <p:cNvSpPr/>
          <p:nvPr/>
        </p:nvSpPr>
        <p:spPr>
          <a:xfrm>
            <a:off x="2699792" y="5434528"/>
            <a:ext cx="1434860" cy="484632"/>
          </a:xfrm>
          <a:prstGeom prst="leftArrow">
            <a:avLst/>
          </a:prstGeom>
          <a:solidFill>
            <a:schemeClr val="accent2">
              <a:lumMod val="75000"/>
            </a:schemeClr>
          </a:solidFill>
          <a:effectLst>
            <a:glow rad="1397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659969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5985"/>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483768" y="2167069"/>
            <a:ext cx="5166320" cy="3170099"/>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smtClean="0"/>
              <a:t>وهي </a:t>
            </a:r>
            <a:r>
              <a:rPr lang="ar-SA" sz="2000" b="1" dirty="0"/>
              <a:t>من النظريات التي حظيت باهتمام وتعقب على تطويرها عديد من الباحثين المتخصصين ووسعوا إطارها لتشمل المستويات البنائية والثقافية في المجتمع ، والعلاقات التبادلية بين الفرد والمجموعة ، وبين المجموعات بعضها مع بعض، والتي تعتمد على الأنماط والقيم الاجتماعية السائدة في المجتمع. ووصل التطور في هذه النظرية إلى الربط بينها وبين نظرية شبكة العلاقات</a:t>
            </a:r>
            <a:r>
              <a:rPr lang="en-US" sz="2000" b="1" dirty="0"/>
              <a:t>.</a:t>
            </a:r>
            <a:endParaRPr lang="en-US" sz="2000" dirty="0"/>
          </a:p>
        </p:txBody>
      </p:sp>
      <p:sp>
        <p:nvSpPr>
          <p:cNvPr id="6" name="مستطيل 5"/>
          <p:cNvSpPr/>
          <p:nvPr/>
        </p:nvSpPr>
        <p:spPr>
          <a:xfrm>
            <a:off x="4211961" y="0"/>
            <a:ext cx="4460656" cy="461665"/>
          </a:xfrm>
          <a:prstGeom prst="rect">
            <a:avLst/>
          </a:prstGeom>
        </p:spPr>
        <p:txBody>
          <a:bodyPr wrap="square">
            <a:spAutoFit/>
          </a:bodyPr>
          <a:lstStyle/>
          <a:p>
            <a:pPr algn="ctr"/>
            <a:r>
              <a:rPr lang="ar-SA" sz="2400" b="1" dirty="0"/>
              <a:t>نظرية التبادل الاجتماعي</a:t>
            </a:r>
            <a:r>
              <a:rPr lang="en-US" sz="2400" b="1" dirty="0"/>
              <a:t>:</a:t>
            </a:r>
            <a:endParaRPr lang="en-US" sz="2400" dirty="0"/>
          </a:p>
        </p:txBody>
      </p:sp>
    </p:spTree>
    <p:extLst>
      <p:ext uri="{BB962C8B-B14F-4D97-AF65-F5344CB8AC3E}">
        <p14:creationId xmlns:p14="http://schemas.microsoft.com/office/powerpoint/2010/main" val="30799125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691680" y="1628800"/>
            <a:ext cx="6336704" cy="4093428"/>
          </a:xfrm>
          <a:prstGeom prst="rect">
            <a:avLst/>
          </a:prstGeom>
          <a:effectLst>
            <a:glow rad="1397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000" b="1" dirty="0"/>
              <a:t>وتتعلق النظرية التبادلية بالتفاعل بين الناس ، وتركز على </a:t>
            </a:r>
            <a:r>
              <a:rPr lang="ar-SA" sz="2000" b="1" u="sng" dirty="0">
                <a:solidFill>
                  <a:srgbClr val="FF0000"/>
                </a:solidFill>
              </a:rPr>
              <a:t>المكاسب والخسارة </a:t>
            </a:r>
            <a:r>
              <a:rPr lang="ar-SA" sz="2000" b="1" dirty="0"/>
              <a:t>التي يجنبها الناس من علاقاتهم التبادلية بعضهم مع بعض . فاستمرار التفاعل</a:t>
            </a:r>
            <a:r>
              <a:rPr lang="en-US" sz="2000" b="1" dirty="0"/>
              <a:t>  </a:t>
            </a:r>
            <a:r>
              <a:rPr lang="ar-SA" sz="2000" b="1" dirty="0"/>
              <a:t>بين الناس مرهون باستمرار   المكاسب المتبادلة التي يحصلون عليها من جراء التفاعل والتفاعل الذي نعنيه بهذه النظرية هو التفاعل الاجتماعي الذي يعتبر الأساس بالنسبة لأي علاقة اجتماعية يمكن أن تنشأ بين الأفراد. ويكمن الإدراك الاجتماعي وراء كل تفاعل ناجح أو فاشل، ووراء كل مهارة اجتماعية يستخدمها الناس في علاقاتهم  بالآخرين ، لأن تلك المهارة لا تصلح دون إدراك  اجتماعي صحيح لموقف التفاعل الذي يصل بين الأفراد</a:t>
            </a:r>
            <a:endParaRPr lang="en-US" sz="2000" dirty="0"/>
          </a:p>
        </p:txBody>
      </p:sp>
    </p:spTree>
    <p:extLst>
      <p:ext uri="{BB962C8B-B14F-4D97-AF65-F5344CB8AC3E}">
        <p14:creationId xmlns:p14="http://schemas.microsoft.com/office/powerpoint/2010/main" val="17594694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60" y="6741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5796136" y="116632"/>
            <a:ext cx="2984688" cy="584775"/>
          </a:xfrm>
          <a:prstGeom prst="rect">
            <a:avLst/>
          </a:prstGeom>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3200" b="1" dirty="0"/>
              <a:t>نظرية  الدور </a:t>
            </a:r>
            <a:endParaRPr lang="ar-SA" sz="3200" dirty="0"/>
          </a:p>
        </p:txBody>
      </p:sp>
      <p:sp>
        <p:nvSpPr>
          <p:cNvPr id="6" name="مستطيل 5"/>
          <p:cNvSpPr/>
          <p:nvPr/>
        </p:nvSpPr>
        <p:spPr>
          <a:xfrm>
            <a:off x="1788448" y="1556792"/>
            <a:ext cx="6048672" cy="4524315"/>
          </a:xfrm>
          <a:prstGeom prst="rect">
            <a:avLst/>
          </a:prstGeom>
          <a:effectLst>
            <a:glow rad="101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r>
              <a:rPr lang="ar-SA" sz="2400" b="1" dirty="0"/>
              <a:t>وهي تركز على الدور الذي يؤديه الفرد في نشاط أو عمل ما ، باعتبار الدور أحد عناصر التفاعل الاجتماعي ، وهو نمط متكرر من الأفعال المكتسبة التي يؤديها الشخص في موقف معين، وهذا يوضح الدور البارز الذي يؤديه المتطوع في تفعيل النشاط التطوعي، والنهوض بخدماته لسد حاجات الأفراد والجماعات</a:t>
            </a:r>
            <a:r>
              <a:rPr lang="en-US" sz="2400" b="1" dirty="0"/>
              <a:t>.</a:t>
            </a:r>
            <a:endParaRPr lang="en-US" sz="2400" dirty="0"/>
          </a:p>
          <a:p>
            <a:r>
              <a:rPr lang="ar-SA" sz="2400" b="1" dirty="0"/>
              <a:t>والتطوع قد يأخذ صوراً متعددة ، فقد يكون </a:t>
            </a:r>
            <a:r>
              <a:rPr lang="ar-SA" sz="2400" b="1" dirty="0">
                <a:solidFill>
                  <a:schemeClr val="tx2"/>
                </a:solidFill>
              </a:rPr>
              <a:t>تبرعاً بالمال </a:t>
            </a:r>
            <a:r>
              <a:rPr lang="ar-SA" sz="2400" b="1" dirty="0"/>
              <a:t>، أو </a:t>
            </a:r>
            <a:r>
              <a:rPr lang="ar-SA" sz="2400" b="1" dirty="0">
                <a:solidFill>
                  <a:schemeClr val="accent4"/>
                </a:solidFill>
              </a:rPr>
              <a:t>تضحية بالوقت </a:t>
            </a:r>
            <a:r>
              <a:rPr lang="ar-SA" sz="2400" b="1" dirty="0"/>
              <a:t>، كما يحدث في الأندية الرياضية والجمعيات الخيرية وأعمال الكشافة</a:t>
            </a:r>
            <a:r>
              <a:rPr lang="en-US" sz="2400" b="1" dirty="0"/>
              <a:t>.</a:t>
            </a:r>
            <a:endParaRPr lang="en-US" sz="2400" dirty="0"/>
          </a:p>
        </p:txBody>
      </p:sp>
    </p:spTree>
    <p:extLst>
      <p:ext uri="{BB962C8B-B14F-4D97-AF65-F5344CB8AC3E}">
        <p14:creationId xmlns:p14="http://schemas.microsoft.com/office/powerpoint/2010/main" val="3047302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ربع نص 4"/>
          <p:cNvSpPr txBox="1"/>
          <p:nvPr/>
        </p:nvSpPr>
        <p:spPr>
          <a:xfrm>
            <a:off x="5220072" y="116632"/>
            <a:ext cx="2808312" cy="646331"/>
          </a:xfrm>
          <a:prstGeom prst="rect">
            <a:avLst/>
          </a:prstGeom>
          <a:effectLst>
            <a:glow rad="228600">
              <a:schemeClr val="accent6">
                <a:satMod val="175000"/>
                <a:alpha val="40000"/>
              </a:schemeClr>
            </a:glo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3600" b="1" dirty="0" smtClean="0">
                <a:ln w="31550" cmpd="sng">
                  <a:solidFill>
                    <a:sysClr val="windowText" lastClr="000000"/>
                  </a:solidFill>
                  <a:prstDash val="solid"/>
                </a:ln>
                <a:solidFill>
                  <a:schemeClr val="accent6">
                    <a:tint val="15000"/>
                    <a:satMod val="200000"/>
                  </a:schemeClr>
                </a:solidFill>
                <a:effectLst>
                  <a:glow rad="63500">
                    <a:schemeClr val="accent3">
                      <a:satMod val="175000"/>
                      <a:alpha val="40000"/>
                    </a:schemeClr>
                  </a:glow>
                  <a:outerShdw blurRad="50800" dist="40000" dir="5400000" algn="tl" rotWithShape="0">
                    <a:srgbClr val="000000">
                      <a:shade val="5000"/>
                      <a:satMod val="120000"/>
                      <a:alpha val="33000"/>
                    </a:srgbClr>
                  </a:outerShdw>
                </a:effectLst>
              </a:rPr>
              <a:t>اسئلة</a:t>
            </a:r>
            <a:endParaRPr lang="ar-SA" sz="3600" b="1" dirty="0">
              <a:ln w="31550" cmpd="sng">
                <a:solidFill>
                  <a:sysClr val="windowText" lastClr="000000"/>
                </a:solidFill>
                <a:prstDash val="solid"/>
              </a:ln>
              <a:solidFill>
                <a:schemeClr val="accent6">
                  <a:tint val="15000"/>
                  <a:satMod val="200000"/>
                </a:schemeClr>
              </a:solidFill>
              <a:effectLst>
                <a:glow rad="63500">
                  <a:schemeClr val="accent3">
                    <a:satMod val="175000"/>
                    <a:alpha val="40000"/>
                  </a:schemeClr>
                </a:glow>
                <a:outerShdw blurRad="50800" dist="40000" dir="5400000" algn="tl" rotWithShape="0">
                  <a:srgbClr val="000000">
                    <a:shade val="5000"/>
                    <a:satMod val="120000"/>
                    <a:alpha val="33000"/>
                  </a:srgbClr>
                </a:outerShdw>
              </a:effectLst>
            </a:endParaRPr>
          </a:p>
        </p:txBody>
      </p:sp>
      <p:sp>
        <p:nvSpPr>
          <p:cNvPr id="6" name="مستطيل 5"/>
          <p:cNvSpPr/>
          <p:nvPr/>
        </p:nvSpPr>
        <p:spPr>
          <a:xfrm>
            <a:off x="1619672" y="1916832"/>
            <a:ext cx="6264696" cy="3539430"/>
          </a:xfrm>
          <a:prstGeom prst="rect">
            <a:avLst/>
          </a:prstGeom>
        </p:spPr>
        <p:txBody>
          <a:bodyPr wrap="square">
            <a:spAutoFit/>
          </a:bodyPr>
          <a:lstStyle/>
          <a:p>
            <a:r>
              <a:rPr lang="ar-SA" sz="3200" b="1" dirty="0" smtClean="0">
                <a:solidFill>
                  <a:schemeClr val="accent5">
                    <a:lumMod val="50000"/>
                  </a:schemeClr>
                </a:solidFill>
              </a:rPr>
              <a:t>س1 :من </a:t>
            </a:r>
            <a:r>
              <a:rPr lang="ar-SA" sz="3200" b="1" dirty="0">
                <a:solidFill>
                  <a:schemeClr val="accent5">
                    <a:lumMod val="50000"/>
                  </a:schemeClr>
                </a:solidFill>
              </a:rPr>
              <a:t>هو المتطوع الفاعل ؟</a:t>
            </a:r>
            <a:endParaRPr lang="en-US" sz="3200" dirty="0">
              <a:solidFill>
                <a:schemeClr val="accent5">
                  <a:lumMod val="50000"/>
                </a:schemeClr>
              </a:solidFill>
            </a:endParaRPr>
          </a:p>
          <a:p>
            <a:r>
              <a:rPr lang="ar-SA" sz="3200" b="1" dirty="0" smtClean="0">
                <a:solidFill>
                  <a:schemeClr val="accent5">
                    <a:lumMod val="50000"/>
                  </a:schemeClr>
                </a:solidFill>
              </a:rPr>
              <a:t>س2 </a:t>
            </a:r>
            <a:r>
              <a:rPr lang="ar-SA" sz="3200" dirty="0" smtClean="0">
                <a:solidFill>
                  <a:schemeClr val="accent5">
                    <a:lumMod val="50000"/>
                  </a:schemeClr>
                </a:solidFill>
              </a:rPr>
              <a:t>:</a:t>
            </a:r>
            <a:r>
              <a:rPr lang="ar-SA" sz="3200" b="1" dirty="0" smtClean="0">
                <a:solidFill>
                  <a:schemeClr val="accent5">
                    <a:lumMod val="50000"/>
                  </a:schemeClr>
                </a:solidFill>
              </a:rPr>
              <a:t>عدد </a:t>
            </a:r>
            <a:r>
              <a:rPr lang="ar-SA" sz="3200" b="1" dirty="0">
                <a:solidFill>
                  <a:schemeClr val="accent5">
                    <a:lumMod val="50000"/>
                  </a:schemeClr>
                </a:solidFill>
              </a:rPr>
              <a:t>/ عددي واجبات المتطوع</a:t>
            </a:r>
            <a:r>
              <a:rPr lang="ar-SA" sz="3200" dirty="0">
                <a:solidFill>
                  <a:schemeClr val="accent5">
                    <a:lumMod val="50000"/>
                  </a:schemeClr>
                </a:solidFill>
              </a:rPr>
              <a:t> </a:t>
            </a:r>
            <a:endParaRPr lang="en-US" sz="3200" dirty="0">
              <a:solidFill>
                <a:schemeClr val="accent5">
                  <a:lumMod val="50000"/>
                </a:schemeClr>
              </a:solidFill>
            </a:endParaRPr>
          </a:p>
          <a:p>
            <a:r>
              <a:rPr lang="ar-SA" sz="3200" b="1" dirty="0" smtClean="0">
                <a:solidFill>
                  <a:schemeClr val="accent5">
                    <a:lumMod val="50000"/>
                  </a:schemeClr>
                </a:solidFill>
              </a:rPr>
              <a:t>س3 : ما </a:t>
            </a:r>
            <a:r>
              <a:rPr lang="ar-SA" sz="3200" b="1" dirty="0">
                <a:solidFill>
                  <a:schemeClr val="accent5">
                    <a:lumMod val="50000"/>
                  </a:schemeClr>
                </a:solidFill>
              </a:rPr>
              <a:t>هي حقوق المتطوعين؟</a:t>
            </a:r>
            <a:endParaRPr lang="en-US" sz="3200" b="1" dirty="0">
              <a:solidFill>
                <a:schemeClr val="accent5">
                  <a:lumMod val="50000"/>
                </a:schemeClr>
              </a:solidFill>
            </a:endParaRPr>
          </a:p>
          <a:p>
            <a:r>
              <a:rPr lang="ar-SA" sz="3200" b="1" dirty="0" smtClean="0">
                <a:solidFill>
                  <a:schemeClr val="accent5">
                    <a:lumMod val="50000"/>
                  </a:schemeClr>
                </a:solidFill>
              </a:rPr>
              <a:t>س4 :اذكر </a:t>
            </a:r>
            <a:r>
              <a:rPr lang="ar-SA" sz="3200" b="1" dirty="0">
                <a:solidFill>
                  <a:schemeClr val="accent5">
                    <a:lumMod val="50000"/>
                  </a:schemeClr>
                </a:solidFill>
              </a:rPr>
              <a:t>/ اذكري معايير اختيار المتطوعين</a:t>
            </a:r>
            <a:endParaRPr lang="en-US" sz="3200" dirty="0">
              <a:solidFill>
                <a:schemeClr val="accent5">
                  <a:lumMod val="50000"/>
                </a:schemeClr>
              </a:solidFill>
            </a:endParaRPr>
          </a:p>
        </p:txBody>
      </p:sp>
    </p:spTree>
    <p:extLst>
      <p:ext uri="{BB962C8B-B14F-4D97-AF65-F5344CB8AC3E}">
        <p14:creationId xmlns:p14="http://schemas.microsoft.com/office/powerpoint/2010/main" val="21541366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2286000" y="2413338"/>
            <a:ext cx="5598368" cy="2677656"/>
          </a:xfrm>
          <a:prstGeom prst="rect">
            <a:avLst/>
          </a:prstGeom>
        </p:spPr>
        <p:txBody>
          <a:bodyPr wrap="square">
            <a:spAutoFit/>
          </a:bodyPr>
          <a:lstStyle/>
          <a:p>
            <a:r>
              <a:rPr lang="ar-SA" sz="2800" b="1" dirty="0" smtClean="0">
                <a:solidFill>
                  <a:schemeClr val="accent5">
                    <a:lumMod val="50000"/>
                  </a:schemeClr>
                </a:solidFill>
              </a:rPr>
              <a:t>س : يرتبط </a:t>
            </a:r>
            <a:r>
              <a:rPr lang="ar-SA" sz="2800" b="1" dirty="0">
                <a:solidFill>
                  <a:schemeClr val="accent5">
                    <a:lumMod val="50000"/>
                  </a:schemeClr>
                </a:solidFill>
              </a:rPr>
              <a:t>انتقاء المتطوعين واستثمار خبراتهم ووقتهم بـ </a:t>
            </a:r>
            <a:endParaRPr lang="en-US" sz="2800" b="1" dirty="0">
              <a:solidFill>
                <a:schemeClr val="accent5">
                  <a:lumMod val="50000"/>
                </a:schemeClr>
              </a:solidFill>
            </a:endParaRPr>
          </a:p>
          <a:p>
            <a:pPr lvl="0" algn="ctr"/>
            <a:r>
              <a:rPr lang="ar-SA" sz="2800" b="1" u="sng" dirty="0" smtClean="0">
                <a:solidFill>
                  <a:schemeClr val="accent5">
                    <a:lumMod val="50000"/>
                  </a:schemeClr>
                </a:solidFill>
              </a:rPr>
              <a:t>-</a:t>
            </a:r>
            <a:r>
              <a:rPr lang="ar-SA" sz="2800" b="1" u="sng" dirty="0" smtClean="0">
                <a:solidFill>
                  <a:srgbClr val="FF0000"/>
                </a:solidFill>
              </a:rPr>
              <a:t> مهارتهم</a:t>
            </a:r>
            <a:r>
              <a:rPr lang="ar-SA" sz="2800" b="1" dirty="0" smtClean="0">
                <a:solidFill>
                  <a:srgbClr val="FF0000"/>
                </a:solidFill>
              </a:rPr>
              <a:t> </a:t>
            </a:r>
          </a:p>
          <a:p>
            <a:pPr marL="285750" lvl="0" indent="-285750" algn="ctr">
              <a:buFontTx/>
              <a:buChar char="-"/>
            </a:pPr>
            <a:r>
              <a:rPr lang="ar-SA" sz="2800" b="1" dirty="0" smtClean="0">
                <a:solidFill>
                  <a:schemeClr val="accent5">
                    <a:lumMod val="50000"/>
                  </a:schemeClr>
                </a:solidFill>
              </a:rPr>
              <a:t>تعليمهم  </a:t>
            </a:r>
          </a:p>
          <a:p>
            <a:pPr marL="285750" lvl="0" indent="-285750" algn="ctr">
              <a:buFontTx/>
              <a:buChar char="-"/>
            </a:pPr>
            <a:r>
              <a:rPr lang="ar-SA" sz="2800" b="1" dirty="0" smtClean="0">
                <a:solidFill>
                  <a:schemeClr val="accent5">
                    <a:lumMod val="50000"/>
                  </a:schemeClr>
                </a:solidFill>
              </a:rPr>
              <a:t>تفرغهم  </a:t>
            </a:r>
          </a:p>
          <a:p>
            <a:pPr lvl="0" algn="ctr"/>
            <a:r>
              <a:rPr lang="ar-SA" sz="2800" b="1" dirty="0" smtClean="0">
                <a:solidFill>
                  <a:schemeClr val="accent5">
                    <a:lumMod val="50000"/>
                  </a:schemeClr>
                </a:solidFill>
              </a:rPr>
              <a:t>- ثقافتهم</a:t>
            </a:r>
            <a:endParaRPr lang="en-US" sz="2800" b="1" dirty="0">
              <a:solidFill>
                <a:schemeClr val="accent5">
                  <a:lumMod val="50000"/>
                </a:schemeClr>
              </a:solidFill>
            </a:endParaRPr>
          </a:p>
        </p:txBody>
      </p:sp>
    </p:spTree>
    <p:extLst>
      <p:ext uri="{BB962C8B-B14F-4D97-AF65-F5344CB8AC3E}">
        <p14:creationId xmlns:p14="http://schemas.microsoft.com/office/powerpoint/2010/main" val="15391603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748464" cy="6858000"/>
          </a:xfrm>
          <a:prstGeom prst="rect">
            <a:avLst/>
          </a:prstGeom>
          <a:ln w="88900" cap="sq" cmpd="thickThin">
            <a:solidFill>
              <a:schemeClr val="tx2">
                <a:lumMod val="75000"/>
              </a:schemeClr>
            </a:solidFill>
            <a:prstDash val="solid"/>
            <a:miter lim="800000"/>
          </a:ln>
          <a:effectLst>
            <a:innerShdw blurRad="76200">
              <a:srgbClr val="000000"/>
            </a:innerShdw>
          </a:effectLst>
        </p:spPr>
      </p:pic>
      <p:sp>
        <p:nvSpPr>
          <p:cNvPr id="5" name="مستطيل 4"/>
          <p:cNvSpPr/>
          <p:nvPr/>
        </p:nvSpPr>
        <p:spPr>
          <a:xfrm>
            <a:off x="1979712" y="2204864"/>
            <a:ext cx="5544616" cy="3108543"/>
          </a:xfrm>
          <a:prstGeom prst="rect">
            <a:avLst/>
          </a:prstGeom>
        </p:spPr>
        <p:txBody>
          <a:bodyPr wrap="square">
            <a:spAutoFit/>
          </a:bodyPr>
          <a:lstStyle/>
          <a:p>
            <a:r>
              <a:rPr lang="ar-SA" sz="2800" b="1" dirty="0">
                <a:solidFill>
                  <a:schemeClr val="accent5">
                    <a:lumMod val="50000"/>
                  </a:schemeClr>
                </a:solidFill>
              </a:rPr>
              <a:t>وأكبر خطأ تقع فيه المنظمات عند البحث عن متطوعين هو اسلوبها في : </a:t>
            </a:r>
            <a:endParaRPr lang="en-US" sz="2800" b="1" dirty="0">
              <a:solidFill>
                <a:schemeClr val="accent5">
                  <a:lumMod val="50000"/>
                </a:schemeClr>
              </a:solidFill>
            </a:endParaRPr>
          </a:p>
          <a:p>
            <a:pPr lvl="0" algn="ctr"/>
            <a:r>
              <a:rPr lang="ar-SA" sz="2800" b="1" u="sng" dirty="0" smtClean="0">
                <a:solidFill>
                  <a:schemeClr val="accent5">
                    <a:lumMod val="50000"/>
                  </a:schemeClr>
                </a:solidFill>
              </a:rPr>
              <a:t>- </a:t>
            </a:r>
            <a:r>
              <a:rPr lang="ar-SA" sz="2800" b="1" u="sng" dirty="0" smtClean="0">
                <a:solidFill>
                  <a:srgbClr val="FF0000"/>
                </a:solidFill>
              </a:rPr>
              <a:t>طرح الاسئلة </a:t>
            </a:r>
            <a:endParaRPr lang="ar-SA" sz="2800" b="1" dirty="0">
              <a:solidFill>
                <a:srgbClr val="FF0000"/>
              </a:solidFill>
            </a:endParaRPr>
          </a:p>
          <a:p>
            <a:pPr lvl="0" algn="ctr"/>
            <a:r>
              <a:rPr lang="ar-SA" sz="2800" b="1" dirty="0" smtClean="0">
                <a:solidFill>
                  <a:schemeClr val="accent5">
                    <a:lumMod val="50000"/>
                  </a:schemeClr>
                </a:solidFill>
              </a:rPr>
              <a:t>- التعامل</a:t>
            </a:r>
          </a:p>
          <a:p>
            <a:pPr marL="457200" lvl="0" indent="-457200" algn="ctr">
              <a:buFontTx/>
              <a:buChar char="-"/>
            </a:pPr>
            <a:r>
              <a:rPr lang="ar-SA" sz="2800" b="1" dirty="0" smtClean="0">
                <a:solidFill>
                  <a:schemeClr val="accent5">
                    <a:lumMod val="50000"/>
                  </a:schemeClr>
                </a:solidFill>
              </a:rPr>
              <a:t>ادارة الوقت  </a:t>
            </a:r>
          </a:p>
          <a:p>
            <a:pPr lvl="0" algn="ctr"/>
            <a:r>
              <a:rPr lang="ar-SA" sz="2800" b="1" dirty="0" smtClean="0">
                <a:solidFill>
                  <a:schemeClr val="accent5">
                    <a:lumMod val="50000"/>
                  </a:schemeClr>
                </a:solidFill>
              </a:rPr>
              <a:t>- </a:t>
            </a:r>
            <a:r>
              <a:rPr lang="ar-SA" sz="2800" b="1" dirty="0">
                <a:solidFill>
                  <a:schemeClr val="accent5">
                    <a:lumMod val="50000"/>
                  </a:schemeClr>
                </a:solidFill>
              </a:rPr>
              <a:t>طلب المساعدة</a:t>
            </a:r>
            <a:endParaRPr lang="en-US" sz="2800" b="1" dirty="0">
              <a:solidFill>
                <a:schemeClr val="accent5">
                  <a:lumMod val="50000"/>
                </a:schemeClr>
              </a:solidFill>
            </a:endParaRPr>
          </a:p>
        </p:txBody>
      </p:sp>
    </p:spTree>
    <p:extLst>
      <p:ext uri="{BB962C8B-B14F-4D97-AF65-F5344CB8AC3E}">
        <p14:creationId xmlns:p14="http://schemas.microsoft.com/office/powerpoint/2010/main" val="415477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332656"/>
            <a:ext cx="8496944" cy="6264696"/>
          </a:xfrm>
          <a:ln w="57150">
            <a:solidFill>
              <a:schemeClr val="accent5"/>
            </a:solidFill>
          </a:ln>
        </p:spPr>
      </p:pic>
    </p:spTree>
    <p:extLst>
      <p:ext uri="{BB962C8B-B14F-4D97-AF65-F5344CB8AC3E}">
        <p14:creationId xmlns:p14="http://schemas.microsoft.com/office/powerpoint/2010/main" val="10661231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3645</Words>
  <Application>Microsoft Office PowerPoint</Application>
  <PresentationFormat>عرض على الشاشة (3:4)‏</PresentationFormat>
  <Paragraphs>375</Paragraphs>
  <Slides>82</Slides>
  <Notes>1</Notes>
  <HiddenSlides>0</HiddenSlides>
  <MMClips>0</MMClips>
  <ScaleCrop>false</ScaleCrop>
  <HeadingPairs>
    <vt:vector size="4" baseType="variant">
      <vt:variant>
        <vt:lpstr>نسق</vt:lpstr>
      </vt:variant>
      <vt:variant>
        <vt:i4>1</vt:i4>
      </vt:variant>
      <vt:variant>
        <vt:lpstr>عناوين الشرائح</vt:lpstr>
      </vt:variant>
      <vt:variant>
        <vt:i4>82</vt:i4>
      </vt:variant>
    </vt:vector>
  </HeadingPairs>
  <TitlesOfParts>
    <vt:vector size="83" baseType="lpstr">
      <vt:lpstr>نسق Office</vt:lpstr>
      <vt:lpstr>عرض تقديمي في PowerPoint</vt:lpstr>
      <vt:lpstr>المحاضرة الرابعة عشر</vt:lpstr>
      <vt:lpstr>عرض تقديمي في PowerPoint</vt:lpstr>
      <vt:lpstr>عرض تقديمي في PowerPoint</vt:lpstr>
      <vt:lpstr>لماذا ندرس العمل التطوعي؟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بعض فوائد العمل التطوعي</vt:lpstr>
      <vt:lpstr>المحاضرة الثانية</vt:lpstr>
      <vt:lpstr>التطوع</vt:lpstr>
      <vt:lpstr>عرض تقديمي في PowerPoint</vt:lpstr>
      <vt:lpstr>العمل التطوعي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الرابعة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مقومات العمل التطوعي </vt:lpstr>
      <vt:lpstr>ومن هذه المعوقات للعمل التطوعي ما يلي :  </vt:lpstr>
      <vt:lpstr>عوامل راجعة للمتطوع 1- اعتقاد البعض ان رأيهم غير مرغوب فيه  2- سوء الظن بالمؤسسات أو القائمين عليها  3- تعارض العمل التطوعي مع الارتباطات الأسرية للمتطوع  4-الكسل والفتور والميل للرفاهية    </vt:lpstr>
      <vt:lpstr>عوامل راجعة للمؤسسات والهيئات الاجتماعية ومن أهم هذه المعوقات </vt:lpstr>
      <vt:lpstr>عرض تقديمي في PowerPoint</vt:lpstr>
      <vt:lpstr>عرض تقديمي في PowerPoint</vt:lpstr>
      <vt:lpstr>عرض تقديمي في PowerPoint</vt:lpstr>
      <vt:lpstr>عرض تقديمي في PowerPoint</vt:lpstr>
      <vt:lpstr>المحاضرة الخامسة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السادسة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عشر</dc:title>
  <dc:creator>Asmaa A. Saleh</dc:creator>
  <cp:lastModifiedBy>Asmaa A. Saleh</cp:lastModifiedBy>
  <cp:revision>18</cp:revision>
  <dcterms:created xsi:type="dcterms:W3CDTF">2015-11-19T20:56:42Z</dcterms:created>
  <dcterms:modified xsi:type="dcterms:W3CDTF">2015-12-01T18:50:01Z</dcterms:modified>
</cp:coreProperties>
</file>