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52"/>
  </p:notesMasterIdLst>
  <p:sldIdLst>
    <p:sldId id="257" r:id="rId2"/>
    <p:sldId id="258" r:id="rId3"/>
    <p:sldId id="303" r:id="rId4"/>
    <p:sldId id="259" r:id="rId5"/>
    <p:sldId id="260" r:id="rId6"/>
    <p:sldId id="261" r:id="rId7"/>
    <p:sldId id="262" r:id="rId8"/>
    <p:sldId id="263" r:id="rId9"/>
    <p:sldId id="264" r:id="rId10"/>
    <p:sldId id="265" r:id="rId11"/>
    <p:sldId id="307"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4" r:id="rId49"/>
    <p:sldId id="305" r:id="rId50"/>
    <p:sldId id="306" r:id="rId5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2" d="100"/>
          <a:sy n="62" d="100"/>
        </p:scale>
        <p:origin x="-954"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D8365731-80EB-4369-846F-C165B02009F9}" type="datetimeFigureOut">
              <a:rPr lang="ar-SA" smtClean="0"/>
              <a:pPr/>
              <a:t>22/03/1433</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263A667B-DE6F-4632-A575-235C05C3FCC3}"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81923"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81924"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BAA0C67-0D7D-4062-88E2-8AF182D8A761}" type="slidenum">
              <a:rPr lang="ar-SA" smtClean="0"/>
              <a:pPr/>
              <a:t>28</a:t>
            </a:fld>
            <a:endParaRPr lang="ar-SA"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E186432E-A210-4C6C-8936-450CFD49A724}" type="datetimeFigureOut">
              <a:rPr lang="ar-SA" smtClean="0"/>
              <a:pPr/>
              <a:t>22/03/1433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F20D05C-EF66-4DE4-9E0D-0898C3F84B40}"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E186432E-A210-4C6C-8936-450CFD49A724}" type="datetimeFigureOut">
              <a:rPr lang="ar-SA" smtClean="0"/>
              <a:pPr/>
              <a:t>22/03/1433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F20D05C-EF66-4DE4-9E0D-0898C3F84B40}"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E186432E-A210-4C6C-8936-450CFD49A724}" type="datetimeFigureOut">
              <a:rPr lang="ar-SA" smtClean="0"/>
              <a:pPr/>
              <a:t>22/03/1433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F20D05C-EF66-4DE4-9E0D-0898C3F84B40}"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E186432E-A210-4C6C-8936-450CFD49A724}" type="datetimeFigureOut">
              <a:rPr lang="ar-SA" smtClean="0"/>
              <a:pPr/>
              <a:t>22/03/1433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5F20D05C-EF66-4DE4-9E0D-0898C3F84B40}"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E186432E-A210-4C6C-8936-450CFD49A724}" type="datetimeFigureOut">
              <a:rPr lang="ar-SA" smtClean="0"/>
              <a:pPr/>
              <a:t>22/03/1433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5F20D05C-EF66-4DE4-9E0D-0898C3F84B40}"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E186432E-A210-4C6C-8936-450CFD49A724}" type="datetimeFigureOut">
              <a:rPr lang="ar-SA" smtClean="0"/>
              <a:pPr/>
              <a:t>22/03/1433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5F20D05C-EF66-4DE4-9E0D-0898C3F84B40}"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E186432E-A210-4C6C-8936-450CFD49A724}" type="datetimeFigureOut">
              <a:rPr lang="ar-SA" smtClean="0"/>
              <a:pPr/>
              <a:t>22/03/1433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5F20D05C-EF66-4DE4-9E0D-0898C3F84B40}"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E186432E-A210-4C6C-8936-450CFD49A724}" type="datetimeFigureOut">
              <a:rPr lang="ar-SA" smtClean="0"/>
              <a:pPr/>
              <a:t>22/03/1433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5F20D05C-EF66-4DE4-9E0D-0898C3F84B40}"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E186432E-A210-4C6C-8936-450CFD49A724}" type="datetimeFigureOut">
              <a:rPr lang="ar-SA" smtClean="0"/>
              <a:pPr/>
              <a:t>22/03/1433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5F20D05C-EF66-4DE4-9E0D-0898C3F84B40}"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E186432E-A210-4C6C-8936-450CFD49A724}" type="datetimeFigureOut">
              <a:rPr lang="ar-SA" smtClean="0"/>
              <a:pPr/>
              <a:t>22/03/1433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F20D05C-EF66-4DE4-9E0D-0898C3F84B40}"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E186432E-A210-4C6C-8936-450CFD49A724}" type="datetimeFigureOut">
              <a:rPr lang="ar-SA" smtClean="0"/>
              <a:pPr/>
              <a:t>22/03/1433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F20D05C-EF66-4DE4-9E0D-0898C3F84B40}"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E186432E-A210-4C6C-8936-450CFD49A724}" type="datetimeFigureOut">
              <a:rPr lang="ar-SA" smtClean="0"/>
              <a:pPr/>
              <a:t>22/03/1433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F20D05C-EF66-4DE4-9E0D-0898C3F84B40}"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AutoShape 2"/>
          <p:cNvSpPr>
            <a:spLocks noChangeArrowheads="1"/>
          </p:cNvSpPr>
          <p:nvPr/>
        </p:nvSpPr>
        <p:spPr bwMode="auto">
          <a:xfrm>
            <a:off x="1071563" y="1285875"/>
            <a:ext cx="6842125" cy="3744913"/>
          </a:xfrm>
          <a:prstGeom prst="irregularSeal1">
            <a:avLst/>
          </a:prstGeom>
          <a:gradFill rotWithShape="1">
            <a:gsLst>
              <a:gs pos="0">
                <a:srgbClr val="CCFFCC"/>
              </a:gs>
              <a:gs pos="50000">
                <a:srgbClr val="9900CC"/>
              </a:gs>
              <a:gs pos="100000">
                <a:srgbClr val="CCFFCC"/>
              </a:gs>
            </a:gsLst>
            <a:lin ang="54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rgbClr val="9900CC"/>
            </a:extrusionClr>
          </a:sp3d>
        </p:spPr>
        <p:txBody>
          <a:bodyPr wrap="none" anchor="ctr">
            <a:flatTx/>
          </a:bodyPr>
          <a:lstStyle/>
          <a:p>
            <a:endParaRPr lang="ar-EG"/>
          </a:p>
        </p:txBody>
      </p:sp>
      <p:sp>
        <p:nvSpPr>
          <p:cNvPr id="25603" name="Text Box 3"/>
          <p:cNvSpPr txBox="1">
            <a:spLocks noChangeArrowheads="1"/>
          </p:cNvSpPr>
          <p:nvPr/>
        </p:nvSpPr>
        <p:spPr bwMode="auto">
          <a:xfrm>
            <a:off x="2124075" y="2276475"/>
            <a:ext cx="4519613" cy="1323975"/>
          </a:xfrm>
          <a:prstGeom prst="rect">
            <a:avLst/>
          </a:prstGeom>
          <a:noFill/>
          <a:ln w="9525">
            <a:noFill/>
            <a:miter lim="800000"/>
            <a:headEnd/>
            <a:tailEnd/>
          </a:ln>
          <a:effectLst/>
        </p:spPr>
        <p:txBody>
          <a:bodyPr>
            <a:spAutoFit/>
          </a:bodyPr>
          <a:lstStyle/>
          <a:p>
            <a:pPr algn="ctr" eaLnBrk="1" hangingPunct="1">
              <a:spcBef>
                <a:spcPct val="50000"/>
              </a:spcBef>
              <a:defRPr/>
            </a:pPr>
            <a:r>
              <a:rPr lang="en-US" sz="4000" b="1" i="1" dirty="0">
                <a:solidFill>
                  <a:srgbClr val="FFFF00"/>
                </a:solidFill>
                <a:effectLst>
                  <a:outerShdw blurRad="38100" dist="38100" dir="2700000" algn="tl">
                    <a:srgbClr val="000000"/>
                  </a:outerShdw>
                </a:effectLst>
                <a:cs typeface="Simplified Arabic" pitchFamily="2" charset="-78"/>
              </a:rPr>
              <a:t>Second :Teaching Speaking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grpId="0" nodeType="click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wheel(8)">
                                      <p:cBhvr>
                                        <p:cTn id="7" dur="2000"/>
                                        <p:tgtEl>
                                          <p:spTgt spid="2560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par>
                                <p:cTn id="8" presetID="21" presetClass="entr" presetSubtype="8" fill="hold" grpId="0" nodeType="withEffect">
                                  <p:stCondLst>
                                    <p:cond delay="0"/>
                                  </p:stCondLst>
                                  <p:childTnLst>
                                    <p:set>
                                      <p:cBhvr>
                                        <p:cTn id="9" dur="1" fill="hold">
                                          <p:stCondLst>
                                            <p:cond delay="0"/>
                                          </p:stCondLst>
                                        </p:cTn>
                                        <p:tgtEl>
                                          <p:spTgt spid="25603"/>
                                        </p:tgtEl>
                                        <p:attrNameLst>
                                          <p:attrName>style.visibility</p:attrName>
                                        </p:attrNameLst>
                                      </p:cBhvr>
                                      <p:to>
                                        <p:strVal val="visible"/>
                                      </p:to>
                                    </p:set>
                                    <p:animEffect transition="in" filter="wheel(8)">
                                      <p:cBhvr>
                                        <p:cTn id="10" dur="2000"/>
                                        <p:tgtEl>
                                          <p:spTgt spid="25603"/>
                                        </p:tgtEl>
                                      </p:cBhvr>
                                    </p:animEffect>
                                  </p:childTnLst>
                                  <p:subTnLst>
                                    <p:audio>
                                      <p:cMediaNode>
                                        <p:cTn display="0" masterRel="sameClick">
                                          <p:stCondLst>
                                            <p:cond evt="begin" delay="0">
                                              <p:tn val="8"/>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nimBg="1"/>
      <p:bldP spid="2560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3132138" y="620713"/>
            <a:ext cx="3024187" cy="650875"/>
          </a:xfrm>
          <a:prstGeom prst="rect">
            <a:avLst/>
          </a:prstGeom>
          <a:gradFill rotWithShape="1">
            <a:gsLst>
              <a:gs pos="0">
                <a:srgbClr val="FFFFCC"/>
              </a:gs>
              <a:gs pos="50000">
                <a:schemeClr val="accent1"/>
              </a:gs>
              <a:gs pos="100000">
                <a:srgbClr val="FFFFCC"/>
              </a:gs>
            </a:gsLst>
            <a:lin ang="2700000" scaled="1"/>
          </a:gradFill>
          <a:ln w="9525">
            <a:miter lim="800000"/>
            <a:headEnd/>
            <a:tailEnd/>
          </a:ln>
          <a:effectLst/>
          <a:scene3d>
            <a:camera prst="legacyObliqueTopRight"/>
            <a:lightRig rig="legacyFlat3" dir="b"/>
          </a:scene3d>
          <a:sp3d extrusionH="430200" prstMaterial="legacyMatte">
            <a:bevelT w="13500" h="13500" prst="angle"/>
            <a:bevelB w="13500" h="13500" prst="angle"/>
            <a:extrusionClr>
              <a:schemeClr val="accent1"/>
            </a:extrusionClr>
          </a:sp3d>
        </p:spPr>
        <p:txBody>
          <a:bodyPr>
            <a:spAutoFit/>
            <a:flatTx/>
          </a:bodyPr>
          <a:lstStyle/>
          <a:p>
            <a:pPr algn="ctr" rtl="1" eaLnBrk="1" hangingPunct="1">
              <a:spcBef>
                <a:spcPct val="50000"/>
              </a:spcBef>
              <a:defRPr/>
            </a:pPr>
            <a:r>
              <a:rPr lang="en-US" sz="3600" b="1" dirty="0">
                <a:solidFill>
                  <a:srgbClr val="336600"/>
                </a:solidFill>
                <a:effectLst>
                  <a:outerShdw blurRad="38100" dist="38100" dir="2700000" algn="tl">
                    <a:srgbClr val="000000"/>
                  </a:outerShdw>
                </a:effectLst>
                <a:cs typeface="Simplified Arabic" pitchFamily="2" charset="-78"/>
              </a:rPr>
              <a:t>Speaking</a:t>
            </a:r>
          </a:p>
        </p:txBody>
      </p:sp>
      <p:sp>
        <p:nvSpPr>
          <p:cNvPr id="10243" name="Line 3"/>
          <p:cNvSpPr>
            <a:spLocks noChangeShapeType="1"/>
          </p:cNvSpPr>
          <p:nvPr/>
        </p:nvSpPr>
        <p:spPr bwMode="auto">
          <a:xfrm>
            <a:off x="4645025" y="1268413"/>
            <a:ext cx="1727200" cy="719137"/>
          </a:xfrm>
          <a:prstGeom prst="line">
            <a:avLst/>
          </a:prstGeom>
          <a:noFill/>
          <a:ln w="57150" cmpd="thickThin">
            <a:solidFill>
              <a:schemeClr val="tx1"/>
            </a:solidFill>
            <a:round/>
            <a:headEnd/>
            <a:tailEnd type="triangle" w="med" len="med"/>
          </a:ln>
        </p:spPr>
        <p:txBody>
          <a:bodyPr/>
          <a:lstStyle/>
          <a:p>
            <a:endParaRPr lang="ar-SA"/>
          </a:p>
        </p:txBody>
      </p:sp>
      <p:sp>
        <p:nvSpPr>
          <p:cNvPr id="10244" name="Text Box 4"/>
          <p:cNvSpPr txBox="1">
            <a:spLocks noChangeArrowheads="1"/>
          </p:cNvSpPr>
          <p:nvPr/>
        </p:nvSpPr>
        <p:spPr bwMode="auto">
          <a:xfrm>
            <a:off x="4643438" y="2220913"/>
            <a:ext cx="4032250" cy="4032250"/>
          </a:xfrm>
          <a:prstGeom prst="rect">
            <a:avLst/>
          </a:prstGeom>
          <a:gradFill rotWithShape="1">
            <a:gsLst>
              <a:gs pos="0">
                <a:srgbClr val="FFFFCC"/>
              </a:gs>
              <a:gs pos="50000">
                <a:schemeClr val="accent1"/>
              </a:gs>
              <a:gs pos="100000">
                <a:srgbClr val="FFFFCC"/>
              </a:gs>
            </a:gsLst>
            <a:lin ang="2700000" scaled="1"/>
          </a:gradFill>
          <a:ln w="9525">
            <a:miter lim="800000"/>
            <a:headEnd/>
            <a:tailEnd/>
          </a:ln>
          <a:effectLst/>
          <a:scene3d>
            <a:camera prst="legacyObliqueTopRight"/>
            <a:lightRig rig="legacyFlat3" dir="b"/>
          </a:scene3d>
          <a:sp3d extrusionH="430200" prstMaterial="legacyMatte">
            <a:bevelT w="13500" h="13500" prst="angle"/>
            <a:bevelB w="13500" h="13500" prst="angle"/>
            <a:extrusionClr>
              <a:schemeClr val="accent1"/>
            </a:extrusionClr>
          </a:sp3d>
        </p:spPr>
        <p:txBody>
          <a:bodyPr>
            <a:spAutoFit/>
            <a:flatTx/>
          </a:bodyPr>
          <a:lstStyle/>
          <a:p>
            <a:pPr algn="ctr" eaLnBrk="1" hangingPunct="1">
              <a:spcBef>
                <a:spcPct val="50000"/>
              </a:spcBef>
              <a:defRPr/>
            </a:pPr>
            <a:r>
              <a:rPr lang="en-US" sz="3200" dirty="0"/>
              <a:t>an interactive process of constructing meaning that involves producing and receiving and processing information </a:t>
            </a:r>
            <a:endParaRPr lang="en-US" sz="3200" b="1" dirty="0">
              <a:solidFill>
                <a:srgbClr val="336600"/>
              </a:solidFill>
              <a:cs typeface="Simplified Arabic" pitchFamily="2" charset="-78"/>
            </a:endParaRPr>
          </a:p>
        </p:txBody>
      </p:sp>
      <p:sp>
        <p:nvSpPr>
          <p:cNvPr id="10245" name="Line 5"/>
          <p:cNvSpPr>
            <a:spLocks noChangeShapeType="1"/>
          </p:cNvSpPr>
          <p:nvPr/>
        </p:nvSpPr>
        <p:spPr bwMode="auto">
          <a:xfrm flipH="1">
            <a:off x="3059113" y="1268413"/>
            <a:ext cx="1584325" cy="720725"/>
          </a:xfrm>
          <a:prstGeom prst="line">
            <a:avLst/>
          </a:prstGeom>
          <a:noFill/>
          <a:ln w="57150" cmpd="thickThin">
            <a:solidFill>
              <a:schemeClr val="tx1"/>
            </a:solidFill>
            <a:round/>
            <a:headEnd/>
            <a:tailEnd type="triangle" w="med" len="med"/>
          </a:ln>
        </p:spPr>
        <p:txBody>
          <a:bodyPr/>
          <a:lstStyle/>
          <a:p>
            <a:endParaRPr lang="ar-SA"/>
          </a:p>
        </p:txBody>
      </p:sp>
      <p:sp>
        <p:nvSpPr>
          <p:cNvPr id="10246" name="Text Box 6"/>
          <p:cNvSpPr txBox="1">
            <a:spLocks noChangeArrowheads="1"/>
          </p:cNvSpPr>
          <p:nvPr/>
        </p:nvSpPr>
        <p:spPr bwMode="auto">
          <a:xfrm>
            <a:off x="827088" y="2220913"/>
            <a:ext cx="3457575" cy="4032250"/>
          </a:xfrm>
          <a:prstGeom prst="rect">
            <a:avLst/>
          </a:prstGeom>
          <a:gradFill rotWithShape="1">
            <a:gsLst>
              <a:gs pos="0">
                <a:srgbClr val="FFFFCC"/>
              </a:gs>
              <a:gs pos="50000">
                <a:schemeClr val="accent1"/>
              </a:gs>
              <a:gs pos="100000">
                <a:srgbClr val="FFFFCC"/>
              </a:gs>
            </a:gsLst>
            <a:lin ang="2700000" scaled="1"/>
          </a:gradFill>
          <a:ln w="9525">
            <a:miter lim="800000"/>
            <a:headEnd/>
            <a:tailEnd/>
          </a:ln>
          <a:effectLst/>
          <a:scene3d>
            <a:camera prst="legacyObliqueTopRight"/>
            <a:lightRig rig="legacyFlat3" dir="b"/>
          </a:scene3d>
          <a:sp3d extrusionH="430200" prstMaterial="legacyMatte">
            <a:bevelT w="13500" h="13500" prst="angle"/>
            <a:bevelB w="13500" h="13500" prst="angle"/>
            <a:extrusionClr>
              <a:schemeClr val="accent1"/>
            </a:extrusionClr>
          </a:sp3d>
        </p:spPr>
        <p:txBody>
          <a:bodyPr>
            <a:spAutoFit/>
            <a:flatTx/>
          </a:bodyPr>
          <a:lstStyle/>
          <a:p>
            <a:pPr algn="ctr" eaLnBrk="1" hangingPunct="1">
              <a:spcBef>
                <a:spcPct val="50000"/>
              </a:spcBef>
              <a:defRPr/>
            </a:pPr>
            <a:r>
              <a:rPr lang="en-US" sz="3200" dirty="0"/>
              <a:t>the process of building and sharing meaning through the use of verbal and non-verbal symbols, in a variety of contexts</a:t>
            </a:r>
            <a:endParaRPr lang="en-US" sz="3200" b="1" dirty="0">
              <a:solidFill>
                <a:srgbClr val="336600"/>
              </a:solidFill>
              <a:cs typeface="Simplified Arabic"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0242"/>
                                        </p:tgtEl>
                                        <p:attrNameLst>
                                          <p:attrName>style.visibility</p:attrName>
                                        </p:attrNameLst>
                                      </p:cBhvr>
                                      <p:to>
                                        <p:strVal val="visible"/>
                                      </p:to>
                                    </p:set>
                                    <p:anim calcmode="discrete" valueType="clr">
                                      <p:cBhvr override="childStyle">
                                        <p:cTn id="7" dur="80"/>
                                        <p:tgtEl>
                                          <p:spTgt spid="1024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0242"/>
                                        </p:tgtEl>
                                        <p:attrNameLst>
                                          <p:attrName>fillcolor</p:attrName>
                                        </p:attrNameLst>
                                      </p:cBhvr>
                                      <p:tavLst>
                                        <p:tav tm="0">
                                          <p:val>
                                            <p:clrVal>
                                              <a:schemeClr val="accent2"/>
                                            </p:clrVal>
                                          </p:val>
                                        </p:tav>
                                        <p:tav tm="50000">
                                          <p:val>
                                            <p:clrVal>
                                              <a:schemeClr val="hlink"/>
                                            </p:clrVal>
                                          </p:val>
                                        </p:tav>
                                      </p:tavLst>
                                    </p:anim>
                                    <p:set>
                                      <p:cBhvr>
                                        <p:cTn id="9" dur="80"/>
                                        <p:tgtEl>
                                          <p:spTgt spid="10242"/>
                                        </p:tgtEl>
                                        <p:attrNameLst>
                                          <p:attrName>fill.type</p:attrName>
                                        </p:attrNameLst>
                                      </p:cBhvr>
                                      <p:to>
                                        <p:strVal val="solid"/>
                                      </p:to>
                                    </p:se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10" fill="hold">
                      <p:stCondLst>
                        <p:cond delay="indefinite"/>
                      </p:stCondLst>
                      <p:childTnLst>
                        <p:par>
                          <p:cTn id="11" fill="hold">
                            <p:stCondLst>
                              <p:cond delay="0"/>
                            </p:stCondLst>
                            <p:childTnLst>
                              <p:par>
                                <p:cTn id="12" presetID="17" presetClass="entr" presetSubtype="2" fill="hold" grpId="0" nodeType="clickEffect">
                                  <p:stCondLst>
                                    <p:cond delay="0"/>
                                  </p:stCondLst>
                                  <p:childTnLst>
                                    <p:set>
                                      <p:cBhvr>
                                        <p:cTn id="13" dur="1" fill="hold">
                                          <p:stCondLst>
                                            <p:cond delay="0"/>
                                          </p:stCondLst>
                                        </p:cTn>
                                        <p:tgtEl>
                                          <p:spTgt spid="10243"/>
                                        </p:tgtEl>
                                        <p:attrNameLst>
                                          <p:attrName>style.visibility</p:attrName>
                                        </p:attrNameLst>
                                      </p:cBhvr>
                                      <p:to>
                                        <p:strVal val="visible"/>
                                      </p:to>
                                    </p:set>
                                    <p:anim calcmode="lin" valueType="num">
                                      <p:cBhvr>
                                        <p:cTn id="14" dur="1000" fill="hold"/>
                                        <p:tgtEl>
                                          <p:spTgt spid="10243"/>
                                        </p:tgtEl>
                                        <p:attrNameLst>
                                          <p:attrName>ppt_x</p:attrName>
                                        </p:attrNameLst>
                                      </p:cBhvr>
                                      <p:tavLst>
                                        <p:tav tm="0">
                                          <p:val>
                                            <p:strVal val="#ppt_x+#ppt_w/2"/>
                                          </p:val>
                                        </p:tav>
                                        <p:tav tm="100000">
                                          <p:val>
                                            <p:strVal val="#ppt_x"/>
                                          </p:val>
                                        </p:tav>
                                      </p:tavLst>
                                    </p:anim>
                                    <p:anim calcmode="lin" valueType="num">
                                      <p:cBhvr>
                                        <p:cTn id="15" dur="1000" fill="hold"/>
                                        <p:tgtEl>
                                          <p:spTgt spid="10243"/>
                                        </p:tgtEl>
                                        <p:attrNameLst>
                                          <p:attrName>ppt_y</p:attrName>
                                        </p:attrNameLst>
                                      </p:cBhvr>
                                      <p:tavLst>
                                        <p:tav tm="0">
                                          <p:val>
                                            <p:strVal val="#ppt_y"/>
                                          </p:val>
                                        </p:tav>
                                        <p:tav tm="100000">
                                          <p:val>
                                            <p:strVal val="#ppt_y"/>
                                          </p:val>
                                        </p:tav>
                                      </p:tavLst>
                                    </p:anim>
                                    <p:anim calcmode="lin" valueType="num">
                                      <p:cBhvr>
                                        <p:cTn id="16" dur="1000" fill="hold"/>
                                        <p:tgtEl>
                                          <p:spTgt spid="10243"/>
                                        </p:tgtEl>
                                        <p:attrNameLst>
                                          <p:attrName>ppt_w</p:attrName>
                                        </p:attrNameLst>
                                      </p:cBhvr>
                                      <p:tavLst>
                                        <p:tav tm="0">
                                          <p:val>
                                            <p:fltVal val="0"/>
                                          </p:val>
                                        </p:tav>
                                        <p:tav tm="100000">
                                          <p:val>
                                            <p:strVal val="#ppt_w"/>
                                          </p:val>
                                        </p:tav>
                                      </p:tavLst>
                                    </p:anim>
                                    <p:anim calcmode="lin" valueType="num">
                                      <p:cBhvr>
                                        <p:cTn id="17" dur="1000" fill="hold"/>
                                        <p:tgtEl>
                                          <p:spTgt spid="10243"/>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12"/>
                                            </p:cond>
                                          </p:stCondLst>
                                          <p:endCondLst>
                                            <p:cond evt="onStopAudio" delay="0">
                                              <p:tgtEl>
                                                <p:sldTgt/>
                                              </p:tgtEl>
                                            </p:cond>
                                          </p:endCondLst>
                                        </p:cTn>
                                        <p:tgtEl>
                                          <p:sndTgt r:embed="rId2" name="camera.wav" builtIn="1"/>
                                        </p:tgtEl>
                                      </p:cMediaNode>
                                    </p:audio>
                                  </p:subTnLst>
                                </p:cTn>
                              </p:par>
                            </p:childTnLst>
                          </p:cTn>
                        </p:par>
                      </p:childTnLst>
                    </p:cTn>
                  </p:par>
                  <p:par>
                    <p:cTn id="18" fill="hold">
                      <p:stCondLst>
                        <p:cond delay="indefinite"/>
                      </p:stCondLst>
                      <p:childTnLst>
                        <p:par>
                          <p:cTn id="19" fill="hold">
                            <p:stCondLst>
                              <p:cond delay="0"/>
                            </p:stCondLst>
                            <p:childTnLst>
                              <p:par>
                                <p:cTn id="20" presetID="17" presetClass="entr" presetSubtype="2" fill="hold" grpId="0" nodeType="clickEffect">
                                  <p:stCondLst>
                                    <p:cond delay="0"/>
                                  </p:stCondLst>
                                  <p:childTnLst>
                                    <p:set>
                                      <p:cBhvr>
                                        <p:cTn id="21" dur="1" fill="hold">
                                          <p:stCondLst>
                                            <p:cond delay="0"/>
                                          </p:stCondLst>
                                        </p:cTn>
                                        <p:tgtEl>
                                          <p:spTgt spid="10244"/>
                                        </p:tgtEl>
                                        <p:attrNameLst>
                                          <p:attrName>style.visibility</p:attrName>
                                        </p:attrNameLst>
                                      </p:cBhvr>
                                      <p:to>
                                        <p:strVal val="visible"/>
                                      </p:to>
                                    </p:set>
                                    <p:anim calcmode="lin" valueType="num">
                                      <p:cBhvr>
                                        <p:cTn id="22" dur="1000" fill="hold"/>
                                        <p:tgtEl>
                                          <p:spTgt spid="10244"/>
                                        </p:tgtEl>
                                        <p:attrNameLst>
                                          <p:attrName>ppt_x</p:attrName>
                                        </p:attrNameLst>
                                      </p:cBhvr>
                                      <p:tavLst>
                                        <p:tav tm="0">
                                          <p:val>
                                            <p:strVal val="#ppt_x+#ppt_w/2"/>
                                          </p:val>
                                        </p:tav>
                                        <p:tav tm="100000">
                                          <p:val>
                                            <p:strVal val="#ppt_x"/>
                                          </p:val>
                                        </p:tav>
                                      </p:tavLst>
                                    </p:anim>
                                    <p:anim calcmode="lin" valueType="num">
                                      <p:cBhvr>
                                        <p:cTn id="23" dur="1000" fill="hold"/>
                                        <p:tgtEl>
                                          <p:spTgt spid="10244"/>
                                        </p:tgtEl>
                                        <p:attrNameLst>
                                          <p:attrName>ppt_y</p:attrName>
                                        </p:attrNameLst>
                                      </p:cBhvr>
                                      <p:tavLst>
                                        <p:tav tm="0">
                                          <p:val>
                                            <p:strVal val="#ppt_y"/>
                                          </p:val>
                                        </p:tav>
                                        <p:tav tm="100000">
                                          <p:val>
                                            <p:strVal val="#ppt_y"/>
                                          </p:val>
                                        </p:tav>
                                      </p:tavLst>
                                    </p:anim>
                                    <p:anim calcmode="lin" valueType="num">
                                      <p:cBhvr>
                                        <p:cTn id="24" dur="1000" fill="hold"/>
                                        <p:tgtEl>
                                          <p:spTgt spid="10244"/>
                                        </p:tgtEl>
                                        <p:attrNameLst>
                                          <p:attrName>ppt_w</p:attrName>
                                        </p:attrNameLst>
                                      </p:cBhvr>
                                      <p:tavLst>
                                        <p:tav tm="0">
                                          <p:val>
                                            <p:fltVal val="0"/>
                                          </p:val>
                                        </p:tav>
                                        <p:tav tm="100000">
                                          <p:val>
                                            <p:strVal val="#ppt_w"/>
                                          </p:val>
                                        </p:tav>
                                      </p:tavLst>
                                    </p:anim>
                                    <p:anim calcmode="lin" valueType="num">
                                      <p:cBhvr>
                                        <p:cTn id="25" dur="1000" fill="hold"/>
                                        <p:tgtEl>
                                          <p:spTgt spid="10244"/>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20"/>
                                            </p:cond>
                                          </p:stCondLst>
                                          <p:endCondLst>
                                            <p:cond evt="onStopAudio" delay="0">
                                              <p:tgtEl>
                                                <p:sldTgt/>
                                              </p:tgtEl>
                                            </p:cond>
                                          </p:endCondLst>
                                        </p:cTn>
                                        <p:tgtEl>
                                          <p:sndTgt r:embed="rId2" name="camera.wav" builtIn="1"/>
                                        </p:tgtEl>
                                      </p:cMediaNode>
                                    </p:audio>
                                  </p:subTnLst>
                                </p:cTn>
                              </p:par>
                            </p:childTnLst>
                          </p:cTn>
                        </p:par>
                      </p:childTnLst>
                    </p:cTn>
                  </p:par>
                  <p:par>
                    <p:cTn id="26" fill="hold">
                      <p:stCondLst>
                        <p:cond delay="indefinite"/>
                      </p:stCondLst>
                      <p:childTnLst>
                        <p:par>
                          <p:cTn id="27" fill="hold">
                            <p:stCondLst>
                              <p:cond delay="0"/>
                            </p:stCondLst>
                            <p:childTnLst>
                              <p:par>
                                <p:cTn id="28" presetID="17" presetClass="entr" presetSubtype="8" fill="hold" grpId="0" nodeType="clickEffect">
                                  <p:stCondLst>
                                    <p:cond delay="0"/>
                                  </p:stCondLst>
                                  <p:childTnLst>
                                    <p:set>
                                      <p:cBhvr>
                                        <p:cTn id="29" dur="1" fill="hold">
                                          <p:stCondLst>
                                            <p:cond delay="0"/>
                                          </p:stCondLst>
                                        </p:cTn>
                                        <p:tgtEl>
                                          <p:spTgt spid="10245"/>
                                        </p:tgtEl>
                                        <p:attrNameLst>
                                          <p:attrName>style.visibility</p:attrName>
                                        </p:attrNameLst>
                                      </p:cBhvr>
                                      <p:to>
                                        <p:strVal val="visible"/>
                                      </p:to>
                                    </p:set>
                                    <p:anim calcmode="lin" valueType="num">
                                      <p:cBhvr>
                                        <p:cTn id="30" dur="1000" fill="hold"/>
                                        <p:tgtEl>
                                          <p:spTgt spid="10245"/>
                                        </p:tgtEl>
                                        <p:attrNameLst>
                                          <p:attrName>ppt_x</p:attrName>
                                        </p:attrNameLst>
                                      </p:cBhvr>
                                      <p:tavLst>
                                        <p:tav tm="0">
                                          <p:val>
                                            <p:strVal val="#ppt_x-#ppt_w/2"/>
                                          </p:val>
                                        </p:tav>
                                        <p:tav tm="100000">
                                          <p:val>
                                            <p:strVal val="#ppt_x"/>
                                          </p:val>
                                        </p:tav>
                                      </p:tavLst>
                                    </p:anim>
                                    <p:anim calcmode="lin" valueType="num">
                                      <p:cBhvr>
                                        <p:cTn id="31" dur="1000" fill="hold"/>
                                        <p:tgtEl>
                                          <p:spTgt spid="10245"/>
                                        </p:tgtEl>
                                        <p:attrNameLst>
                                          <p:attrName>ppt_y</p:attrName>
                                        </p:attrNameLst>
                                      </p:cBhvr>
                                      <p:tavLst>
                                        <p:tav tm="0">
                                          <p:val>
                                            <p:strVal val="#ppt_y"/>
                                          </p:val>
                                        </p:tav>
                                        <p:tav tm="100000">
                                          <p:val>
                                            <p:strVal val="#ppt_y"/>
                                          </p:val>
                                        </p:tav>
                                      </p:tavLst>
                                    </p:anim>
                                    <p:anim calcmode="lin" valueType="num">
                                      <p:cBhvr>
                                        <p:cTn id="32" dur="1000" fill="hold"/>
                                        <p:tgtEl>
                                          <p:spTgt spid="10245"/>
                                        </p:tgtEl>
                                        <p:attrNameLst>
                                          <p:attrName>ppt_w</p:attrName>
                                        </p:attrNameLst>
                                      </p:cBhvr>
                                      <p:tavLst>
                                        <p:tav tm="0">
                                          <p:val>
                                            <p:fltVal val="0"/>
                                          </p:val>
                                        </p:tav>
                                        <p:tav tm="100000">
                                          <p:val>
                                            <p:strVal val="#ppt_w"/>
                                          </p:val>
                                        </p:tav>
                                      </p:tavLst>
                                    </p:anim>
                                    <p:anim calcmode="lin" valueType="num">
                                      <p:cBhvr>
                                        <p:cTn id="33" dur="1000" fill="hold"/>
                                        <p:tgtEl>
                                          <p:spTgt spid="10245"/>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28"/>
                                            </p:cond>
                                          </p:stCondLst>
                                          <p:endCondLst>
                                            <p:cond evt="onStopAudio" delay="0">
                                              <p:tgtEl>
                                                <p:sldTgt/>
                                              </p:tgtEl>
                                            </p:cond>
                                          </p:endCondLst>
                                        </p:cTn>
                                        <p:tgtEl>
                                          <p:sndTgt r:embed="rId2" name="camera.wav" builtIn="1"/>
                                        </p:tgtEl>
                                      </p:cMediaNode>
                                    </p:audio>
                                  </p:subTnLst>
                                </p:cTn>
                              </p:par>
                            </p:childTnLst>
                          </p:cTn>
                        </p:par>
                      </p:childTnLst>
                    </p:cTn>
                  </p:par>
                  <p:par>
                    <p:cTn id="34" fill="hold">
                      <p:stCondLst>
                        <p:cond delay="indefinite"/>
                      </p:stCondLst>
                      <p:childTnLst>
                        <p:par>
                          <p:cTn id="35" fill="hold">
                            <p:stCondLst>
                              <p:cond delay="0"/>
                            </p:stCondLst>
                            <p:childTnLst>
                              <p:par>
                                <p:cTn id="36" presetID="17" presetClass="entr" presetSubtype="8" fill="hold" grpId="0" nodeType="clickEffect">
                                  <p:stCondLst>
                                    <p:cond delay="0"/>
                                  </p:stCondLst>
                                  <p:childTnLst>
                                    <p:set>
                                      <p:cBhvr>
                                        <p:cTn id="37" dur="1" fill="hold">
                                          <p:stCondLst>
                                            <p:cond delay="0"/>
                                          </p:stCondLst>
                                        </p:cTn>
                                        <p:tgtEl>
                                          <p:spTgt spid="10246"/>
                                        </p:tgtEl>
                                        <p:attrNameLst>
                                          <p:attrName>style.visibility</p:attrName>
                                        </p:attrNameLst>
                                      </p:cBhvr>
                                      <p:to>
                                        <p:strVal val="visible"/>
                                      </p:to>
                                    </p:set>
                                    <p:anim calcmode="lin" valueType="num">
                                      <p:cBhvr>
                                        <p:cTn id="38" dur="1000" fill="hold"/>
                                        <p:tgtEl>
                                          <p:spTgt spid="10246"/>
                                        </p:tgtEl>
                                        <p:attrNameLst>
                                          <p:attrName>ppt_x</p:attrName>
                                        </p:attrNameLst>
                                      </p:cBhvr>
                                      <p:tavLst>
                                        <p:tav tm="0">
                                          <p:val>
                                            <p:strVal val="#ppt_x-#ppt_w/2"/>
                                          </p:val>
                                        </p:tav>
                                        <p:tav tm="100000">
                                          <p:val>
                                            <p:strVal val="#ppt_x"/>
                                          </p:val>
                                        </p:tav>
                                      </p:tavLst>
                                    </p:anim>
                                    <p:anim calcmode="lin" valueType="num">
                                      <p:cBhvr>
                                        <p:cTn id="39" dur="1000" fill="hold"/>
                                        <p:tgtEl>
                                          <p:spTgt spid="10246"/>
                                        </p:tgtEl>
                                        <p:attrNameLst>
                                          <p:attrName>ppt_y</p:attrName>
                                        </p:attrNameLst>
                                      </p:cBhvr>
                                      <p:tavLst>
                                        <p:tav tm="0">
                                          <p:val>
                                            <p:strVal val="#ppt_y"/>
                                          </p:val>
                                        </p:tav>
                                        <p:tav tm="100000">
                                          <p:val>
                                            <p:strVal val="#ppt_y"/>
                                          </p:val>
                                        </p:tav>
                                      </p:tavLst>
                                    </p:anim>
                                    <p:anim calcmode="lin" valueType="num">
                                      <p:cBhvr>
                                        <p:cTn id="40" dur="1000" fill="hold"/>
                                        <p:tgtEl>
                                          <p:spTgt spid="10246"/>
                                        </p:tgtEl>
                                        <p:attrNameLst>
                                          <p:attrName>ppt_w</p:attrName>
                                        </p:attrNameLst>
                                      </p:cBhvr>
                                      <p:tavLst>
                                        <p:tav tm="0">
                                          <p:val>
                                            <p:fltVal val="0"/>
                                          </p:val>
                                        </p:tav>
                                        <p:tav tm="100000">
                                          <p:val>
                                            <p:strVal val="#ppt_w"/>
                                          </p:val>
                                        </p:tav>
                                      </p:tavLst>
                                    </p:anim>
                                    <p:anim calcmode="lin" valueType="num">
                                      <p:cBhvr>
                                        <p:cTn id="41" dur="1000" fill="hold"/>
                                        <p:tgtEl>
                                          <p:spTgt spid="10246"/>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36"/>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animBg="1"/>
      <p:bldP spid="10243" grpId="0" animBg="1"/>
      <p:bldP spid="10244" grpId="0" animBg="1"/>
      <p:bldP spid="10245" grpId="0" animBg="1"/>
      <p:bldP spid="1024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7158" y="500042"/>
            <a:ext cx="8572560" cy="5847755"/>
          </a:xfrm>
          <a:prstGeom prst="rect">
            <a:avLst/>
          </a:prstGeom>
          <a:noFill/>
        </p:spPr>
        <p:txBody>
          <a:bodyPr wrap="square" rtlCol="1">
            <a:spAutoFit/>
          </a:bodyPr>
          <a:lstStyle/>
          <a:p>
            <a:pPr algn="just" rtl="0">
              <a:buFont typeface="Arial" pitchFamily="34" charset="0"/>
              <a:buChar char="•"/>
            </a:pPr>
            <a:r>
              <a:rPr lang="en-US" sz="3400" dirty="0" smtClean="0"/>
              <a:t>Speaking is one of our most complex cognitive, linguistic, and motor skill. It is a crucial part of second language learning and teaching</a:t>
            </a:r>
            <a:r>
              <a:rPr lang="en-US" sz="3400" dirty="0" smtClean="0"/>
              <a:t>.</a:t>
            </a:r>
          </a:p>
          <a:p>
            <a:pPr algn="just" rtl="0">
              <a:buFont typeface="Arial" pitchFamily="34" charset="0"/>
              <a:buChar char="•"/>
            </a:pPr>
            <a:r>
              <a:rPr lang="en-US" sz="3400" dirty="0" smtClean="0"/>
              <a:t>Speaking is not only about producing words and sentences; it is a process that involves receiving messages, producing them, and producing appropriate responses. The resulting content is dependent on the particular people involved, the context, in which they are speaking, and the purpose of the communication.</a:t>
            </a:r>
            <a:endParaRPr lang="en-US" sz="3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anim calcmode="lin" valueType="num">
                                      <p:cBhvr>
                                        <p:cTn id="8" dur="2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2">
                                            <p:txEl>
                                              <p:pRg st="0" end="0"/>
                                            </p:txEl>
                                          </p:spTgt>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2000"/>
                                        <p:tgtEl>
                                          <p:spTgt spid="2">
                                            <p:txEl>
                                              <p:pRg st="1" end="1"/>
                                            </p:txEl>
                                          </p:spTgt>
                                        </p:tgtEl>
                                      </p:cBhvr>
                                    </p:animEffect>
                                    <p:anim calcmode="lin" valueType="num">
                                      <p:cBhvr>
                                        <p:cTn id="15" dur="2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2000" fill="hold"/>
                                        <p:tgtEl>
                                          <p:spTgt spid="2">
                                            <p:txEl>
                                              <p:pRg st="1" end="1"/>
                                            </p:txEl>
                                          </p:spTgt>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2"/>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مستدير الزوايا 3"/>
          <p:cNvSpPr/>
          <p:nvPr/>
        </p:nvSpPr>
        <p:spPr>
          <a:xfrm>
            <a:off x="2928938" y="500063"/>
            <a:ext cx="3929062" cy="7858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en-US" sz="3600" b="1" dirty="0"/>
              <a:t>Speaking</a:t>
            </a:r>
            <a:endParaRPr lang="ar-SA" sz="3600" b="1" dirty="0"/>
          </a:p>
        </p:txBody>
      </p:sp>
      <p:sp>
        <p:nvSpPr>
          <p:cNvPr id="5" name="مكعب 4"/>
          <p:cNvSpPr/>
          <p:nvPr/>
        </p:nvSpPr>
        <p:spPr>
          <a:xfrm>
            <a:off x="1143000" y="1500188"/>
            <a:ext cx="7000875" cy="4572000"/>
          </a:xfrm>
          <a:prstGeom prst="cub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Its form and meaning are dependent on the context in which it occurs, including the participants themselves, their collective experiences, the physical environment, and the purposes for speaking.</a:t>
            </a:r>
            <a:endParaRPr lang="ar-SA" sz="32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par>
                          <p:cTn id="8" fill="hold">
                            <p:stCondLst>
                              <p:cond delay="2000"/>
                            </p:stCondLst>
                            <p:childTnLst>
                              <p:par>
                                <p:cTn id="9" presetID="8" presetClass="emph" presetSubtype="0" fill="hold" grpId="1" nodeType="afterEffect">
                                  <p:stCondLst>
                                    <p:cond delay="500"/>
                                  </p:stCondLst>
                                  <p:childTnLst>
                                    <p:animRot by="21600000">
                                      <p:cBhvr>
                                        <p:cTn id="10" dur="2000" fill="hold"/>
                                        <p:tgtEl>
                                          <p:spTgt spid="4"/>
                                        </p:tgtEl>
                                        <p:attrNameLst>
                                          <p:attrName>r</p:attrName>
                                        </p:attrNameLst>
                                      </p:cBhvr>
                                    </p:animRot>
                                  </p:childTnLst>
                                  <p:subTnLst>
                                    <p:audio>
                                      <p:cMediaNode>
                                        <p:cTn display="0" masterRel="sameClick">
                                          <p:stCondLst>
                                            <p:cond evt="begin" delay="0">
                                              <p:tn val="9"/>
                                            </p:cond>
                                          </p:stCondLst>
                                          <p:endCondLst>
                                            <p:cond evt="onStopAudio" delay="0">
                                              <p:tgtEl>
                                                <p:sldTgt/>
                                              </p:tgtEl>
                                            </p:cond>
                                          </p:endCondLst>
                                        </p:cTn>
                                        <p:tgtEl>
                                          <p:sndTgt r:embed="rId2" name="camera.wav" builtIn="1"/>
                                        </p:tgtEl>
                                      </p:cMediaNode>
                                    </p:audio>
                                  </p:sub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2000" fill="hold"/>
                                        <p:tgtEl>
                                          <p:spTgt spid="5"/>
                                        </p:tgtEl>
                                        <p:attrNameLst>
                                          <p:attrName>ppt_x</p:attrName>
                                        </p:attrNameLst>
                                      </p:cBhvr>
                                      <p:tavLst>
                                        <p:tav tm="0">
                                          <p:val>
                                            <p:strVal val="#ppt_x"/>
                                          </p:val>
                                        </p:tav>
                                        <p:tav tm="100000">
                                          <p:val>
                                            <p:strVal val="#ppt_x"/>
                                          </p:val>
                                        </p:tav>
                                      </p:tavLst>
                                    </p:anim>
                                    <p:anim calcmode="lin" valueType="num">
                                      <p:cBhvr additive="base">
                                        <p:cTn id="16" dur="2000" fill="hold"/>
                                        <p:tgtEl>
                                          <p:spTgt spid="5"/>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2" name="camera.wav" builtIn="1"/>
                                        </p:tgtEl>
                                      </p:cMediaNode>
                                    </p:audio>
                                  </p:subTnLst>
                                </p:cTn>
                              </p:par>
                            </p:childTnLst>
                          </p:cTn>
                        </p:par>
                      </p:childTnLst>
                    </p:cTn>
                  </p:par>
                  <p:par>
                    <p:cTn id="17" fill="hold">
                      <p:stCondLst>
                        <p:cond delay="indefinite"/>
                      </p:stCondLst>
                      <p:childTnLst>
                        <p:par>
                          <p:cTn id="18" fill="hold">
                            <p:stCondLst>
                              <p:cond delay="0"/>
                            </p:stCondLst>
                            <p:childTnLst>
                              <p:par>
                                <p:cTn id="19" presetID="8" presetClass="emph" presetSubtype="0" fill="hold" grpId="1" nodeType="clickEffect">
                                  <p:stCondLst>
                                    <p:cond delay="0"/>
                                  </p:stCondLst>
                                  <p:childTnLst>
                                    <p:animRot by="21600000">
                                      <p:cBhvr>
                                        <p:cTn id="20" dur="2000" fill="hold"/>
                                        <p:tgtEl>
                                          <p:spTgt spid="5"/>
                                        </p:tgtEl>
                                        <p:attrNameLst>
                                          <p:attrName>r</p:attrName>
                                        </p:attrNameLst>
                                      </p:cBhvr>
                                    </p:animRot>
                                  </p:childTnLst>
                                  <p:subTnLst>
                                    <p:audio>
                                      <p:cMediaNode>
                                        <p:cTn display="0" masterRel="sameClick">
                                          <p:stCondLst>
                                            <p:cond evt="begin" delay="0">
                                              <p:tn val="19"/>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مستدير الزوايا 2"/>
          <p:cNvSpPr/>
          <p:nvPr/>
        </p:nvSpPr>
        <p:spPr>
          <a:xfrm>
            <a:off x="928688" y="1000125"/>
            <a:ext cx="7286625" cy="10001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en-US" sz="3200" dirty="0"/>
              <a:t>It is often spontaneous, open-ended, and evolving. </a:t>
            </a:r>
            <a:endParaRPr lang="ar-SA" sz="3200" dirty="0"/>
          </a:p>
        </p:txBody>
      </p:sp>
      <p:sp>
        <p:nvSpPr>
          <p:cNvPr id="4" name="شكل بيضاوي 3"/>
          <p:cNvSpPr/>
          <p:nvPr/>
        </p:nvSpPr>
        <p:spPr>
          <a:xfrm>
            <a:off x="571500" y="2500313"/>
            <a:ext cx="8072438" cy="17859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en-US" sz="3200" dirty="0"/>
              <a:t>Many language learners regard speaking ability as the measure of knowing a language. </a:t>
            </a:r>
            <a:endParaRPr lang="ar-SA" sz="3200" dirty="0"/>
          </a:p>
        </p:txBody>
      </p:sp>
      <p:sp>
        <p:nvSpPr>
          <p:cNvPr id="5" name="مستطيل مستدير الزوايا 4"/>
          <p:cNvSpPr/>
          <p:nvPr/>
        </p:nvSpPr>
        <p:spPr>
          <a:xfrm>
            <a:off x="1000125" y="4786313"/>
            <a:ext cx="7358063" cy="12858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en-US" sz="3200" dirty="0"/>
              <a:t>Speaking is key to communication</a:t>
            </a:r>
            <a:r>
              <a:rPr lang="en-US" dirty="0"/>
              <a:t>.</a:t>
            </a:r>
            <a:endParaRPr lang="ar-SA"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2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2000" fill="hold"/>
                                        <p:tgtEl>
                                          <p:spTgt spid="4"/>
                                        </p:tgtEl>
                                        <p:attrNameLst>
                                          <p:attrName>ppt_x</p:attrName>
                                        </p:attrNameLst>
                                      </p:cBhvr>
                                      <p:tavLst>
                                        <p:tav tm="0">
                                          <p:val>
                                            <p:strVal val="#ppt_x"/>
                                          </p:val>
                                        </p:tav>
                                        <p:tav tm="100000">
                                          <p:val>
                                            <p:strVal val="#ppt_x"/>
                                          </p:val>
                                        </p:tav>
                                      </p:tavLst>
                                    </p:anim>
                                    <p:anim calcmode="lin" valueType="num">
                                      <p:cBhvr additive="base">
                                        <p:cTn id="13" dur="2000" fill="hold"/>
                                        <p:tgtEl>
                                          <p:spTgt spid="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camera.wav" builtIn="1"/>
                                        </p:tgtEl>
                                      </p:cMediaNode>
                                    </p:audio>
                                  </p:sub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circle(in)">
                                      <p:cBhvr>
                                        <p:cTn id="18" dur="2000"/>
                                        <p:tgtEl>
                                          <p:spTgt spid="5"/>
                                        </p:tgtEl>
                                      </p:cBhvr>
                                    </p:animEffect>
                                  </p:childTnLst>
                                  <p:subTnLst>
                                    <p:audio>
                                      <p:cMediaNode>
                                        <p:cTn display="0" masterRel="sameClick">
                                          <p:stCondLst>
                                            <p:cond evt="begin" delay="0">
                                              <p:tn val="16"/>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خطط انسيابي: معالجة متعاقبة 1"/>
          <p:cNvSpPr/>
          <p:nvPr/>
        </p:nvSpPr>
        <p:spPr>
          <a:xfrm>
            <a:off x="1428750" y="928688"/>
            <a:ext cx="6500813" cy="714375"/>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en-US" sz="3200" dirty="0"/>
              <a:t>Objectives of Teaching Speaking:</a:t>
            </a:r>
            <a:endParaRPr lang="ar-SA" sz="3200" dirty="0"/>
          </a:p>
        </p:txBody>
      </p:sp>
      <p:sp>
        <p:nvSpPr>
          <p:cNvPr id="3" name="مستطيل مستدير الزوايا 2"/>
          <p:cNvSpPr/>
          <p:nvPr/>
        </p:nvSpPr>
        <p:spPr>
          <a:xfrm>
            <a:off x="1214438" y="2357438"/>
            <a:ext cx="7429500" cy="1643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514350" indent="-514350" algn="l" rtl="0">
              <a:buFont typeface="+mj-lt"/>
              <a:buAutoNum type="arabicParenR"/>
              <a:defRPr/>
            </a:pPr>
            <a:r>
              <a:rPr lang="en-US" sz="3200" dirty="0"/>
              <a:t>To familiarize students with non-verbal communication features.</a:t>
            </a:r>
          </a:p>
        </p:txBody>
      </p:sp>
      <p:sp>
        <p:nvSpPr>
          <p:cNvPr id="4" name="مخطط انسيابي: معالجة متعاقبة 3"/>
          <p:cNvSpPr/>
          <p:nvPr/>
        </p:nvSpPr>
        <p:spPr>
          <a:xfrm>
            <a:off x="1143000" y="4643438"/>
            <a:ext cx="7572375" cy="164306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514350" indent="-514350" algn="l">
              <a:defRPr/>
            </a:pPr>
            <a:r>
              <a:rPr lang="en-US" sz="3200" dirty="0"/>
              <a:t>2)To enable students to </a:t>
            </a:r>
            <a:r>
              <a:rPr lang="en-US" sz="3200" dirty="0" err="1"/>
              <a:t>practise</a:t>
            </a:r>
            <a:r>
              <a:rPr lang="en-US" sz="3200" dirty="0"/>
              <a:t> speaking English through oral drills in the classroom. </a:t>
            </a:r>
            <a:endParaRPr lang="ar-SA" sz="32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3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par>
                          <p:cTn id="8" fill="hold">
                            <p:stCondLst>
                              <p:cond delay="3000"/>
                            </p:stCondLst>
                            <p:childTnLst>
                              <p:par>
                                <p:cTn id="9" presetID="6" presetClass="emph" presetSubtype="0" fill="hold" grpId="1" nodeType="afterEffect">
                                  <p:stCondLst>
                                    <p:cond delay="500"/>
                                  </p:stCondLst>
                                  <p:childTnLst>
                                    <p:animScale>
                                      <p:cBhvr>
                                        <p:cTn id="10" dur="2000" fill="hold"/>
                                        <p:tgtEl>
                                          <p:spTgt spid="2"/>
                                        </p:tgtEl>
                                      </p:cBhvr>
                                      <p:by x="150000" y="150000"/>
                                    </p:animScale>
                                  </p:childTnLst>
                                  <p:subTnLst>
                                    <p:audio>
                                      <p:cMediaNode>
                                        <p:cTn display="0" masterRel="sameClick">
                                          <p:stCondLst>
                                            <p:cond evt="begin" delay="0">
                                              <p:tn val="9"/>
                                            </p:cond>
                                          </p:stCondLst>
                                          <p:endCondLst>
                                            <p:cond evt="onStopAudio" delay="0">
                                              <p:tgtEl>
                                                <p:sldTgt/>
                                              </p:tgtEl>
                                            </p:cond>
                                          </p:endCondLst>
                                        </p:cTn>
                                        <p:tgtEl>
                                          <p:sndTgt r:embed="rId2" name="camera.wav" builtIn="1"/>
                                        </p:tgtEl>
                                      </p:cMediaNode>
                                    </p:audio>
                                  </p:sub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dissolve">
                                      <p:cBhvr>
                                        <p:cTn id="15" dur="2000"/>
                                        <p:tgtEl>
                                          <p:spTgt spid="3"/>
                                        </p:tgtEl>
                                      </p:cBhvr>
                                    </p:animEffect>
                                  </p:childTnLst>
                                  <p:subTnLst>
                                    <p:audio>
                                      <p:cMediaNode>
                                        <p:cTn display="0" masterRel="sameClick">
                                          <p:stCondLst>
                                            <p:cond evt="begin" delay="0">
                                              <p:tn val="13"/>
                                            </p:cond>
                                          </p:stCondLst>
                                          <p:endCondLst>
                                            <p:cond evt="onStopAudio" delay="0">
                                              <p:tgtEl>
                                                <p:sldTgt/>
                                              </p:tgtEl>
                                            </p:cond>
                                          </p:endCondLst>
                                        </p:cTn>
                                        <p:tgtEl>
                                          <p:sndTgt r:embed="rId2" name="camera.wav" builtIn="1"/>
                                        </p:tgtEl>
                                      </p:cMediaNode>
                                    </p:audio>
                                  </p:subTnLst>
                                </p:cTn>
                              </p:par>
                            </p:childTnLst>
                          </p:cTn>
                        </p:par>
                      </p:childTnLst>
                    </p:cTn>
                  </p:par>
                  <p:par>
                    <p:cTn id="16" fill="hold">
                      <p:stCondLst>
                        <p:cond delay="indefinite"/>
                      </p:stCondLst>
                      <p:childTnLst>
                        <p:par>
                          <p:cTn id="17" fill="hold">
                            <p:stCondLst>
                              <p:cond delay="0"/>
                            </p:stCondLst>
                            <p:childTnLst>
                              <p:par>
                                <p:cTn id="18" presetID="23" presetClass="emph" presetSubtype="0" fill="hold" grpId="1" nodeType="clickEffect">
                                  <p:stCondLst>
                                    <p:cond delay="0"/>
                                  </p:stCondLst>
                                  <p:childTnLst>
                                    <p:animClr clrSpc="hsl" dir="cw">
                                      <p:cBhvr override="childStyle">
                                        <p:cTn id="19" dur="2000" fill="hold"/>
                                        <p:tgtEl>
                                          <p:spTgt spid="3"/>
                                        </p:tgtEl>
                                        <p:attrNameLst>
                                          <p:attrName>style.color</p:attrName>
                                        </p:attrNameLst>
                                      </p:cBhvr>
                                      <p:by>
                                        <p:hsl h="10842353" s="0" l="0"/>
                                      </p:by>
                                    </p:animClr>
                                    <p:animClr clrSpc="hsl" dir="cw">
                                      <p:cBhvr>
                                        <p:cTn id="20" dur="2000" fill="hold"/>
                                        <p:tgtEl>
                                          <p:spTgt spid="3"/>
                                        </p:tgtEl>
                                        <p:attrNameLst>
                                          <p:attrName>fillcolor</p:attrName>
                                        </p:attrNameLst>
                                      </p:cBhvr>
                                      <p:by>
                                        <p:hsl h="10842353" s="0" l="0"/>
                                      </p:by>
                                    </p:animClr>
                                    <p:animClr clrSpc="hsl" dir="cw">
                                      <p:cBhvr>
                                        <p:cTn id="21" dur="2000" fill="hold"/>
                                        <p:tgtEl>
                                          <p:spTgt spid="3"/>
                                        </p:tgtEl>
                                        <p:attrNameLst>
                                          <p:attrName>stroke.color</p:attrName>
                                        </p:attrNameLst>
                                      </p:cBhvr>
                                      <p:by>
                                        <p:hsl h="10842353" s="0" l="0"/>
                                      </p:by>
                                    </p:animClr>
                                    <p:set>
                                      <p:cBhvr>
                                        <p:cTn id="22" dur="2000" fill="hold"/>
                                        <p:tgtEl>
                                          <p:spTgt spid="3"/>
                                        </p:tgtEl>
                                        <p:attrNameLst>
                                          <p:attrName>fill.type</p:attrName>
                                        </p:attrNameLst>
                                      </p:cBhvr>
                                      <p:to>
                                        <p:strVal val="solid"/>
                                      </p:to>
                                    </p:set>
                                  </p:childTnLst>
                                  <p:subTnLst>
                                    <p:audio>
                                      <p:cMediaNode>
                                        <p:cTn display="0" masterRel="sameClick">
                                          <p:stCondLst>
                                            <p:cond evt="begin" delay="0">
                                              <p:tn val="18"/>
                                            </p:cond>
                                          </p:stCondLst>
                                          <p:endCondLst>
                                            <p:cond evt="onStopAudio" delay="0">
                                              <p:tgtEl>
                                                <p:sldTgt/>
                                              </p:tgtEl>
                                            </p:cond>
                                          </p:endCondLst>
                                        </p:cTn>
                                        <p:tgtEl>
                                          <p:sndTgt r:embed="rId2" name="camera.wav" builtIn="1"/>
                                        </p:tgtEl>
                                      </p:cMediaNode>
                                    </p:audio>
                                  </p:sub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diamond(in)">
                                      <p:cBhvr>
                                        <p:cTn id="27" dur="2000"/>
                                        <p:tgtEl>
                                          <p:spTgt spid="4"/>
                                        </p:tgtEl>
                                      </p:cBhvr>
                                    </p:animEffect>
                                  </p:childTnLst>
                                  <p:subTnLst>
                                    <p:audio>
                                      <p:cMediaNode>
                                        <p:cTn display="0" masterRel="sameClick">
                                          <p:stCondLst>
                                            <p:cond evt="begin" delay="0">
                                              <p:tn val="25"/>
                                            </p:cond>
                                          </p:stCondLst>
                                          <p:endCondLst>
                                            <p:cond evt="onStopAudio" delay="0">
                                              <p:tgtEl>
                                                <p:sldTgt/>
                                              </p:tgtEl>
                                            </p:cond>
                                          </p:endCondLst>
                                        </p:cTn>
                                        <p:tgtEl>
                                          <p:sndTgt r:embed="rId2" name="camera.wav" builtIn="1"/>
                                        </p:tgtEl>
                                      </p:cMediaNode>
                                    </p:audio>
                                  </p:subTnLst>
                                </p:cTn>
                              </p:par>
                            </p:childTnLst>
                          </p:cTn>
                        </p:par>
                      </p:childTnLst>
                    </p:cTn>
                  </p:par>
                  <p:par>
                    <p:cTn id="28" fill="hold">
                      <p:stCondLst>
                        <p:cond delay="indefinite"/>
                      </p:stCondLst>
                      <p:childTnLst>
                        <p:par>
                          <p:cTn id="29" fill="hold">
                            <p:stCondLst>
                              <p:cond delay="0"/>
                            </p:stCondLst>
                            <p:childTnLst>
                              <p:par>
                                <p:cTn id="30" presetID="23" presetClass="emph" presetSubtype="0" fill="hold" grpId="1" nodeType="clickEffect">
                                  <p:stCondLst>
                                    <p:cond delay="0"/>
                                  </p:stCondLst>
                                  <p:childTnLst>
                                    <p:animClr clrSpc="hsl" dir="cw">
                                      <p:cBhvr override="childStyle">
                                        <p:cTn id="31" dur="2000" fill="hold"/>
                                        <p:tgtEl>
                                          <p:spTgt spid="4"/>
                                        </p:tgtEl>
                                        <p:attrNameLst>
                                          <p:attrName>style.color</p:attrName>
                                        </p:attrNameLst>
                                      </p:cBhvr>
                                      <p:by>
                                        <p:hsl h="10842353" s="0" l="0"/>
                                      </p:by>
                                    </p:animClr>
                                    <p:animClr clrSpc="hsl" dir="cw">
                                      <p:cBhvr>
                                        <p:cTn id="32" dur="2000" fill="hold"/>
                                        <p:tgtEl>
                                          <p:spTgt spid="4"/>
                                        </p:tgtEl>
                                        <p:attrNameLst>
                                          <p:attrName>fillcolor</p:attrName>
                                        </p:attrNameLst>
                                      </p:cBhvr>
                                      <p:by>
                                        <p:hsl h="10842353" s="0" l="0"/>
                                      </p:by>
                                    </p:animClr>
                                    <p:animClr clrSpc="hsl" dir="cw">
                                      <p:cBhvr>
                                        <p:cTn id="33" dur="2000" fill="hold"/>
                                        <p:tgtEl>
                                          <p:spTgt spid="4"/>
                                        </p:tgtEl>
                                        <p:attrNameLst>
                                          <p:attrName>stroke.color</p:attrName>
                                        </p:attrNameLst>
                                      </p:cBhvr>
                                      <p:by>
                                        <p:hsl h="10842353" s="0" l="0"/>
                                      </p:by>
                                    </p:animClr>
                                    <p:set>
                                      <p:cBhvr>
                                        <p:cTn id="34" dur="2000" fill="hold"/>
                                        <p:tgtEl>
                                          <p:spTgt spid="4"/>
                                        </p:tgtEl>
                                        <p:attrNameLst>
                                          <p:attrName>fill.type</p:attrName>
                                        </p:attrNameLst>
                                      </p:cBhvr>
                                      <p:to>
                                        <p:strVal val="solid"/>
                                      </p:to>
                                    </p:set>
                                  </p:childTnLst>
                                  <p:subTnLst>
                                    <p:audio>
                                      <p:cMediaNode>
                                        <p:cTn display="0" masterRel="sameClick">
                                          <p:stCondLst>
                                            <p:cond evt="begin" delay="0">
                                              <p:tn val="30"/>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خطط انسيابي: معالجة متعاقبة 1"/>
          <p:cNvSpPr/>
          <p:nvPr/>
        </p:nvSpPr>
        <p:spPr>
          <a:xfrm>
            <a:off x="285750" y="785813"/>
            <a:ext cx="8501063" cy="164306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200" dirty="0"/>
              <a:t>3)To involve students in classroom interactions through the use and practice of various oral techniques.</a:t>
            </a:r>
            <a:endParaRPr lang="ar-SA" sz="3200" dirty="0"/>
          </a:p>
        </p:txBody>
      </p:sp>
      <p:sp>
        <p:nvSpPr>
          <p:cNvPr id="3" name="مخطط انسيابي: معالجة متعاقبة 2"/>
          <p:cNvSpPr/>
          <p:nvPr/>
        </p:nvSpPr>
        <p:spPr>
          <a:xfrm>
            <a:off x="357188" y="2714625"/>
            <a:ext cx="8501062" cy="142875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200" dirty="0"/>
              <a:t>4) To train students to develop the habit of using their vocal organs properly while speaking English.</a:t>
            </a:r>
            <a:endParaRPr lang="ar-SA" sz="3200" dirty="0"/>
          </a:p>
        </p:txBody>
      </p:sp>
      <p:sp>
        <p:nvSpPr>
          <p:cNvPr id="4" name="مخطط انسيابي: معالجة متعاقبة 3"/>
          <p:cNvSpPr/>
          <p:nvPr/>
        </p:nvSpPr>
        <p:spPr>
          <a:xfrm>
            <a:off x="428625" y="4429125"/>
            <a:ext cx="8358188" cy="207168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200" dirty="0"/>
              <a:t>5) To familiarize students with the proper use of pitch, intonation, duration, tone of voice, gesture and facial expression to convey the full import of a spoken message.</a:t>
            </a:r>
            <a:endParaRPr lang="ar-SA" sz="32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3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3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builtIn="1"/>
                                        </p:tgtEl>
                                      </p:cMediaNode>
                                    </p:audio>
                                  </p:subTnLst>
                                </p:cTn>
                              </p:par>
                            </p:childTnLst>
                          </p:cTn>
                        </p:par>
                      </p:childTnLst>
                    </p:cTn>
                  </p:par>
                  <p:par>
                    <p:cTn id="13" fill="hold">
                      <p:stCondLst>
                        <p:cond delay="indefinite"/>
                      </p:stCondLst>
                      <p:childTnLst>
                        <p:par>
                          <p:cTn id="14" fill="hold">
                            <p:stCondLst>
                              <p:cond delay="0"/>
                            </p:stCondLst>
                            <p:childTnLst>
                              <p:par>
                                <p:cTn id="15" presetID="16" presetClass="entr" presetSubtype="42"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outHorizontal)">
                                      <p:cBhvr>
                                        <p:cTn id="17" dur="3000"/>
                                        <p:tgtEl>
                                          <p:spTgt spid="4"/>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357188" y="642938"/>
            <a:ext cx="8072437" cy="35004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t>What is meant by “teaching speaking” is to teach ESL learners to:</a:t>
            </a:r>
          </a:p>
          <a:p>
            <a:pPr algn="just" rtl="0">
              <a:buFont typeface="Wingdings" pitchFamily="2" charset="2"/>
              <a:buChar char="§"/>
              <a:defRPr/>
            </a:pPr>
            <a:r>
              <a:rPr lang="en-US" sz="3200" dirty="0"/>
              <a:t>Produce the English speech sounds and sound patterns</a:t>
            </a:r>
          </a:p>
          <a:p>
            <a:pPr algn="just" rtl="0">
              <a:buFont typeface="Wingdings" pitchFamily="2" charset="2"/>
              <a:buChar char="§"/>
              <a:defRPr/>
            </a:pPr>
            <a:r>
              <a:rPr lang="en-US" sz="3200" dirty="0"/>
              <a:t>Use word and sentence stress, intonation patterns and the rhythm of the second language.</a:t>
            </a:r>
            <a:endParaRPr lang="ar-SA" sz="3200" dirty="0"/>
          </a:p>
        </p:txBody>
      </p:sp>
      <p:sp>
        <p:nvSpPr>
          <p:cNvPr id="9" name="مخطط انسيابي: معالجة متعاقبة 8"/>
          <p:cNvSpPr/>
          <p:nvPr/>
        </p:nvSpPr>
        <p:spPr>
          <a:xfrm>
            <a:off x="500063" y="4500563"/>
            <a:ext cx="7858125" cy="1500187"/>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buFont typeface="Wingdings" pitchFamily="2" charset="2"/>
              <a:buChar char="§"/>
              <a:defRPr/>
            </a:pPr>
            <a:r>
              <a:rPr lang="en-US" sz="3200" dirty="0"/>
              <a:t>Select appropriate words  and sentences according to the proper social setting, audience, situation and subject matter.</a:t>
            </a:r>
            <a:endParaRPr lang="ar-SA" sz="32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2000" fill="hold"/>
                                        <p:tgtEl>
                                          <p:spTgt spid="9"/>
                                        </p:tgtEl>
                                        <p:attrNameLst>
                                          <p:attrName>ppt_x</p:attrName>
                                        </p:attrNameLst>
                                      </p:cBhvr>
                                      <p:tavLst>
                                        <p:tav tm="0">
                                          <p:val>
                                            <p:strVal val="#ppt_x"/>
                                          </p:val>
                                        </p:tav>
                                        <p:tav tm="100000">
                                          <p:val>
                                            <p:strVal val="#ppt_x"/>
                                          </p:val>
                                        </p:tav>
                                      </p:tavLst>
                                    </p:anim>
                                    <p:anim calcmode="lin" valueType="num">
                                      <p:cBhvr additive="base">
                                        <p:cTn id="13" dur="2000" fill="hold"/>
                                        <p:tgtEl>
                                          <p:spTgt spid="9"/>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خطط انسيابي: معالجة متعاقبة 1"/>
          <p:cNvSpPr/>
          <p:nvPr/>
        </p:nvSpPr>
        <p:spPr>
          <a:xfrm>
            <a:off x="571500" y="500063"/>
            <a:ext cx="8001000" cy="135731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buFont typeface="Wingdings" pitchFamily="2" charset="2"/>
              <a:buChar char="§"/>
              <a:defRPr/>
            </a:pPr>
            <a:r>
              <a:rPr lang="en-US" sz="3200" dirty="0"/>
              <a:t>Organize their thoughts in a meaningful and logical sequence.</a:t>
            </a:r>
            <a:endParaRPr lang="ar-SA" sz="3200" dirty="0"/>
          </a:p>
        </p:txBody>
      </p:sp>
      <p:sp>
        <p:nvSpPr>
          <p:cNvPr id="3" name="مخطط انسيابي: معالجة متعاقبة 2"/>
          <p:cNvSpPr/>
          <p:nvPr/>
        </p:nvSpPr>
        <p:spPr>
          <a:xfrm>
            <a:off x="571500" y="2357438"/>
            <a:ext cx="7715250" cy="142875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buFont typeface="Wingdings" pitchFamily="2" charset="2"/>
              <a:buChar char="§"/>
              <a:defRPr/>
            </a:pPr>
            <a:r>
              <a:rPr lang="en-US" sz="3200" dirty="0"/>
              <a:t>Use language as a means of expressing values and judgments</a:t>
            </a:r>
            <a:r>
              <a:rPr lang="en-US" dirty="0"/>
              <a:t>.</a:t>
            </a:r>
            <a:endParaRPr lang="ar-SA" dirty="0"/>
          </a:p>
        </p:txBody>
      </p:sp>
      <p:sp>
        <p:nvSpPr>
          <p:cNvPr id="4" name="مخطط انسيابي: معالجة متعاقبة 3"/>
          <p:cNvSpPr/>
          <p:nvPr/>
        </p:nvSpPr>
        <p:spPr>
          <a:xfrm>
            <a:off x="571500" y="4500563"/>
            <a:ext cx="7858125" cy="1571625"/>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buFont typeface="Wingdings" pitchFamily="2" charset="2"/>
              <a:buChar char="§"/>
              <a:defRPr/>
            </a:pPr>
            <a:r>
              <a:rPr lang="en-US" sz="3200" dirty="0"/>
              <a:t>Use the language quickly and confidently with few unnatural pauses, which is called fluency.</a:t>
            </a:r>
            <a:endParaRPr lang="ar-SA" sz="32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1+#ppt_w/2"/>
                                          </p:val>
                                        </p:tav>
                                        <p:tav tm="100000">
                                          <p:val>
                                            <p:strVal val="#ppt_x"/>
                                          </p:val>
                                        </p:tav>
                                      </p:tavLst>
                                    </p:anim>
                                    <p:anim calcmode="lin" valueType="num">
                                      <p:cBhvr additive="base">
                                        <p:cTn id="8" dur="2000" fill="hold"/>
                                        <p:tgtEl>
                                          <p:spTgt spid="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2000" fill="hold"/>
                                        <p:tgtEl>
                                          <p:spTgt spid="3"/>
                                        </p:tgtEl>
                                        <p:attrNameLst>
                                          <p:attrName>ppt_x</p:attrName>
                                        </p:attrNameLst>
                                      </p:cBhvr>
                                      <p:tavLst>
                                        <p:tav tm="0">
                                          <p:val>
                                            <p:strVal val="0-#ppt_w/2"/>
                                          </p:val>
                                        </p:tav>
                                        <p:tav tm="100000">
                                          <p:val>
                                            <p:strVal val="#ppt_x"/>
                                          </p:val>
                                        </p:tav>
                                      </p:tavLst>
                                    </p:anim>
                                    <p:anim calcmode="lin" valueType="num">
                                      <p:cBhvr additive="base">
                                        <p:cTn id="14" dur="2000" fill="hold"/>
                                        <p:tgtEl>
                                          <p:spTgt spid="3"/>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builtIn="1"/>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2000" fill="hold"/>
                                        <p:tgtEl>
                                          <p:spTgt spid="4"/>
                                        </p:tgtEl>
                                        <p:attrNameLst>
                                          <p:attrName>ppt_x</p:attrName>
                                        </p:attrNameLst>
                                      </p:cBhvr>
                                      <p:tavLst>
                                        <p:tav tm="0">
                                          <p:val>
                                            <p:strVal val="1+#ppt_w/2"/>
                                          </p:val>
                                        </p:tav>
                                        <p:tav tm="100000">
                                          <p:val>
                                            <p:strVal val="#ppt_x"/>
                                          </p:val>
                                        </p:tav>
                                      </p:tavLst>
                                    </p:anim>
                                    <p:anim calcmode="lin" valueType="num">
                                      <p:cBhvr additive="base">
                                        <p:cTn id="20" dur="2000" fill="hold"/>
                                        <p:tgtEl>
                                          <p:spTgt spid="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خطط انسيابي: معالجة متعاقبة 1"/>
          <p:cNvSpPr/>
          <p:nvPr/>
        </p:nvSpPr>
        <p:spPr>
          <a:xfrm>
            <a:off x="500063" y="500063"/>
            <a:ext cx="8215312" cy="11430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buFont typeface="Wingdings" pitchFamily="2" charset="2"/>
              <a:buChar char="§"/>
              <a:defRPr/>
            </a:pPr>
            <a:r>
              <a:rPr lang="en-US" sz="3200" dirty="0">
                <a:solidFill>
                  <a:schemeClr val="tx1"/>
                </a:solidFill>
              </a:rPr>
              <a:t>The goal of teaching speaking skills is communicative efficiency.</a:t>
            </a:r>
            <a:endParaRPr lang="ar-SA" sz="3200" dirty="0">
              <a:solidFill>
                <a:schemeClr val="tx1"/>
              </a:solidFill>
            </a:endParaRPr>
          </a:p>
        </p:txBody>
      </p:sp>
      <p:sp>
        <p:nvSpPr>
          <p:cNvPr id="3" name="مخطط انسيابي: معالجة متعاقبة 2"/>
          <p:cNvSpPr/>
          <p:nvPr/>
        </p:nvSpPr>
        <p:spPr>
          <a:xfrm>
            <a:off x="714375" y="2071688"/>
            <a:ext cx="7858125" cy="1428750"/>
          </a:xfrm>
          <a:prstGeom prst="flowChartAlternateProcess">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buFont typeface="Wingdings" pitchFamily="2" charset="2"/>
              <a:buChar char="§"/>
              <a:defRPr/>
            </a:pPr>
            <a:r>
              <a:rPr lang="en-US" sz="3200" dirty="0">
                <a:solidFill>
                  <a:schemeClr val="tx1"/>
                </a:solidFill>
              </a:rPr>
              <a:t>Learners should be able to make themselves understood, using their current proficiency to the  fullest.</a:t>
            </a:r>
            <a:endParaRPr lang="ar-SA" sz="3200" dirty="0">
              <a:solidFill>
                <a:schemeClr val="tx1"/>
              </a:solidFill>
            </a:endParaRPr>
          </a:p>
        </p:txBody>
      </p:sp>
      <p:sp>
        <p:nvSpPr>
          <p:cNvPr id="4" name="مخطط انسيابي: معالجة متعاقبة 3"/>
          <p:cNvSpPr/>
          <p:nvPr/>
        </p:nvSpPr>
        <p:spPr>
          <a:xfrm>
            <a:off x="714375" y="3786188"/>
            <a:ext cx="8072438" cy="2500312"/>
          </a:xfrm>
          <a:prstGeom prst="flowChartAlternate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buFont typeface="Wingdings" pitchFamily="2" charset="2"/>
              <a:buChar char="§"/>
              <a:defRPr/>
            </a:pPr>
            <a:r>
              <a:rPr lang="en-US" sz="3200" dirty="0">
                <a:solidFill>
                  <a:schemeClr val="tx1"/>
                </a:solidFill>
              </a:rPr>
              <a:t>They should try to avoid confusion in the message due to faulty pronunciation, grammar, or vocabulary, and to observe the social and cultural rules that apply in each communication situation.</a:t>
            </a:r>
            <a:endParaRPr lang="ar-SA" sz="32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2000" fill="hold"/>
                                        <p:tgtEl>
                                          <p:spTgt spid="3"/>
                                        </p:tgtEl>
                                        <p:attrNameLst>
                                          <p:attrName>ppt_x</p:attrName>
                                        </p:attrNameLst>
                                      </p:cBhvr>
                                      <p:tavLst>
                                        <p:tav tm="0">
                                          <p:val>
                                            <p:strVal val="#ppt_x"/>
                                          </p:val>
                                        </p:tav>
                                        <p:tav tm="100000">
                                          <p:val>
                                            <p:strVal val="#ppt_x"/>
                                          </p:val>
                                        </p:tav>
                                      </p:tavLst>
                                    </p:anim>
                                    <p:anim calcmode="lin" valueType="num">
                                      <p:cBhvr additive="base">
                                        <p:cTn id="14" dur="2000" fill="hold"/>
                                        <p:tgtEl>
                                          <p:spTgt spid="3"/>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builtIn="1"/>
                                        </p:tgtEl>
                                      </p:cMediaNode>
                                    </p:audio>
                                  </p:subTnLst>
                                </p:cTn>
                              </p:par>
                            </p:childTnLst>
                          </p:cTn>
                        </p:par>
                      </p:childTnLst>
                    </p:cTn>
                  </p:par>
                  <p:par>
                    <p:cTn id="15" fill="hold">
                      <p:stCondLst>
                        <p:cond delay="indefinite"/>
                      </p:stCondLst>
                      <p:childTnLst>
                        <p:par>
                          <p:cTn id="16" fill="hold">
                            <p:stCondLst>
                              <p:cond delay="0"/>
                            </p:stCondLst>
                            <p:childTnLst>
                              <p:par>
                                <p:cTn id="17" presetID="7"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2000" fill="hold"/>
                                        <p:tgtEl>
                                          <p:spTgt spid="4"/>
                                        </p:tgtEl>
                                        <p:attrNameLst>
                                          <p:attrName>ppt_x</p:attrName>
                                        </p:attrNameLst>
                                      </p:cBhvr>
                                      <p:tavLst>
                                        <p:tav tm="0">
                                          <p:val>
                                            <p:strVal val="#ppt_x"/>
                                          </p:val>
                                        </p:tav>
                                        <p:tav tm="100000">
                                          <p:val>
                                            <p:strVal val="#ppt_x"/>
                                          </p:val>
                                        </p:tav>
                                      </p:tavLst>
                                    </p:anim>
                                    <p:anim calcmode="lin" valueType="num">
                                      <p:cBhvr additive="base">
                                        <p:cTn id="20" dur="2000" fill="hold"/>
                                        <p:tgtEl>
                                          <p:spTgt spid="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5786" y="1254515"/>
            <a:ext cx="7429552" cy="3539430"/>
          </a:xfrm>
          <a:prstGeom prst="rect">
            <a:avLst/>
          </a:prstGeom>
          <a:noFill/>
        </p:spPr>
        <p:txBody>
          <a:bodyPr wrap="square" rtlCol="1">
            <a:spAutoFit/>
          </a:bodyPr>
          <a:lstStyle/>
          <a:p>
            <a:pPr algn="just" rtl="0">
              <a:buFont typeface="Wingdings" pitchFamily="2" charset="2"/>
              <a:buChar char="q"/>
            </a:pPr>
            <a:r>
              <a:rPr lang="en-US" sz="3200" dirty="0" smtClean="0"/>
              <a:t>Communicative language teaching is based on real-life situations that require communication. Teachers should create a classroom environment where students have real-life communication, authentic activities, and meaningful tasks that promote oral language</a:t>
            </a:r>
            <a:r>
              <a:rPr lang="en-US" sz="3200" dirty="0" smtClean="0"/>
              <a:t>.</a:t>
            </a:r>
            <a:endParaRPr lang="en-US" sz="32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2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2000" fill="hold"/>
                                        <p:tgtEl>
                                          <p:spTgt spid="2">
                                            <p:txEl>
                                              <p:pRg st="0" end="0"/>
                                            </p:txEl>
                                          </p:spTgt>
                                        </p:tgtEl>
                                        <p:attrNameLst>
                                          <p:attrName>style.rotation</p:attrName>
                                        </p:attrNameLst>
                                      </p:cBhvr>
                                      <p:tavLst>
                                        <p:tav tm="0">
                                          <p:val>
                                            <p:fltVal val="360"/>
                                          </p:val>
                                        </p:tav>
                                        <p:tav tm="100000">
                                          <p:val>
                                            <p:fltVal val="0"/>
                                          </p:val>
                                        </p:tav>
                                      </p:tavLst>
                                    </p:anim>
                                    <p:animEffect transition="in" filter="fade">
                                      <p:cBhvr>
                                        <p:cTn id="10"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1428750" y="0"/>
            <a:ext cx="6429375" cy="17145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en-US" sz="3600" b="1" dirty="0">
                <a:solidFill>
                  <a:schemeClr val="tx1"/>
                </a:solidFill>
              </a:rPr>
              <a:t>The three areas of knowledge</a:t>
            </a:r>
            <a:endParaRPr lang="ar-SA" sz="3600" b="1" dirty="0">
              <a:solidFill>
                <a:schemeClr val="tx1"/>
              </a:solidFill>
            </a:endParaRPr>
          </a:p>
          <a:p>
            <a:pPr algn="ctr">
              <a:defRPr/>
            </a:pPr>
            <a:r>
              <a:rPr lang="en-US" sz="3600" b="1" dirty="0">
                <a:solidFill>
                  <a:schemeClr val="tx1"/>
                </a:solidFill>
              </a:rPr>
              <a:t>that speaking involves:</a:t>
            </a:r>
            <a:endParaRPr lang="ar-SA" sz="3600" b="1" dirty="0">
              <a:solidFill>
                <a:schemeClr val="tx1"/>
              </a:solidFill>
            </a:endParaRPr>
          </a:p>
        </p:txBody>
      </p:sp>
      <p:grpSp>
        <p:nvGrpSpPr>
          <p:cNvPr id="3" name="مجموعة 20"/>
          <p:cNvGrpSpPr>
            <a:grpSpLocks/>
          </p:cNvGrpSpPr>
          <p:nvPr/>
        </p:nvGrpSpPr>
        <p:grpSpPr bwMode="auto">
          <a:xfrm>
            <a:off x="142875" y="1928813"/>
            <a:ext cx="8786813" cy="1857375"/>
            <a:chOff x="142844" y="1785926"/>
            <a:chExt cx="8786842" cy="1857388"/>
          </a:xfrm>
        </p:grpSpPr>
        <p:sp>
          <p:nvSpPr>
            <p:cNvPr id="10" name="مستطيل مستدير الزوايا 9"/>
            <p:cNvSpPr/>
            <p:nvPr/>
          </p:nvSpPr>
          <p:spPr>
            <a:xfrm>
              <a:off x="142844" y="1785926"/>
              <a:ext cx="8786842" cy="18573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endParaRPr lang="ar-SA"/>
            </a:p>
          </p:txBody>
        </p:sp>
        <p:sp>
          <p:nvSpPr>
            <p:cNvPr id="44038" name="مربع نص 8"/>
            <p:cNvSpPr txBox="1">
              <a:spLocks noChangeArrowheads="1"/>
            </p:cNvSpPr>
            <p:nvPr/>
          </p:nvSpPr>
          <p:spPr bwMode="auto">
            <a:xfrm>
              <a:off x="214283" y="1827432"/>
              <a:ext cx="8572526" cy="1815882"/>
            </a:xfrm>
            <a:prstGeom prst="rect">
              <a:avLst/>
            </a:prstGeom>
            <a:noFill/>
            <a:ln w="9525">
              <a:noFill/>
              <a:miter lim="800000"/>
              <a:headEnd/>
              <a:tailEnd/>
            </a:ln>
          </p:spPr>
          <p:txBody>
            <a:bodyPr>
              <a:spAutoFit/>
            </a:bodyPr>
            <a:lstStyle/>
            <a:p>
              <a:pPr algn="l" rtl="0"/>
              <a:endParaRPr lang="en-US" sz="2800" dirty="0"/>
            </a:p>
            <a:p>
              <a:pPr algn="l" rtl="0"/>
              <a:r>
                <a:rPr lang="en-US" sz="2800" dirty="0"/>
                <a:t>Mechanics (pronunciation, grammar and vocabulary) : using the right words in the right order with the correct pronunciation</a:t>
              </a:r>
              <a:endParaRPr lang="ar-SA" sz="2800" dirty="0"/>
            </a:p>
          </p:txBody>
        </p:sp>
      </p:grpSp>
      <p:sp>
        <p:nvSpPr>
          <p:cNvPr id="13" name="مستطيل مستدير الزوايا 12"/>
          <p:cNvSpPr/>
          <p:nvPr/>
        </p:nvSpPr>
        <p:spPr>
          <a:xfrm>
            <a:off x="214313" y="4071938"/>
            <a:ext cx="8786812" cy="24288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Functions (transaction and interaction): knowing when clarity of message is essential (transaction/information exchange) and when precise understanding is not required (interaction/relationship building).</a:t>
            </a:r>
            <a:endParaRPr lang="ar-SA" sz="32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4)">
                                      <p:cBhvr>
                                        <p:cTn id="12" dur="2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builtIn="1"/>
                                        </p:tgtEl>
                                      </p:cMediaNode>
                                    </p:audio>
                                  </p:sub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checkerboard(across)">
                                      <p:cBhvr>
                                        <p:cTn id="17" dur="2000"/>
                                        <p:tgtEl>
                                          <p:spTgt spid="13"/>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285750" y="928688"/>
            <a:ext cx="8429625" cy="3929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Social and cultural rules and norms (turn-taking, rate of speech, length of pauses between speakers, relative roles of participants): understanding how to take into account who is speaking to whom, in what circumstances, about what and for what reason.</a:t>
            </a:r>
            <a:endParaRPr lang="ar-SA" sz="32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par>
                          <p:cTn id="8" fill="hold">
                            <p:stCondLst>
                              <p:cond delay="0"/>
                            </p:stCondLst>
                            <p:childTnLst>
                              <p:par>
                                <p:cTn id="9" presetID="8" presetClass="emph" presetSubtype="0" fill="hold" grpId="1" nodeType="afterEffect">
                                  <p:stCondLst>
                                    <p:cond delay="0"/>
                                  </p:stCondLst>
                                  <p:childTnLst>
                                    <p:animRot by="21600000">
                                      <p:cBhvr>
                                        <p:cTn id="10" dur="2000" fill="hold"/>
                                        <p:tgtEl>
                                          <p:spTgt spid="2"/>
                                        </p:tgtEl>
                                        <p:attrNameLst>
                                          <p:attrName>r</p:attrName>
                                        </p:attrNameLst>
                                      </p:cBhvr>
                                    </p:animRot>
                                  </p:childTnLst>
                                  <p:subTnLst>
                                    <p:audio>
                                      <p:cMediaNode>
                                        <p:cTn display="0" masterRel="sameClick">
                                          <p:stCondLst>
                                            <p:cond evt="begin" delay="0">
                                              <p:tn val="9"/>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خطط انسيابي: شريط مثقب 1"/>
          <p:cNvSpPr/>
          <p:nvPr/>
        </p:nvSpPr>
        <p:spPr>
          <a:xfrm>
            <a:off x="785813" y="500063"/>
            <a:ext cx="7358062" cy="107156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600" b="1" dirty="0">
                <a:solidFill>
                  <a:schemeClr val="tx1"/>
                </a:solidFill>
              </a:rPr>
              <a:t>Procedures of Teaching Speaking</a:t>
            </a:r>
            <a:endParaRPr lang="ar-SA" sz="3600" b="1" dirty="0">
              <a:solidFill>
                <a:schemeClr val="tx1"/>
              </a:solidFill>
            </a:endParaRPr>
          </a:p>
        </p:txBody>
      </p:sp>
      <p:sp>
        <p:nvSpPr>
          <p:cNvPr id="3" name="مخطط انسيابي: معالجة 2"/>
          <p:cNvSpPr/>
          <p:nvPr/>
        </p:nvSpPr>
        <p:spPr>
          <a:xfrm>
            <a:off x="285750" y="1714500"/>
            <a:ext cx="8643938" cy="1428750"/>
          </a:xfrm>
          <a:prstGeom prst="flowChartProcess">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defRPr/>
            </a:pPr>
            <a:r>
              <a:rPr lang="en-US" sz="3200" dirty="0">
                <a:solidFill>
                  <a:schemeClr val="tx1"/>
                </a:solidFill>
              </a:rPr>
              <a:t>1) Say the model sentence or expression two or three times orally to ensure effective training.</a:t>
            </a:r>
            <a:endParaRPr lang="ar-SA" sz="3200" dirty="0">
              <a:solidFill>
                <a:schemeClr val="tx1"/>
              </a:solidFill>
            </a:endParaRPr>
          </a:p>
        </p:txBody>
      </p:sp>
      <p:sp>
        <p:nvSpPr>
          <p:cNvPr id="4" name="مخطط انسيابي: معالجة 3"/>
          <p:cNvSpPr/>
          <p:nvPr/>
        </p:nvSpPr>
        <p:spPr>
          <a:xfrm>
            <a:off x="285750" y="4929188"/>
            <a:ext cx="8572500" cy="171450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200" dirty="0">
                <a:solidFill>
                  <a:schemeClr val="tx1"/>
                </a:solidFill>
              </a:rPr>
              <a:t>3) Say it at normal speed in the classroom without exaggeration of lip movements when pronouncing the words.</a:t>
            </a:r>
            <a:endParaRPr lang="ar-SA" sz="3200" dirty="0">
              <a:solidFill>
                <a:schemeClr val="tx1"/>
              </a:solidFill>
            </a:endParaRPr>
          </a:p>
        </p:txBody>
      </p:sp>
      <p:sp>
        <p:nvSpPr>
          <p:cNvPr id="5" name="مخطط انسيابي: معالجة 4"/>
          <p:cNvSpPr/>
          <p:nvPr/>
        </p:nvSpPr>
        <p:spPr>
          <a:xfrm>
            <a:off x="357188" y="3357563"/>
            <a:ext cx="8501062" cy="1500187"/>
          </a:xfrm>
          <a:prstGeom prst="flowChartProcess">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200" dirty="0">
                <a:solidFill>
                  <a:schemeClr val="tx1"/>
                </a:solidFill>
              </a:rPr>
              <a:t>2) It should be short and easy to say it. It is better to say it, if possible, through association with pictures, real objects or gestures.</a:t>
            </a:r>
            <a:endParaRPr lang="ar-SA" sz="32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000" fill="hold"/>
                                        <p:tgtEl>
                                          <p:spTgt spid="3"/>
                                        </p:tgtEl>
                                        <p:attrNameLst>
                                          <p:attrName>ppt_x</p:attrName>
                                        </p:attrNameLst>
                                      </p:cBhvr>
                                      <p:tavLst>
                                        <p:tav tm="0">
                                          <p:val>
                                            <p:strVal val="1+#ppt_w/2"/>
                                          </p:val>
                                        </p:tav>
                                        <p:tav tm="100000">
                                          <p:val>
                                            <p:strVal val="#ppt_x"/>
                                          </p:val>
                                        </p:tav>
                                      </p:tavLst>
                                    </p:anim>
                                    <p:anim calcmode="lin" valueType="num">
                                      <p:cBhvr additive="base">
                                        <p:cTn id="13" dur="2000" fill="hold"/>
                                        <p:tgtEl>
                                          <p:spTgt spid="3"/>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camera.wav" builtIn="1"/>
                                        </p:tgtEl>
                                      </p:cMediaNode>
                                    </p:audio>
                                  </p:sub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2000" fill="hold"/>
                                        <p:tgtEl>
                                          <p:spTgt spid="5"/>
                                        </p:tgtEl>
                                        <p:attrNameLst>
                                          <p:attrName>ppt_x</p:attrName>
                                        </p:attrNameLst>
                                      </p:cBhvr>
                                      <p:tavLst>
                                        <p:tav tm="0">
                                          <p:val>
                                            <p:strVal val="0-#ppt_w/2"/>
                                          </p:val>
                                        </p:tav>
                                        <p:tav tm="100000">
                                          <p:val>
                                            <p:strVal val="#ppt_x"/>
                                          </p:val>
                                        </p:tav>
                                      </p:tavLst>
                                    </p:anim>
                                    <p:anim calcmode="lin" valueType="num">
                                      <p:cBhvr additive="base">
                                        <p:cTn id="19" dur="2000" fill="hold"/>
                                        <p:tgtEl>
                                          <p:spTgt spid="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6"/>
                                            </p:cond>
                                          </p:stCondLst>
                                          <p:endCondLst>
                                            <p:cond evt="onStopAudio" delay="0">
                                              <p:tgtEl>
                                                <p:sldTgt/>
                                              </p:tgtEl>
                                            </p:cond>
                                          </p:endCondLst>
                                        </p:cTn>
                                        <p:tgtEl>
                                          <p:sndTgt r:embed="rId2" name="camera.wav" builtIn="1"/>
                                        </p:tgtEl>
                                      </p:cMediaNode>
                                    </p:audio>
                                  </p:sub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2000" fill="hold"/>
                                        <p:tgtEl>
                                          <p:spTgt spid="4"/>
                                        </p:tgtEl>
                                        <p:attrNameLst>
                                          <p:attrName>ppt_x</p:attrName>
                                        </p:attrNameLst>
                                      </p:cBhvr>
                                      <p:tavLst>
                                        <p:tav tm="0">
                                          <p:val>
                                            <p:strVal val="#ppt_x"/>
                                          </p:val>
                                        </p:tav>
                                        <p:tav tm="100000">
                                          <p:val>
                                            <p:strVal val="#ppt_x"/>
                                          </p:val>
                                        </p:tav>
                                      </p:tavLst>
                                    </p:anim>
                                    <p:anim calcmode="lin" valueType="num">
                                      <p:cBhvr additive="base">
                                        <p:cTn id="25" dur="2000" fill="hold"/>
                                        <p:tgtEl>
                                          <p:spTgt spid="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2"/>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285750" y="428625"/>
            <a:ext cx="8572500" cy="14287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200" dirty="0">
                <a:solidFill>
                  <a:schemeClr val="tx1"/>
                </a:solidFill>
              </a:rPr>
              <a:t>4) Call on your more able students before calling on the weaker ones to give a chance for the latter to practice responses correctly.</a:t>
            </a:r>
            <a:endParaRPr lang="ar-SA" sz="3200" dirty="0">
              <a:solidFill>
                <a:schemeClr val="tx1"/>
              </a:solidFill>
            </a:endParaRPr>
          </a:p>
        </p:txBody>
      </p:sp>
      <p:sp>
        <p:nvSpPr>
          <p:cNvPr id="3" name="مستطيل مستدير الزوايا 2"/>
          <p:cNvSpPr/>
          <p:nvPr/>
        </p:nvSpPr>
        <p:spPr>
          <a:xfrm>
            <a:off x="357188" y="2071688"/>
            <a:ext cx="8501062" cy="14287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200" dirty="0">
                <a:solidFill>
                  <a:schemeClr val="tx1"/>
                </a:solidFill>
              </a:rPr>
              <a:t>5) Tell students to speak in a natural voice without showing any over-expressiveness or exaggeration.</a:t>
            </a:r>
            <a:endParaRPr lang="ar-SA" sz="3200" dirty="0">
              <a:solidFill>
                <a:schemeClr val="tx1"/>
              </a:solidFill>
            </a:endParaRPr>
          </a:p>
        </p:txBody>
      </p:sp>
      <p:sp>
        <p:nvSpPr>
          <p:cNvPr id="4" name="مستطيل مستدير الزوايا 3"/>
          <p:cNvSpPr/>
          <p:nvPr/>
        </p:nvSpPr>
        <p:spPr>
          <a:xfrm>
            <a:off x="500063" y="3786188"/>
            <a:ext cx="8286750" cy="12858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200" dirty="0">
                <a:solidFill>
                  <a:schemeClr val="tx1"/>
                </a:solidFill>
              </a:rPr>
              <a:t>6) Ask students to act as both listeners and speakers.</a:t>
            </a:r>
            <a:endParaRPr lang="ar-SA" sz="3200" dirty="0">
              <a:solidFill>
                <a:schemeClr val="tx1"/>
              </a:solidFill>
            </a:endParaRPr>
          </a:p>
        </p:txBody>
      </p:sp>
      <p:sp>
        <p:nvSpPr>
          <p:cNvPr id="5" name="مستطيل مستدير الزوايا 4"/>
          <p:cNvSpPr/>
          <p:nvPr/>
        </p:nvSpPr>
        <p:spPr>
          <a:xfrm>
            <a:off x="642938" y="5357813"/>
            <a:ext cx="8072437"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200" dirty="0">
                <a:solidFill>
                  <a:schemeClr val="tx1"/>
                </a:solidFill>
              </a:rPr>
              <a:t>7) Lead students to practice the English speech sound as many times as possible.</a:t>
            </a:r>
            <a:endParaRPr lang="ar-SA" sz="32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2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builtIn="1"/>
                                        </p:tgtEl>
                                      </p:cMediaNode>
                                    </p:audio>
                                  </p:subTnLst>
                                </p:cTn>
                              </p:par>
                            </p:childTnLst>
                          </p:cTn>
                        </p:par>
                      </p:childTnLst>
                    </p:cTn>
                  </p:par>
                  <p:par>
                    <p:cTn id="13" fill="hold">
                      <p:stCondLst>
                        <p:cond delay="indefinite"/>
                      </p:stCondLst>
                      <p:childTnLst>
                        <p:par>
                          <p:cTn id="14" fill="hold">
                            <p:stCondLst>
                              <p:cond delay="0"/>
                            </p:stCondLst>
                            <p:childTnLst>
                              <p:par>
                                <p:cTn id="15" presetID="2" presetClass="entr" presetSubtype="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2000" fill="hold"/>
                                        <p:tgtEl>
                                          <p:spTgt spid="4"/>
                                        </p:tgtEl>
                                        <p:attrNameLst>
                                          <p:attrName>ppt_x</p:attrName>
                                        </p:attrNameLst>
                                      </p:cBhvr>
                                      <p:tavLst>
                                        <p:tav tm="0">
                                          <p:val>
                                            <p:strVal val="1+#ppt_w/2"/>
                                          </p:val>
                                        </p:tav>
                                        <p:tav tm="100000">
                                          <p:val>
                                            <p:strVal val="#ppt_x"/>
                                          </p:val>
                                        </p:tav>
                                      </p:tavLst>
                                    </p:anim>
                                    <p:anim calcmode="lin" valueType="num">
                                      <p:cBhvr additive="base">
                                        <p:cTn id="18" dur="2000" fill="hold"/>
                                        <p:tgtEl>
                                          <p:spTgt spid="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2" name="camera.wav" builtIn="1"/>
                                        </p:tgtEl>
                                      </p:cMediaNode>
                                    </p:audio>
                                  </p:subTnLst>
                                </p:cTn>
                              </p:par>
                            </p:childTnLst>
                          </p:cTn>
                        </p:par>
                      </p:childTnLst>
                    </p:cTn>
                  </p:par>
                  <p:par>
                    <p:cTn id="19" fill="hold">
                      <p:stCondLst>
                        <p:cond delay="indefinite"/>
                      </p:stCondLst>
                      <p:childTnLst>
                        <p:par>
                          <p:cTn id="20" fill="hold">
                            <p:stCondLst>
                              <p:cond delay="0"/>
                            </p:stCondLst>
                            <p:childTnLst>
                              <p:par>
                                <p:cTn id="21" presetID="2" presetClass="entr" presetSubtype="12"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2000" fill="hold"/>
                                        <p:tgtEl>
                                          <p:spTgt spid="5"/>
                                        </p:tgtEl>
                                        <p:attrNameLst>
                                          <p:attrName>ppt_x</p:attrName>
                                        </p:attrNameLst>
                                      </p:cBhvr>
                                      <p:tavLst>
                                        <p:tav tm="0">
                                          <p:val>
                                            <p:strVal val="0-#ppt_w/2"/>
                                          </p:val>
                                        </p:tav>
                                        <p:tav tm="100000">
                                          <p:val>
                                            <p:strVal val="#ppt_x"/>
                                          </p:val>
                                        </p:tav>
                                      </p:tavLst>
                                    </p:anim>
                                    <p:anim calcmode="lin" valueType="num">
                                      <p:cBhvr additive="base">
                                        <p:cTn id="24" dur="2000" fill="hold"/>
                                        <p:tgtEl>
                                          <p:spTgt spid="5"/>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1"/>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571500" y="428625"/>
            <a:ext cx="8286750" cy="14287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200" dirty="0">
                <a:solidFill>
                  <a:schemeClr val="tx1"/>
                </a:solidFill>
              </a:rPr>
              <a:t>8) Ask students to practice with other students preferably with native speakers if they are available in the community.</a:t>
            </a:r>
            <a:endParaRPr lang="ar-SA" sz="3200" dirty="0">
              <a:solidFill>
                <a:schemeClr val="tx1"/>
              </a:solidFill>
            </a:endParaRPr>
          </a:p>
        </p:txBody>
      </p:sp>
      <p:sp>
        <p:nvSpPr>
          <p:cNvPr id="4" name="مستطيل مستدير الزوايا 3"/>
          <p:cNvSpPr/>
          <p:nvPr/>
        </p:nvSpPr>
        <p:spPr>
          <a:xfrm>
            <a:off x="571500" y="2571750"/>
            <a:ext cx="8286750" cy="13573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200" dirty="0">
                <a:solidFill>
                  <a:schemeClr val="tx1"/>
                </a:solidFill>
              </a:rPr>
              <a:t>9) Use various interesting oral exercises and techniques to reduce classroom tension and boredom.</a:t>
            </a:r>
            <a:endParaRPr lang="ar-SA" sz="3200" dirty="0">
              <a:solidFill>
                <a:schemeClr val="tx1"/>
              </a:solidFill>
            </a:endParaRPr>
          </a:p>
        </p:txBody>
      </p:sp>
      <p:sp>
        <p:nvSpPr>
          <p:cNvPr id="5" name="مستطيل مستدير الزوايا 4"/>
          <p:cNvSpPr/>
          <p:nvPr/>
        </p:nvSpPr>
        <p:spPr>
          <a:xfrm>
            <a:off x="714375" y="4786313"/>
            <a:ext cx="8072438" cy="1643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200" dirty="0">
                <a:solidFill>
                  <a:schemeClr val="tx1"/>
                </a:solidFill>
              </a:rPr>
              <a:t>10) Correct your student’s speech gently. Don’t correct every mistake of your students invariably.</a:t>
            </a:r>
            <a:endParaRPr lang="ar-SA" sz="32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4)">
                                      <p:cBhvr>
                                        <p:cTn id="12" dur="2000"/>
                                        <p:tgtEl>
                                          <p:spTgt spid="4"/>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builtIn="1"/>
                                        </p:tgtEl>
                                      </p:cMediaNode>
                                    </p:audio>
                                  </p:sub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amond(in)">
                                      <p:cBhvr>
                                        <p:cTn id="17" dur="2000"/>
                                        <p:tgtEl>
                                          <p:spTgt spid="5"/>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900113" y="71438"/>
            <a:ext cx="7127875" cy="646331"/>
          </a:xfrm>
          <a:prstGeom prst="rect">
            <a:avLst/>
          </a:prstGeom>
          <a:gradFill rotWithShape="1">
            <a:gsLst>
              <a:gs pos="0">
                <a:srgbClr val="FFFFCC"/>
              </a:gs>
              <a:gs pos="100000">
                <a:schemeClr val="accent1"/>
              </a:gs>
            </a:gsLst>
            <a:path path="shape">
              <a:fillToRect l="50000" t="50000" r="50000" b="50000"/>
            </a:path>
          </a:gradFill>
          <a:ln w="9525">
            <a:miter lim="800000"/>
            <a:headEnd/>
            <a:tailEnd/>
          </a:ln>
          <a:scene3d>
            <a:camera prst="legacyPerspectiveBottomLeft"/>
            <a:lightRig rig="legacyFlat3" dir="t"/>
          </a:scene3d>
          <a:sp3d extrusionH="887400" prstMaterial="legacyMatte">
            <a:bevelT w="13500" h="13500" prst="angle"/>
            <a:bevelB w="13500" h="13500" prst="angle"/>
            <a:extrusionClr>
              <a:schemeClr val="accent1"/>
            </a:extrusionClr>
          </a:sp3d>
        </p:spPr>
        <p:txBody>
          <a:bodyPr>
            <a:spAutoFit/>
            <a:flatTx/>
          </a:bodyPr>
          <a:lstStyle/>
          <a:p>
            <a:pPr algn="ctr" rtl="0" eaLnBrk="1" hangingPunct="1">
              <a:spcBef>
                <a:spcPct val="50000"/>
              </a:spcBef>
            </a:pPr>
            <a:r>
              <a:rPr lang="en-US" sz="3600" b="1" dirty="0">
                <a:solidFill>
                  <a:srgbClr val="336600"/>
                </a:solidFill>
                <a:cs typeface="Simplified Arabic" pitchFamily="18" charset="-78"/>
              </a:rPr>
              <a:t>Techniques of Teaching Speaking</a:t>
            </a:r>
          </a:p>
        </p:txBody>
      </p:sp>
      <p:sp>
        <p:nvSpPr>
          <p:cNvPr id="13315" name="Text Box 3"/>
          <p:cNvSpPr txBox="1">
            <a:spLocks noChangeArrowheads="1"/>
          </p:cNvSpPr>
          <p:nvPr/>
        </p:nvSpPr>
        <p:spPr bwMode="auto">
          <a:xfrm>
            <a:off x="684213" y="1428750"/>
            <a:ext cx="7775575" cy="954088"/>
          </a:xfrm>
          <a:prstGeom prst="rect">
            <a:avLst/>
          </a:prstGeom>
          <a:noFill/>
          <a:ln w="9525">
            <a:noFill/>
            <a:miter lim="800000"/>
            <a:headEnd/>
            <a:tailEnd/>
          </a:ln>
          <a:effectLst/>
        </p:spPr>
        <p:txBody>
          <a:bodyPr>
            <a:spAutoFit/>
          </a:bodyPr>
          <a:lstStyle/>
          <a:p>
            <a:pPr algn="just" rtl="0" eaLnBrk="1" hangingPunct="1">
              <a:spcBef>
                <a:spcPct val="50000"/>
              </a:spcBef>
              <a:buClr>
                <a:schemeClr val="hlink"/>
              </a:buClr>
              <a:buFont typeface="Wingdings" pitchFamily="2" charset="2"/>
              <a:buChar char="q"/>
              <a:defRPr/>
            </a:pPr>
            <a:r>
              <a:rPr lang="ar-EG" sz="3200" dirty="0">
                <a:solidFill>
                  <a:srgbClr val="FF0000"/>
                </a:solidFill>
                <a:effectLst>
                  <a:outerShdw blurRad="38100" dist="38100" dir="2700000" algn="tl">
                    <a:srgbClr val="000000"/>
                  </a:outerShdw>
                </a:effectLst>
                <a:cs typeface="Simplified Arabic" pitchFamily="2" charset="-78"/>
              </a:rPr>
              <a:t> </a:t>
            </a:r>
            <a:r>
              <a:rPr lang="en-US" sz="2400" b="1" dirty="0">
                <a:solidFill>
                  <a:srgbClr val="FF0000"/>
                </a:solidFill>
                <a:effectLst>
                  <a:outerShdw blurRad="38100" dist="38100" dir="2700000" algn="tl">
                    <a:srgbClr val="000000"/>
                  </a:outerShdw>
                </a:effectLst>
                <a:cs typeface="Simplified Arabic" pitchFamily="2" charset="-78"/>
              </a:rPr>
              <a:t>There are several techniques and devices which are thought to be useful for practicing speaking :</a:t>
            </a:r>
            <a:endParaRPr lang="ar-EG" sz="2400" b="1" dirty="0">
              <a:solidFill>
                <a:srgbClr val="FF0000"/>
              </a:solidFill>
              <a:effectLst>
                <a:outerShdw blurRad="38100" dist="38100" dir="2700000" algn="tl">
                  <a:srgbClr val="000000"/>
                </a:outerShdw>
              </a:effectLst>
              <a:cs typeface="Simplified Arabic" pitchFamily="2" charset="-78"/>
            </a:endParaRPr>
          </a:p>
        </p:txBody>
      </p:sp>
      <p:sp>
        <p:nvSpPr>
          <p:cNvPr id="4" name="مستطيل مستدير الزوايا 3"/>
          <p:cNvSpPr/>
          <p:nvPr/>
        </p:nvSpPr>
        <p:spPr>
          <a:xfrm>
            <a:off x="428625" y="3571875"/>
            <a:ext cx="8358188" cy="3071813"/>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342900" indent="12700" algn="l" rtl="0">
              <a:defRPr/>
            </a:pPr>
            <a:r>
              <a:rPr lang="en-US" sz="2800" dirty="0">
                <a:solidFill>
                  <a:srgbClr val="C00000"/>
                </a:solidFill>
              </a:rPr>
              <a:t>Is a conversation in a play, story, novel, or other literary or dramatic work between two or more persons. The topic of a dialogue may revolve around an everyday situation, specific grammatical point, the meaning of particular words, an expression of emotion, and cultural features or customs.</a:t>
            </a:r>
            <a:endParaRPr lang="ar-SA" sz="2800" dirty="0">
              <a:solidFill>
                <a:srgbClr val="C00000"/>
              </a:solidFill>
            </a:endParaRPr>
          </a:p>
        </p:txBody>
      </p:sp>
      <p:sp>
        <p:nvSpPr>
          <p:cNvPr id="5" name="شكل بيضاوي 4"/>
          <p:cNvSpPr/>
          <p:nvPr/>
        </p:nvSpPr>
        <p:spPr>
          <a:xfrm>
            <a:off x="642938" y="2643188"/>
            <a:ext cx="3286125" cy="714375"/>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defRPr/>
            </a:pPr>
            <a:r>
              <a:rPr lang="en-US" sz="3200" b="1" dirty="0">
                <a:solidFill>
                  <a:srgbClr val="C00000"/>
                </a:solidFill>
              </a:rPr>
              <a:t>1. dialogue</a:t>
            </a:r>
            <a:endParaRPr lang="ar-SA" sz="3200" b="1" dirty="0">
              <a:solidFill>
                <a:srgbClr val="C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p:cTn id="7" dur="1000" fill="hold"/>
                                        <p:tgtEl>
                                          <p:spTgt spid="13314"/>
                                        </p:tgtEl>
                                        <p:attrNameLst>
                                          <p:attrName>ppt_x</p:attrName>
                                        </p:attrNameLst>
                                      </p:cBhvr>
                                      <p:tavLst>
                                        <p:tav tm="0">
                                          <p:val>
                                            <p:strVal val="#ppt_x-.2"/>
                                          </p:val>
                                        </p:tav>
                                        <p:tav tm="100000">
                                          <p:val>
                                            <p:strVal val="#ppt_x"/>
                                          </p:val>
                                        </p:tav>
                                      </p:tavLst>
                                    </p:anim>
                                    <p:anim calcmode="lin" valueType="num">
                                      <p:cBhvr>
                                        <p:cTn id="8" dur="1000" fill="hold"/>
                                        <p:tgtEl>
                                          <p:spTgt spid="13314"/>
                                        </p:tgtEl>
                                        <p:attrNameLst>
                                          <p:attrName>ppt_y</p:attrName>
                                        </p:attrNameLst>
                                      </p:cBhvr>
                                      <p:tavLst>
                                        <p:tav tm="0">
                                          <p:val>
                                            <p:strVal val="#ppt_y"/>
                                          </p:val>
                                        </p:tav>
                                        <p:tav tm="100000">
                                          <p:val>
                                            <p:strVal val="#ppt_y"/>
                                          </p:val>
                                        </p:tav>
                                      </p:tavLst>
                                    </p:anim>
                                    <p:animEffect transition="in" filter="wipe(right)" prLst="gradientSize: 0.1">
                                      <p:cBhvr>
                                        <p:cTn id="9" dur="1000"/>
                                        <p:tgtEl>
                                          <p:spTgt spid="13314"/>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13315">
                                            <p:txEl>
                                              <p:pRg st="0" end="0"/>
                                            </p:txEl>
                                          </p:spTgt>
                                        </p:tgtEl>
                                        <p:attrNameLst>
                                          <p:attrName>style.visibility</p:attrName>
                                        </p:attrNameLst>
                                      </p:cBhvr>
                                      <p:to>
                                        <p:strVal val="visible"/>
                                      </p:to>
                                    </p:set>
                                    <p:anim calcmode="lin" valueType="num">
                                      <p:cBhvr additive="base">
                                        <p:cTn id="14" dur="1000" fill="hold"/>
                                        <p:tgtEl>
                                          <p:spTgt spid="13315">
                                            <p:txEl>
                                              <p:pRg st="0" end="0"/>
                                            </p:txEl>
                                          </p:spTgt>
                                        </p:tgtEl>
                                        <p:attrNameLst>
                                          <p:attrName>ppt_x</p:attrName>
                                        </p:attrNameLst>
                                      </p:cBhvr>
                                      <p:tavLst>
                                        <p:tav tm="0">
                                          <p:val>
                                            <p:strVal val="1+#ppt_w/2"/>
                                          </p:val>
                                        </p:tav>
                                        <p:tav tm="100000">
                                          <p:val>
                                            <p:strVal val="#ppt_x"/>
                                          </p:val>
                                        </p:tav>
                                      </p:tavLst>
                                    </p:anim>
                                    <p:anim calcmode="lin" valueType="num">
                                      <p:cBhvr additive="base">
                                        <p:cTn id="15" dur="1000" fill="hold"/>
                                        <p:tgtEl>
                                          <p:spTgt spid="13315">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2"/>
                                            </p:cond>
                                          </p:stCondLst>
                                          <p:endCondLst>
                                            <p:cond evt="onStopAudio" delay="0">
                                              <p:tgtEl>
                                                <p:sldTgt/>
                                              </p:tgtEl>
                                            </p:cond>
                                          </p:endCondLst>
                                        </p:cTn>
                                        <p:tgtEl>
                                          <p:sndTgt r:embed="rId2" name="camera.wav" builtIn="1"/>
                                        </p:tgtEl>
                                      </p:cMediaNode>
                                    </p:audio>
                                  </p:subTnLst>
                                </p:cTn>
                              </p:par>
                            </p:childTnLst>
                          </p:cTn>
                        </p:par>
                      </p:childTnLst>
                    </p:cTn>
                  </p:par>
                  <p:par>
                    <p:cTn id="16" fill="hold">
                      <p:stCondLst>
                        <p:cond delay="indefinite"/>
                      </p:stCondLst>
                      <p:childTnLst>
                        <p:par>
                          <p:cTn id="17" fill="hold">
                            <p:stCondLst>
                              <p:cond delay="0"/>
                            </p:stCondLst>
                            <p:childTnLst>
                              <p:par>
                                <p:cTn id="18" presetID="21"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4)">
                                      <p:cBhvr>
                                        <p:cTn id="20" dur="2000"/>
                                        <p:tgtEl>
                                          <p:spTgt spid="5"/>
                                        </p:tgtEl>
                                      </p:cBhvr>
                                    </p:animEffect>
                                  </p:childTnLst>
                                  <p:subTnLst>
                                    <p:audio>
                                      <p:cMediaNode>
                                        <p:cTn display="0" masterRel="sameClick">
                                          <p:stCondLst>
                                            <p:cond evt="begin" delay="0">
                                              <p:tn val="18"/>
                                            </p:cond>
                                          </p:stCondLst>
                                          <p:endCondLst>
                                            <p:cond evt="onStopAudio" delay="0">
                                              <p:tgtEl>
                                                <p:sldTgt/>
                                              </p:tgtEl>
                                            </p:cond>
                                          </p:endCondLst>
                                        </p:cTn>
                                        <p:tgtEl>
                                          <p:sndTgt r:embed="rId2" name="camera.wav" builtIn="1"/>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2000" fill="hold"/>
                                        <p:tgtEl>
                                          <p:spTgt spid="4"/>
                                        </p:tgtEl>
                                        <p:attrNameLst>
                                          <p:attrName>ppt_x</p:attrName>
                                        </p:attrNameLst>
                                      </p:cBhvr>
                                      <p:tavLst>
                                        <p:tav tm="0">
                                          <p:val>
                                            <p:strVal val="0-#ppt_w/2"/>
                                          </p:val>
                                        </p:tav>
                                        <p:tav tm="100000">
                                          <p:val>
                                            <p:strVal val="#ppt_x"/>
                                          </p:val>
                                        </p:tav>
                                      </p:tavLst>
                                    </p:anim>
                                    <p:anim calcmode="lin" valueType="num">
                                      <p:cBhvr additive="base">
                                        <p:cTn id="26" dur="2000" fill="hold"/>
                                        <p:tgtEl>
                                          <p:spTgt spid="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nimBg="1"/>
      <p:bldP spid="4" grpId="0" animBg="1"/>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285750" y="428625"/>
            <a:ext cx="8643938" cy="9286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2800" dirty="0"/>
              <a:t>It is often recorded to be used in a language classroom.</a:t>
            </a:r>
            <a:endParaRPr lang="ar-SA" sz="2800" dirty="0"/>
          </a:p>
        </p:txBody>
      </p:sp>
      <p:sp>
        <p:nvSpPr>
          <p:cNvPr id="3" name="مستطيل مستدير الزوايا 2"/>
          <p:cNvSpPr/>
          <p:nvPr/>
        </p:nvSpPr>
        <p:spPr>
          <a:xfrm>
            <a:off x="214313" y="1571625"/>
            <a:ext cx="8643937" cy="17145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2800" dirty="0"/>
              <a:t>The specific purpose of using a recorded dialogue or getting the class act it out is to reproduce and repeat it for pronunciation and memorization practice.</a:t>
            </a:r>
            <a:endParaRPr lang="ar-SA" sz="2800" dirty="0"/>
          </a:p>
        </p:txBody>
      </p:sp>
      <p:sp>
        <p:nvSpPr>
          <p:cNvPr id="4" name="مستطيل مستدير الزوايا 3"/>
          <p:cNvSpPr/>
          <p:nvPr/>
        </p:nvSpPr>
        <p:spPr>
          <a:xfrm>
            <a:off x="285750" y="3571875"/>
            <a:ext cx="8501063" cy="15716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2800" dirty="0"/>
              <a:t>The language teacher can use a recorded dialogue to improve the speaking fluency and communication ability of his class.</a:t>
            </a:r>
            <a:endParaRPr lang="ar-SA" sz="2800" dirty="0"/>
          </a:p>
        </p:txBody>
      </p:sp>
      <p:sp>
        <p:nvSpPr>
          <p:cNvPr id="5" name="مستطيل مستدير الزوايا 4"/>
          <p:cNvSpPr/>
          <p:nvPr/>
        </p:nvSpPr>
        <p:spPr>
          <a:xfrm>
            <a:off x="357188" y="5429250"/>
            <a:ext cx="8429625" cy="10715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2800" dirty="0"/>
              <a:t>Students are asked to </a:t>
            </a:r>
            <a:r>
              <a:rPr lang="en-US" sz="2800" dirty="0" err="1"/>
              <a:t>resay</a:t>
            </a:r>
            <a:r>
              <a:rPr lang="en-US" sz="2800" dirty="0"/>
              <a:t> or reproduce orally the same conversational material.</a:t>
            </a:r>
            <a:endParaRPr lang="ar-SA" sz="2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upRight)">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000" fill="hold"/>
                                        <p:tgtEl>
                                          <p:spTgt spid="3"/>
                                        </p:tgtEl>
                                        <p:attrNameLst>
                                          <p:attrName>ppt_x</p:attrName>
                                        </p:attrNameLst>
                                      </p:cBhvr>
                                      <p:tavLst>
                                        <p:tav tm="0">
                                          <p:val>
                                            <p:strVal val="1+#ppt_w/2"/>
                                          </p:val>
                                        </p:tav>
                                        <p:tav tm="100000">
                                          <p:val>
                                            <p:strVal val="#ppt_x"/>
                                          </p:val>
                                        </p:tav>
                                      </p:tavLst>
                                    </p:anim>
                                    <p:anim calcmode="lin" valueType="num">
                                      <p:cBhvr additive="base">
                                        <p:cTn id="13" dur="2000" fill="hold"/>
                                        <p:tgtEl>
                                          <p:spTgt spid="3"/>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camera.wav" builtIn="1"/>
                                        </p:tgtEl>
                                      </p:cMediaNode>
                                    </p:audio>
                                  </p:sub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2000" fill="hold"/>
                                        <p:tgtEl>
                                          <p:spTgt spid="4"/>
                                        </p:tgtEl>
                                        <p:attrNameLst>
                                          <p:attrName>ppt_x</p:attrName>
                                        </p:attrNameLst>
                                      </p:cBhvr>
                                      <p:tavLst>
                                        <p:tav tm="0">
                                          <p:val>
                                            <p:strVal val="#ppt_x"/>
                                          </p:val>
                                        </p:tav>
                                        <p:tav tm="100000">
                                          <p:val>
                                            <p:strVal val="#ppt_x"/>
                                          </p:val>
                                        </p:tav>
                                      </p:tavLst>
                                    </p:anim>
                                    <p:anim calcmode="lin" valueType="num">
                                      <p:cBhvr additive="base">
                                        <p:cTn id="19" dur="2000" fill="hold"/>
                                        <p:tgtEl>
                                          <p:spTgt spid="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6"/>
                                            </p:cond>
                                          </p:stCondLst>
                                          <p:endCondLst>
                                            <p:cond evt="onStopAudio" delay="0">
                                              <p:tgtEl>
                                                <p:sldTgt/>
                                              </p:tgtEl>
                                            </p:cond>
                                          </p:endCondLst>
                                        </p:cTn>
                                        <p:tgtEl>
                                          <p:sndTgt r:embed="rId2" name="camera.wav" builtIn="1"/>
                                        </p:tgtEl>
                                      </p:cMediaNode>
                                    </p:audio>
                                  </p:subTnLst>
                                </p:cTn>
                              </p:par>
                            </p:childTnLst>
                          </p:cTn>
                        </p:par>
                      </p:childTnLst>
                    </p:cTn>
                  </p:par>
                  <p:par>
                    <p:cTn id="20" fill="hold">
                      <p:stCondLst>
                        <p:cond delay="indefinite"/>
                      </p:stCondLst>
                      <p:childTnLst>
                        <p:par>
                          <p:cTn id="21" fill="hold">
                            <p:stCondLst>
                              <p:cond delay="0"/>
                            </p:stCondLst>
                            <p:childTnLst>
                              <p:par>
                                <p:cTn id="22" presetID="2" presetClass="entr" presetSubtype="1"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2000" fill="hold"/>
                                        <p:tgtEl>
                                          <p:spTgt spid="5"/>
                                        </p:tgtEl>
                                        <p:attrNameLst>
                                          <p:attrName>ppt_x</p:attrName>
                                        </p:attrNameLst>
                                      </p:cBhvr>
                                      <p:tavLst>
                                        <p:tav tm="0">
                                          <p:val>
                                            <p:strVal val="#ppt_x"/>
                                          </p:val>
                                        </p:tav>
                                        <p:tav tm="100000">
                                          <p:val>
                                            <p:strVal val="#ppt_x"/>
                                          </p:val>
                                        </p:tav>
                                      </p:tavLst>
                                    </p:anim>
                                    <p:anim calcmode="lin" valueType="num">
                                      <p:cBhvr additive="base">
                                        <p:cTn id="25" dur="2000" fill="hold"/>
                                        <p:tgtEl>
                                          <p:spTgt spid="5"/>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22"/>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285750" y="214313"/>
            <a:ext cx="8501063" cy="20002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200" dirty="0">
                <a:solidFill>
                  <a:schemeClr val="tx1"/>
                </a:solidFill>
              </a:rPr>
              <a:t>First, students should be extensively exposed to the conversation, which sounds real to their experience until they comprehend the topic thoroughly.</a:t>
            </a:r>
            <a:endParaRPr lang="ar-SA" sz="3200" dirty="0">
              <a:solidFill>
                <a:schemeClr val="tx1"/>
              </a:solidFill>
            </a:endParaRPr>
          </a:p>
        </p:txBody>
      </p:sp>
      <p:sp>
        <p:nvSpPr>
          <p:cNvPr id="3" name="مستطيل مستدير الزوايا 2"/>
          <p:cNvSpPr/>
          <p:nvPr/>
        </p:nvSpPr>
        <p:spPr>
          <a:xfrm>
            <a:off x="285750" y="2428875"/>
            <a:ext cx="8501063" cy="24288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200" dirty="0">
                <a:solidFill>
                  <a:schemeClr val="tx1"/>
                </a:solidFill>
              </a:rPr>
              <a:t>They should also be encouraged to repeat it several times and imitate some of its patterns of speech before they come in front of the class and say it, almost act out, in a natural way.</a:t>
            </a:r>
            <a:endParaRPr lang="ar-SA" sz="3200" dirty="0">
              <a:solidFill>
                <a:schemeClr val="tx1"/>
              </a:solidFill>
            </a:endParaRPr>
          </a:p>
        </p:txBody>
      </p:sp>
      <p:sp>
        <p:nvSpPr>
          <p:cNvPr id="4" name="مستطيل مستدير الزوايا 3"/>
          <p:cNvSpPr/>
          <p:nvPr/>
        </p:nvSpPr>
        <p:spPr>
          <a:xfrm>
            <a:off x="357188" y="5143500"/>
            <a:ext cx="8572500" cy="14287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200" dirty="0">
                <a:solidFill>
                  <a:schemeClr val="tx1"/>
                </a:solidFill>
              </a:rPr>
              <a:t>The teacher should supply his students with a script if they need more practice</a:t>
            </a:r>
            <a:r>
              <a:rPr lang="en-US" dirty="0">
                <a:solidFill>
                  <a:schemeClr val="tx1"/>
                </a:solidFill>
              </a:rPr>
              <a:t>.</a:t>
            </a:r>
            <a:endParaRPr lang="ar-SA"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Horizontal)">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2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builtIn="1"/>
                                        </p:tgtEl>
                                      </p:cMediaNode>
                                    </p:audio>
                                  </p:subTnLst>
                                </p:cTn>
                              </p:par>
                            </p:childTnLst>
                          </p:cTn>
                        </p:par>
                      </p:childTnLst>
                    </p:cTn>
                  </p:par>
                  <p:par>
                    <p:cTn id="13" fill="hold">
                      <p:stCondLst>
                        <p:cond delay="indefinite"/>
                      </p:stCondLst>
                      <p:childTnLst>
                        <p:par>
                          <p:cTn id="14" fill="hold">
                            <p:stCondLst>
                              <p:cond delay="0"/>
                            </p:stCondLst>
                            <p:childTnLst>
                              <p:par>
                                <p:cTn id="15" presetID="21"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heel(4)">
                                      <p:cBhvr>
                                        <p:cTn id="17" dur="2000"/>
                                        <p:tgtEl>
                                          <p:spTgt spid="4"/>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214313" y="357188"/>
            <a:ext cx="8643937" cy="18573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200" dirty="0">
                <a:solidFill>
                  <a:schemeClr val="tx1"/>
                </a:solidFill>
              </a:rPr>
              <a:t>Finally, the students are stimulated to repeat it from the top of their heads in an imaginative way.</a:t>
            </a:r>
            <a:endParaRPr lang="ar-SA" sz="3200" dirty="0">
              <a:solidFill>
                <a:schemeClr val="tx1"/>
              </a:solidFill>
            </a:endParaRPr>
          </a:p>
        </p:txBody>
      </p:sp>
      <p:sp>
        <p:nvSpPr>
          <p:cNvPr id="3" name="مستطيل مستدير الزوايا 2"/>
          <p:cNvSpPr/>
          <p:nvPr/>
        </p:nvSpPr>
        <p:spPr>
          <a:xfrm>
            <a:off x="428625" y="2643188"/>
            <a:ext cx="8501063" cy="12858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200" dirty="0">
                <a:solidFill>
                  <a:schemeClr val="tx1"/>
                </a:solidFill>
              </a:rPr>
              <a:t>Students are asked to perform the dialogue in front of their peers by rendering it by heart.</a:t>
            </a:r>
            <a:endParaRPr lang="ar-SA" sz="3200" dirty="0">
              <a:solidFill>
                <a:schemeClr val="tx1"/>
              </a:solidFill>
            </a:endParaRPr>
          </a:p>
        </p:txBody>
      </p:sp>
      <p:sp>
        <p:nvSpPr>
          <p:cNvPr id="4" name="مستطيل مستدير الزوايا 3"/>
          <p:cNvSpPr/>
          <p:nvPr/>
        </p:nvSpPr>
        <p:spPr>
          <a:xfrm>
            <a:off x="357188" y="4500563"/>
            <a:ext cx="8358187" cy="20002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200" dirty="0">
                <a:solidFill>
                  <a:schemeClr val="tx1"/>
                </a:solidFill>
              </a:rPr>
              <a:t>Creativity and improvisation should be encouraged as long as they do not affect the spirit and general form of the dialogue.</a:t>
            </a:r>
            <a:endParaRPr lang="ar-SA" sz="32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trips(downLeft)">
                                      <p:cBhvr>
                                        <p:cTn id="12" dur="2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builtIn="1"/>
                                        </p:tgtEl>
                                      </p:cMediaNode>
                                    </p:audio>
                                  </p:sub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heckerboard(across)">
                                      <p:cBhvr>
                                        <p:cTn id="17" dur="2000"/>
                                        <p:tgtEl>
                                          <p:spTgt spid="4"/>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كعب 1"/>
          <p:cNvSpPr/>
          <p:nvPr/>
        </p:nvSpPr>
        <p:spPr>
          <a:xfrm>
            <a:off x="571500" y="642938"/>
            <a:ext cx="3429000" cy="642937"/>
          </a:xfrm>
          <a:prstGeom prst="cub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600" dirty="0"/>
              <a:t>2. conversation</a:t>
            </a:r>
            <a:endParaRPr lang="ar-SA" sz="3600" dirty="0"/>
          </a:p>
        </p:txBody>
      </p:sp>
      <p:sp>
        <p:nvSpPr>
          <p:cNvPr id="3" name="مستطيل مستدير الزوايا 2"/>
          <p:cNvSpPr/>
          <p:nvPr/>
        </p:nvSpPr>
        <p:spPr>
          <a:xfrm>
            <a:off x="428625" y="1643063"/>
            <a:ext cx="8429625" cy="2428875"/>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200" dirty="0">
                <a:solidFill>
                  <a:schemeClr val="tx1"/>
                </a:solidFill>
              </a:rPr>
              <a:t>Conversation is an informal friendly spoken exchange of a familiar talk or thoughts among the whole class. Each student should try to express his views about certain interesting topics, usually without preparation.</a:t>
            </a:r>
            <a:endParaRPr lang="ar-SA" sz="3200" dirty="0">
              <a:solidFill>
                <a:schemeClr val="tx1"/>
              </a:solidFill>
            </a:endParaRPr>
          </a:p>
        </p:txBody>
      </p:sp>
      <p:sp>
        <p:nvSpPr>
          <p:cNvPr id="4" name="مستطيل مستدير الزوايا 3"/>
          <p:cNvSpPr/>
          <p:nvPr/>
        </p:nvSpPr>
        <p:spPr>
          <a:xfrm>
            <a:off x="428625" y="4357688"/>
            <a:ext cx="8501063" cy="2143125"/>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Students can share pleasant plays, riddles, jokes or things that happened on a trip or party. They should be encouraged to compose and improvise new or relevant ideas.</a:t>
            </a:r>
            <a:endParaRPr lang="ar-SA" sz="32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8" fill="hold">
                      <p:stCondLst>
                        <p:cond delay="indefinite"/>
                      </p:stCondLst>
                      <p:childTnLst>
                        <p:par>
                          <p:cTn id="9" fill="hold">
                            <p:stCondLst>
                              <p:cond delay="0"/>
                            </p:stCondLst>
                            <p:childTnLst>
                              <p:par>
                                <p:cTn id="10" presetID="8" presetClass="emph" presetSubtype="0" fill="hold" grpId="1" nodeType="clickEffect">
                                  <p:stCondLst>
                                    <p:cond delay="0"/>
                                  </p:stCondLst>
                                  <p:childTnLst>
                                    <p:animRot by="21600000">
                                      <p:cBhvr>
                                        <p:cTn id="11" dur="2000" fill="hold"/>
                                        <p:tgtEl>
                                          <p:spTgt spid="2"/>
                                        </p:tgtEl>
                                        <p:attrNameLst>
                                          <p:attrName>r</p:attrName>
                                        </p:attrNameLst>
                                      </p:cBhvr>
                                    </p:animRot>
                                  </p:childTnLst>
                                  <p:subTnLst>
                                    <p:audio>
                                      <p:cMediaNode>
                                        <p:cTn display="0" masterRel="sameClick">
                                          <p:stCondLst>
                                            <p:cond evt="begin" delay="0">
                                              <p:tn val="10"/>
                                            </p:cond>
                                          </p:stCondLst>
                                          <p:endCondLst>
                                            <p:cond evt="onStopAudio" delay="0">
                                              <p:tgtEl>
                                                <p:sldTgt/>
                                              </p:tgtEl>
                                            </p:cond>
                                          </p:endCondLst>
                                        </p:cTn>
                                        <p:tgtEl>
                                          <p:sndTgt r:embed="rId2" name="camera.wav" builtIn="1"/>
                                        </p:tgtEl>
                                      </p:cMediaNode>
                                    </p:audio>
                                  </p:subTnLst>
                                </p:cTn>
                              </p:par>
                            </p:childTnLst>
                          </p:cTn>
                        </p:par>
                      </p:childTnLst>
                    </p:cTn>
                  </p:par>
                  <p:par>
                    <p:cTn id="12" fill="hold">
                      <p:stCondLst>
                        <p:cond delay="indefinite"/>
                      </p:stCondLst>
                      <p:childTnLst>
                        <p:par>
                          <p:cTn id="13" fill="hold">
                            <p:stCondLst>
                              <p:cond delay="0"/>
                            </p:stCondLst>
                            <p:childTnLst>
                              <p:par>
                                <p:cTn id="14" presetID="2" presetClass="entr" presetSubtype="1"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2000" fill="hold"/>
                                        <p:tgtEl>
                                          <p:spTgt spid="3"/>
                                        </p:tgtEl>
                                        <p:attrNameLst>
                                          <p:attrName>ppt_x</p:attrName>
                                        </p:attrNameLst>
                                      </p:cBhvr>
                                      <p:tavLst>
                                        <p:tav tm="0">
                                          <p:val>
                                            <p:strVal val="#ppt_x"/>
                                          </p:val>
                                        </p:tav>
                                        <p:tav tm="100000">
                                          <p:val>
                                            <p:strVal val="#ppt_x"/>
                                          </p:val>
                                        </p:tav>
                                      </p:tavLst>
                                    </p:anim>
                                    <p:anim calcmode="lin" valueType="num">
                                      <p:cBhvr additive="base">
                                        <p:cTn id="17" dur="2000" fill="hold"/>
                                        <p:tgtEl>
                                          <p:spTgt spid="3"/>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4"/>
                                            </p:cond>
                                          </p:stCondLst>
                                          <p:endCondLst>
                                            <p:cond evt="onStopAudio" delay="0">
                                              <p:tgtEl>
                                                <p:sldTgt/>
                                              </p:tgtEl>
                                            </p:cond>
                                          </p:endCondLst>
                                        </p:cTn>
                                        <p:tgtEl>
                                          <p:sndTgt r:embed="rId2" name="camera.wav" builtIn="1"/>
                                        </p:tgtEl>
                                      </p:cMediaNode>
                                    </p:audio>
                                  </p:sub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2000" fill="hold"/>
                                        <p:tgtEl>
                                          <p:spTgt spid="4"/>
                                        </p:tgtEl>
                                        <p:attrNameLst>
                                          <p:attrName>ppt_x</p:attrName>
                                        </p:attrNameLst>
                                      </p:cBhvr>
                                      <p:tavLst>
                                        <p:tav tm="0">
                                          <p:val>
                                            <p:strVal val="#ppt_x"/>
                                          </p:val>
                                        </p:tav>
                                        <p:tav tm="100000">
                                          <p:val>
                                            <p:strVal val="#ppt_x"/>
                                          </p:val>
                                        </p:tav>
                                      </p:tavLst>
                                    </p:anim>
                                    <p:anim calcmode="lin" valueType="num">
                                      <p:cBhvr additive="base">
                                        <p:cTn id="23" dur="2000" fill="hold"/>
                                        <p:tgtEl>
                                          <p:spTgt spid="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0"/>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357188" y="428625"/>
            <a:ext cx="8501062" cy="400050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At an early stage, the EFL teacher might ask students to repeat only the dialogue after him. Later he might encourage them to learn common English idioms and their usage in their own sentences chosen  from the textbook. Pictures and drawings may be used to stimulate students to construct an elaborate story around them.</a:t>
            </a:r>
            <a:endParaRPr lang="ar-SA" sz="3200" dirty="0">
              <a:solidFill>
                <a:schemeClr val="tx1"/>
              </a:solidFill>
            </a:endParaRPr>
          </a:p>
        </p:txBody>
      </p:sp>
      <p:sp>
        <p:nvSpPr>
          <p:cNvPr id="3" name="مستطيل مستدير الزوايا 2"/>
          <p:cNvSpPr/>
          <p:nvPr/>
        </p:nvSpPr>
        <p:spPr>
          <a:xfrm>
            <a:off x="571500" y="4643438"/>
            <a:ext cx="8072438" cy="200025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At the intermediate stage, the language teacher should stimulate his students to develop a theme for discussion using the following procedures:</a:t>
            </a:r>
            <a:endParaRPr lang="ar-SA" sz="32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2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357188" y="428625"/>
            <a:ext cx="8001000" cy="928688"/>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200" dirty="0">
                <a:solidFill>
                  <a:schemeClr val="tx1"/>
                </a:solidFill>
              </a:rPr>
              <a:t>a) Students jot down a general but personal topic at home.</a:t>
            </a:r>
            <a:endParaRPr lang="ar-SA" sz="3200" dirty="0">
              <a:solidFill>
                <a:schemeClr val="tx1"/>
              </a:solidFill>
            </a:endParaRPr>
          </a:p>
        </p:txBody>
      </p:sp>
      <p:sp>
        <p:nvSpPr>
          <p:cNvPr id="3" name="مستطيل مستدير الزوايا 2"/>
          <p:cNvSpPr/>
          <p:nvPr/>
        </p:nvSpPr>
        <p:spPr>
          <a:xfrm>
            <a:off x="428625" y="1714500"/>
            <a:ext cx="8001000" cy="1143000"/>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200" dirty="0">
                <a:solidFill>
                  <a:schemeClr val="tx1"/>
                </a:solidFill>
              </a:rPr>
              <a:t>b) They develop an argument in favor or against the proposed topic.</a:t>
            </a:r>
            <a:endParaRPr lang="ar-SA" sz="3200" dirty="0">
              <a:solidFill>
                <a:schemeClr val="tx1"/>
              </a:solidFill>
            </a:endParaRPr>
          </a:p>
        </p:txBody>
      </p:sp>
      <p:sp>
        <p:nvSpPr>
          <p:cNvPr id="4" name="مستطيل مستدير الزوايا 3"/>
          <p:cNvSpPr/>
          <p:nvPr/>
        </p:nvSpPr>
        <p:spPr>
          <a:xfrm>
            <a:off x="428625" y="3214688"/>
            <a:ext cx="8072438" cy="1357312"/>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200" dirty="0" smtClean="0">
                <a:solidFill>
                  <a:schemeClr val="tx1"/>
                </a:solidFill>
              </a:rPr>
              <a:t>c) The teacher then asks them to make a brief summary reflecting the importance of the topic.</a:t>
            </a:r>
            <a:endParaRPr lang="ar-SA" sz="3200" dirty="0">
              <a:solidFill>
                <a:schemeClr val="tx1"/>
              </a:solidFill>
            </a:endParaRPr>
          </a:p>
        </p:txBody>
      </p:sp>
      <p:sp>
        <p:nvSpPr>
          <p:cNvPr id="5" name="مستطيل مستدير الزوايا 4"/>
          <p:cNvSpPr/>
          <p:nvPr/>
        </p:nvSpPr>
        <p:spPr>
          <a:xfrm>
            <a:off x="500063" y="4929188"/>
            <a:ext cx="8072437" cy="1643062"/>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200" dirty="0">
                <a:solidFill>
                  <a:schemeClr val="tx1"/>
                </a:solidFill>
              </a:rPr>
              <a:t>d) The language teacher should encourage arguments during discussion by posing prompt questions.</a:t>
            </a:r>
            <a:endParaRPr lang="ar-SA" sz="32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1+#ppt_w/2"/>
                                          </p:val>
                                        </p:tav>
                                        <p:tav tm="100000">
                                          <p:val>
                                            <p:strVal val="#ppt_x"/>
                                          </p:val>
                                        </p:tav>
                                      </p:tavLst>
                                    </p:anim>
                                    <p:anim calcmode="lin" valueType="num">
                                      <p:cBhvr additive="base">
                                        <p:cTn id="8" dur="2000" fill="hold"/>
                                        <p:tgtEl>
                                          <p:spTgt spid="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2000" fill="hold"/>
                                        <p:tgtEl>
                                          <p:spTgt spid="3"/>
                                        </p:tgtEl>
                                        <p:attrNameLst>
                                          <p:attrName>ppt_x</p:attrName>
                                        </p:attrNameLst>
                                      </p:cBhvr>
                                      <p:tavLst>
                                        <p:tav tm="0">
                                          <p:val>
                                            <p:strVal val="0-#ppt_w/2"/>
                                          </p:val>
                                        </p:tav>
                                        <p:tav tm="100000">
                                          <p:val>
                                            <p:strVal val="#ppt_x"/>
                                          </p:val>
                                        </p:tav>
                                      </p:tavLst>
                                    </p:anim>
                                    <p:anim calcmode="lin" valueType="num">
                                      <p:cBhvr additive="base">
                                        <p:cTn id="14" dur="2000" fill="hold"/>
                                        <p:tgtEl>
                                          <p:spTgt spid="3"/>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builtIn="1"/>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12"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2000" fill="hold"/>
                                        <p:tgtEl>
                                          <p:spTgt spid="4"/>
                                        </p:tgtEl>
                                        <p:attrNameLst>
                                          <p:attrName>ppt_x</p:attrName>
                                        </p:attrNameLst>
                                      </p:cBhvr>
                                      <p:tavLst>
                                        <p:tav tm="0">
                                          <p:val>
                                            <p:strVal val="0-#ppt_w/2"/>
                                          </p:val>
                                        </p:tav>
                                        <p:tav tm="100000">
                                          <p:val>
                                            <p:strVal val="#ppt_x"/>
                                          </p:val>
                                        </p:tav>
                                      </p:tavLst>
                                    </p:anim>
                                    <p:anim calcmode="lin" valueType="num">
                                      <p:cBhvr additive="base">
                                        <p:cTn id="20" dur="2000" fill="hold"/>
                                        <p:tgtEl>
                                          <p:spTgt spid="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builtIn="1"/>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2000" fill="hold"/>
                                        <p:tgtEl>
                                          <p:spTgt spid="5"/>
                                        </p:tgtEl>
                                        <p:attrNameLst>
                                          <p:attrName>ppt_x</p:attrName>
                                        </p:attrNameLst>
                                      </p:cBhvr>
                                      <p:tavLst>
                                        <p:tav tm="0">
                                          <p:val>
                                            <p:strVal val="#ppt_x"/>
                                          </p:val>
                                        </p:tav>
                                        <p:tav tm="100000">
                                          <p:val>
                                            <p:strVal val="#ppt_x"/>
                                          </p:val>
                                        </p:tav>
                                      </p:tavLst>
                                    </p:anim>
                                    <p:anim calcmode="lin" valueType="num">
                                      <p:cBhvr additive="base">
                                        <p:cTn id="26" dur="2000" fill="hold"/>
                                        <p:tgtEl>
                                          <p:spTgt spid="5"/>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428625" y="357188"/>
            <a:ext cx="8072438" cy="2357437"/>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200" dirty="0">
                <a:solidFill>
                  <a:schemeClr val="tx1"/>
                </a:solidFill>
              </a:rPr>
              <a:t>e) The teacher should give a chance to every student to speak in the class before his peers. Active participation should be supported and encouraged.</a:t>
            </a:r>
            <a:endParaRPr lang="ar-SA" sz="3200" dirty="0">
              <a:solidFill>
                <a:schemeClr val="tx1"/>
              </a:solidFill>
            </a:endParaRPr>
          </a:p>
        </p:txBody>
      </p:sp>
      <p:sp>
        <p:nvSpPr>
          <p:cNvPr id="3" name="مستطيل مستدير الزوايا 2"/>
          <p:cNvSpPr/>
          <p:nvPr/>
        </p:nvSpPr>
        <p:spPr>
          <a:xfrm>
            <a:off x="428625" y="2928938"/>
            <a:ext cx="8286750" cy="3643312"/>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000" dirty="0">
                <a:solidFill>
                  <a:schemeClr val="tx1"/>
                </a:solidFill>
              </a:rPr>
              <a:t>However, at the advanced stage, the language teacher may provide an opportunity for his students to paraphrase dialogues and do various kinds of question and answer exercises. Later, he might get students to read an article from a book, or a journal. Then he should give a lecture on it with the involvement of other students in the discussion.</a:t>
            </a:r>
            <a:endParaRPr lang="ar-SA" sz="30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8" fill="hold">
                      <p:stCondLst>
                        <p:cond delay="indefinite"/>
                      </p:stCondLst>
                      <p:childTnLst>
                        <p:par>
                          <p:cTn id="9" fill="hold">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000" fill="hold"/>
                                        <p:tgtEl>
                                          <p:spTgt spid="3"/>
                                        </p:tgtEl>
                                        <p:attrNameLst>
                                          <p:attrName>ppt_x</p:attrName>
                                        </p:attrNameLst>
                                      </p:cBhvr>
                                      <p:tavLst>
                                        <p:tav tm="0">
                                          <p:val>
                                            <p:strVal val="#ppt_x"/>
                                          </p:val>
                                        </p:tav>
                                        <p:tav tm="100000">
                                          <p:val>
                                            <p:strVal val="#ppt_x"/>
                                          </p:val>
                                        </p:tav>
                                      </p:tavLst>
                                    </p:anim>
                                    <p:anim calcmode="lin" valueType="num">
                                      <p:cBhvr additive="base">
                                        <p:cTn id="13" dur="2000" fill="hold"/>
                                        <p:tgtEl>
                                          <p:spTgt spid="3"/>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كعب 1"/>
          <p:cNvSpPr/>
          <p:nvPr/>
        </p:nvSpPr>
        <p:spPr>
          <a:xfrm>
            <a:off x="500063" y="500063"/>
            <a:ext cx="3786187" cy="714375"/>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defRPr/>
            </a:pPr>
            <a:r>
              <a:rPr lang="en-US" sz="3600" dirty="0">
                <a:solidFill>
                  <a:schemeClr val="tx1"/>
                </a:solidFill>
              </a:rPr>
              <a:t>3. Role Playing</a:t>
            </a:r>
            <a:endParaRPr lang="ar-SA" sz="3600" dirty="0">
              <a:solidFill>
                <a:schemeClr val="tx1"/>
              </a:solidFill>
            </a:endParaRPr>
          </a:p>
        </p:txBody>
      </p:sp>
      <p:sp>
        <p:nvSpPr>
          <p:cNvPr id="3" name="مستطيل مستدير الزوايا 2"/>
          <p:cNvSpPr/>
          <p:nvPr/>
        </p:nvSpPr>
        <p:spPr>
          <a:xfrm>
            <a:off x="357188" y="2000250"/>
            <a:ext cx="8501062" cy="33575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A group of students is encouraged to act out a short scene of a well-known modern play in the class. The role-playing activity should be conducted in the target language using situations. Verbal communication is emphasized by actors.</a:t>
            </a:r>
            <a:endParaRPr lang="ar-SA" sz="32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8" fill="hold">
                      <p:stCondLst>
                        <p:cond delay="indefinite"/>
                      </p:stCondLst>
                      <p:childTnLst>
                        <p:par>
                          <p:cTn id="9" fill="hold">
                            <p:stCondLst>
                              <p:cond delay="0"/>
                            </p:stCondLst>
                            <p:childTnLst>
                              <p:par>
                                <p:cTn id="10" presetID="33" presetClass="emph" presetSubtype="0" fill="remove" grpId="1" nodeType="clickEffect">
                                  <p:stCondLst>
                                    <p:cond delay="0"/>
                                  </p:stCondLst>
                                  <p:childTnLst>
                                    <p:animClr clrSpc="rgb" dir="cw">
                                      <p:cBhvr override="childStyle">
                                        <p:cTn id="11" dur="1500" accel="50000" autoRev="1" fill="hold" tmFilter="0, 0; .33333, 1; 1, 1">
                                          <p:stCondLst>
                                            <p:cond delay="0"/>
                                          </p:stCondLst>
                                        </p:cTn>
                                        <p:tgtEl>
                                          <p:spTgt spid="2"/>
                                        </p:tgtEl>
                                        <p:attrNameLst>
                                          <p:attrName>style.color</p:attrName>
                                        </p:attrNameLst>
                                      </p:cBhvr>
                                      <p:to>
                                        <a:schemeClr val="accent2"/>
                                      </p:to>
                                    </p:animClr>
                                    <p:animClr clrSpc="rgb" dir="cw">
                                      <p:cBhvr>
                                        <p:cTn id="12" dur="1500" accel="50000" autoRev="1" fill="hold" tmFilter="0, 0; .33333, 1; 1, 1">
                                          <p:stCondLst>
                                            <p:cond delay="0"/>
                                          </p:stCondLst>
                                        </p:cTn>
                                        <p:tgtEl>
                                          <p:spTgt spid="2"/>
                                        </p:tgtEl>
                                        <p:attrNameLst>
                                          <p:attrName>fillcolor</p:attrName>
                                        </p:attrNameLst>
                                      </p:cBhvr>
                                      <p:to>
                                        <a:schemeClr val="accent2"/>
                                      </p:to>
                                    </p:animClr>
                                    <p:set>
                                      <p:cBhvr>
                                        <p:cTn id="13" dur="3000" fill="hold"/>
                                        <p:tgtEl>
                                          <p:spTgt spid="2"/>
                                        </p:tgtEl>
                                        <p:attrNameLst>
                                          <p:attrName>fill.type</p:attrName>
                                        </p:attrNameLst>
                                      </p:cBhvr>
                                      <p:to>
                                        <p:strVal val="solid"/>
                                      </p:to>
                                    </p:set>
                                    <p:set>
                                      <p:cBhvr>
                                        <p:cTn id="14" dur="3000" fill="hold"/>
                                        <p:tgtEl>
                                          <p:spTgt spid="2"/>
                                        </p:tgtEl>
                                        <p:attrNameLst>
                                          <p:attrName>fill.on</p:attrName>
                                        </p:attrNameLst>
                                      </p:cBhvr>
                                      <p:to>
                                        <p:strVal val="true"/>
                                      </p:to>
                                    </p:set>
                                    <p:animScale>
                                      <p:cBhvr>
                                        <p:cTn id="15" dur="1500" accel="50000" autoRev="1" fill="hold" tmFilter="0, 0; .33333, 1; 1, 1">
                                          <p:stCondLst>
                                            <p:cond delay="0"/>
                                          </p:stCondLst>
                                        </p:cTn>
                                        <p:tgtEl>
                                          <p:spTgt spid="2"/>
                                        </p:tgtEl>
                                      </p:cBhvr>
                                      <p:from x="100000" y="100000"/>
                                      <p:to x="100000" y="140000"/>
                                    </p:animScale>
                                  </p:childTnLst>
                                  <p:subTnLst>
                                    <p:audio>
                                      <p:cMediaNode>
                                        <p:cTn display="0" masterRel="sameClick">
                                          <p:stCondLst>
                                            <p:cond evt="begin" delay="0">
                                              <p:tn val="10"/>
                                            </p:cond>
                                          </p:stCondLst>
                                          <p:endCondLst>
                                            <p:cond evt="onStopAudio" delay="0">
                                              <p:tgtEl>
                                                <p:sldTgt/>
                                              </p:tgtEl>
                                            </p:cond>
                                          </p:endCondLst>
                                        </p:cTn>
                                        <p:tgtEl>
                                          <p:sndTgt r:embed="rId2" name="camera.wav" builtIn="1"/>
                                        </p:tgtEl>
                                      </p:cMediaNode>
                                    </p:audio>
                                  </p:subTnLst>
                                </p:cTn>
                              </p:par>
                            </p:childTnLst>
                          </p:cTn>
                        </p:par>
                      </p:childTnLst>
                    </p:cTn>
                  </p:par>
                  <p:par>
                    <p:cTn id="16" fill="hold">
                      <p:stCondLst>
                        <p:cond delay="indefinite"/>
                      </p:stCondLst>
                      <p:childTnLst>
                        <p:par>
                          <p:cTn id="17" fill="hold">
                            <p:stCondLst>
                              <p:cond delay="0"/>
                            </p:stCondLst>
                            <p:childTnLst>
                              <p:par>
                                <p:cTn id="18" presetID="18" presetClass="entr" presetSubtype="12"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strips(downLeft)">
                                      <p:cBhvr>
                                        <p:cTn id="20" dur="2000"/>
                                        <p:tgtEl>
                                          <p:spTgt spid="3"/>
                                        </p:tgtEl>
                                      </p:cBhvr>
                                    </p:animEffect>
                                  </p:childTnLst>
                                  <p:subTnLst>
                                    <p:audio>
                                      <p:cMediaNode>
                                        <p:cTn display="0" masterRel="sameClick">
                                          <p:stCondLst>
                                            <p:cond evt="begin" delay="0">
                                              <p:tn val="18"/>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642938" y="571500"/>
            <a:ext cx="8072437" cy="6072188"/>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The purpose of using this technique is to support and stimulate students to use their newly acquired knowledge of English while speaking in front of their classmates and consequently overcoming the fear and nervousness of speaking before others. It also improves students’ speaking ability in using accurate pronunciation and intonation. Finally, it increases awareness and recognition of others’ errors in speech in order to alleviate them.</a:t>
            </a:r>
            <a:endParaRPr lang="ar-SA" sz="32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3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357188" y="500063"/>
            <a:ext cx="8572500" cy="1500187"/>
          </a:xfrm>
          <a:prstGeom prst="roundRect">
            <a:avLst/>
          </a:prstGeom>
          <a:solidFill>
            <a:schemeClr val="accent2">
              <a:lumMod val="60000"/>
              <a:lumOff val="4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200" dirty="0">
                <a:solidFill>
                  <a:schemeClr val="tx1"/>
                </a:solidFill>
              </a:rPr>
              <a:t>A language teacher may wish to go through the following procedures with numerous students to interact in a role-playing situation:</a:t>
            </a:r>
            <a:endParaRPr lang="ar-SA" sz="3200" dirty="0">
              <a:solidFill>
                <a:schemeClr val="tx1"/>
              </a:solidFill>
            </a:endParaRPr>
          </a:p>
        </p:txBody>
      </p:sp>
      <p:sp>
        <p:nvSpPr>
          <p:cNvPr id="3" name="مستطيل مستدير الزوايا 2"/>
          <p:cNvSpPr/>
          <p:nvPr/>
        </p:nvSpPr>
        <p:spPr>
          <a:xfrm>
            <a:off x="428625" y="2286000"/>
            <a:ext cx="8501063" cy="2071688"/>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200" dirty="0">
                <a:solidFill>
                  <a:schemeClr val="tx1"/>
                </a:solidFill>
              </a:rPr>
              <a:t>a. Choose a short and simple play, dialogue or situation which involves several people. It should be easy for students to act out in the  class or on the school stage.</a:t>
            </a:r>
            <a:endParaRPr lang="ar-SA" sz="3200" dirty="0">
              <a:solidFill>
                <a:schemeClr val="tx1"/>
              </a:solidFill>
            </a:endParaRPr>
          </a:p>
        </p:txBody>
      </p:sp>
      <p:sp>
        <p:nvSpPr>
          <p:cNvPr id="4" name="مستطيل مستدير الزوايا 3"/>
          <p:cNvSpPr/>
          <p:nvPr/>
        </p:nvSpPr>
        <p:spPr>
          <a:xfrm>
            <a:off x="357188" y="4714875"/>
            <a:ext cx="8572500" cy="1857375"/>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200" dirty="0">
                <a:solidFill>
                  <a:schemeClr val="tx1"/>
                </a:solidFill>
              </a:rPr>
              <a:t>b. Supply  a copy of the written play, dialogue or situation. It should be written in standard informal English.</a:t>
            </a:r>
            <a:endParaRPr lang="ar-SA" sz="32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4)">
                                      <p:cBhvr>
                                        <p:cTn id="12" dur="2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builtIn="1"/>
                                        </p:tgtEl>
                                      </p:cMediaNode>
                                    </p:audio>
                                  </p:subTnLst>
                                </p:cTn>
                              </p:par>
                            </p:childTnLst>
                          </p:cTn>
                        </p:par>
                      </p:childTnLst>
                    </p:cTn>
                  </p:par>
                  <p:par>
                    <p:cTn id="13" fill="hold">
                      <p:stCondLst>
                        <p:cond delay="indefinite"/>
                      </p:stCondLst>
                      <p:childTnLst>
                        <p:par>
                          <p:cTn id="14" fill="hold">
                            <p:stCondLst>
                              <p:cond delay="0"/>
                            </p:stCondLst>
                            <p:childTnLst>
                              <p:par>
                                <p:cTn id="15" presetID="7"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0" fill="hold"/>
                                        <p:tgtEl>
                                          <p:spTgt spid="4"/>
                                        </p:tgtEl>
                                        <p:attrNameLst>
                                          <p:attrName>ppt_x</p:attrName>
                                        </p:attrNameLst>
                                      </p:cBhvr>
                                      <p:tavLst>
                                        <p:tav tm="0">
                                          <p:val>
                                            <p:strVal val="#ppt_x"/>
                                          </p:val>
                                        </p:tav>
                                        <p:tav tm="100000">
                                          <p:val>
                                            <p:strVal val="#ppt_x"/>
                                          </p:val>
                                        </p:tav>
                                      </p:tavLst>
                                    </p:anim>
                                    <p:anim calcmode="lin" valueType="num">
                                      <p:cBhvr additive="base">
                                        <p:cTn id="18" dur="5000" fill="hold"/>
                                        <p:tgtEl>
                                          <p:spTgt spid="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428625" y="285750"/>
            <a:ext cx="8429625" cy="1643063"/>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200" dirty="0">
                <a:solidFill>
                  <a:schemeClr val="tx1"/>
                </a:solidFill>
              </a:rPr>
              <a:t>c. Familiarize students with its expressions, phrases of technical vocabulary, grammatical patterns and pronunciation.</a:t>
            </a:r>
            <a:endParaRPr lang="ar-SA" sz="3200" dirty="0">
              <a:solidFill>
                <a:schemeClr val="tx1"/>
              </a:solidFill>
            </a:endParaRPr>
          </a:p>
        </p:txBody>
      </p:sp>
      <p:sp>
        <p:nvSpPr>
          <p:cNvPr id="3" name="مستطيل مستدير الزوايا 2"/>
          <p:cNvSpPr/>
          <p:nvPr/>
        </p:nvSpPr>
        <p:spPr>
          <a:xfrm>
            <a:off x="428625" y="2286000"/>
            <a:ext cx="8429625" cy="257175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d. Describe and analyze the setting, the characters and the plot of the selected play, dialogue or situation. Also, familiarize the students with the subject matter information prior role playing.</a:t>
            </a:r>
            <a:endParaRPr lang="ar-SA" sz="3200" dirty="0">
              <a:solidFill>
                <a:schemeClr val="tx1"/>
              </a:solidFill>
            </a:endParaRPr>
          </a:p>
        </p:txBody>
      </p:sp>
      <p:sp>
        <p:nvSpPr>
          <p:cNvPr id="4" name="مستطيل مستدير الزوايا 3"/>
          <p:cNvSpPr/>
          <p:nvPr/>
        </p:nvSpPr>
        <p:spPr>
          <a:xfrm>
            <a:off x="357188" y="5143500"/>
            <a:ext cx="8429625" cy="1500188"/>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e. Assign certain roles which have fictitious names to able students first after establishing good group spirits.</a:t>
            </a:r>
            <a:endParaRPr lang="ar-SA" sz="32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0-#ppt_w/2"/>
                                          </p:val>
                                        </p:tav>
                                        <p:tav tm="100000">
                                          <p:val>
                                            <p:strVal val="#ppt_x"/>
                                          </p:val>
                                        </p:tav>
                                      </p:tavLst>
                                    </p:anim>
                                    <p:anim calcmode="lin" valueType="num">
                                      <p:cBhvr additive="base">
                                        <p:cTn id="8" dur="2000" fill="hold"/>
                                        <p:tgtEl>
                                          <p:spTgt spid="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camera.wav" builtIn="1"/>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3"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2000" fill="hold"/>
                                        <p:tgtEl>
                                          <p:spTgt spid="3"/>
                                        </p:tgtEl>
                                        <p:attrNameLst>
                                          <p:attrName>ppt_x</p:attrName>
                                        </p:attrNameLst>
                                      </p:cBhvr>
                                      <p:tavLst>
                                        <p:tav tm="0">
                                          <p:val>
                                            <p:strVal val="1+#ppt_w/2"/>
                                          </p:val>
                                        </p:tav>
                                        <p:tav tm="100000">
                                          <p:val>
                                            <p:strVal val="#ppt_x"/>
                                          </p:val>
                                        </p:tav>
                                      </p:tavLst>
                                    </p:anim>
                                    <p:anim calcmode="lin" valueType="num">
                                      <p:cBhvr additive="base">
                                        <p:cTn id="14" dur="2000" fill="hold"/>
                                        <p:tgtEl>
                                          <p:spTgt spid="3"/>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amera.wav" builtIn="1"/>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12"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2000" fill="hold"/>
                                        <p:tgtEl>
                                          <p:spTgt spid="4"/>
                                        </p:tgtEl>
                                        <p:attrNameLst>
                                          <p:attrName>ppt_x</p:attrName>
                                        </p:attrNameLst>
                                      </p:cBhvr>
                                      <p:tavLst>
                                        <p:tav tm="0">
                                          <p:val>
                                            <p:strVal val="0-#ppt_w/2"/>
                                          </p:val>
                                        </p:tav>
                                        <p:tav tm="100000">
                                          <p:val>
                                            <p:strVal val="#ppt_x"/>
                                          </p:val>
                                        </p:tav>
                                      </p:tavLst>
                                    </p:anim>
                                    <p:anim calcmode="lin" valueType="num">
                                      <p:cBhvr additive="base">
                                        <p:cTn id="20" dur="2000" fill="hold"/>
                                        <p:tgtEl>
                                          <p:spTgt spid="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3"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428625" y="142875"/>
            <a:ext cx="8215313" cy="257175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f. Encourage students to say their lines with each other without memorizing as they do in conversation. Let students take home the role play exercises to learn its linguistic information.</a:t>
            </a:r>
            <a:endParaRPr lang="ar-SA" sz="3200" dirty="0">
              <a:solidFill>
                <a:schemeClr val="tx1"/>
              </a:solidFill>
            </a:endParaRPr>
          </a:p>
        </p:txBody>
      </p:sp>
      <p:sp>
        <p:nvSpPr>
          <p:cNvPr id="3" name="مستطيل مستدير الزوايا 2"/>
          <p:cNvSpPr/>
          <p:nvPr/>
        </p:nvSpPr>
        <p:spPr>
          <a:xfrm>
            <a:off x="500063" y="2928938"/>
            <a:ext cx="8429625" cy="1500187"/>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g. Ask students to perform the role play by showing proper feelings, tone and intonation.</a:t>
            </a:r>
            <a:endParaRPr lang="ar-SA" sz="3200" dirty="0">
              <a:solidFill>
                <a:schemeClr val="tx1"/>
              </a:solidFill>
            </a:endParaRPr>
          </a:p>
        </p:txBody>
      </p:sp>
      <p:sp>
        <p:nvSpPr>
          <p:cNvPr id="4" name="مستطيل مستدير الزوايا 3"/>
          <p:cNvSpPr/>
          <p:nvPr/>
        </p:nvSpPr>
        <p:spPr>
          <a:xfrm>
            <a:off x="500063" y="4643438"/>
            <a:ext cx="8429625" cy="192881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h. Ask them to perform the role play in class without having the written copy in their hands. The rest of the class should participate as an audience.</a:t>
            </a:r>
            <a:endParaRPr lang="ar-SA" sz="32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0-#ppt_w/2"/>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3"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2000" fill="hold"/>
                                        <p:tgtEl>
                                          <p:spTgt spid="3"/>
                                        </p:tgtEl>
                                        <p:attrNameLst>
                                          <p:attrName>ppt_x</p:attrName>
                                        </p:attrNameLst>
                                      </p:cBhvr>
                                      <p:tavLst>
                                        <p:tav tm="0">
                                          <p:val>
                                            <p:strVal val="1+#ppt_w/2"/>
                                          </p:val>
                                        </p:tav>
                                        <p:tav tm="100000">
                                          <p:val>
                                            <p:strVal val="#ppt_x"/>
                                          </p:val>
                                        </p:tav>
                                      </p:tavLst>
                                    </p:anim>
                                    <p:anim calcmode="lin" valueType="num">
                                      <p:cBhvr additive="base">
                                        <p:cTn id="14" dur="2000" fill="hold"/>
                                        <p:tgtEl>
                                          <p:spTgt spid="3"/>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builtIn="1"/>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2000" fill="hold"/>
                                        <p:tgtEl>
                                          <p:spTgt spid="4"/>
                                        </p:tgtEl>
                                        <p:attrNameLst>
                                          <p:attrName>ppt_x</p:attrName>
                                        </p:attrNameLst>
                                      </p:cBhvr>
                                      <p:tavLst>
                                        <p:tav tm="0">
                                          <p:val>
                                            <p:strVal val="#ppt_x"/>
                                          </p:val>
                                        </p:tav>
                                        <p:tav tm="100000">
                                          <p:val>
                                            <p:strVal val="#ppt_x"/>
                                          </p:val>
                                        </p:tav>
                                      </p:tavLst>
                                    </p:anim>
                                    <p:anim calcmode="lin" valueType="num">
                                      <p:cBhvr additive="base">
                                        <p:cTn id="20" dur="2000" fill="hold"/>
                                        <p:tgtEl>
                                          <p:spTgt spid="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 Box 3"/>
          <p:cNvSpPr txBox="1">
            <a:spLocks noChangeArrowheads="1"/>
          </p:cNvSpPr>
          <p:nvPr/>
        </p:nvSpPr>
        <p:spPr bwMode="auto">
          <a:xfrm>
            <a:off x="285750" y="428625"/>
            <a:ext cx="3786188" cy="646113"/>
          </a:xfrm>
          <a:prstGeom prst="rect">
            <a:avLst/>
          </a:prstGeom>
          <a:gradFill rotWithShape="1">
            <a:gsLst>
              <a:gs pos="0">
                <a:srgbClr val="FFFFCC"/>
              </a:gs>
              <a:gs pos="100000">
                <a:schemeClr val="accent1"/>
              </a:gs>
            </a:gsLst>
            <a:path path="shape">
              <a:fillToRect l="50000" t="50000" r="50000" b="50000"/>
            </a:path>
          </a:gradFill>
          <a:ln w="9525">
            <a:miter lim="800000"/>
            <a:headEnd/>
            <a:tailEnd/>
          </a:ln>
          <a:scene3d>
            <a:camera prst="legacyPerspectiveBottomLeft"/>
            <a:lightRig rig="legacyFlat3" dir="t"/>
          </a:scene3d>
          <a:sp3d extrusionH="887400" prstMaterial="legacyMatte">
            <a:bevelT w="13500" h="13500" prst="angle"/>
            <a:bevelB w="13500" h="13500" prst="angle"/>
            <a:extrusionClr>
              <a:schemeClr val="accent1"/>
            </a:extrusionClr>
          </a:sp3d>
        </p:spPr>
        <p:txBody>
          <a:bodyPr>
            <a:spAutoFit/>
            <a:flatTx/>
          </a:bodyPr>
          <a:lstStyle/>
          <a:p>
            <a:pPr algn="just" rtl="0" eaLnBrk="1" hangingPunct="1">
              <a:spcBef>
                <a:spcPct val="50000"/>
              </a:spcBef>
            </a:pPr>
            <a:r>
              <a:rPr lang="en-US" sz="3600" b="1" dirty="0">
                <a:solidFill>
                  <a:srgbClr val="336600"/>
                </a:solidFill>
                <a:cs typeface="Simplified Arabic" pitchFamily="18" charset="-78"/>
              </a:rPr>
              <a:t>4. Chain stories</a:t>
            </a:r>
          </a:p>
        </p:txBody>
      </p:sp>
      <p:sp>
        <p:nvSpPr>
          <p:cNvPr id="4" name="مستطيل مستدير الزوايا 3"/>
          <p:cNvSpPr/>
          <p:nvPr/>
        </p:nvSpPr>
        <p:spPr>
          <a:xfrm>
            <a:off x="214313" y="1357313"/>
            <a:ext cx="8501062" cy="2357437"/>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Teacher gives a statement to the students asking them to carry it on one after the other. Such a statement might be as follows: “When I arrive home after a day at school, I…..”</a:t>
            </a:r>
            <a:endParaRPr lang="ar-SA" dirty="0"/>
          </a:p>
        </p:txBody>
      </p:sp>
      <p:sp>
        <p:nvSpPr>
          <p:cNvPr id="5" name="مستطيل مستدير الزوايا 4"/>
          <p:cNvSpPr/>
          <p:nvPr/>
        </p:nvSpPr>
        <p:spPr>
          <a:xfrm>
            <a:off x="214313" y="4143375"/>
            <a:ext cx="8501062" cy="200025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The topic of the story should be interesting and stimulating dealing with such notions as killing a snake, going to school, seeing a horrible incident, etc.</a:t>
            </a:r>
            <a:endParaRPr lang="ar-SA" sz="32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iterate type="lt">
                                    <p:tmPct val="0"/>
                                  </p:iterate>
                                  <p:childTnLst>
                                    <p:set>
                                      <p:cBhvr>
                                        <p:cTn id="6" dur="1" fill="hold">
                                          <p:stCondLst>
                                            <p:cond delay="0"/>
                                          </p:stCondLst>
                                        </p:cTn>
                                        <p:tgtEl>
                                          <p:spTgt spid="15363"/>
                                        </p:tgtEl>
                                        <p:attrNameLst>
                                          <p:attrName>style.visibility</p:attrName>
                                        </p:attrNameLst>
                                      </p:cBhvr>
                                      <p:to>
                                        <p:strVal val="visible"/>
                                      </p:to>
                                    </p:set>
                                    <p:anim calcmode="lin" valueType="num">
                                      <p:cBhvr>
                                        <p:cTn id="7" dur="1000" fill="hold"/>
                                        <p:tgtEl>
                                          <p:spTgt spid="15363"/>
                                        </p:tgtEl>
                                        <p:attrNameLst>
                                          <p:attrName>ppt_x</p:attrName>
                                        </p:attrNameLst>
                                      </p:cBhvr>
                                      <p:tavLst>
                                        <p:tav tm="0">
                                          <p:val>
                                            <p:strVal val="#ppt_x-.2"/>
                                          </p:val>
                                        </p:tav>
                                        <p:tav tm="100000">
                                          <p:val>
                                            <p:strVal val="#ppt_x"/>
                                          </p:val>
                                        </p:tav>
                                      </p:tavLst>
                                    </p:anim>
                                    <p:anim calcmode="lin" valueType="num">
                                      <p:cBhvr>
                                        <p:cTn id="8" dur="1000" fill="hold"/>
                                        <p:tgtEl>
                                          <p:spTgt spid="1536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5363"/>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10" fill="hold">
                      <p:stCondLst>
                        <p:cond delay="indefinite"/>
                      </p:stCondLst>
                      <p:childTnLst>
                        <p:par>
                          <p:cTn id="11" fill="hold">
                            <p:stCondLst>
                              <p:cond delay="0"/>
                            </p:stCondLst>
                            <p:childTnLst>
                              <p:par>
                                <p:cTn id="12" presetID="8" presetClass="emph" presetSubtype="0" fill="hold" grpId="1" nodeType="clickEffect">
                                  <p:stCondLst>
                                    <p:cond delay="0"/>
                                  </p:stCondLst>
                                  <p:iterate type="lt">
                                    <p:tmPct val="0"/>
                                  </p:iterate>
                                  <p:childTnLst>
                                    <p:animRot by="21600000">
                                      <p:cBhvr>
                                        <p:cTn id="13" dur="2000" fill="hold"/>
                                        <p:tgtEl>
                                          <p:spTgt spid="15363"/>
                                        </p:tgtEl>
                                        <p:attrNameLst>
                                          <p:attrName>r</p:attrName>
                                        </p:attrNameLst>
                                      </p:cBhvr>
                                    </p:animRot>
                                  </p:childTnLst>
                                  <p:subTnLst>
                                    <p:audio>
                                      <p:cMediaNode>
                                        <p:cTn display="0" masterRel="sameClick">
                                          <p:stCondLst>
                                            <p:cond evt="begin" delay="0">
                                              <p:tn val="12"/>
                                            </p:cond>
                                          </p:stCondLst>
                                          <p:endCondLst>
                                            <p:cond evt="onStopAudio" delay="0">
                                              <p:tgtEl>
                                                <p:sldTgt/>
                                              </p:tgtEl>
                                            </p:cond>
                                          </p:endCondLst>
                                        </p:cTn>
                                        <p:tgtEl>
                                          <p:sndTgt r:embed="rId2" name="camera.wav" builtIn="1"/>
                                        </p:tgtEl>
                                      </p:cMediaNode>
                                    </p:audio>
                                  </p:sub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dissolve">
                                      <p:cBhvr>
                                        <p:cTn id="18" dur="2000"/>
                                        <p:tgtEl>
                                          <p:spTgt spid="4"/>
                                        </p:tgtEl>
                                      </p:cBhvr>
                                    </p:animEffect>
                                  </p:childTnLst>
                                  <p:subTnLst>
                                    <p:audio>
                                      <p:cMediaNode>
                                        <p:cTn display="0" masterRel="sameClick">
                                          <p:stCondLst>
                                            <p:cond evt="begin" delay="0">
                                              <p:tn val="16"/>
                                            </p:cond>
                                          </p:stCondLst>
                                          <p:endCondLst>
                                            <p:cond evt="onStopAudio" delay="0">
                                              <p:tgtEl>
                                                <p:sldTgt/>
                                              </p:tgtEl>
                                            </p:cond>
                                          </p:endCondLst>
                                        </p:cTn>
                                        <p:tgtEl>
                                          <p:sndTgt r:embed="rId2" name="camera.wav" builtIn="1"/>
                                        </p:tgtEl>
                                      </p:cMediaNode>
                                    </p:audio>
                                  </p:sub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3000" fill="hold"/>
                                        <p:tgtEl>
                                          <p:spTgt spid="5"/>
                                        </p:tgtEl>
                                        <p:attrNameLst>
                                          <p:attrName>ppt_x</p:attrName>
                                        </p:attrNameLst>
                                      </p:cBhvr>
                                      <p:tavLst>
                                        <p:tav tm="0">
                                          <p:val>
                                            <p:strVal val="#ppt_x"/>
                                          </p:val>
                                        </p:tav>
                                        <p:tav tm="100000">
                                          <p:val>
                                            <p:strVal val="#ppt_x"/>
                                          </p:val>
                                        </p:tav>
                                      </p:tavLst>
                                    </p:anim>
                                    <p:anim calcmode="lin" valueType="num">
                                      <p:cBhvr additive="base">
                                        <p:cTn id="24" dur="3000" fill="hold"/>
                                        <p:tgtEl>
                                          <p:spTgt spid="5"/>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1"/>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animBg="1"/>
      <p:bldP spid="15363" grpId="1" animBg="1"/>
      <p:bldP spid="4" grpId="0" animBg="1"/>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357188" y="500063"/>
            <a:ext cx="8429625" cy="2000250"/>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Creativity is encouraged and there is no wrong or right in the composition of the story. The teacher should facilitate and encourage his students to produce correct utterances.</a:t>
            </a:r>
            <a:endParaRPr lang="ar-SA" sz="3200" dirty="0">
              <a:solidFill>
                <a:schemeClr val="tx1"/>
              </a:solidFill>
            </a:endParaRPr>
          </a:p>
        </p:txBody>
      </p:sp>
      <p:sp>
        <p:nvSpPr>
          <p:cNvPr id="3" name="مستطيل مستدير الزوايا 2"/>
          <p:cNvSpPr/>
          <p:nvPr/>
        </p:nvSpPr>
        <p:spPr>
          <a:xfrm>
            <a:off x="500063" y="2857500"/>
            <a:ext cx="8001000" cy="1285875"/>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a. Teacher gives only one statement.</a:t>
            </a:r>
            <a:endParaRPr lang="ar-SA" sz="3200" dirty="0">
              <a:solidFill>
                <a:schemeClr val="tx1"/>
              </a:solidFill>
            </a:endParaRPr>
          </a:p>
        </p:txBody>
      </p:sp>
      <p:sp>
        <p:nvSpPr>
          <p:cNvPr id="4" name="مستطيل مستدير الزوايا 3"/>
          <p:cNvSpPr/>
          <p:nvPr/>
        </p:nvSpPr>
        <p:spPr>
          <a:xfrm>
            <a:off x="571500" y="5072063"/>
            <a:ext cx="8072438" cy="1500187"/>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b. A student should produce a new sentence to get the story moving from one person to another in the class.</a:t>
            </a:r>
            <a:endParaRPr lang="ar-SA" sz="32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4)">
                                      <p:cBhvr>
                                        <p:cTn id="12" dur="2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builtIn="1"/>
                                        </p:tgtEl>
                                      </p:cMediaNode>
                                    </p:audio>
                                  </p:sub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ox(in)">
                                      <p:cBhvr>
                                        <p:cTn id="17" dur="2000"/>
                                        <p:tgtEl>
                                          <p:spTgt spid="4"/>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مستدير الزوايا 2"/>
          <p:cNvSpPr/>
          <p:nvPr/>
        </p:nvSpPr>
        <p:spPr>
          <a:xfrm>
            <a:off x="500063" y="714375"/>
            <a:ext cx="8072437" cy="1500188"/>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c. The students’ new sentences should be connected in idea and in order with the previous ones.</a:t>
            </a:r>
            <a:endParaRPr lang="ar-SA" sz="3200" dirty="0">
              <a:solidFill>
                <a:schemeClr val="tx1"/>
              </a:solidFill>
            </a:endParaRPr>
          </a:p>
        </p:txBody>
      </p:sp>
      <p:sp>
        <p:nvSpPr>
          <p:cNvPr id="4" name="مستطيل مستدير الزوايا 3"/>
          <p:cNvSpPr/>
          <p:nvPr/>
        </p:nvSpPr>
        <p:spPr>
          <a:xfrm>
            <a:off x="571500" y="2857500"/>
            <a:ext cx="8143875" cy="142875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d. The teacher occasionally asks a student to recall what has been said before that moment.</a:t>
            </a:r>
            <a:endParaRPr lang="ar-SA" sz="3200" dirty="0">
              <a:solidFill>
                <a:schemeClr val="tx1"/>
              </a:solidFill>
            </a:endParaRPr>
          </a:p>
        </p:txBody>
      </p:sp>
      <p:sp>
        <p:nvSpPr>
          <p:cNvPr id="5" name="مستطيل مستدير الزوايا 4"/>
          <p:cNvSpPr/>
          <p:nvPr/>
        </p:nvSpPr>
        <p:spPr>
          <a:xfrm>
            <a:off x="642938" y="5000625"/>
            <a:ext cx="8001000" cy="1000125"/>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e. He should correct mistakes gently.</a:t>
            </a:r>
            <a:endParaRPr lang="ar-SA" sz="32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1+#ppt_w/2"/>
                                          </p:val>
                                        </p:tav>
                                        <p:tav tm="100000">
                                          <p:val>
                                            <p:strVal val="#ppt_x"/>
                                          </p:val>
                                        </p:tav>
                                      </p:tavLst>
                                    </p:anim>
                                    <p:anim calcmode="lin" valueType="num">
                                      <p:cBhvr additive="base">
                                        <p:cTn id="8" dur="2000" fill="hold"/>
                                        <p:tgtEl>
                                          <p:spTgt spid="3"/>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2000" fill="hold"/>
                                        <p:tgtEl>
                                          <p:spTgt spid="4"/>
                                        </p:tgtEl>
                                        <p:attrNameLst>
                                          <p:attrName>ppt_x</p:attrName>
                                        </p:attrNameLst>
                                      </p:cBhvr>
                                      <p:tavLst>
                                        <p:tav tm="0">
                                          <p:val>
                                            <p:strVal val="0-#ppt_w/2"/>
                                          </p:val>
                                        </p:tav>
                                        <p:tav tm="100000">
                                          <p:val>
                                            <p:strVal val="#ppt_x"/>
                                          </p:val>
                                        </p:tav>
                                      </p:tavLst>
                                    </p:anim>
                                    <p:anim calcmode="lin" valueType="num">
                                      <p:cBhvr additive="base">
                                        <p:cTn id="14" dur="2000" fill="hold"/>
                                        <p:tgtEl>
                                          <p:spTgt spid="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builtIn="1"/>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3000" fill="hold"/>
                                        <p:tgtEl>
                                          <p:spTgt spid="5"/>
                                        </p:tgtEl>
                                        <p:attrNameLst>
                                          <p:attrName>ppt_x</p:attrName>
                                        </p:attrNameLst>
                                      </p:cBhvr>
                                      <p:tavLst>
                                        <p:tav tm="0">
                                          <p:val>
                                            <p:strVal val="#ppt_x"/>
                                          </p:val>
                                        </p:tav>
                                        <p:tav tm="100000">
                                          <p:val>
                                            <p:strVal val="#ppt_x"/>
                                          </p:val>
                                        </p:tav>
                                      </p:tavLst>
                                    </p:anim>
                                    <p:anim calcmode="lin" valueType="num">
                                      <p:cBhvr additive="base">
                                        <p:cTn id="20" dur="3000" fill="hold"/>
                                        <p:tgtEl>
                                          <p:spTgt spid="5"/>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كعب 1"/>
          <p:cNvSpPr/>
          <p:nvPr/>
        </p:nvSpPr>
        <p:spPr>
          <a:xfrm>
            <a:off x="714375" y="214290"/>
            <a:ext cx="4286250" cy="1000148"/>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4000" dirty="0">
                <a:solidFill>
                  <a:schemeClr val="tx1"/>
                </a:solidFill>
              </a:rPr>
              <a:t>5. Mime Stories</a:t>
            </a:r>
            <a:endParaRPr lang="ar-SA" sz="4000" dirty="0">
              <a:solidFill>
                <a:schemeClr val="tx1"/>
              </a:solidFill>
            </a:endParaRPr>
          </a:p>
        </p:txBody>
      </p:sp>
      <p:sp>
        <p:nvSpPr>
          <p:cNvPr id="3" name="مستطيل مستدير الزوايا 2"/>
          <p:cNvSpPr/>
          <p:nvPr/>
        </p:nvSpPr>
        <p:spPr>
          <a:xfrm>
            <a:off x="428625" y="1785938"/>
            <a:ext cx="8429625" cy="4143375"/>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Teacher acts out a simple event or a short story usually without saying words and then asks his students to describe what has happened orally in the English language. The teacher uses the medium of non-verbal communication i.e., motion, gesture, movement and facial expression rather than verbal communication i.e., speech.</a:t>
            </a:r>
            <a:endParaRPr lang="ar-SA" sz="32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0" fill="hold"/>
                                        <p:tgtEl>
                                          <p:spTgt spid="2"/>
                                        </p:tgtEl>
                                        <p:attrNameLst>
                                          <p:attrName>ppt_x</p:attrName>
                                        </p:attrNameLst>
                                      </p:cBhvr>
                                      <p:tavLst>
                                        <p:tav tm="0">
                                          <p:val>
                                            <p:strVal val="#ppt_x"/>
                                          </p:val>
                                        </p:tav>
                                        <p:tav tm="100000">
                                          <p:val>
                                            <p:strVal val="#ppt_x"/>
                                          </p:val>
                                        </p:tav>
                                      </p:tavLst>
                                    </p:anim>
                                    <p:anim calcmode="lin" valueType="num">
                                      <p:cBhvr additive="base">
                                        <p:cTn id="8" dur="5000" fill="hold"/>
                                        <p:tgtEl>
                                          <p:spTgt spid="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ircle(in)">
                                      <p:cBhvr>
                                        <p:cTn id="13" dur="2000"/>
                                        <p:tgtEl>
                                          <p:spTgt spid="3"/>
                                        </p:tgtEl>
                                      </p:cBhvr>
                                    </p:animEffect>
                                  </p:childTnLst>
                                  <p:subTnLst>
                                    <p:audio>
                                      <p:cMediaNode>
                                        <p:cTn display="0" masterRel="sameClick">
                                          <p:stCondLst>
                                            <p:cond evt="begin" delay="0">
                                              <p:tn val="11"/>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571500" y="571500"/>
            <a:ext cx="8286750" cy="171450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200" dirty="0">
                <a:solidFill>
                  <a:schemeClr val="tx1"/>
                </a:solidFill>
              </a:rPr>
              <a:t>The teacher can either act out the entire scene and then </a:t>
            </a:r>
            <a:r>
              <a:rPr lang="en-US" sz="3200" dirty="0" err="1">
                <a:solidFill>
                  <a:schemeClr val="tx1"/>
                </a:solidFill>
              </a:rPr>
              <a:t>remime</a:t>
            </a:r>
            <a:r>
              <a:rPr lang="en-US" sz="3200" dirty="0">
                <a:solidFill>
                  <a:schemeClr val="tx1"/>
                </a:solidFill>
              </a:rPr>
              <a:t> it section by section or act it out gradually.</a:t>
            </a:r>
            <a:endParaRPr lang="ar-SA" sz="3200" dirty="0">
              <a:solidFill>
                <a:schemeClr val="tx1"/>
              </a:solidFill>
            </a:endParaRPr>
          </a:p>
        </p:txBody>
      </p:sp>
      <p:sp>
        <p:nvSpPr>
          <p:cNvPr id="3" name="مستطيل مستدير الزوايا 2"/>
          <p:cNvSpPr/>
          <p:nvPr/>
        </p:nvSpPr>
        <p:spPr>
          <a:xfrm>
            <a:off x="642938" y="2714625"/>
            <a:ext cx="8072437" cy="1285875"/>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There are some principles to be considered in the use of mime stories:</a:t>
            </a:r>
            <a:endParaRPr lang="ar-SA" sz="3200" dirty="0">
              <a:solidFill>
                <a:schemeClr val="tx1"/>
              </a:solidFill>
            </a:endParaRPr>
          </a:p>
        </p:txBody>
      </p:sp>
      <p:sp>
        <p:nvSpPr>
          <p:cNvPr id="4" name="مستطيل مستدير الزوايا 3"/>
          <p:cNvSpPr/>
          <p:nvPr/>
        </p:nvSpPr>
        <p:spPr>
          <a:xfrm>
            <a:off x="571500" y="4357688"/>
            <a:ext cx="8215313" cy="1500187"/>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a. A language teacher prepares and practices the scene before the class begins.</a:t>
            </a:r>
            <a:endParaRPr lang="ar-SA" sz="32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000" fill="hold"/>
                                        <p:tgtEl>
                                          <p:spTgt spid="3"/>
                                        </p:tgtEl>
                                        <p:attrNameLst>
                                          <p:attrName>ppt_x</p:attrName>
                                        </p:attrNameLst>
                                      </p:cBhvr>
                                      <p:tavLst>
                                        <p:tav tm="0">
                                          <p:val>
                                            <p:strVal val="1+#ppt_w/2"/>
                                          </p:val>
                                        </p:tav>
                                        <p:tav tm="100000">
                                          <p:val>
                                            <p:strVal val="#ppt_x"/>
                                          </p:val>
                                        </p:tav>
                                      </p:tavLst>
                                    </p:anim>
                                    <p:anim calcmode="lin" valueType="num">
                                      <p:cBhvr additive="base">
                                        <p:cTn id="13" dur="2000" fill="hold"/>
                                        <p:tgtEl>
                                          <p:spTgt spid="3"/>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camera.wav" builtIn="1"/>
                                        </p:tgtEl>
                                      </p:cMediaNode>
                                    </p:audio>
                                  </p:subTnLst>
                                </p:cTn>
                              </p:par>
                            </p:childTnLst>
                          </p:cTn>
                        </p:par>
                      </p:childTnLst>
                    </p:cTn>
                  </p:par>
                  <p:par>
                    <p:cTn id="14" fill="hold">
                      <p:stCondLst>
                        <p:cond delay="indefinite"/>
                      </p:stCondLst>
                      <p:childTnLst>
                        <p:par>
                          <p:cTn id="15" fill="hold">
                            <p:stCondLst>
                              <p:cond delay="0"/>
                            </p:stCondLst>
                            <p:childTnLst>
                              <p:par>
                                <p:cTn id="16" presetID="18" presetClass="entr" presetSubtype="12"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strips(downLeft)">
                                      <p:cBhvr>
                                        <p:cTn id="18" dur="2000"/>
                                        <p:tgtEl>
                                          <p:spTgt spid="4"/>
                                        </p:tgtEl>
                                      </p:cBhvr>
                                    </p:animEffect>
                                  </p:childTnLst>
                                  <p:subTnLst>
                                    <p:audio>
                                      <p:cMediaNode>
                                        <p:cTn display="0" masterRel="sameClick">
                                          <p:stCondLst>
                                            <p:cond evt="begin" delay="0">
                                              <p:tn val="16"/>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428625" y="571500"/>
            <a:ext cx="8358188" cy="142875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b. He should inform them of the context of story, i.e., Airport, Hospital or Library.</a:t>
            </a:r>
            <a:endParaRPr lang="ar-SA" sz="3200" dirty="0">
              <a:solidFill>
                <a:schemeClr val="tx1"/>
              </a:solidFill>
            </a:endParaRPr>
          </a:p>
        </p:txBody>
      </p:sp>
      <p:sp>
        <p:nvSpPr>
          <p:cNvPr id="3" name="مستطيل مستدير الزوايا 2"/>
          <p:cNvSpPr/>
          <p:nvPr/>
        </p:nvSpPr>
        <p:spPr>
          <a:xfrm>
            <a:off x="500035" y="2214563"/>
            <a:ext cx="8143904" cy="1571625"/>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c. He should indicate the umber of persons and type of tense to be used in the description of the action.</a:t>
            </a:r>
            <a:endParaRPr lang="ar-SA" sz="3200" dirty="0">
              <a:solidFill>
                <a:schemeClr val="tx1"/>
              </a:solidFill>
            </a:endParaRPr>
          </a:p>
        </p:txBody>
      </p:sp>
      <p:sp>
        <p:nvSpPr>
          <p:cNvPr id="4" name="مستطيل مستدير الزوايا 3"/>
          <p:cNvSpPr/>
          <p:nvPr/>
        </p:nvSpPr>
        <p:spPr>
          <a:xfrm>
            <a:off x="500063" y="4286250"/>
            <a:ext cx="8215312" cy="200025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d. Students should know most of the new words and grammatical structure of the mime.</a:t>
            </a:r>
            <a:endParaRPr lang="ar-SA" sz="32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2000" fill="hold"/>
                                        <p:tgtEl>
                                          <p:spTgt spid="3"/>
                                        </p:tgtEl>
                                        <p:attrNameLst>
                                          <p:attrName>ppt_x</p:attrName>
                                        </p:attrNameLst>
                                      </p:cBhvr>
                                      <p:tavLst>
                                        <p:tav tm="0">
                                          <p:val>
                                            <p:strVal val="1+#ppt_w/2"/>
                                          </p:val>
                                        </p:tav>
                                        <p:tav tm="100000">
                                          <p:val>
                                            <p:strVal val="#ppt_x"/>
                                          </p:val>
                                        </p:tav>
                                      </p:tavLst>
                                    </p:anim>
                                    <p:anim calcmode="lin" valueType="num">
                                      <p:cBhvr additive="base">
                                        <p:cTn id="14" dur="2000" fill="hold"/>
                                        <p:tgtEl>
                                          <p:spTgt spid="3"/>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builtIn="1"/>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2000" fill="hold"/>
                                        <p:tgtEl>
                                          <p:spTgt spid="4"/>
                                        </p:tgtEl>
                                        <p:attrNameLst>
                                          <p:attrName>ppt_x</p:attrName>
                                        </p:attrNameLst>
                                      </p:cBhvr>
                                      <p:tavLst>
                                        <p:tav tm="0">
                                          <p:val>
                                            <p:strVal val="0-#ppt_w/2"/>
                                          </p:val>
                                        </p:tav>
                                        <p:tav tm="100000">
                                          <p:val>
                                            <p:strVal val="#ppt_x"/>
                                          </p:val>
                                        </p:tav>
                                      </p:tavLst>
                                    </p:anim>
                                    <p:anim calcmode="lin" valueType="num">
                                      <p:cBhvr additive="base">
                                        <p:cTn id="20" dur="2000" fill="hold"/>
                                        <p:tgtEl>
                                          <p:spTgt spid="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500063" y="357188"/>
            <a:ext cx="8072437" cy="2000250"/>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e. Actions should be developed in sequence. The sequence of actions should be clear and not confusing.</a:t>
            </a:r>
            <a:endParaRPr lang="ar-SA" sz="3200" dirty="0">
              <a:solidFill>
                <a:schemeClr val="tx1"/>
              </a:solidFill>
            </a:endParaRPr>
          </a:p>
        </p:txBody>
      </p:sp>
      <p:sp>
        <p:nvSpPr>
          <p:cNvPr id="3" name="مستطيل مستدير الزوايا 2"/>
          <p:cNvSpPr/>
          <p:nvPr/>
        </p:nvSpPr>
        <p:spPr>
          <a:xfrm>
            <a:off x="714375" y="2786063"/>
            <a:ext cx="7929563" cy="2143125"/>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f. The teacher should repeat the mime until someone could produce a correct sentence to explain and describe the scene.</a:t>
            </a:r>
            <a:endParaRPr lang="ar-SA" sz="32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2000" fill="hold"/>
                                        <p:tgtEl>
                                          <p:spTgt spid="3"/>
                                        </p:tgtEl>
                                        <p:attrNameLst>
                                          <p:attrName>ppt_x</p:attrName>
                                        </p:attrNameLst>
                                      </p:cBhvr>
                                      <p:tavLst>
                                        <p:tav tm="0">
                                          <p:val>
                                            <p:strVal val="#ppt_x"/>
                                          </p:val>
                                        </p:tav>
                                        <p:tav tm="100000">
                                          <p:val>
                                            <p:strVal val="#ppt_x"/>
                                          </p:val>
                                        </p:tav>
                                      </p:tavLst>
                                    </p:anim>
                                    <p:anim calcmode="lin" valueType="num">
                                      <p:cBhvr additive="base">
                                        <p:cTn id="14" dur="2000" fill="hold"/>
                                        <p:tgtEl>
                                          <p:spTgt spid="3"/>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مستدير الزوايا 2"/>
          <p:cNvSpPr/>
          <p:nvPr/>
        </p:nvSpPr>
        <p:spPr>
          <a:xfrm>
            <a:off x="571500" y="285750"/>
            <a:ext cx="7786688" cy="1214438"/>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600" dirty="0">
                <a:solidFill>
                  <a:schemeClr val="tx1"/>
                </a:solidFill>
              </a:rPr>
              <a:t>6.Speeches, Lectures or Oral Reports</a:t>
            </a:r>
            <a:endParaRPr lang="ar-SA" sz="3600" dirty="0">
              <a:solidFill>
                <a:schemeClr val="tx1"/>
              </a:solidFill>
            </a:endParaRPr>
          </a:p>
        </p:txBody>
      </p:sp>
      <p:sp>
        <p:nvSpPr>
          <p:cNvPr id="4" name="مستطيل مستدير الزوايا 3"/>
          <p:cNvSpPr/>
          <p:nvPr/>
        </p:nvSpPr>
        <p:spPr>
          <a:xfrm>
            <a:off x="571500" y="1857375"/>
            <a:ext cx="8072438" cy="1214438"/>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2800" dirty="0">
                <a:solidFill>
                  <a:schemeClr val="tx1"/>
                </a:solidFill>
              </a:rPr>
              <a:t>There are two major objectives for the use of speeches, lectures or oral reports by a student in a language classroom.</a:t>
            </a:r>
            <a:endParaRPr lang="ar-SA" sz="2800" dirty="0">
              <a:solidFill>
                <a:schemeClr val="tx1"/>
              </a:solidFill>
            </a:endParaRPr>
          </a:p>
        </p:txBody>
      </p:sp>
      <p:sp>
        <p:nvSpPr>
          <p:cNvPr id="5" name="مستطيل مستدير الزوايا 4"/>
          <p:cNvSpPr/>
          <p:nvPr/>
        </p:nvSpPr>
        <p:spPr>
          <a:xfrm>
            <a:off x="571500" y="3429000"/>
            <a:ext cx="8215313" cy="3071813"/>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a. The teacher encourages and enables a language student to speak in front of his peers. This technique will gradually minimize the fear of using the target language in the presence of others and reduce the pressure from his peers.</a:t>
            </a:r>
            <a:endParaRPr lang="ar-SA" sz="32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2000" fill="hold"/>
                                        <p:tgtEl>
                                          <p:spTgt spid="4"/>
                                        </p:tgtEl>
                                        <p:attrNameLst>
                                          <p:attrName>ppt_x</p:attrName>
                                        </p:attrNameLst>
                                      </p:cBhvr>
                                      <p:tavLst>
                                        <p:tav tm="0">
                                          <p:val>
                                            <p:strVal val="1+#ppt_w/2"/>
                                          </p:val>
                                        </p:tav>
                                        <p:tav tm="100000">
                                          <p:val>
                                            <p:strVal val="#ppt_x"/>
                                          </p:val>
                                        </p:tav>
                                      </p:tavLst>
                                    </p:anim>
                                    <p:anim calcmode="lin" valueType="num">
                                      <p:cBhvr additive="base">
                                        <p:cTn id="13" dur="2000" fill="hold"/>
                                        <p:tgtEl>
                                          <p:spTgt spid="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camera.wav" builtIn="1"/>
                                        </p:tgtEl>
                                      </p:cMediaNode>
                                    </p:audio>
                                  </p:subTnLst>
                                </p:cTn>
                              </p:par>
                            </p:childTnLst>
                          </p:cTn>
                        </p:par>
                      </p:childTnLst>
                    </p:cTn>
                  </p:par>
                  <p:par>
                    <p:cTn id="14" fill="hold">
                      <p:stCondLst>
                        <p:cond delay="indefinite"/>
                      </p:stCondLst>
                      <p:childTnLst>
                        <p:par>
                          <p:cTn id="15" fill="hold">
                            <p:stCondLst>
                              <p:cond delay="0"/>
                            </p:stCondLst>
                            <p:childTnLst>
                              <p:par>
                                <p:cTn id="16" presetID="2" presetClass="entr" presetSubtype="1"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2000" fill="hold"/>
                                        <p:tgtEl>
                                          <p:spTgt spid="5"/>
                                        </p:tgtEl>
                                        <p:attrNameLst>
                                          <p:attrName>ppt_x</p:attrName>
                                        </p:attrNameLst>
                                      </p:cBhvr>
                                      <p:tavLst>
                                        <p:tav tm="0">
                                          <p:val>
                                            <p:strVal val="#ppt_x"/>
                                          </p:val>
                                        </p:tav>
                                        <p:tav tm="100000">
                                          <p:val>
                                            <p:strVal val="#ppt_x"/>
                                          </p:val>
                                        </p:tav>
                                      </p:tavLst>
                                    </p:anim>
                                    <p:anim calcmode="lin" valueType="num">
                                      <p:cBhvr additive="base">
                                        <p:cTn id="19" dur="2000" fill="hold"/>
                                        <p:tgtEl>
                                          <p:spTgt spid="5"/>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6"/>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428625" y="571500"/>
            <a:ext cx="8072438" cy="1928813"/>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b. To enable the students to recognize others’ errors in the spoken language. This, in turn, will help him avoid similar mistakes while speaking in future.</a:t>
            </a:r>
            <a:endParaRPr lang="ar-SA" sz="3200" dirty="0">
              <a:solidFill>
                <a:schemeClr val="tx1"/>
              </a:solidFill>
            </a:endParaRPr>
          </a:p>
        </p:txBody>
      </p:sp>
      <p:sp>
        <p:nvSpPr>
          <p:cNvPr id="3" name="مستطيل مستدير الزوايا 2"/>
          <p:cNvSpPr/>
          <p:nvPr/>
        </p:nvSpPr>
        <p:spPr>
          <a:xfrm>
            <a:off x="428625" y="2857500"/>
            <a:ext cx="8215313" cy="1071563"/>
          </a:xfrm>
          <a:prstGeom prst="round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To conduct a speech, lecture or oral report, several points are to be considered:</a:t>
            </a:r>
            <a:endParaRPr lang="ar-SA" sz="3200" dirty="0">
              <a:solidFill>
                <a:schemeClr val="tx1"/>
              </a:solidFill>
            </a:endParaRPr>
          </a:p>
        </p:txBody>
      </p:sp>
      <p:sp>
        <p:nvSpPr>
          <p:cNvPr id="4" name="مستطيل مستدير الزوايا 3"/>
          <p:cNvSpPr/>
          <p:nvPr/>
        </p:nvSpPr>
        <p:spPr>
          <a:xfrm>
            <a:off x="357188" y="4286250"/>
            <a:ext cx="8429625" cy="200025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a. Encourage the students to select the subject for the speech, lecture, or oral report. The selected topic should be reasonably short and well  known to the speaker.</a:t>
            </a:r>
            <a:endParaRPr lang="ar-SA" sz="32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0-#ppt_w/2"/>
                                          </p:val>
                                        </p:tav>
                                        <p:tav tm="100000">
                                          <p:val>
                                            <p:strVal val="#ppt_x"/>
                                          </p:val>
                                        </p:tav>
                                      </p:tavLst>
                                    </p:anim>
                                    <p:anim calcmode="lin" valueType="num">
                                      <p:cBhvr additive="base">
                                        <p:cTn id="8" dur="2000" fill="hold"/>
                                        <p:tgtEl>
                                          <p:spTgt spid="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9" fill="hold">
                      <p:stCondLst>
                        <p:cond delay="indefinite"/>
                      </p:stCondLst>
                      <p:childTnLst>
                        <p:par>
                          <p:cTn id="10" fill="hold">
                            <p:stCondLst>
                              <p:cond delay="0"/>
                            </p:stCondLst>
                            <p:childTnLst>
                              <p:par>
                                <p:cTn id="11" presetID="21"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4)">
                                      <p:cBhvr>
                                        <p:cTn id="13" dur="2000"/>
                                        <p:tgtEl>
                                          <p:spTgt spid="3"/>
                                        </p:tgtEl>
                                      </p:cBhvr>
                                    </p:animEffect>
                                  </p:childTnLst>
                                  <p:subTnLst>
                                    <p:audio>
                                      <p:cMediaNode>
                                        <p:cTn display="0" masterRel="sameClick">
                                          <p:stCondLst>
                                            <p:cond evt="begin" delay="0">
                                              <p:tn val="11"/>
                                            </p:cond>
                                          </p:stCondLst>
                                          <p:endCondLst>
                                            <p:cond evt="onStopAudio" delay="0">
                                              <p:tgtEl>
                                                <p:sldTgt/>
                                              </p:tgtEl>
                                            </p:cond>
                                          </p:endCondLst>
                                        </p:cTn>
                                        <p:tgtEl>
                                          <p:sndTgt r:embed="rId2" name="camera.wav" builtIn="1"/>
                                        </p:tgtEl>
                                      </p:cMediaNode>
                                    </p:audio>
                                  </p:subTnLst>
                                </p:cTn>
                              </p:par>
                            </p:childTnLst>
                          </p:cTn>
                        </p:par>
                      </p:childTnLst>
                    </p:cTn>
                  </p:par>
                  <p:par>
                    <p:cTn id="14" fill="hold">
                      <p:stCondLst>
                        <p:cond delay="indefinite"/>
                      </p:stCondLst>
                      <p:childTnLst>
                        <p:par>
                          <p:cTn id="15" fill="hold">
                            <p:stCondLst>
                              <p:cond delay="0"/>
                            </p:stCondLst>
                            <p:childTnLst>
                              <p:par>
                                <p:cTn id="16" presetID="2" presetClass="entr" presetSubtype="1"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2000" fill="hold"/>
                                        <p:tgtEl>
                                          <p:spTgt spid="4"/>
                                        </p:tgtEl>
                                        <p:attrNameLst>
                                          <p:attrName>ppt_x</p:attrName>
                                        </p:attrNameLst>
                                      </p:cBhvr>
                                      <p:tavLst>
                                        <p:tav tm="0">
                                          <p:val>
                                            <p:strVal val="#ppt_x"/>
                                          </p:val>
                                        </p:tav>
                                        <p:tav tm="100000">
                                          <p:val>
                                            <p:strVal val="#ppt_x"/>
                                          </p:val>
                                        </p:tav>
                                      </p:tavLst>
                                    </p:anim>
                                    <p:anim calcmode="lin" valueType="num">
                                      <p:cBhvr additive="base">
                                        <p:cTn id="19" dur="2000" fill="hold"/>
                                        <p:tgtEl>
                                          <p:spTgt spid="4"/>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6"/>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500063" y="500063"/>
            <a:ext cx="8429625" cy="142875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b. Give the student sufficient time to prepare his speech, lecture or  oral report. </a:t>
            </a:r>
            <a:endParaRPr lang="ar-SA" sz="3200" dirty="0">
              <a:solidFill>
                <a:schemeClr val="tx1"/>
              </a:solidFill>
            </a:endParaRPr>
          </a:p>
        </p:txBody>
      </p:sp>
      <p:sp>
        <p:nvSpPr>
          <p:cNvPr id="3" name="مستطيل مستدير الزوايا 2"/>
          <p:cNvSpPr/>
          <p:nvPr/>
        </p:nvSpPr>
        <p:spPr>
          <a:xfrm>
            <a:off x="714375" y="2286000"/>
            <a:ext cx="7643813" cy="1928813"/>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200" dirty="0">
                <a:solidFill>
                  <a:schemeClr val="tx1"/>
                </a:solidFill>
              </a:rPr>
              <a:t>c. Ask the student to prepare his speech, lecture, or oral report in written form in advance.</a:t>
            </a:r>
            <a:endParaRPr lang="ar-SA" sz="3200" dirty="0">
              <a:solidFill>
                <a:schemeClr val="tx1"/>
              </a:solidFill>
            </a:endParaRPr>
          </a:p>
        </p:txBody>
      </p:sp>
      <p:sp>
        <p:nvSpPr>
          <p:cNvPr id="4" name="مستطيل مستدير الزوايا 3"/>
          <p:cNvSpPr/>
          <p:nvPr/>
        </p:nvSpPr>
        <p:spPr>
          <a:xfrm>
            <a:off x="857250" y="4786313"/>
            <a:ext cx="7572375" cy="11430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200" dirty="0">
                <a:solidFill>
                  <a:schemeClr val="tx1"/>
                </a:solidFill>
              </a:rPr>
              <a:t>d. Ask the student to deliver his talk from the corrected script.</a:t>
            </a:r>
            <a:endParaRPr lang="ar-SA" sz="32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2000" fill="hold"/>
                                        <p:tgtEl>
                                          <p:spTgt spid="3"/>
                                        </p:tgtEl>
                                        <p:attrNameLst>
                                          <p:attrName>ppt_x</p:attrName>
                                        </p:attrNameLst>
                                      </p:cBhvr>
                                      <p:tavLst>
                                        <p:tav tm="0">
                                          <p:val>
                                            <p:strVal val="0-#ppt_w/2"/>
                                          </p:val>
                                        </p:tav>
                                        <p:tav tm="100000">
                                          <p:val>
                                            <p:strVal val="#ppt_x"/>
                                          </p:val>
                                        </p:tav>
                                      </p:tavLst>
                                    </p:anim>
                                    <p:anim calcmode="lin" valueType="num">
                                      <p:cBhvr additive="base">
                                        <p:cTn id="14" dur="2000" fill="hold"/>
                                        <p:tgtEl>
                                          <p:spTgt spid="3"/>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builtIn="1"/>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3"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2000" fill="hold"/>
                                        <p:tgtEl>
                                          <p:spTgt spid="4"/>
                                        </p:tgtEl>
                                        <p:attrNameLst>
                                          <p:attrName>ppt_x</p:attrName>
                                        </p:attrNameLst>
                                      </p:cBhvr>
                                      <p:tavLst>
                                        <p:tav tm="0">
                                          <p:val>
                                            <p:strVal val="1+#ppt_w/2"/>
                                          </p:val>
                                        </p:tav>
                                        <p:tav tm="100000">
                                          <p:val>
                                            <p:strVal val="#ppt_x"/>
                                          </p:val>
                                        </p:tav>
                                      </p:tavLst>
                                    </p:anim>
                                    <p:anim calcmode="lin" valueType="num">
                                      <p:cBhvr additive="base">
                                        <p:cTn id="20" dur="2000" fill="hold"/>
                                        <p:tgtEl>
                                          <p:spTgt spid="4"/>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500063" y="285750"/>
            <a:ext cx="8215312" cy="2643188"/>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e. Ask the brilliant students to deliver speeches, lectures or oral reports first. Chances for the weak students could be given later to ensure their ability to carry out this type of task.</a:t>
            </a:r>
            <a:endParaRPr lang="ar-SA" sz="3200" dirty="0">
              <a:solidFill>
                <a:schemeClr val="tx1"/>
              </a:solidFill>
            </a:endParaRPr>
          </a:p>
        </p:txBody>
      </p:sp>
      <p:sp>
        <p:nvSpPr>
          <p:cNvPr id="3" name="مستطيل مستدير الزوايا 2"/>
          <p:cNvSpPr/>
          <p:nvPr/>
        </p:nvSpPr>
        <p:spPr>
          <a:xfrm>
            <a:off x="285750" y="3429000"/>
            <a:ext cx="8429625" cy="2143125"/>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f. Allow only one student in the class to deliver his speech, lecture or oral report for a maximum 10 minutes at the end of every lesson.</a:t>
            </a:r>
            <a:endParaRPr lang="ar-SA" sz="32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2000" fill="hold"/>
                                        <p:tgtEl>
                                          <p:spTgt spid="3"/>
                                        </p:tgtEl>
                                        <p:attrNameLst>
                                          <p:attrName>ppt_x</p:attrName>
                                        </p:attrNameLst>
                                      </p:cBhvr>
                                      <p:tavLst>
                                        <p:tav tm="0">
                                          <p:val>
                                            <p:strVal val="1+#ppt_w/2"/>
                                          </p:val>
                                        </p:tav>
                                        <p:tav tm="100000">
                                          <p:val>
                                            <p:strVal val="#ppt_x"/>
                                          </p:val>
                                        </p:tav>
                                      </p:tavLst>
                                    </p:anim>
                                    <p:anim calcmode="lin" valueType="num">
                                      <p:cBhvr additive="base">
                                        <p:cTn id="14" dur="2000" fill="hold"/>
                                        <p:tgtEl>
                                          <p:spTgt spid="3"/>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285750" y="428625"/>
            <a:ext cx="8429625" cy="2143125"/>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g. Have the rest of the class ask questions on contents of the delivered speech. Later on, allow them to ask the speaker some questions on matters that seem unclear to them.</a:t>
            </a:r>
            <a:endParaRPr lang="ar-SA" sz="3200" dirty="0">
              <a:solidFill>
                <a:schemeClr val="tx1"/>
              </a:solidFill>
            </a:endParaRPr>
          </a:p>
        </p:txBody>
      </p:sp>
      <p:sp>
        <p:nvSpPr>
          <p:cNvPr id="3" name="مستطيل مستدير الزوايا 2"/>
          <p:cNvSpPr/>
          <p:nvPr/>
        </p:nvSpPr>
        <p:spPr>
          <a:xfrm>
            <a:off x="357188" y="3000375"/>
            <a:ext cx="8143875" cy="1785938"/>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h. Draw an outline of the time-table limits for the speech, lecture or oral report for each student in your language class.</a:t>
            </a:r>
            <a:endParaRPr lang="ar-SA" sz="32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000" fill="hold"/>
                                        <p:tgtEl>
                                          <p:spTgt spid="3"/>
                                        </p:tgtEl>
                                        <p:attrNameLst>
                                          <p:attrName>ppt_x</p:attrName>
                                        </p:attrNameLst>
                                      </p:cBhvr>
                                      <p:tavLst>
                                        <p:tav tm="0">
                                          <p:val>
                                            <p:strVal val="1+#ppt_w/2"/>
                                          </p:val>
                                        </p:tav>
                                        <p:tav tm="100000">
                                          <p:val>
                                            <p:strVal val="#ppt_x"/>
                                          </p:val>
                                        </p:tav>
                                      </p:tavLst>
                                    </p:anim>
                                    <p:anim calcmode="lin" valueType="num">
                                      <p:cBhvr additive="base">
                                        <p:cTn id="13" dur="2000" fill="hold"/>
                                        <p:tgtEl>
                                          <p:spTgt spid="3"/>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كعب 1"/>
          <p:cNvSpPr/>
          <p:nvPr/>
        </p:nvSpPr>
        <p:spPr>
          <a:xfrm>
            <a:off x="785813" y="214313"/>
            <a:ext cx="7072312" cy="857250"/>
          </a:xfrm>
          <a:prstGeom prst="cube">
            <a:avLst/>
          </a:prstGeom>
          <a:solidFill>
            <a:srgbClr val="A9BE28"/>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defRPr/>
            </a:pPr>
            <a:r>
              <a:rPr lang="en-US" sz="3600" dirty="0">
                <a:solidFill>
                  <a:schemeClr val="tx1"/>
                </a:solidFill>
              </a:rPr>
              <a:t>7. Problem- Solving Activities.</a:t>
            </a:r>
            <a:endParaRPr lang="ar-SA" sz="3600" dirty="0">
              <a:solidFill>
                <a:schemeClr val="tx1"/>
              </a:solidFill>
            </a:endParaRPr>
          </a:p>
        </p:txBody>
      </p:sp>
      <p:sp>
        <p:nvSpPr>
          <p:cNvPr id="3" name="مستطيل مستدير الزوايا 2"/>
          <p:cNvSpPr/>
          <p:nvPr/>
        </p:nvSpPr>
        <p:spPr>
          <a:xfrm>
            <a:off x="285750" y="1285875"/>
            <a:ext cx="8643938" cy="5214938"/>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Oral communication could be developed through problem-solving activities. In these activities, students are presented with a problem, a  situation or a , question. They try to find a solution to a problem, reaction to a situation, or a response to a question . Later students justify and comment on their solutions, reaction, or responses. Eventually, the whole class will discuss the reasons for their various responses.</a:t>
            </a:r>
            <a:endParaRPr lang="ar-SA" sz="32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4)">
                                      <p:cBhvr>
                                        <p:cTn id="12" dur="2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مستدير الزوايا 2"/>
          <p:cNvSpPr/>
          <p:nvPr/>
        </p:nvSpPr>
        <p:spPr>
          <a:xfrm>
            <a:off x="428625" y="428625"/>
            <a:ext cx="8358188" cy="114300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defRPr/>
            </a:pPr>
            <a:r>
              <a:rPr lang="en-US" sz="3600" dirty="0">
                <a:solidFill>
                  <a:schemeClr val="tx1"/>
                </a:solidFill>
              </a:rPr>
              <a:t>*Procedures of using problem-solving activities</a:t>
            </a:r>
            <a:endParaRPr lang="ar-SA" sz="3600" dirty="0">
              <a:solidFill>
                <a:schemeClr val="tx1"/>
              </a:solidFill>
            </a:endParaRPr>
          </a:p>
        </p:txBody>
      </p:sp>
      <p:sp>
        <p:nvSpPr>
          <p:cNvPr id="4" name="مستطيل مستدير الزوايا 3"/>
          <p:cNvSpPr/>
          <p:nvPr/>
        </p:nvSpPr>
        <p:spPr>
          <a:xfrm>
            <a:off x="500063" y="2214563"/>
            <a:ext cx="8215312" cy="3786187"/>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 1. divide the class into various work groups, say three or four. The groups should be permanent and consist of talkative and quiet students. Able and advanced ones. Permanent groups could work together collaboratively and challengingly.</a:t>
            </a:r>
            <a:endParaRPr lang="ar-SA" sz="32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Horizontal)">
                                      <p:cBhvr>
                                        <p:cTn id="7" dur="5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2000" fill="hold"/>
                                        <p:tgtEl>
                                          <p:spTgt spid="4"/>
                                        </p:tgtEl>
                                        <p:attrNameLst>
                                          <p:attrName>ppt_x</p:attrName>
                                        </p:attrNameLst>
                                      </p:cBhvr>
                                      <p:tavLst>
                                        <p:tav tm="0">
                                          <p:val>
                                            <p:strVal val="1+#ppt_w/2"/>
                                          </p:val>
                                        </p:tav>
                                        <p:tav tm="100000">
                                          <p:val>
                                            <p:strVal val="#ppt_x"/>
                                          </p:val>
                                        </p:tav>
                                      </p:tavLst>
                                    </p:anim>
                                    <p:anim calcmode="lin" valueType="num">
                                      <p:cBhvr additive="base">
                                        <p:cTn id="13" dur="2000" fill="hold"/>
                                        <p:tgtEl>
                                          <p:spTgt spid="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142875" y="357188"/>
            <a:ext cx="8501063" cy="342900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2. State a suitable problem, create a  hypothetical solution, or pose an imaginative question to your students. Later, explain the problem, situation or question and go through its linguistic information such as vocabulary, grammar, and pronunciation.</a:t>
            </a:r>
            <a:endParaRPr lang="ar-SA" sz="3200" dirty="0">
              <a:solidFill>
                <a:schemeClr val="tx1"/>
              </a:solidFill>
            </a:endParaRPr>
          </a:p>
        </p:txBody>
      </p:sp>
      <p:sp>
        <p:nvSpPr>
          <p:cNvPr id="3" name="مستطيل مستدير الزوايا 2"/>
          <p:cNvSpPr/>
          <p:nvPr/>
        </p:nvSpPr>
        <p:spPr>
          <a:xfrm>
            <a:off x="357188" y="4071938"/>
            <a:ext cx="8572500" cy="2500312"/>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3. Provide your students with the necessary materials about numerous problem-solving activities. Ask them to work on the activities in the class rather than taking them home.</a:t>
            </a:r>
            <a:endParaRPr lang="ar-SA" sz="32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2000" fill="hold"/>
                                        <p:tgtEl>
                                          <p:spTgt spid="3"/>
                                        </p:tgtEl>
                                        <p:attrNameLst>
                                          <p:attrName>ppt_x</p:attrName>
                                        </p:attrNameLst>
                                      </p:cBhvr>
                                      <p:tavLst>
                                        <p:tav tm="0">
                                          <p:val>
                                            <p:strVal val="#ppt_x"/>
                                          </p:val>
                                        </p:tav>
                                        <p:tav tm="100000">
                                          <p:val>
                                            <p:strVal val="#ppt_x"/>
                                          </p:val>
                                        </p:tav>
                                      </p:tavLst>
                                    </p:anim>
                                    <p:anim calcmode="lin" valueType="num">
                                      <p:cBhvr additive="base">
                                        <p:cTn id="14" dur="2000" fill="hold"/>
                                        <p:tgtEl>
                                          <p:spTgt spid="3"/>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428625" y="1143000"/>
            <a:ext cx="8358188" cy="400050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4. Ask students to find solutions to the problem, react to the situation or respond to the question. Students should make suggestions about possible solutions to the proposed problem. Each group should discuss its suggestions about how it would solve that problem, react to a situation or respond to a question.</a:t>
            </a:r>
            <a:endParaRPr lang="ar-SA" sz="32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642938" y="642938"/>
            <a:ext cx="7358062" cy="5500687"/>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5. Ask students to justify why they made that special response and chose that particular solution rather than the other one which had been suggested by another group. Students should comment on their responses. Each group may challenge or be challenged by another group to tell the reasons for making such decisions or suggestions about their responses for solving the problem.</a:t>
            </a:r>
            <a:endParaRPr lang="ar-SA" sz="32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642938" y="428625"/>
            <a:ext cx="7929562" cy="2143125"/>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6. eventually, engage students in a forum discussion to speculate on reasons for different responses and reaction.</a:t>
            </a:r>
            <a:endParaRPr lang="ar-SA" sz="3200" dirty="0">
              <a:solidFill>
                <a:schemeClr val="tx1"/>
              </a:solidFill>
            </a:endParaRPr>
          </a:p>
        </p:txBody>
      </p:sp>
      <p:sp>
        <p:nvSpPr>
          <p:cNvPr id="3" name="مستطيل مستدير الزوايا 2"/>
          <p:cNvSpPr/>
          <p:nvPr/>
        </p:nvSpPr>
        <p:spPr>
          <a:xfrm>
            <a:off x="714375" y="3000375"/>
            <a:ext cx="7858125" cy="3357563"/>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defRPr/>
            </a:pPr>
            <a:r>
              <a:rPr lang="en-US" sz="3200" dirty="0">
                <a:solidFill>
                  <a:schemeClr val="tx1"/>
                </a:solidFill>
              </a:rPr>
              <a:t>7. Correct their speech errors by reformulating questions and expanding utterances to enhance the opportunity for conversational exchange. Give help only when someone is badly in need of it.</a:t>
            </a:r>
            <a:endParaRPr lang="ar-SA" sz="32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0-#ppt_w/2"/>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3"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2000" fill="hold"/>
                                        <p:tgtEl>
                                          <p:spTgt spid="3"/>
                                        </p:tgtEl>
                                        <p:attrNameLst>
                                          <p:attrName>ppt_x</p:attrName>
                                        </p:attrNameLst>
                                      </p:cBhvr>
                                      <p:tavLst>
                                        <p:tav tm="0">
                                          <p:val>
                                            <p:strVal val="1+#ppt_w/2"/>
                                          </p:val>
                                        </p:tav>
                                        <p:tav tm="100000">
                                          <p:val>
                                            <p:strVal val="#ppt_x"/>
                                          </p:val>
                                        </p:tav>
                                      </p:tavLst>
                                    </p:anim>
                                    <p:anim calcmode="lin" valueType="num">
                                      <p:cBhvr additive="base">
                                        <p:cTn id="14" dur="2000" fill="hold"/>
                                        <p:tgtEl>
                                          <p:spTgt spid="3"/>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1406" y="214290"/>
            <a:ext cx="5929354" cy="1143008"/>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4000" b="1" dirty="0" smtClean="0">
                <a:solidFill>
                  <a:schemeClr val="tx1"/>
                </a:solidFill>
              </a:rPr>
              <a:t>In-class  Speaking Tasks</a:t>
            </a:r>
            <a:endParaRPr lang="ar-EG" sz="4000" b="1" dirty="0">
              <a:solidFill>
                <a:schemeClr val="tx1"/>
              </a:solidFill>
            </a:endParaRPr>
          </a:p>
        </p:txBody>
      </p:sp>
      <p:sp>
        <p:nvSpPr>
          <p:cNvPr id="4" name="TextBox 3"/>
          <p:cNvSpPr txBox="1"/>
          <p:nvPr/>
        </p:nvSpPr>
        <p:spPr>
          <a:xfrm>
            <a:off x="285720" y="1500174"/>
            <a:ext cx="8643998" cy="5016758"/>
          </a:xfrm>
          <a:prstGeom prst="rect">
            <a:avLst/>
          </a:prstGeom>
          <a:noFill/>
        </p:spPr>
        <p:txBody>
          <a:bodyPr wrap="square" rtlCol="1">
            <a:spAutoFit/>
          </a:bodyPr>
          <a:lstStyle/>
          <a:p>
            <a:pPr algn="just" rtl="0"/>
            <a:r>
              <a:rPr lang="en-US" sz="3200" dirty="0" smtClean="0"/>
              <a:t>There are six in-class speaking task categories:</a:t>
            </a:r>
          </a:p>
          <a:p>
            <a:pPr algn="just" rtl="0">
              <a:buFont typeface="Arial" pitchFamily="34" charset="0"/>
              <a:buChar char="•"/>
            </a:pPr>
            <a:r>
              <a:rPr lang="en-US" sz="3200" dirty="0" smtClean="0"/>
              <a:t>Imitative tasks:</a:t>
            </a:r>
          </a:p>
          <a:p>
            <a:pPr algn="just" rtl="0"/>
            <a:r>
              <a:rPr lang="en-US" sz="3200" dirty="0" smtClean="0"/>
              <a:t>Drills in which the learner simply repeats a phrase or structure (e.g. “Excuse me” or “Can you help me?) for clarity and accuracy;</a:t>
            </a:r>
          </a:p>
          <a:p>
            <a:pPr algn="just" rtl="0">
              <a:buFont typeface="Arial" pitchFamily="34" charset="0"/>
              <a:buChar char="•"/>
            </a:pPr>
            <a:r>
              <a:rPr lang="en-US" sz="3200" dirty="0" smtClean="0"/>
              <a:t>I</a:t>
            </a:r>
            <a:r>
              <a:rPr lang="en-US" sz="3200" dirty="0" smtClean="0"/>
              <a:t>ntensive tasks:</a:t>
            </a:r>
          </a:p>
          <a:p>
            <a:pPr algn="just" rtl="0"/>
            <a:r>
              <a:rPr lang="en-US" sz="3200" dirty="0" smtClean="0"/>
              <a:t>Drills or repetitions focusing on specific phonological or grammatical points, such as minimal pairs or repetition of a series of imperative sentences;</a:t>
            </a:r>
            <a:endParaRPr lang="ar-EG"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ppt_x</p:attrName>
                                        </p:attrNameLst>
                                      </p:cBhvr>
                                      <p:tavLst>
                                        <p:tav tm="0">
                                          <p:val>
                                            <p:strVal val="#ppt_x-.2"/>
                                          </p:val>
                                        </p:tav>
                                        <p:tav tm="100000">
                                          <p:val>
                                            <p:strVal val="#ppt_x"/>
                                          </p:val>
                                        </p:tav>
                                      </p:tavLst>
                                    </p:anim>
                                    <p:anim calcmode="lin" valueType="num">
                                      <p:cBhvr>
                                        <p:cTn id="8" dur="2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2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10" fill="hold">
                      <p:stCondLst>
                        <p:cond delay="indefinite"/>
                      </p:stCondLst>
                      <p:childTnLst>
                        <p:par>
                          <p:cTn id="11" fill="hold">
                            <p:stCondLst>
                              <p:cond delay="0"/>
                            </p:stCondLst>
                            <p:childTnLst>
                              <p:par>
                                <p:cTn id="12" presetID="12" presetClass="entr" presetSubtype="2"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slide(fromRight)">
                                      <p:cBhvr>
                                        <p:cTn id="14" dur="2000"/>
                                        <p:tgtEl>
                                          <p:spTgt spid="4">
                                            <p:txEl>
                                              <p:pRg st="0" end="0"/>
                                            </p:txEl>
                                          </p:spTgt>
                                        </p:tgtEl>
                                      </p:cBhvr>
                                    </p:animEffect>
                                  </p:childTnLst>
                                  <p:subTnLst>
                                    <p:audio>
                                      <p:cMediaNode>
                                        <p:cTn display="0" masterRel="sameClick">
                                          <p:stCondLst>
                                            <p:cond evt="begin" delay="0">
                                              <p:tn val="12"/>
                                            </p:cond>
                                          </p:stCondLst>
                                          <p:endCondLst>
                                            <p:cond evt="onStopAudio" delay="0">
                                              <p:tgtEl>
                                                <p:sldTgt/>
                                              </p:tgtEl>
                                            </p:cond>
                                          </p:endCondLst>
                                        </p:cTn>
                                        <p:tgtEl>
                                          <p:sndTgt r:embed="rId2" name="camera.wav" builtIn="1"/>
                                        </p:tgtEl>
                                      </p:cMediaNode>
                                    </p:audio>
                                  </p:subTnLst>
                                </p:cTn>
                              </p:par>
                            </p:childTnLst>
                          </p:cTn>
                        </p:par>
                      </p:childTnLst>
                    </p:cTn>
                  </p:par>
                  <p:par>
                    <p:cTn id="15" fill="hold">
                      <p:stCondLst>
                        <p:cond delay="indefinite"/>
                      </p:stCondLst>
                      <p:childTnLst>
                        <p:par>
                          <p:cTn id="16" fill="hold">
                            <p:stCondLst>
                              <p:cond delay="0"/>
                            </p:stCondLst>
                            <p:childTnLst>
                              <p:par>
                                <p:cTn id="17" presetID="12" presetClass="entr" presetSubtype="8"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slide(fromLeft)">
                                      <p:cBhvr>
                                        <p:cTn id="19" dur="2000"/>
                                        <p:tgtEl>
                                          <p:spTgt spid="4">
                                            <p:txEl>
                                              <p:pRg st="1" end="1"/>
                                            </p:txEl>
                                          </p:spTgt>
                                        </p:tgtEl>
                                      </p:cBhvr>
                                    </p:animEffect>
                                  </p:childTnLst>
                                  <p:subTnLst>
                                    <p:audio>
                                      <p:cMediaNode>
                                        <p:cTn display="0" masterRel="sameClick">
                                          <p:stCondLst>
                                            <p:cond evt="begin" delay="0">
                                              <p:tn val="17"/>
                                            </p:cond>
                                          </p:stCondLst>
                                          <p:endCondLst>
                                            <p:cond evt="onStopAudio" delay="0">
                                              <p:tgtEl>
                                                <p:sldTgt/>
                                              </p:tgtEl>
                                            </p:cond>
                                          </p:endCondLst>
                                        </p:cTn>
                                        <p:tgtEl>
                                          <p:sndTgt r:embed="rId2" name="camera.wav" builtIn="1"/>
                                        </p:tgtEl>
                                      </p:cMediaNode>
                                    </p:audio>
                                  </p:subTnLst>
                                </p:cTn>
                              </p:par>
                            </p:childTnLst>
                          </p:cTn>
                        </p:par>
                      </p:childTnLst>
                    </p:cTn>
                  </p:par>
                  <p:par>
                    <p:cTn id="20" fill="hold">
                      <p:stCondLst>
                        <p:cond delay="indefinite"/>
                      </p:stCondLst>
                      <p:childTnLst>
                        <p:par>
                          <p:cTn id="21" fill="hold">
                            <p:stCondLst>
                              <p:cond delay="0"/>
                            </p:stCondLst>
                            <p:childTnLst>
                              <p:par>
                                <p:cTn id="22" presetID="23" presetClass="entr" presetSubtype="16" fill="hold" nodeType="click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 calcmode="lin" valueType="num">
                                      <p:cBhvr>
                                        <p:cTn id="24" dur="2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5" dur="2000" fill="hold"/>
                                        <p:tgtEl>
                                          <p:spTgt spid="4">
                                            <p:txEl>
                                              <p:pRg st="2" end="2"/>
                                            </p:txEl>
                                          </p:spTgt>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22"/>
                                            </p:cond>
                                          </p:stCondLst>
                                          <p:endCondLst>
                                            <p:cond evt="onStopAudio" delay="0">
                                              <p:tgtEl>
                                                <p:sldTgt/>
                                              </p:tgtEl>
                                            </p:cond>
                                          </p:endCondLst>
                                        </p:cTn>
                                        <p:tgtEl>
                                          <p:sndTgt r:embed="rId2" name="camera.wav" builtIn="1"/>
                                        </p:tgtEl>
                                      </p:cMediaNode>
                                    </p:audio>
                                  </p:subTnLst>
                                </p:cTn>
                              </p:par>
                            </p:childTnLst>
                          </p:cTn>
                        </p:par>
                      </p:childTnLst>
                    </p:cTn>
                  </p:par>
                  <p:par>
                    <p:cTn id="26" fill="hold">
                      <p:stCondLst>
                        <p:cond delay="indefinite"/>
                      </p:stCondLst>
                      <p:childTnLst>
                        <p:par>
                          <p:cTn id="27" fill="hold">
                            <p:stCondLst>
                              <p:cond delay="0"/>
                            </p:stCondLst>
                            <p:childTnLst>
                              <p:par>
                                <p:cTn id="28" presetID="12" presetClass="entr" presetSubtype="1" fill="hold" nodeType="click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Effect transition="in" filter="slide(fromTop)">
                                      <p:cBhvr>
                                        <p:cTn id="30" dur="500"/>
                                        <p:tgtEl>
                                          <p:spTgt spid="4">
                                            <p:txEl>
                                              <p:pRg st="3" end="3"/>
                                            </p:txEl>
                                          </p:spTgt>
                                        </p:tgtEl>
                                      </p:cBhvr>
                                    </p:animEffect>
                                  </p:childTnLst>
                                  <p:subTnLst>
                                    <p:audio>
                                      <p:cMediaNode>
                                        <p:cTn display="0" masterRel="sameClick">
                                          <p:stCondLst>
                                            <p:cond evt="begin" delay="0">
                                              <p:tn val="28"/>
                                            </p:cond>
                                          </p:stCondLst>
                                          <p:endCondLst>
                                            <p:cond evt="onStopAudio" delay="0">
                                              <p:tgtEl>
                                                <p:sldTgt/>
                                              </p:tgtEl>
                                            </p:cond>
                                          </p:endCondLst>
                                        </p:cTn>
                                        <p:tgtEl>
                                          <p:sndTgt r:embed="rId2" name="camera.wav" builtIn="1"/>
                                        </p:tgtEl>
                                      </p:cMediaNode>
                                    </p:audio>
                                  </p:subTnLst>
                                </p:cTn>
                              </p:par>
                            </p:childTnLst>
                          </p:cTn>
                        </p:par>
                      </p:childTnLst>
                    </p:cTn>
                  </p:par>
                  <p:par>
                    <p:cTn id="31" fill="hold">
                      <p:stCondLst>
                        <p:cond delay="indefinite"/>
                      </p:stCondLst>
                      <p:childTnLst>
                        <p:par>
                          <p:cTn id="32" fill="hold">
                            <p:stCondLst>
                              <p:cond delay="0"/>
                            </p:stCondLst>
                            <p:childTnLst>
                              <p:par>
                                <p:cTn id="33" presetID="30"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600" decel="100000"/>
                                        <p:tgtEl>
                                          <p:spTgt spid="4">
                                            <p:txEl>
                                              <p:pRg st="4" end="4"/>
                                            </p:txEl>
                                          </p:spTgt>
                                        </p:tgtEl>
                                      </p:cBhvr>
                                    </p:animEffect>
                                    <p:anim calcmode="lin" valueType="num">
                                      <p:cBhvr>
                                        <p:cTn id="36" dur="1600" decel="100000" fill="hold"/>
                                        <p:tgtEl>
                                          <p:spTgt spid="4">
                                            <p:txEl>
                                              <p:pRg st="4" end="4"/>
                                            </p:txEl>
                                          </p:spTgt>
                                        </p:tgtEl>
                                        <p:attrNameLst>
                                          <p:attrName>style.rotation</p:attrName>
                                        </p:attrNameLst>
                                      </p:cBhvr>
                                      <p:tavLst>
                                        <p:tav tm="0">
                                          <p:val>
                                            <p:fltVal val="-90"/>
                                          </p:val>
                                        </p:tav>
                                        <p:tav tm="100000">
                                          <p:val>
                                            <p:fltVal val="0"/>
                                          </p:val>
                                        </p:tav>
                                      </p:tavLst>
                                    </p:anim>
                                    <p:anim calcmode="lin" valueType="num">
                                      <p:cBhvr>
                                        <p:cTn id="37" dur="1600" decel="100000" fill="hold"/>
                                        <p:tgtEl>
                                          <p:spTgt spid="4">
                                            <p:txEl>
                                              <p:pRg st="4" end="4"/>
                                            </p:txEl>
                                          </p:spTgt>
                                        </p:tgtEl>
                                        <p:attrNameLst>
                                          <p:attrName>ppt_x</p:attrName>
                                        </p:attrNameLst>
                                      </p:cBhvr>
                                      <p:tavLst>
                                        <p:tav tm="0">
                                          <p:val>
                                            <p:strVal val="#ppt_x+0.4"/>
                                          </p:val>
                                        </p:tav>
                                        <p:tav tm="100000">
                                          <p:val>
                                            <p:strVal val="#ppt_x-0.05"/>
                                          </p:val>
                                        </p:tav>
                                      </p:tavLst>
                                    </p:anim>
                                    <p:anim calcmode="lin" valueType="num">
                                      <p:cBhvr>
                                        <p:cTn id="38" dur="1600" decel="100000" fill="hold"/>
                                        <p:tgtEl>
                                          <p:spTgt spid="4">
                                            <p:txEl>
                                              <p:pRg st="4" end="4"/>
                                            </p:txEl>
                                          </p:spTgt>
                                        </p:tgtEl>
                                        <p:attrNameLst>
                                          <p:attrName>ppt_y</p:attrName>
                                        </p:attrNameLst>
                                      </p:cBhvr>
                                      <p:tavLst>
                                        <p:tav tm="0">
                                          <p:val>
                                            <p:strVal val="#ppt_y-0.4"/>
                                          </p:val>
                                        </p:tav>
                                        <p:tav tm="100000">
                                          <p:val>
                                            <p:strVal val="#ppt_y+0.1"/>
                                          </p:val>
                                        </p:tav>
                                      </p:tavLst>
                                    </p:anim>
                                    <p:anim calcmode="lin" valueType="num">
                                      <p:cBhvr>
                                        <p:cTn id="39" dur="400" accel="100000" fill="hold">
                                          <p:stCondLst>
                                            <p:cond delay="1600"/>
                                          </p:stCondLst>
                                        </p:cTn>
                                        <p:tgtEl>
                                          <p:spTgt spid="4">
                                            <p:txEl>
                                              <p:pRg st="4" end="4"/>
                                            </p:txEl>
                                          </p:spTgt>
                                        </p:tgtEl>
                                        <p:attrNameLst>
                                          <p:attrName>ppt_x</p:attrName>
                                        </p:attrNameLst>
                                      </p:cBhvr>
                                      <p:tavLst>
                                        <p:tav tm="0">
                                          <p:val>
                                            <p:strVal val="#ppt_x-0.05"/>
                                          </p:val>
                                        </p:tav>
                                        <p:tav tm="100000">
                                          <p:val>
                                            <p:strVal val="#ppt_x"/>
                                          </p:val>
                                        </p:tav>
                                      </p:tavLst>
                                    </p:anim>
                                    <p:anim calcmode="lin" valueType="num">
                                      <p:cBhvr>
                                        <p:cTn id="40" dur="400" accel="100000" fill="hold">
                                          <p:stCondLst>
                                            <p:cond delay="1600"/>
                                          </p:stCondLst>
                                        </p:cTn>
                                        <p:tgtEl>
                                          <p:spTgt spid="4">
                                            <p:txEl>
                                              <p:pRg st="4" end="4"/>
                                            </p:txEl>
                                          </p:spTgt>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33"/>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357166"/>
            <a:ext cx="8643998" cy="6001643"/>
          </a:xfrm>
          <a:prstGeom prst="rect">
            <a:avLst/>
          </a:prstGeom>
          <a:noFill/>
        </p:spPr>
        <p:txBody>
          <a:bodyPr wrap="square" rtlCol="1">
            <a:spAutoFit/>
          </a:bodyPr>
          <a:lstStyle/>
          <a:p>
            <a:pPr algn="just" rtl="0">
              <a:buFont typeface="Arial" pitchFamily="34" charset="0"/>
              <a:buChar char="•"/>
            </a:pPr>
            <a:r>
              <a:rPr lang="en-US" sz="3200" dirty="0" smtClean="0"/>
              <a:t>Responsive Tasks:</a:t>
            </a:r>
          </a:p>
          <a:p>
            <a:pPr algn="just" rtl="0"/>
            <a:r>
              <a:rPr lang="en-US" sz="3200" dirty="0" smtClean="0"/>
              <a:t>Short replies to teacher or learner questions or comments, such as a series of answers to yes/no questions;</a:t>
            </a:r>
          </a:p>
          <a:p>
            <a:pPr algn="just" rtl="0">
              <a:buFont typeface="Arial" pitchFamily="34" charset="0"/>
              <a:buChar char="•"/>
            </a:pPr>
            <a:r>
              <a:rPr lang="en-US" sz="3200" dirty="0" smtClean="0"/>
              <a:t>Transactional tasks:</a:t>
            </a:r>
          </a:p>
          <a:p>
            <a:pPr algn="just" rtl="0"/>
            <a:r>
              <a:rPr lang="en-US" sz="3200" dirty="0" smtClean="0"/>
              <a:t>Dialogues conducted for the purpose of information exchange, such as information-gathering interviews, role plays, or debates;</a:t>
            </a:r>
          </a:p>
          <a:p>
            <a:pPr algn="just" rtl="0">
              <a:buFont typeface="Arial" pitchFamily="34" charset="0"/>
              <a:buChar char="•"/>
            </a:pPr>
            <a:r>
              <a:rPr lang="en-US" sz="3200" dirty="0" smtClean="0"/>
              <a:t>Interpersonal tasks:</a:t>
            </a:r>
          </a:p>
          <a:p>
            <a:pPr algn="just" rtl="0"/>
            <a:r>
              <a:rPr lang="en-US" sz="3200" dirty="0" smtClean="0"/>
              <a:t>Dialogues to establish or maintain social relationships, such as personal interviews or causal conversation role plays; and </a:t>
            </a:r>
            <a:endParaRPr lang="ar-EG"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lide(fromLeft)">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2000"/>
                                        <p:tgtEl>
                                          <p:spTgt spid="2">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builtIn="1"/>
                                        </p:tgtEl>
                                      </p:cMediaNode>
                                    </p:audio>
                                  </p:subTnLst>
                                </p:cTn>
                              </p:par>
                            </p:childTnLst>
                          </p:cTn>
                        </p:par>
                      </p:childTnLst>
                    </p:cTn>
                  </p:par>
                  <p:par>
                    <p:cTn id="13" fill="hold">
                      <p:stCondLst>
                        <p:cond delay="indefinite"/>
                      </p:stCondLst>
                      <p:childTnLst>
                        <p:par>
                          <p:cTn id="14" fill="hold">
                            <p:stCondLst>
                              <p:cond delay="0"/>
                            </p:stCondLst>
                            <p:childTnLst>
                              <p:par>
                                <p:cTn id="15" presetID="23" presetClass="entr" presetSubtype="16"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p:cTn id="17" dur="2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8" dur="2000" fill="hold"/>
                                        <p:tgtEl>
                                          <p:spTgt spid="2">
                                            <p:txEl>
                                              <p:pRg st="2" end="2"/>
                                            </p:txEl>
                                          </p:spTgt>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15"/>
                                            </p:cond>
                                          </p:stCondLst>
                                          <p:endCondLst>
                                            <p:cond evt="onStopAudio" delay="0">
                                              <p:tgtEl>
                                                <p:sldTgt/>
                                              </p:tgtEl>
                                            </p:cond>
                                          </p:endCondLst>
                                        </p:cTn>
                                        <p:tgtEl>
                                          <p:sndTgt r:embed="rId2" name="camera.wav" builtIn="1"/>
                                        </p:tgtEl>
                                      </p:cMediaNode>
                                    </p:audio>
                                  </p:subTnLst>
                                </p:cTn>
                              </p:par>
                            </p:childTnLst>
                          </p:cTn>
                        </p:par>
                      </p:childTnLst>
                    </p:cTn>
                  </p:par>
                  <p:par>
                    <p:cTn id="19" fill="hold">
                      <p:stCondLst>
                        <p:cond delay="indefinite"/>
                      </p:stCondLst>
                      <p:childTnLst>
                        <p:par>
                          <p:cTn id="20" fill="hold">
                            <p:stCondLst>
                              <p:cond delay="0"/>
                            </p:stCondLst>
                            <p:childTnLst>
                              <p:par>
                                <p:cTn id="21" presetID="7" presetClass="entr" presetSubtype="2"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20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4" dur="2000" fill="hold"/>
                                        <p:tgtEl>
                                          <p:spTgt spid="2">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1"/>
                                            </p:cond>
                                          </p:stCondLst>
                                          <p:endCondLst>
                                            <p:cond evt="onStopAudio" delay="0">
                                              <p:tgtEl>
                                                <p:sldTgt/>
                                              </p:tgtEl>
                                            </p:cond>
                                          </p:endCondLst>
                                        </p:cTn>
                                        <p:tgtEl>
                                          <p:sndTgt r:embed="rId2" name="camera.wav" builtIn="1"/>
                                        </p:tgtEl>
                                      </p:cMediaNode>
                                    </p:audio>
                                  </p:sub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p:cTn id="29" dur="2000" fill="hold"/>
                                        <p:tgtEl>
                                          <p:spTgt spid="2">
                                            <p:txEl>
                                              <p:pRg st="4" end="4"/>
                                            </p:txEl>
                                          </p:spTgt>
                                        </p:tgtEl>
                                        <p:attrNameLst>
                                          <p:attrName>ppt_w</p:attrName>
                                        </p:attrNameLst>
                                      </p:cBhvr>
                                      <p:tavLst>
                                        <p:tav tm="0">
                                          <p:val>
                                            <p:fltVal val="0"/>
                                          </p:val>
                                        </p:tav>
                                        <p:tav tm="100000">
                                          <p:val>
                                            <p:strVal val="#ppt_w"/>
                                          </p:val>
                                        </p:tav>
                                      </p:tavLst>
                                    </p:anim>
                                    <p:anim calcmode="lin" valueType="num">
                                      <p:cBhvr>
                                        <p:cTn id="30" dur="20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31" dur="2000"/>
                                        <p:tgtEl>
                                          <p:spTgt spid="2">
                                            <p:txEl>
                                              <p:pRg st="4" end="4"/>
                                            </p:txEl>
                                          </p:spTgt>
                                        </p:tgtEl>
                                      </p:cBhvr>
                                    </p:animEffect>
                                  </p:childTnLst>
                                  <p:subTnLst>
                                    <p:audio>
                                      <p:cMediaNode>
                                        <p:cTn display="0" masterRel="sameClick">
                                          <p:stCondLst>
                                            <p:cond evt="begin" delay="0">
                                              <p:tn val="27"/>
                                            </p:cond>
                                          </p:stCondLst>
                                          <p:endCondLst>
                                            <p:cond evt="onStopAudio" delay="0">
                                              <p:tgtEl>
                                                <p:sldTgt/>
                                              </p:tgtEl>
                                            </p:cond>
                                          </p:endCondLst>
                                        </p:cTn>
                                        <p:tgtEl>
                                          <p:sndTgt r:embed="rId2" name="camera.wav" builtIn="1"/>
                                        </p:tgtEl>
                                      </p:cMediaNode>
                                    </p:audio>
                                  </p:subTnLst>
                                </p:cTn>
                              </p:par>
                            </p:childTnLst>
                          </p:cTn>
                        </p:par>
                      </p:childTnLst>
                    </p:cTn>
                  </p:par>
                  <p:par>
                    <p:cTn id="32" fill="hold">
                      <p:stCondLst>
                        <p:cond delay="indefinite"/>
                      </p:stCondLst>
                      <p:childTnLst>
                        <p:par>
                          <p:cTn id="33" fill="hold">
                            <p:stCondLst>
                              <p:cond delay="0"/>
                            </p:stCondLst>
                            <p:childTnLst>
                              <p:par>
                                <p:cTn id="34" presetID="49" presetClass="entr" presetSubtype="0" decel="100000" fill="hold" nodeType="clickEffect">
                                  <p:stCondLst>
                                    <p:cond delay="0"/>
                                  </p:stCondLst>
                                  <p:childTnLst>
                                    <p:set>
                                      <p:cBhvr>
                                        <p:cTn id="35" dur="1" fill="hold">
                                          <p:stCondLst>
                                            <p:cond delay="0"/>
                                          </p:stCondLst>
                                        </p:cTn>
                                        <p:tgtEl>
                                          <p:spTgt spid="2">
                                            <p:txEl>
                                              <p:pRg st="5" end="5"/>
                                            </p:txEl>
                                          </p:spTgt>
                                        </p:tgtEl>
                                        <p:attrNameLst>
                                          <p:attrName>style.visibility</p:attrName>
                                        </p:attrNameLst>
                                      </p:cBhvr>
                                      <p:to>
                                        <p:strVal val="visible"/>
                                      </p:to>
                                    </p:set>
                                    <p:anim calcmode="lin" valueType="num">
                                      <p:cBhvr>
                                        <p:cTn id="36" dur="2000" fill="hold"/>
                                        <p:tgtEl>
                                          <p:spTgt spid="2">
                                            <p:txEl>
                                              <p:pRg st="5" end="5"/>
                                            </p:txEl>
                                          </p:spTgt>
                                        </p:tgtEl>
                                        <p:attrNameLst>
                                          <p:attrName>ppt_w</p:attrName>
                                        </p:attrNameLst>
                                      </p:cBhvr>
                                      <p:tavLst>
                                        <p:tav tm="0">
                                          <p:val>
                                            <p:fltVal val="0"/>
                                          </p:val>
                                        </p:tav>
                                        <p:tav tm="100000">
                                          <p:val>
                                            <p:strVal val="#ppt_w"/>
                                          </p:val>
                                        </p:tav>
                                      </p:tavLst>
                                    </p:anim>
                                    <p:anim calcmode="lin" valueType="num">
                                      <p:cBhvr>
                                        <p:cTn id="37" dur="2000" fill="hold"/>
                                        <p:tgtEl>
                                          <p:spTgt spid="2">
                                            <p:txEl>
                                              <p:pRg st="5" end="5"/>
                                            </p:txEl>
                                          </p:spTgt>
                                        </p:tgtEl>
                                        <p:attrNameLst>
                                          <p:attrName>ppt_h</p:attrName>
                                        </p:attrNameLst>
                                      </p:cBhvr>
                                      <p:tavLst>
                                        <p:tav tm="0">
                                          <p:val>
                                            <p:fltVal val="0"/>
                                          </p:val>
                                        </p:tav>
                                        <p:tav tm="100000">
                                          <p:val>
                                            <p:strVal val="#ppt_h"/>
                                          </p:val>
                                        </p:tav>
                                      </p:tavLst>
                                    </p:anim>
                                    <p:anim calcmode="lin" valueType="num">
                                      <p:cBhvr>
                                        <p:cTn id="38" dur="2000" fill="hold"/>
                                        <p:tgtEl>
                                          <p:spTgt spid="2">
                                            <p:txEl>
                                              <p:pRg st="5" end="5"/>
                                            </p:txEl>
                                          </p:spTgt>
                                        </p:tgtEl>
                                        <p:attrNameLst>
                                          <p:attrName>style.rotation</p:attrName>
                                        </p:attrNameLst>
                                      </p:cBhvr>
                                      <p:tavLst>
                                        <p:tav tm="0">
                                          <p:val>
                                            <p:fltVal val="360"/>
                                          </p:val>
                                        </p:tav>
                                        <p:tav tm="100000">
                                          <p:val>
                                            <p:fltVal val="0"/>
                                          </p:val>
                                        </p:tav>
                                      </p:tavLst>
                                    </p:anim>
                                    <p:animEffect transition="in" filter="fade">
                                      <p:cBhvr>
                                        <p:cTn id="39" dur="2000"/>
                                        <p:tgtEl>
                                          <p:spTgt spid="2">
                                            <p:txEl>
                                              <p:pRg st="5" end="5"/>
                                            </p:txEl>
                                          </p:spTgt>
                                        </p:tgtEl>
                                      </p:cBhvr>
                                    </p:animEffect>
                                  </p:childTnLst>
                                  <p:subTnLst>
                                    <p:audio>
                                      <p:cMediaNode>
                                        <p:cTn display="0" masterRel="sameClick">
                                          <p:stCondLst>
                                            <p:cond evt="begin" delay="0">
                                              <p:tn val="34"/>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7158" y="428604"/>
            <a:ext cx="8501122" cy="3046988"/>
          </a:xfrm>
          <a:prstGeom prst="rect">
            <a:avLst/>
          </a:prstGeom>
          <a:noFill/>
        </p:spPr>
        <p:txBody>
          <a:bodyPr wrap="square" rtlCol="1">
            <a:spAutoFit/>
          </a:bodyPr>
          <a:lstStyle/>
          <a:p>
            <a:pPr algn="just" rtl="0">
              <a:buFont typeface="Arial" pitchFamily="34" charset="0"/>
              <a:buChar char="•"/>
            </a:pPr>
            <a:r>
              <a:rPr lang="en-US" sz="3200" dirty="0" smtClean="0"/>
              <a:t>Extensive tasks:</a:t>
            </a:r>
          </a:p>
          <a:p>
            <a:pPr algn="just" rtl="0"/>
            <a:r>
              <a:rPr lang="en-US" sz="3200" dirty="0" smtClean="0"/>
              <a:t>Extended monologues such as short speeches,  oral reports, or oral summaries.</a:t>
            </a:r>
          </a:p>
          <a:p>
            <a:pPr algn="just" rtl="0">
              <a:buFont typeface="Wingdings" pitchFamily="2" charset="2"/>
              <a:buChar char="q"/>
            </a:pPr>
            <a:r>
              <a:rPr lang="en-US" sz="3200" dirty="0" smtClean="0"/>
              <a:t>These tasks are not sequential. Each can used independently or they can be integrated with one another, depending on learners’ needs.</a:t>
            </a:r>
            <a:endParaRPr lang="ar-EG"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2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2000" fill="hold"/>
                                        <p:tgtEl>
                                          <p:spTgt spid="2">
                                            <p:txEl>
                                              <p:pRg st="0" end="0"/>
                                            </p:txEl>
                                          </p:spTgt>
                                        </p:tgtEl>
                                        <p:attrNameLst>
                                          <p:attrName>style.rotation</p:attrName>
                                        </p:attrNameLst>
                                      </p:cBhvr>
                                      <p:tavLst>
                                        <p:tav tm="0">
                                          <p:val>
                                            <p:fltVal val="360"/>
                                          </p:val>
                                        </p:tav>
                                        <p:tav tm="100000">
                                          <p:val>
                                            <p:fltVal val="0"/>
                                          </p:val>
                                        </p:tav>
                                      </p:tavLst>
                                    </p:anim>
                                    <p:animEffect transition="in" filter="fade">
                                      <p:cBhvr>
                                        <p:cTn id="10"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11" fill="hold">
                      <p:stCondLst>
                        <p:cond delay="indefinite"/>
                      </p:stCondLst>
                      <p:childTnLst>
                        <p:par>
                          <p:cTn id="12" fill="hold">
                            <p:stCondLst>
                              <p:cond delay="0"/>
                            </p:stCondLst>
                            <p:childTnLst>
                              <p:par>
                                <p:cTn id="13" presetID="30"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1600" decel="100000"/>
                                        <p:tgtEl>
                                          <p:spTgt spid="2">
                                            <p:txEl>
                                              <p:pRg st="1" end="1"/>
                                            </p:txEl>
                                          </p:spTgt>
                                        </p:tgtEl>
                                      </p:cBhvr>
                                    </p:animEffect>
                                    <p:anim calcmode="lin" valueType="num">
                                      <p:cBhvr>
                                        <p:cTn id="16" dur="1600" decel="100000" fill="hold"/>
                                        <p:tgtEl>
                                          <p:spTgt spid="2">
                                            <p:txEl>
                                              <p:pRg st="1" end="1"/>
                                            </p:txEl>
                                          </p:spTgt>
                                        </p:tgtEl>
                                        <p:attrNameLst>
                                          <p:attrName>style.rotation</p:attrName>
                                        </p:attrNameLst>
                                      </p:cBhvr>
                                      <p:tavLst>
                                        <p:tav tm="0">
                                          <p:val>
                                            <p:fltVal val="-90"/>
                                          </p:val>
                                        </p:tav>
                                        <p:tav tm="100000">
                                          <p:val>
                                            <p:fltVal val="0"/>
                                          </p:val>
                                        </p:tav>
                                      </p:tavLst>
                                    </p:anim>
                                    <p:anim calcmode="lin" valueType="num">
                                      <p:cBhvr>
                                        <p:cTn id="17" dur="1600" decel="100000" fill="hold"/>
                                        <p:tgtEl>
                                          <p:spTgt spid="2">
                                            <p:txEl>
                                              <p:pRg st="1" end="1"/>
                                            </p:txEl>
                                          </p:spTgt>
                                        </p:tgtEl>
                                        <p:attrNameLst>
                                          <p:attrName>ppt_x</p:attrName>
                                        </p:attrNameLst>
                                      </p:cBhvr>
                                      <p:tavLst>
                                        <p:tav tm="0">
                                          <p:val>
                                            <p:strVal val="#ppt_x+0.4"/>
                                          </p:val>
                                        </p:tav>
                                        <p:tav tm="100000">
                                          <p:val>
                                            <p:strVal val="#ppt_x-0.05"/>
                                          </p:val>
                                        </p:tav>
                                      </p:tavLst>
                                    </p:anim>
                                    <p:anim calcmode="lin" valueType="num">
                                      <p:cBhvr>
                                        <p:cTn id="18" dur="1600" decel="100000" fill="hold"/>
                                        <p:tgtEl>
                                          <p:spTgt spid="2">
                                            <p:txEl>
                                              <p:pRg st="1" end="1"/>
                                            </p:txEl>
                                          </p:spTgt>
                                        </p:tgtEl>
                                        <p:attrNameLst>
                                          <p:attrName>ppt_y</p:attrName>
                                        </p:attrNameLst>
                                      </p:cBhvr>
                                      <p:tavLst>
                                        <p:tav tm="0">
                                          <p:val>
                                            <p:strVal val="#ppt_y-0.4"/>
                                          </p:val>
                                        </p:tav>
                                        <p:tav tm="100000">
                                          <p:val>
                                            <p:strVal val="#ppt_y+0.1"/>
                                          </p:val>
                                        </p:tav>
                                      </p:tavLst>
                                    </p:anim>
                                    <p:anim calcmode="lin" valueType="num">
                                      <p:cBhvr>
                                        <p:cTn id="19" dur="400" accel="100000" fill="hold">
                                          <p:stCondLst>
                                            <p:cond delay="1600"/>
                                          </p:stCondLst>
                                        </p:cTn>
                                        <p:tgtEl>
                                          <p:spTgt spid="2">
                                            <p:txEl>
                                              <p:pRg st="1" end="1"/>
                                            </p:txEl>
                                          </p:spTgt>
                                        </p:tgtEl>
                                        <p:attrNameLst>
                                          <p:attrName>ppt_x</p:attrName>
                                        </p:attrNameLst>
                                      </p:cBhvr>
                                      <p:tavLst>
                                        <p:tav tm="0">
                                          <p:val>
                                            <p:strVal val="#ppt_x-0.05"/>
                                          </p:val>
                                        </p:tav>
                                        <p:tav tm="100000">
                                          <p:val>
                                            <p:strVal val="#ppt_x"/>
                                          </p:val>
                                        </p:tav>
                                      </p:tavLst>
                                    </p:anim>
                                    <p:anim calcmode="lin" valueType="num">
                                      <p:cBhvr>
                                        <p:cTn id="20" dur="400" accel="100000" fill="hold">
                                          <p:stCondLst>
                                            <p:cond delay="1600"/>
                                          </p:stCondLst>
                                        </p:cTn>
                                        <p:tgtEl>
                                          <p:spTgt spid="2">
                                            <p:txEl>
                                              <p:pRg st="1" end="1"/>
                                            </p:txEl>
                                          </p:spTgt>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2" name="camera.wav" builtIn="1"/>
                                        </p:tgtEl>
                                      </p:cMediaNode>
                                    </p:audio>
                                  </p:subTnLst>
                                </p:cTn>
                              </p:par>
                            </p:childTnLst>
                          </p:cTn>
                        </p:par>
                      </p:childTnLst>
                    </p:cTn>
                  </p:par>
                  <p:par>
                    <p:cTn id="21" fill="hold">
                      <p:stCondLst>
                        <p:cond delay="indefinite"/>
                      </p:stCondLst>
                      <p:childTnLst>
                        <p:par>
                          <p:cTn id="22" fill="hold">
                            <p:stCondLst>
                              <p:cond delay="0"/>
                            </p:stCondLst>
                            <p:childTnLst>
                              <p:par>
                                <p:cTn id="23" presetID="37" presetClass="entr" presetSubtype="0"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fade">
                                      <p:cBhvr>
                                        <p:cTn id="25" dur="1000"/>
                                        <p:tgtEl>
                                          <p:spTgt spid="2">
                                            <p:txEl>
                                              <p:pRg st="2" end="2"/>
                                            </p:txEl>
                                          </p:spTgt>
                                        </p:tgtEl>
                                      </p:cBhvr>
                                    </p:animEffect>
                                    <p:anim calcmode="lin" valueType="num">
                                      <p:cBhvr>
                                        <p:cTn id="26"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2">
                                            <p:txEl>
                                              <p:pRg st="2" end="2"/>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2">
                                            <p:txEl>
                                              <p:pRg st="2" end="2"/>
                                            </p:txEl>
                                          </p:spTgt>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270</TotalTime>
  <Words>3013</Words>
  <Application>Microsoft Office PowerPoint</Application>
  <PresentationFormat>On-screen Show (4:3)</PresentationFormat>
  <Paragraphs>140</Paragraphs>
  <Slides>50</Slides>
  <Notes>1</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سمة Office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د- نسرين عبدالباسط العناني</dc:creator>
  <cp:lastModifiedBy>Nisreen</cp:lastModifiedBy>
  <cp:revision>28</cp:revision>
  <dcterms:created xsi:type="dcterms:W3CDTF">2011-04-26T05:23:44Z</dcterms:created>
  <dcterms:modified xsi:type="dcterms:W3CDTF">2012-02-14T21:15:30Z</dcterms:modified>
</cp:coreProperties>
</file>