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305" r:id="rId8"/>
    <p:sldId id="306" r:id="rId9"/>
    <p:sldId id="307"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90" r:id="rId38"/>
    <p:sldId id="289"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8" r:id="rId52"/>
    <p:sldId id="309" r:id="rId5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513" autoAdjust="0"/>
    <p:restoredTop sz="94624" autoAdjust="0"/>
  </p:normalViewPr>
  <p:slideViewPr>
    <p:cSldViewPr>
      <p:cViewPr>
        <p:scale>
          <a:sx n="70" d="100"/>
          <a:sy n="70" d="100"/>
        </p:scale>
        <p:origin x="-1302" y="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14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49" y="5349903"/>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عنوان 28"/>
          <p:cNvSpPr>
            <a:spLocks noGrp="1"/>
          </p:cNvSpPr>
          <p:nvPr>
            <p:ph type="ctrTitle"/>
          </p:nvPr>
        </p:nvSpPr>
        <p:spPr>
          <a:xfrm>
            <a:off x="381000" y="4853412"/>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20117EBE-0DB0-4D2C-AE09-622A7527FDD2}" type="datetimeFigureOut">
              <a:rPr lang="ar-SA" smtClean="0"/>
              <a:pPr/>
              <a:t>09/03/1433</a:t>
            </a:fld>
            <a:endParaRPr lang="ar-SA" dirty="0"/>
          </a:p>
        </p:txBody>
      </p:sp>
      <p:sp>
        <p:nvSpPr>
          <p:cNvPr id="2" name="عنصر نائب للتذييل 1"/>
          <p:cNvSpPr>
            <a:spLocks noGrp="1"/>
          </p:cNvSpPr>
          <p:nvPr>
            <p:ph type="ftr" sz="quarter" idx="11"/>
          </p:nvPr>
        </p:nvSpPr>
        <p:spPr/>
        <p:txBody>
          <a:bodyPr/>
          <a:lstStyle/>
          <a:p>
            <a:endParaRPr lang="ar-SA" dirty="0"/>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C0F2236D-1B27-403E-A07D-6AA68893632E}"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20117EBE-0DB0-4D2C-AE09-622A7527FDD2}" type="datetimeFigureOut">
              <a:rPr lang="ar-SA" smtClean="0"/>
              <a:pPr/>
              <a:t>09/03/1433</a:t>
            </a:fld>
            <a:endParaRPr lang="ar-SA" dirty="0"/>
          </a:p>
        </p:txBody>
      </p:sp>
      <p:sp>
        <p:nvSpPr>
          <p:cNvPr id="19" name="عنصر نائب للتذييل 18"/>
          <p:cNvSpPr>
            <a:spLocks noGrp="1"/>
          </p:cNvSpPr>
          <p:nvPr>
            <p:ph type="ftr" sz="quarter" idx="11"/>
          </p:nvPr>
        </p:nvSpPr>
        <p:spPr>
          <a:xfrm>
            <a:off x="3581400" y="76201"/>
            <a:ext cx="2895600" cy="288925"/>
          </a:xfrm>
        </p:spPr>
        <p:txBody>
          <a:bodyPr/>
          <a:lstStyle/>
          <a:p>
            <a:endParaRPr lang="ar-SA" dirty="0"/>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C0F2236D-1B27-403E-A07D-6AA68893632E}"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49" y="3444903"/>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20117EBE-0DB0-4D2C-AE09-622A7527FDD2}" type="datetimeFigureOut">
              <a:rPr lang="ar-SA" smtClean="0"/>
              <a:pPr/>
              <a:t>09/03/1433</a:t>
            </a:fld>
            <a:endParaRPr lang="ar-SA" dirty="0"/>
          </a:p>
        </p:txBody>
      </p:sp>
      <p:sp>
        <p:nvSpPr>
          <p:cNvPr id="11" name="عنصر نائب للتذييل 10"/>
          <p:cNvSpPr>
            <a:spLocks noGrp="1"/>
          </p:cNvSpPr>
          <p:nvPr>
            <p:ph type="ftr" sz="quarter" idx="11"/>
          </p:nvPr>
        </p:nvSpPr>
        <p:spPr/>
        <p:txBody>
          <a:bodyPr/>
          <a:lstStyle/>
          <a:p>
            <a:endParaRPr lang="ar-SA" dirty="0"/>
          </a:p>
        </p:txBody>
      </p:sp>
      <p:sp>
        <p:nvSpPr>
          <p:cNvPr id="16" name="عنصر نائب لرقم الشريحة 15"/>
          <p:cNvSpPr>
            <a:spLocks noGrp="1"/>
          </p:cNvSpPr>
          <p:nvPr>
            <p:ph type="sldNum" sz="quarter" idx="12"/>
          </p:nvPr>
        </p:nvSpPr>
        <p:spPr/>
        <p:txBody>
          <a:bodyPr/>
          <a:lstStyle/>
          <a:p>
            <a:fld id="{C0F2236D-1B27-403E-A07D-6AA68893632E}" type="slidenum">
              <a:rPr lang="ar-SA" smtClean="0"/>
              <a:pPr/>
              <a:t>‹#›</a:t>
            </a:fld>
            <a:endParaRPr lang="ar-SA" dirty="0"/>
          </a:p>
        </p:txBody>
      </p:sp>
      <p:sp>
        <p:nvSpPr>
          <p:cNvPr id="8" name="عنوان 7"/>
          <p:cNvSpPr>
            <a:spLocks noGrp="1"/>
          </p:cNvSpPr>
          <p:nvPr>
            <p:ph type="title"/>
          </p:nvPr>
        </p:nvSpPr>
        <p:spPr>
          <a:xfrm>
            <a:off x="180475" y="2947086"/>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20117EBE-0DB0-4D2C-AE09-622A7527FDD2}" type="datetimeFigureOut">
              <a:rPr lang="ar-SA" smtClean="0"/>
              <a:pPr/>
              <a:t>09/03/1433</a:t>
            </a:fld>
            <a:endParaRPr lang="ar-SA" dirty="0"/>
          </a:p>
        </p:txBody>
      </p:sp>
      <p:sp>
        <p:nvSpPr>
          <p:cNvPr id="10" name="عنصر نائب للتذييل 9"/>
          <p:cNvSpPr>
            <a:spLocks noGrp="1"/>
          </p:cNvSpPr>
          <p:nvPr>
            <p:ph type="ftr" sz="quarter" idx="11"/>
          </p:nvPr>
        </p:nvSpPr>
        <p:spPr/>
        <p:txBody>
          <a:bodyPr/>
          <a:lstStyle/>
          <a:p>
            <a:endParaRPr lang="ar-SA" dirty="0"/>
          </a:p>
        </p:txBody>
      </p:sp>
      <p:sp>
        <p:nvSpPr>
          <p:cNvPr id="31" name="عنصر نائب لرقم الشريحة 30"/>
          <p:cNvSpPr>
            <a:spLocks noGrp="1"/>
          </p:cNvSpPr>
          <p:nvPr>
            <p:ph type="sldNum" sz="quarter" idx="12"/>
          </p:nvPr>
        </p:nvSpPr>
        <p:spPr/>
        <p:txBody>
          <a:bodyPr/>
          <a:lstStyle/>
          <a:p>
            <a:fld id="{C0F2236D-1B27-403E-A07D-6AA68893632E}"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1"/>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5"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6"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5" y="1316038"/>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1" y="1316038"/>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20117EBE-0DB0-4D2C-AE09-622A7527FDD2}" type="datetimeFigureOut">
              <a:rPr lang="ar-SA" smtClean="0"/>
              <a:pPr/>
              <a:t>09/03/1433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a:xfrm>
            <a:off x="8229600" y="6477000"/>
            <a:ext cx="762000" cy="246888"/>
          </a:xfrm>
        </p:spPr>
        <p:txBody>
          <a:bodyPr/>
          <a:lstStyle/>
          <a:p>
            <a:fld id="{C0F2236D-1B27-403E-A07D-6AA68893632E}" type="slidenum">
              <a:rPr lang="ar-SA" smtClean="0"/>
              <a:pPr/>
              <a:t>‹#›</a:t>
            </a:fld>
            <a:endParaRPr lang="ar-SA" dirty="0"/>
          </a:p>
        </p:txBody>
      </p:sp>
      <p:sp>
        <p:nvSpPr>
          <p:cNvPr id="11" name="رابط مستقيم 10"/>
          <p:cNvSpPr>
            <a:spLocks noChangeShapeType="1"/>
          </p:cNvSpPr>
          <p:nvPr/>
        </p:nvSpPr>
        <p:spPr bwMode="auto">
          <a:xfrm>
            <a:off x="514349" y="6019801"/>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20117EBE-0DB0-4D2C-AE09-622A7527FDD2}" type="datetimeFigureOut">
              <a:rPr lang="ar-SA" smtClean="0"/>
              <a:pPr/>
              <a:t>09/03/1433</a:t>
            </a:fld>
            <a:endParaRPr lang="ar-SA" dirty="0"/>
          </a:p>
        </p:txBody>
      </p:sp>
      <p:sp>
        <p:nvSpPr>
          <p:cNvPr id="21" name="عنصر نائب للتذييل 20"/>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C0F2236D-1B27-403E-A07D-6AA68893632E}"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20117EBE-0DB0-4D2C-AE09-622A7527FDD2}" type="datetimeFigureOut">
              <a:rPr lang="ar-SA" smtClean="0"/>
              <a:pPr/>
              <a:t>09/03/1433</a:t>
            </a:fld>
            <a:endParaRPr lang="ar-SA" dirty="0"/>
          </a:p>
        </p:txBody>
      </p:sp>
      <p:sp>
        <p:nvSpPr>
          <p:cNvPr id="24" name="عنصر نائب للتذييل 23"/>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C0F2236D-1B27-403E-A07D-6AA68893632E}"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49" y="5849118"/>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عنوان 11"/>
          <p:cNvSpPr>
            <a:spLocks noGrp="1"/>
          </p:cNvSpPr>
          <p:nvPr>
            <p:ph type="title"/>
          </p:nvPr>
        </p:nvSpPr>
        <p:spPr>
          <a:xfrm>
            <a:off x="457200" y="5486401"/>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1"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1"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20117EBE-0DB0-4D2C-AE09-622A7527FDD2}" type="datetimeFigureOut">
              <a:rPr lang="ar-SA" smtClean="0"/>
              <a:pPr/>
              <a:t>09/03/1433</a:t>
            </a:fld>
            <a:endParaRPr lang="ar-SA" dirty="0"/>
          </a:p>
        </p:txBody>
      </p:sp>
      <p:sp>
        <p:nvSpPr>
          <p:cNvPr id="29" name="عنصر نائب للتذييل 28"/>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C0F2236D-1B27-403E-A07D-6AA68893632E}"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dirty="0"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20117EBE-0DB0-4D2C-AE09-622A7527FDD2}" type="datetimeFigureOut">
              <a:rPr lang="ar-SA" smtClean="0"/>
              <a:pPr/>
              <a:t>09/03/1433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31" name="عنصر نائب لرقم الشريحة 30"/>
          <p:cNvSpPr>
            <a:spLocks noGrp="1"/>
          </p:cNvSpPr>
          <p:nvPr>
            <p:ph type="sldNum" sz="quarter" idx="12"/>
          </p:nvPr>
        </p:nvSpPr>
        <p:spPr/>
        <p:txBody>
          <a:bodyPr/>
          <a:lstStyle/>
          <a:p>
            <a:fld id="{C0F2236D-1B27-403E-A07D-6AA68893632E}" type="slidenum">
              <a:rPr lang="ar-SA" smtClean="0"/>
              <a:pPr/>
              <a:t>‹#›</a:t>
            </a:fld>
            <a:endParaRPr lang="ar-SA" dirty="0"/>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9"/>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0117EBE-0DB0-4D2C-AE09-622A7527FDD2}" type="datetimeFigureOut">
              <a:rPr lang="ar-SA" smtClean="0"/>
              <a:pPr/>
              <a:t>09/03/1433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C0F2236D-1B27-403E-A07D-6AA68893632E}"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7"/>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7"/>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0117EBE-0DB0-4D2C-AE09-622A7527FDD2}" type="datetimeFigureOut">
              <a:rPr lang="ar-SA" smtClean="0"/>
              <a:pPr/>
              <a:t>09/03/1433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C0F2236D-1B27-403E-A07D-6AA68893632E}"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49" y="1050899"/>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عنصر نائب للنص 7"/>
          <p:cNvSpPr>
            <a:spLocks noGrp="1"/>
          </p:cNvSpPr>
          <p:nvPr>
            <p:ph type="body" idx="1"/>
          </p:nvPr>
        </p:nvSpPr>
        <p:spPr>
          <a:xfrm>
            <a:off x="304800" y="1554163"/>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1"/>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20117EBE-0DB0-4D2C-AE09-622A7527FDD2}" type="datetimeFigureOut">
              <a:rPr lang="ar-SA" smtClean="0"/>
              <a:pPr/>
              <a:t>09/03/1433</a:t>
            </a:fld>
            <a:endParaRPr lang="ar-SA" dirty="0"/>
          </a:p>
        </p:txBody>
      </p:sp>
      <p:sp>
        <p:nvSpPr>
          <p:cNvPr id="28" name="عنصر نائب للتذييل 27"/>
          <p:cNvSpPr>
            <a:spLocks noGrp="1"/>
          </p:cNvSpPr>
          <p:nvPr>
            <p:ph type="ftr" sz="quarter" idx="3"/>
          </p:nvPr>
        </p:nvSpPr>
        <p:spPr>
          <a:xfrm>
            <a:off x="3124200" y="76201"/>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dirty="0"/>
          </a:p>
        </p:txBody>
      </p:sp>
      <p:sp>
        <p:nvSpPr>
          <p:cNvPr id="5" name="عنصر نائب لرقم الشريحة 4"/>
          <p:cNvSpPr>
            <a:spLocks noGrp="1"/>
          </p:cNvSpPr>
          <p:nvPr>
            <p:ph type="sldNum" sz="quarter" idx="4"/>
          </p:nvPr>
        </p:nvSpPr>
        <p:spPr>
          <a:xfrm>
            <a:off x="8229600" y="6477001"/>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0F2236D-1B27-403E-A07D-6AA68893632E}" type="slidenum">
              <a:rPr lang="ar-SA" smtClean="0"/>
              <a:pPr/>
              <a:t>‹#›</a:t>
            </a:fld>
            <a:endParaRPr lang="ar-SA" dirty="0"/>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49" y="1050899"/>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رابط مستقيم 11"/>
          <p:cNvSpPr>
            <a:spLocks noChangeShapeType="1"/>
          </p:cNvSpPr>
          <p:nvPr/>
        </p:nvSpPr>
        <p:spPr bwMode="auto">
          <a:xfrm>
            <a:off x="514349" y="1057987"/>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ChangeArrowheads="1"/>
          </p:cNvSpPr>
          <p:nvPr/>
        </p:nvSpPr>
        <p:spPr bwMode="auto">
          <a:xfrm>
            <a:off x="1214413" y="642919"/>
            <a:ext cx="6743723" cy="4572032"/>
          </a:xfrm>
          <a:prstGeom prst="irregularSeal1">
            <a:avLst/>
          </a:prstGeom>
          <a:gradFill rotWithShape="1">
            <a:gsLst>
              <a:gs pos="0">
                <a:srgbClr val="CCFFCC"/>
              </a:gs>
              <a:gs pos="50000">
                <a:srgbClr val="9900CC"/>
              </a:gs>
              <a:gs pos="100000">
                <a:srgbClr val="CCFFCC"/>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9900CC"/>
            </a:extrusionClr>
          </a:sp3d>
        </p:spPr>
        <p:txBody>
          <a:bodyPr wrap="none" anchor="ctr">
            <a:flatTx/>
          </a:bodyPr>
          <a:lstStyle/>
          <a:p>
            <a:pPr algn="ctr" rtl="0"/>
            <a:r>
              <a:rPr lang="en-US" sz="5400" b="1" dirty="0" smtClean="0"/>
              <a:t>Third :Teaching</a:t>
            </a:r>
          </a:p>
          <a:p>
            <a:pPr algn="ctr" rtl="0"/>
            <a:r>
              <a:rPr lang="en-US" sz="5400" b="1" dirty="0" smtClean="0"/>
              <a:t> Reading</a:t>
            </a:r>
            <a:endParaRPr lang="ar-EG" sz="5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8)">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كعب 2"/>
          <p:cNvSpPr/>
          <p:nvPr/>
        </p:nvSpPr>
        <p:spPr>
          <a:xfrm>
            <a:off x="357158" y="642919"/>
            <a:ext cx="4071967" cy="928694"/>
          </a:xfrm>
          <a:prstGeom prst="cub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4800" dirty="0" smtClean="0">
                <a:solidFill>
                  <a:schemeClr val="tx1"/>
                </a:solidFill>
              </a:rPr>
              <a:t>Reading:</a:t>
            </a:r>
            <a:endParaRPr lang="ar-SA" sz="4800" dirty="0">
              <a:solidFill>
                <a:schemeClr val="tx1"/>
              </a:solidFill>
            </a:endParaRPr>
          </a:p>
        </p:txBody>
      </p:sp>
      <p:sp>
        <p:nvSpPr>
          <p:cNvPr id="5" name="مستطيل مستدير الزوايا 4"/>
          <p:cNvSpPr/>
          <p:nvPr/>
        </p:nvSpPr>
        <p:spPr>
          <a:xfrm>
            <a:off x="500035" y="2071678"/>
            <a:ext cx="8001056" cy="385765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600" dirty="0" smtClean="0">
                <a:solidFill>
                  <a:schemeClr val="tx1"/>
                </a:solidFill>
                <a:latin typeface="Times New Roman" pitchFamily="18" charset="0"/>
                <a:cs typeface="Times New Roman" pitchFamily="18" charset="0"/>
              </a:rPr>
              <a:t>Current research generally views reading as an interactive, sociocognitive </a:t>
            </a:r>
            <a:r>
              <a:rPr lang="ar-SA" sz="3600" dirty="0" smtClean="0">
                <a:solidFill>
                  <a:schemeClr val="tx1"/>
                </a:solidFill>
                <a:latin typeface="Times New Roman" pitchFamily="18" charset="0"/>
                <a:cs typeface="Times New Roman" pitchFamily="18" charset="0"/>
              </a:rPr>
              <a:t> </a:t>
            </a:r>
            <a:r>
              <a:rPr lang="en-US" sz="3600" dirty="0" smtClean="0">
                <a:solidFill>
                  <a:schemeClr val="tx1"/>
                </a:solidFill>
                <a:latin typeface="Times New Roman" pitchFamily="18" charset="0"/>
                <a:cs typeface="Times New Roman" pitchFamily="18" charset="0"/>
              </a:rPr>
              <a:t>process, involving a </a:t>
            </a:r>
            <a:r>
              <a:rPr lang="en-US" sz="3600" i="1" dirty="0" smtClean="0">
                <a:solidFill>
                  <a:schemeClr val="tx1"/>
                </a:solidFill>
                <a:latin typeface="Times New Roman" pitchFamily="18" charset="0"/>
                <a:cs typeface="Times New Roman" pitchFamily="18" charset="0"/>
              </a:rPr>
              <a:t>text</a:t>
            </a:r>
            <a:r>
              <a:rPr lang="en-US" sz="3600" dirty="0" smtClean="0">
                <a:solidFill>
                  <a:schemeClr val="tx1"/>
                </a:solidFill>
                <a:latin typeface="Times New Roman" pitchFamily="18" charset="0"/>
                <a:cs typeface="Times New Roman" pitchFamily="18" charset="0"/>
              </a:rPr>
              <a:t>, a </a:t>
            </a:r>
            <a:r>
              <a:rPr lang="en-US" sz="3600" i="1" dirty="0" smtClean="0">
                <a:solidFill>
                  <a:schemeClr val="tx1"/>
                </a:solidFill>
                <a:latin typeface="Times New Roman" pitchFamily="18" charset="0"/>
                <a:cs typeface="Times New Roman" pitchFamily="18" charset="0"/>
              </a:rPr>
              <a:t>reader</a:t>
            </a:r>
            <a:r>
              <a:rPr lang="en-US" sz="3600" dirty="0" smtClean="0">
                <a:solidFill>
                  <a:schemeClr val="tx1"/>
                </a:solidFill>
                <a:latin typeface="Times New Roman" pitchFamily="18" charset="0"/>
                <a:cs typeface="Times New Roman" pitchFamily="18" charset="0"/>
              </a:rPr>
              <a:t>, and a </a:t>
            </a:r>
            <a:r>
              <a:rPr lang="en-US" sz="3600" i="1" dirty="0" smtClean="0">
                <a:solidFill>
                  <a:schemeClr val="tx1"/>
                </a:solidFill>
                <a:latin typeface="Times New Roman" pitchFamily="18" charset="0"/>
                <a:cs typeface="Times New Roman" pitchFamily="18" charset="0"/>
              </a:rPr>
              <a:t>social</a:t>
            </a:r>
            <a:r>
              <a:rPr lang="en-US" sz="3600" dirty="0" smtClean="0">
                <a:solidFill>
                  <a:schemeClr val="tx1"/>
                </a:solidFill>
                <a:latin typeface="Times New Roman" pitchFamily="18" charset="0"/>
                <a:cs typeface="Times New Roman" pitchFamily="18" charset="0"/>
              </a:rPr>
              <a:t> </a:t>
            </a:r>
            <a:r>
              <a:rPr lang="en-US" sz="3600" i="1" dirty="0" smtClean="0">
                <a:solidFill>
                  <a:schemeClr val="tx1"/>
                </a:solidFill>
                <a:latin typeface="Times New Roman" pitchFamily="18" charset="0"/>
                <a:cs typeface="Times New Roman" pitchFamily="18" charset="0"/>
              </a:rPr>
              <a:t>context</a:t>
            </a:r>
            <a:r>
              <a:rPr lang="en-US" sz="3600" dirty="0" smtClean="0">
                <a:solidFill>
                  <a:schemeClr val="tx1"/>
                </a:solidFill>
                <a:latin typeface="Times New Roman" pitchFamily="18" charset="0"/>
                <a:cs typeface="Times New Roman" pitchFamily="18" charset="0"/>
              </a:rPr>
              <a:t> within which the activity of reading takes place. </a:t>
            </a:r>
            <a:endParaRPr lang="ar-SA" sz="36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3000"/>
                                        <p:tgtEl>
                                          <p:spTgt spid="5"/>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1000100" y="571480"/>
            <a:ext cx="7572428" cy="600079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latin typeface="Times New Roman" pitchFamily="18" charset="0"/>
                <a:cs typeface="Times New Roman" pitchFamily="18" charset="0"/>
              </a:rPr>
              <a:t>In reading, “an individual constructs meaning through a transaction with written text that has been created by symbols that represent language. The transaction involves the reader’s acting on or interpreting the text. And the interpretation is influenced by the reader’s past experiences, language background, and cultural framework, as well as the reader’s purpose for reading”.</a:t>
            </a:r>
            <a:endParaRPr lang="ar-SA" sz="32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3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كل بيضاوي 1"/>
          <p:cNvSpPr/>
          <p:nvPr/>
        </p:nvSpPr>
        <p:spPr>
          <a:xfrm>
            <a:off x="571473" y="285729"/>
            <a:ext cx="8072495" cy="2286016"/>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3200" dirty="0" smtClean="0">
                <a:solidFill>
                  <a:schemeClr val="tx1"/>
                </a:solidFill>
              </a:rPr>
              <a:t>Within the complex process of reading, six general component skills and knowledge areas have been identified: </a:t>
            </a:r>
            <a:endParaRPr lang="ar-SA" sz="3200" dirty="0">
              <a:solidFill>
                <a:schemeClr val="tx1"/>
              </a:solidFill>
            </a:endParaRPr>
          </a:p>
        </p:txBody>
      </p:sp>
      <p:sp>
        <p:nvSpPr>
          <p:cNvPr id="3" name="مستطيل مستدير الزوايا 2"/>
          <p:cNvSpPr/>
          <p:nvPr/>
        </p:nvSpPr>
        <p:spPr>
          <a:xfrm>
            <a:off x="214283" y="2714620"/>
            <a:ext cx="8429684" cy="192882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3200" dirty="0" smtClean="0">
                <a:solidFill>
                  <a:schemeClr val="tx1"/>
                </a:solidFill>
              </a:rPr>
              <a:t>1-Automatic recognition skills --- a virtually unconscious ability, ideally requiring little mental processing to recognize text, especially for word identification.</a:t>
            </a:r>
            <a:endParaRPr lang="ar-SA" sz="3200" dirty="0">
              <a:solidFill>
                <a:schemeClr val="tx1"/>
              </a:solidFill>
            </a:endParaRPr>
          </a:p>
        </p:txBody>
      </p:sp>
      <p:sp>
        <p:nvSpPr>
          <p:cNvPr id="4" name="مستطيل مستدير الزوايا 3"/>
          <p:cNvSpPr/>
          <p:nvPr/>
        </p:nvSpPr>
        <p:spPr>
          <a:xfrm>
            <a:off x="285720" y="4857760"/>
            <a:ext cx="8501123" cy="157163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3200" dirty="0" smtClean="0">
                <a:solidFill>
                  <a:schemeClr val="tx1"/>
                </a:solidFill>
              </a:rPr>
              <a:t>2-Vocabulary and structural knowledge --- a sound understanding of language structure and a large recognition vocabulary.</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1+#ppt_w/2"/>
                                          </p:val>
                                        </p:tav>
                                        <p:tav tm="100000">
                                          <p:val>
                                            <p:strVal val="#ppt_x"/>
                                          </p:val>
                                        </p:tav>
                                      </p:tavLst>
                                    </p:anim>
                                    <p:anim calcmode="lin" valueType="num">
                                      <p:cBhvr additive="base">
                                        <p:cTn id="13" dur="20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2000" fill="hold"/>
                                        <p:tgtEl>
                                          <p:spTgt spid="4"/>
                                        </p:tgtEl>
                                        <p:attrNameLst>
                                          <p:attrName>ppt_x</p:attrName>
                                        </p:attrNameLst>
                                      </p:cBhvr>
                                      <p:tavLst>
                                        <p:tav tm="0">
                                          <p:val>
                                            <p:strVal val="0-#ppt_w/2"/>
                                          </p:val>
                                        </p:tav>
                                        <p:tav tm="100000">
                                          <p:val>
                                            <p:strVal val="#ppt_x"/>
                                          </p:val>
                                        </p:tav>
                                      </p:tavLst>
                                    </p:anim>
                                    <p:anim calcmode="lin" valueType="num">
                                      <p:cBhvr additive="base">
                                        <p:cTn id="19" dur="2000" fill="hold"/>
                                        <p:tgtEl>
                                          <p:spTgt spid="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428596" y="357166"/>
            <a:ext cx="8286808" cy="264320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3200" dirty="0" smtClean="0">
                <a:solidFill>
                  <a:schemeClr val="tx1"/>
                </a:solidFill>
              </a:rPr>
              <a:t>3- Formal  discourse structure knowledge ---- an understanding of how texts are organized and how information is put together into various genres of text ( e.g., a report, a letter; a narrative) </a:t>
            </a:r>
            <a:endParaRPr lang="ar-SA" sz="3200" dirty="0">
              <a:solidFill>
                <a:schemeClr val="tx1"/>
              </a:solidFill>
            </a:endParaRPr>
          </a:p>
        </p:txBody>
      </p:sp>
      <p:sp>
        <p:nvSpPr>
          <p:cNvPr id="3" name="مستطيل مستدير الزوايا 2"/>
          <p:cNvSpPr/>
          <p:nvPr/>
        </p:nvSpPr>
        <p:spPr>
          <a:xfrm>
            <a:off x="571472" y="3500438"/>
            <a:ext cx="8286808" cy="214314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a:r>
              <a:rPr lang="en-US" sz="3200" dirty="0" smtClean="0">
                <a:solidFill>
                  <a:schemeClr val="tx1"/>
                </a:solidFill>
              </a:rPr>
              <a:t>4- Content/ world background knowledge ----- prior knowledge of text-related information and a shared understanding of the cultural information involved in text</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1+#ppt_w/2"/>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0-#ppt_w/2"/>
                                          </p:val>
                                        </p:tav>
                                        <p:tav tm="100000">
                                          <p:val>
                                            <p:strVal val="#ppt_x"/>
                                          </p:val>
                                        </p:tav>
                                      </p:tavLst>
                                    </p:anim>
                                    <p:anim calcmode="lin" valueType="num">
                                      <p:cBhvr additive="base">
                                        <p:cTn id="14" dur="2000" fill="hold"/>
                                        <p:tgtEl>
                                          <p:spTgt spid="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57159" y="357167"/>
            <a:ext cx="8572560" cy="292895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3200" dirty="0" smtClean="0">
                <a:solidFill>
                  <a:schemeClr val="tx1"/>
                </a:solidFill>
              </a:rPr>
              <a:t>5- Synthesis and evaluation skills/ strategies -- the ability to read and compare information from multiple sources, to think critically about what one reads, and to decide what information is relevant or useful for one’s purpose</a:t>
            </a:r>
            <a:endParaRPr lang="ar-SA" sz="3200" dirty="0">
              <a:solidFill>
                <a:schemeClr val="tx1"/>
              </a:solidFill>
            </a:endParaRPr>
          </a:p>
        </p:txBody>
      </p:sp>
      <p:sp>
        <p:nvSpPr>
          <p:cNvPr id="3" name="مستطيل مستدير الزوايا 2"/>
          <p:cNvSpPr/>
          <p:nvPr/>
        </p:nvSpPr>
        <p:spPr>
          <a:xfrm>
            <a:off x="428597" y="3571876"/>
            <a:ext cx="8358247" cy="285752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a:r>
              <a:rPr lang="en-US" sz="3200" dirty="0" smtClean="0">
                <a:solidFill>
                  <a:schemeClr val="tx1"/>
                </a:solidFill>
              </a:rPr>
              <a:t>6-Metacognitive knowledge and skills monitoring ------ an awareness of one’s mental processes and the ability to reflect on what one is doing and the strategies one is employing while reading </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ppt_x"/>
                                          </p:val>
                                        </p:tav>
                                        <p:tav tm="100000">
                                          <p:val>
                                            <p:strVal val="#ppt_x"/>
                                          </p:val>
                                        </p:tav>
                                      </p:tavLst>
                                    </p:anim>
                                    <p:anim calcmode="lin" valueType="num">
                                      <p:cBhvr additive="base">
                                        <p:cTn id="14" dur="20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تمرير أفقي 1"/>
          <p:cNvSpPr/>
          <p:nvPr/>
        </p:nvSpPr>
        <p:spPr>
          <a:xfrm>
            <a:off x="928663" y="714357"/>
            <a:ext cx="6572296" cy="928694"/>
          </a:xfrm>
          <a:prstGeom prst="horizontalScrol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800" dirty="0" smtClean="0">
                <a:solidFill>
                  <a:schemeClr val="tx1"/>
                </a:solidFill>
              </a:rPr>
              <a:t>Reading as a Process</a:t>
            </a:r>
            <a:endParaRPr lang="ar-SA" sz="4800" dirty="0">
              <a:solidFill>
                <a:schemeClr val="tx1"/>
              </a:solidFill>
            </a:endParaRPr>
          </a:p>
        </p:txBody>
      </p:sp>
      <p:sp>
        <p:nvSpPr>
          <p:cNvPr id="3" name="مستطيل مستدير الزوايا 2"/>
          <p:cNvSpPr/>
          <p:nvPr/>
        </p:nvSpPr>
        <p:spPr>
          <a:xfrm>
            <a:off x="428596" y="2285993"/>
            <a:ext cx="7929619" cy="400052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Reading is an interactive process that goes on between the reader and the text, resulting in comprehension. The text presents letters, words, sentences, and paragraphs  that encode meaning. The reader uses knowledge,  skills, and strategies to determine what that  meaning is.</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1+#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slide(fromBottom)">
                                      <p:cBhvr>
                                        <p:cTn id="13" dur="2000"/>
                                        <p:tgtEl>
                                          <p:spTgt spid="3"/>
                                        </p:tgtEl>
                                      </p:cBhvr>
                                    </p:animEffect>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3" y="785794"/>
            <a:ext cx="8572560" cy="5016758"/>
          </a:xfrm>
          <a:prstGeom prst="rect">
            <a:avLst/>
          </a:prstGeom>
          <a:noFill/>
        </p:spPr>
        <p:txBody>
          <a:bodyPr wrap="square" rtlCol="1">
            <a:spAutoFit/>
          </a:bodyPr>
          <a:lstStyle/>
          <a:p>
            <a:pPr algn="l" rtl="0"/>
            <a:r>
              <a:rPr lang="en-US" sz="3200" b="1" dirty="0" smtClean="0"/>
              <a:t>Reader knowledge, skills, and strategies include:</a:t>
            </a:r>
          </a:p>
          <a:p>
            <a:pPr algn="l" rtl="0"/>
            <a:endParaRPr lang="en-US" sz="3200" b="1" dirty="0" smtClean="0"/>
          </a:p>
          <a:p>
            <a:pPr algn="l" rtl="0">
              <a:buFont typeface="Wingdings" pitchFamily="2" charset="2"/>
              <a:buChar char="§"/>
            </a:pPr>
            <a:r>
              <a:rPr lang="en-US" sz="3200" dirty="0" smtClean="0"/>
              <a:t>Linguistic competence: the ability to recognize the elements of the writing system; knowledge of vocabulary; knowledge of how words are structured into sentences.</a:t>
            </a:r>
          </a:p>
          <a:p>
            <a:pPr algn="l" rtl="0">
              <a:buFont typeface="Wingdings" pitchFamily="2" charset="2"/>
              <a:buChar char="§"/>
            </a:pPr>
            <a:endParaRPr lang="en-US" sz="3200" dirty="0" smtClean="0"/>
          </a:p>
          <a:p>
            <a:pPr algn="l" rtl="0">
              <a:buFont typeface="Wingdings" pitchFamily="2" charset="2"/>
              <a:buChar char="§"/>
            </a:pPr>
            <a:r>
              <a:rPr lang="en-US" sz="3200" dirty="0" smtClean="0"/>
              <a:t>Discourse competence: knowledge of discourse markers and how they connect parts of the text one another.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2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20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5" dur="2000" fill="hold"/>
                                        <p:tgtEl>
                                          <p:spTgt spid="2">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2" name="type.wav" builtIn="1"/>
                                        </p:tgtEl>
                                      </p:cMediaNode>
                                    </p:audio>
                                  </p:sub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20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21" dur="2000" fill="hold"/>
                                        <p:tgtEl>
                                          <p:spTgt spid="2">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8"/>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928662" y="1214423"/>
            <a:ext cx="7286676" cy="4524315"/>
          </a:xfrm>
          <a:prstGeom prst="rect">
            <a:avLst/>
          </a:prstGeom>
          <a:noFill/>
        </p:spPr>
        <p:txBody>
          <a:bodyPr wrap="square" rtlCol="1">
            <a:spAutoFit/>
          </a:bodyPr>
          <a:lstStyle/>
          <a:p>
            <a:pPr algn="just" rtl="0">
              <a:buFont typeface="Wingdings" pitchFamily="2" charset="2"/>
              <a:buChar char="§"/>
            </a:pPr>
            <a:r>
              <a:rPr lang="en-US" sz="3200" dirty="0" smtClean="0"/>
              <a:t>Sociolinguistic competence: knowledge about different types of texts and their usual structure and content.</a:t>
            </a:r>
          </a:p>
          <a:p>
            <a:pPr algn="just" rtl="0">
              <a:buFont typeface="Wingdings" pitchFamily="2" charset="2"/>
              <a:buChar char="§"/>
            </a:pPr>
            <a:endParaRPr lang="en-US" sz="3200" dirty="0" smtClean="0"/>
          </a:p>
          <a:p>
            <a:pPr algn="just" rtl="0">
              <a:buFont typeface="Wingdings" pitchFamily="2" charset="2"/>
              <a:buChar char="§"/>
            </a:pPr>
            <a:r>
              <a:rPr lang="en-US" sz="3200" dirty="0" smtClean="0"/>
              <a:t>Strategic competence: the ability to use top-down strategies, as well as knowledge of the language (a bottom-up strategy).</a:t>
            </a:r>
            <a:endParaRPr lang="ar-SA" sz="3200" dirty="0" smtClean="0"/>
          </a:p>
          <a:p>
            <a:pPr algn="l" rtl="0"/>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2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2">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تمرير أفقي 2"/>
          <p:cNvSpPr/>
          <p:nvPr/>
        </p:nvSpPr>
        <p:spPr>
          <a:xfrm>
            <a:off x="357159" y="214290"/>
            <a:ext cx="4429156" cy="857256"/>
          </a:xfrm>
          <a:prstGeom prst="horizontalScrol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800" dirty="0" smtClean="0">
                <a:solidFill>
                  <a:schemeClr val="tx1"/>
                </a:solidFill>
              </a:rPr>
              <a:t>Comprehension</a:t>
            </a:r>
            <a:endParaRPr lang="ar-SA" sz="4800" dirty="0">
              <a:solidFill>
                <a:schemeClr val="tx1"/>
              </a:solidFill>
            </a:endParaRPr>
          </a:p>
        </p:txBody>
      </p:sp>
      <p:sp>
        <p:nvSpPr>
          <p:cNvPr id="4" name="مستطيل مستدير الزوايا 3"/>
          <p:cNvSpPr/>
          <p:nvPr/>
        </p:nvSpPr>
        <p:spPr>
          <a:xfrm>
            <a:off x="285721" y="1285860"/>
            <a:ext cx="8643999" cy="535785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Is an interaction between reader and text by which meaning is created. Comprehension requires readers to use their prior knowledge and experiences to create new knowledge. We distinguish between reading comprehension as a process versus a product. A product approach to comprehension requires readers to read for the purpose of answering questions when they finish. A process approach, involves the following assumptions:</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2000" fill="hold"/>
                                        <p:tgtEl>
                                          <p:spTgt spid="4"/>
                                        </p:tgtEl>
                                        <p:attrNameLst>
                                          <p:attrName>ppt_x</p:attrName>
                                        </p:attrNameLst>
                                      </p:cBhvr>
                                      <p:tavLst>
                                        <p:tav tm="0">
                                          <p:val>
                                            <p:strVal val="#ppt_x"/>
                                          </p:val>
                                        </p:tav>
                                        <p:tav tm="100000">
                                          <p:val>
                                            <p:strVal val="#ppt_x"/>
                                          </p:val>
                                        </p:tav>
                                      </p:tavLst>
                                    </p:anim>
                                    <p:anim calcmode="lin" valueType="num">
                                      <p:cBhvr additive="base">
                                        <p:cTn id="15"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857223" y="500042"/>
            <a:ext cx="7286677" cy="5509200"/>
          </a:xfrm>
          <a:prstGeom prst="rect">
            <a:avLst/>
          </a:prstGeom>
          <a:noFill/>
          <a:effectLst/>
        </p:spPr>
        <p:txBody>
          <a:bodyPr wrap="square" rtlCol="1">
            <a:spAutoFit/>
          </a:bodyPr>
          <a:lstStyle/>
          <a:p>
            <a:pPr algn="just" rtl="0">
              <a:buFont typeface="Wingdings" pitchFamily="2" charset="2"/>
              <a:buChar char="q"/>
            </a:pPr>
            <a:r>
              <a:rPr lang="en-US" sz="3200" dirty="0" smtClean="0"/>
              <a:t>Comprehension requires an interaction between the reader’s prior knowledge and the text.</a:t>
            </a:r>
          </a:p>
          <a:p>
            <a:pPr algn="just" rtl="0">
              <a:buFont typeface="Wingdings" pitchFamily="2" charset="2"/>
              <a:buChar char="q"/>
            </a:pPr>
            <a:r>
              <a:rPr lang="en-US" sz="3200" dirty="0" smtClean="0"/>
              <a:t>Readers start with their schemata, a conceptual system for understanding something and integrate the text into it.</a:t>
            </a:r>
          </a:p>
          <a:p>
            <a:pPr algn="just" rtl="0">
              <a:buFont typeface="Wingdings" pitchFamily="2" charset="2"/>
              <a:buChar char="q"/>
            </a:pPr>
            <a:r>
              <a:rPr lang="en-US" sz="3200" dirty="0" smtClean="0"/>
              <a:t>Using elaboration and the author’s framework, readers deeply process the text.</a:t>
            </a:r>
          </a:p>
          <a:p>
            <a:pPr algn="just" rtl="0">
              <a:buFont typeface="Wingdings" pitchFamily="2" charset="2"/>
              <a:buChar char="q"/>
            </a:pPr>
            <a:r>
              <a:rPr lang="en-US" sz="3200" dirty="0" smtClean="0"/>
              <a:t>Reader’s perspectives influence what is remembered.</a:t>
            </a:r>
            <a:endParaRPr lang="ar-SA" sz="3200" dirty="0"/>
          </a:p>
        </p:txBody>
      </p:sp>
    </p:spTree>
  </p:cSld>
  <p:clrMapOvr>
    <a:masterClrMapping/>
  </p:clrMapOvr>
  <p:transition spd="med">
    <p:sndAc>
      <p:stSnd>
        <p:snd r:embed="rId2" name="cashreg.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20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type.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20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2">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type.wav" builtIn="1"/>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20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2">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57159" y="571480"/>
            <a:ext cx="8286808" cy="385765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As  students read and interact with the text they create their own understanding of the text. Students’ unique understanding of the text is expressed in their retellings, which provide a more accurate assessment of their reading comprehension.</a:t>
            </a:r>
            <a:endParaRPr lang="ar-SA" sz="3200" dirty="0">
              <a:solidFill>
                <a:schemeClr val="tx1"/>
              </a:solidFill>
            </a:endParaRPr>
          </a:p>
        </p:txBody>
      </p:sp>
      <p:sp>
        <p:nvSpPr>
          <p:cNvPr id="3" name="مستطيل مستدير الزوايا 2"/>
          <p:cNvSpPr/>
          <p:nvPr/>
        </p:nvSpPr>
        <p:spPr>
          <a:xfrm>
            <a:off x="571473" y="5000637"/>
            <a:ext cx="7858180" cy="135732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Four assumptions underlying the process approach are as follows:</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3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000100" y="642918"/>
            <a:ext cx="7358115" cy="5016758"/>
          </a:xfrm>
          <a:prstGeom prst="rect">
            <a:avLst/>
          </a:prstGeom>
          <a:noFill/>
        </p:spPr>
        <p:txBody>
          <a:bodyPr wrap="square" rtlCol="1">
            <a:spAutoFit/>
          </a:bodyPr>
          <a:lstStyle/>
          <a:p>
            <a:pPr marL="342900" indent="-342900" algn="just" rtl="0">
              <a:buFont typeface="+mj-lt"/>
              <a:buAutoNum type="arabicParenR"/>
            </a:pPr>
            <a:r>
              <a:rPr lang="en-US" sz="3200" dirty="0" smtClean="0"/>
              <a:t>What pupils already know affects what they will learn from reading.</a:t>
            </a:r>
          </a:p>
          <a:p>
            <a:pPr marL="342900" indent="-342900" algn="just" rtl="0">
              <a:buFont typeface="+mj-lt"/>
              <a:buAutoNum type="arabicParenR"/>
            </a:pPr>
            <a:r>
              <a:rPr lang="en-US" sz="3200" dirty="0" smtClean="0"/>
              <a:t>Both concept-driven and data-driven processes are necessary in comprehending text.</a:t>
            </a:r>
          </a:p>
          <a:p>
            <a:pPr marL="342900" indent="-342900" algn="just" rtl="0">
              <a:buFont typeface="+mj-lt"/>
              <a:buAutoNum type="arabicParenR"/>
            </a:pPr>
            <a:r>
              <a:rPr lang="en-US" sz="3200" dirty="0" smtClean="0"/>
              <a:t>The deeper a person processes text, the more he/she will remember and understand it.</a:t>
            </a:r>
          </a:p>
          <a:p>
            <a:pPr marL="342900" indent="-342900" algn="just" rtl="0">
              <a:buFont typeface="+mj-lt"/>
              <a:buAutoNum type="arabicParenR"/>
            </a:pPr>
            <a:r>
              <a:rPr lang="en-US" sz="3200" dirty="0" smtClean="0"/>
              <a:t>The context in which reading occurs influence what will be recalled.</a:t>
            </a:r>
            <a:endParaRPr lang="ar-SA" sz="3200" dirty="0"/>
          </a:p>
        </p:txBody>
      </p:sp>
    </p:spTree>
  </p:cSld>
  <p:clrMapOvr>
    <a:masterClrMapping/>
  </p:clrMapOvr>
  <p:transition>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20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2000"/>
                                        <p:tgtEl>
                                          <p:spTgt spid="3">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3" fill="hold">
                      <p:stCondLst>
                        <p:cond delay="indefinite"/>
                      </p:stCondLst>
                      <p:childTnLst>
                        <p:par>
                          <p:cTn id="14" fill="hold">
                            <p:stCondLst>
                              <p:cond delay="0"/>
                            </p:stCondLst>
                            <p:childTnLst>
                              <p:par>
                                <p:cTn id="15" presetID="12" presetClass="entr" presetSubtype="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Right)">
                                      <p:cBhvr>
                                        <p:cTn id="17" dur="2000"/>
                                        <p:tgtEl>
                                          <p:spTgt spid="3">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type.wav" builtIn="1"/>
                                        </p:tgtEl>
                                      </p:cMediaNode>
                                    </p:audio>
                                  </p:sub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4)">
                                      <p:cBhvr>
                                        <p:cTn id="22" dur="2000"/>
                                        <p:tgtEl>
                                          <p:spTgt spid="3">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57157" y="357167"/>
            <a:ext cx="8501123" cy="100013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800" dirty="0" smtClean="0">
                <a:solidFill>
                  <a:schemeClr val="tx1"/>
                </a:solidFill>
              </a:rPr>
              <a:t>Objectives of Teaching Reading</a:t>
            </a:r>
            <a:endParaRPr lang="ar-SA" sz="4800" dirty="0">
              <a:solidFill>
                <a:schemeClr val="tx1"/>
              </a:solidFill>
            </a:endParaRPr>
          </a:p>
        </p:txBody>
      </p:sp>
      <p:sp>
        <p:nvSpPr>
          <p:cNvPr id="3" name="مربع نص 2"/>
          <p:cNvSpPr txBox="1"/>
          <p:nvPr/>
        </p:nvSpPr>
        <p:spPr>
          <a:xfrm>
            <a:off x="500033" y="1714489"/>
            <a:ext cx="8215371" cy="4524315"/>
          </a:xfrm>
          <a:prstGeom prst="rect">
            <a:avLst/>
          </a:prstGeom>
          <a:noFill/>
        </p:spPr>
        <p:txBody>
          <a:bodyPr wrap="square" rtlCol="1">
            <a:spAutoFit/>
          </a:bodyPr>
          <a:lstStyle/>
          <a:p>
            <a:pPr marL="514350" indent="-514350" algn="l" rtl="0">
              <a:buFont typeface="+mj-lt"/>
              <a:buAutoNum type="arabicPeriod"/>
            </a:pPr>
            <a:r>
              <a:rPr lang="en-US" sz="3200" dirty="0" smtClean="0"/>
              <a:t>To orientate students with the proper coordination of eye movements in reading.</a:t>
            </a:r>
          </a:p>
          <a:p>
            <a:pPr marL="514350" indent="-514350" algn="l" rtl="0">
              <a:buFont typeface="+mj-lt"/>
              <a:buAutoNum type="arabicPeriod"/>
            </a:pPr>
            <a:r>
              <a:rPr lang="en-US" sz="3200" dirty="0" smtClean="0"/>
              <a:t>To familiarize students with teaching methods </a:t>
            </a:r>
            <a:r>
              <a:rPr lang="en-US" sz="3200" dirty="0"/>
              <a:t>o</a:t>
            </a:r>
            <a:r>
              <a:rPr lang="en-US" sz="3200" dirty="0" smtClean="0"/>
              <a:t>f reading a foreign language.</a:t>
            </a:r>
          </a:p>
          <a:p>
            <a:pPr marL="514350" indent="-514350" algn="l" rtl="0">
              <a:buFont typeface="+mj-lt"/>
              <a:buAutoNum type="arabicPeriod"/>
            </a:pPr>
            <a:r>
              <a:rPr lang="en-US" sz="3200" dirty="0" smtClean="0"/>
              <a:t>To instruct students to read in word </a:t>
            </a:r>
            <a:r>
              <a:rPr lang="en-US" sz="3200" dirty="0"/>
              <a:t>g</a:t>
            </a:r>
            <a:r>
              <a:rPr lang="en-US" sz="3200" dirty="0" smtClean="0"/>
              <a:t>roups with special emphasis on their stress and intonation.</a:t>
            </a:r>
          </a:p>
          <a:p>
            <a:pPr marL="514350" indent="-514350" algn="l" rtl="0">
              <a:buFont typeface="+mj-lt"/>
              <a:buAutoNum type="arabicPeriod"/>
            </a:pPr>
            <a:r>
              <a:rPr lang="en-US" sz="3200" dirty="0" smtClean="0"/>
              <a:t>To familiarize students with the necessary skills for effective reading.</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3"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2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9" dur="2000" fill="hold"/>
                                        <p:tgtEl>
                                          <p:spTgt spid="3">
                                            <p:txEl>
                                              <p:pRg st="1" end="1"/>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type.wav" builtIn="1"/>
                                        </p:tgtEl>
                                      </p:cMediaNode>
                                    </p:audio>
                                  </p:sub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5" dur="2000" fill="hold"/>
                                        <p:tgtEl>
                                          <p:spTgt spid="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2" name="type.wav" builtIn="1"/>
                                        </p:tgtEl>
                                      </p:cMediaNode>
                                    </p:audio>
                                  </p:subTnLst>
                                </p:cTn>
                              </p:par>
                            </p:childTnLst>
                          </p:cTn>
                        </p:par>
                      </p:childTnLst>
                    </p:cTn>
                  </p:par>
                  <p:par>
                    <p:cTn id="26" fill="hold">
                      <p:stCondLst>
                        <p:cond delay="indefinite"/>
                      </p:stCondLst>
                      <p:childTnLst>
                        <p:par>
                          <p:cTn id="27" fill="hold">
                            <p:stCondLst>
                              <p:cond delay="0"/>
                            </p:stCondLst>
                            <p:childTnLst>
                              <p:par>
                                <p:cTn id="28" presetID="2" presetClass="entr" presetSubtype="12"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31" dur="2000" fill="hold"/>
                                        <p:tgtEl>
                                          <p:spTgt spid="3">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8"/>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285720" y="785794"/>
            <a:ext cx="8572560" cy="5509200"/>
          </a:xfrm>
          <a:prstGeom prst="rect">
            <a:avLst/>
          </a:prstGeom>
          <a:noFill/>
        </p:spPr>
        <p:txBody>
          <a:bodyPr wrap="square" rtlCol="1">
            <a:spAutoFit/>
          </a:bodyPr>
          <a:lstStyle/>
          <a:p>
            <a:pPr marL="514350" indent="-514350" algn="just" rtl="0">
              <a:buFont typeface="+mj-lt"/>
              <a:buAutoNum type="arabicPeriod" startAt="5"/>
            </a:pPr>
            <a:r>
              <a:rPr lang="en-US" sz="3200" dirty="0" smtClean="0"/>
              <a:t>To encourage students to adopt the proper habits of fluent and rapid reading.</a:t>
            </a:r>
          </a:p>
          <a:p>
            <a:pPr marL="514350" indent="-514350" algn="just" rtl="0">
              <a:buFont typeface="+mj-lt"/>
              <a:buAutoNum type="arabicPeriod" startAt="5"/>
            </a:pPr>
            <a:r>
              <a:rPr lang="en-US" sz="3200" dirty="0" smtClean="0"/>
              <a:t>To involve students in various classroom activities on reading .</a:t>
            </a:r>
          </a:p>
          <a:p>
            <a:pPr marL="514350" indent="-514350" algn="just" rtl="0">
              <a:buFont typeface="+mj-lt"/>
              <a:buAutoNum type="arabicPeriod" startAt="5"/>
            </a:pPr>
            <a:r>
              <a:rPr lang="en-US" sz="3200" dirty="0" smtClean="0"/>
              <a:t>To enable students to understand the meanings from printed or written material.</a:t>
            </a:r>
          </a:p>
          <a:p>
            <a:pPr marL="514350" indent="-514350" algn="just" rtl="0">
              <a:buFont typeface="+mj-lt"/>
              <a:buAutoNum type="arabicPeriod" startAt="5"/>
            </a:pPr>
            <a:r>
              <a:rPr lang="en-US" sz="3200" dirty="0" smtClean="0"/>
              <a:t>To enable students to read English material fluently.</a:t>
            </a:r>
          </a:p>
          <a:p>
            <a:pPr marL="514350" indent="-514350" algn="just" rtl="0">
              <a:buFont typeface="+mj-lt"/>
              <a:buAutoNum type="arabicPeriod" startAt="5"/>
            </a:pPr>
            <a:r>
              <a:rPr lang="en-US" sz="3200" dirty="0" smtClean="0"/>
              <a:t>To acquaint students with the conventional presentation of English phonemes in graphic form.</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type.wav" builtIn="1"/>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type.wav" builtIn="1"/>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3">
                                            <p:txEl>
                                              <p:pRg st="4" end="4"/>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دبوس زينة 1"/>
          <p:cNvSpPr/>
          <p:nvPr/>
        </p:nvSpPr>
        <p:spPr>
          <a:xfrm>
            <a:off x="1142977" y="285729"/>
            <a:ext cx="6929487" cy="1428760"/>
          </a:xfrm>
          <a:prstGeom prst="plaqu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800" dirty="0" smtClean="0">
                <a:solidFill>
                  <a:schemeClr val="tx1"/>
                </a:solidFill>
              </a:rPr>
              <a:t>Some Comprehension Processes</a:t>
            </a:r>
            <a:endParaRPr lang="ar-SA" sz="4800" dirty="0">
              <a:solidFill>
                <a:schemeClr val="tx1"/>
              </a:solidFill>
            </a:endParaRPr>
          </a:p>
        </p:txBody>
      </p:sp>
      <p:sp>
        <p:nvSpPr>
          <p:cNvPr id="4" name="شكل بيضاوي 3"/>
          <p:cNvSpPr/>
          <p:nvPr/>
        </p:nvSpPr>
        <p:spPr>
          <a:xfrm>
            <a:off x="-71470" y="2000241"/>
            <a:ext cx="6072231" cy="100013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3200" dirty="0" smtClean="0">
                <a:solidFill>
                  <a:schemeClr val="tx1"/>
                </a:solidFill>
              </a:rPr>
              <a:t>1-Learning from context</a:t>
            </a:r>
            <a:endParaRPr lang="ar-SA" sz="3200" dirty="0"/>
          </a:p>
        </p:txBody>
      </p:sp>
      <p:sp>
        <p:nvSpPr>
          <p:cNvPr id="5" name="مستطيل مستدير الزوايا 4"/>
          <p:cNvSpPr/>
          <p:nvPr/>
        </p:nvSpPr>
        <p:spPr>
          <a:xfrm>
            <a:off x="428596" y="3143248"/>
            <a:ext cx="8286808" cy="371475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A useful aid in identifying words is the context in which they appear. Context is associated with meaning  and it is meaning as well as visual elements that aid readers in recognizing words. Using contextual clues is one of the strategies students can use for recognizing unfamiliar words. </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2000" fill="hold"/>
                                        <p:tgtEl>
                                          <p:spTgt spid="4"/>
                                        </p:tgtEl>
                                        <p:attrNameLst>
                                          <p:attrName>ppt_x</p:attrName>
                                        </p:attrNameLst>
                                      </p:cBhvr>
                                      <p:tavLst>
                                        <p:tav tm="0">
                                          <p:val>
                                            <p:strVal val="0-#ppt_w/2"/>
                                          </p:val>
                                        </p:tav>
                                        <p:tav tm="100000">
                                          <p:val>
                                            <p:strVal val="#ppt_x"/>
                                          </p:val>
                                        </p:tav>
                                      </p:tavLst>
                                    </p:anim>
                                    <p:anim calcmode="lin" valueType="num">
                                      <p:cBhvr additive="base">
                                        <p:cTn id="13" dur="2000" fill="hold"/>
                                        <p:tgtEl>
                                          <p:spTgt spid="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2000"/>
                                        <p:tgtEl>
                                          <p:spTgt spid="5"/>
                                        </p:tgtEl>
                                      </p:cBhvr>
                                    </p:animEffect>
                                  </p:childTnLst>
                                  <p:subTnLst>
                                    <p:audio>
                                      <p:cMediaNode>
                                        <p:cTn display="0" masterRel="sameClick">
                                          <p:stCondLst>
                                            <p:cond evt="begin" delay="0">
                                              <p:tn val="16"/>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57159" y="428605"/>
            <a:ext cx="8429684" cy="435771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The strategy presupposes two things; firstly that the learners are able to follow the ideas in the text they are reading, that is  they have sufficient command of vocabulary, grammar and reading skills in order to achieve basic comprehension of the text, and secondly that the learners bring some relevant background knowledge to the text.</a:t>
            </a:r>
            <a:endParaRPr lang="ar-SA" sz="3200" dirty="0">
              <a:solidFill>
                <a:schemeClr val="tx1"/>
              </a:solidFill>
            </a:endParaRPr>
          </a:p>
        </p:txBody>
      </p:sp>
      <p:sp>
        <p:nvSpPr>
          <p:cNvPr id="3" name="مستطيل مستدير الزوايا 2"/>
          <p:cNvSpPr/>
          <p:nvPr/>
        </p:nvSpPr>
        <p:spPr>
          <a:xfrm>
            <a:off x="571473" y="5500702"/>
            <a:ext cx="6357983" cy="71438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This strategy consists of five steps:</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vertical)">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3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714357"/>
            <a:ext cx="8215371" cy="5509200"/>
          </a:xfrm>
          <a:prstGeom prst="rect">
            <a:avLst/>
          </a:prstGeom>
          <a:noFill/>
        </p:spPr>
        <p:txBody>
          <a:bodyPr wrap="square" rtlCol="1">
            <a:spAutoFit/>
          </a:bodyPr>
          <a:lstStyle/>
          <a:p>
            <a:pPr marL="342900" indent="-342900" algn="just" rtl="0">
              <a:buFont typeface="+mj-lt"/>
              <a:buAutoNum type="arabicParenR"/>
            </a:pPr>
            <a:r>
              <a:rPr lang="en-US" sz="3200" dirty="0" smtClean="0"/>
              <a:t>Finding the part of speech of the unknown word.</a:t>
            </a:r>
          </a:p>
          <a:p>
            <a:pPr marL="342900" indent="-342900" algn="just" rtl="0">
              <a:buFont typeface="+mj-lt"/>
              <a:buAutoNum type="arabicParenR"/>
            </a:pPr>
            <a:r>
              <a:rPr lang="en-US" sz="3200" dirty="0" smtClean="0"/>
              <a:t>Looking at the immediate context of the unknown word and simplifying this context if necessary.</a:t>
            </a:r>
          </a:p>
          <a:p>
            <a:pPr marL="342900" indent="-342900" algn="just" rtl="0">
              <a:buFont typeface="+mj-lt"/>
              <a:buAutoNum type="arabicParenR"/>
            </a:pPr>
            <a:r>
              <a:rPr lang="en-US" sz="3200" dirty="0" smtClean="0"/>
              <a:t>Looking at the wider context of the unknown word. This means looking at the relationship between the clause containing the unknown word and surrounding of unknown word.</a:t>
            </a:r>
          </a:p>
          <a:p>
            <a:pPr marL="342900" indent="-342900" algn="just" rtl="0">
              <a:buFont typeface="+mj-lt"/>
              <a:buAutoNum type="arabicParenR"/>
            </a:pPr>
            <a:r>
              <a:rPr lang="en-US" sz="3200" dirty="0" smtClean="0"/>
              <a:t>Guessing the meaning of unknown word.</a:t>
            </a:r>
          </a:p>
          <a:p>
            <a:pPr marL="342900" indent="-342900" algn="just" rtl="0">
              <a:buFont typeface="+mj-lt"/>
              <a:buAutoNum type="arabicParenR"/>
            </a:pPr>
            <a:r>
              <a:rPr lang="en-US" sz="3200" dirty="0" smtClean="0"/>
              <a:t>Checking that the guess is correct.</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upLef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strips(downRight)">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strips(downRight)">
                                      <p:cBhvr>
                                        <p:cTn id="17" dur="2000"/>
                                        <p:tgtEl>
                                          <p:spTgt spid="2">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type.wav" builtIn="1"/>
                                        </p:tgtEl>
                                      </p:cMediaNode>
                                    </p:audio>
                                  </p:subTnLst>
                                </p:cTn>
                              </p:par>
                            </p:childTnLst>
                          </p:cTn>
                        </p:par>
                      </p:childTnLst>
                    </p:cTn>
                  </p:par>
                  <p:par>
                    <p:cTn id="18" fill="hold">
                      <p:stCondLst>
                        <p:cond delay="indefinite"/>
                      </p:stCondLst>
                      <p:childTnLst>
                        <p:par>
                          <p:cTn id="19" fill="hold">
                            <p:stCondLst>
                              <p:cond delay="0"/>
                            </p:stCondLst>
                            <p:childTnLst>
                              <p:par>
                                <p:cTn id="20" presetID="18" presetClass="entr" presetSubtype="3"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strips(upRight)">
                                      <p:cBhvr>
                                        <p:cTn id="22" dur="2000"/>
                                        <p:tgtEl>
                                          <p:spTgt spid="2">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type.wav" builtIn="1"/>
                                        </p:tgtEl>
                                      </p:cMediaNode>
                                    </p:audio>
                                  </p:subTnLst>
                                </p:cTn>
                              </p:par>
                            </p:childTnLst>
                          </p:cTn>
                        </p:par>
                      </p:childTnLst>
                    </p:cTn>
                  </p:par>
                  <p:par>
                    <p:cTn id="23" fill="hold">
                      <p:stCondLst>
                        <p:cond delay="indefinite"/>
                      </p:stCondLst>
                      <p:childTnLst>
                        <p:par>
                          <p:cTn id="24" fill="hold">
                            <p:stCondLst>
                              <p:cond delay="0"/>
                            </p:stCondLst>
                            <p:childTnLst>
                              <p:par>
                                <p:cTn id="25" presetID="18" presetClass="entr" presetSubtype="9"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strips(upLeft)">
                                      <p:cBhvr>
                                        <p:cTn id="27" dur="2000"/>
                                        <p:tgtEl>
                                          <p:spTgt spid="2">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57159" y="857233"/>
            <a:ext cx="8429684" cy="5016758"/>
          </a:xfrm>
          <a:prstGeom prst="rect">
            <a:avLst/>
          </a:prstGeom>
          <a:noFill/>
        </p:spPr>
        <p:txBody>
          <a:bodyPr wrap="square" rtlCol="1">
            <a:spAutoFit/>
          </a:bodyPr>
          <a:lstStyle/>
          <a:p>
            <a:pPr algn="just" rtl="0"/>
            <a:r>
              <a:rPr lang="en-US" sz="3200" dirty="0" smtClean="0"/>
              <a:t>Context has many dimensions: The situation in which reading occurs is context. The reader as a person with prior experiences constitutes context. So, too, does the purpose of reading. The schema for the work as a whole-exposition, narration-is a contextual variable to that will influence the meaning the reader gives to words. Narrower contexts for determining word meaning  are paragraphs and adjacent sentences.</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3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2">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42845" y="214291"/>
            <a:ext cx="9001156" cy="6494085"/>
          </a:xfrm>
          <a:prstGeom prst="rect">
            <a:avLst/>
          </a:prstGeom>
          <a:noFill/>
        </p:spPr>
        <p:txBody>
          <a:bodyPr wrap="square" rtlCol="1">
            <a:spAutoFit/>
          </a:bodyPr>
          <a:lstStyle/>
          <a:p>
            <a:pPr algn="just" rtl="0">
              <a:buFont typeface="Wingdings" pitchFamily="2" charset="2"/>
              <a:buChar char="v"/>
            </a:pPr>
            <a:r>
              <a:rPr lang="en-US" sz="3200" dirty="0" smtClean="0"/>
              <a:t>Schemata (the plural of schema) are the fundamental elements upon which all information processing depends, and in this sense we call them “building blocks of cognition”. As such, they are used in the process of “interpreting sensory data, in retrieving information from memory, in recognizing actions, in determining goals and </a:t>
            </a:r>
            <a:r>
              <a:rPr lang="en-US" sz="3200" dirty="0" err="1" smtClean="0"/>
              <a:t>subgoals</a:t>
            </a:r>
            <a:r>
              <a:rPr lang="en-US" sz="3200" dirty="0" smtClean="0"/>
              <a:t>, in allocating resources, and generally, in guiding the flow of processing in the system. Schemata are “packets” or “units of knowledge” that represent our beliefs about “</a:t>
            </a:r>
            <a:r>
              <a:rPr lang="en-US" sz="3000" dirty="0" smtClean="0"/>
              <a:t>objects</a:t>
            </a:r>
            <a:r>
              <a:rPr lang="en-US" sz="3200" dirty="0" smtClean="0"/>
              <a:t>, situations, events, sequences of events, actions and sequences of actions”.</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3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كعب 1"/>
          <p:cNvSpPr/>
          <p:nvPr/>
        </p:nvSpPr>
        <p:spPr>
          <a:xfrm>
            <a:off x="500034" y="357166"/>
            <a:ext cx="3214711" cy="1143008"/>
          </a:xfrm>
          <a:prstGeom prst="cube">
            <a:avLst>
              <a:gd name="adj" fmla="val 9080"/>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800" dirty="0" smtClean="0">
                <a:solidFill>
                  <a:schemeClr val="tx1"/>
                </a:solidFill>
              </a:rPr>
              <a:t>Inferring</a:t>
            </a:r>
            <a:endParaRPr lang="ar-SA" sz="4800" dirty="0">
              <a:solidFill>
                <a:schemeClr val="tx1"/>
              </a:solidFill>
            </a:endParaRPr>
          </a:p>
        </p:txBody>
      </p:sp>
      <p:sp>
        <p:nvSpPr>
          <p:cNvPr id="4" name="مستطيل مستدير الزوايا 3"/>
          <p:cNvSpPr/>
          <p:nvPr/>
        </p:nvSpPr>
        <p:spPr>
          <a:xfrm>
            <a:off x="571473" y="2071678"/>
            <a:ext cx="7858180" cy="414340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Another process that readers must learn to use as a part of becoming effective comprehension is that of inferring. In inferring readers use the details provided by the author plus their own prior  experiences to determine information that is not stated by the author.</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9"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upLeft)">
                                      <p:cBhvr>
                                        <p:cTn id="12" dur="2000"/>
                                        <p:tgtEl>
                                          <p:spTgt spid="4"/>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كعب 1"/>
          <p:cNvSpPr/>
          <p:nvPr/>
        </p:nvSpPr>
        <p:spPr>
          <a:xfrm>
            <a:off x="428597" y="500043"/>
            <a:ext cx="4071967" cy="928694"/>
          </a:xfrm>
          <a:prstGeom prst="cub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800" dirty="0" smtClean="0">
                <a:solidFill>
                  <a:schemeClr val="tx1"/>
                </a:solidFill>
              </a:rPr>
              <a:t>Main idea:</a:t>
            </a:r>
            <a:endParaRPr lang="ar-SA" sz="4800" dirty="0">
              <a:solidFill>
                <a:schemeClr val="tx1"/>
              </a:solidFill>
            </a:endParaRPr>
          </a:p>
        </p:txBody>
      </p:sp>
      <p:sp>
        <p:nvSpPr>
          <p:cNvPr id="3" name="مستطيل مستدير الزوايا 2"/>
          <p:cNvSpPr/>
          <p:nvPr/>
        </p:nvSpPr>
        <p:spPr>
          <a:xfrm>
            <a:off x="214282" y="1785927"/>
            <a:ext cx="8643999" cy="485778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Determining the main idea of paragraph and longer text is another process students must be taught as a part of teaching them how to comprehend. Main idea refers to the central thought or idea that is presented in a paragraph or longer text. The main idea  is not always directly stated. Many times it is necessary for the reader to infer the main idea by using the relevant details in a paragraph to determine the central thought.</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Right)">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كعب 1"/>
          <p:cNvSpPr/>
          <p:nvPr/>
        </p:nvSpPr>
        <p:spPr>
          <a:xfrm>
            <a:off x="714348" y="642918"/>
            <a:ext cx="3714776" cy="1071570"/>
          </a:xfrm>
          <a:prstGeom prst="cub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800" dirty="0" smtClean="0">
                <a:solidFill>
                  <a:schemeClr val="tx1"/>
                </a:solidFill>
              </a:rPr>
              <a:t>Skimming:</a:t>
            </a:r>
            <a:endParaRPr lang="ar-SA" sz="4800" dirty="0">
              <a:solidFill>
                <a:schemeClr val="tx1"/>
              </a:solidFill>
            </a:endParaRPr>
          </a:p>
        </p:txBody>
      </p:sp>
      <p:sp>
        <p:nvSpPr>
          <p:cNvPr id="3" name="مستطيل مستدير الزوايا 2"/>
          <p:cNvSpPr/>
          <p:nvPr/>
        </p:nvSpPr>
        <p:spPr>
          <a:xfrm>
            <a:off x="500035" y="2786058"/>
            <a:ext cx="8001056" cy="228601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Before actually reading a text, efficient readers quickly look over a text for the main idea or for a specific piece of information.</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كعب 1"/>
          <p:cNvSpPr/>
          <p:nvPr/>
        </p:nvSpPr>
        <p:spPr>
          <a:xfrm>
            <a:off x="571473" y="500042"/>
            <a:ext cx="3857652" cy="1071570"/>
          </a:xfrm>
          <a:prstGeom prst="cub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800" dirty="0" smtClean="0">
                <a:solidFill>
                  <a:schemeClr val="tx1"/>
                </a:solidFill>
              </a:rPr>
              <a:t>Scanning:</a:t>
            </a:r>
            <a:endParaRPr lang="ar-SA" sz="4800" dirty="0">
              <a:solidFill>
                <a:schemeClr val="tx1"/>
              </a:solidFill>
            </a:endParaRPr>
          </a:p>
        </p:txBody>
      </p:sp>
      <p:sp>
        <p:nvSpPr>
          <p:cNvPr id="3" name="مستطيل مستدير الزوايا 2"/>
          <p:cNvSpPr/>
          <p:nvPr/>
        </p:nvSpPr>
        <p:spPr>
          <a:xfrm>
            <a:off x="571472" y="1928803"/>
            <a:ext cx="8215371" cy="264320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lnSpc>
                <a:spcPct val="150000"/>
              </a:lnSpc>
            </a:pPr>
            <a:r>
              <a:rPr lang="en-US" sz="3200" dirty="0" smtClean="0">
                <a:solidFill>
                  <a:schemeClr val="tx1"/>
                </a:solidFill>
              </a:rPr>
              <a:t>Is to locate a particular piece of information. To scan-scanning requires careful reading and is often a form of focused re-reading.</a:t>
            </a:r>
          </a:p>
        </p:txBody>
      </p:sp>
      <p:sp>
        <p:nvSpPr>
          <p:cNvPr id="4" name="مستطيل مستدير الزوايا 3"/>
          <p:cNvSpPr/>
          <p:nvPr/>
        </p:nvSpPr>
        <p:spPr>
          <a:xfrm>
            <a:off x="714348" y="4929198"/>
            <a:ext cx="7643867" cy="164307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lnSpc>
                <a:spcPct val="150000"/>
              </a:lnSpc>
            </a:pPr>
            <a:r>
              <a:rPr lang="en-US" sz="3200" dirty="0" smtClean="0">
                <a:solidFill>
                  <a:schemeClr val="tx1"/>
                </a:solidFill>
              </a:rPr>
              <a:t>The steps involved in scanning are the following:</a:t>
            </a:r>
            <a:r>
              <a:rPr lang="en-US" dirty="0" smtClean="0"/>
              <a:t> </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3000" fill="hold"/>
                                        <p:tgtEl>
                                          <p:spTgt spid="3"/>
                                        </p:tgtEl>
                                        <p:attrNameLst>
                                          <p:attrName>ppt_x</p:attrName>
                                        </p:attrNameLst>
                                      </p:cBhvr>
                                      <p:tavLst>
                                        <p:tav tm="0">
                                          <p:val>
                                            <p:strVal val="1+#ppt_w/2"/>
                                          </p:val>
                                        </p:tav>
                                        <p:tav tm="100000">
                                          <p:val>
                                            <p:strVal val="#ppt_x"/>
                                          </p:val>
                                        </p:tav>
                                      </p:tavLst>
                                    </p:anim>
                                    <p:anim calcmode="lin" valueType="num">
                                      <p:cBhvr additive="base">
                                        <p:cTn id="13" dur="30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6"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2000" fill="hold"/>
                                        <p:tgtEl>
                                          <p:spTgt spid="4"/>
                                        </p:tgtEl>
                                        <p:attrNameLst>
                                          <p:attrName>ppt_x</p:attrName>
                                        </p:attrNameLst>
                                      </p:cBhvr>
                                      <p:tavLst>
                                        <p:tav tm="0">
                                          <p:val>
                                            <p:strVal val="1+#ppt_w/2"/>
                                          </p:val>
                                        </p:tav>
                                        <p:tav tm="100000">
                                          <p:val>
                                            <p:strVal val="#ppt_x"/>
                                          </p:val>
                                        </p:tav>
                                      </p:tavLst>
                                    </p:anim>
                                    <p:anim calcmode="lin" valueType="num">
                                      <p:cBhvr additive="base">
                                        <p:cTn id="19"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3" y="785794"/>
            <a:ext cx="8429684" cy="5016758"/>
          </a:xfrm>
          <a:prstGeom prst="rect">
            <a:avLst/>
          </a:prstGeom>
          <a:noFill/>
        </p:spPr>
        <p:txBody>
          <a:bodyPr wrap="square" rtlCol="1">
            <a:spAutoFit/>
          </a:bodyPr>
          <a:lstStyle/>
          <a:p>
            <a:pPr marL="342900" indent="-342900" algn="just" rtl="0">
              <a:buFont typeface="+mj-lt"/>
              <a:buAutoNum type="alphaUcPeriod"/>
            </a:pPr>
            <a:r>
              <a:rPr lang="en-US" sz="3200" dirty="0" smtClean="0"/>
              <a:t>Decide exactly what information you are looking for, and think about the form it may take.</a:t>
            </a:r>
          </a:p>
          <a:p>
            <a:pPr marL="342900" indent="-342900" algn="just" rtl="0">
              <a:buFont typeface="+mj-lt"/>
              <a:buAutoNum type="alphaUcPeriod"/>
            </a:pPr>
            <a:r>
              <a:rPr lang="en-US" sz="3200" dirty="0" smtClean="0"/>
              <a:t>Next decide where you had to look to find the information you want.</a:t>
            </a:r>
          </a:p>
          <a:p>
            <a:pPr marL="342900" indent="-342900" algn="just" rtl="0">
              <a:buFont typeface="+mj-lt"/>
              <a:buAutoNum type="alphaUcPeriod"/>
            </a:pPr>
            <a:r>
              <a:rPr lang="en-US" sz="3200" dirty="0" smtClean="0"/>
              <a:t>Move your eyes as quickly as possible down the page until you find the information you need, read it carefully.</a:t>
            </a:r>
          </a:p>
          <a:p>
            <a:pPr marL="342900" indent="-342900" algn="just" rtl="0">
              <a:buFont typeface="+mj-lt"/>
              <a:buAutoNum type="alphaUcPeriod"/>
            </a:pPr>
            <a:r>
              <a:rPr lang="en-US" sz="3200" dirty="0" smtClean="0"/>
              <a:t>When you find what you need, do not read further.</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20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
                                            <p:txEl>
                                              <p:pRg st="1" end="1"/>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6"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20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2">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type.wav" builtIn="1"/>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20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2">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كعب 1"/>
          <p:cNvSpPr/>
          <p:nvPr/>
        </p:nvSpPr>
        <p:spPr>
          <a:xfrm>
            <a:off x="428596" y="357167"/>
            <a:ext cx="8501123" cy="1428760"/>
          </a:xfrm>
          <a:prstGeom prst="cub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000" dirty="0" smtClean="0">
                <a:solidFill>
                  <a:schemeClr val="tx1"/>
                </a:solidFill>
              </a:rPr>
              <a:t>Predicting – Guessing – anticipating:</a:t>
            </a:r>
            <a:endParaRPr lang="ar-SA" sz="4000" dirty="0">
              <a:solidFill>
                <a:schemeClr val="tx1"/>
              </a:solidFill>
            </a:endParaRPr>
          </a:p>
        </p:txBody>
      </p:sp>
      <p:sp>
        <p:nvSpPr>
          <p:cNvPr id="3" name="مستطيل مستدير الزوايا 2"/>
          <p:cNvSpPr/>
          <p:nvPr/>
        </p:nvSpPr>
        <p:spPr>
          <a:xfrm>
            <a:off x="1643042" y="2571744"/>
            <a:ext cx="5786479" cy="321471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These three processes describe what good readers do as their eyes  quickly go down a page of print, picking up meaning in bunches.</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4)">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500034" y="500042"/>
            <a:ext cx="8001055" cy="600079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On other word level the reader guesses the meaning of unfamiliar words by using the context. On the syntactic level, he/she uses what he/she knows about the form of language to extract meaning without actually reading all the words. The idea of a dialogue between author and reader is part of the process of predicting and anticipating. The reader tends to anticipate the author’s words before he/she encounters them on the page .</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Right)">
                                      <p:cBhvr>
                                        <p:cTn id="7" dur="3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خطط انسيابي: شريط مثقب 2"/>
          <p:cNvSpPr/>
          <p:nvPr/>
        </p:nvSpPr>
        <p:spPr>
          <a:xfrm>
            <a:off x="285721" y="428604"/>
            <a:ext cx="8429684" cy="1500198"/>
          </a:xfrm>
          <a:prstGeom prst="flowChartPunchedTap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800" dirty="0" smtClean="0">
                <a:solidFill>
                  <a:schemeClr val="tx1"/>
                </a:solidFill>
              </a:rPr>
              <a:t>Reading comprehension skills:</a:t>
            </a:r>
            <a:endParaRPr lang="ar-SA" sz="4800" dirty="0">
              <a:solidFill>
                <a:schemeClr val="tx1"/>
              </a:solidFill>
            </a:endParaRPr>
          </a:p>
        </p:txBody>
      </p:sp>
      <p:sp>
        <p:nvSpPr>
          <p:cNvPr id="4" name="مربع نص 3"/>
          <p:cNvSpPr txBox="1"/>
          <p:nvPr/>
        </p:nvSpPr>
        <p:spPr>
          <a:xfrm>
            <a:off x="500033" y="2428868"/>
            <a:ext cx="8215371" cy="584775"/>
          </a:xfrm>
          <a:prstGeom prst="rect">
            <a:avLst/>
          </a:prstGeom>
          <a:noFill/>
        </p:spPr>
        <p:txBody>
          <a:bodyPr wrap="square" rtlCol="1">
            <a:spAutoFit/>
          </a:bodyPr>
          <a:lstStyle/>
          <a:p>
            <a:pPr algn="l" rtl="0">
              <a:buFont typeface="Wingdings" pitchFamily="2" charset="2"/>
              <a:buChar char="q"/>
            </a:pPr>
            <a:r>
              <a:rPr lang="en-US" sz="3200" dirty="0" smtClean="0"/>
              <a:t>There are some levels of comprehension.</a:t>
            </a:r>
            <a:endParaRPr lang="ar-SA" sz="3200" dirty="0"/>
          </a:p>
        </p:txBody>
      </p:sp>
      <p:sp>
        <p:nvSpPr>
          <p:cNvPr id="5" name="دبوس زينة 4"/>
          <p:cNvSpPr/>
          <p:nvPr/>
        </p:nvSpPr>
        <p:spPr>
          <a:xfrm>
            <a:off x="571473" y="3500438"/>
            <a:ext cx="5857916" cy="642942"/>
          </a:xfrm>
          <a:prstGeom prst="plaqu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000" dirty="0" smtClean="0">
                <a:solidFill>
                  <a:schemeClr val="tx1"/>
                </a:solidFill>
              </a:rPr>
              <a:t>A- Literal comprehension.</a:t>
            </a:r>
            <a:endParaRPr lang="ar-SA" sz="4000" dirty="0">
              <a:solidFill>
                <a:schemeClr val="tx1"/>
              </a:solidFill>
            </a:endParaRPr>
          </a:p>
        </p:txBody>
      </p:sp>
      <p:sp>
        <p:nvSpPr>
          <p:cNvPr id="6" name="مستطيل مستدير الزوايا 5"/>
          <p:cNvSpPr/>
          <p:nvPr/>
        </p:nvSpPr>
        <p:spPr>
          <a:xfrm>
            <a:off x="571473" y="4500570"/>
            <a:ext cx="7786743" cy="214314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Includes levels like recognition of details, recognition of main ideas, recognition of a sequence, recognition of comparison and recall of all these elements.</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plus(in)">
                                      <p:cBhvr>
                                        <p:cTn id="12" dur="2000"/>
                                        <p:tgtEl>
                                          <p:spTgt spid="4">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3000" fill="hold"/>
                                        <p:tgtEl>
                                          <p:spTgt spid="5"/>
                                        </p:tgtEl>
                                        <p:attrNameLst>
                                          <p:attrName>ppt_x</p:attrName>
                                        </p:attrNameLst>
                                      </p:cBhvr>
                                      <p:tavLst>
                                        <p:tav tm="0">
                                          <p:val>
                                            <p:strVal val="1+#ppt_w/2"/>
                                          </p:val>
                                        </p:tav>
                                        <p:tav tm="100000">
                                          <p:val>
                                            <p:strVal val="#ppt_x"/>
                                          </p:val>
                                        </p:tav>
                                      </p:tavLst>
                                    </p:anim>
                                    <p:anim calcmode="lin" valueType="num">
                                      <p:cBhvr additive="base">
                                        <p:cTn id="18" dur="30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type.wav" builtIn="1"/>
                                        </p:tgtEl>
                                      </p:cMediaNode>
                                    </p:audio>
                                  </p:subTnLst>
                                </p:cTn>
                              </p:par>
                            </p:childTnLst>
                          </p:cTn>
                        </p:par>
                      </p:childTnLst>
                    </p:cTn>
                  </p:par>
                  <p:par>
                    <p:cTn id="19" fill="hold">
                      <p:stCondLst>
                        <p:cond delay="indefinite"/>
                      </p:stCondLst>
                      <p:childTnLst>
                        <p:par>
                          <p:cTn id="20" fill="hold">
                            <p:stCondLst>
                              <p:cond delay="0"/>
                            </p:stCondLst>
                            <p:childTnLst>
                              <p:par>
                                <p:cTn id="21" presetID="16" presetClass="entr" presetSubtype="2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Horizontal)">
                                      <p:cBhvr>
                                        <p:cTn id="23" dur="500"/>
                                        <p:tgtEl>
                                          <p:spTgt spid="6"/>
                                        </p:tgtEl>
                                      </p:cBhvr>
                                    </p:animEffect>
                                  </p:childTnLst>
                                  <p:subTnLst>
                                    <p:audio>
                                      <p:cMediaNode>
                                        <p:cTn display="0" masterRel="sameClick">
                                          <p:stCondLst>
                                            <p:cond evt="begin" delay="0">
                                              <p:tn val="21"/>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دبوس زينة 1"/>
          <p:cNvSpPr/>
          <p:nvPr/>
        </p:nvSpPr>
        <p:spPr>
          <a:xfrm>
            <a:off x="642911" y="785794"/>
            <a:ext cx="4429156" cy="642942"/>
          </a:xfrm>
          <a:prstGeom prst="plaqu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000" dirty="0" smtClean="0">
                <a:solidFill>
                  <a:schemeClr val="tx1"/>
                </a:solidFill>
              </a:rPr>
              <a:t>B-Reorganization:</a:t>
            </a:r>
            <a:endParaRPr lang="ar-SA" sz="4000" dirty="0">
              <a:solidFill>
                <a:schemeClr val="tx1"/>
              </a:solidFill>
            </a:endParaRPr>
          </a:p>
        </p:txBody>
      </p:sp>
      <p:sp>
        <p:nvSpPr>
          <p:cNvPr id="3" name="مستطيل مستدير الزوايا 2"/>
          <p:cNvSpPr/>
          <p:nvPr/>
        </p:nvSpPr>
        <p:spPr>
          <a:xfrm>
            <a:off x="1357291" y="2500306"/>
            <a:ext cx="6572296" cy="307183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600" dirty="0" smtClean="0">
                <a:solidFill>
                  <a:schemeClr val="tx1"/>
                </a:solidFill>
              </a:rPr>
              <a:t>Includes levels like analysis, classification, outlining, summarizing, and synthesizing the ideas involved.</a:t>
            </a:r>
            <a:endParaRPr lang="ar-SA" sz="36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dissolve">
                                      <p:cBhvr>
                                        <p:cTn id="14" dur="3000"/>
                                        <p:tgtEl>
                                          <p:spTgt spid="3"/>
                                        </p:tgtEl>
                                      </p:cBhvr>
                                    </p:animEffect>
                                  </p:childTnLst>
                                  <p:subTnLst>
                                    <p:audio>
                                      <p:cMediaNode>
                                        <p:cTn display="0" masterRel="sameClick">
                                          <p:stCondLst>
                                            <p:cond evt="begin" delay="0">
                                              <p:tn val="12"/>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دبوس زينة 2"/>
          <p:cNvSpPr/>
          <p:nvPr/>
        </p:nvSpPr>
        <p:spPr>
          <a:xfrm>
            <a:off x="571473" y="571480"/>
            <a:ext cx="6357983" cy="714380"/>
          </a:xfrm>
          <a:prstGeom prst="plaqu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3600" dirty="0" smtClean="0">
                <a:solidFill>
                  <a:schemeClr val="tx1"/>
                </a:solidFill>
              </a:rPr>
              <a:t>C- Inferential comprehension:</a:t>
            </a:r>
            <a:endParaRPr lang="ar-SA" sz="3600" dirty="0">
              <a:solidFill>
                <a:schemeClr val="tx1"/>
              </a:solidFill>
            </a:endParaRPr>
          </a:p>
        </p:txBody>
      </p:sp>
      <p:sp>
        <p:nvSpPr>
          <p:cNvPr id="4" name="مستطيل مستدير الزوايا 3"/>
          <p:cNvSpPr/>
          <p:nvPr/>
        </p:nvSpPr>
        <p:spPr>
          <a:xfrm>
            <a:off x="1643041" y="2000241"/>
            <a:ext cx="5929355" cy="435771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600" dirty="0" smtClean="0">
                <a:solidFill>
                  <a:schemeClr val="tx1"/>
                </a:solidFill>
              </a:rPr>
              <a:t>Includes levels like inferring, supporting details, inferring main ideas, inferring sequences, inferring comparison, inferring cause and effect relationship.</a:t>
            </a:r>
            <a:endParaRPr lang="ar-SA" sz="36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slide(fromLeft)">
                                      <p:cBhvr>
                                        <p:cTn id="14" dur="3000"/>
                                        <p:tgtEl>
                                          <p:spTgt spid="4"/>
                                        </p:tgtEl>
                                      </p:cBhvr>
                                    </p:animEffect>
                                  </p:childTnLst>
                                  <p:subTnLst>
                                    <p:audio>
                                      <p:cMediaNode>
                                        <p:cTn display="0" masterRel="sameClick">
                                          <p:stCondLst>
                                            <p:cond evt="begin" delay="0">
                                              <p:tn val="12"/>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دبوس زينة 1"/>
          <p:cNvSpPr/>
          <p:nvPr/>
        </p:nvSpPr>
        <p:spPr>
          <a:xfrm>
            <a:off x="785787" y="714357"/>
            <a:ext cx="4572032" cy="714380"/>
          </a:xfrm>
          <a:prstGeom prst="plaqu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a:r>
              <a:rPr lang="en-US" sz="4800" dirty="0" smtClean="0">
                <a:solidFill>
                  <a:schemeClr val="tx1"/>
                </a:solidFill>
              </a:rPr>
              <a:t>D- Evaluation:</a:t>
            </a:r>
            <a:endParaRPr lang="ar-SA" sz="4800" dirty="0">
              <a:solidFill>
                <a:schemeClr val="tx1"/>
              </a:solidFill>
            </a:endParaRPr>
          </a:p>
        </p:txBody>
      </p:sp>
      <p:sp>
        <p:nvSpPr>
          <p:cNvPr id="3" name="مستطيل مستدير الزوايا 2"/>
          <p:cNvSpPr/>
          <p:nvPr/>
        </p:nvSpPr>
        <p:spPr>
          <a:xfrm>
            <a:off x="1500165" y="2214555"/>
            <a:ext cx="6215107" cy="371477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600" dirty="0" smtClean="0">
                <a:solidFill>
                  <a:schemeClr val="tx1"/>
                </a:solidFill>
              </a:rPr>
              <a:t>Includes levels like judgment of reality and fantasy, judgment of fact and opinion, judgment of adequacy and validity.</a:t>
            </a:r>
            <a:endParaRPr lang="ar-SA" sz="36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3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Right)">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دبوس زينة 1"/>
          <p:cNvSpPr/>
          <p:nvPr/>
        </p:nvSpPr>
        <p:spPr>
          <a:xfrm>
            <a:off x="571473" y="500042"/>
            <a:ext cx="5000660" cy="857256"/>
          </a:xfrm>
          <a:prstGeom prst="plaqu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800" dirty="0" smtClean="0">
                <a:solidFill>
                  <a:schemeClr val="tx1"/>
                </a:solidFill>
              </a:rPr>
              <a:t>E- Appreciation:</a:t>
            </a:r>
            <a:endParaRPr lang="ar-SA" sz="4800" dirty="0">
              <a:solidFill>
                <a:schemeClr val="tx1"/>
              </a:solidFill>
            </a:endParaRPr>
          </a:p>
        </p:txBody>
      </p:sp>
      <p:sp>
        <p:nvSpPr>
          <p:cNvPr id="3" name="مستطيل مستدير الزوايا 2"/>
          <p:cNvSpPr/>
          <p:nvPr/>
        </p:nvSpPr>
        <p:spPr>
          <a:xfrm>
            <a:off x="1142977" y="2071679"/>
            <a:ext cx="6357983" cy="378621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600" dirty="0" smtClean="0">
                <a:solidFill>
                  <a:schemeClr val="tx1"/>
                </a:solidFill>
              </a:rPr>
              <a:t>Includes levels like emotional response to the context, identification with characters and events, reaction to the use of language and imagery.</a:t>
            </a:r>
            <a:endParaRPr lang="ar-SA" sz="36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0-#ppt_w/2"/>
                                          </p:val>
                                        </p:tav>
                                        <p:tav tm="100000">
                                          <p:val>
                                            <p:strVal val="#ppt_x"/>
                                          </p:val>
                                        </p:tav>
                                      </p:tavLst>
                                    </p:anim>
                                    <p:anim calcmode="lin" valueType="num">
                                      <p:cBhvr additive="base">
                                        <p:cTn id="13" dur="20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دبوس زينة 1"/>
          <p:cNvSpPr/>
          <p:nvPr/>
        </p:nvSpPr>
        <p:spPr>
          <a:xfrm>
            <a:off x="357157" y="571480"/>
            <a:ext cx="4572032" cy="857256"/>
          </a:xfrm>
          <a:prstGeom prst="plaqu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800" dirty="0" smtClean="0">
                <a:solidFill>
                  <a:schemeClr val="tx1"/>
                </a:solidFill>
              </a:rPr>
              <a:t>F- Literal level:</a:t>
            </a:r>
            <a:endParaRPr lang="ar-SA" sz="4800" dirty="0">
              <a:solidFill>
                <a:schemeClr val="tx1"/>
              </a:solidFill>
            </a:endParaRPr>
          </a:p>
        </p:txBody>
      </p:sp>
      <p:sp>
        <p:nvSpPr>
          <p:cNvPr id="3" name="مستطيل مستدير الزوايا 2"/>
          <p:cNvSpPr/>
          <p:nvPr/>
        </p:nvSpPr>
        <p:spPr>
          <a:xfrm>
            <a:off x="428596" y="1857364"/>
            <a:ext cx="7929619" cy="135732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3200" dirty="0" smtClean="0">
                <a:solidFill>
                  <a:schemeClr val="tx1"/>
                </a:solidFill>
              </a:rPr>
              <a:t>Readers understand what the author says; read the lines.</a:t>
            </a:r>
            <a:endParaRPr lang="ar-SA" sz="3200" dirty="0">
              <a:solidFill>
                <a:schemeClr val="tx1"/>
              </a:solidFill>
            </a:endParaRPr>
          </a:p>
        </p:txBody>
      </p:sp>
      <p:sp>
        <p:nvSpPr>
          <p:cNvPr id="4" name="دبوس زينة 3"/>
          <p:cNvSpPr/>
          <p:nvPr/>
        </p:nvSpPr>
        <p:spPr>
          <a:xfrm>
            <a:off x="357157" y="3786190"/>
            <a:ext cx="4786347" cy="857256"/>
          </a:xfrm>
          <a:prstGeom prst="plaqu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000" dirty="0" smtClean="0">
                <a:solidFill>
                  <a:schemeClr val="tx1"/>
                </a:solidFill>
              </a:rPr>
              <a:t>G-  Applied level:</a:t>
            </a:r>
            <a:endParaRPr lang="ar-SA" sz="4000" dirty="0">
              <a:solidFill>
                <a:schemeClr val="tx1"/>
              </a:solidFill>
            </a:endParaRPr>
          </a:p>
        </p:txBody>
      </p:sp>
      <p:sp>
        <p:nvSpPr>
          <p:cNvPr id="5" name="مستطيل مستدير الزوايا 4"/>
          <p:cNvSpPr/>
          <p:nvPr/>
        </p:nvSpPr>
        <p:spPr>
          <a:xfrm>
            <a:off x="642909" y="5000637"/>
            <a:ext cx="7929619" cy="164307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Deals with questions as (so what ) reader is involved in creating new insights about the material.</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1+#ppt_w/2"/>
                                          </p:val>
                                        </p:tav>
                                        <p:tav tm="100000">
                                          <p:val>
                                            <p:strVal val="#ppt_x"/>
                                          </p:val>
                                        </p:tav>
                                      </p:tavLst>
                                    </p:anim>
                                    <p:anim calcmode="lin" valueType="num">
                                      <p:cBhvr additive="base">
                                        <p:cTn id="13" dur="20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4" fill="hold">
                      <p:stCondLst>
                        <p:cond delay="indefinite"/>
                      </p:stCondLst>
                      <p:childTnLst>
                        <p:par>
                          <p:cTn id="15" fill="hold">
                            <p:stCondLst>
                              <p:cond delay="0"/>
                            </p:stCondLst>
                            <p:childTnLst>
                              <p:par>
                                <p:cTn id="16" presetID="16" presetClass="entr" presetSubtype="26"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Horizontal)">
                                      <p:cBhvr>
                                        <p:cTn id="18" dur="3000"/>
                                        <p:tgtEl>
                                          <p:spTgt spid="4"/>
                                        </p:tgtEl>
                                      </p:cBhvr>
                                    </p:animEffect>
                                  </p:childTnLst>
                                  <p:subTnLst>
                                    <p:audio>
                                      <p:cMediaNode>
                                        <p:cTn display="0" masterRel="sameClick">
                                          <p:stCondLst>
                                            <p:cond evt="begin" delay="0">
                                              <p:tn val="16"/>
                                            </p:cond>
                                          </p:stCondLst>
                                          <p:endCondLst>
                                            <p:cond evt="onStopAudio" delay="0">
                                              <p:tgtEl>
                                                <p:sldTgt/>
                                              </p:tgtEl>
                                            </p:cond>
                                          </p:endCondLst>
                                        </p:cTn>
                                        <p:tgtEl>
                                          <p:sndTgt r:embed="rId2" name="type.wav" builtIn="1"/>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2000" fill="hold"/>
                                        <p:tgtEl>
                                          <p:spTgt spid="5"/>
                                        </p:tgtEl>
                                        <p:attrNameLst>
                                          <p:attrName>ppt_x</p:attrName>
                                        </p:attrNameLst>
                                      </p:cBhvr>
                                      <p:tavLst>
                                        <p:tav tm="0">
                                          <p:val>
                                            <p:strVal val="0-#ppt_w/2"/>
                                          </p:val>
                                        </p:tav>
                                        <p:tav tm="100000">
                                          <p:val>
                                            <p:strVal val="#ppt_x"/>
                                          </p:val>
                                        </p:tav>
                                      </p:tavLst>
                                    </p:anim>
                                    <p:anim calcmode="lin" valueType="num">
                                      <p:cBhvr additive="base">
                                        <p:cTn id="24" dur="20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دبوس زينة 1"/>
          <p:cNvSpPr/>
          <p:nvPr/>
        </p:nvSpPr>
        <p:spPr>
          <a:xfrm>
            <a:off x="785786" y="571480"/>
            <a:ext cx="5500727" cy="928694"/>
          </a:xfrm>
          <a:prstGeom prst="plaqu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a:r>
              <a:rPr lang="en-US" sz="4400" dirty="0" smtClean="0">
                <a:solidFill>
                  <a:schemeClr val="tx1"/>
                </a:solidFill>
              </a:rPr>
              <a:t>H- Interpretive level:</a:t>
            </a:r>
            <a:endParaRPr lang="ar-SA" sz="4400" dirty="0">
              <a:solidFill>
                <a:schemeClr val="tx1"/>
              </a:solidFill>
            </a:endParaRPr>
          </a:p>
        </p:txBody>
      </p:sp>
      <p:sp>
        <p:nvSpPr>
          <p:cNvPr id="3" name="مستطيل مستدير الزوايا 2"/>
          <p:cNvSpPr/>
          <p:nvPr/>
        </p:nvSpPr>
        <p:spPr>
          <a:xfrm>
            <a:off x="1285852" y="2285992"/>
            <a:ext cx="6500859" cy="392909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600" dirty="0" smtClean="0">
                <a:solidFill>
                  <a:schemeClr val="tx1"/>
                </a:solidFill>
              </a:rPr>
              <a:t>Readers read between the lines, make inferences, and allow conclusions. To interpret demands to recognize the relationships that exist among main ideas.</a:t>
            </a:r>
            <a:endParaRPr lang="ar-SA" sz="3600" dirty="0">
              <a:solidFill>
                <a:schemeClr val="tx1"/>
              </a:solidFill>
            </a:endParaRPr>
          </a:p>
        </p:txBody>
      </p:sp>
    </p:spTree>
  </p:cSld>
  <p:clrMapOvr>
    <a:masterClrMapping/>
  </p:clrMapOvr>
  <p:transition>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2000" fill="hold"/>
                                        <p:tgtEl>
                                          <p:spTgt spid="3"/>
                                        </p:tgtEl>
                                        <p:attrNameLst>
                                          <p:attrName>ppt_x</p:attrName>
                                        </p:attrNameLst>
                                      </p:cBhvr>
                                      <p:tavLst>
                                        <p:tav tm="0">
                                          <p:val>
                                            <p:strVal val="#ppt_x"/>
                                          </p:val>
                                        </p:tav>
                                        <p:tav tm="100000">
                                          <p:val>
                                            <p:strVal val="#ppt_x"/>
                                          </p:val>
                                        </p:tav>
                                      </p:tavLst>
                                    </p:anim>
                                    <p:anim calcmode="lin" valueType="num">
                                      <p:cBhvr additive="base">
                                        <p:cTn id="15" dur="2000" fill="hold"/>
                                        <p:tgtEl>
                                          <p:spTgt spid="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شريط مثقب 1"/>
          <p:cNvSpPr/>
          <p:nvPr/>
        </p:nvSpPr>
        <p:spPr>
          <a:xfrm>
            <a:off x="642911" y="428604"/>
            <a:ext cx="8143932" cy="1071570"/>
          </a:xfrm>
          <a:prstGeom prst="flowChartPunchedTap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400" dirty="0" smtClean="0">
                <a:solidFill>
                  <a:schemeClr val="tx1"/>
                </a:solidFill>
              </a:rPr>
              <a:t>Procedures in Teaching Reading </a:t>
            </a:r>
            <a:endParaRPr lang="ar-SA" sz="4400" dirty="0">
              <a:solidFill>
                <a:schemeClr val="tx1"/>
              </a:solidFill>
            </a:endParaRPr>
          </a:p>
        </p:txBody>
      </p:sp>
      <p:sp>
        <p:nvSpPr>
          <p:cNvPr id="3" name="مستطيل ذو زوايا قطرية مستديرة 2"/>
          <p:cNvSpPr/>
          <p:nvPr/>
        </p:nvSpPr>
        <p:spPr>
          <a:xfrm>
            <a:off x="142844" y="3071811"/>
            <a:ext cx="8786875" cy="3286148"/>
          </a:xfrm>
          <a:prstGeom prst="round2Diag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2900" indent="-342900" algn="just" rtl="0">
              <a:buFont typeface="+mj-lt"/>
              <a:buAutoNum type="alphaUcPeriod"/>
            </a:pPr>
            <a:r>
              <a:rPr lang="en-US" sz="3200" dirty="0" smtClean="0">
                <a:solidFill>
                  <a:schemeClr val="tx1"/>
                </a:solidFill>
              </a:rPr>
              <a:t>The Teacher introduces new words in the reading passage. The meanings of new vocabulary can be shown through the use of context, picture, drawing, objects, mime, synonyms, and antonyms.</a:t>
            </a:r>
          </a:p>
        </p:txBody>
      </p:sp>
      <p:sp>
        <p:nvSpPr>
          <p:cNvPr id="4" name="شكل بيضاوي 3"/>
          <p:cNvSpPr/>
          <p:nvPr/>
        </p:nvSpPr>
        <p:spPr>
          <a:xfrm>
            <a:off x="-32" y="1857364"/>
            <a:ext cx="4929223" cy="857256"/>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4400" dirty="0" smtClean="0">
                <a:solidFill>
                  <a:schemeClr val="tx1"/>
                </a:solidFill>
              </a:rPr>
              <a:t>1.Preparation </a:t>
            </a:r>
            <a:endParaRPr lang="ar-SA" sz="44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4)">
                                      <p:cBhvr>
                                        <p:cTn id="14" dur="2000"/>
                                        <p:tgtEl>
                                          <p:spTgt spid="4"/>
                                        </p:tgtEl>
                                      </p:cBhvr>
                                    </p:animEffect>
                                  </p:childTnLst>
                                  <p:subTnLst>
                                    <p:audio>
                                      <p:cMediaNode>
                                        <p:cTn display="0" masterRel="sameClick">
                                          <p:stCondLst>
                                            <p:cond evt="begin" delay="0">
                                              <p:tn val="12"/>
                                            </p:cond>
                                          </p:stCondLst>
                                          <p:endCondLst>
                                            <p:cond evt="onStopAudio" delay="0">
                                              <p:tgtEl>
                                                <p:sldTgt/>
                                              </p:tgtEl>
                                            </p:cond>
                                          </p:endCondLst>
                                        </p:cTn>
                                        <p:tgtEl>
                                          <p:sndTgt r:embed="rId2" name="type.wav" builtIn="1"/>
                                        </p:tgtEl>
                                      </p:cMediaNode>
                                    </p:audio>
                                  </p:sub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linds(horizontal)">
                                      <p:cBhvr>
                                        <p:cTn id="19" dur="2000"/>
                                        <p:tgtEl>
                                          <p:spTgt spid="3"/>
                                        </p:tgtEl>
                                      </p:cBhvr>
                                    </p:animEffect>
                                  </p:childTnLst>
                                  <p:subTnLst>
                                    <p:audio>
                                      <p:cMediaNode>
                                        <p:cTn display="0" masterRel="sameClick">
                                          <p:stCondLst>
                                            <p:cond evt="begin" delay="0">
                                              <p:tn val="17"/>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ذو زوايا قطرية مستديرة 1"/>
          <p:cNvSpPr/>
          <p:nvPr/>
        </p:nvSpPr>
        <p:spPr>
          <a:xfrm>
            <a:off x="428597" y="3857628"/>
            <a:ext cx="8143932" cy="2357454"/>
          </a:xfrm>
          <a:prstGeom prst="round2Diag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200" dirty="0" smtClean="0">
                <a:solidFill>
                  <a:schemeClr val="tx1"/>
                </a:solidFill>
              </a:rPr>
              <a:t>C. The teacher should provide his students with practices after the introduction of new vocabulary and structure in order to enhance and reinforce them.</a:t>
            </a:r>
            <a:endParaRPr lang="ar-SA" sz="3200" dirty="0">
              <a:solidFill>
                <a:schemeClr val="tx1"/>
              </a:solidFill>
            </a:endParaRPr>
          </a:p>
        </p:txBody>
      </p:sp>
      <p:sp>
        <p:nvSpPr>
          <p:cNvPr id="5" name="مستطيل ذو زوايا قطرية مستديرة 4"/>
          <p:cNvSpPr/>
          <p:nvPr/>
        </p:nvSpPr>
        <p:spPr>
          <a:xfrm>
            <a:off x="428596" y="571480"/>
            <a:ext cx="8001056" cy="2857520"/>
          </a:xfrm>
          <a:prstGeom prst="round2Diag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2900" indent="-342900" algn="just" rtl="0"/>
            <a:r>
              <a:rPr lang="en-US" sz="3200" dirty="0" smtClean="0">
                <a:solidFill>
                  <a:schemeClr val="tx1"/>
                </a:solidFill>
              </a:rPr>
              <a:t>B. The teacher can use various techniques to present the new grammatical patterns such as rules, drawings, pictures, </a:t>
            </a:r>
            <a:r>
              <a:rPr lang="en-US" sz="3200" dirty="0" err="1" smtClean="0">
                <a:solidFill>
                  <a:schemeClr val="tx1"/>
                </a:solidFill>
              </a:rPr>
              <a:t>realia</a:t>
            </a:r>
            <a:r>
              <a:rPr lang="en-US" sz="3200" dirty="0" smtClean="0">
                <a:solidFill>
                  <a:schemeClr val="tx1"/>
                </a:solidFill>
              </a:rPr>
              <a:t>, diagrams, demonstrations, and tables.</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Left)">
                                      <p:cBhvr>
                                        <p:cTn id="7" dur="2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Top)">
                                      <p:cBhvr>
                                        <p:cTn id="12" dur="20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دبوس زينة 1"/>
          <p:cNvSpPr/>
          <p:nvPr/>
        </p:nvSpPr>
        <p:spPr>
          <a:xfrm>
            <a:off x="214283" y="1142985"/>
            <a:ext cx="6858048" cy="1000132"/>
          </a:xfrm>
          <a:prstGeom prst="plaqu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000" dirty="0" smtClean="0">
                <a:solidFill>
                  <a:schemeClr val="tx1"/>
                </a:solidFill>
              </a:rPr>
              <a:t>2. Comprehension questions:</a:t>
            </a:r>
            <a:endParaRPr lang="ar-SA" sz="4000" dirty="0">
              <a:solidFill>
                <a:schemeClr val="tx1"/>
              </a:solidFill>
            </a:endParaRPr>
          </a:p>
        </p:txBody>
      </p:sp>
      <p:sp>
        <p:nvSpPr>
          <p:cNvPr id="3" name="مستطيل مستدير الزوايا 2"/>
          <p:cNvSpPr/>
          <p:nvPr/>
        </p:nvSpPr>
        <p:spPr>
          <a:xfrm>
            <a:off x="857225" y="2786059"/>
            <a:ext cx="7215239" cy="307183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514350" indent="-514350" algn="l" rtl="0">
              <a:buFont typeface="+mj-lt"/>
              <a:buAutoNum type="alphaUcPeriod"/>
            </a:pPr>
            <a:r>
              <a:rPr lang="en-US" sz="3200" dirty="0" smtClean="0">
                <a:solidFill>
                  <a:schemeClr val="tx1"/>
                </a:solidFill>
              </a:rPr>
              <a:t>A language teacher reads the comprehension questions about the passage aloud to his class.</a:t>
            </a:r>
          </a:p>
          <a:p>
            <a:pPr marL="514350" indent="-514350" algn="l" rtl="0">
              <a:buFont typeface="+mj-lt"/>
              <a:buAutoNum type="alphaUcPeriod"/>
            </a:pPr>
            <a:endParaRPr lang="en-US" sz="3200" dirty="0" smtClean="0">
              <a:solidFill>
                <a:schemeClr val="tx1"/>
              </a:solidFill>
            </a:endParaRPr>
          </a:p>
          <a:p>
            <a:pPr marL="514350" indent="-514350" algn="l" rtl="0">
              <a:buFont typeface="+mj-lt"/>
              <a:buAutoNum type="alphaUcPeriod"/>
            </a:pPr>
            <a:r>
              <a:rPr lang="en-US" sz="3200" dirty="0" smtClean="0">
                <a:solidFill>
                  <a:schemeClr val="tx1"/>
                </a:solidFill>
              </a:rPr>
              <a:t>He explains or translates them to stimulate students’ understanding.</a:t>
            </a:r>
            <a:endParaRPr lang="ar-SA"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childTnLst>
                                  <p:subTnLst>
                                    <p:audio>
                                      <p:cMediaNode>
                                        <p:cTn display="0" masterRel="sameClick">
                                          <p:stCondLst>
                                            <p:cond evt="begin" delay="0">
                                              <p:tn val="15"/>
                                            </p:cond>
                                          </p:stCondLst>
                                          <p:endCondLst>
                                            <p:cond evt="onStopAudio" delay="0">
                                              <p:tgtEl>
                                                <p:sldTgt/>
                                              </p:tgtEl>
                                            </p:cond>
                                          </p:endCondLst>
                                        </p:cTn>
                                        <p:tgtEl>
                                          <p:sndTgt r:embed="rId2" name="type.wav" builtIn="1"/>
                                        </p:tgtEl>
                                      </p:cMediaNode>
                                    </p:audio>
                                  </p:subTnLst>
                                </p:cTn>
                              </p:par>
                              <p:par>
                                <p:cTn id="17" presetID="1" presetClass="entr" presetSubtype="0" fill="hold" grpId="0"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2" name="type.wav" builtIn="1"/>
                                        </p:tgtEl>
                                      </p:cMediaNode>
                                    </p:audio>
                                  </p:sub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subTnLst>
                                    <p:audio>
                                      <p:cMediaNode>
                                        <p:cTn display="0" masterRel="sameClick">
                                          <p:stCondLst>
                                            <p:cond evt="begin" delay="0">
                                              <p:tn val="19"/>
                                            </p:cond>
                                          </p:stCondLst>
                                          <p:endCondLst>
                                            <p:cond evt="onStopAudio" delay="0">
                                              <p:tgtEl>
                                                <p:sldTgt/>
                                              </p:tgtEl>
                                            </p:cond>
                                          </p:endCondLst>
                                        </p:cTn>
                                        <p:tgtEl>
                                          <p:sndTgt r:embed="rId2" name="type.wav" builtIn="1"/>
                                        </p:tgtEl>
                                      </p:cMediaNode>
                                    </p:audio>
                                  </p:subTnLst>
                                </p:cTn>
                              </p:par>
                            </p:childTnLst>
                          </p:cTn>
                        </p:par>
                      </p:childTnLst>
                    </p:cTn>
                  </p:par>
                  <p:par>
                    <p:cTn id="21" fill="hold">
                      <p:stCondLst>
                        <p:cond delay="indefinite"/>
                      </p:stCondLst>
                      <p:childTnLst>
                        <p:par>
                          <p:cTn id="22" fill="hold">
                            <p:stCondLst>
                              <p:cond delay="0"/>
                            </p:stCondLst>
                            <p:childTnLst>
                              <p:par>
                                <p:cTn id="23" presetID="8" presetClass="entr" presetSubtype="16"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diamond(in)">
                                      <p:cBhvr>
                                        <p:cTn id="25" dur="2000"/>
                                        <p:tgtEl>
                                          <p:spTgt spid="3">
                                            <p:txEl>
                                              <p:pRg st="2" end="2"/>
                                            </p:txEl>
                                          </p:spTgt>
                                        </p:tgtEl>
                                      </p:cBhvr>
                                    </p:animEffect>
                                  </p:childTnLst>
                                  <p:subTnLst>
                                    <p:audio>
                                      <p:cMediaNode>
                                        <p:cTn display="0" masterRel="sameClick">
                                          <p:stCondLst>
                                            <p:cond evt="begin" delay="0">
                                              <p:tn val="23"/>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allAtOnce"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دبوس زينة 2"/>
          <p:cNvSpPr/>
          <p:nvPr/>
        </p:nvSpPr>
        <p:spPr>
          <a:xfrm>
            <a:off x="428596" y="428604"/>
            <a:ext cx="4786347" cy="642942"/>
          </a:xfrm>
          <a:prstGeom prst="plaqu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000" dirty="0" smtClean="0">
                <a:solidFill>
                  <a:schemeClr val="tx1"/>
                </a:solidFill>
              </a:rPr>
              <a:t>3. Silent Reading:</a:t>
            </a:r>
            <a:endParaRPr lang="ar-SA" sz="4000" dirty="0">
              <a:solidFill>
                <a:schemeClr val="tx1"/>
              </a:solidFill>
            </a:endParaRPr>
          </a:p>
        </p:txBody>
      </p:sp>
      <p:sp>
        <p:nvSpPr>
          <p:cNvPr id="6" name="مربع نص 5"/>
          <p:cNvSpPr txBox="1"/>
          <p:nvPr/>
        </p:nvSpPr>
        <p:spPr>
          <a:xfrm>
            <a:off x="428597" y="1714489"/>
            <a:ext cx="7929618" cy="4524315"/>
          </a:xfrm>
          <a:prstGeom prst="rect">
            <a:avLst/>
          </a:prstGeom>
          <a:noFill/>
        </p:spPr>
        <p:txBody>
          <a:bodyPr wrap="square" rtlCol="1">
            <a:spAutoFit/>
          </a:bodyPr>
          <a:lstStyle/>
          <a:p>
            <a:pPr marL="457200" indent="-457200" algn="just" rtl="0">
              <a:buFont typeface="+mj-lt"/>
              <a:buAutoNum type="alphaUcPeriod"/>
            </a:pPr>
            <a:r>
              <a:rPr lang="en-US" sz="3200" dirty="0" smtClean="0"/>
              <a:t>The language teacher asks the entire class to read the passage silently. He may emphasize that students should move their eyes very rapidly from left to right without looking back to the preceding words. He may instruct them to make no lip movement, no muttering, or murmuring. Fewer pauses may also be of great concern in silent reading.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3" presetClass="entr" presetSubtype="5"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vertical)">
                                      <p:cBhvr>
                                        <p:cTn id="12" dur="2000"/>
                                        <p:tgtEl>
                                          <p:spTgt spid="6">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00035" y="1071546"/>
            <a:ext cx="7858180" cy="5016758"/>
          </a:xfrm>
          <a:prstGeom prst="rect">
            <a:avLst/>
          </a:prstGeom>
          <a:noFill/>
        </p:spPr>
        <p:txBody>
          <a:bodyPr wrap="square" rtlCol="1">
            <a:spAutoFit/>
          </a:bodyPr>
          <a:lstStyle/>
          <a:p>
            <a:pPr marL="514350" indent="-514350" algn="just" rtl="0">
              <a:buFont typeface="+mj-lt"/>
              <a:buAutoNum type="alphaUcPeriod" startAt="2"/>
            </a:pPr>
            <a:r>
              <a:rPr lang="en-US" sz="3200" dirty="0" smtClean="0"/>
              <a:t>Students should try to find the appropriate answers of the comprehension questions while reading.</a:t>
            </a:r>
          </a:p>
          <a:p>
            <a:pPr marL="514350" indent="-514350" algn="just" rtl="0">
              <a:buFont typeface="+mj-lt"/>
              <a:buAutoNum type="alphaUcPeriod" startAt="2"/>
            </a:pPr>
            <a:endParaRPr lang="en-US" sz="3200" dirty="0" smtClean="0"/>
          </a:p>
          <a:p>
            <a:pPr marL="514350" indent="-514350" algn="just" rtl="0">
              <a:buFont typeface="+mj-lt"/>
              <a:buAutoNum type="alphaUcPeriod" startAt="2"/>
            </a:pPr>
            <a:r>
              <a:rPr lang="en-US" sz="3200" dirty="0" smtClean="0"/>
              <a:t>A language teacher should monitor his class to ensure that all his class keeps reading. He should give academic help to those who have difficulty in understanding or pronouncing some words without interrupting others.</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checkerboard(across)">
                                      <p:cBhvr>
                                        <p:cTn id="14" dur="2000"/>
                                        <p:tgtEl>
                                          <p:spTgt spid="2">
                                            <p:txEl>
                                              <p:pRg st="2" end="2"/>
                                            </p:txEl>
                                          </p:spTgt>
                                        </p:tgtEl>
                                      </p:cBhvr>
                                    </p:animEffect>
                                  </p:childTnLst>
                                  <p:subTnLst>
                                    <p:audio>
                                      <p:cMediaNode>
                                        <p:cTn display="0" masterRel="sameClick">
                                          <p:stCondLst>
                                            <p:cond evt="begin" delay="0">
                                              <p:tn val="12"/>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دبوس زينة 1"/>
          <p:cNvSpPr/>
          <p:nvPr/>
        </p:nvSpPr>
        <p:spPr>
          <a:xfrm>
            <a:off x="571473" y="357167"/>
            <a:ext cx="7215239" cy="571504"/>
          </a:xfrm>
          <a:prstGeom prst="plaqu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ar-SA" sz="4000" dirty="0" smtClean="0">
                <a:solidFill>
                  <a:schemeClr val="tx1"/>
                </a:solidFill>
              </a:rPr>
              <a:t>:</a:t>
            </a:r>
            <a:r>
              <a:rPr lang="en-US" sz="4000" dirty="0" smtClean="0">
                <a:solidFill>
                  <a:schemeClr val="tx1"/>
                </a:solidFill>
              </a:rPr>
              <a:t>Renewing  Students’ Answers</a:t>
            </a:r>
            <a:endParaRPr lang="ar-SA" sz="4000" dirty="0">
              <a:solidFill>
                <a:schemeClr val="tx1"/>
              </a:solidFill>
            </a:endParaRPr>
          </a:p>
        </p:txBody>
      </p:sp>
      <p:sp>
        <p:nvSpPr>
          <p:cNvPr id="3" name="مربع نص 2"/>
          <p:cNvSpPr txBox="1"/>
          <p:nvPr/>
        </p:nvSpPr>
        <p:spPr>
          <a:xfrm>
            <a:off x="214282" y="1500174"/>
            <a:ext cx="8643999" cy="5016758"/>
          </a:xfrm>
          <a:prstGeom prst="rect">
            <a:avLst/>
          </a:prstGeom>
          <a:noFill/>
        </p:spPr>
        <p:txBody>
          <a:bodyPr wrap="square" rtlCol="1">
            <a:spAutoFit/>
          </a:bodyPr>
          <a:lstStyle/>
          <a:p>
            <a:pPr marL="342900" indent="-342900" algn="just" rtl="0">
              <a:buFont typeface="+mj-lt"/>
              <a:buAutoNum type="alphaUcPeriod"/>
            </a:pPr>
            <a:r>
              <a:rPr lang="en-US" sz="3200" dirty="0" smtClean="0"/>
              <a:t>A language teacher should encourage his students to give the appropriate answers to the questions about the contents of the passage.</a:t>
            </a:r>
          </a:p>
          <a:p>
            <a:pPr marL="342900" indent="-342900" algn="just" rtl="0">
              <a:buFont typeface="+mj-lt"/>
              <a:buAutoNum type="alphaUcPeriod"/>
            </a:pPr>
            <a:r>
              <a:rPr lang="en-US" sz="3200" dirty="0" smtClean="0"/>
              <a:t>He can give them clues to the answers such as the number of a reading line, the number of words which form the right answer.</a:t>
            </a:r>
          </a:p>
          <a:p>
            <a:pPr marL="342900" indent="-342900" algn="just" rtl="0">
              <a:buFont typeface="+mj-lt"/>
              <a:buAutoNum type="alphaUcPeriod"/>
            </a:pPr>
            <a:r>
              <a:rPr lang="en-US" sz="3200" dirty="0" smtClean="0"/>
              <a:t>He asks them to write or copy the answers in their notebooks. He may go around in the class making sure that they write the answer carefully.</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Right)">
                                      <p:cBhvr>
                                        <p:cTn id="12"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8" dur="2000" fill="hold"/>
                                        <p:tgtEl>
                                          <p:spTgt spid="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type.wav" builtIn="1"/>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2000" fill="hold"/>
                                        <p:tgtEl>
                                          <p:spTgt spid="3">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دبوس زينة 1"/>
          <p:cNvSpPr/>
          <p:nvPr/>
        </p:nvSpPr>
        <p:spPr>
          <a:xfrm>
            <a:off x="785785" y="571480"/>
            <a:ext cx="4214843" cy="642942"/>
          </a:xfrm>
          <a:prstGeom prst="plaqu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000" dirty="0" smtClean="0">
                <a:solidFill>
                  <a:schemeClr val="tx1"/>
                </a:solidFill>
              </a:rPr>
              <a:t>Oral Reading:</a:t>
            </a:r>
            <a:endParaRPr lang="ar-SA" sz="4000" dirty="0">
              <a:solidFill>
                <a:schemeClr val="tx1"/>
              </a:solidFill>
            </a:endParaRPr>
          </a:p>
        </p:txBody>
      </p:sp>
      <p:sp>
        <p:nvSpPr>
          <p:cNvPr id="3" name="مربع نص 2"/>
          <p:cNvSpPr txBox="1"/>
          <p:nvPr/>
        </p:nvSpPr>
        <p:spPr>
          <a:xfrm>
            <a:off x="500033" y="1643050"/>
            <a:ext cx="8215371" cy="4801314"/>
          </a:xfrm>
          <a:prstGeom prst="rect">
            <a:avLst/>
          </a:prstGeom>
          <a:noFill/>
        </p:spPr>
        <p:txBody>
          <a:bodyPr wrap="square" rtlCol="1">
            <a:spAutoFit/>
          </a:bodyPr>
          <a:lstStyle/>
          <a:p>
            <a:pPr algn="just" rtl="0"/>
            <a:r>
              <a:rPr lang="en-US" sz="3200" dirty="0" smtClean="0"/>
              <a:t>The teacher may go through the following activities:</a:t>
            </a:r>
          </a:p>
          <a:p>
            <a:pPr algn="just" rtl="0">
              <a:buFont typeface="Wingdings" pitchFamily="2" charset="2"/>
              <a:buChar char="v"/>
            </a:pPr>
            <a:r>
              <a:rPr lang="en-US" sz="3200" dirty="0" smtClean="0"/>
              <a:t>He reads the passage aloud as a model and lets his students listen to it carefully.</a:t>
            </a:r>
          </a:p>
          <a:p>
            <a:pPr algn="just" rtl="0">
              <a:buFont typeface="Wingdings" pitchFamily="2" charset="2"/>
              <a:buChar char="v"/>
            </a:pPr>
            <a:r>
              <a:rPr lang="en-US" sz="3200" dirty="0" smtClean="0"/>
              <a:t>He reads phrases or sentences of the passage aloud and lets his students repeat after him.</a:t>
            </a:r>
          </a:p>
          <a:p>
            <a:pPr algn="just" rtl="0">
              <a:buFont typeface="Wingdings" pitchFamily="2" charset="2"/>
              <a:buChar char="v"/>
            </a:pPr>
            <a:r>
              <a:rPr lang="en-US" sz="3200" dirty="0" smtClean="0"/>
              <a:t>Each students reads a line or two aloud and others listen to him attentively..</a:t>
            </a:r>
          </a:p>
          <a:p>
            <a:pPr algn="just" rtl="0"/>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9"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trips(upLeft)">
                                      <p:cBhvr>
                                        <p:cTn id="12"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
                                            <p:txEl>
                                              <p:pRg st="1" end="1"/>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type.wav" builtIn="1"/>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9"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4" dur="2000" fill="hold"/>
                                        <p:tgtEl>
                                          <p:spTgt spid="3">
                                            <p:txEl>
                                              <p:pRg st="2" end="2"/>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type.wav" builtIn="1"/>
                                        </p:tgtEl>
                                      </p:cMediaNode>
                                    </p:audio>
                                  </p:subTnLst>
                                </p:cTn>
                              </p:par>
                            </p:childTnLst>
                          </p:cTn>
                        </p:par>
                      </p:childTnLst>
                    </p:cTn>
                  </p:par>
                  <p:par>
                    <p:cTn id="25" fill="hold">
                      <p:stCondLst>
                        <p:cond delay="indefinite"/>
                      </p:stCondLst>
                      <p:childTnLst>
                        <p:par>
                          <p:cTn id="26" fill="hold">
                            <p:stCondLst>
                              <p:cond delay="0"/>
                            </p:stCondLst>
                            <p:childTnLst>
                              <p:par>
                                <p:cTn id="27" presetID="2" presetClass="entr" presetSubtype="3"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2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0" dur="2000" fill="hold"/>
                                        <p:tgtEl>
                                          <p:spTgt spid="3">
                                            <p:txEl>
                                              <p:pRg st="3" end="3"/>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تمرير أفقي 2"/>
          <p:cNvSpPr/>
          <p:nvPr/>
        </p:nvSpPr>
        <p:spPr>
          <a:xfrm>
            <a:off x="1643042" y="428605"/>
            <a:ext cx="5214975" cy="928694"/>
          </a:xfrm>
          <a:prstGeom prst="horizontalScrol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800" dirty="0" smtClean="0">
                <a:solidFill>
                  <a:schemeClr val="tx1"/>
                </a:solidFill>
              </a:rPr>
              <a:t>Types of Reading</a:t>
            </a:r>
            <a:endParaRPr lang="ar-SA" sz="4800" dirty="0">
              <a:solidFill>
                <a:schemeClr val="tx1"/>
              </a:solidFill>
            </a:endParaRPr>
          </a:p>
        </p:txBody>
      </p:sp>
      <p:sp>
        <p:nvSpPr>
          <p:cNvPr id="5" name="دبوس زينة 4"/>
          <p:cNvSpPr/>
          <p:nvPr/>
        </p:nvSpPr>
        <p:spPr>
          <a:xfrm>
            <a:off x="357158" y="1571613"/>
            <a:ext cx="4357719" cy="500066"/>
          </a:xfrm>
          <a:prstGeom prst="plaqu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4000" dirty="0" smtClean="0">
                <a:solidFill>
                  <a:schemeClr val="tx1"/>
                </a:solidFill>
              </a:rPr>
              <a:t>A. Silent Reading</a:t>
            </a:r>
            <a:endParaRPr lang="ar-SA" sz="4000" dirty="0">
              <a:solidFill>
                <a:schemeClr val="tx1"/>
              </a:solidFill>
            </a:endParaRPr>
          </a:p>
        </p:txBody>
      </p:sp>
      <p:sp>
        <p:nvSpPr>
          <p:cNvPr id="6" name="مربع نص 5"/>
          <p:cNvSpPr txBox="1"/>
          <p:nvPr/>
        </p:nvSpPr>
        <p:spPr>
          <a:xfrm>
            <a:off x="214283" y="2604214"/>
            <a:ext cx="8715436" cy="4031873"/>
          </a:xfrm>
          <a:prstGeom prst="rect">
            <a:avLst/>
          </a:prstGeom>
          <a:noFill/>
        </p:spPr>
        <p:txBody>
          <a:bodyPr wrap="square" rtlCol="1">
            <a:spAutoFit/>
          </a:bodyPr>
          <a:lstStyle/>
          <a:p>
            <a:pPr algn="l" rtl="0">
              <a:buFont typeface="Wingdings" pitchFamily="2" charset="2"/>
              <a:buChar char="v"/>
            </a:pPr>
            <a:r>
              <a:rPr lang="en-US" sz="3200" b="1" dirty="0" smtClean="0"/>
              <a:t>Characteristics of Silent Reading</a:t>
            </a:r>
          </a:p>
          <a:p>
            <a:pPr marL="514350" indent="-514350" algn="l" rtl="0">
              <a:buFont typeface="+mj-lt"/>
              <a:buAutoNum type="alphaUcPeriod"/>
            </a:pPr>
            <a:r>
              <a:rPr lang="en-US" sz="3200" dirty="0" smtClean="0"/>
              <a:t>Eye movement : The student should move his eyes very rapidly from left to right without looking back at the previous words.</a:t>
            </a:r>
          </a:p>
          <a:p>
            <a:pPr marL="514350" indent="-514350" algn="l" rtl="0">
              <a:buFont typeface="+mj-lt"/>
              <a:buAutoNum type="alphaUcPeriod"/>
            </a:pPr>
            <a:endParaRPr lang="en-US" sz="3200" dirty="0" smtClean="0"/>
          </a:p>
          <a:p>
            <a:pPr marL="514350" indent="-514350" algn="l" rtl="0">
              <a:buFont typeface="+mj-lt"/>
              <a:buAutoNum type="alphaUcPeriod"/>
            </a:pPr>
            <a:r>
              <a:rPr lang="en-US" sz="3200" dirty="0" smtClean="0"/>
              <a:t>Complete silence: He should make no lip movement. He should produce no oral words, no muttering or murmuring.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plus(in)">
                                      <p:cBhvr>
                                        <p:cTn id="12" dur="2000"/>
                                        <p:tgtEl>
                                          <p:spTgt spid="5"/>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additive="base">
                                        <p:cTn id="17" dur="20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18" dur="2000" fill="hold"/>
                                        <p:tgtEl>
                                          <p:spTgt spid="6">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type.wav" builtIn="1"/>
                                        </p:tgtEl>
                                      </p:cMediaNode>
                                    </p:audio>
                                  </p:sub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 calcmode="lin" valueType="num">
                                      <p:cBhvr>
                                        <p:cTn id="23" dur="2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24" dur="2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25" dur="2000"/>
                                        <p:tgtEl>
                                          <p:spTgt spid="6">
                                            <p:txEl>
                                              <p:pRg st="1" end="1"/>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2" name="type.wav" builtIn="1"/>
                                        </p:tgtEl>
                                      </p:cMediaNode>
                                    </p:audio>
                                  </p:sub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blinds(horizontal)">
                                      <p:cBhvr>
                                        <p:cTn id="30" dur="2000"/>
                                        <p:tgtEl>
                                          <p:spTgt spid="6">
                                            <p:txEl>
                                              <p:pRg st="3" end="3"/>
                                            </p:txEl>
                                          </p:spTgt>
                                        </p:tgtEl>
                                      </p:cBhvr>
                                    </p:animEffect>
                                  </p:childTnLst>
                                  <p:subTnLst>
                                    <p:audio>
                                      <p:cMediaNode>
                                        <p:cTn display="0" masterRel="sameClick">
                                          <p:stCondLst>
                                            <p:cond evt="begin" delay="0">
                                              <p:tn val="28"/>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642911" y="571481"/>
            <a:ext cx="8001056" cy="5293757"/>
          </a:xfrm>
          <a:prstGeom prst="rect">
            <a:avLst/>
          </a:prstGeom>
          <a:noFill/>
        </p:spPr>
        <p:txBody>
          <a:bodyPr wrap="square" rtlCol="1">
            <a:spAutoFit/>
          </a:bodyPr>
          <a:lstStyle/>
          <a:p>
            <a:pPr marL="514350" indent="-514350" algn="just" rtl="0">
              <a:buFont typeface="+mj-lt"/>
              <a:buAutoNum type="alphaUcPeriod" startAt="3"/>
            </a:pPr>
            <a:r>
              <a:rPr lang="en-US" sz="3200" dirty="0" smtClean="0"/>
              <a:t>Accurate eye fixations: He should make fewer pauses than he does while reading orally. He should make, say, two fixations per line.</a:t>
            </a:r>
          </a:p>
          <a:p>
            <a:pPr marL="514350" indent="-514350" algn="just" rtl="0">
              <a:buFont typeface="+mj-lt"/>
              <a:buAutoNum type="alphaUcPeriod" startAt="3"/>
            </a:pPr>
            <a:endParaRPr lang="en-US" sz="3200" dirty="0" smtClean="0"/>
          </a:p>
          <a:p>
            <a:pPr marL="514350" indent="-514350" algn="just" rtl="0">
              <a:buFont typeface="+mj-lt"/>
              <a:buAutoNum type="alphaUcPeriod" startAt="3"/>
            </a:pPr>
            <a:r>
              <a:rPr lang="en-US" sz="3200" dirty="0" smtClean="0"/>
              <a:t>Speed: He should increase the rate of his reading. Quick reading results in better understanding of his printed material. Both speed and comprehension should be emphasized in silent reading.</a:t>
            </a:r>
            <a:endParaRPr lang="ar-SA" sz="3200" dirty="0" smtClean="0"/>
          </a:p>
          <a:p>
            <a:pPr algn="just" rtl="0"/>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Right)">
                                      <p:cBhvr>
                                        <p:cTn id="7" dur="20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upRight)">
                                      <p:cBhvr>
                                        <p:cTn id="12" dur="2000"/>
                                        <p:tgtEl>
                                          <p:spTgt spid="3">
                                            <p:txEl>
                                              <p:pRg st="2" end="2"/>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28596" y="428604"/>
            <a:ext cx="8001056" cy="5509200"/>
          </a:xfrm>
          <a:prstGeom prst="rect">
            <a:avLst/>
          </a:prstGeom>
          <a:noFill/>
        </p:spPr>
        <p:txBody>
          <a:bodyPr wrap="square" rtlCol="1">
            <a:spAutoFit/>
          </a:bodyPr>
          <a:lstStyle/>
          <a:p>
            <a:pPr algn="just" rtl="0">
              <a:buFont typeface="Wingdings" pitchFamily="2" charset="2"/>
              <a:buChar char="v"/>
            </a:pPr>
            <a:r>
              <a:rPr lang="en-US" sz="3200" b="1" dirty="0" smtClean="0"/>
              <a:t>Techniques in Teaching Silent Reading</a:t>
            </a:r>
          </a:p>
          <a:p>
            <a:pPr algn="just" rtl="0"/>
            <a:endParaRPr lang="en-US" sz="3200" b="1" dirty="0" smtClean="0"/>
          </a:p>
          <a:p>
            <a:pPr marL="514350" indent="-514350" algn="just" rtl="0">
              <a:buFont typeface="+mj-lt"/>
              <a:buAutoNum type="alphaUcPeriod"/>
            </a:pPr>
            <a:r>
              <a:rPr lang="en-US" sz="3200" dirty="0" smtClean="0"/>
              <a:t>Give a short and easy but interesting passage to your students. They should be familiar with topic.</a:t>
            </a:r>
          </a:p>
          <a:p>
            <a:pPr marL="514350" indent="-514350" algn="just" rtl="0">
              <a:buFont typeface="+mj-lt"/>
              <a:buAutoNum type="alphaUcPeriod"/>
            </a:pPr>
            <a:r>
              <a:rPr lang="en-US" sz="3200" dirty="0" smtClean="0"/>
              <a:t>Ask students to read it silently but rapidly without moving their lips or pronouncing its words.</a:t>
            </a:r>
          </a:p>
          <a:p>
            <a:pPr marL="514350" indent="-514350" algn="just" rtl="0">
              <a:buFont typeface="+mj-lt"/>
              <a:buAutoNum type="alphaUcPeriod"/>
            </a:pPr>
            <a:r>
              <a:rPr lang="en-US" sz="3200" dirty="0" smtClean="0"/>
              <a:t>Set the time for the reading passage.</a:t>
            </a:r>
          </a:p>
          <a:p>
            <a:pPr marL="514350" indent="-514350" algn="just" rtl="0">
              <a:buFont typeface="+mj-lt"/>
              <a:buAutoNum type="alphaUcPeriod"/>
            </a:pPr>
            <a:r>
              <a:rPr lang="en-US" sz="3200" dirty="0" smtClean="0"/>
              <a:t>Formulate some comprehension questions in the reading passage.</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20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3" dur="2000" fill="hold"/>
                                        <p:tgtEl>
                                          <p:spTgt spid="2">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 calcmode="lin" valueType="num">
                                      <p:cBhvr additive="base">
                                        <p:cTn id="18" dur="20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19" dur="2000" fill="hold"/>
                                        <p:tgtEl>
                                          <p:spTgt spid="2">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type.wav" builtIn="1"/>
                                        </p:tgtEl>
                                      </p:cMediaNode>
                                    </p:audio>
                                  </p:sub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 calcmode="lin" valueType="num">
                                      <p:cBhvr additive="base">
                                        <p:cTn id="24" dur="20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5" dur="2000" fill="hold"/>
                                        <p:tgtEl>
                                          <p:spTgt spid="2">
                                            <p:txEl>
                                              <p:pRg st="4" end="4"/>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2" name="type.wav" builtIn="1"/>
                                        </p:tgtEl>
                                      </p:cMediaNode>
                                    </p:audio>
                                  </p:subTnLst>
                                </p:cTn>
                              </p:par>
                            </p:childTnLst>
                          </p:cTn>
                        </p:par>
                      </p:childTnLst>
                    </p:cTn>
                  </p:par>
                  <p:par>
                    <p:cTn id="26" fill="hold">
                      <p:stCondLst>
                        <p:cond delay="indefinite"/>
                      </p:stCondLst>
                      <p:childTnLst>
                        <p:par>
                          <p:cTn id="27" fill="hold">
                            <p:stCondLst>
                              <p:cond delay="0"/>
                            </p:stCondLst>
                            <p:childTnLst>
                              <p:par>
                                <p:cTn id="28" presetID="2" presetClass="entr" presetSubtype="1" fill="hold" nodeType="clickEffect">
                                  <p:stCondLst>
                                    <p:cond delay="0"/>
                                  </p:stCondLst>
                                  <p:childTnLst>
                                    <p:set>
                                      <p:cBhvr>
                                        <p:cTn id="29" dur="1" fill="hold">
                                          <p:stCondLst>
                                            <p:cond delay="0"/>
                                          </p:stCondLst>
                                        </p:cTn>
                                        <p:tgtEl>
                                          <p:spTgt spid="2">
                                            <p:txEl>
                                              <p:pRg st="5" end="5"/>
                                            </p:txEl>
                                          </p:spTgt>
                                        </p:tgtEl>
                                        <p:attrNameLst>
                                          <p:attrName>style.visibility</p:attrName>
                                        </p:attrNameLst>
                                      </p:cBhvr>
                                      <p:to>
                                        <p:strVal val="visible"/>
                                      </p:to>
                                    </p:set>
                                    <p:anim calcmode="lin" valueType="num">
                                      <p:cBhvr additive="base">
                                        <p:cTn id="30" dur="20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1" dur="2000" fill="hold"/>
                                        <p:tgtEl>
                                          <p:spTgt spid="2">
                                            <p:txEl>
                                              <p:pRg st="5" end="5"/>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8"/>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دبوس زينة 1"/>
          <p:cNvSpPr/>
          <p:nvPr/>
        </p:nvSpPr>
        <p:spPr>
          <a:xfrm>
            <a:off x="428597" y="571481"/>
            <a:ext cx="4714908" cy="571504"/>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400" dirty="0" smtClean="0">
                <a:solidFill>
                  <a:schemeClr val="tx1"/>
                </a:solidFill>
              </a:rPr>
              <a:t>B. Oral Reading</a:t>
            </a:r>
            <a:endParaRPr lang="ar-SA" sz="4400" dirty="0">
              <a:solidFill>
                <a:schemeClr val="tx1"/>
              </a:solidFill>
            </a:endParaRPr>
          </a:p>
        </p:txBody>
      </p:sp>
      <p:sp>
        <p:nvSpPr>
          <p:cNvPr id="3" name="مربع نص 2"/>
          <p:cNvSpPr txBox="1"/>
          <p:nvPr/>
        </p:nvSpPr>
        <p:spPr>
          <a:xfrm>
            <a:off x="214282" y="1285861"/>
            <a:ext cx="8643999" cy="5509200"/>
          </a:xfrm>
          <a:prstGeom prst="rect">
            <a:avLst/>
          </a:prstGeom>
          <a:noFill/>
        </p:spPr>
        <p:txBody>
          <a:bodyPr wrap="square" rtlCol="1">
            <a:spAutoFit/>
          </a:bodyPr>
          <a:lstStyle/>
          <a:p>
            <a:pPr algn="just" rtl="0">
              <a:buFont typeface="Wingdings" pitchFamily="2" charset="2"/>
              <a:buChar char="v"/>
            </a:pPr>
            <a:r>
              <a:rPr lang="en-US" sz="3200" b="1" dirty="0" smtClean="0"/>
              <a:t>Characteristics of Oral Reading</a:t>
            </a:r>
          </a:p>
          <a:p>
            <a:pPr marL="514350" indent="-514350" algn="just" rtl="0">
              <a:buFont typeface="+mj-lt"/>
              <a:buAutoNum type="alphaUcPeriod"/>
            </a:pPr>
            <a:r>
              <a:rPr lang="en-US" sz="3200" dirty="0" smtClean="0"/>
              <a:t>Pronunciation: The teacher should give adequate and clear pronunciation to each word.</a:t>
            </a:r>
          </a:p>
          <a:p>
            <a:pPr marL="514350" indent="-514350" algn="just" rtl="0">
              <a:buFont typeface="+mj-lt"/>
              <a:buAutoNum type="alphaUcPeriod"/>
            </a:pPr>
            <a:r>
              <a:rPr lang="en-US" sz="3200" dirty="0" smtClean="0"/>
              <a:t>Rational reading: He should read it with reasonable speed.</a:t>
            </a:r>
          </a:p>
          <a:p>
            <a:pPr marL="514350" indent="-514350" algn="just" rtl="0">
              <a:buFont typeface="+mj-lt"/>
              <a:buAutoNum type="alphaUcPeriod"/>
            </a:pPr>
            <a:r>
              <a:rPr lang="en-US" sz="3200" dirty="0" smtClean="0"/>
              <a:t>Pauses: He should make proper pauses and correct stops to help learners understand the reading passage. Unnecessary pauses create confusion in grasping the meaning of the passage.</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3"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2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9" dur="2000" fill="hold"/>
                                        <p:tgtEl>
                                          <p:spTgt spid="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type.wav" builtIn="1"/>
                                        </p:tgtEl>
                                      </p:cMediaNode>
                                    </p:audio>
                                  </p:sub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5" dur="2000" fill="hold"/>
                                        <p:tgtEl>
                                          <p:spTgt spid="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2" name="type.wav" builtIn="1"/>
                                        </p:tgtEl>
                                      </p:cMediaNode>
                                    </p:audio>
                                  </p:sub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2000" fill="hold"/>
                                        <p:tgtEl>
                                          <p:spTgt spid="3">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8"/>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928663" y="928671"/>
            <a:ext cx="7143800" cy="4524315"/>
          </a:xfrm>
          <a:prstGeom prst="rect">
            <a:avLst/>
          </a:prstGeom>
          <a:noFill/>
        </p:spPr>
        <p:txBody>
          <a:bodyPr wrap="square" rtlCol="1">
            <a:spAutoFit/>
          </a:bodyPr>
          <a:lstStyle/>
          <a:p>
            <a:pPr marL="514350" indent="-514350" algn="l" rtl="0">
              <a:buFont typeface="+mj-lt"/>
              <a:buAutoNum type="alphaUcPeriod" startAt="4"/>
            </a:pPr>
            <a:r>
              <a:rPr lang="en-US" sz="3200" dirty="0" smtClean="0"/>
              <a:t>Tone: He should give the accurate tones of a falling or a rising </a:t>
            </a:r>
            <a:r>
              <a:rPr lang="en-US" sz="3200" dirty="0" smtClean="0"/>
              <a:t>voice.</a:t>
            </a:r>
          </a:p>
          <a:p>
            <a:pPr marL="514350" indent="-514350" algn="l" rtl="0">
              <a:buFont typeface="+mj-lt"/>
              <a:buAutoNum type="alphaUcPeriod" startAt="4"/>
            </a:pPr>
            <a:endParaRPr lang="en-US" sz="3200" dirty="0" smtClean="0"/>
          </a:p>
          <a:p>
            <a:pPr marL="514350" indent="-514350" algn="l" rtl="0">
              <a:buFont typeface="+mj-lt"/>
              <a:buAutoNum type="alphaUcPeriod" startAt="4"/>
            </a:pPr>
            <a:r>
              <a:rPr lang="en-US" sz="3200" dirty="0" smtClean="0"/>
              <a:t>Stress: He should produce a word or a syllable with louder and longer duration using more air from the lung than the surrounding words or syllables. Wrong stress can mislead the listeners.</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strips(downRight)">
                                      <p:cBhvr>
                                        <p:cTn id="12" dur="2000"/>
                                        <p:tgtEl>
                                          <p:spTgt spid="2">
                                            <p:txEl>
                                              <p:pRg st="2" end="2"/>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714356"/>
            <a:ext cx="8501123" cy="5016758"/>
          </a:xfrm>
          <a:prstGeom prst="rect">
            <a:avLst/>
          </a:prstGeom>
          <a:noFill/>
        </p:spPr>
        <p:txBody>
          <a:bodyPr wrap="square" rtlCol="1">
            <a:spAutoFit/>
          </a:bodyPr>
          <a:lstStyle/>
          <a:p>
            <a:pPr algn="l" rtl="0">
              <a:buFont typeface="Wingdings" pitchFamily="2" charset="2"/>
              <a:buChar char="v"/>
            </a:pPr>
            <a:r>
              <a:rPr lang="en-US" sz="3200" b="1" dirty="0" smtClean="0"/>
              <a:t>Techniques in Teaching Oral Reading</a:t>
            </a:r>
          </a:p>
          <a:p>
            <a:pPr algn="l" rtl="0">
              <a:buFont typeface="Wingdings" pitchFamily="2" charset="2"/>
              <a:buChar char="v"/>
            </a:pPr>
            <a:endParaRPr lang="en-US" sz="3200" b="1" dirty="0" smtClean="0"/>
          </a:p>
          <a:p>
            <a:pPr marL="514350" indent="-514350" algn="just" rtl="0">
              <a:buFont typeface="+mj-lt"/>
              <a:buAutoNum type="alphaUcPeriod"/>
            </a:pPr>
            <a:r>
              <a:rPr lang="en-US" sz="3200" dirty="0" smtClean="0"/>
              <a:t>A language teacher should give constant practice in vocabulary recognition of the reading passage. He can use flash cards of a word or phrase, eye movement devices, and minimal pair exercises. He should also stress the use of other visual discrimination exercises and auditory discrimination drills to enhance reading.</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2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0" fill="hold">
                      <p:stCondLst>
                        <p:cond delay="indefinite"/>
                      </p:stCondLst>
                      <p:childTnLst>
                        <p:par>
                          <p:cTn id="11" fill="hold">
                            <p:stCondLst>
                              <p:cond delay="0"/>
                            </p:stCondLst>
                            <p:childTnLst>
                              <p:par>
                                <p:cTn id="12" presetID="12" presetClass="entr" presetSubtype="1"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slide(fromTop)">
                                      <p:cBhvr>
                                        <p:cTn id="14" dur="2000"/>
                                        <p:tgtEl>
                                          <p:spTgt spid="2">
                                            <p:txEl>
                                              <p:pRg st="2" end="2"/>
                                            </p:txEl>
                                          </p:spTgt>
                                        </p:tgtEl>
                                      </p:cBhvr>
                                    </p:animEffect>
                                  </p:childTnLst>
                                  <p:subTnLst>
                                    <p:audio>
                                      <p:cMediaNode>
                                        <p:cTn display="0" masterRel="sameClick">
                                          <p:stCondLst>
                                            <p:cond evt="begin" delay="0">
                                              <p:tn val="12"/>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3" y="500043"/>
            <a:ext cx="8715436" cy="6093976"/>
          </a:xfrm>
          <a:prstGeom prst="rect">
            <a:avLst/>
          </a:prstGeom>
          <a:noFill/>
        </p:spPr>
        <p:txBody>
          <a:bodyPr wrap="square" rtlCol="1">
            <a:spAutoFit/>
          </a:bodyPr>
          <a:lstStyle/>
          <a:p>
            <a:pPr marL="514350" indent="-514350" algn="just" rtl="0">
              <a:buFont typeface="+mj-lt"/>
              <a:buAutoNum type="alphaUcPeriod" startAt="2"/>
            </a:pPr>
            <a:r>
              <a:rPr lang="en-US" sz="3000" dirty="0" smtClean="0"/>
              <a:t>He should ask his students to use their fingers or their pens from the top to the bottom of the printed page at the left end of line while reading.</a:t>
            </a:r>
          </a:p>
          <a:p>
            <a:pPr marL="514350" indent="-514350" algn="just" rtl="0">
              <a:buFont typeface="+mj-lt"/>
              <a:buAutoNum type="alphaUcPeriod" startAt="2"/>
            </a:pPr>
            <a:r>
              <a:rPr lang="en-US" sz="3000" dirty="0" smtClean="0"/>
              <a:t>He should ask the students to look up while reading aloud. A student is asked not to read from the book. He should read to his teacher and classmates. He must look up during the reading of the whole sentence. He must not just look for a second and then look down again. This technique is very useful because the sentence that is read is held in the mind for a few minutes. There is an  effort to memorize and remember it instead of only sounding out the print.</a:t>
            </a:r>
            <a:endParaRPr lang="ar-SA"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20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تمرير أفقي 1"/>
          <p:cNvSpPr/>
          <p:nvPr/>
        </p:nvSpPr>
        <p:spPr>
          <a:xfrm>
            <a:off x="928662" y="357166"/>
            <a:ext cx="7500991" cy="857256"/>
          </a:xfrm>
          <a:prstGeom prst="horizontalScrol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800" dirty="0" smtClean="0">
                <a:solidFill>
                  <a:schemeClr val="tx1"/>
                </a:solidFill>
              </a:rPr>
              <a:t>Rapid Reading Techniques</a:t>
            </a:r>
            <a:endParaRPr lang="ar-SA" sz="4800" dirty="0">
              <a:solidFill>
                <a:schemeClr val="tx1"/>
              </a:solidFill>
            </a:endParaRPr>
          </a:p>
        </p:txBody>
      </p:sp>
      <p:sp>
        <p:nvSpPr>
          <p:cNvPr id="3" name="شكل بيضاوي 2"/>
          <p:cNvSpPr/>
          <p:nvPr/>
        </p:nvSpPr>
        <p:spPr>
          <a:xfrm>
            <a:off x="142845" y="1500174"/>
            <a:ext cx="4429156" cy="928694"/>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000" dirty="0" smtClean="0">
                <a:solidFill>
                  <a:schemeClr val="tx1"/>
                </a:solidFill>
              </a:rPr>
              <a:t>1. skimming</a:t>
            </a:r>
            <a:endParaRPr lang="ar-SA" sz="4000" dirty="0">
              <a:solidFill>
                <a:schemeClr val="tx1"/>
              </a:solidFill>
            </a:endParaRPr>
          </a:p>
        </p:txBody>
      </p:sp>
      <p:sp>
        <p:nvSpPr>
          <p:cNvPr id="5" name="مربع نص 4"/>
          <p:cNvSpPr txBox="1"/>
          <p:nvPr/>
        </p:nvSpPr>
        <p:spPr>
          <a:xfrm>
            <a:off x="285721" y="2571744"/>
            <a:ext cx="8072495" cy="3877985"/>
          </a:xfrm>
          <a:prstGeom prst="rect">
            <a:avLst/>
          </a:prstGeom>
          <a:noFill/>
        </p:spPr>
        <p:txBody>
          <a:bodyPr wrap="square" rtlCol="1">
            <a:spAutoFit/>
          </a:bodyPr>
          <a:lstStyle/>
          <a:p>
            <a:pPr algn="just" rtl="0"/>
            <a:r>
              <a:rPr lang="en-US" sz="3000" dirty="0" smtClean="0"/>
              <a:t>Skimming is a type of rapid reading technique. The purpose of this technique is to read rapidly. It is widely used to gain quick information from a text or article by passing over it swiftly and </a:t>
            </a:r>
            <a:r>
              <a:rPr lang="en-US" sz="3000" dirty="0" err="1" smtClean="0"/>
              <a:t>skippingly</a:t>
            </a:r>
            <a:r>
              <a:rPr lang="en-US" sz="3000" dirty="0" smtClean="0"/>
              <a:t>. A person skim-reads to grasp quickly the main idea from a passage. He /She may also skim-read to test and assess materials for skipping or selecting.</a:t>
            </a:r>
            <a:endParaRPr lang="ar-SA"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Right)">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2000" fill="hold"/>
                                        <p:tgtEl>
                                          <p:spTgt spid="3"/>
                                        </p:tgtEl>
                                        <p:attrNameLst>
                                          <p:attrName>ppt_w</p:attrName>
                                        </p:attrNameLst>
                                      </p:cBhvr>
                                      <p:tavLst>
                                        <p:tav tm="0">
                                          <p:val>
                                            <p:strVal val="#ppt_w*0.70"/>
                                          </p:val>
                                        </p:tav>
                                        <p:tav tm="100000">
                                          <p:val>
                                            <p:strVal val="#ppt_w"/>
                                          </p:val>
                                        </p:tav>
                                      </p:tavLst>
                                    </p:anim>
                                    <p:anim calcmode="lin" valueType="num">
                                      <p:cBhvr>
                                        <p:cTn id="13" dur="2000" fill="hold"/>
                                        <p:tgtEl>
                                          <p:spTgt spid="3"/>
                                        </p:tgtEl>
                                        <p:attrNameLst>
                                          <p:attrName>ppt_h</p:attrName>
                                        </p:attrNameLst>
                                      </p:cBhvr>
                                      <p:tavLst>
                                        <p:tav tm="0">
                                          <p:val>
                                            <p:strVal val="#ppt_h"/>
                                          </p:val>
                                        </p:tav>
                                        <p:tav tm="100000">
                                          <p:val>
                                            <p:strVal val="#ppt_h"/>
                                          </p:val>
                                        </p:tav>
                                      </p:tavLst>
                                    </p:anim>
                                    <p:animEffect transition="in" filter="fade">
                                      <p:cBhvr>
                                        <p:cTn id="14"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5" fill="hold">
                      <p:stCondLst>
                        <p:cond delay="indefinite"/>
                      </p:stCondLst>
                      <p:childTnLst>
                        <p:par>
                          <p:cTn id="16" fill="hold">
                            <p:stCondLst>
                              <p:cond delay="0"/>
                            </p:stCondLst>
                            <p:childTnLst>
                              <p:par>
                                <p:cTn id="17" presetID="3" presetClass="entr" presetSubtype="5"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vertical)">
                                      <p:cBhvr>
                                        <p:cTn id="19" dur="2000"/>
                                        <p:tgtEl>
                                          <p:spTgt spid="5"/>
                                        </p:tgtEl>
                                      </p:cBhvr>
                                    </p:animEffect>
                                  </p:childTnLst>
                                  <p:subTnLst>
                                    <p:audio>
                                      <p:cMediaNode>
                                        <p:cTn display="0" masterRel="sameClick">
                                          <p:stCondLst>
                                            <p:cond evt="begin" delay="0">
                                              <p:tn val="17"/>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928661" y="912572"/>
            <a:ext cx="7358115" cy="5016758"/>
          </a:xfrm>
          <a:prstGeom prst="rect">
            <a:avLst/>
          </a:prstGeom>
          <a:noFill/>
        </p:spPr>
        <p:txBody>
          <a:bodyPr wrap="square" rtlCol="1">
            <a:spAutoFit/>
          </a:bodyPr>
          <a:lstStyle/>
          <a:p>
            <a:pPr algn="just" rtl="0"/>
            <a:r>
              <a:rPr lang="en-US" sz="3200" dirty="0" smtClean="0"/>
              <a:t>In these cases he/she may want to have a general overview of the reading material and need not read it precisely and thoroughly. Skimming is an economical and time saving technique. There are four types of skimming:</a:t>
            </a:r>
          </a:p>
          <a:p>
            <a:pPr lvl="2" algn="l" rtl="0">
              <a:buFont typeface="Wingdings" pitchFamily="2" charset="2"/>
              <a:buChar char="§"/>
            </a:pPr>
            <a:r>
              <a:rPr lang="en-US" sz="3200" dirty="0" smtClean="0"/>
              <a:t>Skimming main ideas.</a:t>
            </a:r>
          </a:p>
          <a:p>
            <a:pPr lvl="2" algn="l" rtl="0">
              <a:buFont typeface="Wingdings" pitchFamily="2" charset="2"/>
              <a:buChar char="§"/>
            </a:pPr>
            <a:r>
              <a:rPr lang="en-US" sz="3200" dirty="0" smtClean="0"/>
              <a:t>Skimming for revising a textbook.</a:t>
            </a:r>
          </a:p>
          <a:p>
            <a:pPr lvl="2" algn="l" rtl="0">
              <a:buFont typeface="Wingdings" pitchFamily="2" charset="2"/>
              <a:buChar char="§"/>
            </a:pPr>
            <a:r>
              <a:rPr lang="en-US" sz="3200" dirty="0" smtClean="0"/>
              <a:t>Skimming a newspaper.</a:t>
            </a:r>
          </a:p>
          <a:p>
            <a:pPr lvl="2" algn="l" rtl="0">
              <a:buFont typeface="Wingdings" pitchFamily="2" charset="2"/>
              <a:buChar char="§"/>
            </a:pPr>
            <a:r>
              <a:rPr lang="en-US" sz="3200" dirty="0" smtClean="0"/>
              <a:t>Skimming a magazine or journal.</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Right)">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2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3" dur="2000" fill="hold"/>
                                        <p:tgtEl>
                                          <p:spTgt spid="2">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 calcmode="lin" valueType="num">
                                      <p:cBhvr additive="base">
                                        <p:cTn id="18" dur="2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2">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type.wav" builtIn="1"/>
                                        </p:tgtEl>
                                      </p:cMediaNode>
                                    </p:audio>
                                  </p:sub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 calcmode="lin" valueType="num">
                                      <p:cBhvr additive="base">
                                        <p:cTn id="24" dur="20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5" dur="2000" fill="hold"/>
                                        <p:tgtEl>
                                          <p:spTgt spid="2">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2" name="type.wav" builtIn="1"/>
                                        </p:tgtEl>
                                      </p:cMediaNode>
                                    </p:audio>
                                  </p:subTnLst>
                                </p:cTn>
                              </p:par>
                            </p:childTnLst>
                          </p:cTn>
                        </p:par>
                      </p:childTnLst>
                    </p:cTn>
                  </p:par>
                  <p:par>
                    <p:cTn id="26" fill="hold">
                      <p:stCondLst>
                        <p:cond delay="indefinite"/>
                      </p:stCondLst>
                      <p:childTnLst>
                        <p:par>
                          <p:cTn id="27" fill="hold">
                            <p:stCondLst>
                              <p:cond delay="0"/>
                            </p:stCondLst>
                            <p:childTnLst>
                              <p:par>
                                <p:cTn id="28" presetID="2" presetClass="entr" presetSubtype="1" fill="hold" nodeType="click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anim calcmode="lin" valueType="num">
                                      <p:cBhvr additive="base">
                                        <p:cTn id="30" dur="20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1" dur="2000" fill="hold"/>
                                        <p:tgtEl>
                                          <p:spTgt spid="2">
                                            <p:txEl>
                                              <p:pRg st="4" end="4"/>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8"/>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شكل بيضاوي 2"/>
          <p:cNvSpPr/>
          <p:nvPr/>
        </p:nvSpPr>
        <p:spPr>
          <a:xfrm>
            <a:off x="285720" y="500042"/>
            <a:ext cx="4357718" cy="7858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400" dirty="0" smtClean="0">
                <a:solidFill>
                  <a:schemeClr val="tx1"/>
                </a:solidFill>
              </a:rPr>
              <a:t>2. Scanning</a:t>
            </a:r>
            <a:endParaRPr lang="ar-SA" sz="4400" dirty="0">
              <a:solidFill>
                <a:schemeClr val="tx1"/>
              </a:solidFill>
            </a:endParaRPr>
          </a:p>
        </p:txBody>
      </p:sp>
      <p:sp>
        <p:nvSpPr>
          <p:cNvPr id="5" name="مربع نص 4"/>
          <p:cNvSpPr txBox="1"/>
          <p:nvPr/>
        </p:nvSpPr>
        <p:spPr>
          <a:xfrm>
            <a:off x="785786" y="2000802"/>
            <a:ext cx="7286676" cy="4031873"/>
          </a:xfrm>
          <a:prstGeom prst="rect">
            <a:avLst/>
          </a:prstGeom>
          <a:noFill/>
        </p:spPr>
        <p:txBody>
          <a:bodyPr wrap="square" rtlCol="1">
            <a:spAutoFit/>
          </a:bodyPr>
          <a:lstStyle/>
          <a:p>
            <a:pPr algn="just" rtl="0"/>
            <a:r>
              <a:rPr lang="en-US" sz="3200" dirty="0" smtClean="0"/>
              <a:t>Scanning is a type of speed-reading technique. The purpose of this technique is to examine closely and rapidly a piece of printed or written material. It  is used when the reader wants to locate a particular piece of information or fact without necessarily understanding the whole of a passage or script. </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Left)">
                                      <p:cBhvr>
                                        <p:cTn id="12" dur="2000"/>
                                        <p:tgtEl>
                                          <p:spTgt spid="5"/>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785786" y="1142984"/>
            <a:ext cx="7000924" cy="4031873"/>
          </a:xfrm>
          <a:prstGeom prst="rect">
            <a:avLst/>
          </a:prstGeom>
          <a:noFill/>
        </p:spPr>
        <p:txBody>
          <a:bodyPr wrap="square" rtlCol="1">
            <a:spAutoFit/>
          </a:bodyPr>
          <a:lstStyle/>
          <a:p>
            <a:pPr algn="just" rtl="0"/>
            <a:r>
              <a:rPr lang="en-US" sz="3200" dirty="0" smtClean="0"/>
              <a:t>The  reader, for example, may scan-read a chapter of a book as rapidly as possible in order to find out information about a particular date, name, figure, or amount. Scanning comparatively is easier than skimming because the reader knows ahead of time what he wants to find. </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1129</TotalTime>
  <Words>2839</Words>
  <Application>Microsoft Office PowerPoint</Application>
  <PresentationFormat>On-screen Show (4:3)</PresentationFormat>
  <Paragraphs>152</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رحلة</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د- نسرين عبدالباسط العناني</dc:creator>
  <cp:lastModifiedBy>Nisreen</cp:lastModifiedBy>
  <cp:revision>118</cp:revision>
  <dcterms:created xsi:type="dcterms:W3CDTF">2011-03-11T16:43:18Z</dcterms:created>
  <dcterms:modified xsi:type="dcterms:W3CDTF">2012-02-01T19:45:58Z</dcterms:modified>
</cp:coreProperties>
</file>