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70" r:id="rId12"/>
    <p:sldId id="267" r:id="rId13"/>
    <p:sldId id="268"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97" autoAdjust="0"/>
    <p:restoredTop sz="94624" autoAdjust="0"/>
  </p:normalViewPr>
  <p:slideViewPr>
    <p:cSldViewPr>
      <p:cViewPr>
        <p:scale>
          <a:sx n="60" d="100"/>
          <a:sy n="60" d="100"/>
        </p:scale>
        <p:origin x="-1572"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CB21568-CED8-4F42-BFAA-1FEF078C3949}" type="datetimeFigureOut">
              <a:rPr lang="ar-SA" smtClean="0"/>
              <a:pPr/>
              <a:t>09/03/1433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6BF49DF-0C0B-4951-A607-4F9C8F1ED32A}"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D6BF49DF-0C0B-4951-A607-4F9C8F1ED32A}" type="slidenum">
              <a:rPr lang="ar-SA" smtClean="0"/>
              <a:pPr/>
              <a:t>3</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D6BF49DF-0C0B-4951-A607-4F9C8F1ED32A}" type="slidenum">
              <a:rPr lang="ar-SA" smtClean="0"/>
              <a:pPr/>
              <a:t>31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39EFC5D5-935B-470B-8A70-633584C94260}" type="datetimeFigureOut">
              <a:rPr lang="ar-SA" smtClean="0"/>
              <a:pPr/>
              <a:t>09/03/1433</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7A67A4E5-2516-4B6C-9A0D-552DE7A46B3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39EFC5D5-935B-470B-8A70-633584C94260}" type="datetimeFigureOut">
              <a:rPr lang="ar-SA" smtClean="0"/>
              <a:pPr/>
              <a:t>09/03/1433</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7A67A4E5-2516-4B6C-9A0D-552DE7A46B3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39EFC5D5-935B-470B-8A70-633584C94260}" type="datetimeFigureOut">
              <a:rPr lang="ar-SA" smtClean="0"/>
              <a:pPr/>
              <a:t>09/03/1433</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7A67A4E5-2516-4B6C-9A0D-552DE7A46B3B}"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39EFC5D5-935B-470B-8A70-633584C94260}" type="datetimeFigureOut">
              <a:rPr lang="ar-SA" smtClean="0"/>
              <a:pPr/>
              <a:t>09/03/1433</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7A67A4E5-2516-4B6C-9A0D-552DE7A46B3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39EFC5D5-935B-470B-8A70-633584C94260}" type="datetimeFigureOut">
              <a:rPr lang="ar-SA" smtClean="0"/>
              <a:pPr/>
              <a:t>09/03/1433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7A67A4E5-2516-4B6C-9A0D-552DE7A46B3B}"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39EFC5D5-935B-470B-8A70-633584C94260}" type="datetimeFigureOut">
              <a:rPr lang="ar-SA" smtClean="0"/>
              <a:pPr/>
              <a:t>09/03/1433</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A67A4E5-2516-4B6C-9A0D-552DE7A46B3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39EFC5D5-935B-470B-8A70-633584C94260}" type="datetimeFigureOut">
              <a:rPr lang="ar-SA" smtClean="0"/>
              <a:pPr/>
              <a:t>09/03/1433</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A67A4E5-2516-4B6C-9A0D-552DE7A46B3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39EFC5D5-935B-470B-8A70-633584C94260}" type="datetimeFigureOut">
              <a:rPr lang="ar-SA" smtClean="0"/>
              <a:pPr/>
              <a:t>09/03/1433</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A67A4E5-2516-4B6C-9A0D-552DE7A46B3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39EFC5D5-935B-470B-8A70-633584C94260}" type="datetimeFigureOut">
              <a:rPr lang="ar-SA" smtClean="0"/>
              <a:pPr/>
              <a:t>09/03/1433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7A67A4E5-2516-4B6C-9A0D-552DE7A46B3B}"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9EFC5D5-935B-470B-8A70-633584C94260}" type="datetimeFigureOut">
              <a:rPr lang="ar-SA" smtClean="0"/>
              <a:pPr/>
              <a:t>09/03/1433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A67A4E5-2516-4B6C-9A0D-552DE7A46B3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9EFC5D5-935B-470B-8A70-633584C94260}" type="datetimeFigureOut">
              <a:rPr lang="ar-SA" smtClean="0"/>
              <a:pPr/>
              <a:t>09/03/1433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A67A4E5-2516-4B6C-9A0D-552DE7A46B3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39EFC5D5-935B-470B-8A70-633584C94260}" type="datetimeFigureOut">
              <a:rPr lang="ar-SA" smtClean="0"/>
              <a:pPr/>
              <a:t>09/03/1433</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A67A4E5-2516-4B6C-9A0D-552DE7A46B3B}"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مجموعة 4"/>
          <p:cNvGrpSpPr/>
          <p:nvPr/>
        </p:nvGrpSpPr>
        <p:grpSpPr>
          <a:xfrm>
            <a:off x="642910" y="642918"/>
            <a:ext cx="7929618" cy="4929222"/>
            <a:chOff x="714348" y="1000108"/>
            <a:chExt cx="7929618" cy="4929222"/>
          </a:xfrm>
        </p:grpSpPr>
        <p:sp>
          <p:nvSpPr>
            <p:cNvPr id="3" name="نجمة ذات 5 نقاط 2"/>
            <p:cNvSpPr/>
            <p:nvPr/>
          </p:nvSpPr>
          <p:spPr>
            <a:xfrm>
              <a:off x="714348" y="1000108"/>
              <a:ext cx="7929618" cy="4929222"/>
            </a:xfrm>
            <a:prstGeom prst="star5">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شكل بيضاوي 3"/>
            <p:cNvSpPr/>
            <p:nvPr/>
          </p:nvSpPr>
          <p:spPr>
            <a:xfrm>
              <a:off x="2928926" y="2786058"/>
              <a:ext cx="3571900" cy="1643074"/>
            </a:xfrm>
            <a:prstGeom prst="ellipse">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4800" b="1" dirty="0" smtClean="0">
                  <a:solidFill>
                    <a:schemeClr val="tx1"/>
                  </a:solidFill>
                </a:rPr>
                <a:t>Teaching writing</a:t>
              </a:r>
              <a:endParaRPr lang="ar-SA" sz="4800" b="1"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285720" y="357166"/>
            <a:ext cx="3857652" cy="928694"/>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5400" dirty="0" smtClean="0">
                <a:solidFill>
                  <a:schemeClr val="tx1"/>
                </a:solidFill>
              </a:rPr>
              <a:t>Writing </a:t>
            </a:r>
            <a:endParaRPr lang="ar-SA" sz="5400" dirty="0">
              <a:solidFill>
                <a:schemeClr val="tx1"/>
              </a:solidFill>
            </a:endParaRPr>
          </a:p>
        </p:txBody>
      </p:sp>
      <p:sp>
        <p:nvSpPr>
          <p:cNvPr id="3" name="مربع نص 2"/>
          <p:cNvSpPr txBox="1"/>
          <p:nvPr/>
        </p:nvSpPr>
        <p:spPr>
          <a:xfrm>
            <a:off x="285720" y="1500174"/>
            <a:ext cx="8572560" cy="2062103"/>
          </a:xfrm>
          <a:prstGeom prst="rect">
            <a:avLst/>
          </a:prstGeom>
          <a:noFill/>
        </p:spPr>
        <p:txBody>
          <a:bodyPr wrap="square" rtlCol="1">
            <a:spAutoFit/>
          </a:bodyPr>
          <a:lstStyle/>
          <a:p>
            <a:pPr algn="just" rtl="0">
              <a:buFont typeface="Wingdings" pitchFamily="2" charset="2"/>
              <a:buChar char="v"/>
            </a:pPr>
            <a:r>
              <a:rPr lang="en-US" sz="3200" dirty="0" smtClean="0"/>
              <a:t>Writing is the ability to express one’s ideas in </a:t>
            </a:r>
            <a:r>
              <a:rPr lang="en-US" sz="3200" dirty="0"/>
              <a:t>w</a:t>
            </a:r>
            <a:r>
              <a:rPr lang="en-US" sz="3200" dirty="0" smtClean="0"/>
              <a:t>ritten form in a second or foreign language and to  do so with reasonable accuracy and coherence .</a:t>
            </a:r>
            <a:endParaRPr lang="ar-SA" sz="3200" dirty="0"/>
          </a:p>
        </p:txBody>
      </p:sp>
      <p:sp>
        <p:nvSpPr>
          <p:cNvPr id="4" name="مربع نص 3"/>
          <p:cNvSpPr txBox="1"/>
          <p:nvPr/>
        </p:nvSpPr>
        <p:spPr>
          <a:xfrm>
            <a:off x="214282" y="3643314"/>
            <a:ext cx="8715436" cy="3046988"/>
          </a:xfrm>
          <a:prstGeom prst="rect">
            <a:avLst/>
          </a:prstGeom>
          <a:noFill/>
        </p:spPr>
        <p:txBody>
          <a:bodyPr wrap="square" rtlCol="1">
            <a:spAutoFit/>
          </a:bodyPr>
          <a:lstStyle/>
          <a:p>
            <a:pPr algn="just" rtl="0">
              <a:buFont typeface="Wingdings" pitchFamily="2" charset="2"/>
              <a:buChar char="v"/>
            </a:pPr>
            <a:r>
              <a:rPr lang="en-US" sz="3200" dirty="0" smtClean="0"/>
              <a:t>The view  of writing as an act communication suggests an interactive process which takes place between the writer and the reader via the text.  Such  an approach places value on the goal of writing as well as on the perceived reader audience.</a:t>
            </a:r>
            <a:endParaRPr lang="ar-SA"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
                                        </p:tgtEl>
                                        <p:attrNameLst>
                                          <p:attrName>ppt_y</p:attrName>
                                        </p:attrNameLst>
                                      </p:cBhvr>
                                      <p:tavLst>
                                        <p:tav tm="0">
                                          <p:val>
                                            <p:strVal val="#ppt_y"/>
                                          </p:val>
                                        </p:tav>
                                        <p:tav tm="100000">
                                          <p:val>
                                            <p:strVal val="#ppt_y"/>
                                          </p:val>
                                        </p:tav>
                                      </p:tavLst>
                                    </p:anim>
                                    <p:anim calcmode="lin" valueType="num">
                                      <p:cBhvr>
                                        <p:cTn id="3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
                                        </p:tgtEl>
                                      </p:cBhvr>
                                    </p:animEffect>
                                  </p:childTnLst>
                                  <p:subTnLst>
                                    <p:audio>
                                      <p:cMediaNode>
                                        <p:cTn display="0" masterRel="sameClick">
                                          <p:stCondLst>
                                            <p:cond evt="begin" delay="0">
                                              <p:tn val="29"/>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شريط مثقب 1"/>
          <p:cNvSpPr/>
          <p:nvPr/>
        </p:nvSpPr>
        <p:spPr>
          <a:xfrm>
            <a:off x="285720" y="357166"/>
            <a:ext cx="7929618" cy="1500198"/>
          </a:xfrm>
          <a:prstGeom prst="flowChartPunchedTap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800" dirty="0" smtClean="0">
                <a:solidFill>
                  <a:schemeClr val="tx1"/>
                </a:solidFill>
              </a:rPr>
              <a:t>Objectives of </a:t>
            </a:r>
            <a:r>
              <a:rPr lang="en-US" sz="4800" dirty="0">
                <a:solidFill>
                  <a:schemeClr val="tx1"/>
                </a:solidFill>
              </a:rPr>
              <a:t>T</a:t>
            </a:r>
            <a:r>
              <a:rPr lang="en-US" sz="4800" dirty="0" smtClean="0">
                <a:solidFill>
                  <a:schemeClr val="tx1"/>
                </a:solidFill>
              </a:rPr>
              <a:t>eaching </a:t>
            </a:r>
            <a:r>
              <a:rPr lang="en-US" sz="4800" dirty="0">
                <a:solidFill>
                  <a:schemeClr val="tx1"/>
                </a:solidFill>
              </a:rPr>
              <a:t>W</a:t>
            </a:r>
            <a:r>
              <a:rPr lang="en-US" sz="4800" dirty="0" smtClean="0">
                <a:solidFill>
                  <a:schemeClr val="tx1"/>
                </a:solidFill>
              </a:rPr>
              <a:t>riting</a:t>
            </a:r>
            <a:endParaRPr lang="ar-SA" sz="4800" dirty="0">
              <a:solidFill>
                <a:schemeClr val="tx1"/>
              </a:solidFill>
            </a:endParaRPr>
          </a:p>
        </p:txBody>
      </p:sp>
      <p:sp>
        <p:nvSpPr>
          <p:cNvPr id="5" name="مربع نص 4"/>
          <p:cNvSpPr txBox="1"/>
          <p:nvPr/>
        </p:nvSpPr>
        <p:spPr>
          <a:xfrm>
            <a:off x="428596" y="2285992"/>
            <a:ext cx="8286808" cy="4031873"/>
          </a:xfrm>
          <a:prstGeom prst="rect">
            <a:avLst/>
          </a:prstGeom>
          <a:noFill/>
        </p:spPr>
        <p:txBody>
          <a:bodyPr wrap="square" rtlCol="1">
            <a:spAutoFit/>
          </a:bodyPr>
          <a:lstStyle/>
          <a:p>
            <a:pPr marL="342900" indent="-342900" algn="just" rtl="0">
              <a:buFont typeface="+mj-lt"/>
              <a:buAutoNum type="arabicParenR"/>
            </a:pPr>
            <a:r>
              <a:rPr lang="en-US" sz="3200" dirty="0" smtClean="0"/>
              <a:t>To familiarize students with the directed, controlled and free compositions.</a:t>
            </a:r>
          </a:p>
          <a:p>
            <a:pPr marL="342900" indent="-342900" algn="just" rtl="0">
              <a:buFont typeface="+mj-lt"/>
              <a:buAutoNum type="arabicParenR"/>
            </a:pPr>
            <a:r>
              <a:rPr lang="en-US" sz="3200" dirty="0" smtClean="0"/>
              <a:t>To train students in schools to </a:t>
            </a:r>
            <a:r>
              <a:rPr lang="en-US" sz="3200" dirty="0" err="1" smtClean="0"/>
              <a:t>practise</a:t>
            </a:r>
            <a:r>
              <a:rPr lang="en-US" sz="3200" dirty="0" smtClean="0"/>
              <a:t> writing in English on proper footing.</a:t>
            </a:r>
          </a:p>
          <a:p>
            <a:pPr marL="342900" indent="-342900" algn="just" rtl="0">
              <a:buFont typeface="+mj-lt"/>
              <a:buAutoNum type="arabicParenR"/>
            </a:pPr>
            <a:r>
              <a:rPr lang="en-US" sz="3200" dirty="0" smtClean="0"/>
              <a:t>To enable students to express their ideas adequately while using the English language.</a:t>
            </a:r>
          </a:p>
          <a:p>
            <a:pPr marL="342900" indent="-342900" algn="just" rtl="0">
              <a:buFont typeface="+mj-lt"/>
              <a:buAutoNum type="arabicParenR"/>
            </a:pPr>
            <a:r>
              <a:rPr lang="en-US" sz="3200" dirty="0" smtClean="0"/>
              <a:t>To involve students in various drills in letter writing.</a:t>
            </a:r>
            <a:endParaRPr lang="ar-SA"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2"/>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3" name="type.wav" builtIn="1"/>
                                        </p:tgtEl>
                                      </p:cMediaNode>
                                    </p:audio>
                                  </p:subTnLst>
                                </p:cTn>
                              </p:par>
                            </p:childTnLst>
                          </p:cTn>
                        </p:par>
                      </p:childTnLst>
                    </p:cTn>
                  </p:par>
                  <p:par>
                    <p:cTn id="11" fill="hold">
                      <p:stCondLst>
                        <p:cond delay="indefinite"/>
                      </p:stCondLst>
                      <p:childTnLst>
                        <p:par>
                          <p:cTn id="12" fill="hold">
                            <p:stCondLst>
                              <p:cond delay="0"/>
                            </p:stCondLst>
                            <p:childTnLst>
                              <p:par>
                                <p:cTn id="13" presetID="41" presetClass="entr" presetSubtype="0" fill="hold" nodeType="clickEffect">
                                  <p:stCondLst>
                                    <p:cond delay="0"/>
                                  </p:stCondLst>
                                  <p:iterate type="lt">
                                    <p:tmPct val="10000"/>
                                  </p:iterate>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p:cTn id="15" dur="10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17" dur="10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10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1000" tmFilter="0,0; .5, 1; 1, 1"/>
                                        <p:tgtEl>
                                          <p:spTgt spid="5">
                                            <p:txEl>
                                              <p:pRg st="0" end="0"/>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3" name="type.wav" builtIn="1"/>
                                        </p:tgtEl>
                                      </p:cMediaNode>
                                    </p:audio>
                                  </p:subTnLst>
                                </p:cTn>
                              </p:par>
                            </p:childTnLst>
                          </p:cTn>
                        </p:par>
                      </p:childTnLst>
                    </p:cTn>
                  </p:par>
                  <p:par>
                    <p:cTn id="20" fill="hold">
                      <p:stCondLst>
                        <p:cond delay="indefinite"/>
                      </p:stCondLst>
                      <p:childTnLst>
                        <p:par>
                          <p:cTn id="21" fill="hold">
                            <p:stCondLst>
                              <p:cond delay="0"/>
                            </p:stCondLst>
                            <p:childTnLst>
                              <p:par>
                                <p:cTn id="22" presetID="8" presetClass="entr" presetSubtype="16" fill="hold"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diamond(in)">
                                      <p:cBhvr>
                                        <p:cTn id="24" dur="2000"/>
                                        <p:tgtEl>
                                          <p:spTgt spid="5">
                                            <p:txEl>
                                              <p:pRg st="1" end="1"/>
                                            </p:txEl>
                                          </p:spTgt>
                                        </p:tgtEl>
                                      </p:cBhvr>
                                    </p:animEffect>
                                  </p:childTnLst>
                                  <p:subTnLst>
                                    <p:audio>
                                      <p:cMediaNode>
                                        <p:cTn display="0" masterRel="sameClick">
                                          <p:stCondLst>
                                            <p:cond evt="begin" delay="0">
                                              <p:tn val="22"/>
                                            </p:cond>
                                          </p:stCondLst>
                                          <p:endCondLst>
                                            <p:cond evt="onStopAudio" delay="0">
                                              <p:tgtEl>
                                                <p:sldTgt/>
                                              </p:tgtEl>
                                            </p:cond>
                                          </p:endCondLst>
                                        </p:cTn>
                                        <p:tgtEl>
                                          <p:sndTgt r:embed="rId3" name="type.wav" builtIn="1"/>
                                        </p:tgtEl>
                                      </p:cMediaNode>
                                    </p:audio>
                                  </p:subTnLst>
                                </p:cTn>
                              </p:par>
                            </p:childTnLst>
                          </p:cTn>
                        </p:par>
                      </p:childTnLst>
                    </p:cTn>
                  </p:par>
                  <p:par>
                    <p:cTn id="25" fill="hold">
                      <p:stCondLst>
                        <p:cond delay="indefinite"/>
                      </p:stCondLst>
                      <p:childTnLst>
                        <p:par>
                          <p:cTn id="26" fill="hold">
                            <p:stCondLst>
                              <p:cond delay="0"/>
                            </p:stCondLst>
                            <p:childTnLst>
                              <p:par>
                                <p:cTn id="27" presetID="18" presetClass="entr" presetSubtype="12" fill="hold"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Effect transition="in" filter="strips(downLeft)">
                                      <p:cBhvr>
                                        <p:cTn id="29" dur="2000"/>
                                        <p:tgtEl>
                                          <p:spTgt spid="5">
                                            <p:txEl>
                                              <p:pRg st="2" end="2"/>
                                            </p:txEl>
                                          </p:spTgt>
                                        </p:tgtEl>
                                      </p:cBhvr>
                                    </p:animEffect>
                                  </p:childTnLst>
                                  <p:subTnLst>
                                    <p:audio>
                                      <p:cMediaNode>
                                        <p:cTn display="0" masterRel="sameClick">
                                          <p:stCondLst>
                                            <p:cond evt="begin" delay="0">
                                              <p:tn val="27"/>
                                            </p:cond>
                                          </p:stCondLst>
                                          <p:endCondLst>
                                            <p:cond evt="onStopAudio" delay="0">
                                              <p:tgtEl>
                                                <p:sldTgt/>
                                              </p:tgtEl>
                                            </p:cond>
                                          </p:endCondLst>
                                        </p:cTn>
                                        <p:tgtEl>
                                          <p:sndTgt r:embed="rId3" name="type.wav" builtIn="1"/>
                                        </p:tgtEl>
                                      </p:cMediaNode>
                                    </p:audio>
                                  </p:subTnLst>
                                </p:cTn>
                              </p:par>
                            </p:childTnLst>
                          </p:cTn>
                        </p:par>
                      </p:childTnLst>
                    </p:cTn>
                  </p:par>
                  <p:par>
                    <p:cTn id="30" fill="hold">
                      <p:stCondLst>
                        <p:cond delay="indefinite"/>
                      </p:stCondLst>
                      <p:childTnLst>
                        <p:par>
                          <p:cTn id="31" fill="hold">
                            <p:stCondLst>
                              <p:cond delay="0"/>
                            </p:stCondLst>
                            <p:childTnLst>
                              <p:par>
                                <p:cTn id="32" presetID="2" presetClass="entr" presetSubtype="6" fill="hold" nodeType="click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 calcmode="lin" valueType="num">
                                      <p:cBhvr additive="base">
                                        <p:cTn id="34" dur="2000" fill="hold"/>
                                        <p:tgtEl>
                                          <p:spTgt spid="5">
                                            <p:txEl>
                                              <p:pRg st="3" end="3"/>
                                            </p:txEl>
                                          </p:spTgt>
                                        </p:tgtEl>
                                        <p:attrNameLst>
                                          <p:attrName>ppt_x</p:attrName>
                                        </p:attrNameLst>
                                      </p:cBhvr>
                                      <p:tavLst>
                                        <p:tav tm="0">
                                          <p:val>
                                            <p:strVal val="1+#ppt_w/2"/>
                                          </p:val>
                                        </p:tav>
                                        <p:tav tm="100000">
                                          <p:val>
                                            <p:strVal val="#ppt_x"/>
                                          </p:val>
                                        </p:tav>
                                      </p:tavLst>
                                    </p:anim>
                                    <p:anim calcmode="lin" valueType="num">
                                      <p:cBhvr additive="base">
                                        <p:cTn id="35" dur="2000" fill="hold"/>
                                        <p:tgtEl>
                                          <p:spTgt spid="5">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2"/>
                                            </p:cond>
                                          </p:stCondLst>
                                          <p:endCondLst>
                                            <p:cond evt="onStopAudio" delay="0">
                                              <p:tgtEl>
                                                <p:sldTgt/>
                                              </p:tgtEl>
                                            </p:cond>
                                          </p:endCondLst>
                                        </p:cTn>
                                        <p:tgtEl>
                                          <p:sndTgt r:embed="rId3"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571472" y="714356"/>
            <a:ext cx="7929618" cy="5170774"/>
          </a:xfrm>
          <a:prstGeom prst="rect">
            <a:avLst/>
          </a:prstGeom>
          <a:noFill/>
        </p:spPr>
        <p:txBody>
          <a:bodyPr wrap="square" rtlCol="1">
            <a:spAutoFit/>
          </a:bodyPr>
          <a:lstStyle/>
          <a:p>
            <a:pPr marL="514350" indent="-514350" algn="just" rtl="0">
              <a:lnSpc>
                <a:spcPct val="150000"/>
              </a:lnSpc>
              <a:buFont typeface="+mj-lt"/>
              <a:buAutoNum type="arabicParenR" startAt="5"/>
            </a:pPr>
            <a:r>
              <a:rPr lang="en-US" sz="3200" dirty="0" smtClean="0"/>
              <a:t>To acquaint students with a variety of steps in writing composition.</a:t>
            </a:r>
          </a:p>
          <a:p>
            <a:pPr marL="514350" indent="-514350" algn="just" rtl="0">
              <a:lnSpc>
                <a:spcPct val="150000"/>
              </a:lnSpc>
              <a:buFont typeface="+mj-lt"/>
              <a:buAutoNum type="arabicParenR" startAt="5"/>
            </a:pPr>
            <a:r>
              <a:rPr lang="en-US" sz="3200" dirty="0" smtClean="0"/>
              <a:t>To familiarize students with steps in writing compositions and letters.</a:t>
            </a:r>
          </a:p>
          <a:p>
            <a:pPr marL="514350" indent="-514350" algn="just" rtl="0">
              <a:lnSpc>
                <a:spcPct val="150000"/>
              </a:lnSpc>
              <a:buFont typeface="+mj-lt"/>
              <a:buAutoNum type="arabicParenR" startAt="5"/>
            </a:pPr>
            <a:r>
              <a:rPr lang="en-US" sz="3200" dirty="0" smtClean="0"/>
              <a:t>To involve students in </a:t>
            </a:r>
            <a:r>
              <a:rPr lang="en-US" sz="3200" dirty="0"/>
              <a:t>p</a:t>
            </a:r>
            <a:r>
              <a:rPr lang="en-US" sz="3200" dirty="0" smtClean="0"/>
              <a:t>ractice to correct returned composition material using correction symbols.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شريط مثقب 1"/>
          <p:cNvSpPr/>
          <p:nvPr/>
        </p:nvSpPr>
        <p:spPr>
          <a:xfrm>
            <a:off x="142844" y="214290"/>
            <a:ext cx="8786842" cy="1214446"/>
          </a:xfrm>
          <a:prstGeom prst="flowChartPunchedTap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400" b="1" dirty="0" smtClean="0">
                <a:solidFill>
                  <a:schemeClr val="tx1"/>
                </a:solidFill>
              </a:rPr>
              <a:t>Procedures in Teaching Composition</a:t>
            </a:r>
            <a:endParaRPr lang="ar-SA" sz="4400" b="1" dirty="0">
              <a:solidFill>
                <a:schemeClr val="tx1"/>
              </a:solidFill>
            </a:endParaRPr>
          </a:p>
        </p:txBody>
      </p:sp>
      <p:sp>
        <p:nvSpPr>
          <p:cNvPr id="3" name="مستطيل مستدير الزوايا 2"/>
          <p:cNvSpPr/>
          <p:nvPr/>
        </p:nvSpPr>
        <p:spPr>
          <a:xfrm>
            <a:off x="142844" y="1785926"/>
            <a:ext cx="7143800" cy="71438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3600" dirty="0" smtClean="0">
                <a:solidFill>
                  <a:schemeClr val="tx1"/>
                </a:solidFill>
              </a:rPr>
              <a:t>1. Presentation of the composition:</a:t>
            </a:r>
            <a:endParaRPr lang="ar-SA" sz="3600" dirty="0">
              <a:solidFill>
                <a:schemeClr val="tx1"/>
              </a:solidFill>
            </a:endParaRPr>
          </a:p>
        </p:txBody>
      </p:sp>
      <p:sp>
        <p:nvSpPr>
          <p:cNvPr id="4" name="مربع نص 3"/>
          <p:cNvSpPr txBox="1"/>
          <p:nvPr/>
        </p:nvSpPr>
        <p:spPr>
          <a:xfrm>
            <a:off x="642910" y="3071810"/>
            <a:ext cx="7572428" cy="2062103"/>
          </a:xfrm>
          <a:prstGeom prst="rect">
            <a:avLst/>
          </a:prstGeom>
          <a:noFill/>
        </p:spPr>
        <p:txBody>
          <a:bodyPr wrap="square" rtlCol="1">
            <a:spAutoFit/>
          </a:bodyPr>
          <a:lstStyle/>
          <a:p>
            <a:pPr algn="just" rtl="0"/>
            <a:r>
              <a:rPr lang="en-US" sz="3200" dirty="0" smtClean="0"/>
              <a:t>1) The language teacher should discuss type of composition assignment. He should also explain the idea, content, model and procedure of the composition.</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2"/>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000" fill="hold"/>
                                        <p:tgtEl>
                                          <p:spTgt spid="3"/>
                                        </p:tgtEl>
                                        <p:attrNameLst>
                                          <p:attrName>ppt_x</p:attrName>
                                        </p:attrNameLst>
                                      </p:cBhvr>
                                      <p:tavLst>
                                        <p:tav tm="0">
                                          <p:val>
                                            <p:strVal val="1+#ppt_w/2"/>
                                          </p:val>
                                        </p:tav>
                                        <p:tav tm="100000">
                                          <p:val>
                                            <p:strVal val="#ppt_x"/>
                                          </p:val>
                                        </p:tav>
                                      </p:tavLst>
                                    </p:anim>
                                    <p:anim calcmode="lin" valueType="num">
                                      <p:cBhvr additive="base">
                                        <p:cTn id="16"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2" name="type.wav" builtIn="1"/>
                                        </p:tgtEl>
                                      </p:cMediaNode>
                                    </p:audio>
                                  </p:sub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2000" fill="hold"/>
                                        <p:tgtEl>
                                          <p:spTgt spid="4"/>
                                        </p:tgtEl>
                                        <p:attrNameLst>
                                          <p:attrName>ppt_x</p:attrName>
                                        </p:attrNameLst>
                                      </p:cBhvr>
                                      <p:tavLst>
                                        <p:tav tm="0">
                                          <p:val>
                                            <p:strVal val="#ppt_x"/>
                                          </p:val>
                                        </p:tav>
                                        <p:tav tm="100000">
                                          <p:val>
                                            <p:strVal val="#ppt_x"/>
                                          </p:val>
                                        </p:tav>
                                      </p:tavLst>
                                    </p:anim>
                                    <p:anim calcmode="lin" valueType="num">
                                      <p:cBhvr additive="base">
                                        <p:cTn id="22"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00034" y="714356"/>
            <a:ext cx="8215370" cy="5016758"/>
          </a:xfrm>
          <a:prstGeom prst="rect">
            <a:avLst/>
          </a:prstGeom>
          <a:noFill/>
        </p:spPr>
        <p:txBody>
          <a:bodyPr wrap="square" rtlCol="1">
            <a:spAutoFit/>
          </a:bodyPr>
          <a:lstStyle/>
          <a:p>
            <a:pPr marL="514350" indent="-514350" algn="just" rtl="0">
              <a:buFont typeface="+mj-lt"/>
              <a:buAutoNum type="arabicParenR" startAt="2"/>
            </a:pPr>
            <a:r>
              <a:rPr lang="en-US" sz="3200" dirty="0" smtClean="0"/>
              <a:t>The language teacher should clear up any difficulty in linguistic rule. He should explain briefly the grammatical structures necessary for  writing the assignment, particularly the controlled composition.</a:t>
            </a:r>
          </a:p>
          <a:p>
            <a:pPr marL="514350" indent="-514350" algn="just" rtl="0">
              <a:buFont typeface="+mj-lt"/>
              <a:buAutoNum type="arabicParenR" startAt="2"/>
            </a:pPr>
            <a:r>
              <a:rPr lang="en-US" sz="3200" dirty="0" smtClean="0"/>
              <a:t>He should be certain that students understand the assignment, the directions and the instructions.</a:t>
            </a:r>
          </a:p>
          <a:p>
            <a:pPr marL="514350" indent="-514350" algn="just" rtl="0">
              <a:buFont typeface="+mj-lt"/>
              <a:buAutoNum type="arabicParenR" startAt="2"/>
            </a:pPr>
            <a:r>
              <a:rPr lang="en-US" sz="3200" dirty="0" smtClean="0"/>
              <a:t>He should engage the entire class in the composition writing activity.</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2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2">
                                            <p:txEl>
                                              <p:pRg st="1" end="1"/>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20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428596" y="500042"/>
            <a:ext cx="6143668" cy="1000132"/>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3600" b="1" dirty="0" smtClean="0">
                <a:solidFill>
                  <a:schemeClr val="tx1"/>
                </a:solidFill>
              </a:rPr>
              <a:t>2. Writing of the composition</a:t>
            </a:r>
            <a:endParaRPr lang="ar-SA" sz="3600" b="1" dirty="0">
              <a:solidFill>
                <a:schemeClr val="tx1"/>
              </a:solidFill>
            </a:endParaRPr>
          </a:p>
        </p:txBody>
      </p:sp>
      <p:sp>
        <p:nvSpPr>
          <p:cNvPr id="3" name="مربع نص 2"/>
          <p:cNvSpPr txBox="1"/>
          <p:nvPr/>
        </p:nvSpPr>
        <p:spPr>
          <a:xfrm>
            <a:off x="357158" y="1714488"/>
            <a:ext cx="8501122" cy="5016758"/>
          </a:xfrm>
          <a:prstGeom prst="rect">
            <a:avLst/>
          </a:prstGeom>
          <a:noFill/>
        </p:spPr>
        <p:txBody>
          <a:bodyPr wrap="square" rtlCol="1">
            <a:spAutoFit/>
          </a:bodyPr>
          <a:lstStyle/>
          <a:p>
            <a:pPr marL="514350" indent="-514350" algn="just" rtl="0">
              <a:buFont typeface="+mj-lt"/>
              <a:buAutoNum type="alphaUcPeriod"/>
            </a:pPr>
            <a:r>
              <a:rPr lang="en-US" sz="3200" dirty="0" smtClean="0"/>
              <a:t>The EFL teacher should ask his students to write on lined paper of a standard size.</a:t>
            </a:r>
          </a:p>
          <a:p>
            <a:pPr marL="514350" indent="-514350" algn="just" rtl="0">
              <a:buFont typeface="+mj-lt"/>
              <a:buAutoNum type="alphaUcPeriod"/>
            </a:pPr>
            <a:r>
              <a:rPr lang="en-US" sz="3200" dirty="0" smtClean="0"/>
              <a:t>He should ask them to write on every other line and to leave ample room for corrections.</a:t>
            </a:r>
          </a:p>
          <a:p>
            <a:pPr marL="514350" indent="-514350" algn="just" rtl="0">
              <a:buFont typeface="+mj-lt"/>
              <a:buAutoNum type="alphaUcPeriod"/>
            </a:pPr>
            <a:r>
              <a:rPr lang="en-US" sz="3200" dirty="0" smtClean="0"/>
              <a:t>He should instruct them to write legibly and clearly. Sloppy and careless work is not accepted. The hand written composition should be neat. There should be no cross-outs, crowded letters and ink blots on the letter.</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type.wav" builtIn="1"/>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additive="base">
                                        <p:cTn id="31"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type.wav" builtIn="1"/>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3"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additive="base">
                                        <p:cTn id="37"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38" dur="2000" fill="hold"/>
                                        <p:tgtEl>
                                          <p:spTgt spid="3">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42910" y="857232"/>
            <a:ext cx="7715304" cy="3539430"/>
          </a:xfrm>
          <a:prstGeom prst="rect">
            <a:avLst/>
          </a:prstGeom>
          <a:noFill/>
        </p:spPr>
        <p:txBody>
          <a:bodyPr wrap="square" rtlCol="1">
            <a:spAutoFit/>
          </a:bodyPr>
          <a:lstStyle/>
          <a:p>
            <a:pPr marL="514350" indent="-514350" algn="just" rtl="0">
              <a:buFont typeface="+mj-lt"/>
              <a:buAutoNum type="alphaUcPeriod" startAt="4"/>
            </a:pPr>
            <a:r>
              <a:rPr lang="en-US" sz="3200" dirty="0" smtClean="0"/>
              <a:t>He should allow students to ask questions to facilitate writing. He should provide them with list of vocabulary if they ask for it.</a:t>
            </a:r>
          </a:p>
          <a:p>
            <a:pPr marL="514350" indent="-514350" algn="just" rtl="0">
              <a:buFont typeface="+mj-lt"/>
              <a:buAutoNum type="alphaUcPeriod" startAt="4"/>
            </a:pPr>
            <a:r>
              <a:rPr lang="en-US" sz="3200" dirty="0" smtClean="0"/>
              <a:t>He should be encouraging and stimulating to improve the standard level of writing compositions.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20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428596" y="500042"/>
            <a:ext cx="6858048" cy="857256"/>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a:r>
              <a:rPr lang="en-US" sz="3600" b="1" dirty="0" smtClean="0">
                <a:solidFill>
                  <a:schemeClr val="tx1"/>
                </a:solidFill>
              </a:rPr>
              <a:t>3. Correction of the composition</a:t>
            </a:r>
            <a:endParaRPr lang="ar-SA" sz="3600" b="1" dirty="0">
              <a:solidFill>
                <a:schemeClr val="tx1"/>
              </a:solidFill>
            </a:endParaRPr>
          </a:p>
        </p:txBody>
      </p:sp>
      <p:sp>
        <p:nvSpPr>
          <p:cNvPr id="3" name="مربع نص 2"/>
          <p:cNvSpPr txBox="1"/>
          <p:nvPr/>
        </p:nvSpPr>
        <p:spPr>
          <a:xfrm>
            <a:off x="142844" y="1500174"/>
            <a:ext cx="8858280" cy="5016758"/>
          </a:xfrm>
          <a:prstGeom prst="rect">
            <a:avLst/>
          </a:prstGeom>
          <a:noFill/>
        </p:spPr>
        <p:txBody>
          <a:bodyPr wrap="square" rtlCol="1">
            <a:spAutoFit/>
          </a:bodyPr>
          <a:lstStyle/>
          <a:p>
            <a:pPr marL="514350" indent="-514350" algn="just" rtl="0">
              <a:buFont typeface="+mj-lt"/>
              <a:buAutoNum type="alphaUcPeriod"/>
            </a:pPr>
            <a:r>
              <a:rPr lang="en-US" sz="3200" dirty="0" smtClean="0"/>
              <a:t>The teacher should give periodic and systematic feedback on the students’ writing. All vocabulary, grammar and style mistakes should be indicated and the correct form should be supplied.</a:t>
            </a:r>
          </a:p>
          <a:p>
            <a:pPr marL="514350" indent="-514350" algn="just" rtl="0">
              <a:buFont typeface="+mj-lt"/>
              <a:buAutoNum type="alphaUcPeriod"/>
            </a:pPr>
            <a:r>
              <a:rPr lang="en-US" sz="3200" dirty="0" smtClean="0"/>
              <a:t>The teacher and students should be familiar with the correction symbols for common mistakes. A list of symbols with their explanations and examples in text are prepared to facilitate proofreading, editing or correction.</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anim calcmode="lin" valueType="num">
                                      <p:cBhvr>
                                        <p:cTn id="8" dur="800" fill="hold"/>
                                        <p:tgtEl>
                                          <p:spTgt spid="2"/>
                                        </p:tgtEl>
                                        <p:attrNameLst>
                                          <p:attrName>ppt_x</p:attrName>
                                        </p:attrNameLst>
                                      </p:cBhvr>
                                      <p:tavLst>
                                        <p:tav tm="0">
                                          <p:val>
                                            <p:strVal val="#ppt_x"/>
                                          </p:val>
                                        </p:tav>
                                        <p:tav tm="100000">
                                          <p:val>
                                            <p:strVal val="#ppt_x"/>
                                          </p:val>
                                        </p:tav>
                                      </p:tavLst>
                                    </p:anim>
                                    <p:anim calcmode="lin" valueType="num">
                                      <p:cBhvr>
                                        <p:cTn id="9" dur="800" fill="hold"/>
                                        <p:tgtEl>
                                          <p:spTgt spid="2"/>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2" fill="hold">
                      <p:stCondLst>
                        <p:cond delay="indefinite"/>
                      </p:stCondLst>
                      <p:childTnLst>
                        <p:par>
                          <p:cTn id="13" fill="hold">
                            <p:stCondLst>
                              <p:cond delay="0"/>
                            </p:stCondLst>
                            <p:childTnLst>
                              <p:par>
                                <p:cTn id="14" presetID="2" presetClass="entr" presetSubtype="3"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additive="base">
                                        <p:cTn id="16"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7" dur="2000" fill="hold"/>
                                        <p:tgtEl>
                                          <p:spTgt spid="3">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2" name="type.wav" builtIn="1"/>
                                        </p:tgtEl>
                                      </p:cMediaNode>
                                    </p:audio>
                                  </p:subTnLst>
                                </p:cTn>
                              </p:par>
                            </p:childTnLst>
                          </p:cTn>
                        </p:par>
                      </p:childTnLst>
                    </p:cTn>
                  </p:par>
                  <p:par>
                    <p:cTn id="18" fill="hold">
                      <p:stCondLst>
                        <p:cond delay="indefinite"/>
                      </p:stCondLst>
                      <p:childTnLst>
                        <p:par>
                          <p:cTn id="19" fill="hold">
                            <p:stCondLst>
                              <p:cond delay="0"/>
                            </p:stCondLst>
                            <p:childTnLst>
                              <p:par>
                                <p:cTn id="20" presetID="2" presetClass="entr" presetSubtype="9"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3" dur="2000" fill="hold"/>
                                        <p:tgtEl>
                                          <p:spTgt spid="3">
                                            <p:txEl>
                                              <p:pRg st="1" end="1"/>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571480"/>
            <a:ext cx="8215370" cy="4524315"/>
          </a:xfrm>
          <a:prstGeom prst="rect">
            <a:avLst/>
          </a:prstGeom>
          <a:noFill/>
        </p:spPr>
        <p:txBody>
          <a:bodyPr wrap="square" rtlCol="1">
            <a:spAutoFit/>
          </a:bodyPr>
          <a:lstStyle/>
          <a:p>
            <a:pPr marL="514350" indent="-514350" algn="just" rtl="0">
              <a:buFont typeface="+mj-lt"/>
              <a:buAutoNum type="alphaUcPeriod" startAt="3"/>
            </a:pPr>
            <a:r>
              <a:rPr lang="en-US" sz="3200" dirty="0" smtClean="0"/>
              <a:t>The teacher can summarize the major rules of punctuation, capitalization and spelling for his students. He should give them an outline of these rules in the beginning of the term.</a:t>
            </a:r>
          </a:p>
          <a:p>
            <a:pPr marL="514350" indent="-514350" algn="just" rtl="0">
              <a:buFont typeface="+mj-lt"/>
              <a:buAutoNum type="alphaUcPeriod" startAt="3"/>
            </a:pPr>
            <a:r>
              <a:rPr lang="en-US" sz="3200" dirty="0" smtClean="0"/>
              <a:t>The teacher should review or discuss again the patterns which constitute a general mistake or problem for most of the students.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2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2">
                                            <p:txEl>
                                              <p:pRg st="1" end="1"/>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00034" y="785794"/>
            <a:ext cx="7929618" cy="3046988"/>
          </a:xfrm>
          <a:prstGeom prst="rect">
            <a:avLst/>
          </a:prstGeom>
          <a:noFill/>
        </p:spPr>
        <p:txBody>
          <a:bodyPr wrap="square" rtlCol="1">
            <a:spAutoFit/>
          </a:bodyPr>
          <a:lstStyle/>
          <a:p>
            <a:pPr marL="514350" indent="-514350" algn="just" rtl="0">
              <a:buFont typeface="+mj-lt"/>
              <a:buAutoNum type="alphaUcPeriod" startAt="5"/>
            </a:pPr>
            <a:r>
              <a:rPr lang="en-US" sz="3200" dirty="0" smtClean="0"/>
              <a:t>The teacher should firmly ask his students to do the corrections. He should not record the grade or mark for the written composition in their notebooks unless the students have already done the corrections.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شريط مثقب 1"/>
          <p:cNvSpPr/>
          <p:nvPr/>
        </p:nvSpPr>
        <p:spPr>
          <a:xfrm>
            <a:off x="142844" y="142852"/>
            <a:ext cx="8858312" cy="1000132"/>
          </a:xfrm>
          <a:prstGeom prst="flowChartPunchedTap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400" b="1" dirty="0" smtClean="0">
                <a:solidFill>
                  <a:schemeClr val="tx1"/>
                </a:solidFill>
              </a:rPr>
              <a:t>Techniques in Teaching Composition</a:t>
            </a:r>
            <a:endParaRPr lang="ar-SA" sz="4400" b="1" dirty="0">
              <a:solidFill>
                <a:schemeClr val="tx1"/>
              </a:solidFill>
            </a:endParaRPr>
          </a:p>
        </p:txBody>
      </p:sp>
      <p:sp>
        <p:nvSpPr>
          <p:cNvPr id="3" name="مربع نص 2"/>
          <p:cNvSpPr txBox="1"/>
          <p:nvPr/>
        </p:nvSpPr>
        <p:spPr>
          <a:xfrm>
            <a:off x="357158" y="1214422"/>
            <a:ext cx="8501122" cy="1569660"/>
          </a:xfrm>
          <a:prstGeom prst="rect">
            <a:avLst/>
          </a:prstGeom>
          <a:noFill/>
        </p:spPr>
        <p:txBody>
          <a:bodyPr wrap="square" rtlCol="1">
            <a:spAutoFit/>
          </a:bodyPr>
          <a:lstStyle/>
          <a:p>
            <a:pPr algn="l" rtl="0">
              <a:buAutoNum type="arabicPeriod"/>
            </a:pPr>
            <a:r>
              <a:rPr lang="en-US" sz="3200" b="1" dirty="0" smtClean="0"/>
              <a:t>Techniques in Controlled Composition:</a:t>
            </a:r>
          </a:p>
          <a:p>
            <a:pPr marL="361950" algn="just" rtl="0"/>
            <a:r>
              <a:rPr lang="en-US" sz="3200" dirty="0" smtClean="0"/>
              <a:t>There are several techniques in teaching controlled composition.</a:t>
            </a:r>
            <a:endParaRPr lang="ar-SA" sz="3200" dirty="0"/>
          </a:p>
        </p:txBody>
      </p:sp>
      <p:sp>
        <p:nvSpPr>
          <p:cNvPr id="4" name="مربع نص 3"/>
          <p:cNvSpPr txBox="1"/>
          <p:nvPr/>
        </p:nvSpPr>
        <p:spPr>
          <a:xfrm>
            <a:off x="357158" y="2857496"/>
            <a:ext cx="8572560" cy="4031873"/>
          </a:xfrm>
          <a:prstGeom prst="rect">
            <a:avLst/>
          </a:prstGeom>
          <a:noFill/>
        </p:spPr>
        <p:txBody>
          <a:bodyPr wrap="square" rtlCol="1">
            <a:spAutoFit/>
          </a:bodyPr>
          <a:lstStyle/>
          <a:p>
            <a:pPr marL="514350" indent="-514350" algn="just" rtl="0">
              <a:buFont typeface="+mj-lt"/>
              <a:buAutoNum type="arabicParenR"/>
            </a:pPr>
            <a:r>
              <a:rPr lang="en-US" sz="3200" dirty="0" smtClean="0"/>
              <a:t>The language teacher asks his students to make changes in a particular grammatical item in a given passage, for example, to modify its tense to past.</a:t>
            </a:r>
          </a:p>
          <a:p>
            <a:pPr marL="514350" indent="-514350" algn="just" rtl="0">
              <a:buFont typeface="+mj-lt"/>
              <a:buAutoNum type="arabicParenR"/>
            </a:pPr>
            <a:r>
              <a:rPr lang="en-US" sz="3200" dirty="0" smtClean="0"/>
              <a:t>The language teacher asks his students to make relative changes as a result of a modification in a grammatical feature such as pronouns.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anim calcmode="lin" valueType="num">
                                      <p:cBhvr>
                                        <p:cTn id="8" dur="800" fill="hold"/>
                                        <p:tgtEl>
                                          <p:spTgt spid="2"/>
                                        </p:tgtEl>
                                        <p:attrNameLst>
                                          <p:attrName>ppt_x</p:attrName>
                                        </p:attrNameLst>
                                      </p:cBhvr>
                                      <p:tavLst>
                                        <p:tav tm="0">
                                          <p:val>
                                            <p:strVal val="#ppt_x"/>
                                          </p:val>
                                        </p:tav>
                                        <p:tav tm="100000">
                                          <p:val>
                                            <p:strVal val="#ppt_x"/>
                                          </p:val>
                                        </p:tav>
                                      </p:tavLst>
                                    </p:anim>
                                    <p:anim calcmode="lin" valueType="num">
                                      <p:cBhvr>
                                        <p:cTn id="9" dur="800" fill="hold"/>
                                        <p:tgtEl>
                                          <p:spTgt spid="2"/>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2" fill="hold">
                      <p:stCondLst>
                        <p:cond delay="indefinite"/>
                      </p:stCondLst>
                      <p:childTnLst>
                        <p:par>
                          <p:cTn id="13" fill="hold">
                            <p:stCondLst>
                              <p:cond delay="0"/>
                            </p:stCondLst>
                            <p:childTnLst>
                              <p:par>
                                <p:cTn id="14" presetID="2" presetClass="entr" presetSubtype="2"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2000" fill="hold"/>
                                        <p:tgtEl>
                                          <p:spTgt spid="3"/>
                                        </p:tgtEl>
                                        <p:attrNameLst>
                                          <p:attrName>ppt_x</p:attrName>
                                        </p:attrNameLst>
                                      </p:cBhvr>
                                      <p:tavLst>
                                        <p:tav tm="0">
                                          <p:val>
                                            <p:strVal val="1+#ppt_w/2"/>
                                          </p:val>
                                        </p:tav>
                                        <p:tav tm="100000">
                                          <p:val>
                                            <p:strVal val="#ppt_x"/>
                                          </p:val>
                                        </p:tav>
                                      </p:tavLst>
                                    </p:anim>
                                    <p:anim calcmode="lin" valueType="num">
                                      <p:cBhvr additive="base">
                                        <p:cTn id="17"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2" name="type.wav" builtIn="1"/>
                                        </p:tgtEl>
                                      </p:cMediaNode>
                                    </p:audio>
                                  </p:sub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 calcmode="lin" valueType="num">
                                      <p:cBhvr additive="base">
                                        <p:cTn id="22" dur="20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23" dur="2000" fill="hold"/>
                                        <p:tgtEl>
                                          <p:spTgt spid="4">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2" name="type.wav" builtIn="1"/>
                                        </p:tgtEl>
                                      </p:cMediaNode>
                                    </p:audio>
                                  </p:sub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 calcmode="lin" valueType="num">
                                      <p:cBhvr additive="base">
                                        <p:cTn id="28"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9" dur="2000" fill="hold"/>
                                        <p:tgtEl>
                                          <p:spTgt spid="4">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214290"/>
            <a:ext cx="8643998" cy="6494085"/>
          </a:xfrm>
          <a:prstGeom prst="rect">
            <a:avLst/>
          </a:prstGeom>
          <a:noFill/>
        </p:spPr>
        <p:txBody>
          <a:bodyPr wrap="square" rtlCol="1">
            <a:spAutoFit/>
          </a:bodyPr>
          <a:lstStyle/>
          <a:p>
            <a:pPr marL="514350" indent="-514350" algn="just" rtl="0">
              <a:buFont typeface="+mj-lt"/>
              <a:buAutoNum type="arabicParenR" startAt="3"/>
            </a:pPr>
            <a:r>
              <a:rPr lang="en-US" sz="3200" dirty="0" smtClean="0"/>
              <a:t>The language teacher gives a variety of acceptable alternative-words to his students to select and substitute.</a:t>
            </a:r>
          </a:p>
          <a:p>
            <a:pPr marL="514350" indent="-514350" algn="just" rtl="0">
              <a:buFont typeface="+mj-lt"/>
              <a:buAutoNum type="arabicParenR" startAt="3"/>
            </a:pPr>
            <a:r>
              <a:rPr lang="en-US" sz="3200" dirty="0" smtClean="0"/>
              <a:t>The language teacher write pairs or sets of sentences on the board asking his students to combine them to form a single sentence, without using “and” or “but” .</a:t>
            </a:r>
          </a:p>
          <a:p>
            <a:pPr marL="514350" indent="-514350" algn="just" rtl="0">
              <a:buFont typeface="+mj-lt"/>
              <a:buAutoNum type="arabicParenR" startAt="3"/>
            </a:pPr>
            <a:r>
              <a:rPr lang="en-US" sz="3200" dirty="0" smtClean="0"/>
              <a:t>The language teacher gives general modifiers, i.e. adjectives and adverbs which qualify or limit the meanings of nouns and verbs respectively, asking his students to insert the appropriate one in the place of each number or in the proper place.</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20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
                                            <p:txEl>
                                              <p:pRg st="1" end="1"/>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6"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20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2">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00034" y="571480"/>
            <a:ext cx="8143932" cy="6001643"/>
          </a:xfrm>
          <a:prstGeom prst="rect">
            <a:avLst/>
          </a:prstGeom>
          <a:noFill/>
        </p:spPr>
        <p:txBody>
          <a:bodyPr wrap="square" rtlCol="1">
            <a:spAutoFit/>
          </a:bodyPr>
          <a:lstStyle/>
          <a:p>
            <a:pPr marL="514350" indent="-514350" algn="just" rtl="0">
              <a:buFont typeface="+mj-lt"/>
              <a:buAutoNum type="arabicParenR" startAt="6"/>
            </a:pPr>
            <a:r>
              <a:rPr lang="en-US" sz="3200" dirty="0" smtClean="0"/>
              <a:t>The language teacher gives a list of transition  words, i.e. , linking words, asking his students to select an appropriate one in place of each number. Students may also be asked to use connectives as transitional expressions in the paragraph. Connectives include: furthermore, however, moreover, nevertheless, and therefore.</a:t>
            </a:r>
          </a:p>
          <a:p>
            <a:pPr marL="514350" indent="-514350" algn="just" rtl="0">
              <a:buFont typeface="+mj-lt"/>
              <a:buAutoNum type="arabicParenR" startAt="6"/>
            </a:pPr>
            <a:r>
              <a:rPr lang="en-US" sz="3200" dirty="0" smtClean="0"/>
              <a:t>The language teacher provides sentences in two column asking his students to link the statements in column B with the ones in column A.</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2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2">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2">
                                            <p:txEl>
                                              <p:pRg st="0" end="0"/>
                                            </p:txEl>
                                          </p:spTgt>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slide(fromBottom)">
                                      <p:cBhvr>
                                        <p:cTn id="15" dur="2000"/>
                                        <p:tgtEl>
                                          <p:spTgt spid="2">
                                            <p:txEl>
                                              <p:pRg st="1" end="1"/>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500042"/>
            <a:ext cx="8572560" cy="6001643"/>
          </a:xfrm>
          <a:prstGeom prst="rect">
            <a:avLst/>
          </a:prstGeom>
          <a:noFill/>
        </p:spPr>
        <p:txBody>
          <a:bodyPr wrap="square" lIns="0" rtlCol="1">
            <a:spAutoFit/>
          </a:bodyPr>
          <a:lstStyle/>
          <a:p>
            <a:pPr marL="514350" indent="-514350" algn="just" rtl="0">
              <a:buFont typeface="+mj-lt"/>
              <a:buAutoNum type="arabicParenR" startAt="8"/>
            </a:pPr>
            <a:r>
              <a:rPr lang="en-US" sz="3200" dirty="0" smtClean="0"/>
              <a:t>The language teacher reorders the sentences within the paragraph or paragraphs in a longer discourse. He then asks his students to redevelop the original  in a logical sequence.</a:t>
            </a:r>
          </a:p>
          <a:p>
            <a:pPr marL="514350" indent="-514350" algn="just" rtl="0">
              <a:buFont typeface="+mj-lt"/>
              <a:buAutoNum type="arabicParenR" startAt="8"/>
            </a:pPr>
            <a:r>
              <a:rPr lang="en-US" sz="3200" dirty="0" smtClean="0"/>
              <a:t>Students are asked to reduce certain clauses to phrases and phrases to single words.</a:t>
            </a:r>
          </a:p>
          <a:p>
            <a:pPr marL="514350" indent="-514350" algn="just" rtl="0"/>
            <a:endParaRPr lang="en-US" sz="3200" dirty="0" smtClean="0"/>
          </a:p>
          <a:p>
            <a:pPr marL="514350" indent="-514350" algn="just" rtl="0"/>
            <a:r>
              <a:rPr lang="en-US" sz="3200" dirty="0" smtClean="0"/>
              <a:t>Ex: </a:t>
            </a:r>
          </a:p>
          <a:p>
            <a:pPr marL="514350" indent="-514350" algn="just" rtl="0">
              <a:buFont typeface="Wingdings" pitchFamily="2" charset="2"/>
              <a:buChar char="§"/>
            </a:pPr>
            <a:r>
              <a:rPr lang="en-US" sz="3200" dirty="0" smtClean="0"/>
              <a:t>   After she has arrived from Jeddah.   (clause)</a:t>
            </a:r>
          </a:p>
          <a:p>
            <a:pPr marL="514350" indent="-514350" algn="just" rtl="0">
              <a:buFont typeface="Wingdings" pitchFamily="2" charset="2"/>
              <a:buChar char="§"/>
            </a:pPr>
            <a:endParaRPr lang="en-US" sz="3200" dirty="0" smtClean="0"/>
          </a:p>
          <a:p>
            <a:pPr marL="514350" indent="-514350" algn="just" rtl="0">
              <a:buFont typeface="Wingdings" pitchFamily="2" charset="2"/>
              <a:buChar char="§"/>
            </a:pPr>
            <a:r>
              <a:rPr lang="en-US" sz="3200" dirty="0" smtClean="0"/>
              <a:t>   After her arrival from Jeddah. 	     (phrase)</a:t>
            </a:r>
          </a:p>
          <a:p>
            <a:pPr marL="514350" indent="-514350" algn="just" rtl="0"/>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lide(fromRigh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lide(fromLeft)">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3" fill="hold">
                      <p:stCondLst>
                        <p:cond delay="indefinite"/>
                      </p:stCondLst>
                      <p:childTnLst>
                        <p:par>
                          <p:cTn id="14" fill="hold">
                            <p:stCondLst>
                              <p:cond delay="0"/>
                            </p:stCondLst>
                            <p:childTnLst>
                              <p:par>
                                <p:cTn id="15" presetID="12" presetClass="entr" presetSubtype="2"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slide(fromRight)">
                                      <p:cBhvr>
                                        <p:cTn id="17" dur="2000"/>
                                        <p:tgtEl>
                                          <p:spTgt spid="2">
                                            <p:txEl>
                                              <p:pRg st="3" end="3"/>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type.wav" builtIn="1"/>
                                        </p:tgtEl>
                                      </p:cMediaNode>
                                    </p:audio>
                                  </p:subTnLst>
                                </p:cTn>
                              </p:par>
                            </p:childTnLst>
                          </p:cTn>
                        </p:par>
                      </p:childTnLst>
                    </p:cTn>
                  </p:par>
                  <p:par>
                    <p:cTn id="18" fill="hold">
                      <p:stCondLst>
                        <p:cond delay="indefinite"/>
                      </p:stCondLst>
                      <p:childTnLst>
                        <p:par>
                          <p:cTn id="19" fill="hold">
                            <p:stCondLst>
                              <p:cond delay="0"/>
                            </p:stCondLst>
                            <p:childTnLst>
                              <p:par>
                                <p:cTn id="20" presetID="12" presetClass="entr" presetSubtype="2"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slide(fromRight)">
                                      <p:cBhvr>
                                        <p:cTn id="22" dur="2000"/>
                                        <p:tgtEl>
                                          <p:spTgt spid="2">
                                            <p:txEl>
                                              <p:pRg st="4" end="4"/>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type.wav" builtIn="1"/>
                                        </p:tgtEl>
                                      </p:cMediaNode>
                                    </p:audio>
                                  </p:subTnLst>
                                </p:cTn>
                              </p:par>
                            </p:childTnLst>
                          </p:cTn>
                        </p:par>
                      </p:childTnLst>
                    </p:cTn>
                  </p:par>
                  <p:par>
                    <p:cTn id="23" fill="hold">
                      <p:stCondLst>
                        <p:cond delay="indefinite"/>
                      </p:stCondLst>
                      <p:childTnLst>
                        <p:par>
                          <p:cTn id="24" fill="hold">
                            <p:stCondLst>
                              <p:cond delay="0"/>
                            </p:stCondLst>
                            <p:childTnLst>
                              <p:par>
                                <p:cTn id="25" presetID="12" presetClass="entr" presetSubtype="2"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slide(fromRight)">
                                      <p:cBhvr>
                                        <p:cTn id="27" dur="3000"/>
                                        <p:tgtEl>
                                          <p:spTgt spid="2">
                                            <p:txEl>
                                              <p:pRg st="6" end="6"/>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1214414" y="285728"/>
            <a:ext cx="7286676" cy="107157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3600" b="1" dirty="0" smtClean="0">
                <a:solidFill>
                  <a:schemeClr val="tx1"/>
                </a:solidFill>
              </a:rPr>
              <a:t>2. Techniques in Teaching Directed Composition</a:t>
            </a:r>
            <a:endParaRPr lang="ar-SA" sz="3600" b="1" dirty="0">
              <a:solidFill>
                <a:schemeClr val="tx1"/>
              </a:solidFill>
            </a:endParaRPr>
          </a:p>
        </p:txBody>
      </p:sp>
      <p:sp>
        <p:nvSpPr>
          <p:cNvPr id="4" name="مربع نص 3"/>
          <p:cNvSpPr txBox="1"/>
          <p:nvPr/>
        </p:nvSpPr>
        <p:spPr>
          <a:xfrm>
            <a:off x="285720" y="1643050"/>
            <a:ext cx="8429684" cy="5016758"/>
          </a:xfrm>
          <a:prstGeom prst="rect">
            <a:avLst/>
          </a:prstGeom>
          <a:noFill/>
        </p:spPr>
        <p:txBody>
          <a:bodyPr wrap="square" rtlCol="1">
            <a:spAutoFit/>
          </a:bodyPr>
          <a:lstStyle/>
          <a:p>
            <a:pPr algn="just" rtl="0"/>
            <a:r>
              <a:rPr lang="en-US" sz="3200" dirty="0" smtClean="0"/>
              <a:t>A- Students are asked to conduct real or imaginary written interviews with their classmates. They should decide about the nature of the information to be obtained. Students might prepare an application form about the background information of the interviewee, </a:t>
            </a:r>
            <a:r>
              <a:rPr lang="en-US" sz="3200" dirty="0" err="1" smtClean="0"/>
              <a:t>e,g</a:t>
            </a:r>
            <a:r>
              <a:rPr lang="en-US" sz="3200" dirty="0" smtClean="0"/>
              <a:t>. nationality, age, education, experience, family size. It may also include a survey of other activities of interest and course preference.</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43"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300"/>
                                        <p:tgtEl>
                                          <p:spTgt spid="4"/>
                                        </p:tgtEl>
                                      </p:cBhvr>
                                    </p:animEffect>
                                    <p:anim calcmode="lin" valueType="num">
                                      <p:cBhvr>
                                        <p:cTn id="13" dur="1200" fill="hold"/>
                                        <p:tgtEl>
                                          <p:spTgt spid="4"/>
                                        </p:tgtEl>
                                        <p:attrNameLst>
                                          <p:attrName>ppt_x</p:attrName>
                                        </p:attrNameLst>
                                      </p:cBhvr>
                                      <p:tavLst>
                                        <p:tav tm="0">
                                          <p:val>
                                            <p:strVal val="#ppt_x"/>
                                          </p:val>
                                        </p:tav>
                                        <p:tav tm="100000">
                                          <p:val>
                                            <p:strVal val="#ppt_x"/>
                                          </p:val>
                                        </p:tav>
                                      </p:tavLst>
                                    </p:anim>
                                    <p:anim calcmode="lin" valueType="num">
                                      <p:cBhvr>
                                        <p:cTn id="14" dur="1200" fill="hold"/>
                                        <p:tgtEl>
                                          <p:spTgt spid="4"/>
                                        </p:tgtEl>
                                        <p:attrNameLst>
                                          <p:attrName>ppt_y</p:attrName>
                                        </p:attrNameLst>
                                      </p:cBhvr>
                                      <p:tavLst>
                                        <p:tav tm="0">
                                          <p:val>
                                            <p:strVal val="#ppt_y+0.31"/>
                                          </p:val>
                                        </p:tav>
                                        <p:tav tm="100000">
                                          <p:val>
                                            <p:strVal val="#ppt_y+0.31"/>
                                          </p:val>
                                        </p:tav>
                                      </p:tavLst>
                                    </p:anim>
                                    <p:anim calcmode="lin" valueType="num">
                                      <p:cBhvr>
                                        <p:cTn id="15" dur="1800" decel="50000" fill="hold">
                                          <p:stCondLst>
                                            <p:cond delay="12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1800" decel="50000" fill="hold">
                                          <p:stCondLst>
                                            <p:cond delay="12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71414"/>
            <a:ext cx="8715436" cy="6986528"/>
          </a:xfrm>
          <a:prstGeom prst="rect">
            <a:avLst/>
          </a:prstGeom>
          <a:noFill/>
        </p:spPr>
        <p:txBody>
          <a:bodyPr wrap="square" rtlCol="1">
            <a:spAutoFit/>
          </a:bodyPr>
          <a:lstStyle/>
          <a:p>
            <a:pPr marL="514350" indent="-514350" algn="just" rtl="0">
              <a:buFont typeface="+mj-lt"/>
              <a:buAutoNum type="alphaUcPeriod" startAt="2"/>
            </a:pPr>
            <a:r>
              <a:rPr lang="en-US" sz="3100" dirty="0" smtClean="0"/>
              <a:t>Students are asked to make a written description of the items in the picture including locations, shapes, sizes and colors. The teacher can write necessary words and expressions on the board to help his students write useful and  meaningful information.</a:t>
            </a:r>
          </a:p>
          <a:p>
            <a:pPr marL="514350" indent="-514350" algn="just" rtl="0">
              <a:buFont typeface="+mj-lt"/>
              <a:buAutoNum type="alphaUcPeriod" startAt="2"/>
            </a:pPr>
            <a:r>
              <a:rPr lang="en-US" sz="3100" dirty="0" smtClean="0"/>
              <a:t>The language teacher divides his class into pairs of students. In each pair, he gives one of the students a picture, asking him to write a description thereof and then give it to his companion who will draw it. Finally students collaboratively make lists of similarities and dissimilarities between the written description and the drawing.</a:t>
            </a:r>
            <a:endParaRPr lang="ar-SA" sz="3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Horizontal)">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trips(downRight)">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24"/>
            <a:ext cx="8715436" cy="6786473"/>
          </a:xfrm>
          <a:prstGeom prst="rect">
            <a:avLst/>
          </a:prstGeom>
          <a:noFill/>
        </p:spPr>
        <p:txBody>
          <a:bodyPr wrap="square" rtlCol="1">
            <a:spAutoFit/>
          </a:bodyPr>
          <a:lstStyle/>
          <a:p>
            <a:pPr marL="514350" indent="-514350" algn="just" rtl="0">
              <a:buFont typeface="+mj-lt"/>
              <a:buAutoNum type="alphaUcPeriod" startAt="4"/>
            </a:pPr>
            <a:r>
              <a:rPr lang="en-US" sz="2900" dirty="0" smtClean="0"/>
              <a:t>The writing teacher develops a list of questions about a particular picture, asking his students to write complete answers to them. Then, students are instructed to put these sentences together to form a paragraph. Students may need to use combining exercises while developing the passage.</a:t>
            </a:r>
          </a:p>
          <a:p>
            <a:pPr marL="514350" indent="-514350" algn="just" rtl="0">
              <a:buFont typeface="+mj-lt"/>
              <a:buAutoNum type="alphaUcPeriod" startAt="4"/>
            </a:pPr>
            <a:r>
              <a:rPr lang="en-US" sz="2900" dirty="0" smtClean="0"/>
              <a:t>Students are asked to discuss, describe and explain in a written form a series of objects in the class. These descriptions should be so concise and accurate that they will distinguish the items under discussion from all other relevant ones. The teacher can, for instance, ask group “A” to describe the items: board, chairs and desks, whereas group “B” may be asked to identify: window, doors, and walls.</a:t>
            </a:r>
            <a:endParaRPr lang="ar-SA" sz="2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lide(fromTop)">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lide(fromLeft)">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142852"/>
            <a:ext cx="8715436" cy="6555641"/>
          </a:xfrm>
          <a:prstGeom prst="rect">
            <a:avLst/>
          </a:prstGeom>
          <a:noFill/>
        </p:spPr>
        <p:txBody>
          <a:bodyPr wrap="square" rtlCol="1">
            <a:spAutoFit/>
          </a:bodyPr>
          <a:lstStyle/>
          <a:p>
            <a:pPr marL="514350" indent="-514350" algn="just" rtl="0">
              <a:buFont typeface="+mj-lt"/>
              <a:buAutoNum type="alphaUcPeriod" startAt="6"/>
            </a:pPr>
            <a:r>
              <a:rPr lang="en-US" sz="3000" dirty="0" smtClean="0"/>
              <a:t>Students can write lists of words, for example, about items they should prepare for their picnic, shopping list, list of things to do tomorrow, list of people to invite to a party, list of places to visit and so on. Students first, list the names of the items and then classify them into specific categories. These categories include clothing, food, kitchen articles, and sport items, etc. Finally, students use these categories while writing a paragraph.</a:t>
            </a:r>
          </a:p>
          <a:p>
            <a:pPr marL="514350" indent="-514350" algn="just" rtl="0">
              <a:buFont typeface="+mj-lt"/>
              <a:buAutoNum type="alphaUcPeriod" startAt="6"/>
            </a:pPr>
            <a:r>
              <a:rPr lang="en-US" sz="3000" dirty="0" smtClean="0"/>
              <a:t>The teacher tells a story to his class and then asks them to repeat it in writing.</a:t>
            </a:r>
          </a:p>
          <a:p>
            <a:pPr marL="514350" indent="-514350" algn="just" rtl="0">
              <a:buFont typeface="+mj-lt"/>
              <a:buAutoNum type="alphaUcPeriod" startAt="6"/>
            </a:pPr>
            <a:r>
              <a:rPr lang="en-US" sz="3000" dirty="0" smtClean="0"/>
              <a:t>Students are asked to take notes on lectures and on formal discussions.</a:t>
            </a:r>
            <a:endParaRPr lang="ar-SA"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2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2">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80">
                                          <p:stCondLst>
                                            <p:cond delay="0"/>
                                          </p:stCondLst>
                                        </p:cTn>
                                        <p:tgtEl>
                                          <p:spTgt spid="2">
                                            <p:txEl>
                                              <p:pRg st="2" end="2"/>
                                            </p:txEl>
                                          </p:spTgt>
                                        </p:tgtEl>
                                      </p:cBhvr>
                                    </p:animEffect>
                                    <p:anim calcmode="lin" valueType="num">
                                      <p:cBhvr>
                                        <p:cTn id="20" dur="1822" tmFilter="0,0; 0.14,0.36; 0.43,0.73; 0.71,0.91; 1.0,1.0">
                                          <p:stCondLst>
                                            <p:cond delay="0"/>
                                          </p:stCondLst>
                                        </p:cTn>
                                        <p:tgtEl>
                                          <p:spTgt spid="2">
                                            <p:txEl>
                                              <p:pRg st="2" end="2"/>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
                                            <p:txEl>
                                              <p:pRg st="2" end="2"/>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
                                            <p:txEl>
                                              <p:pRg st="2" end="2"/>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
                                            <p:txEl>
                                              <p:pRg st="2" end="2"/>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
                                            <p:txEl>
                                              <p:pRg st="2" end="2"/>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2">
                                            <p:txEl>
                                              <p:pRg st="2" end="2"/>
                                            </p:txEl>
                                          </p:spTgt>
                                        </p:tgtEl>
                                      </p:cBhvr>
                                      <p:to x="100000" y="60000"/>
                                    </p:animScale>
                                    <p:animScale>
                                      <p:cBhvr>
                                        <p:cTn id="26" dur="166" decel="50000">
                                          <p:stCondLst>
                                            <p:cond delay="676"/>
                                          </p:stCondLst>
                                        </p:cTn>
                                        <p:tgtEl>
                                          <p:spTgt spid="2">
                                            <p:txEl>
                                              <p:pRg st="2" end="2"/>
                                            </p:txEl>
                                          </p:spTgt>
                                        </p:tgtEl>
                                      </p:cBhvr>
                                      <p:to x="100000" y="100000"/>
                                    </p:animScale>
                                    <p:animScale>
                                      <p:cBhvr>
                                        <p:cTn id="27" dur="26">
                                          <p:stCondLst>
                                            <p:cond delay="1312"/>
                                          </p:stCondLst>
                                        </p:cTn>
                                        <p:tgtEl>
                                          <p:spTgt spid="2">
                                            <p:txEl>
                                              <p:pRg st="2" end="2"/>
                                            </p:txEl>
                                          </p:spTgt>
                                        </p:tgtEl>
                                      </p:cBhvr>
                                      <p:to x="100000" y="80000"/>
                                    </p:animScale>
                                    <p:animScale>
                                      <p:cBhvr>
                                        <p:cTn id="28" dur="166" decel="50000">
                                          <p:stCondLst>
                                            <p:cond delay="1338"/>
                                          </p:stCondLst>
                                        </p:cTn>
                                        <p:tgtEl>
                                          <p:spTgt spid="2">
                                            <p:txEl>
                                              <p:pRg st="2" end="2"/>
                                            </p:txEl>
                                          </p:spTgt>
                                        </p:tgtEl>
                                      </p:cBhvr>
                                      <p:to x="100000" y="100000"/>
                                    </p:animScale>
                                    <p:animScale>
                                      <p:cBhvr>
                                        <p:cTn id="29" dur="26">
                                          <p:stCondLst>
                                            <p:cond delay="1642"/>
                                          </p:stCondLst>
                                        </p:cTn>
                                        <p:tgtEl>
                                          <p:spTgt spid="2">
                                            <p:txEl>
                                              <p:pRg st="2" end="2"/>
                                            </p:txEl>
                                          </p:spTgt>
                                        </p:tgtEl>
                                      </p:cBhvr>
                                      <p:to x="100000" y="90000"/>
                                    </p:animScale>
                                    <p:animScale>
                                      <p:cBhvr>
                                        <p:cTn id="30" dur="166" decel="50000">
                                          <p:stCondLst>
                                            <p:cond delay="1668"/>
                                          </p:stCondLst>
                                        </p:cTn>
                                        <p:tgtEl>
                                          <p:spTgt spid="2">
                                            <p:txEl>
                                              <p:pRg st="2" end="2"/>
                                            </p:txEl>
                                          </p:spTgt>
                                        </p:tgtEl>
                                      </p:cBhvr>
                                      <p:to x="100000" y="100000"/>
                                    </p:animScale>
                                    <p:animScale>
                                      <p:cBhvr>
                                        <p:cTn id="31" dur="26">
                                          <p:stCondLst>
                                            <p:cond delay="1808"/>
                                          </p:stCondLst>
                                        </p:cTn>
                                        <p:tgtEl>
                                          <p:spTgt spid="2">
                                            <p:txEl>
                                              <p:pRg st="2" end="2"/>
                                            </p:txEl>
                                          </p:spTgt>
                                        </p:tgtEl>
                                      </p:cBhvr>
                                      <p:to x="100000" y="95000"/>
                                    </p:animScale>
                                    <p:animScale>
                                      <p:cBhvr>
                                        <p:cTn id="32" dur="166" decel="50000">
                                          <p:stCondLst>
                                            <p:cond delay="1834"/>
                                          </p:stCondLst>
                                        </p:cTn>
                                        <p:tgtEl>
                                          <p:spTgt spid="2">
                                            <p:txEl>
                                              <p:pRg st="2" end="2"/>
                                            </p:txEl>
                                          </p:spTgt>
                                        </p:tgtEl>
                                      </p:cBhvr>
                                      <p:to x="100000" y="100000"/>
                                    </p:animScale>
                                  </p:childTnLst>
                                  <p:subTnLst>
                                    <p:audio>
                                      <p:cMediaNode>
                                        <p:cTn display="0" masterRel="sameClick">
                                          <p:stCondLst>
                                            <p:cond evt="begin" delay="0">
                                              <p:tn val="17"/>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85786" y="857232"/>
            <a:ext cx="7929618" cy="4524315"/>
          </a:xfrm>
          <a:prstGeom prst="rect">
            <a:avLst/>
          </a:prstGeom>
          <a:noFill/>
        </p:spPr>
        <p:txBody>
          <a:bodyPr wrap="square" rtlCol="1">
            <a:spAutoFit/>
          </a:bodyPr>
          <a:lstStyle/>
          <a:p>
            <a:pPr marL="514350" indent="-514350" algn="just" rtl="0">
              <a:buFont typeface="+mj-lt"/>
              <a:buAutoNum type="alphaUcPeriod" startAt="9"/>
            </a:pPr>
            <a:r>
              <a:rPr lang="en-US" sz="3200" dirty="0" smtClean="0"/>
              <a:t>The teacher writes or tells an incomplete story, dialogue, event, or personal experience to his class asking them to complete it in a written form.</a:t>
            </a:r>
          </a:p>
          <a:p>
            <a:pPr marL="514350" indent="-514350" algn="just" rtl="0">
              <a:buFont typeface="+mj-lt"/>
              <a:buAutoNum type="alphaUcPeriod" startAt="9"/>
            </a:pPr>
            <a:endParaRPr lang="en-US" sz="3200" dirty="0" smtClean="0"/>
          </a:p>
          <a:p>
            <a:pPr marL="514350" indent="-514350" algn="just" rtl="0">
              <a:buFont typeface="+mj-lt"/>
              <a:buAutoNum type="alphaUcPeriod" startAt="9"/>
            </a:pPr>
            <a:r>
              <a:rPr lang="en-US" sz="3200" dirty="0" smtClean="0"/>
              <a:t>The language teacher writes a story on the board asking his students to use it as a model in writing a creative one beginning with a similar introduction.</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
                                        <p:tgtEl>
                                          <p:spTgt spid="2">
                                            <p:txEl>
                                              <p:pRg st="0" end="0"/>
                                            </p:txEl>
                                          </p:spTgt>
                                        </p:tgtEl>
                                      </p:cBhvr>
                                    </p:animEffect>
                                    <p:anim calcmode="lin" valueType="num">
                                      <p:cBhvr>
                                        <p:cTn id="8" dur="8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800" fill="hold"/>
                                        <p:tgtEl>
                                          <p:spTgt spid="2">
                                            <p:txEl>
                                              <p:pRg st="0" end="0"/>
                                            </p:txEl>
                                          </p:spTgt>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2">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2">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 calcmode="lin" valueType="num">
                                      <p:cBhvr additive="base">
                                        <p:cTn id="16"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7" dur="2000" fill="hold"/>
                                        <p:tgtEl>
                                          <p:spTgt spid="2">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28596" y="928670"/>
            <a:ext cx="8072494" cy="5509200"/>
          </a:xfrm>
          <a:prstGeom prst="rect">
            <a:avLst/>
          </a:prstGeom>
          <a:noFill/>
        </p:spPr>
        <p:txBody>
          <a:bodyPr wrap="square" rtlCol="1">
            <a:spAutoFit/>
          </a:bodyPr>
          <a:lstStyle/>
          <a:p>
            <a:pPr marL="514350" indent="-514350" algn="just" rtl="0">
              <a:buFont typeface="+mj-lt"/>
              <a:buAutoNum type="alphaUcPeriod" startAt="11"/>
            </a:pPr>
            <a:r>
              <a:rPr lang="en-US" sz="3200" dirty="0" smtClean="0"/>
              <a:t>The language teacher reads a short paragraph or a story  aloud several times asking his class to answer the comprehension questions based on it. He then repeats it and lists several key words on the board. Using these words as cues, the students should try to rewrite the story or paragraph in meaningful  and complete manner. Teacher should check it and indicate errors, gaps and sequence problems.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dow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57158" y="428604"/>
            <a:ext cx="8215370" cy="4031873"/>
          </a:xfrm>
          <a:prstGeom prst="rect">
            <a:avLst/>
          </a:prstGeom>
          <a:noFill/>
        </p:spPr>
        <p:txBody>
          <a:bodyPr wrap="square" rtlCol="1">
            <a:spAutoFit/>
          </a:bodyPr>
          <a:lstStyle/>
          <a:p>
            <a:pPr marL="514350" indent="-514350" algn="just" rtl="0">
              <a:buFont typeface="+mj-lt"/>
              <a:buAutoNum type="alphaUcPeriod" startAt="12"/>
            </a:pPr>
            <a:r>
              <a:rPr lang="en-US" sz="3200" dirty="0" smtClean="0"/>
              <a:t>Students are asked to make a variety of simple and meaningful sentences which are put on the board. Students are encouraged to consider these sentences and try to combine them in any way to form a coherent passage in a written form. Students can work individually or collectively in this activity.</a:t>
            </a:r>
            <a:endParaRPr lang="ar-SA" sz="3200" dirty="0"/>
          </a:p>
        </p:txBody>
      </p:sp>
      <p:sp>
        <p:nvSpPr>
          <p:cNvPr id="3" name="مربع نص 2"/>
          <p:cNvSpPr txBox="1"/>
          <p:nvPr/>
        </p:nvSpPr>
        <p:spPr>
          <a:xfrm>
            <a:off x="357158" y="4714884"/>
            <a:ext cx="8286808" cy="1569660"/>
          </a:xfrm>
          <a:prstGeom prst="rect">
            <a:avLst/>
          </a:prstGeom>
          <a:noFill/>
        </p:spPr>
        <p:txBody>
          <a:bodyPr wrap="square" rtlCol="1">
            <a:spAutoFit/>
          </a:bodyPr>
          <a:lstStyle/>
          <a:p>
            <a:pPr marL="514350" indent="-514350" algn="just" rtl="0">
              <a:buFont typeface="+mj-lt"/>
              <a:buAutoNum type="alphaUcPeriod" startAt="13"/>
            </a:pPr>
            <a:r>
              <a:rPr lang="en-US" sz="3200" dirty="0" smtClean="0"/>
              <a:t>Students are given an “advertisement” from  a magazine asking them to describe it in a form of a letter writing to a friend.</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upRight)">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428604"/>
            <a:ext cx="8501122" cy="4524315"/>
          </a:xfrm>
          <a:prstGeom prst="rect">
            <a:avLst/>
          </a:prstGeom>
          <a:noFill/>
        </p:spPr>
        <p:txBody>
          <a:bodyPr wrap="square" rtlCol="1">
            <a:spAutoFit/>
          </a:bodyPr>
          <a:lstStyle/>
          <a:p>
            <a:pPr marL="514350" indent="-514350" algn="just" rtl="0">
              <a:buFont typeface="+mj-lt"/>
              <a:buAutoNum type="alphaUcPeriod" startAt="14"/>
            </a:pPr>
            <a:r>
              <a:rPr lang="en-US" sz="3200" dirty="0" smtClean="0"/>
              <a:t>The teacher gives a particular diagram to each student in a pair asking him to write instructions on how to create it and to redraw the diagram. Then they make a comparison between theirs and the original. These instructions may include how to prepare a particular dish, how to write a coherent paragraph in the target language, how to behave with your parents.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28596" y="642918"/>
            <a:ext cx="8429684" cy="3046988"/>
          </a:xfrm>
          <a:prstGeom prst="rect">
            <a:avLst/>
          </a:prstGeom>
          <a:noFill/>
        </p:spPr>
        <p:txBody>
          <a:bodyPr wrap="square" rtlCol="1">
            <a:spAutoFit/>
          </a:bodyPr>
          <a:lstStyle/>
          <a:p>
            <a:pPr marL="514350" indent="-514350" algn="just" rtl="0">
              <a:buFont typeface="+mj-lt"/>
              <a:buAutoNum type="alphaUcPeriod" startAt="15"/>
            </a:pPr>
            <a:r>
              <a:rPr lang="en-US" sz="3200" dirty="0" smtClean="0"/>
              <a:t>The teacher gives students in pairs a table. Students discuss in a written form all the information the table contains. Similarities and dissimilarities between figures and items may be stated and considered in the written description.</a:t>
            </a:r>
            <a:endParaRPr lang="ar-SA" sz="3200" dirty="0"/>
          </a:p>
        </p:txBody>
      </p:sp>
      <p:sp>
        <p:nvSpPr>
          <p:cNvPr id="3" name="مربع نص 2"/>
          <p:cNvSpPr txBox="1"/>
          <p:nvPr/>
        </p:nvSpPr>
        <p:spPr>
          <a:xfrm>
            <a:off x="642910" y="3857628"/>
            <a:ext cx="8072494" cy="1569660"/>
          </a:xfrm>
          <a:prstGeom prst="rect">
            <a:avLst/>
          </a:prstGeom>
          <a:noFill/>
        </p:spPr>
        <p:txBody>
          <a:bodyPr wrap="square" rtlCol="1">
            <a:spAutoFit/>
          </a:bodyPr>
          <a:lstStyle/>
          <a:p>
            <a:pPr marL="514350" indent="-514350" algn="just" rtl="0">
              <a:buFont typeface="+mj-lt"/>
              <a:buAutoNum type="alphaUcPeriod" startAt="16"/>
            </a:pPr>
            <a:r>
              <a:rPr lang="en-US" sz="3200" dirty="0" smtClean="0"/>
              <a:t>The teacher gives his students a piece of written literature/history asking them to summaries and / or to paraphrase it</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Lef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upRight)">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14348" y="428604"/>
            <a:ext cx="8072494" cy="5509200"/>
          </a:xfrm>
          <a:prstGeom prst="rect">
            <a:avLst/>
          </a:prstGeom>
          <a:noFill/>
        </p:spPr>
        <p:txBody>
          <a:bodyPr wrap="square" rtlCol="1">
            <a:spAutoFit/>
          </a:bodyPr>
          <a:lstStyle/>
          <a:p>
            <a:pPr marL="514350" indent="-514350" algn="just" rtl="0">
              <a:buFont typeface="+mj-lt"/>
              <a:buAutoNum type="alphaUcPeriod" startAt="17"/>
            </a:pPr>
            <a:r>
              <a:rPr lang="en-US" sz="3200" dirty="0" smtClean="0"/>
              <a:t>The teacher asks students to prepare a dialogue from a narrative paragraph and vice versa </a:t>
            </a:r>
            <a:r>
              <a:rPr lang="en-US" sz="3200" dirty="0" err="1" smtClean="0"/>
              <a:t>i</a:t>
            </a:r>
            <a:r>
              <a:rPr lang="en-US" sz="3200" dirty="0" smtClean="0"/>
              <a:t>. e., a narrative paragraph from a dialogue.</a:t>
            </a:r>
          </a:p>
          <a:p>
            <a:pPr marL="514350" indent="-514350" algn="just" rtl="0">
              <a:buFont typeface="+mj-lt"/>
              <a:buAutoNum type="alphaUcPeriod" startAt="17"/>
            </a:pPr>
            <a:endParaRPr lang="en-US" sz="3200" dirty="0" smtClean="0"/>
          </a:p>
          <a:p>
            <a:pPr marL="514350" indent="-514350" algn="just" rtl="0">
              <a:buFont typeface="+mj-lt"/>
              <a:buAutoNum type="alphaUcPeriod" startAt="17"/>
            </a:pPr>
            <a:r>
              <a:rPr lang="en-US" sz="3200" dirty="0" smtClean="0"/>
              <a:t>Students are asked to look at the two maps of countries, cities, and streets on the board. They read a paragraph about one of them. Then they are asked to use that paragraph as a model to write a similar one about another country.</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lide(fromRigh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slide(fromBottom)">
                                      <p:cBhvr>
                                        <p:cTn id="12" dur="2000"/>
                                        <p:tgtEl>
                                          <p:spTgt spid="2">
                                            <p:txEl>
                                              <p:pRg st="2" end="2"/>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57158" y="71414"/>
            <a:ext cx="8501122" cy="3046988"/>
          </a:xfrm>
          <a:prstGeom prst="rect">
            <a:avLst/>
          </a:prstGeom>
          <a:noFill/>
        </p:spPr>
        <p:txBody>
          <a:bodyPr wrap="square" rtlCol="1">
            <a:spAutoFit/>
          </a:bodyPr>
          <a:lstStyle/>
          <a:p>
            <a:pPr marL="514350" indent="-514350" algn="just" rtl="0">
              <a:buFont typeface="+mj-lt"/>
              <a:buAutoNum type="alphaUcPeriod" startAt="19"/>
            </a:pPr>
            <a:r>
              <a:rPr lang="en-US" sz="3200" dirty="0" smtClean="0"/>
              <a:t>Students are asked to give clear directions in the written form on how to move from one place to another on the map. The teacher may help students with some spatial expressions such as straight ahead, turn right, at the corner, at the second block, etc.</a:t>
            </a:r>
          </a:p>
        </p:txBody>
      </p:sp>
      <p:sp>
        <p:nvSpPr>
          <p:cNvPr id="3" name="مربع نص 2"/>
          <p:cNvSpPr txBox="1"/>
          <p:nvPr/>
        </p:nvSpPr>
        <p:spPr>
          <a:xfrm>
            <a:off x="285720" y="3214686"/>
            <a:ext cx="8572560" cy="3539430"/>
          </a:xfrm>
          <a:prstGeom prst="rect">
            <a:avLst/>
          </a:prstGeom>
          <a:noFill/>
        </p:spPr>
        <p:txBody>
          <a:bodyPr wrap="square" rtlCol="1">
            <a:spAutoFit/>
          </a:bodyPr>
          <a:lstStyle/>
          <a:p>
            <a:pPr marL="514350" indent="-514350" algn="just" rtl="0">
              <a:buFont typeface="+mj-lt"/>
              <a:buAutoNum type="alphaUcPeriod" startAt="20"/>
            </a:pPr>
            <a:r>
              <a:rPr lang="en-US" sz="3200" dirty="0" smtClean="0"/>
              <a:t>The teacher shows samples of a variety of letter-writing types, i.e. letters of invitation, intimate apology, business, official, complaint, application, inquiry, thanks and congratulation. In doing so they are given a full explanation about the mechanics and the format of writing a letter.</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80">
                                          <p:stCondLst>
                                            <p:cond delay="0"/>
                                          </p:stCondLst>
                                        </p:cTn>
                                        <p:tgtEl>
                                          <p:spTgt spid="3"/>
                                        </p:tgtEl>
                                      </p:cBhvr>
                                    </p:animEffect>
                                    <p:anim calcmode="lin" valueType="num">
                                      <p:cBhvr>
                                        <p:cTn id="1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gtEl>
                                      </p:cBhvr>
                                      <p:to x="100000" y="60000"/>
                                    </p:animScale>
                                    <p:animScale>
                                      <p:cBhvr>
                                        <p:cTn id="19" dur="166" decel="50000">
                                          <p:stCondLst>
                                            <p:cond delay="676"/>
                                          </p:stCondLst>
                                        </p:cTn>
                                        <p:tgtEl>
                                          <p:spTgt spid="3"/>
                                        </p:tgtEl>
                                      </p:cBhvr>
                                      <p:to x="100000" y="100000"/>
                                    </p:animScale>
                                    <p:animScale>
                                      <p:cBhvr>
                                        <p:cTn id="20" dur="26">
                                          <p:stCondLst>
                                            <p:cond delay="1312"/>
                                          </p:stCondLst>
                                        </p:cTn>
                                        <p:tgtEl>
                                          <p:spTgt spid="3"/>
                                        </p:tgtEl>
                                      </p:cBhvr>
                                      <p:to x="100000" y="80000"/>
                                    </p:animScale>
                                    <p:animScale>
                                      <p:cBhvr>
                                        <p:cTn id="21" dur="166" decel="50000">
                                          <p:stCondLst>
                                            <p:cond delay="1338"/>
                                          </p:stCondLst>
                                        </p:cTn>
                                        <p:tgtEl>
                                          <p:spTgt spid="3"/>
                                        </p:tgtEl>
                                      </p:cBhvr>
                                      <p:to x="100000" y="100000"/>
                                    </p:animScale>
                                    <p:animScale>
                                      <p:cBhvr>
                                        <p:cTn id="22" dur="26">
                                          <p:stCondLst>
                                            <p:cond delay="1642"/>
                                          </p:stCondLst>
                                        </p:cTn>
                                        <p:tgtEl>
                                          <p:spTgt spid="3"/>
                                        </p:tgtEl>
                                      </p:cBhvr>
                                      <p:to x="100000" y="90000"/>
                                    </p:animScale>
                                    <p:animScale>
                                      <p:cBhvr>
                                        <p:cTn id="23" dur="166" decel="50000">
                                          <p:stCondLst>
                                            <p:cond delay="1668"/>
                                          </p:stCondLst>
                                        </p:cTn>
                                        <p:tgtEl>
                                          <p:spTgt spid="3"/>
                                        </p:tgtEl>
                                      </p:cBhvr>
                                      <p:to x="100000" y="100000"/>
                                    </p:animScale>
                                    <p:animScale>
                                      <p:cBhvr>
                                        <p:cTn id="24" dur="26">
                                          <p:stCondLst>
                                            <p:cond delay="1808"/>
                                          </p:stCondLst>
                                        </p:cTn>
                                        <p:tgtEl>
                                          <p:spTgt spid="3"/>
                                        </p:tgtEl>
                                      </p:cBhvr>
                                      <p:to x="100000" y="95000"/>
                                    </p:animScale>
                                    <p:animScale>
                                      <p:cBhvr>
                                        <p:cTn id="25" dur="166" decel="50000">
                                          <p:stCondLst>
                                            <p:cond delay="1834"/>
                                          </p:stCondLst>
                                        </p:cTn>
                                        <p:tgtEl>
                                          <p:spTgt spid="3"/>
                                        </p:tgtEl>
                                      </p:cBhvr>
                                      <p:to x="100000" y="100000"/>
                                    </p:animScale>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1142976" y="214290"/>
            <a:ext cx="7143800" cy="178595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5400" dirty="0" smtClean="0">
                <a:solidFill>
                  <a:schemeClr val="tx1"/>
                </a:solidFill>
              </a:rPr>
              <a:t>C. Techniques in Free Composition </a:t>
            </a:r>
            <a:endParaRPr lang="ar-SA" sz="5400" dirty="0" smtClean="0">
              <a:solidFill>
                <a:schemeClr val="tx1"/>
              </a:solidFill>
            </a:endParaRPr>
          </a:p>
          <a:p>
            <a:pPr algn="l" rtl="0"/>
            <a:endParaRPr lang="ar-SA" dirty="0"/>
          </a:p>
        </p:txBody>
      </p:sp>
      <p:sp>
        <p:nvSpPr>
          <p:cNvPr id="5" name="مربع نص 4"/>
          <p:cNvSpPr txBox="1"/>
          <p:nvPr/>
        </p:nvSpPr>
        <p:spPr>
          <a:xfrm>
            <a:off x="785786" y="2500306"/>
            <a:ext cx="7358114" cy="1077218"/>
          </a:xfrm>
          <a:prstGeom prst="rect">
            <a:avLst/>
          </a:prstGeom>
          <a:noFill/>
        </p:spPr>
        <p:txBody>
          <a:bodyPr wrap="square" rtlCol="1">
            <a:spAutoFit/>
          </a:bodyPr>
          <a:lstStyle/>
          <a:p>
            <a:pPr marL="173038" indent="-173038" algn="just" rtl="0"/>
            <a:r>
              <a:rPr lang="en-US" sz="3200" dirty="0" smtClean="0"/>
              <a:t>In independent composition, creativity is encouraged. </a:t>
            </a:r>
            <a:endParaRPr lang="ar-SA" sz="3200" dirty="0"/>
          </a:p>
        </p:txBody>
      </p:sp>
      <p:sp>
        <p:nvSpPr>
          <p:cNvPr id="6" name="مربع نص 5"/>
          <p:cNvSpPr txBox="1"/>
          <p:nvPr/>
        </p:nvSpPr>
        <p:spPr>
          <a:xfrm>
            <a:off x="500034" y="3714752"/>
            <a:ext cx="8358246" cy="3046988"/>
          </a:xfrm>
          <a:prstGeom prst="rect">
            <a:avLst/>
          </a:prstGeom>
          <a:noFill/>
        </p:spPr>
        <p:txBody>
          <a:bodyPr wrap="square" rtlCol="1">
            <a:spAutoFit/>
          </a:bodyPr>
          <a:lstStyle/>
          <a:p>
            <a:pPr marL="514350" indent="-514350" algn="just" rtl="0">
              <a:buFont typeface="+mj-lt"/>
              <a:buAutoNum type="alphaUcPeriod"/>
            </a:pPr>
            <a:r>
              <a:rPr lang="en-US" sz="3200" dirty="0" smtClean="0"/>
              <a:t>Students are asked to make a special diary to state in English their feelings, events, activities and reaction to incidents they get involved in on a particular day. Correcting and grading are not recommended to encourage fluency.</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
                                        <p:tgtEl>
                                          <p:spTgt spid="4"/>
                                        </p:tgtEl>
                                      </p:cBhvr>
                                    </p:animEffect>
                                    <p:anim calcmode="lin" valueType="num">
                                      <p:cBhvr>
                                        <p:cTn id="8" dur="800" fill="hold"/>
                                        <p:tgtEl>
                                          <p:spTgt spid="4"/>
                                        </p:tgtEl>
                                        <p:attrNameLst>
                                          <p:attrName>ppt_x</p:attrName>
                                        </p:attrNameLst>
                                      </p:cBhvr>
                                      <p:tavLst>
                                        <p:tav tm="0">
                                          <p:val>
                                            <p:strVal val="#ppt_x"/>
                                          </p:val>
                                        </p:tav>
                                        <p:tav tm="100000">
                                          <p:val>
                                            <p:strVal val="#ppt_x"/>
                                          </p:val>
                                        </p:tav>
                                      </p:tavLst>
                                    </p:anim>
                                    <p:anim calcmode="lin" valueType="num">
                                      <p:cBhvr>
                                        <p:cTn id="9" dur="800" fill="hold"/>
                                        <p:tgtEl>
                                          <p:spTgt spid="4"/>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2" fill="hold">
                      <p:stCondLst>
                        <p:cond delay="indefinite"/>
                      </p:stCondLst>
                      <p:childTnLst>
                        <p:par>
                          <p:cTn id="13" fill="hold">
                            <p:stCondLst>
                              <p:cond delay="0"/>
                            </p:stCondLst>
                            <p:childTnLst>
                              <p:par>
                                <p:cTn id="14" presetID="12" presetClass="entr" presetSubtype="2"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2000"/>
                                        <p:tgtEl>
                                          <p:spTgt spid="5"/>
                                        </p:tgtEl>
                                      </p:cBhvr>
                                    </p:animEffect>
                                  </p:childTnLst>
                                  <p:subTnLst>
                                    <p:audio>
                                      <p:cMediaNode>
                                        <p:cTn display="0" masterRel="sameClick">
                                          <p:stCondLst>
                                            <p:cond evt="begin" delay="0">
                                              <p:tn val="14"/>
                                            </p:cond>
                                          </p:stCondLst>
                                          <p:endCondLst>
                                            <p:cond evt="onStopAudio" delay="0">
                                              <p:tgtEl>
                                                <p:sldTgt/>
                                              </p:tgtEl>
                                            </p:cond>
                                          </p:endCondLst>
                                        </p:cTn>
                                        <p:tgtEl>
                                          <p:sndTgt r:embed="rId2" name="type.wav" builtIn="1"/>
                                        </p:tgtEl>
                                      </p:cMediaNode>
                                    </p:audio>
                                  </p:subTnLst>
                                </p:cTn>
                              </p:par>
                            </p:childTnLst>
                          </p:cTn>
                        </p:par>
                      </p:childTnLst>
                    </p:cTn>
                  </p:par>
                  <p:par>
                    <p:cTn id="17" fill="hold">
                      <p:stCondLst>
                        <p:cond delay="indefinite"/>
                      </p:stCondLst>
                      <p:childTnLst>
                        <p:par>
                          <p:cTn id="18" fill="hold">
                            <p:stCondLst>
                              <p:cond delay="0"/>
                            </p:stCondLst>
                            <p:childTnLst>
                              <p:par>
                                <p:cTn id="19" presetID="15"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2000" fill="hold"/>
                                        <p:tgtEl>
                                          <p:spTgt spid="6"/>
                                        </p:tgtEl>
                                        <p:attrNameLst>
                                          <p:attrName>ppt_w</p:attrName>
                                        </p:attrNameLst>
                                      </p:cBhvr>
                                      <p:tavLst>
                                        <p:tav tm="0">
                                          <p:val>
                                            <p:fltVal val="0"/>
                                          </p:val>
                                        </p:tav>
                                        <p:tav tm="100000">
                                          <p:val>
                                            <p:strVal val="#ppt_w"/>
                                          </p:val>
                                        </p:tav>
                                      </p:tavLst>
                                    </p:anim>
                                    <p:anim calcmode="lin" valueType="num">
                                      <p:cBhvr>
                                        <p:cTn id="22" dur="2000" fill="hold"/>
                                        <p:tgtEl>
                                          <p:spTgt spid="6"/>
                                        </p:tgtEl>
                                        <p:attrNameLst>
                                          <p:attrName>ppt_h</p:attrName>
                                        </p:attrNameLst>
                                      </p:cBhvr>
                                      <p:tavLst>
                                        <p:tav tm="0">
                                          <p:val>
                                            <p:fltVal val="0"/>
                                          </p:val>
                                        </p:tav>
                                        <p:tav tm="100000">
                                          <p:val>
                                            <p:strVal val="#ppt_h"/>
                                          </p:val>
                                        </p:tav>
                                      </p:tavLst>
                                    </p:anim>
                                    <p:anim calcmode="lin" valueType="num">
                                      <p:cBhvr>
                                        <p:cTn id="23" dur="2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4" dur="2000" fill="hold"/>
                                        <p:tgtEl>
                                          <p:spTgt spid="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9"/>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571480"/>
            <a:ext cx="8643998" cy="4031873"/>
          </a:xfrm>
          <a:prstGeom prst="rect">
            <a:avLst/>
          </a:prstGeom>
          <a:noFill/>
        </p:spPr>
        <p:txBody>
          <a:bodyPr wrap="square" rtlCol="1">
            <a:spAutoFit/>
          </a:bodyPr>
          <a:lstStyle/>
          <a:p>
            <a:pPr marL="514350" indent="-514350" algn="just" rtl="0">
              <a:buFont typeface="+mj-lt"/>
              <a:buAutoNum type="alphaUcPeriod" startAt="2"/>
            </a:pPr>
            <a:r>
              <a:rPr lang="en-US" sz="3200" dirty="0" smtClean="0"/>
              <a:t>The language teacher asks his students to write a paragraph in the target language at the end of the class period about what was covered and what happened in the class. Students might write about attendance, subject matter, types of activities, mood of the teacher and students and give general comments and reaction.</a:t>
            </a:r>
            <a:endParaRPr lang="ar-SA" sz="3200" dirty="0"/>
          </a:p>
        </p:txBody>
      </p:sp>
      <p:sp>
        <p:nvSpPr>
          <p:cNvPr id="3" name="مربع نص 2"/>
          <p:cNvSpPr txBox="1"/>
          <p:nvPr/>
        </p:nvSpPr>
        <p:spPr>
          <a:xfrm>
            <a:off x="428596" y="4572008"/>
            <a:ext cx="8215370" cy="1569660"/>
          </a:xfrm>
          <a:prstGeom prst="rect">
            <a:avLst/>
          </a:prstGeom>
          <a:noFill/>
        </p:spPr>
        <p:txBody>
          <a:bodyPr wrap="square" rtlCol="1">
            <a:spAutoFit/>
          </a:bodyPr>
          <a:lstStyle/>
          <a:p>
            <a:pPr marL="514350" indent="-514350" algn="just" rtl="0">
              <a:buFont typeface="+mj-lt"/>
              <a:buAutoNum type="alphaUcPeriod" startAt="3"/>
            </a:pPr>
            <a:r>
              <a:rPr lang="en-US" sz="3200" dirty="0" smtClean="0"/>
              <a:t>Students are asked to write an inquiry report or essay about any topic suggested by the EFL teacher.</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0-#ppt_w/2"/>
                                          </p:val>
                                        </p:tav>
                                        <p:tav tm="100000">
                                          <p:val>
                                            <p:strVal val="#ppt_x"/>
                                          </p:val>
                                        </p:tav>
                                      </p:tavLst>
                                    </p:anim>
                                    <p:anim calcmode="lin" valueType="num">
                                      <p:cBhvr additive="base">
                                        <p:cTn id="14" dur="20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928662" y="1111639"/>
            <a:ext cx="7572428" cy="4031873"/>
          </a:xfrm>
          <a:prstGeom prst="rect">
            <a:avLst/>
          </a:prstGeom>
          <a:noFill/>
        </p:spPr>
        <p:txBody>
          <a:bodyPr wrap="square" rtlCol="1">
            <a:spAutoFit/>
          </a:bodyPr>
          <a:lstStyle/>
          <a:p>
            <a:pPr marL="514350" indent="-514350" algn="just" rtl="0">
              <a:buFont typeface="+mj-lt"/>
              <a:buAutoNum type="alphaUcPeriod" startAt="4"/>
            </a:pPr>
            <a:r>
              <a:rPr lang="en-US" sz="3200" dirty="0" smtClean="0"/>
              <a:t>A writing teacher may ask his students to compose a letter of  a particular type, i.e. personal letter, business letter, official letter, or a complaint letter. Students  are not given a model to use in their writing. The teacher may only draw their attention  to the appropriate format and layout of writing a letter.</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1+#ppt_w/2"/>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28596" y="785794"/>
            <a:ext cx="8358246" cy="3046988"/>
          </a:xfrm>
          <a:prstGeom prst="rect">
            <a:avLst/>
          </a:prstGeom>
          <a:noFill/>
        </p:spPr>
        <p:txBody>
          <a:bodyPr wrap="square" rtlCol="1">
            <a:spAutoFit/>
          </a:bodyPr>
          <a:lstStyle/>
          <a:p>
            <a:pPr marL="514350" indent="-514350" algn="just" rtl="0">
              <a:buFont typeface="+mj-lt"/>
              <a:buAutoNum type="alphaUcPeriod" startAt="5"/>
            </a:pPr>
            <a:r>
              <a:rPr lang="en-US" sz="3200" dirty="0" smtClean="0"/>
              <a:t>Students are asked to write about their wishes, fears, and troubles in life. Feelings, naturally, stimulate creative writing. Students are encouraged to express such feelings, by clearing out any difficulty in the selection of vocabulary and structure.</a:t>
            </a:r>
            <a:endParaRPr lang="ar-SA" sz="3200" dirty="0"/>
          </a:p>
        </p:txBody>
      </p:sp>
      <p:sp>
        <p:nvSpPr>
          <p:cNvPr id="3" name="مربع نص 2"/>
          <p:cNvSpPr txBox="1"/>
          <p:nvPr/>
        </p:nvSpPr>
        <p:spPr>
          <a:xfrm>
            <a:off x="357158" y="4143380"/>
            <a:ext cx="8501122" cy="1569660"/>
          </a:xfrm>
          <a:prstGeom prst="rect">
            <a:avLst/>
          </a:prstGeom>
          <a:noFill/>
        </p:spPr>
        <p:txBody>
          <a:bodyPr wrap="square" rtlCol="1">
            <a:spAutoFit/>
          </a:bodyPr>
          <a:lstStyle/>
          <a:p>
            <a:pPr marL="514350" indent="-514350" algn="just" rtl="0">
              <a:buFont typeface="+mj-lt"/>
              <a:buAutoNum type="alphaUcPeriod" startAt="6"/>
            </a:pPr>
            <a:r>
              <a:rPr lang="en-US" sz="3200" dirty="0" smtClean="0"/>
              <a:t>Students are provided with a variety of titles and then asked to write on one of them. Such titles of writing material might be like this: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Left)">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642910" y="500042"/>
            <a:ext cx="7143800" cy="5807680"/>
          </a:xfrm>
          <a:prstGeom prst="rect">
            <a:avLst/>
          </a:prstGeom>
          <a:noFill/>
        </p:spPr>
        <p:txBody>
          <a:bodyPr wrap="square" rtlCol="1">
            <a:spAutoFit/>
          </a:bodyPr>
          <a:lstStyle/>
          <a:p>
            <a:pPr indent="725488" algn="l" rtl="0">
              <a:lnSpc>
                <a:spcPct val="150000"/>
              </a:lnSpc>
              <a:buFont typeface="Wingdings" pitchFamily="2" charset="2"/>
              <a:buChar char="§"/>
            </a:pPr>
            <a:r>
              <a:rPr lang="en-US" sz="3600" dirty="0" smtClean="0"/>
              <a:t>Lucky Boy</a:t>
            </a:r>
          </a:p>
          <a:p>
            <a:pPr indent="725488" algn="l" rtl="0">
              <a:lnSpc>
                <a:spcPct val="150000"/>
              </a:lnSpc>
              <a:buFont typeface="Wingdings" pitchFamily="2" charset="2"/>
              <a:buChar char="§"/>
            </a:pPr>
            <a:r>
              <a:rPr lang="en-US" sz="3600" dirty="0" smtClean="0"/>
              <a:t>Fire! Fire!</a:t>
            </a:r>
          </a:p>
          <a:p>
            <a:pPr indent="725488" algn="l" rtl="0">
              <a:lnSpc>
                <a:spcPct val="150000"/>
              </a:lnSpc>
              <a:buFont typeface="Wingdings" pitchFamily="2" charset="2"/>
              <a:buChar char="§"/>
            </a:pPr>
            <a:r>
              <a:rPr lang="en-US" sz="3600" dirty="0" smtClean="0"/>
              <a:t>A Lost Child</a:t>
            </a:r>
          </a:p>
          <a:p>
            <a:pPr indent="725488" algn="l" rtl="0">
              <a:lnSpc>
                <a:spcPct val="150000"/>
              </a:lnSpc>
              <a:buFont typeface="Wingdings" pitchFamily="2" charset="2"/>
              <a:buChar char="§"/>
            </a:pPr>
            <a:r>
              <a:rPr lang="en-US" sz="3600" dirty="0" smtClean="0"/>
              <a:t>Help! Help!</a:t>
            </a:r>
          </a:p>
          <a:p>
            <a:pPr indent="725488" algn="l" rtl="0">
              <a:lnSpc>
                <a:spcPct val="150000"/>
              </a:lnSpc>
              <a:buFont typeface="Wingdings" pitchFamily="2" charset="2"/>
              <a:buChar char="§"/>
            </a:pPr>
            <a:r>
              <a:rPr lang="en-US" sz="3600" dirty="0" smtClean="0"/>
              <a:t>Adventure at night</a:t>
            </a:r>
          </a:p>
          <a:p>
            <a:pPr indent="725488" algn="l" rtl="0">
              <a:lnSpc>
                <a:spcPct val="150000"/>
              </a:lnSpc>
              <a:buFont typeface="Wingdings" pitchFamily="2" charset="2"/>
              <a:buChar char="§"/>
            </a:pPr>
            <a:r>
              <a:rPr lang="en-US" sz="3600" dirty="0" smtClean="0"/>
              <a:t>Childhood fears</a:t>
            </a:r>
          </a:p>
          <a:p>
            <a:pPr indent="725488" algn="l" rtl="0">
              <a:lnSpc>
                <a:spcPct val="150000"/>
              </a:lnSpc>
              <a:buFont typeface="Wingdings" pitchFamily="2" charset="2"/>
              <a:buChar char="§"/>
            </a:pPr>
            <a:r>
              <a:rPr lang="en-US" sz="3600" dirty="0" smtClean="0"/>
              <a:t>Easy come Easy go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4">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20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4">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type.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20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4">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type.wav" builtIn="1"/>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4">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type.wav" builtIn="1"/>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6"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2000" fill="hold"/>
                                        <p:tgtEl>
                                          <p:spTgt spid="4">
                                            <p:txEl>
                                              <p:pRg st="4" end="4"/>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4">
                                            <p:txEl>
                                              <p:pRg st="4" end="4"/>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type.wav" builtIn="1"/>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20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4">
                                            <p:txEl>
                                              <p:pRg st="5" end="5"/>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type.wav" builtIn="1"/>
                                        </p:tgtEl>
                                      </p:cMediaNode>
                                    </p:audio>
                                  </p:subTnLst>
                                </p:cTn>
                              </p:par>
                            </p:childTnLst>
                          </p:cTn>
                        </p:par>
                      </p:childTnLst>
                    </p:cTn>
                  </p:par>
                  <p:par>
                    <p:cTn id="39" fill="hold">
                      <p:stCondLst>
                        <p:cond delay="indefinite"/>
                      </p:stCondLst>
                      <p:childTnLst>
                        <p:par>
                          <p:cTn id="40" fill="hold">
                            <p:stCondLst>
                              <p:cond delay="0"/>
                            </p:stCondLst>
                            <p:childTnLst>
                              <p:par>
                                <p:cTn id="41" presetID="2" presetClass="entr" presetSubtype="3"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2000" fill="hold"/>
                                        <p:tgtEl>
                                          <p:spTgt spid="4">
                                            <p:txEl>
                                              <p:pRg st="6" end="6"/>
                                            </p:txEl>
                                          </p:spTgt>
                                        </p:tgtEl>
                                        <p:attrNameLst>
                                          <p:attrName>ppt_x</p:attrName>
                                        </p:attrNameLst>
                                      </p:cBhvr>
                                      <p:tavLst>
                                        <p:tav tm="0">
                                          <p:val>
                                            <p:strVal val="1+#ppt_w/2"/>
                                          </p:val>
                                        </p:tav>
                                        <p:tav tm="100000">
                                          <p:val>
                                            <p:strVal val="#ppt_x"/>
                                          </p:val>
                                        </p:tav>
                                      </p:tavLst>
                                    </p:anim>
                                    <p:anim calcmode="lin" valueType="num">
                                      <p:cBhvr additive="base">
                                        <p:cTn id="44" dur="2000" fill="hold"/>
                                        <p:tgtEl>
                                          <p:spTgt spid="4">
                                            <p:txEl>
                                              <p:pRg st="6" end="6"/>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3"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شريط مثقب 1"/>
          <p:cNvSpPr/>
          <p:nvPr/>
        </p:nvSpPr>
        <p:spPr>
          <a:xfrm>
            <a:off x="571472" y="285728"/>
            <a:ext cx="7715304" cy="1071570"/>
          </a:xfrm>
          <a:prstGeom prst="flowChartPunchedTap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4400" b="1" dirty="0" smtClean="0">
                <a:solidFill>
                  <a:schemeClr val="tx1"/>
                </a:solidFill>
              </a:rPr>
              <a:t>Steps in Writing Composition</a:t>
            </a:r>
            <a:endParaRPr lang="ar-SA" sz="4400" b="1" dirty="0">
              <a:solidFill>
                <a:schemeClr val="tx1"/>
              </a:solidFill>
            </a:endParaRPr>
          </a:p>
        </p:txBody>
      </p:sp>
      <p:sp>
        <p:nvSpPr>
          <p:cNvPr id="3" name="مربع نص 2"/>
          <p:cNvSpPr txBox="1"/>
          <p:nvPr/>
        </p:nvSpPr>
        <p:spPr>
          <a:xfrm>
            <a:off x="214282" y="1555514"/>
            <a:ext cx="8715436" cy="5016758"/>
          </a:xfrm>
          <a:prstGeom prst="rect">
            <a:avLst/>
          </a:prstGeom>
          <a:noFill/>
        </p:spPr>
        <p:txBody>
          <a:bodyPr wrap="square" rtlCol="1">
            <a:spAutoFit/>
          </a:bodyPr>
          <a:lstStyle/>
          <a:p>
            <a:pPr algn="just" rtl="0"/>
            <a:r>
              <a:rPr lang="en-US" sz="3200" b="1" dirty="0" smtClean="0"/>
              <a:t>Step 1 : choosing the composition</a:t>
            </a:r>
          </a:p>
          <a:p>
            <a:pPr marL="1428750" lvl="2" indent="-514350" algn="just" rtl="0">
              <a:buFont typeface="+mj-lt"/>
              <a:buAutoNum type="alphaUcPeriod"/>
            </a:pPr>
            <a:r>
              <a:rPr lang="en-US" sz="3200" dirty="0" smtClean="0"/>
              <a:t>Select an interesting  subject .</a:t>
            </a:r>
          </a:p>
          <a:p>
            <a:pPr marL="1428750" lvl="2" indent="-514350" algn="just" rtl="0">
              <a:buFont typeface="+mj-lt"/>
              <a:buAutoNum type="alphaUcPeriod"/>
            </a:pPr>
            <a:r>
              <a:rPr lang="en-US" sz="3200" dirty="0" smtClean="0"/>
              <a:t>Limit the scope of your subject to a specific topic.</a:t>
            </a:r>
          </a:p>
          <a:p>
            <a:pPr algn="just" rtl="0"/>
            <a:r>
              <a:rPr lang="en-US" sz="3200" b="1" dirty="0" smtClean="0"/>
              <a:t>Step 2 : Assembling materials</a:t>
            </a:r>
          </a:p>
          <a:p>
            <a:pPr marL="1428750" lvl="2" indent="-514350" algn="just" rtl="0">
              <a:buFont typeface="+mj-lt"/>
              <a:buAutoNum type="alphaUcPeriod"/>
            </a:pPr>
            <a:r>
              <a:rPr lang="en-US" sz="3200" dirty="0" smtClean="0"/>
              <a:t>Ask students to make a list of ideas about the subject you propose for writing.</a:t>
            </a:r>
          </a:p>
          <a:p>
            <a:pPr marL="1428750" lvl="2" indent="-514350" algn="just" rtl="0">
              <a:buFont typeface="+mj-lt"/>
              <a:buAutoNum type="alphaUcPeriod"/>
            </a:pPr>
            <a:r>
              <a:rPr lang="en-US" sz="3200" dirty="0" smtClean="0"/>
              <a:t>Ask them to review the list of their ideas and eliminate the unrelated or unimportant themes from it.</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p:val>
                                            <p:fltVal val="0"/>
                                          </p:val>
                                        </p:tav>
                                        <p:tav tm="100000">
                                          <p:val>
                                            <p:strVal val="#ppt_w"/>
                                          </p:val>
                                        </p:tav>
                                      </p:tavLst>
                                    </p:anim>
                                    <p:anim calcmode="lin" valueType="num">
                                      <p:cBhvr>
                                        <p:cTn id="8" dur="3000" fill="hold"/>
                                        <p:tgtEl>
                                          <p:spTgt spid="2"/>
                                        </p:tgtEl>
                                        <p:attrNameLst>
                                          <p:attrName>ppt_h</p:attrName>
                                        </p:attrNameLst>
                                      </p:cBhvr>
                                      <p:tavLst>
                                        <p:tav tm="0">
                                          <p:val>
                                            <p:fltVal val="0"/>
                                          </p:val>
                                        </p:tav>
                                        <p:tav tm="100000">
                                          <p:val>
                                            <p:strVal val="#ppt_h"/>
                                          </p:val>
                                        </p:tav>
                                      </p:tavLst>
                                    </p:anim>
                                    <p:anim calcmode="lin" valueType="num">
                                      <p:cBhvr>
                                        <p:cTn id="9" dur="3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3000" fill="hold"/>
                                        <p:tgtEl>
                                          <p:spTgt spid="2"/>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6" dur="2000" fill="hold"/>
                                        <p:tgtEl>
                                          <p:spTgt spid="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2" name="type.wav" builtIn="1"/>
                                        </p:tgtEl>
                                      </p:cMediaNode>
                                    </p:audio>
                                  </p:sub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2" dur="2000" fill="hold"/>
                                        <p:tgtEl>
                                          <p:spTgt spid="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2" name="type.wav" builtIn="1"/>
                                        </p:tgtEl>
                                      </p:cMediaNode>
                                    </p:audio>
                                  </p:subTnLst>
                                </p:cTn>
                              </p:par>
                            </p:childTnLst>
                          </p:cTn>
                        </p:par>
                      </p:childTnLst>
                    </p:cTn>
                  </p:par>
                  <p:par>
                    <p:cTn id="23" fill="hold">
                      <p:stCondLst>
                        <p:cond delay="indefinite"/>
                      </p:stCondLst>
                      <p:childTnLst>
                        <p:par>
                          <p:cTn id="24" fill="hold">
                            <p:stCondLst>
                              <p:cond delay="0"/>
                            </p:stCondLst>
                            <p:childTnLst>
                              <p:par>
                                <p:cTn id="25" presetID="43"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300"/>
                                        <p:tgtEl>
                                          <p:spTgt spid="3">
                                            <p:txEl>
                                              <p:pRg st="2" end="2"/>
                                            </p:txEl>
                                          </p:spTgt>
                                        </p:tgtEl>
                                      </p:cBhvr>
                                    </p:animEffect>
                                    <p:anim calcmode="lin" valueType="num">
                                      <p:cBhvr>
                                        <p:cTn id="28" dur="12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2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30" dur="1800" decel="50000" fill="hold">
                                          <p:stCondLst>
                                            <p:cond delay="12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1" dur="1800" decel="50000" fill="hold">
                                          <p:stCondLst>
                                            <p:cond delay="12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2" name="type.wav" builtIn="1"/>
                                        </p:tgtEl>
                                      </p:cMediaNode>
                                    </p:audio>
                                  </p:subTnLst>
                                </p:cTn>
                              </p:par>
                            </p:childTnLst>
                          </p:cTn>
                        </p:par>
                      </p:childTnLst>
                    </p:cTn>
                  </p:par>
                  <p:par>
                    <p:cTn id="32" fill="hold">
                      <p:stCondLst>
                        <p:cond delay="indefinite"/>
                      </p:stCondLst>
                      <p:childTnLst>
                        <p:par>
                          <p:cTn id="33" fill="hold">
                            <p:stCondLst>
                              <p:cond delay="0"/>
                            </p:stCondLst>
                            <p:childTnLst>
                              <p:par>
                                <p:cTn id="34" presetID="41" presetClass="entr" presetSubtype="0" fill="hold" nodeType="clickEffect">
                                  <p:stCondLst>
                                    <p:cond delay="0"/>
                                  </p:stCondLst>
                                  <p:iterate type="lt">
                                    <p:tmPct val="10000"/>
                                  </p:iterate>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20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7" dur="20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38" dur="20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9" dur="20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0" dur="2000" tmFilter="0,0; .5, 1; 1, 1"/>
                                        <p:tgtEl>
                                          <p:spTgt spid="3">
                                            <p:txEl>
                                              <p:pRg st="3" end="3"/>
                                            </p:txEl>
                                          </p:spTgt>
                                        </p:tgtEl>
                                      </p:cBhvr>
                                    </p:animEffect>
                                  </p:childTnLst>
                                  <p:subTnLst>
                                    <p:audio>
                                      <p:cMediaNode>
                                        <p:cTn display="0" masterRel="sameClick">
                                          <p:stCondLst>
                                            <p:cond evt="begin" delay="0">
                                              <p:tn val="34"/>
                                            </p:cond>
                                          </p:stCondLst>
                                          <p:endCondLst>
                                            <p:cond evt="onStopAudio" delay="0">
                                              <p:tgtEl>
                                                <p:sldTgt/>
                                              </p:tgtEl>
                                            </p:cond>
                                          </p:endCondLst>
                                        </p:cTn>
                                        <p:tgtEl>
                                          <p:sndTgt r:embed="rId2" name="type.wav" builtIn="1"/>
                                        </p:tgtEl>
                                      </p:cMediaNode>
                                    </p:audio>
                                  </p:subTnLst>
                                </p:cTn>
                              </p:par>
                            </p:childTnLst>
                          </p:cTn>
                        </p:par>
                      </p:childTnLst>
                    </p:cTn>
                  </p:par>
                  <p:par>
                    <p:cTn id="41" fill="hold">
                      <p:stCondLst>
                        <p:cond delay="indefinite"/>
                      </p:stCondLst>
                      <p:childTnLst>
                        <p:par>
                          <p:cTn id="42" fill="hold">
                            <p:stCondLst>
                              <p:cond delay="0"/>
                            </p:stCondLst>
                            <p:childTnLst>
                              <p:par>
                                <p:cTn id="43" presetID="18" presetClass="entr" presetSubtype="12" fill="hold"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strips(downLeft)">
                                      <p:cBhvr>
                                        <p:cTn id="45" dur="2000"/>
                                        <p:tgtEl>
                                          <p:spTgt spid="3">
                                            <p:txEl>
                                              <p:pRg st="4" end="4"/>
                                            </p:txEl>
                                          </p:spTgt>
                                        </p:tgtEl>
                                      </p:cBhvr>
                                    </p:animEffect>
                                  </p:childTnLst>
                                  <p:subTnLst>
                                    <p:audio>
                                      <p:cMediaNode>
                                        <p:cTn display="0" masterRel="sameClick">
                                          <p:stCondLst>
                                            <p:cond evt="begin" delay="0">
                                              <p:tn val="43"/>
                                            </p:cond>
                                          </p:stCondLst>
                                          <p:endCondLst>
                                            <p:cond evt="onStopAudio" delay="0">
                                              <p:tgtEl>
                                                <p:sldTgt/>
                                              </p:tgtEl>
                                            </p:cond>
                                          </p:endCondLst>
                                        </p:cTn>
                                        <p:tgtEl>
                                          <p:sndTgt r:embed="rId2" name="type.wav" builtIn="1"/>
                                        </p:tgtEl>
                                      </p:cMediaNode>
                                    </p:audio>
                                  </p:subTnLst>
                                </p:cTn>
                              </p:par>
                            </p:childTnLst>
                          </p:cTn>
                        </p:par>
                      </p:childTnLst>
                    </p:cTn>
                  </p:par>
                  <p:par>
                    <p:cTn id="46" fill="hold">
                      <p:stCondLst>
                        <p:cond delay="indefinite"/>
                      </p:stCondLst>
                      <p:childTnLst>
                        <p:par>
                          <p:cTn id="47" fill="hold">
                            <p:stCondLst>
                              <p:cond delay="0"/>
                            </p:stCondLst>
                            <p:childTnLst>
                              <p:par>
                                <p:cTn id="48" presetID="18" presetClass="entr" presetSubtype="3" fill="hold" nodeType="click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animEffect transition="in" filter="strips(upRight)">
                                      <p:cBhvr>
                                        <p:cTn id="50" dur="2000"/>
                                        <p:tgtEl>
                                          <p:spTgt spid="3">
                                            <p:txEl>
                                              <p:pRg st="5" end="5"/>
                                            </p:txEl>
                                          </p:spTgt>
                                        </p:tgtEl>
                                      </p:cBhvr>
                                    </p:animEffect>
                                  </p:childTnLst>
                                  <p:subTnLst>
                                    <p:audio>
                                      <p:cMediaNode>
                                        <p:cTn display="0" masterRel="sameClick">
                                          <p:stCondLst>
                                            <p:cond evt="begin" delay="0">
                                              <p:tn val="48"/>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904949"/>
            <a:ext cx="8715436" cy="5016758"/>
          </a:xfrm>
          <a:prstGeom prst="rect">
            <a:avLst/>
          </a:prstGeom>
          <a:noFill/>
        </p:spPr>
        <p:txBody>
          <a:bodyPr wrap="square" rtlCol="1">
            <a:spAutoFit/>
          </a:bodyPr>
          <a:lstStyle/>
          <a:p>
            <a:pPr algn="l" rtl="0"/>
            <a:r>
              <a:rPr lang="en-US" sz="3200" b="1" dirty="0" smtClean="0"/>
              <a:t>Step 3 : Writing an outline</a:t>
            </a:r>
          </a:p>
          <a:p>
            <a:pPr algn="l" rtl="0"/>
            <a:endParaRPr lang="en-US" sz="3200" b="1" dirty="0" smtClean="0"/>
          </a:p>
          <a:p>
            <a:pPr marL="1428750" lvl="2" indent="-514350" algn="just" rtl="0">
              <a:buFont typeface="+mj-lt"/>
              <a:buAutoNum type="alphaUcPeriod"/>
            </a:pPr>
            <a:r>
              <a:rPr lang="en-US" sz="3200" dirty="0" smtClean="0"/>
              <a:t>Ask them to write the title of the subject in the center at the top.</a:t>
            </a:r>
          </a:p>
          <a:p>
            <a:pPr marL="1428750" lvl="2" indent="-514350" algn="just" rtl="0">
              <a:buFont typeface="+mj-lt"/>
              <a:buAutoNum type="alphaUcPeriod"/>
            </a:pPr>
            <a:r>
              <a:rPr lang="en-US" sz="3200" dirty="0" smtClean="0"/>
              <a:t>Show them how to classify the related ideas into groups according to their similar characteristics and general concepts.</a:t>
            </a:r>
          </a:p>
          <a:p>
            <a:pPr marL="1428750" lvl="2" indent="-514350" algn="just" rtl="0">
              <a:buFont typeface="+mj-lt"/>
              <a:buAutoNum type="alphaUcPeriod"/>
            </a:pPr>
            <a:r>
              <a:rPr lang="en-US" sz="3200" dirty="0" smtClean="0"/>
              <a:t>Help them arrange these groups of ideas in a meaningful and logical way.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4)">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9"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20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3" dur="2000" fill="hold"/>
                                        <p:tgtEl>
                                          <p:spTgt spid="2">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9"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 calcmode="lin" valueType="num">
                                      <p:cBhvr additive="base">
                                        <p:cTn id="18" dur="20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19" dur="2000" fill="hold"/>
                                        <p:tgtEl>
                                          <p:spTgt spid="2">
                                            <p:txEl>
                                              <p:pRg st="3" end="3"/>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type.wav" builtIn="1"/>
                                        </p:tgtEl>
                                      </p:cMediaNode>
                                    </p:audio>
                                  </p:subTnLst>
                                </p:cTn>
                              </p:par>
                            </p:childTnLst>
                          </p:cTn>
                        </p:par>
                      </p:childTnLst>
                    </p:cTn>
                  </p:par>
                  <p:par>
                    <p:cTn id="20" fill="hold">
                      <p:stCondLst>
                        <p:cond delay="indefinite"/>
                      </p:stCondLst>
                      <p:childTnLst>
                        <p:par>
                          <p:cTn id="21" fill="hold">
                            <p:stCondLst>
                              <p:cond delay="0"/>
                            </p:stCondLst>
                            <p:childTnLst>
                              <p:par>
                                <p:cTn id="22" presetID="2" presetClass="entr" presetSubtype="3" fill="hold" nodeType="click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 calcmode="lin" valueType="num">
                                      <p:cBhvr additive="base">
                                        <p:cTn id="24" dur="20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5" dur="2000" fill="hold"/>
                                        <p:tgtEl>
                                          <p:spTgt spid="2">
                                            <p:txEl>
                                              <p:pRg st="4" end="4"/>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500034" y="785794"/>
            <a:ext cx="7858180" cy="5622052"/>
          </a:xfrm>
          <a:prstGeom prst="rect">
            <a:avLst/>
          </a:prstGeom>
          <a:noFill/>
        </p:spPr>
        <p:txBody>
          <a:bodyPr wrap="square" rtlCol="1">
            <a:spAutoFit/>
          </a:bodyPr>
          <a:lstStyle/>
          <a:p>
            <a:pPr marL="1428750" lvl="2" indent="-514350" algn="just" rtl="0">
              <a:lnSpc>
                <a:spcPct val="150000"/>
              </a:lnSpc>
              <a:buFont typeface="+mj-lt"/>
              <a:buAutoNum type="alphaUcPeriod" startAt="4"/>
            </a:pPr>
            <a:r>
              <a:rPr lang="en-US" sz="3200" dirty="0" smtClean="0"/>
              <a:t>Show them how to outline ideas.</a:t>
            </a:r>
          </a:p>
          <a:p>
            <a:pPr marL="1428750" lvl="2" indent="-514350" algn="just" rtl="0">
              <a:lnSpc>
                <a:spcPct val="150000"/>
              </a:lnSpc>
              <a:buFont typeface="+mj-lt"/>
              <a:buAutoNum type="alphaUcPeriod" startAt="4"/>
            </a:pPr>
            <a:r>
              <a:rPr lang="en-US" sz="3200" dirty="0" smtClean="0"/>
              <a:t>Ask students to start with an outline of the largest and salient ideas and proceed to smaller and less ones.</a:t>
            </a:r>
          </a:p>
          <a:p>
            <a:pPr marL="1428750" lvl="2" indent="-514350" algn="just" rtl="0">
              <a:lnSpc>
                <a:spcPct val="150000"/>
              </a:lnSpc>
              <a:buFont typeface="+mj-lt"/>
              <a:buAutoNum type="alphaUcPeriod" startAt="4"/>
            </a:pPr>
            <a:r>
              <a:rPr lang="en-US" sz="3200" dirty="0" smtClean="0"/>
              <a:t>Help students to organize and present their ideas effectively and logically in written form.</a:t>
            </a:r>
            <a:endParaRPr lang="ar-SA" sz="3200" dirty="0" smtClean="0"/>
          </a:p>
          <a:p>
            <a:pPr algn="l" rtl="0">
              <a:lnSpc>
                <a:spcPct val="150000"/>
              </a:lnSpc>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1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slide(fromRight)">
                                      <p:cBhvr>
                                        <p:cTn id="13" dur="2000"/>
                                        <p:tgtEl>
                                          <p:spTgt spid="3">
                                            <p:txEl>
                                              <p:pRg st="1" end="1"/>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slide(fromBottom)">
                                      <p:cBhvr>
                                        <p:cTn id="18" dur="2000"/>
                                        <p:tgtEl>
                                          <p:spTgt spid="3">
                                            <p:txEl>
                                              <p:pRg st="2" end="2"/>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214290"/>
            <a:ext cx="8572560" cy="6494085"/>
          </a:xfrm>
          <a:prstGeom prst="rect">
            <a:avLst/>
          </a:prstGeom>
          <a:noFill/>
        </p:spPr>
        <p:txBody>
          <a:bodyPr wrap="square" rtlCol="1">
            <a:spAutoFit/>
          </a:bodyPr>
          <a:lstStyle/>
          <a:p>
            <a:pPr marL="1528763" indent="-1528763" algn="l" rtl="0"/>
            <a:r>
              <a:rPr lang="en-US" sz="3200" b="1" dirty="0" smtClean="0"/>
              <a:t>Step 4 : Writing and revising the paragraph of the first draft</a:t>
            </a:r>
          </a:p>
          <a:p>
            <a:pPr marL="1428750" lvl="2" indent="-514350" algn="just" rtl="0">
              <a:buFont typeface="+mj-lt"/>
              <a:buAutoNum type="alphaUcPeriod"/>
            </a:pPr>
            <a:r>
              <a:rPr lang="en-US" sz="3200" dirty="0" smtClean="0"/>
              <a:t>Ask students to compose their ideas clearly and put them in a logical order in a paragraph. Each paragraph should discuss only one topic which is stated in the topic sentence. Sentences in the paragraph should flow and be related to one another smoothly.</a:t>
            </a:r>
          </a:p>
          <a:p>
            <a:pPr marL="1428750" lvl="2" indent="-514350" algn="just" rtl="0">
              <a:buFont typeface="+mj-lt"/>
              <a:buAutoNum type="alphaUcPeriod"/>
            </a:pPr>
            <a:r>
              <a:rPr lang="en-US" sz="3200" dirty="0" smtClean="0"/>
              <a:t>In the first draft, ask them to ignore problems and errors in spelling, capitalization, punctuation and style development.</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2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2">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2">
                                            <p:txEl>
                                              <p:pRg st="0" end="0"/>
                                            </p:txEl>
                                          </p:spTgt>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1" fill="hold">
                      <p:stCondLst>
                        <p:cond delay="indefinite"/>
                      </p:stCondLst>
                      <p:childTnLst>
                        <p:par>
                          <p:cTn id="12" fill="hold">
                            <p:stCondLst>
                              <p:cond delay="0"/>
                            </p:stCondLst>
                            <p:childTnLst>
                              <p:par>
                                <p:cTn id="13" presetID="2" presetClass="entr" presetSubtype="3"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2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2000" fill="hold"/>
                                        <p:tgtEl>
                                          <p:spTgt spid="2">
                                            <p:txEl>
                                              <p:pRg st="1" end="1"/>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2" name="type.wav" builtIn="1"/>
                                        </p:tgtEl>
                                      </p:cMediaNode>
                                    </p:audio>
                                  </p:subTnLst>
                                </p:cTn>
                              </p:par>
                            </p:childTnLst>
                          </p:cTn>
                        </p:par>
                      </p:childTnLst>
                    </p:cTn>
                  </p:par>
                  <p:par>
                    <p:cTn id="17" fill="hold">
                      <p:stCondLst>
                        <p:cond delay="indefinite"/>
                      </p:stCondLst>
                      <p:childTnLst>
                        <p:par>
                          <p:cTn id="18" fill="hold">
                            <p:stCondLst>
                              <p:cond delay="0"/>
                            </p:stCondLst>
                            <p:childTnLst>
                              <p:par>
                                <p:cTn id="19" presetID="2" presetClass="entr" presetSubtype="9"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additive="base">
                                        <p:cTn id="21" dur="20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2" dur="2000" fill="hold"/>
                                        <p:tgtEl>
                                          <p:spTgt spid="2">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857224" y="785794"/>
            <a:ext cx="7429552" cy="5509200"/>
          </a:xfrm>
          <a:prstGeom prst="rect">
            <a:avLst/>
          </a:prstGeom>
          <a:noFill/>
        </p:spPr>
        <p:txBody>
          <a:bodyPr wrap="square" rtlCol="1">
            <a:spAutoFit/>
          </a:bodyPr>
          <a:lstStyle/>
          <a:p>
            <a:pPr marL="1068388" lvl="1" indent="-627063" algn="just" rtl="0">
              <a:buFont typeface="+mj-lt"/>
              <a:buAutoNum type="alphaUcPeriod" startAt="3"/>
            </a:pPr>
            <a:r>
              <a:rPr lang="en-US" sz="3200" dirty="0" smtClean="0"/>
              <a:t>Ask them, while writing the first draft, to leave large margin and space between lines for additions, modifications and corrections.</a:t>
            </a:r>
          </a:p>
          <a:p>
            <a:pPr marL="1068388" lvl="1" indent="-627063" algn="just" rtl="0">
              <a:buFont typeface="+mj-lt"/>
              <a:buAutoNum type="alphaUcPeriod" startAt="3"/>
            </a:pPr>
            <a:endParaRPr lang="en-US" sz="3200" dirty="0" smtClean="0"/>
          </a:p>
          <a:p>
            <a:pPr marL="1068388" lvl="1" indent="-627063" algn="just" rtl="0">
              <a:buFont typeface="+mj-lt"/>
              <a:buAutoNum type="alphaUcPeriod" startAt="3"/>
            </a:pPr>
            <a:r>
              <a:rPr lang="en-US" sz="3200" dirty="0" smtClean="0"/>
              <a:t>Let them revise their writing after they have completed recording their ideas. Students should be encouraged to check the text, style, and the mechanics in each paragraph.</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lide(fromTop)">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slide(fromLeft)">
                                      <p:cBhvr>
                                        <p:cTn id="12" dur="2000"/>
                                        <p:tgtEl>
                                          <p:spTgt spid="2">
                                            <p:txEl>
                                              <p:pRg st="2" end="2"/>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1040201"/>
            <a:ext cx="8429684" cy="4031873"/>
          </a:xfrm>
          <a:prstGeom prst="rect">
            <a:avLst/>
          </a:prstGeom>
          <a:noFill/>
        </p:spPr>
        <p:txBody>
          <a:bodyPr wrap="square" rtlCol="1">
            <a:spAutoFit/>
          </a:bodyPr>
          <a:lstStyle/>
          <a:p>
            <a:pPr algn="just" rtl="0"/>
            <a:r>
              <a:rPr lang="en-US" sz="3200" b="1" dirty="0" smtClean="0"/>
              <a:t>Step 5 : Teach transition  and their uses</a:t>
            </a:r>
          </a:p>
          <a:p>
            <a:pPr algn="just" rtl="0"/>
            <a:endParaRPr lang="en-US" sz="3200" b="1" dirty="0" smtClean="0"/>
          </a:p>
          <a:p>
            <a:pPr lvl="1" algn="justLow" rtl="0"/>
            <a:r>
              <a:rPr lang="en-US" sz="3200" dirty="0" smtClean="0"/>
              <a:t>       Ask students to make a clear and smooth transition between paragraphs by using linking words at the beginning of a paragraph. Students may use direct or indirect links. Direct links are the following connectives:</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16" presetClass="entr" presetSubtype="42"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outHorizontal)">
                                      <p:cBhvr>
                                        <p:cTn id="13" dur="2000"/>
                                        <p:tgtEl>
                                          <p:spTgt spid="2">
                                            <p:txEl>
                                              <p:pRg st="2" end="2"/>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42910" y="857232"/>
            <a:ext cx="8143932" cy="369332"/>
          </a:xfrm>
          <a:prstGeom prst="rect">
            <a:avLst/>
          </a:prstGeom>
          <a:noFill/>
        </p:spPr>
        <p:txBody>
          <a:bodyPr wrap="square" rtlCol="1">
            <a:spAutoFit/>
          </a:bodyPr>
          <a:lstStyle/>
          <a:p>
            <a:endParaRPr lang="ar-SA" dirty="0"/>
          </a:p>
        </p:txBody>
      </p:sp>
      <p:graphicFrame>
        <p:nvGraphicFramePr>
          <p:cNvPr id="3" name="جدول 2"/>
          <p:cNvGraphicFramePr>
            <a:graphicFrameLocks noGrp="1"/>
          </p:cNvGraphicFramePr>
          <p:nvPr/>
        </p:nvGraphicFramePr>
        <p:xfrm>
          <a:off x="214282" y="214291"/>
          <a:ext cx="8715435" cy="6215104"/>
        </p:xfrm>
        <a:graphic>
          <a:graphicData uri="http://schemas.openxmlformats.org/drawingml/2006/table">
            <a:tbl>
              <a:tblPr rtl="1">
                <a:tableStyleId>{5C22544A-7EE6-4342-B048-85BDC9FD1C3A}</a:tableStyleId>
              </a:tblPr>
              <a:tblGrid>
                <a:gridCol w="3503921"/>
                <a:gridCol w="2685540"/>
                <a:gridCol w="2525974"/>
              </a:tblGrid>
              <a:tr h="776888">
                <a:tc>
                  <a:txBody>
                    <a:bodyPr/>
                    <a:lstStyle/>
                    <a:p>
                      <a:pPr algn="ctr" rtl="0"/>
                      <a:r>
                        <a:rPr lang="en-US" sz="3200" dirty="0" smtClean="0"/>
                        <a:t>For instance</a:t>
                      </a:r>
                      <a:endParaRPr lang="ar-SA" sz="3200" dirty="0"/>
                    </a:p>
                  </a:txBody>
                  <a:tcPr>
                    <a:noFill/>
                  </a:tcPr>
                </a:tc>
                <a:tc>
                  <a:txBody>
                    <a:bodyPr/>
                    <a:lstStyle/>
                    <a:p>
                      <a:pPr algn="ctr" rtl="0"/>
                      <a:r>
                        <a:rPr lang="en-US" sz="3200" dirty="0" smtClean="0"/>
                        <a:t>Otherwise</a:t>
                      </a:r>
                      <a:endParaRPr lang="ar-SA" sz="3200" dirty="0"/>
                    </a:p>
                  </a:txBody>
                  <a:tcPr>
                    <a:noFill/>
                  </a:tcPr>
                </a:tc>
                <a:tc>
                  <a:txBody>
                    <a:bodyPr/>
                    <a:lstStyle/>
                    <a:p>
                      <a:pPr algn="ctr" rtl="0"/>
                      <a:r>
                        <a:rPr lang="en-US" sz="3200" dirty="0" smtClean="0"/>
                        <a:t>However </a:t>
                      </a:r>
                      <a:endParaRPr lang="ar-SA" sz="3200" dirty="0"/>
                    </a:p>
                  </a:txBody>
                  <a:tcPr>
                    <a:noFill/>
                  </a:tcPr>
                </a:tc>
              </a:tr>
              <a:tr h="776888">
                <a:tc>
                  <a:txBody>
                    <a:bodyPr/>
                    <a:lstStyle/>
                    <a:p>
                      <a:pPr algn="ctr" rtl="0"/>
                      <a:r>
                        <a:rPr lang="en-US" sz="3200" dirty="0" smtClean="0"/>
                        <a:t>For example</a:t>
                      </a:r>
                      <a:endParaRPr lang="ar-SA" sz="3200" dirty="0"/>
                    </a:p>
                  </a:txBody>
                  <a:tcPr>
                    <a:noFill/>
                  </a:tcPr>
                </a:tc>
                <a:tc>
                  <a:txBody>
                    <a:bodyPr/>
                    <a:lstStyle/>
                    <a:p>
                      <a:pPr algn="ctr" rtl="0"/>
                      <a:r>
                        <a:rPr lang="en-US" sz="3200" dirty="0" smtClean="0"/>
                        <a:t>Therefore</a:t>
                      </a:r>
                      <a:endParaRPr lang="ar-SA" sz="3200" dirty="0"/>
                    </a:p>
                  </a:txBody>
                  <a:tcPr>
                    <a:noFill/>
                  </a:tcPr>
                </a:tc>
                <a:tc>
                  <a:txBody>
                    <a:bodyPr/>
                    <a:lstStyle/>
                    <a:p>
                      <a:pPr algn="ctr" rtl="0"/>
                      <a:r>
                        <a:rPr lang="en-US" sz="3200" dirty="0" smtClean="0"/>
                        <a:t>Moreover</a:t>
                      </a:r>
                      <a:endParaRPr lang="ar-SA" sz="3200" dirty="0"/>
                    </a:p>
                  </a:txBody>
                  <a:tcPr>
                    <a:noFill/>
                  </a:tcPr>
                </a:tc>
              </a:tr>
              <a:tr h="776888">
                <a:tc>
                  <a:txBody>
                    <a:bodyPr/>
                    <a:lstStyle/>
                    <a:p>
                      <a:pPr algn="ctr" rtl="0"/>
                      <a:r>
                        <a:rPr lang="en-US" sz="3200" dirty="0" smtClean="0"/>
                        <a:t>At last</a:t>
                      </a:r>
                      <a:endParaRPr lang="ar-SA" sz="3200" dirty="0"/>
                    </a:p>
                  </a:txBody>
                  <a:tcPr>
                    <a:noFill/>
                  </a:tcPr>
                </a:tc>
                <a:tc>
                  <a:txBody>
                    <a:bodyPr/>
                    <a:lstStyle/>
                    <a:p>
                      <a:pPr algn="ctr" rtl="0"/>
                      <a:r>
                        <a:rPr lang="en-US" sz="3200" dirty="0" smtClean="0"/>
                        <a:t>Thus</a:t>
                      </a:r>
                      <a:endParaRPr lang="ar-SA" sz="3200" dirty="0"/>
                    </a:p>
                  </a:txBody>
                  <a:tcPr>
                    <a:noFill/>
                  </a:tcPr>
                </a:tc>
                <a:tc>
                  <a:txBody>
                    <a:bodyPr/>
                    <a:lstStyle/>
                    <a:p>
                      <a:pPr algn="ctr" rtl="0"/>
                      <a:r>
                        <a:rPr lang="en-US" sz="3200" dirty="0" smtClean="0"/>
                        <a:t>In conclusion</a:t>
                      </a:r>
                      <a:endParaRPr lang="ar-SA" sz="3200" dirty="0"/>
                    </a:p>
                  </a:txBody>
                  <a:tcPr>
                    <a:noFill/>
                  </a:tcPr>
                </a:tc>
              </a:tr>
              <a:tr h="776888">
                <a:tc>
                  <a:txBody>
                    <a:bodyPr/>
                    <a:lstStyle/>
                    <a:p>
                      <a:pPr algn="ctr" rtl="0"/>
                      <a:r>
                        <a:rPr lang="en-US" sz="3200" dirty="0" smtClean="0"/>
                        <a:t>On the other hand</a:t>
                      </a:r>
                      <a:endParaRPr lang="ar-SA" sz="3200" dirty="0"/>
                    </a:p>
                  </a:txBody>
                  <a:tcPr>
                    <a:noFill/>
                  </a:tcPr>
                </a:tc>
                <a:tc>
                  <a:txBody>
                    <a:bodyPr/>
                    <a:lstStyle/>
                    <a:p>
                      <a:pPr algn="ctr" rtl="0"/>
                      <a:r>
                        <a:rPr lang="en-US" sz="3200" dirty="0" smtClean="0"/>
                        <a:t>Indeed</a:t>
                      </a:r>
                      <a:endParaRPr lang="ar-SA" sz="3200" dirty="0"/>
                    </a:p>
                  </a:txBody>
                  <a:tcPr>
                    <a:noFill/>
                  </a:tcPr>
                </a:tc>
                <a:tc>
                  <a:txBody>
                    <a:bodyPr/>
                    <a:lstStyle/>
                    <a:p>
                      <a:pPr algn="ctr" rtl="0"/>
                      <a:r>
                        <a:rPr lang="en-US" sz="3200" dirty="0" smtClean="0"/>
                        <a:t>meanwhile</a:t>
                      </a:r>
                      <a:endParaRPr lang="ar-SA" sz="3200" dirty="0"/>
                    </a:p>
                  </a:txBody>
                  <a:tcPr>
                    <a:noFill/>
                  </a:tcPr>
                </a:tc>
              </a:tr>
              <a:tr h="776888">
                <a:tc>
                  <a:txBody>
                    <a:bodyPr/>
                    <a:lstStyle/>
                    <a:p>
                      <a:pPr algn="ctr" rtl="0"/>
                      <a:r>
                        <a:rPr lang="en-US" sz="3200" dirty="0" smtClean="0"/>
                        <a:t>Finally</a:t>
                      </a:r>
                      <a:endParaRPr lang="ar-SA" sz="3200" dirty="0"/>
                    </a:p>
                  </a:txBody>
                  <a:tcPr>
                    <a:noFill/>
                  </a:tcPr>
                </a:tc>
                <a:tc>
                  <a:txBody>
                    <a:bodyPr/>
                    <a:lstStyle/>
                    <a:p>
                      <a:pPr algn="ctr" rtl="0"/>
                      <a:r>
                        <a:rPr lang="en-US" sz="3200" dirty="0" smtClean="0"/>
                        <a:t>Next</a:t>
                      </a:r>
                      <a:endParaRPr lang="ar-SA" sz="3200" dirty="0"/>
                    </a:p>
                  </a:txBody>
                  <a:tcPr>
                    <a:noFill/>
                  </a:tcPr>
                </a:tc>
                <a:tc>
                  <a:txBody>
                    <a:bodyPr/>
                    <a:lstStyle/>
                    <a:p>
                      <a:pPr algn="ctr" rtl="0"/>
                      <a:r>
                        <a:rPr lang="en-US" sz="3200" dirty="0" smtClean="0"/>
                        <a:t>furthermore</a:t>
                      </a:r>
                      <a:endParaRPr lang="ar-SA" sz="3200" dirty="0"/>
                    </a:p>
                  </a:txBody>
                  <a:tcPr>
                    <a:noFill/>
                  </a:tcPr>
                </a:tc>
              </a:tr>
              <a:tr h="776888">
                <a:tc>
                  <a:txBody>
                    <a:bodyPr/>
                    <a:lstStyle/>
                    <a:p>
                      <a:pPr algn="ctr" rtl="0"/>
                      <a:r>
                        <a:rPr lang="en-US" sz="3200" dirty="0" smtClean="0"/>
                        <a:t>In contrast</a:t>
                      </a:r>
                      <a:endParaRPr lang="ar-SA" sz="3200" dirty="0"/>
                    </a:p>
                  </a:txBody>
                  <a:tcPr>
                    <a:noFill/>
                  </a:tcPr>
                </a:tc>
                <a:tc>
                  <a:txBody>
                    <a:bodyPr/>
                    <a:lstStyle/>
                    <a:p>
                      <a:pPr algn="ctr" rtl="0"/>
                      <a:r>
                        <a:rPr lang="en-US" sz="3200" dirty="0" smtClean="0"/>
                        <a:t>Consequently</a:t>
                      </a:r>
                      <a:endParaRPr lang="ar-SA" sz="3200" dirty="0"/>
                    </a:p>
                  </a:txBody>
                  <a:tcPr>
                    <a:noFill/>
                  </a:tcPr>
                </a:tc>
                <a:tc>
                  <a:txBody>
                    <a:bodyPr/>
                    <a:lstStyle/>
                    <a:p>
                      <a:pPr algn="ctr" rtl="0"/>
                      <a:r>
                        <a:rPr lang="en-US" sz="3200" dirty="0" smtClean="0"/>
                        <a:t>hence</a:t>
                      </a:r>
                      <a:endParaRPr lang="ar-SA" sz="3200" dirty="0"/>
                    </a:p>
                  </a:txBody>
                  <a:tcPr>
                    <a:noFill/>
                  </a:tcPr>
                </a:tc>
              </a:tr>
              <a:tr h="776888">
                <a:tc>
                  <a:txBody>
                    <a:bodyPr/>
                    <a:lstStyle/>
                    <a:p>
                      <a:pPr algn="ctr" rtl="0"/>
                      <a:r>
                        <a:rPr lang="en-US" sz="3200" dirty="0" smtClean="0"/>
                        <a:t>similarly</a:t>
                      </a:r>
                      <a:endParaRPr lang="ar-SA" sz="3200" dirty="0"/>
                    </a:p>
                  </a:txBody>
                  <a:tcPr>
                    <a:noFill/>
                  </a:tcPr>
                </a:tc>
                <a:tc>
                  <a:txBody>
                    <a:bodyPr/>
                    <a:lstStyle/>
                    <a:p>
                      <a:pPr algn="ctr" rtl="0"/>
                      <a:r>
                        <a:rPr lang="en-US" sz="3200" dirty="0" smtClean="0"/>
                        <a:t>In</a:t>
                      </a:r>
                      <a:r>
                        <a:rPr lang="en-US" sz="3200" baseline="0" dirty="0" smtClean="0"/>
                        <a:t> as much as</a:t>
                      </a:r>
                      <a:endParaRPr lang="ar-SA" sz="3200" dirty="0"/>
                    </a:p>
                  </a:txBody>
                  <a:tcPr>
                    <a:noFill/>
                  </a:tcPr>
                </a:tc>
                <a:tc>
                  <a:txBody>
                    <a:bodyPr/>
                    <a:lstStyle/>
                    <a:p>
                      <a:pPr algn="ctr" rtl="0"/>
                      <a:r>
                        <a:rPr lang="en-US" sz="3200" dirty="0" smtClean="0"/>
                        <a:t>In addition</a:t>
                      </a:r>
                      <a:endParaRPr lang="ar-SA" sz="3200" dirty="0"/>
                    </a:p>
                  </a:txBody>
                  <a:tcPr>
                    <a:noFill/>
                  </a:tcPr>
                </a:tc>
              </a:tr>
              <a:tr h="7768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dirty="0" smtClean="0"/>
                        <a:t>Accordingly</a:t>
                      </a:r>
                      <a:endParaRPr lang="ar-SA" sz="3200" dirty="0" smtClean="0"/>
                    </a:p>
                  </a:txBody>
                  <a:tcPr>
                    <a:noFill/>
                  </a:tcPr>
                </a:tc>
                <a:tc>
                  <a:txBody>
                    <a:bodyPr/>
                    <a:lstStyle/>
                    <a:p>
                      <a:pPr algn="ctr" rtl="0"/>
                      <a:r>
                        <a:rPr lang="en-US" sz="3200" dirty="0" smtClean="0"/>
                        <a:t>In fact</a:t>
                      </a:r>
                      <a:endParaRPr lang="ar-SA" sz="3200" dirty="0"/>
                    </a:p>
                  </a:txBody>
                  <a:tcPr>
                    <a:noFill/>
                  </a:tcPr>
                </a:tc>
                <a:tc>
                  <a:txBody>
                    <a:bodyPr/>
                    <a:lstStyle/>
                    <a:p>
                      <a:pPr algn="ctr" rtl="0"/>
                      <a:r>
                        <a:rPr lang="en-US" sz="3200" dirty="0" smtClean="0"/>
                        <a:t>likewise</a:t>
                      </a:r>
                      <a:endParaRPr lang="ar-SA" sz="3200" dirty="0"/>
                    </a:p>
                  </a:txBody>
                  <a:tcP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571480"/>
            <a:ext cx="8358246" cy="5909438"/>
          </a:xfrm>
          <a:prstGeom prst="rect">
            <a:avLst/>
          </a:prstGeom>
          <a:noFill/>
        </p:spPr>
        <p:txBody>
          <a:bodyPr wrap="square" rtlCol="1">
            <a:spAutoFit/>
          </a:bodyPr>
          <a:lstStyle/>
          <a:p>
            <a:pPr algn="just" rtl="0">
              <a:lnSpc>
                <a:spcPct val="150000"/>
              </a:lnSpc>
            </a:pPr>
            <a:r>
              <a:rPr lang="en-US" sz="3200" dirty="0" smtClean="0"/>
              <a:t>Indirect links are pronouns, repetition of key words or phrases, and synonyms. Pronouns serve as transitions to connect a person or a thought mentioned in the preceding paragraph. Repeating in the first sentence of a paragraph a key word or phrase used in the preceding paragraph makes a smooth transition between the two paragraphs. And so does the synonym.</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lide(fromTop)">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42910" y="428604"/>
            <a:ext cx="7786742" cy="4524315"/>
          </a:xfrm>
          <a:prstGeom prst="rect">
            <a:avLst/>
          </a:prstGeom>
          <a:noFill/>
        </p:spPr>
        <p:txBody>
          <a:bodyPr wrap="square" rtlCol="1">
            <a:spAutoFit/>
          </a:bodyPr>
          <a:lstStyle/>
          <a:p>
            <a:pPr algn="just" rtl="0"/>
            <a:r>
              <a:rPr lang="en-US" sz="3200" b="1" dirty="0" smtClean="0"/>
              <a:t>Step 6 : Making a conclusion</a:t>
            </a:r>
          </a:p>
          <a:p>
            <a:pPr algn="just" rtl="0"/>
            <a:endParaRPr lang="en-US" sz="3200" b="1" dirty="0" smtClean="0"/>
          </a:p>
          <a:p>
            <a:pPr lvl="2" algn="just" rtl="0"/>
            <a:r>
              <a:rPr lang="en-US" sz="3200" dirty="0" smtClean="0"/>
              <a:t>Ask students to write a concluding paragraph which is a kind of summary of the major points of the composition. In this paragraph students highlight and emphasize the most important thoughts that he tackled and discussed in the composition.</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21" fill="hold">
                      <p:stCondLst>
                        <p:cond delay="indefinite"/>
                      </p:stCondLst>
                      <p:childTnLst>
                        <p:par>
                          <p:cTn id="22" fill="hold">
                            <p:stCondLst>
                              <p:cond delay="0"/>
                            </p:stCondLst>
                            <p:childTnLst>
                              <p:par>
                                <p:cTn id="23" presetID="12" presetClass="entr" presetSubtype="2"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slide(fromRight)">
                                      <p:cBhvr>
                                        <p:cTn id="25" dur="2000"/>
                                        <p:tgtEl>
                                          <p:spTgt spid="2">
                                            <p:txEl>
                                              <p:pRg st="2" end="2"/>
                                            </p:txEl>
                                          </p:spTgt>
                                        </p:tgtEl>
                                      </p:cBhvr>
                                    </p:animEffect>
                                  </p:childTnLst>
                                  <p:subTnLst>
                                    <p:audio>
                                      <p:cMediaNode>
                                        <p:cTn display="0" masterRel="sameClick">
                                          <p:stCondLst>
                                            <p:cond evt="begin" delay="0">
                                              <p:tn val="23"/>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57158" y="714356"/>
            <a:ext cx="8286808" cy="5509200"/>
          </a:xfrm>
          <a:prstGeom prst="rect">
            <a:avLst/>
          </a:prstGeom>
          <a:noFill/>
        </p:spPr>
        <p:txBody>
          <a:bodyPr wrap="square" rtlCol="1">
            <a:spAutoFit/>
          </a:bodyPr>
          <a:lstStyle/>
          <a:p>
            <a:pPr algn="l" rtl="0"/>
            <a:r>
              <a:rPr lang="en-US" sz="3200" b="1" dirty="0" smtClean="0"/>
              <a:t>Step 7 : Revising the first draft</a:t>
            </a:r>
          </a:p>
          <a:p>
            <a:pPr algn="l" rtl="0"/>
            <a:endParaRPr lang="en-US" sz="3200" dirty="0" smtClean="0"/>
          </a:p>
          <a:p>
            <a:pPr marL="1428750" lvl="2" indent="-514350" algn="just" rtl="0">
              <a:buFont typeface="+mj-lt"/>
              <a:buAutoNum type="alphaUcPeriod"/>
            </a:pPr>
            <a:r>
              <a:rPr lang="en-US" sz="3200" dirty="0" smtClean="0"/>
              <a:t>Ask students to check the introduction, paragraphing, transition between paragraphs and conclusion.</a:t>
            </a:r>
          </a:p>
          <a:p>
            <a:pPr marL="1428750" lvl="2" indent="-514350" algn="just" rtl="0">
              <a:buFont typeface="+mj-lt"/>
              <a:buAutoNum type="alphaUcPeriod"/>
            </a:pPr>
            <a:endParaRPr lang="en-US" sz="3200" dirty="0" smtClean="0"/>
          </a:p>
          <a:p>
            <a:pPr marL="1428750" lvl="2" indent="-514350" algn="just" rtl="0">
              <a:buFont typeface="+mj-lt"/>
              <a:buAutoNum type="alphaUcPeriod"/>
            </a:pPr>
            <a:r>
              <a:rPr lang="en-US" sz="3200" dirty="0" smtClean="0"/>
              <a:t>Encourage them to eliminate or add ideas, change orders of ideas, modify the structure of sentences, check punctuation marks, and correct spelling.</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
                                        <p:tgtEl>
                                          <p:spTgt spid="2">
                                            <p:txEl>
                                              <p:pRg st="0" end="0"/>
                                            </p:txEl>
                                          </p:spTgt>
                                        </p:tgtEl>
                                      </p:cBhvr>
                                    </p:animEffect>
                                    <p:anim calcmode="lin" valueType="num">
                                      <p:cBhvr>
                                        <p:cTn id="8" dur="8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800" fill="hold"/>
                                        <p:tgtEl>
                                          <p:spTgt spid="2">
                                            <p:txEl>
                                              <p:pRg st="0" end="0"/>
                                            </p:txEl>
                                          </p:spTgt>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2">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2">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 calcmode="lin" valueType="num">
                                      <p:cBhvr additive="base">
                                        <p:cTn id="16" dur="20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7" dur="2000" fill="hold"/>
                                        <p:tgtEl>
                                          <p:spTgt spid="2">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2" name="type.wav" builtIn="1"/>
                                        </p:tgtEl>
                                      </p:cMediaNode>
                                    </p:audio>
                                  </p:subTnLst>
                                </p:cTn>
                              </p:par>
                            </p:childTnLst>
                          </p:cTn>
                        </p:par>
                      </p:childTnLst>
                    </p:cTn>
                  </p:par>
                  <p:par>
                    <p:cTn id="18" fill="hold">
                      <p:stCondLst>
                        <p:cond delay="indefinite"/>
                      </p:stCondLst>
                      <p:childTnLst>
                        <p:par>
                          <p:cTn id="19" fill="hold">
                            <p:stCondLst>
                              <p:cond delay="0"/>
                            </p:stCondLst>
                            <p:childTnLst>
                              <p:par>
                                <p:cTn id="20" presetID="2" presetClass="entr" presetSubtype="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additive="base">
                                        <p:cTn id="22" dur="20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3" dur="2000" fill="hold"/>
                                        <p:tgtEl>
                                          <p:spTgt spid="2">
                                            <p:txEl>
                                              <p:pRg st="4" end="4"/>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42910" y="571480"/>
            <a:ext cx="7572428" cy="4031873"/>
          </a:xfrm>
          <a:prstGeom prst="rect">
            <a:avLst/>
          </a:prstGeom>
          <a:noFill/>
        </p:spPr>
        <p:txBody>
          <a:bodyPr wrap="square" rtlCol="1">
            <a:spAutoFit/>
          </a:bodyPr>
          <a:lstStyle/>
          <a:p>
            <a:pPr algn="just" rtl="0"/>
            <a:r>
              <a:rPr lang="en-US" sz="3200" b="1" dirty="0" smtClean="0"/>
              <a:t>Step 8 : Developing the final draft</a:t>
            </a:r>
          </a:p>
          <a:p>
            <a:pPr algn="just" rtl="0"/>
            <a:endParaRPr lang="en-US" sz="3200" dirty="0" smtClean="0"/>
          </a:p>
          <a:p>
            <a:pPr marL="1428750" lvl="2" indent="-514350" algn="just" rtl="0">
              <a:buFont typeface="+mj-lt"/>
              <a:buAutoNum type="alphaUcPeriod"/>
            </a:pPr>
            <a:r>
              <a:rPr lang="en-US" sz="3200" dirty="0" smtClean="0"/>
              <a:t>Ask them to rewrite the first draft neatly after making all changes and improvements in the revision.</a:t>
            </a:r>
          </a:p>
          <a:p>
            <a:pPr marL="1428750" lvl="2" indent="-514350" algn="just" rtl="0">
              <a:buFont typeface="+mj-lt"/>
              <a:buAutoNum type="alphaUcPeriod"/>
            </a:pPr>
            <a:endParaRPr lang="en-US" sz="3200" dirty="0" smtClean="0"/>
          </a:p>
          <a:p>
            <a:pPr marL="1428750" lvl="2" indent="-514350" algn="just" rtl="0">
              <a:buFont typeface="+mj-lt"/>
              <a:buAutoNum type="alphaUcPeriod"/>
            </a:pPr>
            <a:r>
              <a:rPr lang="en-US" sz="3200" dirty="0" smtClean="0"/>
              <a:t>Emphasize the layout of writing or typing it.</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2">
                                            <p:txEl>
                                              <p:pRg st="0" end="0"/>
                                            </p:txEl>
                                          </p:spTgt>
                                        </p:tgtEl>
                                        <p:attrNameLst>
                                          <p:attrName>ppt_y</p:attrName>
                                        </p:attrNameLst>
                                      </p:cBhvr>
                                      <p:tavLst>
                                        <p:tav tm="0">
                                          <p:val>
                                            <p:strVal val="#ppt_y"/>
                                          </p:val>
                                        </p:tav>
                                        <p:tav tm="100000">
                                          <p:val>
                                            <p:strVal val="#ppt_y"/>
                                          </p:val>
                                        </p:tav>
                                      </p:tavLst>
                                    </p:anim>
                                    <p:anim calcmode="lin" valueType="num">
                                      <p:cBhvr>
                                        <p:cTn id="9" dur="1000" fill="hold"/>
                                        <p:tgtEl>
                                          <p:spTgt spid="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2" fill="hold">
                      <p:stCondLst>
                        <p:cond delay="indefinite"/>
                      </p:stCondLst>
                      <p:childTnLst>
                        <p:par>
                          <p:cTn id="13" fill="hold">
                            <p:stCondLst>
                              <p:cond delay="0"/>
                            </p:stCondLst>
                            <p:childTnLst>
                              <p:par>
                                <p:cTn id="14" presetID="2" presetClass="entr" presetSubtype="1" fill="hold"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 calcmode="lin" valueType="num">
                                      <p:cBhvr additive="base">
                                        <p:cTn id="16"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7" dur="2000" fill="hold"/>
                                        <p:tgtEl>
                                          <p:spTgt spid="2">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2" name="type.wav" builtIn="1"/>
                                        </p:tgtEl>
                                      </p:cMediaNode>
                                    </p:audio>
                                  </p:sub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additive="base">
                                        <p:cTn id="22" dur="20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3" dur="2000" fill="hold"/>
                                        <p:tgtEl>
                                          <p:spTgt spid="2">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2"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846</TotalTime>
  <Words>2689</Words>
  <Application>Microsoft Office PowerPoint</Application>
  <PresentationFormat>On-screen Show (4:3)</PresentationFormat>
  <Paragraphs>149</Paragraphs>
  <Slides>42</Slides>
  <Notes>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رحلة</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د- نسرين عبدالباسط العناني</dc:creator>
  <cp:lastModifiedBy>Nisreen</cp:lastModifiedBy>
  <cp:revision>110</cp:revision>
  <dcterms:created xsi:type="dcterms:W3CDTF">2011-03-19T19:59:36Z</dcterms:created>
  <dcterms:modified xsi:type="dcterms:W3CDTF">2012-02-01T20:17:30Z</dcterms:modified>
</cp:coreProperties>
</file>