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93" r:id="rId33"/>
    <p:sldId id="294" r:id="rId34"/>
    <p:sldId id="287" r:id="rId35"/>
    <p:sldId id="288" r:id="rId36"/>
    <p:sldId id="289" r:id="rId37"/>
    <p:sldId id="290" r:id="rId38"/>
    <p:sldId id="291" r:id="rId39"/>
    <p:sldId id="292"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1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685800" y="609600"/>
            <a:ext cx="7467600" cy="5486400"/>
          </a:xfrm>
          <a:prstGeom prst="decago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smtClean="0">
                <a:solidFill>
                  <a:schemeClr val="tx1"/>
                </a:solidFill>
              </a:rPr>
              <a:t>Chapter III</a:t>
            </a:r>
          </a:p>
          <a:p>
            <a:pPr algn="ctr"/>
            <a:endParaRPr lang="en-US" sz="6000" dirty="0" smtClean="0">
              <a:solidFill>
                <a:schemeClr val="tx1"/>
              </a:solidFill>
            </a:endParaRPr>
          </a:p>
          <a:p>
            <a:pPr algn="ctr"/>
            <a:r>
              <a:rPr lang="en-US" sz="6000" b="1" dirty="0" smtClean="0">
                <a:solidFill>
                  <a:schemeClr val="tx1"/>
                </a:solidFill>
              </a:rPr>
              <a:t>Lesson planning</a:t>
            </a:r>
            <a:endParaRPr lang="ar-EG" sz="6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228600"/>
            <a:ext cx="3657600" cy="6096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A lesson plan</a:t>
            </a:r>
            <a:endParaRPr lang="ar-EG" sz="4400" dirty="0">
              <a:solidFill>
                <a:schemeClr val="tx1"/>
              </a:solidFill>
            </a:endParaRPr>
          </a:p>
        </p:txBody>
      </p:sp>
      <p:sp>
        <p:nvSpPr>
          <p:cNvPr id="3" name="TextBox 2"/>
          <p:cNvSpPr txBox="1"/>
          <p:nvPr/>
        </p:nvSpPr>
        <p:spPr>
          <a:xfrm>
            <a:off x="0" y="934045"/>
            <a:ext cx="9144000" cy="5847755"/>
          </a:xfrm>
          <a:prstGeom prst="rect">
            <a:avLst/>
          </a:prstGeom>
          <a:noFill/>
        </p:spPr>
        <p:txBody>
          <a:bodyPr wrap="square" rtlCol="1">
            <a:spAutoFit/>
          </a:bodyPr>
          <a:lstStyle/>
          <a:p>
            <a:pPr algn="just">
              <a:buFont typeface="Wingdings" pitchFamily="2" charset="2"/>
              <a:buChar char="§"/>
            </a:pPr>
            <a:r>
              <a:rPr lang="en-US" sz="3400" dirty="0" smtClean="0"/>
              <a:t>A lesson plan is an extremely useful tool that serves as a combination guide, resource, and historical document reflecting our teaching philosophy, student population, textbooks, and most  importantly, our goals for our students. A lesson plan is also a record of what we did in class.</a:t>
            </a:r>
          </a:p>
          <a:p>
            <a:pPr algn="just">
              <a:buFont typeface="Wingdings" pitchFamily="2" charset="2"/>
              <a:buChar char="§"/>
            </a:pPr>
            <a:r>
              <a:rPr lang="en-US" sz="3400" dirty="0" smtClean="0"/>
              <a:t>A lesson plan is an important tool that can help teachers make decisions, solve instructional problems, deal with classroom management issues, record progress, and be accountable to peers or supervisors.</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9"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upLeft)">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upRight)">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610600" cy="1754326"/>
          </a:xfrm>
          <a:prstGeom prst="rect">
            <a:avLst/>
          </a:prstGeom>
          <a:noFill/>
        </p:spPr>
        <p:txBody>
          <a:bodyPr wrap="square" rtlCol="1">
            <a:spAutoFit/>
          </a:bodyPr>
          <a:lstStyle/>
          <a:p>
            <a:pPr algn="just">
              <a:buFont typeface="Wingdings" pitchFamily="2" charset="2"/>
              <a:buChar char="§"/>
            </a:pPr>
            <a:r>
              <a:rPr lang="en-US" sz="3600" dirty="0" smtClean="0"/>
              <a:t>A lesson plan is a teacher’s detailed description of the course of instruction for one class.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381000"/>
            <a:ext cx="7543800" cy="5334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The benefits of lesson planning:</a:t>
            </a:r>
            <a:endParaRPr lang="ar-EG" sz="4400" dirty="0">
              <a:solidFill>
                <a:schemeClr val="tx1"/>
              </a:solidFill>
            </a:endParaRPr>
          </a:p>
        </p:txBody>
      </p:sp>
      <p:sp>
        <p:nvSpPr>
          <p:cNvPr id="3" name="TextBox 2"/>
          <p:cNvSpPr txBox="1"/>
          <p:nvPr/>
        </p:nvSpPr>
        <p:spPr>
          <a:xfrm>
            <a:off x="304800" y="1295400"/>
            <a:ext cx="8610600" cy="5078313"/>
          </a:xfrm>
          <a:prstGeom prst="rect">
            <a:avLst/>
          </a:prstGeom>
          <a:noFill/>
        </p:spPr>
        <p:txBody>
          <a:bodyPr wrap="square" rtlCol="1">
            <a:spAutoFit/>
          </a:bodyPr>
          <a:lstStyle/>
          <a:p>
            <a:pPr algn="just">
              <a:buFont typeface="Wingdings" pitchFamily="2" charset="2"/>
              <a:buChar char="v"/>
            </a:pPr>
            <a:r>
              <a:rPr lang="en-US" sz="3600" dirty="0" smtClean="0"/>
              <a:t>Deciding what to teach, in what order, and for how much time are the basic components of planning.</a:t>
            </a:r>
          </a:p>
          <a:p>
            <a:pPr algn="just">
              <a:buFont typeface="Wingdings" pitchFamily="2" charset="2"/>
              <a:buChar char="v"/>
            </a:pPr>
            <a:r>
              <a:rPr lang="en-US" sz="3600" dirty="0" smtClean="0"/>
              <a:t>The lesson plan serves as a map or checklist that guides us in knowing what we want to do next.</a:t>
            </a:r>
          </a:p>
          <a:p>
            <a:pPr algn="just">
              <a:buFont typeface="Wingdings" pitchFamily="2" charset="2"/>
              <a:buChar char="v"/>
            </a:pPr>
            <a:r>
              <a:rPr lang="en-US" sz="3600" dirty="0" smtClean="0"/>
              <a:t>These sequences of activities remind us of the goals and objectives of our lessons for our students.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edge">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edge">
                                      <p:cBhvr>
                                        <p:cTn id="22" dur="2000"/>
                                        <p:tgtEl>
                                          <p:spTgt spid="3">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534400" cy="6186309"/>
          </a:xfrm>
          <a:prstGeom prst="rect">
            <a:avLst/>
          </a:prstGeom>
          <a:noFill/>
        </p:spPr>
        <p:txBody>
          <a:bodyPr wrap="square" rtlCol="1">
            <a:spAutoFit/>
          </a:bodyPr>
          <a:lstStyle/>
          <a:p>
            <a:pPr algn="just">
              <a:buFont typeface="Wingdings" pitchFamily="2" charset="2"/>
              <a:buChar char="v"/>
            </a:pPr>
            <a:r>
              <a:rPr lang="en-US" sz="3600" dirty="0" smtClean="0"/>
              <a:t>A goad lesson plan guides but does not dictate what  and how we teach.</a:t>
            </a:r>
          </a:p>
          <a:p>
            <a:pPr algn="just">
              <a:buFont typeface="Wingdings" pitchFamily="2" charset="2"/>
              <a:buChar char="v"/>
            </a:pPr>
            <a:r>
              <a:rPr lang="en-US" sz="3600" dirty="0" smtClean="0"/>
              <a:t>A lesson plan gives the lesson a framework and an overall shape.</a:t>
            </a:r>
          </a:p>
          <a:p>
            <a:pPr algn="just">
              <a:buFont typeface="Wingdings" pitchFamily="2" charset="2"/>
              <a:buChar char="v"/>
            </a:pPr>
            <a:r>
              <a:rPr lang="en-US" sz="3600" dirty="0" smtClean="0"/>
              <a:t>A lesson plan helps to remind teachers of what they intended to do.</a:t>
            </a:r>
          </a:p>
          <a:p>
            <a:pPr algn="just">
              <a:buFont typeface="Wingdings" pitchFamily="2" charset="2"/>
              <a:buChar char="v"/>
            </a:pPr>
            <a:r>
              <a:rPr lang="en-US" sz="3600" dirty="0" smtClean="0"/>
              <a:t>Good lesson planning has a great psychological function; it makes the teacher feel more secure.</a:t>
            </a:r>
          </a:p>
          <a:p>
            <a:pPr algn="just">
              <a:buFont typeface="Wingdings" pitchFamily="2" charset="2"/>
              <a:buChar char="v"/>
            </a:pPr>
            <a:r>
              <a:rPr lang="en-US" sz="3600" dirty="0" smtClean="0"/>
              <a:t>It allows the teacher to “see” the overall architecture of the lesson.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Bottom)">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lide(from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ircle(in)">
                                      <p:cBhvr>
                                        <p:cTn id="22" dur="20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circle(in)">
                                      <p:cBhvr>
                                        <p:cTn id="27" dur="2000"/>
                                        <p:tgtEl>
                                          <p:spTgt spid="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458200" cy="1200329"/>
          </a:xfrm>
          <a:prstGeom prst="rect">
            <a:avLst/>
          </a:prstGeom>
          <a:noFill/>
        </p:spPr>
        <p:txBody>
          <a:bodyPr wrap="square" rtlCol="1">
            <a:spAutoFit/>
          </a:bodyPr>
          <a:lstStyle/>
          <a:p>
            <a:pPr algn="just">
              <a:buFont typeface="Wingdings" pitchFamily="2" charset="2"/>
              <a:buChar char="§"/>
            </a:pPr>
            <a:r>
              <a:rPr lang="en-US" sz="3600" dirty="0" smtClean="0"/>
              <a:t>It allows the teacher to check the lesson for balance of content and activities.</a:t>
            </a:r>
            <a:endParaRPr lang="ar-EG" sz="3600" dirty="0"/>
          </a:p>
        </p:txBody>
      </p:sp>
      <p:sp>
        <p:nvSpPr>
          <p:cNvPr id="3" name="Rounded Rectangle 2"/>
          <p:cNvSpPr/>
          <p:nvPr/>
        </p:nvSpPr>
        <p:spPr>
          <a:xfrm>
            <a:off x="304800" y="2057400"/>
            <a:ext cx="5334000" cy="5334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How to plan the lesson</a:t>
            </a:r>
            <a:endParaRPr lang="ar-EG" sz="4000" dirty="0">
              <a:solidFill>
                <a:schemeClr val="tx1"/>
              </a:solidFill>
            </a:endParaRPr>
          </a:p>
        </p:txBody>
      </p:sp>
      <p:sp>
        <p:nvSpPr>
          <p:cNvPr id="4" name="TextBox 3"/>
          <p:cNvSpPr txBox="1"/>
          <p:nvPr/>
        </p:nvSpPr>
        <p:spPr>
          <a:xfrm>
            <a:off x="304800" y="2819400"/>
            <a:ext cx="8382000" cy="3416320"/>
          </a:xfrm>
          <a:prstGeom prst="rect">
            <a:avLst/>
          </a:prstGeom>
          <a:noFill/>
        </p:spPr>
        <p:txBody>
          <a:bodyPr wrap="square" rtlCol="1">
            <a:spAutoFit/>
          </a:bodyPr>
          <a:lstStyle/>
          <a:p>
            <a:pPr algn="just">
              <a:buFont typeface="Wingdings" pitchFamily="2" charset="2"/>
              <a:buChar char="v"/>
            </a:pPr>
            <a:r>
              <a:rPr lang="en-US" sz="3600" dirty="0" smtClean="0"/>
              <a:t>When creating a lesson, a teacher must consider the background of the students, the objectives of the lesson, the skills to be taught, the activities, the materials and texts, the time constraints, and the connections to previous and future lessons.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2"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slide(fromRight)">
                                      <p:cBhvr>
                                        <p:cTn id="18" dur="2000"/>
                                        <p:tgtEl>
                                          <p:spTgt spid="4">
                                            <p:txEl>
                                              <p:pRg st="0" end="0"/>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86800" cy="6186309"/>
          </a:xfrm>
          <a:prstGeom prst="rect">
            <a:avLst/>
          </a:prstGeom>
          <a:noFill/>
        </p:spPr>
        <p:txBody>
          <a:bodyPr wrap="square" rtlCol="1">
            <a:spAutoFit/>
          </a:bodyPr>
          <a:lstStyle/>
          <a:p>
            <a:pPr>
              <a:buFont typeface="Wingdings" pitchFamily="2" charset="2"/>
              <a:buChar char="v"/>
            </a:pPr>
            <a:r>
              <a:rPr lang="en-US" sz="3600" dirty="0" smtClean="0"/>
              <a:t>A lesson plan has stages: a beginning, a middle, and an end.</a:t>
            </a:r>
          </a:p>
          <a:p>
            <a:pPr marL="742950" indent="-742950" algn="just">
              <a:buFont typeface="Wingdings" pitchFamily="2" charset="2"/>
              <a:buChar char="v"/>
            </a:pPr>
            <a:r>
              <a:rPr lang="en-US" sz="3600" dirty="0" smtClean="0"/>
              <a:t>Lessons usually begin with warm-up and /or review activities. Teachers need to decide how they will connect the day’s lesson to the previous class meeting and how they want to interest and motivate their students for the day’s activities.</a:t>
            </a:r>
          </a:p>
          <a:p>
            <a:pPr marL="625475" algn="just">
              <a:tabLst>
                <a:tab pos="625475" algn="l"/>
              </a:tabLst>
            </a:pPr>
            <a:r>
              <a:rPr lang="en-US" sz="3600" dirty="0" smtClean="0"/>
              <a:t>Once warmed up, the class is then ready for the presentation and practice stages of the lesson.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heel(4)">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par>
                                <p:cTn id="13" presetID="21"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heel(4)">
                                      <p:cBhvr>
                                        <p:cTn id="15" dur="2000"/>
                                        <p:tgtEl>
                                          <p:spTgt spid="2">
                                            <p:txEl>
                                              <p:pRg st="2" end="2"/>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58425"/>
            <a:ext cx="8763000" cy="6370975"/>
          </a:xfrm>
          <a:prstGeom prst="rect">
            <a:avLst/>
          </a:prstGeom>
          <a:noFill/>
        </p:spPr>
        <p:txBody>
          <a:bodyPr wrap="square" rtlCol="1">
            <a:spAutoFit/>
          </a:bodyPr>
          <a:lstStyle/>
          <a:p>
            <a:pPr algn="just">
              <a:buFont typeface="Wingdings" pitchFamily="2" charset="2"/>
              <a:buChar char="v"/>
            </a:pPr>
            <a:r>
              <a:rPr lang="en-US" sz="3400" dirty="0" smtClean="0"/>
              <a:t>The middle component of a lesson plan is the lesson’s content; this includes procedures or activities along with transition notes, as well as time management and class management  notes such as the students’ seating arrangements  for different activities.</a:t>
            </a:r>
          </a:p>
          <a:p>
            <a:pPr algn="just">
              <a:buFont typeface="Wingdings" pitchFamily="2" charset="2"/>
              <a:buChar char="v"/>
            </a:pPr>
            <a:r>
              <a:rPr lang="en-US" sz="3400" dirty="0" smtClean="0"/>
              <a:t>The final section of the lesson plan should include comments that end the lesson such as a review or summary of the lesson and that indicate homework or other assignments. </a:t>
            </a:r>
          </a:p>
          <a:p>
            <a:pPr algn="just">
              <a:buFont typeface="Wingdings" pitchFamily="2" charset="2"/>
              <a:buChar char="v"/>
            </a:pPr>
            <a:r>
              <a:rPr lang="en-US" sz="3400" dirty="0" smtClean="0"/>
              <a:t>The final section also includes the lesson evaluation. The evaluation component of lesson </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plus(in)">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plus(in)">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458200" cy="2862322"/>
          </a:xfrm>
          <a:prstGeom prst="rect">
            <a:avLst/>
          </a:prstGeom>
          <a:noFill/>
        </p:spPr>
        <p:txBody>
          <a:bodyPr wrap="square" rtlCol="1">
            <a:spAutoFit/>
          </a:bodyPr>
          <a:lstStyle/>
          <a:p>
            <a:pPr algn="just"/>
            <a:r>
              <a:rPr lang="en-US" sz="3600" dirty="0" smtClean="0"/>
              <a:t>planning provides an opportunity for honest reflection about what activities worked or did not work and why, as well as how the lesson could be improved or modified the next time around.</a:t>
            </a:r>
            <a:endParaRPr lang="ar-EG" sz="3600" dirty="0"/>
          </a:p>
        </p:txBody>
      </p:sp>
      <p:sp>
        <p:nvSpPr>
          <p:cNvPr id="3" name="Rounded Rectangle 2"/>
          <p:cNvSpPr/>
          <p:nvPr/>
        </p:nvSpPr>
        <p:spPr>
          <a:xfrm>
            <a:off x="152400" y="3429000"/>
            <a:ext cx="8001000" cy="4572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Basic Principles of Lesson Planning</a:t>
            </a:r>
            <a:endParaRPr lang="ar-EG" sz="4000" dirty="0">
              <a:solidFill>
                <a:schemeClr val="tx1"/>
              </a:solidFill>
            </a:endParaRPr>
          </a:p>
        </p:txBody>
      </p:sp>
      <p:sp>
        <p:nvSpPr>
          <p:cNvPr id="4" name="TextBox 3"/>
          <p:cNvSpPr txBox="1"/>
          <p:nvPr/>
        </p:nvSpPr>
        <p:spPr>
          <a:xfrm>
            <a:off x="152400" y="4191000"/>
            <a:ext cx="8763000" cy="1754326"/>
          </a:xfrm>
          <a:prstGeom prst="rect">
            <a:avLst/>
          </a:prstGeom>
          <a:noFill/>
        </p:spPr>
        <p:txBody>
          <a:bodyPr wrap="square" rtlCol="1">
            <a:spAutoFit/>
          </a:bodyPr>
          <a:lstStyle/>
          <a:p>
            <a:pPr algn="just"/>
            <a:r>
              <a:rPr lang="en-US" sz="3600" dirty="0" smtClean="0"/>
              <a:t>As teachers gain experience in the classroom, they learn certain principles about planning. The basic principles of lesson planning are:</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ppt_w</p:attrName>
                                        </p:attrNameLst>
                                      </p:cBhvr>
                                      <p:tavLst>
                                        <p:tav tm="0">
                                          <p:val>
                                            <p:strVal val="#ppt_w*0.70"/>
                                          </p:val>
                                        </p:tav>
                                        <p:tav tm="100000">
                                          <p:val>
                                            <p:strVal val="#ppt_w"/>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animEffect transition="in" filter="fade">
                                      <p:cBhvr>
                                        <p:cTn id="15" dur="20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6" fill="hold">
                      <p:stCondLst>
                        <p:cond delay="indefinite"/>
                      </p:stCondLst>
                      <p:childTnLst>
                        <p:par>
                          <p:cTn id="17" fill="hold">
                            <p:stCondLst>
                              <p:cond delay="0"/>
                            </p:stCondLst>
                            <p:childTnLst>
                              <p:par>
                                <p:cTn id="18" presetID="18" presetClass="entr" presetSubtype="3"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upRight)">
                                      <p:cBhvr>
                                        <p:cTn id="20" dur="2000"/>
                                        <p:tgtEl>
                                          <p:spTgt spid="4"/>
                                        </p:tgtEl>
                                      </p:cBhvr>
                                    </p:animEffect>
                                  </p:childTnLst>
                                  <p:subTnLst>
                                    <p:audio>
                                      <p:cMediaNode>
                                        <p:cTn display="0" masterRel="sameClick">
                                          <p:stCondLst>
                                            <p:cond evt="begin" delay="0">
                                              <p:tn val="18"/>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381000"/>
            <a:ext cx="3048000" cy="5334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1- coherence</a:t>
            </a:r>
            <a:endParaRPr lang="ar-EG" sz="4000" dirty="0">
              <a:solidFill>
                <a:schemeClr val="tx1"/>
              </a:solidFill>
            </a:endParaRPr>
          </a:p>
        </p:txBody>
      </p:sp>
      <p:sp>
        <p:nvSpPr>
          <p:cNvPr id="3" name="TextBox 2"/>
          <p:cNvSpPr txBox="1"/>
          <p:nvPr/>
        </p:nvSpPr>
        <p:spPr>
          <a:xfrm>
            <a:off x="381000" y="914400"/>
            <a:ext cx="8305800" cy="5632311"/>
          </a:xfrm>
          <a:prstGeom prst="rect">
            <a:avLst/>
          </a:prstGeom>
          <a:noFill/>
        </p:spPr>
        <p:txBody>
          <a:bodyPr wrap="square" rtlCol="1">
            <a:spAutoFit/>
          </a:bodyPr>
          <a:lstStyle/>
          <a:p>
            <a:pPr algn="just"/>
            <a:r>
              <a:rPr lang="en-US" sz="3600" dirty="0" smtClean="0"/>
              <a:t>A good lesson has a sense of coherence and flow. This means that the lesson hangs together and is not just  a sequence of discrete activities. On a macro level, links or threads should connect the various lessons over the days and weeks of a course. On a micro level, students need to understand the rationale for each activity; also, they  learn best when there are transitions from one activity to the next.</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28600"/>
            <a:ext cx="2514600" cy="4572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2- variety</a:t>
            </a:r>
            <a:endParaRPr lang="ar-EG" sz="4000" dirty="0">
              <a:solidFill>
                <a:schemeClr val="tx1"/>
              </a:solidFill>
            </a:endParaRPr>
          </a:p>
        </p:txBody>
      </p:sp>
      <p:sp>
        <p:nvSpPr>
          <p:cNvPr id="3" name="TextBox 2"/>
          <p:cNvSpPr txBox="1"/>
          <p:nvPr/>
        </p:nvSpPr>
        <p:spPr>
          <a:xfrm>
            <a:off x="152400" y="685801"/>
            <a:ext cx="8763000" cy="6186309"/>
          </a:xfrm>
          <a:prstGeom prst="rect">
            <a:avLst/>
          </a:prstGeom>
          <a:noFill/>
        </p:spPr>
        <p:txBody>
          <a:bodyPr wrap="square" rtlCol="1">
            <a:spAutoFit/>
          </a:bodyPr>
          <a:lstStyle/>
          <a:p>
            <a:pPr algn="just"/>
            <a:r>
              <a:rPr lang="en-US" sz="3600" dirty="0" smtClean="0"/>
              <a:t>A good lesson exhibits variety. This variety needs to be present at both the macro and micro levels. On a macro level,  there should be variety in terms of topics (content), language, and skills over  the length of the course. On a micro level, each daily lesson should have a certain amount of variety in terms of the space of the class, such as time spent on various activities. The percentages of teacher-fronted time and student-centered activities should vary from lesson to lesson,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6186309"/>
          </a:xfrm>
          <a:prstGeom prst="rect">
            <a:avLst/>
          </a:prstGeom>
          <a:noFill/>
        </p:spPr>
        <p:txBody>
          <a:bodyPr wrap="square" rtlCol="1">
            <a:spAutoFit/>
          </a:bodyPr>
          <a:lstStyle/>
          <a:p>
            <a:pPr algn="just"/>
            <a:r>
              <a:rPr lang="en-US" sz="3600" dirty="0" smtClean="0"/>
              <a:t> i.e., the ability to “stir” or “settle” our students depending on the need ( There are days when we want our students to participate and be active, but there are other days when we want them a bit calmer in order to be receptive to new material or </a:t>
            </a:r>
            <a:r>
              <a:rPr lang="en-US" sz="3600" dirty="0" err="1" smtClean="0"/>
              <a:t>practise</a:t>
            </a:r>
            <a:r>
              <a:rPr lang="en-US" sz="3600" dirty="0" smtClean="0"/>
              <a:t> a listening or reading strategy. Each lesson should also have some variety in terms of classroom organization such as whole-class, small-group, pair, and individual activities.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81000" y="228600"/>
            <a:ext cx="3200400" cy="6858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3 - Flexibility</a:t>
            </a:r>
            <a:endParaRPr lang="ar-EG" sz="4400" dirty="0">
              <a:solidFill>
                <a:schemeClr val="tx1"/>
              </a:solidFill>
            </a:endParaRPr>
          </a:p>
        </p:txBody>
      </p:sp>
      <p:sp>
        <p:nvSpPr>
          <p:cNvPr id="4" name="TextBox 3"/>
          <p:cNvSpPr txBox="1"/>
          <p:nvPr/>
        </p:nvSpPr>
        <p:spPr>
          <a:xfrm>
            <a:off x="76200" y="990600"/>
            <a:ext cx="8915400" cy="5632311"/>
          </a:xfrm>
          <a:prstGeom prst="rect">
            <a:avLst/>
          </a:prstGeom>
          <a:noFill/>
        </p:spPr>
        <p:txBody>
          <a:bodyPr wrap="square" rtlCol="1">
            <a:spAutoFit/>
          </a:bodyPr>
          <a:lstStyle/>
          <a:p>
            <a:pPr algn="just"/>
            <a:r>
              <a:rPr lang="en-US" sz="3600" dirty="0" smtClean="0"/>
              <a:t>A good lesson is flexible. Lesson plans are not meant to be tools that bind teachers to some preordained plan. Good teachers think on their feet and know when it is time to change an activity, regardless of what the lesson plan says. A brilliant idea can  come as the teacher is writing on the board. An interesting student question can take the class in an unanticipated direction that creates one of those wonderful “teaching moments”, not to be missed.</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Right)">
                                      <p:cBhvr>
                                        <p:cTn id="13" dur="20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85800" y="0"/>
            <a:ext cx="7848600" cy="12954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smtClean="0">
                <a:solidFill>
                  <a:schemeClr val="tx1"/>
                </a:solidFill>
              </a:rPr>
              <a:t>The Considerations that Underline Planning</a:t>
            </a:r>
            <a:endParaRPr lang="ar-EG" sz="4000" dirty="0">
              <a:solidFill>
                <a:schemeClr val="tx1"/>
              </a:solidFill>
            </a:endParaRPr>
          </a:p>
        </p:txBody>
      </p:sp>
      <p:sp>
        <p:nvSpPr>
          <p:cNvPr id="3" name="TextBox 2"/>
          <p:cNvSpPr txBox="1"/>
          <p:nvPr/>
        </p:nvSpPr>
        <p:spPr>
          <a:xfrm>
            <a:off x="152400" y="1304865"/>
            <a:ext cx="8839200" cy="5324535"/>
          </a:xfrm>
          <a:prstGeom prst="rect">
            <a:avLst/>
          </a:prstGeom>
          <a:noFill/>
        </p:spPr>
        <p:txBody>
          <a:bodyPr wrap="square" rtlCol="1">
            <a:spAutoFit/>
          </a:bodyPr>
          <a:lstStyle/>
          <a:p>
            <a:pPr marL="742950" indent="-742950" algn="just">
              <a:buFont typeface="+mj-lt"/>
              <a:buAutoNum type="arabicPeriod"/>
            </a:pPr>
            <a:r>
              <a:rPr lang="en-US" sz="3400" dirty="0" smtClean="0"/>
              <a:t>What is taught is defined by student needs.</a:t>
            </a:r>
          </a:p>
          <a:p>
            <a:pPr marL="742950" indent="-26988" algn="just"/>
            <a:r>
              <a:rPr lang="en-US" sz="3400" dirty="0" smtClean="0"/>
              <a:t>a- All activities are clearly related to something the learners will need to do with English in the real world.</a:t>
            </a:r>
          </a:p>
          <a:p>
            <a:pPr marL="742950" indent="-742950" algn="just">
              <a:buFont typeface="+mj-lt"/>
              <a:buAutoNum type="arabicPeriod" startAt="2"/>
            </a:pPr>
            <a:r>
              <a:rPr lang="en-US" sz="3400" dirty="0" smtClean="0"/>
              <a:t>What is taught is defined by real language use.</a:t>
            </a:r>
          </a:p>
          <a:p>
            <a:pPr marL="1458912" indent="-742950" algn="just"/>
            <a:r>
              <a:rPr lang="en-US" sz="3400" dirty="0" smtClean="0"/>
              <a:t>a. Materials are authentic whenever possible.</a:t>
            </a:r>
          </a:p>
          <a:p>
            <a:pPr marL="1458912" indent="-742950" algn="just"/>
            <a:r>
              <a:rPr lang="en-US" sz="3400" dirty="0" smtClean="0"/>
              <a:t>b.  Discourse beyond the sentence level is used.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ou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camera.wav"/>
                                        </p:tgtEl>
                                      </p:cMediaNode>
                                    </p:audio>
                                  </p:sub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7" dur="2000" fill="hold"/>
                                        <p:tgtEl>
                                          <p:spTgt spid="3">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4"/>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10600" cy="6186309"/>
          </a:xfrm>
          <a:prstGeom prst="rect">
            <a:avLst/>
          </a:prstGeom>
          <a:noFill/>
        </p:spPr>
        <p:txBody>
          <a:bodyPr wrap="square" rtlCol="1">
            <a:spAutoFit/>
          </a:bodyPr>
          <a:lstStyle/>
          <a:p>
            <a:pPr marL="1200150" lvl="1" indent="-742950" algn="just"/>
            <a:r>
              <a:rPr lang="en-US" sz="3600" dirty="0" smtClean="0"/>
              <a:t>c.  Students learn a range of language functions.</a:t>
            </a:r>
          </a:p>
          <a:p>
            <a:pPr marL="1200150" lvl="1" indent="-742950" algn="just"/>
            <a:r>
              <a:rPr lang="en-US" sz="3600" dirty="0" smtClean="0"/>
              <a:t>d.   Proficiency necessary for the students’ target  context is the goal.</a:t>
            </a:r>
          </a:p>
          <a:p>
            <a:pPr marL="1200150" lvl="1" indent="-742950" algn="just">
              <a:buAutoNum type="alphaLcPeriod" startAt="5"/>
            </a:pPr>
            <a:r>
              <a:rPr lang="en-US" sz="3600" dirty="0" smtClean="0"/>
              <a:t>Students “do” rather than “learn about.</a:t>
            </a:r>
          </a:p>
          <a:p>
            <a:pPr marL="742950" indent="-742950" algn="just">
              <a:buFont typeface="+mj-lt"/>
              <a:buAutoNum type="arabicPeriod" startAt="3"/>
            </a:pPr>
            <a:r>
              <a:rPr lang="en-US" sz="3600" dirty="0" smtClean="0"/>
              <a:t>Sound principles of learning are followed:</a:t>
            </a:r>
          </a:p>
          <a:p>
            <a:pPr marL="1158875" indent="-1158875" algn="just"/>
            <a:r>
              <a:rPr lang="en-US" sz="3600" dirty="0" smtClean="0"/>
              <a:t>    a. Teaching reflects sound theory of learning, language learning, and the learning of specific language skills.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0" fill="hold">
                      <p:stCondLst>
                        <p:cond delay="indefinite"/>
                      </p:stCondLst>
                      <p:childTnLst>
                        <p:par>
                          <p:cTn id="11" fill="hold">
                            <p:stCondLst>
                              <p:cond delay="0"/>
                            </p:stCondLst>
                            <p:childTnLst>
                              <p:par>
                                <p:cTn id="12" presetID="2" presetClass="entr" presetSubtype="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5" dur="2000" fill="hold"/>
                                        <p:tgtEl>
                                          <p:spTgt spid="2">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p:tgtEl>
                                      </p:cMediaNode>
                                    </p:audio>
                                  </p:subTnLst>
                                </p:cTn>
                              </p:par>
                            </p:childTnLst>
                          </p:cTn>
                        </p:par>
                      </p:childTnLst>
                    </p:cTn>
                  </p:par>
                  <p:par>
                    <p:cTn id="16" fill="hold">
                      <p:stCondLst>
                        <p:cond delay="indefinite"/>
                      </p:stCondLst>
                      <p:childTnLst>
                        <p:par>
                          <p:cTn id="17" fill="hold">
                            <p:stCondLst>
                              <p:cond delay="0"/>
                            </p:stCondLst>
                            <p:childTnLst>
                              <p:par>
                                <p:cTn id="18" presetID="2" presetClass="entr" presetSubtype="9"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2" name="camera.wav"/>
                                        </p:tgtEl>
                                      </p:cMediaNode>
                                    </p:audio>
                                  </p:subTnLst>
                                </p:cTn>
                              </p:par>
                            </p:childTnLst>
                          </p:cTn>
                        </p:par>
                      </p:childTnLst>
                    </p:cTn>
                  </p:par>
                  <p:par>
                    <p:cTn id="22" fill="hold">
                      <p:stCondLst>
                        <p:cond delay="indefinite"/>
                      </p:stCondLst>
                      <p:childTnLst>
                        <p:par>
                          <p:cTn id="23" fill="hold">
                            <p:stCondLst>
                              <p:cond delay="0"/>
                            </p:stCondLst>
                            <p:childTnLst>
                              <p:par>
                                <p:cTn id="24" presetID="12" presetClass="entr" presetSubtype="2"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slide(fromRight)">
                                      <p:cBhvr>
                                        <p:cTn id="26" dur="2000"/>
                                        <p:tgtEl>
                                          <p:spTgt spid="2">
                                            <p:txEl>
                                              <p:pRg st="3" end="3"/>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2" name="camera.wav"/>
                                        </p:tgtEl>
                                      </p:cMediaNode>
                                    </p:audio>
                                  </p:sub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edge">
                                      <p:cBhvr>
                                        <p:cTn id="31" dur="2000"/>
                                        <p:tgtEl>
                                          <p:spTgt spid="2">
                                            <p:txEl>
                                              <p:pRg st="4" end="4"/>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740307"/>
          </a:xfrm>
          <a:prstGeom prst="rect">
            <a:avLst/>
          </a:prstGeom>
          <a:noFill/>
        </p:spPr>
        <p:txBody>
          <a:bodyPr wrap="square" rtlCol="1">
            <a:spAutoFit/>
          </a:bodyPr>
          <a:lstStyle/>
          <a:p>
            <a:pPr marL="742950" indent="-742950" algn="just"/>
            <a:r>
              <a:rPr lang="en-US" sz="3600" dirty="0" smtClean="0"/>
              <a:t>4 - Lessons are structured for maximum learning:</a:t>
            </a:r>
            <a:endParaRPr lang="ar-EG" sz="3600" dirty="0" smtClean="0"/>
          </a:p>
          <a:p>
            <a:pPr marL="1200150" lvl="1" indent="-742950" algn="just"/>
            <a:r>
              <a:rPr lang="en-US" sz="3600" dirty="0" smtClean="0"/>
              <a:t>a.  Objectives are defined.</a:t>
            </a:r>
          </a:p>
          <a:p>
            <a:pPr marL="1200150" lvl="1" indent="-742950" algn="just"/>
            <a:r>
              <a:rPr lang="en-US" sz="3600" dirty="0" smtClean="0"/>
              <a:t>b.  Activities or tasks to attain the objectives are set.</a:t>
            </a:r>
          </a:p>
          <a:p>
            <a:pPr marL="1200150" lvl="1" indent="-742950" algn="just">
              <a:buAutoNum type="alphaLcPeriod" startAt="3"/>
            </a:pPr>
            <a:r>
              <a:rPr lang="en-US" sz="3600" dirty="0" smtClean="0"/>
              <a:t>Learners are informed of the objectives and clearly instructed in how to do the activities.</a:t>
            </a:r>
          </a:p>
          <a:p>
            <a:pPr marL="1200150" lvl="1" indent="-742950" algn="just">
              <a:buAutoNum type="alphaLcPeriod" startAt="3"/>
            </a:pPr>
            <a:r>
              <a:rPr lang="en-US" sz="3600" dirty="0" smtClean="0"/>
              <a:t>Class time is used for learning; learners are actively engaged in tasks.</a:t>
            </a:r>
          </a:p>
          <a:p>
            <a:pPr marL="1200150" lvl="1" indent="-742950" algn="just">
              <a:buAutoNum type="alphaLcPeriod" startAt="3"/>
            </a:pPr>
            <a:r>
              <a:rPr lang="en-US" sz="3600" dirty="0" smtClean="0"/>
              <a:t>Student progress is monitored.</a:t>
            </a:r>
          </a:p>
          <a:p>
            <a:pPr marL="1200150" lvl="1" indent="-742950" algn="just">
              <a:buAutoNum type="alphaLcPeriod" startAt="3"/>
            </a:pPr>
            <a:r>
              <a:rPr lang="en-US" sz="3600" dirty="0" smtClean="0"/>
              <a:t>Feedback appropriate to the task is given.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plus(out)">
                                      <p:cBhvr>
                                        <p:cTn id="7" dur="20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additive="base">
                                        <p:cTn id="1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5">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18" presetClass="entr" presetSubtype="12"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strips(downLeft)">
                                      <p:cBhvr>
                                        <p:cTn id="24" dur="2000"/>
                                        <p:tgtEl>
                                          <p:spTgt spid="5">
                                            <p:txEl>
                                              <p:pRg st="3" end="3"/>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0"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wedge">
                                      <p:cBhvr>
                                        <p:cTn id="29" dur="2000"/>
                                        <p:tgtEl>
                                          <p:spTgt spid="5">
                                            <p:txEl>
                                              <p:pRg st="4" end="4"/>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Effect transition="in" filter="circle(in)">
                                      <p:cBhvr>
                                        <p:cTn id="34" dur="2000"/>
                                        <p:tgtEl>
                                          <p:spTgt spid="5">
                                            <p:txEl>
                                              <p:pRg st="5" end="5"/>
                                            </p:txEl>
                                          </p:spTgt>
                                        </p:tgtEl>
                                      </p:cBhvr>
                                    </p:animEffect>
                                  </p:childTnLst>
                                  <p:subTnLst>
                                    <p:audio>
                                      <p:cMediaNode>
                                        <p:cTn display="0" masterRel="sameClick">
                                          <p:stCondLst>
                                            <p:cond evt="begin" delay="0">
                                              <p:tn val="32"/>
                                            </p:cond>
                                          </p:stCondLst>
                                          <p:endCondLst>
                                            <p:cond evt="onStopAudio" delay="0">
                                              <p:tgtEl>
                                                <p:sldTgt/>
                                              </p:tgtEl>
                                            </p:cond>
                                          </p:endCondLst>
                                        </p:cTn>
                                        <p:tgtEl>
                                          <p:sndTgt r:embed="rId2" name="camera.wav"/>
                                        </p:tgtEl>
                                      </p:cMediaNode>
                                    </p:audio>
                                  </p:subTnLst>
                                </p:cTn>
                              </p:par>
                            </p:childTnLst>
                          </p:cTn>
                        </p:par>
                      </p:childTnLst>
                    </p:cTn>
                  </p:par>
                  <p:par>
                    <p:cTn id="35" fill="hold">
                      <p:stCondLst>
                        <p:cond delay="indefinite"/>
                      </p:stCondLst>
                      <p:childTnLst>
                        <p:par>
                          <p:cTn id="36" fill="hold">
                            <p:stCondLst>
                              <p:cond delay="0"/>
                            </p:stCondLst>
                            <p:childTnLst>
                              <p:par>
                                <p:cTn id="37" presetID="20" presetClass="entr" presetSubtype="0" fill="hold"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wedge">
                                      <p:cBhvr>
                                        <p:cTn id="39" dur="2000"/>
                                        <p:tgtEl>
                                          <p:spTgt spid="5">
                                            <p:txEl>
                                              <p:pRg st="6" end="6"/>
                                            </p:txEl>
                                          </p:spTgt>
                                        </p:tgtEl>
                                      </p:cBhvr>
                                    </p:animEffect>
                                  </p:childTnLst>
                                  <p:subTnLst>
                                    <p:audio>
                                      <p:cMediaNode>
                                        <p:cTn display="0" masterRel="sameClick">
                                          <p:stCondLst>
                                            <p:cond evt="begin" delay="0">
                                              <p:tn val="3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3970318"/>
          </a:xfrm>
          <a:prstGeom prst="rect">
            <a:avLst/>
          </a:prstGeom>
          <a:noFill/>
        </p:spPr>
        <p:txBody>
          <a:bodyPr wrap="square" rtlCol="1">
            <a:spAutoFit/>
          </a:bodyPr>
          <a:lstStyle/>
          <a:p>
            <a:pPr marL="715963" indent="-715963" algn="just"/>
            <a:r>
              <a:rPr lang="en-US" sz="3600" dirty="0" smtClean="0"/>
              <a:t>5– The classroom atmosphere and interaction are positive.</a:t>
            </a:r>
          </a:p>
          <a:p>
            <a:pPr marL="1200150" lvl="1" indent="-742950" algn="just">
              <a:buAutoNum type="alphaLcPeriod"/>
            </a:pPr>
            <a:r>
              <a:rPr lang="en-US" sz="3600" dirty="0" smtClean="0"/>
              <a:t>Students interact well with the teacher and each other.</a:t>
            </a:r>
          </a:p>
          <a:p>
            <a:pPr marL="1200150" lvl="1" indent="-742950" algn="just">
              <a:buAutoNum type="alphaLcPeriod"/>
            </a:pPr>
            <a:r>
              <a:rPr lang="en-US" sz="3600" dirty="0" smtClean="0"/>
              <a:t>Students and teacher expect success.</a:t>
            </a:r>
          </a:p>
          <a:p>
            <a:pPr marL="1200150" lvl="1" indent="-742950" algn="just">
              <a:buAutoNum type="alphaLcPeriod"/>
            </a:pPr>
            <a:r>
              <a:rPr lang="en-US" sz="3600" dirty="0" smtClean="0"/>
              <a:t>Students gain satisfaction on a variety of levels, cognitive and personal.</a:t>
            </a:r>
            <a:endParaRPr lang="ar-EG" sz="3600" dirty="0"/>
          </a:p>
        </p:txBody>
      </p:sp>
      <p:sp>
        <p:nvSpPr>
          <p:cNvPr id="4" name="TextBox 3"/>
          <p:cNvSpPr txBox="1"/>
          <p:nvPr/>
        </p:nvSpPr>
        <p:spPr>
          <a:xfrm>
            <a:off x="152400" y="4191000"/>
            <a:ext cx="8763000" cy="2708434"/>
          </a:xfrm>
          <a:prstGeom prst="rect">
            <a:avLst/>
          </a:prstGeom>
          <a:noFill/>
        </p:spPr>
        <p:txBody>
          <a:bodyPr wrap="square" rtlCol="1">
            <a:spAutoFit/>
          </a:bodyPr>
          <a:lstStyle/>
          <a:p>
            <a:pPr algn="just"/>
            <a:r>
              <a:rPr lang="en-US" sz="3400" dirty="0" smtClean="0"/>
              <a:t>6. Learning is student-centered.</a:t>
            </a:r>
          </a:p>
          <a:p>
            <a:pPr marL="1200150" lvl="1" indent="-742950" algn="just">
              <a:buAutoNum type="alphaLcPeriod"/>
            </a:pPr>
            <a:r>
              <a:rPr lang="en-US" sz="3400" dirty="0" smtClean="0"/>
              <a:t>Learners are encouraged to express their own meaning.</a:t>
            </a:r>
          </a:p>
          <a:p>
            <a:pPr marL="1200150" lvl="1" indent="-742950" algn="just">
              <a:buAutoNum type="alphaLcPeriod"/>
            </a:pPr>
            <a:r>
              <a:rPr lang="en-US" sz="3400" dirty="0" smtClean="0"/>
              <a:t>Learners take action roles in their own learning. The teacher’s primary role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6" presetClass="entr" presetSubtype="3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circle(out)">
                                      <p:cBhvr>
                                        <p:cTn id="19" dur="2000"/>
                                        <p:tgtEl>
                                          <p:spTgt spid="2">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12" presetClass="entr" presetSubtype="2"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slide(fromRight)">
                                      <p:cBhvr>
                                        <p:cTn id="24" dur="2000"/>
                                        <p:tgtEl>
                                          <p:spTgt spid="2">
                                            <p:txEl>
                                              <p:pRg st="3" end="3"/>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0" presetClass="entr" presetSubtype="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wedge">
                                      <p:cBhvr>
                                        <p:cTn id="29" dur="2000"/>
                                        <p:tgtEl>
                                          <p:spTgt spid="4">
                                            <p:txEl>
                                              <p:pRg st="0" end="0"/>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slide(fromLeft)">
                                      <p:cBhvr>
                                        <p:cTn id="34" dur="2000"/>
                                        <p:tgtEl>
                                          <p:spTgt spid="4">
                                            <p:txEl>
                                              <p:pRg st="1" end="1"/>
                                            </p:txEl>
                                          </p:spTgt>
                                        </p:tgtEl>
                                      </p:cBhvr>
                                    </p:animEffect>
                                  </p:childTnLst>
                                  <p:subTnLst>
                                    <p:audio>
                                      <p:cMediaNode>
                                        <p:cTn display="0" masterRel="sameClick">
                                          <p:stCondLst>
                                            <p:cond evt="begin" delay="0">
                                              <p:tn val="32"/>
                                            </p:cond>
                                          </p:stCondLst>
                                          <p:endCondLst>
                                            <p:cond evt="onStopAudio" delay="0">
                                              <p:tgtEl>
                                                <p:sldTgt/>
                                              </p:tgtEl>
                                            </p:cond>
                                          </p:endCondLst>
                                        </p:cTn>
                                        <p:tgtEl>
                                          <p:sndTgt r:embed="rId2" name="camera.wav"/>
                                        </p:tgtEl>
                                      </p:cMediaNode>
                                    </p:audio>
                                  </p:subTnLst>
                                </p:cTn>
                              </p:par>
                            </p:childTnLst>
                          </p:cTn>
                        </p:par>
                      </p:childTnLst>
                    </p:cTn>
                  </p:par>
                  <p:par>
                    <p:cTn id="35" fill="hold">
                      <p:stCondLst>
                        <p:cond delay="indefinite"/>
                      </p:stCondLst>
                      <p:childTnLst>
                        <p:par>
                          <p:cTn id="36" fill="hold">
                            <p:stCondLst>
                              <p:cond delay="0"/>
                            </p:stCondLst>
                            <p:childTnLst>
                              <p:par>
                                <p:cTn id="37" presetID="13" presetClass="entr" presetSubtype="16"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plus(in)">
                                      <p:cBhvr>
                                        <p:cTn id="39" dur="2000"/>
                                        <p:tgtEl>
                                          <p:spTgt spid="4">
                                            <p:txEl>
                                              <p:pRg st="2" end="2"/>
                                            </p:txEl>
                                          </p:spTgt>
                                        </p:tgtEl>
                                      </p:cBhvr>
                                    </p:animEffect>
                                  </p:childTnLst>
                                  <p:subTnLst>
                                    <p:audio>
                                      <p:cMediaNode>
                                        <p:cTn display="0" masterRel="sameClick">
                                          <p:stCondLst>
                                            <p:cond evt="begin" delay="0">
                                              <p:tn val="3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82000" cy="6186309"/>
          </a:xfrm>
          <a:prstGeom prst="rect">
            <a:avLst/>
          </a:prstGeom>
          <a:noFill/>
        </p:spPr>
        <p:txBody>
          <a:bodyPr wrap="square" rtlCol="1">
            <a:spAutoFit/>
          </a:bodyPr>
          <a:lstStyle/>
          <a:p>
            <a:pPr marL="533400"/>
            <a:r>
              <a:rPr lang="en-US" sz="3600" dirty="0" smtClean="0"/>
              <a:t>     that of facilitator.</a:t>
            </a:r>
          </a:p>
          <a:p>
            <a:pPr marL="1200150" lvl="1" indent="-742950">
              <a:buAutoNum type="alphaLcPeriod" startAt="3"/>
            </a:pPr>
            <a:r>
              <a:rPr lang="en-US" sz="3600" dirty="0" smtClean="0"/>
              <a:t>Students are encouraged to develop personal good language learning strategies.</a:t>
            </a:r>
          </a:p>
          <a:p>
            <a:pPr marL="1200150" lvl="1" indent="-742950">
              <a:buAutoNum type="alphaLcPeriod" startAt="3"/>
            </a:pPr>
            <a:r>
              <a:rPr lang="en-US" sz="3600" dirty="0" smtClean="0"/>
              <a:t>Autonomy is encouraged.</a:t>
            </a:r>
          </a:p>
          <a:p>
            <a:pPr marL="742950" indent="-742950"/>
            <a:r>
              <a:rPr lang="en-US" sz="3600" dirty="0" smtClean="0"/>
              <a:t>7-   Activities reflect actual communication  that is, they have the following characteristics:</a:t>
            </a:r>
          </a:p>
          <a:p>
            <a:pPr marL="1249363" indent="-1249363"/>
            <a:r>
              <a:rPr lang="en-US" sz="3600" dirty="0" smtClean="0"/>
              <a:t>     a.    Information gap: one person in the exchange knows something the other(s) do not.</a:t>
            </a:r>
            <a:endParaRPr lang="ar-EG"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13" presetClass="entr" presetSubtype="16"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plus(in)">
                                      <p:cBhvr>
                                        <p:cTn id="13" dur="2000"/>
                                        <p:tgtEl>
                                          <p:spTgt spid="2">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1" presetClass="entr" presetSubtype="3"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heel(3)">
                                      <p:cBhvr>
                                        <p:cTn id="18" dur="2000"/>
                                        <p:tgtEl>
                                          <p:spTgt spid="2">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4" dur="2000" fill="hold"/>
                                        <p:tgtEl>
                                          <p:spTgt spid="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2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0" dur="2000" fill="hold"/>
                                        <p:tgtEl>
                                          <p:spTgt spid="2">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6186309"/>
          </a:xfrm>
          <a:prstGeom prst="rect">
            <a:avLst/>
          </a:prstGeom>
          <a:noFill/>
        </p:spPr>
        <p:txBody>
          <a:bodyPr wrap="square" rtlCol="1">
            <a:spAutoFit/>
          </a:bodyPr>
          <a:lstStyle/>
          <a:p>
            <a:pPr marL="1082675" indent="-1082675" algn="just"/>
            <a:r>
              <a:rPr lang="en-US" sz="3600" dirty="0" smtClean="0"/>
              <a:t>b.   Choice: participants choose both what they will say and how they will say it.</a:t>
            </a:r>
          </a:p>
          <a:p>
            <a:pPr marL="1082675" indent="-1082675" algn="just"/>
            <a:r>
              <a:rPr lang="en-US" sz="3600" dirty="0" smtClean="0"/>
              <a:t>c. Feedback: participants evaluate communication according to how well the aims of the communication have been accomplished.</a:t>
            </a:r>
          </a:p>
          <a:p>
            <a:pPr marL="1082675" indent="-1082675" algn="just"/>
            <a:r>
              <a:rPr lang="en-US" sz="3600" dirty="0" smtClean="0"/>
              <a:t>8 .     Activities balance accuracy and fluency.</a:t>
            </a:r>
          </a:p>
          <a:p>
            <a:pPr marL="1082675" indent="-1082675" algn="just"/>
            <a:r>
              <a:rPr lang="en-US" sz="3600" dirty="0" smtClean="0"/>
              <a:t>9.  Activities encourage interaction, both between learners and texts and among learners.</a:t>
            </a:r>
          </a:p>
          <a:p>
            <a:pPr marL="533400" indent="-533400" algn="just"/>
            <a:r>
              <a:rPr lang="en-US" sz="3600" dirty="0" smtClean="0"/>
              <a:t>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Righ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3"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2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2">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152400"/>
            <a:ext cx="6324600" cy="9144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The shape of a lesson plan</a:t>
            </a:r>
            <a:endParaRPr lang="ar-EG" sz="4000" dirty="0">
              <a:solidFill>
                <a:schemeClr val="tx1"/>
              </a:solidFill>
            </a:endParaRPr>
          </a:p>
        </p:txBody>
      </p:sp>
      <p:sp>
        <p:nvSpPr>
          <p:cNvPr id="3" name="TextBox 2"/>
          <p:cNvSpPr txBox="1"/>
          <p:nvPr/>
        </p:nvSpPr>
        <p:spPr>
          <a:xfrm>
            <a:off x="152400" y="1066800"/>
            <a:ext cx="8686800" cy="5632311"/>
          </a:xfrm>
          <a:prstGeom prst="rect">
            <a:avLst/>
          </a:prstGeom>
          <a:noFill/>
        </p:spPr>
        <p:txBody>
          <a:bodyPr wrap="square" rtlCol="1">
            <a:spAutoFit/>
          </a:bodyPr>
          <a:lstStyle/>
          <a:p>
            <a:pPr algn="just"/>
            <a:r>
              <a:rPr lang="en-US" sz="3600" dirty="0" smtClean="0"/>
              <a:t>In simple terms we can say that a lesson should have a beginning, a middle, and an end:</a:t>
            </a:r>
          </a:p>
          <a:p>
            <a:pPr algn="just"/>
            <a:r>
              <a:rPr lang="en-US" sz="3600" dirty="0" smtClean="0"/>
              <a:t>1) The beginning : The beginning can consist of a warm-up or attention-getter, to bring students form whatever they have been to the language class, and/ or an orientation to the task at hand. The orientation may be a question (Has your house ever been burglarized?”) or a statement (“I want to tell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763000" cy="6740307"/>
          </a:xfrm>
          <a:prstGeom prst="rect">
            <a:avLst/>
          </a:prstGeom>
          <a:noFill/>
        </p:spPr>
        <p:txBody>
          <a:bodyPr wrap="square" rtlCol="1">
            <a:spAutoFit/>
          </a:bodyPr>
          <a:lstStyle/>
          <a:p>
            <a:pPr algn="just"/>
            <a:r>
              <a:rPr lang="en-US" sz="3600" dirty="0" smtClean="0"/>
              <a:t>you  a story about cheating (honesty)”) or anything to spark the students interest and draw them into the next activity.</a:t>
            </a:r>
          </a:p>
          <a:p>
            <a:pPr algn="just"/>
            <a:r>
              <a:rPr lang="en-US" sz="3600" dirty="0" smtClean="0"/>
              <a:t>2) The end: The end can be a brief summary, a comprehension check, a review, or an assignment that lets the student see how the class activity relates to their real life-anything to give a sense of closure.</a:t>
            </a:r>
          </a:p>
          <a:p>
            <a:pPr algn="just"/>
            <a:r>
              <a:rPr lang="en-US" sz="3600" dirty="0" smtClean="0"/>
              <a:t>3) The middle: what you do in the middle will depend on what you are teaching and your approach to teaching. The typical sequence of “presentation, practice, communication”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7"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edge">
                                      <p:cBhvr>
                                        <p:cTn id="18" dur="2000"/>
                                        <p:tgtEl>
                                          <p:spTgt spid="2">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81000"/>
            <a:ext cx="8305800" cy="4524315"/>
          </a:xfrm>
          <a:prstGeom prst="rect">
            <a:avLst/>
          </a:prstGeom>
          <a:noFill/>
        </p:spPr>
        <p:txBody>
          <a:bodyPr wrap="square" rtlCol="1">
            <a:spAutoFit/>
          </a:bodyPr>
          <a:lstStyle/>
          <a:p>
            <a:pPr algn="just"/>
            <a:r>
              <a:rPr lang="en-US" sz="3600" dirty="0" smtClean="0"/>
              <a:t>may  fit many low-level oral skill class, but it does not apply to a process-based writing class, for example. If you are using the language experience approach for beginning readers, your lesson will look different from a reading lesson focused on a sight-word approach to recognizing common signs and notices.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304800"/>
            <a:ext cx="5181600" cy="60960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800" dirty="0" smtClean="0">
                <a:solidFill>
                  <a:schemeClr val="tx1"/>
                </a:solidFill>
              </a:rPr>
              <a:t>Why plan a lesson?</a:t>
            </a:r>
            <a:endParaRPr lang="ar-EG" sz="4800" dirty="0">
              <a:solidFill>
                <a:schemeClr val="tx1"/>
              </a:solidFill>
            </a:endParaRPr>
          </a:p>
        </p:txBody>
      </p:sp>
      <p:sp>
        <p:nvSpPr>
          <p:cNvPr id="3" name="TextBox 2"/>
          <p:cNvSpPr txBox="1"/>
          <p:nvPr/>
        </p:nvSpPr>
        <p:spPr>
          <a:xfrm>
            <a:off x="228600" y="1066800"/>
            <a:ext cx="8686800" cy="5078313"/>
          </a:xfrm>
          <a:prstGeom prst="rect">
            <a:avLst/>
          </a:prstGeom>
          <a:noFill/>
        </p:spPr>
        <p:txBody>
          <a:bodyPr wrap="square" rtlCol="1">
            <a:spAutoFit/>
          </a:bodyPr>
          <a:lstStyle/>
          <a:p>
            <a:pPr algn="just"/>
            <a:r>
              <a:rPr lang="en-US" sz="3600" b="1" dirty="0" smtClean="0"/>
              <a:t>There are four major functions that teachers attribute to their plans:</a:t>
            </a:r>
          </a:p>
          <a:p>
            <a:pPr marL="742950" indent="-742950" algn="just">
              <a:buFont typeface="+mj-lt"/>
              <a:buAutoNum type="arabicParenR"/>
            </a:pPr>
            <a:r>
              <a:rPr lang="en-US" sz="3600" dirty="0" smtClean="0"/>
              <a:t>A plan can be a mechanism for decision making, helping the teacher think about content, materials, sequencing, timing, and activities. It can be the means by which a teacher gets familiar with the information, personalizes the activities, solves other instructional problems.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13" presetClass="entr" presetSubtype="32"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plus(out)">
                                      <p:cBhvr>
                                        <p:cTn id="13" dur="2000"/>
                                        <p:tgtEl>
                                          <p:spTgt spid="3">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slide(fromBottom)">
                                      <p:cBhvr>
                                        <p:cTn id="18" dur="2000"/>
                                        <p:tgtEl>
                                          <p:spTgt spid="3">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839200" cy="6740307"/>
          </a:xfrm>
          <a:prstGeom prst="rect">
            <a:avLst/>
          </a:prstGeom>
          <a:noFill/>
        </p:spPr>
        <p:txBody>
          <a:bodyPr wrap="square" rtlCol="1">
            <a:spAutoFit/>
          </a:bodyPr>
          <a:lstStyle/>
          <a:p>
            <a:pPr marL="742950" indent="-742950" algn="just">
              <a:buFont typeface="+mj-lt"/>
              <a:buAutoNum type="arabicParenR" startAt="2"/>
            </a:pPr>
            <a:r>
              <a:rPr lang="en-US" sz="3600" dirty="0" smtClean="0"/>
              <a:t>At the level of what actually happens in the class, a plan can be a reminder or map, enabling a teacher to confidently face the students, concentrating on their responses to the material, rather than mentally groping for what to do or say next. It provides some security in the sometimes unpredictable atmosphere of a classroom.</a:t>
            </a:r>
          </a:p>
          <a:p>
            <a:pPr marL="742950" indent="-742950" algn="just">
              <a:buFont typeface="+mj-lt"/>
              <a:buAutoNum type="arabicParenR" startAt="2"/>
              <a:tabLst>
                <a:tab pos="4221163" algn="l"/>
              </a:tabLst>
            </a:pPr>
            <a:r>
              <a:rPr lang="en-US" sz="3600" dirty="0" smtClean="0"/>
              <a:t>A plan can become part of a log of what will be or has been taught. It can thus be used for testing or for comparing what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heel(4)">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3416320"/>
          </a:xfrm>
          <a:prstGeom prst="rect">
            <a:avLst/>
          </a:prstGeom>
          <a:noFill/>
        </p:spPr>
        <p:txBody>
          <a:bodyPr wrap="square" rtlCol="1">
            <a:spAutoFit/>
          </a:bodyPr>
          <a:lstStyle/>
          <a:p>
            <a:pPr algn="just"/>
            <a:r>
              <a:rPr lang="en-US" sz="3600" dirty="0" smtClean="0"/>
              <a:t>has been taught with an earlier needs assessment or with the work of another class.</a:t>
            </a:r>
          </a:p>
          <a:p>
            <a:pPr marL="742950" indent="-742950" algn="just">
              <a:buFont typeface="+mj-lt"/>
              <a:buAutoNum type="arabicParenR" startAt="4"/>
            </a:pPr>
            <a:r>
              <a:rPr lang="en-US" sz="3600" dirty="0" smtClean="0"/>
              <a:t>At the managerial level, a plan can help a substitute teacher take over or can provide a supervisor with a guide for observation or course evaluation.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edge">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upRigh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8763000" cy="137160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smtClean="0">
                <a:solidFill>
                  <a:schemeClr val="tx1"/>
                </a:solidFill>
              </a:rPr>
              <a:t>The three stages of the lesson plan (the three P’s )</a:t>
            </a:r>
            <a:endParaRPr lang="ar-EG" sz="4800" dirty="0">
              <a:solidFill>
                <a:schemeClr val="tx1"/>
              </a:solidFill>
            </a:endParaRPr>
          </a:p>
        </p:txBody>
      </p:sp>
      <p:sp>
        <p:nvSpPr>
          <p:cNvPr id="3" name="TextBox 2"/>
          <p:cNvSpPr txBox="1"/>
          <p:nvPr/>
        </p:nvSpPr>
        <p:spPr>
          <a:xfrm>
            <a:off x="76200" y="1676400"/>
            <a:ext cx="8839200" cy="5078313"/>
          </a:xfrm>
          <a:prstGeom prst="rect">
            <a:avLst/>
          </a:prstGeom>
          <a:noFill/>
        </p:spPr>
        <p:txBody>
          <a:bodyPr wrap="square" rtlCol="1">
            <a:spAutoFit/>
          </a:bodyPr>
          <a:lstStyle/>
          <a:p>
            <a:pPr algn="just"/>
            <a:r>
              <a:rPr lang="en-US" sz="3600" dirty="0" smtClean="0"/>
              <a:t>The three P’s (PPP) stands for Presentation, Practice and Production.</a:t>
            </a:r>
          </a:p>
          <a:p>
            <a:pPr algn="just"/>
            <a:r>
              <a:rPr lang="en-US" sz="3600" dirty="0" smtClean="0"/>
              <a:t>In the three P’s classes or sequences, the teacher presents  the context and situation for the language (e.g. describing a robot), and both explains and demonstrates the meaning and form of the new language (“can” and “can’t”). The students then </a:t>
            </a:r>
            <a:r>
              <a:rPr lang="en-US" sz="3600" dirty="0" err="1" smtClean="0"/>
              <a:t>practise</a:t>
            </a:r>
            <a:r>
              <a:rPr lang="en-US" sz="3600" dirty="0" smtClean="0"/>
              <a:t> making sentences with “can” and “can’t” before going</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plus(ou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763000" cy="2862322"/>
          </a:xfrm>
          <a:prstGeom prst="rect">
            <a:avLst/>
          </a:prstGeom>
          <a:noFill/>
        </p:spPr>
        <p:txBody>
          <a:bodyPr wrap="square" rtlCol="1">
            <a:spAutoFit/>
          </a:bodyPr>
          <a:lstStyle/>
          <a:p>
            <a:pPr algn="just"/>
            <a:r>
              <a:rPr lang="en-US" sz="3600" dirty="0" smtClean="0"/>
              <a:t>on to the production stage in which they talk more freely about themselves ( I can play the violin but I can’t play the drums etc.). The three P’s is extremely effective for  teaching simple language at lower levels.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8534400" cy="91440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How to write behavioral  objectives.</a:t>
            </a:r>
            <a:endParaRPr lang="ar-EG" sz="4400" dirty="0">
              <a:solidFill>
                <a:schemeClr val="tx1"/>
              </a:solidFill>
            </a:endParaRPr>
          </a:p>
        </p:txBody>
      </p:sp>
      <p:sp>
        <p:nvSpPr>
          <p:cNvPr id="3" name="TextBox 2"/>
          <p:cNvSpPr txBox="1"/>
          <p:nvPr/>
        </p:nvSpPr>
        <p:spPr>
          <a:xfrm>
            <a:off x="228600" y="1219200"/>
            <a:ext cx="8686800" cy="5632311"/>
          </a:xfrm>
          <a:prstGeom prst="rect">
            <a:avLst/>
          </a:prstGeom>
          <a:noFill/>
        </p:spPr>
        <p:txBody>
          <a:bodyPr wrap="square" rtlCol="1">
            <a:spAutoFit/>
          </a:bodyPr>
          <a:lstStyle/>
          <a:p>
            <a:pPr algn="just"/>
            <a:r>
              <a:rPr lang="en-US" sz="3600" dirty="0" smtClean="0"/>
              <a:t>Learning objectives are statements that describe what a learner will be able to do as a result of learning. The are some times called learning outcomes. Learning objectives are also  statements that describe what a learner will be able do as a result of teaching. Some definitions stress that a learning objective is a sort of contract that teachers make with learners that describes what they will be able to do after learning that they could not do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4)">
                                      <p:cBhvr>
                                        <p:cTn id="14" dur="2000"/>
                                        <p:tgtEl>
                                          <p:spTgt spid="3"/>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5632311"/>
          </a:xfrm>
          <a:prstGeom prst="rect">
            <a:avLst/>
          </a:prstGeom>
          <a:noFill/>
        </p:spPr>
        <p:txBody>
          <a:bodyPr wrap="square" rtlCol="1">
            <a:spAutoFit/>
          </a:bodyPr>
          <a:lstStyle/>
          <a:p>
            <a:pPr algn="just"/>
            <a:r>
              <a:rPr lang="en-US" sz="3600" dirty="0" smtClean="0"/>
              <a:t>before, the “added value” of teaching. However the connection between teaching and learning is not a simple one. Just because knowledge or skills are taught does not mean that particular knowledge or skills are learned. Many factors can interfere with the achievement of objectives: the existing knowledge of the learner, the relevance or  usefulness of the material presented, the skills of the teacher.</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7467600" cy="60960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Behavioral objectives  components</a:t>
            </a:r>
            <a:endParaRPr lang="ar-EG" sz="4000" dirty="0">
              <a:solidFill>
                <a:schemeClr val="tx1"/>
              </a:solidFill>
            </a:endParaRPr>
          </a:p>
        </p:txBody>
      </p:sp>
      <p:sp>
        <p:nvSpPr>
          <p:cNvPr id="3" name="TextBox 2"/>
          <p:cNvSpPr txBox="1"/>
          <p:nvPr/>
        </p:nvSpPr>
        <p:spPr>
          <a:xfrm>
            <a:off x="228600" y="1143000"/>
            <a:ext cx="8458200" cy="5632311"/>
          </a:xfrm>
          <a:prstGeom prst="rect">
            <a:avLst/>
          </a:prstGeom>
          <a:noFill/>
        </p:spPr>
        <p:txBody>
          <a:bodyPr wrap="square" rtlCol="1">
            <a:spAutoFit/>
          </a:bodyPr>
          <a:lstStyle/>
          <a:p>
            <a:pPr algn="just"/>
            <a:r>
              <a:rPr lang="en-US" sz="3600" dirty="0" err="1" smtClean="0"/>
              <a:t>Kibler</a:t>
            </a:r>
            <a:r>
              <a:rPr lang="en-US" sz="3600" dirty="0" smtClean="0"/>
              <a:t> et al (1970) define objectives in terms of 5 components:</a:t>
            </a:r>
          </a:p>
          <a:p>
            <a:pPr marL="742950" indent="-742950" algn="just">
              <a:buFont typeface="+mj-lt"/>
              <a:buAutoNum type="arabicParenR"/>
            </a:pPr>
            <a:r>
              <a:rPr lang="en-US" sz="3600" dirty="0" smtClean="0"/>
              <a:t>Who is to perform the desired behavior.</a:t>
            </a:r>
          </a:p>
          <a:p>
            <a:pPr marL="742950" indent="-742950" algn="just">
              <a:buFont typeface="+mj-lt"/>
              <a:buAutoNum type="arabicParenR"/>
            </a:pPr>
            <a:r>
              <a:rPr lang="en-US" sz="3600" dirty="0" smtClean="0"/>
              <a:t>The actual behavior to be employed in demonstrating mastery of the objectives.</a:t>
            </a:r>
          </a:p>
          <a:p>
            <a:pPr marL="742950" indent="-742950" algn="just">
              <a:buFont typeface="+mj-lt"/>
              <a:buAutoNum type="arabicParenR"/>
            </a:pPr>
            <a:r>
              <a:rPr lang="en-US" sz="3600" dirty="0" smtClean="0"/>
              <a:t>The result (</a:t>
            </a:r>
            <a:r>
              <a:rPr lang="en-US" sz="3600" dirty="0" err="1" smtClean="0"/>
              <a:t>i</a:t>
            </a:r>
            <a:r>
              <a:rPr lang="en-US" sz="3600" dirty="0" smtClean="0"/>
              <a:t>. e., the product or performance of the behavior which will be evaluated ….(e.g., “an essay” or “the speech”.</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6740307"/>
          </a:xfrm>
          <a:prstGeom prst="rect">
            <a:avLst/>
          </a:prstGeom>
          <a:noFill/>
        </p:spPr>
        <p:txBody>
          <a:bodyPr wrap="square" rtlCol="1">
            <a:spAutoFit/>
          </a:bodyPr>
          <a:lstStyle/>
          <a:p>
            <a:pPr marL="342900" indent="-342900" algn="just">
              <a:buFont typeface="+mj-lt"/>
              <a:buAutoNum type="arabicParenR" startAt="4"/>
            </a:pPr>
            <a:r>
              <a:rPr lang="en-US" sz="3600" dirty="0" smtClean="0"/>
              <a:t>The relevant conditions under which the behavior is to be performed.</a:t>
            </a:r>
          </a:p>
          <a:p>
            <a:pPr marL="342900" indent="-342900" algn="just">
              <a:buFont typeface="+mj-lt"/>
              <a:buAutoNum type="arabicParenR" startAt="4"/>
            </a:pPr>
            <a:r>
              <a:rPr lang="en-US" sz="3600" dirty="0" smtClean="0"/>
              <a:t>The standard which will be used to evaluate the success of the product or performance.</a:t>
            </a:r>
          </a:p>
          <a:p>
            <a:pPr algn="just">
              <a:buFont typeface="Wingdings" pitchFamily="2" charset="2"/>
              <a:buChar char="v"/>
            </a:pPr>
            <a:r>
              <a:rPr lang="en-US" sz="3600" dirty="0" smtClean="0"/>
              <a:t>A behavioral objective states:</a:t>
            </a:r>
          </a:p>
          <a:p>
            <a:pPr algn="just">
              <a:buFont typeface="Arial" pitchFamily="34" charset="0"/>
              <a:buChar char="•"/>
            </a:pPr>
            <a:r>
              <a:rPr lang="en-US" sz="3600" dirty="0" smtClean="0"/>
              <a:t>An action performed by a student.</a:t>
            </a:r>
          </a:p>
          <a:p>
            <a:pPr algn="just">
              <a:buFont typeface="Arial" pitchFamily="34" charset="0"/>
              <a:buChar char="•"/>
            </a:pPr>
            <a:r>
              <a:rPr lang="en-US" sz="3600" dirty="0" smtClean="0"/>
              <a:t>The condition under which the performance is to occur.</a:t>
            </a:r>
          </a:p>
          <a:p>
            <a:pPr algn="just">
              <a:buFont typeface="Arial" pitchFamily="34" charset="0"/>
              <a:buChar char="•"/>
            </a:pPr>
            <a:r>
              <a:rPr lang="en-US" sz="3600" dirty="0" smtClean="0"/>
              <a:t>The criteria of acceptable performance.</a:t>
            </a:r>
          </a:p>
          <a:p>
            <a:pPr algn="just"/>
            <a:r>
              <a:rPr lang="en-US" sz="3600" dirty="0" smtClean="0"/>
              <a:t>Ex: listening to a conversation, the students will be able to correctly answer (action) at least 5 questions (criteria).</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heel(4)">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slide(fromLeft)">
                                      <p:cBhvr>
                                        <p:cTn id="22" dur="20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2000"/>
                                        <p:tgtEl>
                                          <p:spTgt spid="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 calcmode="lin" valueType="num">
                                      <p:cBhvr additive="base">
                                        <p:cTn id="32" dur="20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2">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4" fill="hold">
                      <p:stCondLst>
                        <p:cond delay="indefinite"/>
                      </p:stCondLst>
                      <p:childTnLst>
                        <p:par>
                          <p:cTn id="35" fill="hold">
                            <p:stCondLst>
                              <p:cond delay="0"/>
                            </p:stCondLst>
                            <p:childTnLst>
                              <p:par>
                                <p:cTn id="36" presetID="21" presetClass="entr" presetSubtype="4" fill="hold"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wheel(4)">
                                      <p:cBhvr>
                                        <p:cTn id="38" dur="2000"/>
                                        <p:tgtEl>
                                          <p:spTgt spid="2">
                                            <p:txEl>
                                              <p:pRg st="6" end="6"/>
                                            </p:txEl>
                                          </p:spTgt>
                                        </p:tgtEl>
                                      </p:cBhvr>
                                    </p:animEffect>
                                  </p:childTnLst>
                                  <p:subTnLst>
                                    <p:audio>
                                      <p:cMediaNode>
                                        <p:cTn display="0" masterRel="sameClick">
                                          <p:stCondLst>
                                            <p:cond evt="begin" delay="0">
                                              <p:tn val="3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15"/>
            <a:ext cx="9144000" cy="6494085"/>
          </a:xfrm>
          <a:prstGeom prst="rect">
            <a:avLst/>
          </a:prstGeom>
          <a:noFill/>
        </p:spPr>
        <p:txBody>
          <a:bodyPr wrap="square" rtlCol="1">
            <a:spAutoFit/>
          </a:bodyPr>
          <a:lstStyle/>
          <a:p>
            <a:pPr algn="just">
              <a:buFont typeface="Wingdings" pitchFamily="2" charset="2"/>
              <a:buChar char="Ø"/>
            </a:pPr>
            <a:r>
              <a:rPr lang="en-US" sz="3200" dirty="0" smtClean="0"/>
              <a:t>A well constructed behavioral objective describes an intended learning outcome and contains three parts:</a:t>
            </a:r>
          </a:p>
          <a:p>
            <a:pPr marL="742950" indent="-742950" algn="just">
              <a:buFont typeface="+mj-lt"/>
              <a:buAutoNum type="arabicPeriod"/>
            </a:pPr>
            <a:r>
              <a:rPr lang="en-US" sz="3200" dirty="0" smtClean="0"/>
              <a:t>The conditions under which the behavior is performed (a statement that describes the conditions under which the behavior is to be performed).</a:t>
            </a:r>
          </a:p>
          <a:p>
            <a:pPr marL="742950" indent="-742950" algn="just">
              <a:buFont typeface="+mj-lt"/>
              <a:buAutoNum type="arabicPeriod"/>
            </a:pPr>
            <a:r>
              <a:rPr lang="en-US" sz="3200" dirty="0" smtClean="0"/>
              <a:t>A verb that defines the behavior itself (and action word that connotes an observable student behavior).</a:t>
            </a:r>
          </a:p>
          <a:p>
            <a:pPr marL="742950" indent="-742950" algn="just">
              <a:buFont typeface="+mj-lt"/>
              <a:buAutoNum type="arabicPeriod"/>
            </a:pPr>
            <a:r>
              <a:rPr lang="en-US" sz="3200" dirty="0" smtClean="0"/>
              <a:t>the degree (criteria) to which a student must perform the behavior( a statement that specifies how well the student must perform the behavior). </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ircle(in)">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outVertical)">
                                      <p:cBhvr>
                                        <p:cTn id="22" dur="20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610600" cy="4524315"/>
          </a:xfrm>
          <a:prstGeom prst="rect">
            <a:avLst/>
          </a:prstGeom>
          <a:noFill/>
        </p:spPr>
        <p:txBody>
          <a:bodyPr wrap="square" rtlCol="1">
            <a:spAutoFit/>
          </a:bodyPr>
          <a:lstStyle/>
          <a:p>
            <a:pPr algn="just">
              <a:buFont typeface="Wingdings" pitchFamily="2" charset="2"/>
              <a:buChar char="q"/>
            </a:pPr>
            <a:r>
              <a:rPr lang="en-US" sz="3600" dirty="0" smtClean="0"/>
              <a:t>Objectives refer to descriptions of observable student behavior or performance that are used to make judgments about learning -  the ultimate aim of all teaching.</a:t>
            </a:r>
          </a:p>
          <a:p>
            <a:pPr algn="just">
              <a:buFont typeface="Wingdings" pitchFamily="2" charset="2"/>
              <a:buChar char="q"/>
            </a:pPr>
            <a:r>
              <a:rPr lang="en-US" sz="3600" dirty="0" smtClean="0"/>
              <a:t>A behavioral objective is the focal point of a lesson plan. It is a description of an intended learning outcome and is the basis for the rest of the lesson.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amond(ou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86800" cy="6894195"/>
          </a:xfrm>
          <a:prstGeom prst="rect">
            <a:avLst/>
          </a:prstGeom>
          <a:noFill/>
        </p:spPr>
        <p:txBody>
          <a:bodyPr wrap="square" rtlCol="1">
            <a:spAutoFit/>
          </a:bodyPr>
          <a:lstStyle/>
          <a:p>
            <a:pPr algn="just"/>
            <a:r>
              <a:rPr lang="en-US" sz="3400" dirty="0" smtClean="0"/>
              <a:t>In the statement of an objective, such non-observable verbs as think, appreciate, enjoy, know are unacceptable while specific, observable action verbs(e.g., writes, states, reads, pronounces, talks about) are given a stamp of approval. </a:t>
            </a:r>
          </a:p>
          <a:p>
            <a:pPr algn="just"/>
            <a:r>
              <a:rPr lang="en-US" sz="3400" dirty="0" smtClean="0"/>
              <a:t>Behavioral objectives vary along a number of dimensions: 1) kinds</a:t>
            </a:r>
          </a:p>
          <a:p>
            <a:pPr algn="just"/>
            <a:r>
              <a:rPr lang="en-US" sz="3400" dirty="0" smtClean="0"/>
              <a:t>                       2) specificity             </a:t>
            </a:r>
          </a:p>
          <a:p>
            <a:pPr algn="just"/>
            <a:r>
              <a:rPr lang="en-US" sz="3400" dirty="0" smtClean="0"/>
              <a:t>                       3)complexity       </a:t>
            </a:r>
          </a:p>
          <a:p>
            <a:pPr algn="just"/>
            <a:r>
              <a:rPr lang="en-US" sz="3400" dirty="0" smtClean="0"/>
              <a:t>                       4) time       </a:t>
            </a:r>
          </a:p>
          <a:p>
            <a:pPr algn="just"/>
            <a:r>
              <a:rPr lang="en-US" sz="3400" dirty="0" smtClean="0"/>
              <a:t>                       5)comprehensiveness        </a:t>
            </a:r>
          </a:p>
          <a:p>
            <a:pPr algn="just"/>
            <a:r>
              <a:rPr lang="en-US" sz="3400" dirty="0" smtClean="0"/>
              <a:t>                       6) </a:t>
            </a:r>
            <a:r>
              <a:rPr lang="en-US" sz="3400" dirty="0" err="1" smtClean="0"/>
              <a:t>behaviorality</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2)">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1"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30" dur="2000" fill="hold"/>
                                        <p:tgtEl>
                                          <p:spTgt spid="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1" fill="hold">
                      <p:stCondLst>
                        <p:cond delay="indefinite"/>
                      </p:stCondLst>
                      <p:childTnLst>
                        <p:par>
                          <p:cTn id="32" fill="hold">
                            <p:stCondLst>
                              <p:cond delay="0"/>
                            </p:stCondLst>
                            <p:childTnLst>
                              <p:par>
                                <p:cTn id="33" presetID="2" presetClass="entr" presetSubtype="1"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additive="base">
                                        <p:cTn id="35"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6" dur="2000" fill="hold"/>
                                        <p:tgtEl>
                                          <p:spTgt spid="2">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camera.wav"/>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12" fill="hold"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 calcmode="lin" valueType="num">
                                      <p:cBhvr additive="base">
                                        <p:cTn id="41" dur="20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42" dur="2000" fill="hold"/>
                                        <p:tgtEl>
                                          <p:spTgt spid="2">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camera.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9" fill="hold"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 calcmode="lin" valueType="num">
                                      <p:cBhvr additive="base">
                                        <p:cTn id="47" dur="20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48" dur="2000" fill="hold"/>
                                        <p:tgtEl>
                                          <p:spTgt spid="2">
                                            <p:txEl>
                                              <p:pRg st="6" end="6"/>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28600"/>
            <a:ext cx="5105400" cy="76200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800" dirty="0" smtClean="0">
                <a:solidFill>
                  <a:schemeClr val="tx1"/>
                </a:solidFill>
              </a:rPr>
              <a:t>Kinds of Objectives </a:t>
            </a:r>
            <a:endParaRPr lang="ar-EG" sz="4800" dirty="0">
              <a:solidFill>
                <a:schemeClr val="tx1"/>
              </a:solidFill>
            </a:endParaRPr>
          </a:p>
        </p:txBody>
      </p:sp>
      <p:sp>
        <p:nvSpPr>
          <p:cNvPr id="3" name="TextBox 2"/>
          <p:cNvSpPr txBox="1"/>
          <p:nvPr/>
        </p:nvSpPr>
        <p:spPr>
          <a:xfrm>
            <a:off x="152400" y="1066800"/>
            <a:ext cx="8763000" cy="1200329"/>
          </a:xfrm>
          <a:prstGeom prst="rect">
            <a:avLst/>
          </a:prstGeom>
          <a:noFill/>
        </p:spPr>
        <p:txBody>
          <a:bodyPr wrap="square" rtlCol="1">
            <a:spAutoFit/>
          </a:bodyPr>
          <a:lstStyle/>
          <a:p>
            <a:pPr algn="just"/>
            <a:r>
              <a:rPr lang="en-US" sz="3600" dirty="0" smtClean="0"/>
              <a:t>Objectives have been categorized into three major types:</a:t>
            </a:r>
          </a:p>
        </p:txBody>
      </p:sp>
      <p:sp>
        <p:nvSpPr>
          <p:cNvPr id="4" name="Rounded Rectangle 3"/>
          <p:cNvSpPr/>
          <p:nvPr/>
        </p:nvSpPr>
        <p:spPr>
          <a:xfrm>
            <a:off x="228600" y="2362200"/>
            <a:ext cx="5257800" cy="6096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1 – Cognitive objectives </a:t>
            </a:r>
            <a:endParaRPr lang="ar-EG" sz="4000" dirty="0">
              <a:solidFill>
                <a:schemeClr val="tx1"/>
              </a:solidFill>
            </a:endParaRPr>
          </a:p>
        </p:txBody>
      </p:sp>
      <p:sp>
        <p:nvSpPr>
          <p:cNvPr id="5" name="TextBox 4"/>
          <p:cNvSpPr txBox="1"/>
          <p:nvPr/>
        </p:nvSpPr>
        <p:spPr>
          <a:xfrm>
            <a:off x="381000" y="3136880"/>
            <a:ext cx="8305800" cy="3416320"/>
          </a:xfrm>
          <a:prstGeom prst="rect">
            <a:avLst/>
          </a:prstGeom>
          <a:noFill/>
        </p:spPr>
        <p:txBody>
          <a:bodyPr wrap="square" rtlCol="1">
            <a:spAutoFit/>
          </a:bodyPr>
          <a:lstStyle/>
          <a:p>
            <a:pPr algn="just">
              <a:buFont typeface="Wingdings" pitchFamily="2" charset="2"/>
              <a:buChar char="§"/>
            </a:pPr>
            <a:r>
              <a:rPr lang="en-US" sz="3600" dirty="0" smtClean="0"/>
              <a:t>For objectives that are primarily cognitive, the student may be asked to select the correct response from a set of possible responses. If the correct response is selected, the evaluator assumes that the desired objective has been achieved.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2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checkerboard(across)">
                                      <p:cBhvr>
                                        <p:cTn id="22" dur="2000"/>
                                        <p:tgtEl>
                                          <p:spTgt spid="5">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36687"/>
            <a:ext cx="8534400" cy="5632311"/>
          </a:xfrm>
          <a:prstGeom prst="rect">
            <a:avLst/>
          </a:prstGeom>
          <a:noFill/>
        </p:spPr>
        <p:txBody>
          <a:bodyPr wrap="square" rtlCol="1">
            <a:spAutoFit/>
          </a:bodyPr>
          <a:lstStyle/>
          <a:p>
            <a:pPr algn="just"/>
            <a:r>
              <a:rPr lang="en-US" sz="3600" dirty="0" smtClean="0"/>
              <a:t>With cognitive objectives there is less certainty that a given behavior is evidence of achievement of the desired objectives than there is with psychomotor objectives.</a:t>
            </a:r>
          </a:p>
          <a:p>
            <a:pPr algn="just">
              <a:buFont typeface="Wingdings" pitchFamily="2" charset="2"/>
              <a:buChar char="§"/>
            </a:pPr>
            <a:r>
              <a:rPr lang="en-US" sz="3600" dirty="0" smtClean="0"/>
              <a:t>Emphasis is on knowing, conceptualizing, </a:t>
            </a:r>
            <a:r>
              <a:rPr lang="en-US" sz="3600" dirty="0" err="1" smtClean="0"/>
              <a:t>comrehending</a:t>
            </a:r>
            <a:r>
              <a:rPr lang="en-US" sz="3600" dirty="0" smtClean="0"/>
              <a:t>, applying, synthesizing, evaluating, often verbal behavior is what is to be changed or added to.</a:t>
            </a:r>
          </a:p>
          <a:p>
            <a:pPr algn="just">
              <a:buFont typeface="Wingdings" pitchFamily="2" charset="2"/>
              <a:buChar char="§"/>
            </a:pPr>
            <a:r>
              <a:rPr lang="en-US" sz="3600" dirty="0" smtClean="0"/>
              <a:t>The cognitive domain deals with knowledge and understanding.</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down)">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to="" calcmode="lin" valueType="num">
                                      <p:cBhvr>
                                        <p:cTn id="17" dur="1" fill="hold"/>
                                        <p:tgtEl>
                                          <p:spTgt spid="2">
                                            <p:txEl>
                                              <p:pRg st="2" end="2"/>
                                            </p:txEl>
                                          </p:spTgt>
                                        </p:tgtEl>
                                        <p:attrNameLst>
                                          <p:attrName/>
                                        </p:attrNameLst>
                                      </p:cBhvr>
                                    </p:anim>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28600"/>
            <a:ext cx="6858000" cy="6858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The Psychomotor Objectives</a:t>
            </a:r>
            <a:endParaRPr lang="ar-EG" sz="4400" dirty="0">
              <a:solidFill>
                <a:schemeClr val="tx1"/>
              </a:solidFill>
            </a:endParaRPr>
          </a:p>
        </p:txBody>
      </p:sp>
      <p:sp>
        <p:nvSpPr>
          <p:cNvPr id="3" name="TextBox 2"/>
          <p:cNvSpPr txBox="1"/>
          <p:nvPr/>
        </p:nvSpPr>
        <p:spPr>
          <a:xfrm>
            <a:off x="228600" y="990600"/>
            <a:ext cx="8763000" cy="5847755"/>
          </a:xfrm>
          <a:prstGeom prst="rect">
            <a:avLst/>
          </a:prstGeom>
          <a:noFill/>
        </p:spPr>
        <p:txBody>
          <a:bodyPr wrap="square" rtlCol="1">
            <a:spAutoFit/>
          </a:bodyPr>
          <a:lstStyle/>
          <a:p>
            <a:pPr algn="just">
              <a:buFont typeface="Wingdings" pitchFamily="2" charset="2"/>
              <a:buChar char="§"/>
            </a:pPr>
            <a:r>
              <a:rPr lang="en-US" sz="3400" dirty="0" smtClean="0"/>
              <a:t>The psychomotor domain deals with relatively simple motor skills, like typing and walking, as well as the more complex skills of talking and writing.</a:t>
            </a:r>
          </a:p>
          <a:p>
            <a:pPr algn="just">
              <a:buFont typeface="Wingdings" pitchFamily="2" charset="2"/>
              <a:buChar char="§"/>
            </a:pPr>
            <a:r>
              <a:rPr lang="en-US" sz="3400" dirty="0" smtClean="0"/>
              <a:t>For objectives that are primarily psychomotor the student may be asked to demonstrate that he can perform some task requiring the desired skill.</a:t>
            </a:r>
          </a:p>
          <a:p>
            <a:pPr algn="just">
              <a:buFont typeface="Wingdings" pitchFamily="2" charset="2"/>
              <a:buChar char="§"/>
            </a:pPr>
            <a:r>
              <a:rPr lang="en-US" sz="3400" dirty="0" smtClean="0"/>
              <a:t>Skills and dexterity are involved, success in instruction involves teaching new skills or coordination of old ones.</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457200"/>
            <a:ext cx="5867400" cy="6096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The Affective Objectives </a:t>
            </a:r>
            <a:endParaRPr lang="ar-EG" sz="4400" dirty="0">
              <a:solidFill>
                <a:schemeClr val="tx1"/>
              </a:solidFill>
            </a:endParaRPr>
          </a:p>
        </p:txBody>
      </p:sp>
      <p:sp>
        <p:nvSpPr>
          <p:cNvPr id="3" name="TextBox 2"/>
          <p:cNvSpPr txBox="1"/>
          <p:nvPr/>
        </p:nvSpPr>
        <p:spPr>
          <a:xfrm>
            <a:off x="304800" y="1363682"/>
            <a:ext cx="8610600" cy="3970318"/>
          </a:xfrm>
          <a:prstGeom prst="rect">
            <a:avLst/>
          </a:prstGeom>
          <a:noFill/>
        </p:spPr>
        <p:txBody>
          <a:bodyPr wrap="square" rtlCol="1">
            <a:spAutoFit/>
          </a:bodyPr>
          <a:lstStyle/>
          <a:p>
            <a:pPr algn="just">
              <a:buFont typeface="Wingdings" pitchFamily="2" charset="2"/>
              <a:buChar char="q"/>
            </a:pPr>
            <a:r>
              <a:rPr lang="en-US" sz="3600" dirty="0" smtClean="0"/>
              <a:t>The affective domain receives special treatment in terms of values and value systems, attitudes, interests, and motivation. It deals with values, attitudes, and interests. </a:t>
            </a:r>
          </a:p>
          <a:p>
            <a:pPr algn="just">
              <a:buFont typeface="Wingdings" pitchFamily="2" charset="2"/>
              <a:buChar char="q"/>
            </a:pPr>
            <a:r>
              <a:rPr lang="en-US" sz="3600" dirty="0" smtClean="0"/>
              <a:t>Emphasis is on attitudes, values, emotions, instruction is aimed at changing behavior and approach behaviors.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right)">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458200" cy="3970318"/>
          </a:xfrm>
          <a:prstGeom prst="rect">
            <a:avLst/>
          </a:prstGeom>
          <a:noFill/>
        </p:spPr>
        <p:txBody>
          <a:bodyPr wrap="square" rtlCol="1">
            <a:spAutoFit/>
          </a:bodyPr>
          <a:lstStyle/>
          <a:p>
            <a:pPr algn="just">
              <a:buFont typeface="Wingdings" pitchFamily="2" charset="2"/>
              <a:buChar char="q"/>
            </a:pPr>
            <a:r>
              <a:rPr lang="en-US" sz="3600" dirty="0" smtClean="0"/>
              <a:t>All the objectives should be written in behavioral terms. It is stressed that behavioral objectives assume that ends should be separated from means and determined prior to the activity of learning and that it is the teacher, but never the student, who determines the ends.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Horizontal)">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533400"/>
            <a:ext cx="3276600" cy="6858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Lesson plan </a:t>
            </a:r>
            <a:endParaRPr lang="ar-EG" sz="4400" dirty="0">
              <a:solidFill>
                <a:schemeClr val="tx1"/>
              </a:solidFill>
            </a:endParaRPr>
          </a:p>
        </p:txBody>
      </p:sp>
      <p:sp>
        <p:nvSpPr>
          <p:cNvPr id="3" name="TextBox 2"/>
          <p:cNvSpPr txBox="1"/>
          <p:nvPr/>
        </p:nvSpPr>
        <p:spPr>
          <a:xfrm>
            <a:off x="1981200" y="1557278"/>
            <a:ext cx="6096000" cy="2862322"/>
          </a:xfrm>
          <a:prstGeom prst="rect">
            <a:avLst/>
          </a:prstGeom>
          <a:noFill/>
        </p:spPr>
        <p:txBody>
          <a:bodyPr wrap="square" rtlCol="1">
            <a:spAutoFit/>
          </a:bodyPr>
          <a:lstStyle/>
          <a:p>
            <a:pPr marL="742950" indent="-742950">
              <a:buFont typeface="+mj-lt"/>
              <a:buAutoNum type="arabicPeriod"/>
            </a:pPr>
            <a:r>
              <a:rPr lang="en-US" sz="3600" dirty="0" smtClean="0"/>
              <a:t>Learning objectives</a:t>
            </a:r>
          </a:p>
          <a:p>
            <a:pPr marL="742950" indent="-742950">
              <a:buFont typeface="+mj-lt"/>
              <a:buAutoNum type="arabicPeriod"/>
            </a:pPr>
            <a:r>
              <a:rPr lang="en-US" sz="3600" dirty="0" smtClean="0"/>
              <a:t>Revision and warming-up.</a:t>
            </a:r>
          </a:p>
          <a:p>
            <a:pPr marL="742950" indent="-742950">
              <a:buFont typeface="+mj-lt"/>
              <a:buAutoNum type="arabicPeriod"/>
            </a:pPr>
            <a:r>
              <a:rPr lang="en-US" sz="3600" dirty="0" smtClean="0"/>
              <a:t>Presentation.</a:t>
            </a:r>
          </a:p>
          <a:p>
            <a:pPr marL="742950" indent="-742950">
              <a:buFont typeface="+mj-lt"/>
              <a:buAutoNum type="arabicPeriod"/>
            </a:pPr>
            <a:r>
              <a:rPr lang="en-US" sz="3600" dirty="0" smtClean="0"/>
              <a:t>Drill and practice.</a:t>
            </a:r>
          </a:p>
          <a:p>
            <a:pPr marL="742950" indent="-742950">
              <a:buFont typeface="+mj-lt"/>
              <a:buAutoNum type="arabicPeriod"/>
            </a:pPr>
            <a:r>
              <a:rPr lang="en-US" sz="3600" dirty="0" smtClean="0"/>
              <a:t>Evaluation.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2000"/>
                                        <p:tgtEl>
                                          <p:spTgt spid="3">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2000"/>
                                        <p:tgtEl>
                                          <p:spTgt spid="3">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381000"/>
            <a:ext cx="4953000" cy="7620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buFont typeface="+mj-lt"/>
              <a:buAutoNum type="arabicParenR"/>
            </a:pPr>
            <a:r>
              <a:rPr lang="en-US" sz="4000" dirty="0" smtClean="0">
                <a:solidFill>
                  <a:schemeClr val="tx1"/>
                </a:solidFill>
              </a:rPr>
              <a:t>Learning objectives:</a:t>
            </a:r>
            <a:endParaRPr lang="ar-EG" sz="4000" dirty="0">
              <a:solidFill>
                <a:schemeClr val="tx1"/>
              </a:solidFill>
            </a:endParaRPr>
          </a:p>
        </p:txBody>
      </p:sp>
      <p:sp>
        <p:nvSpPr>
          <p:cNvPr id="3" name="TextBox 2"/>
          <p:cNvSpPr txBox="1"/>
          <p:nvPr/>
        </p:nvSpPr>
        <p:spPr>
          <a:xfrm>
            <a:off x="228600" y="1143000"/>
            <a:ext cx="8763000" cy="5632311"/>
          </a:xfrm>
          <a:prstGeom prst="rect">
            <a:avLst/>
          </a:prstGeom>
          <a:noFill/>
        </p:spPr>
        <p:txBody>
          <a:bodyPr wrap="square" rtlCol="1">
            <a:spAutoFit/>
          </a:bodyPr>
          <a:lstStyle/>
          <a:p>
            <a:pPr algn="just">
              <a:buBlip>
                <a:blip r:embed="rId3"/>
              </a:buBlip>
            </a:pPr>
            <a:r>
              <a:rPr lang="en-US" sz="3600" dirty="0" smtClean="0"/>
              <a:t>Simply, learning objectives refer to learning outcomes or what the students will be able to do as a result of the teaching and learning activities that are involved in.</a:t>
            </a:r>
          </a:p>
          <a:p>
            <a:pPr algn="just">
              <a:buBlip>
                <a:blip r:embed="rId3"/>
              </a:buBlip>
            </a:pPr>
            <a:r>
              <a:rPr lang="en-US" sz="3600" dirty="0" smtClean="0"/>
              <a:t>Learning objectives related to a certain teaching session are called “specific or instructional objectives”.</a:t>
            </a:r>
          </a:p>
          <a:p>
            <a:pPr algn="just">
              <a:buBlip>
                <a:blip r:embed="rId3"/>
              </a:buBlip>
            </a:pPr>
            <a:r>
              <a:rPr lang="en-US" sz="3600" dirty="0" smtClean="0"/>
              <a:t>Every teacher should identify the specific objective(s) of the lesson s/he wants to achieve.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outVertical)">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right)">
                                      <p:cBhvr>
                                        <p:cTn id="22" dur="2000"/>
                                        <p:tgtEl>
                                          <p:spTgt spid="3">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76200"/>
            <a:ext cx="8839200" cy="6740307"/>
          </a:xfrm>
          <a:prstGeom prst="rect">
            <a:avLst/>
          </a:prstGeom>
          <a:noFill/>
        </p:spPr>
        <p:txBody>
          <a:bodyPr wrap="square" rtlCol="1">
            <a:spAutoFit/>
          </a:bodyPr>
          <a:lstStyle/>
          <a:p>
            <a:pPr algn="just">
              <a:buBlip>
                <a:blip r:embed="rId3"/>
              </a:buBlip>
            </a:pPr>
            <a:r>
              <a:rPr lang="en-US" sz="3600" dirty="0" smtClean="0"/>
              <a:t>Identifying the specific objective(s) helps the teacher select his/her teaching and learning activities.</a:t>
            </a:r>
          </a:p>
          <a:p>
            <a:pPr algn="just">
              <a:buBlip>
                <a:blip r:embed="rId3"/>
              </a:buBlip>
            </a:pPr>
            <a:r>
              <a:rPr lang="en-US" sz="3600" dirty="0" smtClean="0"/>
              <a:t> identifying your specific objective simply means determining just what students should perform and learn as a result of their involvement in certain teaching-learning processes.</a:t>
            </a:r>
          </a:p>
          <a:p>
            <a:pPr algn="just">
              <a:buBlip>
                <a:blip r:embed="rId3"/>
              </a:buBlip>
            </a:pPr>
            <a:r>
              <a:rPr lang="en-US" sz="3600" dirty="0" smtClean="0"/>
              <a:t>Therefore, in writing a specific objective you should emphasize the anticipated “learning outcomes” or the performance which indicates that learning has already occurred.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2000"/>
                                        <p:tgtEl>
                                          <p:spTgt spid="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686800" cy="6370975"/>
          </a:xfrm>
          <a:prstGeom prst="rect">
            <a:avLst/>
          </a:prstGeom>
          <a:noFill/>
        </p:spPr>
        <p:txBody>
          <a:bodyPr wrap="square" rtlCol="1">
            <a:spAutoFit/>
          </a:bodyPr>
          <a:lstStyle/>
          <a:p>
            <a:pPr algn="just">
              <a:buBlip>
                <a:blip r:embed="rId3"/>
              </a:buBlip>
            </a:pPr>
            <a:r>
              <a:rPr lang="en-US" sz="3400" dirty="0" smtClean="0"/>
              <a:t>For this reason, the students’ performance should be described in observable terms (using action verbs such as pronounce, read, define, compare, use, describe, identify, spell, write, draw….etc.). When you say: the students will be able to understand a short story or to appreciate the role of a certain character, you don’t describe the learning outcomes in observable verbs. Instead, you can say: the students will be able to answer 15 questions about a certain short story. The students’ answers reflect their understanding or lack of understanding. </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vertical)">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8763000" cy="6894195"/>
          </a:xfrm>
          <a:prstGeom prst="rect">
            <a:avLst/>
          </a:prstGeom>
          <a:noFill/>
        </p:spPr>
        <p:txBody>
          <a:bodyPr wrap="square" rtlCol="1">
            <a:spAutoFit/>
          </a:bodyPr>
          <a:lstStyle/>
          <a:p>
            <a:pPr algn="just">
              <a:buBlip>
                <a:blip r:embed="rId3"/>
              </a:buBlip>
            </a:pPr>
            <a:r>
              <a:rPr lang="en-US" sz="3400" dirty="0" smtClean="0"/>
              <a:t>Once leaning objectives “outcomes” are specified, learning activities can be recommended.</a:t>
            </a:r>
          </a:p>
          <a:p>
            <a:pPr algn="just">
              <a:buBlip>
                <a:blip r:embed="rId3"/>
              </a:buBlip>
            </a:pPr>
            <a:r>
              <a:rPr lang="en-US" sz="3400" dirty="0" smtClean="0"/>
              <a:t>All the verbs used in the objectives should refer to observable actions, which can be measured.</a:t>
            </a:r>
          </a:p>
          <a:p>
            <a:pPr algn="just">
              <a:buBlip>
                <a:blip r:embed="rId3"/>
              </a:buBlip>
            </a:pPr>
            <a:r>
              <a:rPr lang="en-US" sz="3400" dirty="0" smtClean="0"/>
              <a:t>Students know what assessment procedures will be carried out in order to determine whether or not the learning outcomes have been achieved.</a:t>
            </a:r>
          </a:p>
          <a:p>
            <a:pPr algn="just">
              <a:buBlip>
                <a:blip r:embed="rId3"/>
              </a:buBlip>
            </a:pPr>
            <a:r>
              <a:rPr lang="en-US" sz="3400" dirty="0" smtClean="0"/>
              <a:t>These procedures are referred to as the condition under which the students can perform a certain task.</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763000" cy="6186309"/>
          </a:xfrm>
          <a:prstGeom prst="rect">
            <a:avLst/>
          </a:prstGeom>
          <a:noFill/>
        </p:spPr>
        <p:txBody>
          <a:bodyPr wrap="square" rtlCol="1">
            <a:spAutoFit/>
          </a:bodyPr>
          <a:lstStyle/>
          <a:p>
            <a:pPr algn="just">
              <a:buBlip>
                <a:blip r:embed="rId3"/>
              </a:buBlip>
            </a:pPr>
            <a:r>
              <a:rPr lang="en-US" sz="3600" dirty="0" smtClean="0"/>
              <a:t>Each objective involves the minimum degree of competency, which indicates that a certain objective has been achieved.( e.g. correctly, 90% of the questions, ten vocabulary items).</a:t>
            </a:r>
          </a:p>
          <a:p>
            <a:pPr algn="just">
              <a:buBlip>
                <a:blip r:embed="rId3"/>
              </a:buBlip>
            </a:pPr>
            <a:r>
              <a:rPr lang="en-US" sz="3600" dirty="0" smtClean="0"/>
              <a:t>Specific objective includes various language areas; they can include language components such as words, sounds, letters, and structures.</a:t>
            </a:r>
          </a:p>
          <a:p>
            <a:pPr algn="just">
              <a:buBlip>
                <a:blip r:embed="rId3"/>
              </a:buBlip>
            </a:pPr>
            <a:r>
              <a:rPr lang="en-US" sz="3600" dirty="0" smtClean="0"/>
              <a:t>Other objectives can include language functions such as inviting, requesting, and introducing people, apologizing.</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ircle(out)">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58425"/>
            <a:ext cx="8839200" cy="6370975"/>
          </a:xfrm>
          <a:prstGeom prst="rect">
            <a:avLst/>
          </a:prstGeom>
          <a:noFill/>
        </p:spPr>
        <p:txBody>
          <a:bodyPr wrap="square" rtlCol="1">
            <a:spAutoFit/>
          </a:bodyPr>
          <a:lstStyle/>
          <a:p>
            <a:pPr algn="just"/>
            <a:r>
              <a:rPr lang="en-US" sz="3400" b="1" dirty="0" smtClean="0"/>
              <a:t>For example:</a:t>
            </a:r>
          </a:p>
          <a:p>
            <a:pPr algn="just">
              <a:buFont typeface="Arial" pitchFamily="34" charset="0"/>
              <a:buChar char="•"/>
            </a:pPr>
            <a:r>
              <a:rPr lang="en-US" sz="3400" dirty="0" smtClean="0"/>
              <a:t>After listening to different dialogues, the students will be able to request at least five things correctly.</a:t>
            </a:r>
          </a:p>
          <a:p>
            <a:pPr algn="just">
              <a:buFont typeface="Arial" pitchFamily="34" charset="0"/>
              <a:buChar char="•"/>
            </a:pPr>
            <a:r>
              <a:rPr lang="en-US" sz="3400" dirty="0" smtClean="0"/>
              <a:t>Taking part in a role-play, the students will be able to invite each other to different social events without errors.</a:t>
            </a:r>
          </a:p>
          <a:p>
            <a:pPr algn="just">
              <a:buBlip>
                <a:blip r:embed="rId3"/>
              </a:buBlip>
            </a:pPr>
            <a:r>
              <a:rPr lang="en-US" sz="3400" dirty="0" smtClean="0"/>
              <a:t>Specific objectives can also include language skills (listening, speaking, reading, and writing). The teacher can say:</a:t>
            </a:r>
          </a:p>
          <a:p>
            <a:pPr algn="just">
              <a:buFont typeface="Arial" pitchFamily="34" charset="0"/>
              <a:buChar char="•"/>
            </a:pPr>
            <a:r>
              <a:rPr lang="en-US" sz="3400" dirty="0" smtClean="0"/>
              <a:t>Given a reading text, the students will be able to summarize 80% of the ideas included in the text.</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20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2000" fill="hold"/>
                                        <p:tgtEl>
                                          <p:spTgt spid="2">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outVertical)">
                                      <p:cBhvr>
                                        <p:cTn id="27" dur="2000"/>
                                        <p:tgtEl>
                                          <p:spTgt spid="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534400" cy="6186309"/>
          </a:xfrm>
          <a:prstGeom prst="rect">
            <a:avLst/>
          </a:prstGeom>
          <a:noFill/>
        </p:spPr>
        <p:txBody>
          <a:bodyPr wrap="square" rtlCol="1">
            <a:spAutoFit/>
          </a:bodyPr>
          <a:lstStyle/>
          <a:p>
            <a:pPr algn="just">
              <a:buFont typeface="Arial" pitchFamily="34" charset="0"/>
              <a:buChar char="•"/>
            </a:pPr>
            <a:r>
              <a:rPr lang="en-US" sz="3600" dirty="0" smtClean="0"/>
              <a:t>Listening to 10 instructions, the students will be able draw a simple map correctly.</a:t>
            </a:r>
          </a:p>
          <a:p>
            <a:pPr algn="just">
              <a:buFont typeface="Arial" pitchFamily="34" charset="0"/>
              <a:buChar char="•"/>
            </a:pPr>
            <a:r>
              <a:rPr lang="en-US" sz="3600" dirty="0" smtClean="0"/>
              <a:t>Listening to a teacher’s modeling of different types of intonation, the students will be able to differentiate between questions and statements correctly.</a:t>
            </a:r>
          </a:p>
          <a:p>
            <a:pPr algn="just">
              <a:buFont typeface="Arial" pitchFamily="34" charset="0"/>
              <a:buChar char="•"/>
            </a:pPr>
            <a:r>
              <a:rPr lang="en-US" sz="3600" dirty="0" smtClean="0"/>
              <a:t>The students will be able to use the present perfect tense correctly in at least 3 different situations.</a:t>
            </a:r>
          </a:p>
          <a:p>
            <a:pPr algn="just">
              <a:buFont typeface="Arial" pitchFamily="34" charset="0"/>
              <a:buChar char="•"/>
            </a:pPr>
            <a:r>
              <a:rPr lang="en-US" sz="3600" dirty="0" smtClean="0"/>
              <a:t>Given some flash cards, students will be able to form at least 5 different words.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outVertical)">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right)">
                                      <p:cBhvr>
                                        <p:cTn id="17" dur="20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ox(in)">
                                      <p:cBhvr>
                                        <p:cTn id="22" dur="20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534400" cy="6740307"/>
          </a:xfrm>
          <a:prstGeom prst="rect">
            <a:avLst/>
          </a:prstGeom>
          <a:noFill/>
        </p:spPr>
        <p:txBody>
          <a:bodyPr wrap="square" rtlCol="1">
            <a:spAutoFit/>
          </a:bodyPr>
          <a:lstStyle/>
          <a:p>
            <a:pPr algn="just">
              <a:buFont typeface="Arial" pitchFamily="34" charset="0"/>
              <a:buChar char="•"/>
            </a:pPr>
            <a:r>
              <a:rPr lang="en-US" sz="3600" dirty="0" smtClean="0"/>
              <a:t>On a multiple-choice test, students  will be able to identify parts of speech.</a:t>
            </a:r>
          </a:p>
          <a:p>
            <a:pPr algn="just">
              <a:buFont typeface="Arial" pitchFamily="34" charset="0"/>
              <a:buChar char="•"/>
            </a:pPr>
            <a:r>
              <a:rPr lang="en-US" sz="3600" dirty="0" smtClean="0"/>
              <a:t>Given a dictionary, students will be able to define 10 vocabulary items.</a:t>
            </a:r>
          </a:p>
          <a:p>
            <a:pPr algn="just">
              <a:buFont typeface="Arial" pitchFamily="34" charset="0"/>
              <a:buChar char="•"/>
            </a:pPr>
            <a:r>
              <a:rPr lang="en-US" sz="3600" dirty="0" smtClean="0"/>
              <a:t>After listening to a tape, students will be able to answer 90% of the provided comprehension questions.</a:t>
            </a:r>
          </a:p>
          <a:p>
            <a:pPr algn="just">
              <a:buFont typeface="Arial" pitchFamily="34" charset="0"/>
              <a:buChar char="•"/>
            </a:pPr>
            <a:r>
              <a:rPr lang="en-US" sz="3600" dirty="0" smtClean="0"/>
              <a:t>In classroom interaction, the students respond correctly to at least 10 questions.</a:t>
            </a:r>
          </a:p>
          <a:p>
            <a:pPr algn="just">
              <a:buFont typeface="Arial" pitchFamily="34" charset="0"/>
              <a:buChar char="•"/>
            </a:pPr>
            <a:r>
              <a:rPr lang="en-US" sz="3600" dirty="0" smtClean="0"/>
              <a:t>Given a “do as shown” exercise, students will be able to answer all grammar items with no mistakes.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ipe(down)">
                                      <p:cBhvr>
                                        <p:cTn id="18" dur="2000"/>
                                        <p:tgtEl>
                                          <p:spTgt spid="2">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14" presetClass="entr" presetSubtype="5"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randombar(vertical)">
                                      <p:cBhvr>
                                        <p:cTn id="23" dur="2000"/>
                                        <p:tgtEl>
                                          <p:spTgt spid="2">
                                            <p:txEl>
                                              <p:pRg st="3" end="3"/>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wipe(right)">
                                      <p:cBhvr>
                                        <p:cTn id="28" dur="2000"/>
                                        <p:tgtEl>
                                          <p:spTgt spid="2">
                                            <p:txEl>
                                              <p:pRg st="4" end="4"/>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28600"/>
            <a:ext cx="6934200" cy="8382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2) Revision and Warming-Up</a:t>
            </a:r>
            <a:endParaRPr lang="ar-EG" sz="4400" dirty="0">
              <a:solidFill>
                <a:schemeClr val="tx1"/>
              </a:solidFill>
            </a:endParaRPr>
          </a:p>
        </p:txBody>
      </p:sp>
      <p:sp>
        <p:nvSpPr>
          <p:cNvPr id="3" name="TextBox 2"/>
          <p:cNvSpPr txBox="1"/>
          <p:nvPr/>
        </p:nvSpPr>
        <p:spPr>
          <a:xfrm>
            <a:off x="152400" y="1322487"/>
            <a:ext cx="8839200" cy="5078313"/>
          </a:xfrm>
          <a:prstGeom prst="rect">
            <a:avLst/>
          </a:prstGeom>
          <a:noFill/>
        </p:spPr>
        <p:txBody>
          <a:bodyPr wrap="square" rtlCol="1">
            <a:spAutoFit/>
          </a:bodyPr>
          <a:lstStyle/>
          <a:p>
            <a:pPr algn="just">
              <a:buFont typeface="Wingdings" pitchFamily="2" charset="2"/>
              <a:buChar char="Ø"/>
            </a:pPr>
            <a:r>
              <a:rPr lang="en-US" sz="3600" dirty="0" smtClean="0"/>
              <a:t>Teachers tend to revise the previous lesson.</a:t>
            </a:r>
          </a:p>
          <a:p>
            <a:pPr algn="just">
              <a:buFont typeface="Wingdings" pitchFamily="2" charset="2"/>
              <a:buChar char="Ø"/>
            </a:pPr>
            <a:r>
              <a:rPr lang="en-US" sz="3600" dirty="0" smtClean="0"/>
              <a:t>The teacher is better to revise language points related to new lesson. The language points can be related to the new ones either by similarity or by contrast.</a:t>
            </a:r>
          </a:p>
          <a:p>
            <a:pPr algn="just">
              <a:buFont typeface="Wingdings" pitchFamily="2" charset="2"/>
              <a:buChar char="Ø"/>
            </a:pPr>
            <a:r>
              <a:rPr lang="en-US" sz="3600" dirty="0" smtClean="0"/>
              <a:t>In both cases, he/she can create language unity.</a:t>
            </a:r>
          </a:p>
          <a:p>
            <a:pPr algn="just">
              <a:buFont typeface="Wingdings" pitchFamily="2" charset="2"/>
              <a:buChar char="Ø"/>
            </a:pPr>
            <a:r>
              <a:rPr lang="en-US" sz="3600" dirty="0" smtClean="0"/>
              <a:t>The teacher can use the revision phase as a gradual introduction to the new lesson.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2000"/>
                                        <p:tgtEl>
                                          <p:spTgt spid="3">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amond(in)">
                                      <p:cBhvr>
                                        <p:cTn id="27" dur="2000"/>
                                        <p:tgtEl>
                                          <p:spTgt spid="3">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381000"/>
            <a:ext cx="8610600" cy="6186309"/>
          </a:xfrm>
          <a:prstGeom prst="rect">
            <a:avLst/>
          </a:prstGeom>
          <a:noFill/>
        </p:spPr>
        <p:txBody>
          <a:bodyPr wrap="square" rtlCol="1">
            <a:spAutoFit/>
          </a:bodyPr>
          <a:lstStyle/>
          <a:p>
            <a:pPr algn="just">
              <a:buFont typeface="Wingdings" pitchFamily="2" charset="2"/>
              <a:buChar char="Ø"/>
            </a:pPr>
            <a:r>
              <a:rPr lang="en-US" sz="3600" dirty="0" smtClean="0"/>
              <a:t>This type of revision is functional as it reminds the student with the related language points in a certain area.</a:t>
            </a:r>
          </a:p>
          <a:p>
            <a:pPr algn="just">
              <a:buFont typeface="Wingdings" pitchFamily="2" charset="2"/>
              <a:buChar char="Ø"/>
            </a:pPr>
            <a:r>
              <a:rPr lang="en-US" sz="3600" dirty="0" smtClean="0"/>
              <a:t>The students prior knowledge has also a function. It is thought of as a part of the whole.</a:t>
            </a:r>
          </a:p>
          <a:p>
            <a:pPr algn="just">
              <a:buFont typeface="Wingdings" pitchFamily="2" charset="2"/>
              <a:buChar char="Ø"/>
            </a:pPr>
            <a:r>
              <a:rPr lang="en-US" sz="3600" dirty="0" smtClean="0"/>
              <a:t>The revision phase can create what is called “knowledge continuity and unity”. The teacher uses the revision phase as a medium for hinting the new lesson and thus providing an effective “warming up”.</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4267200" cy="6858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800" dirty="0" smtClean="0">
                <a:solidFill>
                  <a:schemeClr val="tx1"/>
                </a:solidFill>
              </a:rPr>
              <a:t>3 - Presentation</a:t>
            </a:r>
            <a:endParaRPr lang="ar-EG" sz="4800" dirty="0">
              <a:solidFill>
                <a:schemeClr val="tx1"/>
              </a:solidFill>
            </a:endParaRPr>
          </a:p>
        </p:txBody>
      </p:sp>
      <p:sp>
        <p:nvSpPr>
          <p:cNvPr id="3" name="TextBox 2"/>
          <p:cNvSpPr txBox="1"/>
          <p:nvPr/>
        </p:nvSpPr>
        <p:spPr>
          <a:xfrm>
            <a:off x="152400" y="1073289"/>
            <a:ext cx="8763000" cy="5078313"/>
          </a:xfrm>
          <a:prstGeom prst="rect">
            <a:avLst/>
          </a:prstGeom>
          <a:noFill/>
        </p:spPr>
        <p:txBody>
          <a:bodyPr wrap="square" rtlCol="1">
            <a:spAutoFit/>
          </a:bodyPr>
          <a:lstStyle/>
          <a:p>
            <a:pPr algn="just">
              <a:buFont typeface="Wingdings" pitchFamily="2" charset="2"/>
              <a:buChar char="Ø"/>
            </a:pPr>
            <a:r>
              <a:rPr lang="en-US" sz="3600" dirty="0" smtClean="0"/>
              <a:t>The term is applied here not only to the kind  of limited and controlled modeling of a target item that we do when we introduce a new word or grammatical structure, but also the initial encounter with comprehensible input in the form of spoken or written texts, as well as various kinds of explanations, instructions and discussion of new language items or tasks.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6186309"/>
          </a:xfrm>
          <a:prstGeom prst="rect">
            <a:avLst/>
          </a:prstGeom>
          <a:noFill/>
        </p:spPr>
        <p:txBody>
          <a:bodyPr wrap="square" rtlCol="1">
            <a:spAutoFit/>
          </a:bodyPr>
          <a:lstStyle/>
          <a:p>
            <a:pPr algn="just">
              <a:buFont typeface="Wingdings" pitchFamily="2" charset="2"/>
              <a:buChar char="Ø"/>
            </a:pPr>
            <a:r>
              <a:rPr lang="en-US" sz="3600" dirty="0" smtClean="0"/>
              <a:t>Effective teacher presentations can help to activate and harness learners’ attention,   effort,  intelligence and conscious (</a:t>
            </a:r>
            <a:r>
              <a:rPr lang="en-US" sz="3600" dirty="0" err="1" smtClean="0"/>
              <a:t>metacognitive</a:t>
            </a:r>
            <a:r>
              <a:rPr lang="en-US" sz="3600" dirty="0" smtClean="0"/>
              <a:t>)  learning strategies in order to enhance learning.</a:t>
            </a:r>
          </a:p>
          <a:p>
            <a:pPr algn="just">
              <a:buFont typeface="Wingdings" pitchFamily="2" charset="2"/>
              <a:buChar char="Ø"/>
            </a:pPr>
            <a:r>
              <a:rPr lang="en-US" sz="3600" dirty="0" smtClean="0"/>
              <a:t>The ability to mediate new material or instruct effectively is an essential teaching skill; it enables the teacher to facilitate learners’ entry into and understanding  of new material, and thus promotes further learning.</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edge">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200" y="-76200"/>
            <a:ext cx="8839200" cy="7620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Characteristics of effective Presentation</a:t>
            </a:r>
            <a:endParaRPr lang="ar-EG" sz="4000" dirty="0">
              <a:solidFill>
                <a:schemeClr val="tx1"/>
              </a:solidFill>
            </a:endParaRPr>
          </a:p>
        </p:txBody>
      </p:sp>
      <p:sp>
        <p:nvSpPr>
          <p:cNvPr id="3" name="TextBox 2"/>
          <p:cNvSpPr txBox="1"/>
          <p:nvPr/>
        </p:nvSpPr>
        <p:spPr>
          <a:xfrm>
            <a:off x="152400" y="838200"/>
            <a:ext cx="8839200" cy="6186309"/>
          </a:xfrm>
          <a:prstGeom prst="rect">
            <a:avLst/>
          </a:prstGeom>
          <a:noFill/>
        </p:spPr>
        <p:txBody>
          <a:bodyPr wrap="square" rtlCol="1">
            <a:spAutoFit/>
          </a:bodyPr>
          <a:lstStyle/>
          <a:p>
            <a:pPr marL="742950" indent="-742950" algn="just">
              <a:buFont typeface="+mj-lt"/>
              <a:buAutoNum type="arabicParenR"/>
            </a:pPr>
            <a:r>
              <a:rPr lang="en-US" sz="3600" dirty="0" smtClean="0"/>
              <a:t>Attention: the learners are alert, focusing their attention on the teacher and the material to be learnt and aware that something is coming that they need to take in.</a:t>
            </a:r>
          </a:p>
          <a:p>
            <a:pPr marL="742950" indent="-742950" algn="just">
              <a:buFont typeface="+mj-lt"/>
              <a:buAutoNum type="arabicParenR"/>
            </a:pPr>
            <a:r>
              <a:rPr lang="en-US" sz="3600" dirty="0" smtClean="0"/>
              <a:t>Perception: this means not only making sure that the material is clearly visible and audible in the first place, it also usually means repeating it in order to give added opportunity for or reinforce perception. It  helps to get some kind of response from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20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839200" cy="6894195"/>
          </a:xfrm>
          <a:prstGeom prst="rect">
            <a:avLst/>
          </a:prstGeom>
          <a:noFill/>
        </p:spPr>
        <p:txBody>
          <a:bodyPr wrap="square" rtlCol="1">
            <a:spAutoFit/>
          </a:bodyPr>
          <a:lstStyle/>
          <a:p>
            <a:pPr algn="just"/>
            <a:r>
              <a:rPr lang="en-US" sz="3400" dirty="0" smtClean="0"/>
              <a:t>The learners to check that they have in fact perceived the material accurately: repetition or  writing.</a:t>
            </a:r>
          </a:p>
          <a:p>
            <a:pPr marL="742950" indent="-742950" algn="just">
              <a:buFont typeface="+mj-lt"/>
              <a:buAutoNum type="arabicParenR" startAt="3"/>
            </a:pPr>
            <a:r>
              <a:rPr lang="en-US" sz="3400" dirty="0" smtClean="0"/>
              <a:t>Understanding: the learners understand the meaning of the material being introduced, and its connection with other things they already know (how it fits into their existing perceptions of reality or schemata). So, you need to illustrate, make links with previously learnt material, explain. Their responses give you valuable feedback on how well they have understood: a restatement of concept in their own words, for example.</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82225"/>
            <a:ext cx="8915400" cy="6370975"/>
          </a:xfrm>
          <a:prstGeom prst="rect">
            <a:avLst/>
          </a:prstGeom>
          <a:noFill/>
        </p:spPr>
        <p:txBody>
          <a:bodyPr wrap="square" rtlCol="1">
            <a:spAutoFit/>
          </a:bodyPr>
          <a:lstStyle/>
          <a:p>
            <a:pPr marL="514350" indent="-514350" algn="just">
              <a:buFont typeface="+mj-lt"/>
              <a:buAutoNum type="arabicParenR" startAt="4"/>
            </a:pPr>
            <a:r>
              <a:rPr lang="en-US" sz="3400" dirty="0" smtClean="0"/>
              <a:t>Short-term memory: The learners need to take the material into short-term memory: to remember it, that is,  until later in the lesson when you have an opportunity to do further work to consolidate learning. So, the more ”impact” the original presentation has- for example, if it is colorful, dramatic, and unusual in any way- the better. The learners should be encouraged to manipulate the new language elements. The minimum level of language manipulation is repetition (class repetition, group repetition and individual repetition).</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edge">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04800"/>
            <a:ext cx="8610600" cy="3970318"/>
          </a:xfrm>
          <a:prstGeom prst="rect">
            <a:avLst/>
          </a:prstGeom>
          <a:noFill/>
        </p:spPr>
        <p:txBody>
          <a:bodyPr wrap="square" rtlCol="1">
            <a:spAutoFit/>
          </a:bodyPr>
          <a:lstStyle/>
          <a:p>
            <a:pPr marL="742950" indent="-742950" algn="just">
              <a:buFont typeface="+mj-lt"/>
              <a:buAutoNum type="arabicParenR" startAt="5"/>
            </a:pPr>
            <a:r>
              <a:rPr lang="en-US" sz="3600" dirty="0" smtClean="0"/>
              <a:t>Explanation : explanation refers to  the planned teacher talk particularly prepared to explain  and clarify the new language elements. Teachers can provide their explanation in Arabic or in English keeping their use of Arabic to the minimum.</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nodeType="clickEffect">
                                  <p:stCondLst>
                                    <p:cond delay="0"/>
                                  </p:stCondLst>
                                  <p:childTnLst>
                                    <p:set>
                                      <p:cBhvr>
                                        <p:cTn id="6" dur="1000">
                                          <p:stCondLst>
                                            <p:cond delay="0"/>
                                          </p:stCondLst>
                                        </p:cTn>
                                        <p:tgtEl>
                                          <p:spTgt spid="3">
                                            <p:txEl>
                                              <p:pRg st="0" end="0"/>
                                            </p:txEl>
                                          </p:spTgt>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3886200" cy="7620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4- Drill Practice</a:t>
            </a:r>
            <a:endParaRPr lang="ar-EG" sz="4400" dirty="0">
              <a:solidFill>
                <a:schemeClr val="tx1"/>
              </a:solidFill>
            </a:endParaRPr>
          </a:p>
        </p:txBody>
      </p:sp>
      <p:sp>
        <p:nvSpPr>
          <p:cNvPr id="3" name="TextBox 2"/>
          <p:cNvSpPr txBox="1"/>
          <p:nvPr/>
        </p:nvSpPr>
        <p:spPr>
          <a:xfrm>
            <a:off x="381000" y="1295400"/>
            <a:ext cx="8382000" cy="5078313"/>
          </a:xfrm>
          <a:prstGeom prst="rect">
            <a:avLst/>
          </a:prstGeom>
          <a:noFill/>
        </p:spPr>
        <p:txBody>
          <a:bodyPr wrap="square" rtlCol="1">
            <a:spAutoFit/>
          </a:bodyPr>
          <a:lstStyle/>
          <a:p>
            <a:pPr algn="just">
              <a:buFont typeface="Wingdings" pitchFamily="2" charset="2"/>
              <a:buChar char="q"/>
            </a:pPr>
            <a:r>
              <a:rPr lang="en-US" sz="3600" dirty="0" smtClean="0"/>
              <a:t>Practice is the activity through which language skills and knowledge are consolidated and  gradually mastered.</a:t>
            </a:r>
          </a:p>
          <a:p>
            <a:pPr algn="just">
              <a:buFont typeface="Wingdings" pitchFamily="2" charset="2"/>
              <a:buChar char="q"/>
            </a:pPr>
            <a:r>
              <a:rPr lang="en-US" sz="3600" dirty="0" smtClean="0"/>
              <a:t>Learners should be involved in language activities, which help them gradually </a:t>
            </a:r>
            <a:r>
              <a:rPr lang="en-US" sz="3600" dirty="0" err="1" smtClean="0"/>
              <a:t>automatize</a:t>
            </a:r>
            <a:r>
              <a:rPr lang="en-US" sz="3600" dirty="0" smtClean="0"/>
              <a:t> the verbalized  knowledge.</a:t>
            </a:r>
          </a:p>
          <a:p>
            <a:pPr algn="just">
              <a:buFont typeface="Wingdings" pitchFamily="2" charset="2"/>
              <a:buChar char="q"/>
            </a:pPr>
            <a:r>
              <a:rPr lang="en-US" sz="3600" dirty="0" smtClean="0"/>
              <a:t>In practice activities, the teacher gets the learners to demonstrate a certain language element or skill.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610600" cy="2862322"/>
          </a:xfrm>
          <a:prstGeom prst="rect">
            <a:avLst/>
          </a:prstGeom>
          <a:noFill/>
        </p:spPr>
        <p:txBody>
          <a:bodyPr wrap="square" rtlCol="1">
            <a:spAutoFit/>
          </a:bodyPr>
          <a:lstStyle/>
          <a:p>
            <a:pPr algn="just">
              <a:buFont typeface="Wingdings" pitchFamily="2" charset="2"/>
              <a:buChar char="q"/>
            </a:pPr>
            <a:r>
              <a:rPr lang="en-US" sz="3600" dirty="0" smtClean="0"/>
              <a:t>The teacher has a dual role in practice activities; he provides the learners with an appropriate prompt or stimulus that  elicits the learners’ responses.</a:t>
            </a:r>
          </a:p>
          <a:p>
            <a:pPr algn="just">
              <a:buFont typeface="Wingdings" pitchFamily="2" charset="2"/>
              <a:buChar char="q"/>
            </a:pPr>
            <a:r>
              <a:rPr lang="en-US" sz="3600" dirty="0" smtClean="0"/>
              <a:t> he also should monitor their performance.</a:t>
            </a:r>
            <a:endParaRPr lang="ar-EG" sz="3600" dirty="0" smtClean="0"/>
          </a:p>
        </p:txBody>
      </p:sp>
      <p:sp>
        <p:nvSpPr>
          <p:cNvPr id="3" name="Rounded Rectangle 2"/>
          <p:cNvSpPr/>
          <p:nvPr/>
        </p:nvSpPr>
        <p:spPr>
          <a:xfrm>
            <a:off x="76200" y="3124200"/>
            <a:ext cx="8610600" cy="6096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3600" dirty="0" smtClean="0">
                <a:solidFill>
                  <a:schemeClr val="tx1"/>
                </a:solidFill>
              </a:rPr>
              <a:t>Characteristics of Effective Language Practice</a:t>
            </a:r>
            <a:endParaRPr lang="ar-EG" sz="3600" dirty="0">
              <a:solidFill>
                <a:schemeClr val="tx1"/>
              </a:solidFill>
            </a:endParaRPr>
          </a:p>
        </p:txBody>
      </p:sp>
      <p:sp>
        <p:nvSpPr>
          <p:cNvPr id="4" name="TextBox 3"/>
          <p:cNvSpPr txBox="1"/>
          <p:nvPr/>
        </p:nvSpPr>
        <p:spPr>
          <a:xfrm>
            <a:off x="228600" y="3962400"/>
            <a:ext cx="8610600" cy="2308324"/>
          </a:xfrm>
          <a:prstGeom prst="rect">
            <a:avLst/>
          </a:prstGeom>
          <a:noFill/>
        </p:spPr>
        <p:txBody>
          <a:bodyPr wrap="square" rtlCol="1">
            <a:spAutoFit/>
          </a:bodyPr>
          <a:lstStyle/>
          <a:p>
            <a:pPr marL="742950" indent="-742950" algn="just">
              <a:buFont typeface="+mj-lt"/>
              <a:buAutoNum type="arabicParenR"/>
            </a:pPr>
            <a:r>
              <a:rPr lang="en-US" sz="3600" dirty="0" smtClean="0"/>
              <a:t>Practice activities should be valid, in the  sense that the activity should activate the learners primarily in the skill or the element under consideration.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lide(fromLeft)">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1" presetClass="entr" presetSubtype="0" fill="hold" grpId="0" nodeType="clickEffect">
                                  <p:stCondLst>
                                    <p:cond delay="0"/>
                                  </p:stCondLst>
                                  <p:childTnLst>
                                    <p:set>
                                      <p:cBhvr>
                                        <p:cTn id="16" dur="2000">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to="" calcmode="lin" valueType="num">
                                      <p:cBhvr>
                                        <p:cTn id="21" dur="1" fill="hold"/>
                                        <p:tgtEl>
                                          <p:spTgt spid="4">
                                            <p:txEl>
                                              <p:pRg st="0" end="0"/>
                                            </p:txEl>
                                          </p:spTgt>
                                        </p:tgtEl>
                                        <p:attrNameLst>
                                          <p:attrName/>
                                        </p:attrNameLst>
                                      </p:cBhvr>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14491"/>
            <a:ext cx="8839200" cy="6186309"/>
          </a:xfrm>
          <a:prstGeom prst="rect">
            <a:avLst/>
          </a:prstGeom>
          <a:noFill/>
        </p:spPr>
        <p:txBody>
          <a:bodyPr wrap="square" rtlCol="1">
            <a:spAutoFit/>
          </a:bodyPr>
          <a:lstStyle/>
          <a:p>
            <a:pPr marL="742950" indent="-742950" algn="just">
              <a:buFont typeface="+mj-lt"/>
              <a:buAutoNum type="arabicParenR" startAt="2"/>
            </a:pPr>
            <a:r>
              <a:rPr lang="en-US" sz="3600" dirty="0" smtClean="0"/>
              <a:t>The learners should have a good preliminary understanding of the language they are required to </a:t>
            </a:r>
            <a:r>
              <a:rPr lang="en-US" sz="3600" dirty="0" err="1" smtClean="0"/>
              <a:t>practise</a:t>
            </a:r>
            <a:r>
              <a:rPr lang="en-US" sz="3600" dirty="0" smtClean="0"/>
              <a:t>.</a:t>
            </a:r>
            <a:endParaRPr lang="ar-EG" sz="3600" dirty="0" smtClean="0"/>
          </a:p>
          <a:p>
            <a:pPr marL="742950" indent="-742950" algn="just">
              <a:buFont typeface="+mj-lt"/>
              <a:buAutoNum type="arabicParenR" startAt="2"/>
            </a:pPr>
            <a:r>
              <a:rPr lang="en-US" sz="3600" dirty="0" smtClean="0"/>
              <a:t>Practice activities should provide wide opportunities for actual engagement with  the language the learner is </a:t>
            </a:r>
            <a:r>
              <a:rPr lang="en-US" sz="3600" dirty="0" err="1" smtClean="0"/>
              <a:t>practising</a:t>
            </a:r>
            <a:r>
              <a:rPr lang="en-US" sz="3600" dirty="0" smtClean="0"/>
              <a:t>.</a:t>
            </a:r>
          </a:p>
          <a:p>
            <a:pPr marL="742950" indent="-742950" algn="just">
              <a:buFont typeface="+mj-lt"/>
              <a:buAutoNum type="arabicParenR" startAt="2"/>
            </a:pPr>
            <a:r>
              <a:rPr lang="en-US" sz="3600" dirty="0" smtClean="0"/>
              <a:t>Learning is always reinforced and consolidated by doing things right. It is therefore significant to design practice activities in such a way that learners are likely to succeed in doing the task.</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6740307"/>
          </a:xfrm>
          <a:prstGeom prst="rect">
            <a:avLst/>
          </a:prstGeom>
          <a:noFill/>
        </p:spPr>
        <p:txBody>
          <a:bodyPr wrap="square" rtlCol="1">
            <a:spAutoFit/>
          </a:bodyPr>
          <a:lstStyle/>
          <a:p>
            <a:pPr marL="742950" indent="-742950" algn="just">
              <a:buFont typeface="+mj-lt"/>
              <a:buAutoNum type="arabicParenR" startAt="5"/>
            </a:pPr>
            <a:r>
              <a:rPr lang="en-US" sz="3600" dirty="0" smtClean="0"/>
              <a:t>A good practice activity provides opportunities for useful practice to all, or most, of the different levels within a class.</a:t>
            </a:r>
          </a:p>
          <a:p>
            <a:pPr marL="742950" indent="-742950" algn="just">
              <a:buFont typeface="+mj-lt"/>
              <a:buAutoNum type="arabicParenR" startAt="5"/>
            </a:pPr>
            <a:r>
              <a:rPr lang="en-US" sz="3600" dirty="0" smtClean="0"/>
              <a:t>The teacher should have clear instructions to help the learner do practice activities successfully. Furthermore, you should assist them to increase their chances of success. Such assistance may take the form of allowing plenty of time to think, of making the answers easier through giving hints and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vertical)">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
            <a:ext cx="8839200" cy="1754326"/>
          </a:xfrm>
          <a:prstGeom prst="rect">
            <a:avLst/>
          </a:prstGeom>
          <a:noFill/>
        </p:spPr>
        <p:txBody>
          <a:bodyPr wrap="square" rtlCol="1">
            <a:spAutoFit/>
          </a:bodyPr>
          <a:lstStyle/>
          <a:p>
            <a:pPr algn="just"/>
            <a:r>
              <a:rPr lang="en-US" sz="3600" dirty="0" smtClean="0"/>
              <a:t>guiding questions, of confirming beginnings of responses in order to encourage continuations.</a:t>
            </a:r>
            <a:endParaRPr lang="ar-EG" sz="3600" dirty="0"/>
          </a:p>
        </p:txBody>
      </p:sp>
      <p:sp>
        <p:nvSpPr>
          <p:cNvPr id="4" name="Rounded Rectangle 3"/>
          <p:cNvSpPr/>
          <p:nvPr/>
        </p:nvSpPr>
        <p:spPr>
          <a:xfrm>
            <a:off x="152400" y="1981200"/>
            <a:ext cx="6781800" cy="12954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solidFill>
                  <a:schemeClr val="tx1"/>
                </a:solidFill>
              </a:rPr>
              <a:t>Some Guidelines and Examples for Classroom Practice</a:t>
            </a:r>
            <a:endParaRPr lang="ar-EG" sz="3600" dirty="0">
              <a:solidFill>
                <a:schemeClr val="tx1"/>
              </a:solidFill>
            </a:endParaRPr>
          </a:p>
        </p:txBody>
      </p:sp>
      <p:sp>
        <p:nvSpPr>
          <p:cNvPr id="5" name="TextBox 4"/>
          <p:cNvSpPr txBox="1"/>
          <p:nvPr/>
        </p:nvSpPr>
        <p:spPr>
          <a:xfrm>
            <a:off x="152400" y="3397746"/>
            <a:ext cx="8763000" cy="3231654"/>
          </a:xfrm>
          <a:prstGeom prst="rect">
            <a:avLst/>
          </a:prstGeom>
          <a:noFill/>
        </p:spPr>
        <p:txBody>
          <a:bodyPr wrap="square" rtlCol="1">
            <a:spAutoFit/>
          </a:bodyPr>
          <a:lstStyle/>
          <a:p>
            <a:pPr algn="just">
              <a:buBlip>
                <a:blip r:embed="rId3"/>
              </a:buBlip>
            </a:pPr>
            <a:r>
              <a:rPr lang="en-US" sz="3400" dirty="0" smtClean="0"/>
              <a:t>Practice activities vary according to the linguistic level and the age of the learners. </a:t>
            </a:r>
          </a:p>
          <a:p>
            <a:pPr algn="just">
              <a:buBlip>
                <a:blip r:embed="rId3"/>
              </a:buBlip>
            </a:pPr>
            <a:r>
              <a:rPr lang="en-US" sz="3400" dirty="0" smtClean="0"/>
              <a:t>With beginning learners choral repetition can be good fun and allow all learners to try the new word out with everybody else without having the risk of making mistakes in front of the class.</a:t>
            </a:r>
            <a:endParaRPr lang="ar-EG"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Right)">
                                      <p:cBhvr>
                                        <p:cTn id="7"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20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20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5">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20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5">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1493"/>
            <a:ext cx="8534400" cy="6740307"/>
          </a:xfrm>
          <a:prstGeom prst="rect">
            <a:avLst/>
          </a:prstGeom>
          <a:noFill/>
        </p:spPr>
        <p:txBody>
          <a:bodyPr wrap="square" rtlCol="1">
            <a:spAutoFit/>
          </a:bodyPr>
          <a:lstStyle/>
          <a:p>
            <a:pPr algn="just">
              <a:buBlip>
                <a:blip r:embed="rId3"/>
              </a:buBlip>
            </a:pPr>
            <a:r>
              <a:rPr lang="en-US" sz="3600" dirty="0" smtClean="0"/>
              <a:t>After choral repetition the teacher can use individual repetition and correct the learner’s mistakes.</a:t>
            </a:r>
          </a:p>
          <a:p>
            <a:pPr algn="just">
              <a:buBlip>
                <a:blip r:embed="rId3"/>
              </a:buBlip>
            </a:pPr>
            <a:r>
              <a:rPr lang="en-US" sz="3600" dirty="0" smtClean="0"/>
              <a:t>Choral (T       C) and individual (T       S) repetitions can be used to </a:t>
            </a:r>
            <a:r>
              <a:rPr lang="en-US" sz="3600" dirty="0" err="1" smtClean="0"/>
              <a:t>practise</a:t>
            </a:r>
            <a:r>
              <a:rPr lang="en-US" sz="3600" dirty="0" smtClean="0"/>
              <a:t> sentences as well as words. The learners can repeat “it is a book” “what is it?”</a:t>
            </a:r>
          </a:p>
          <a:p>
            <a:pPr algn="just">
              <a:buBlip>
                <a:blip r:embed="rId3"/>
              </a:buBlip>
            </a:pPr>
            <a:r>
              <a:rPr lang="en-US" sz="3600" dirty="0" smtClean="0"/>
              <a:t>In elementary level students go beyond simple repetition and imitation, they are encouraged to use a combination of the new  grammatical structure with the words they have already learned. The teacher can use</a:t>
            </a:r>
            <a:endParaRPr lang="ar-EG" sz="3600" dirty="0"/>
          </a:p>
        </p:txBody>
      </p:sp>
      <p:cxnSp>
        <p:nvCxnSpPr>
          <p:cNvPr id="4" name="Straight Arrow Connector 3"/>
          <p:cNvCxnSpPr/>
          <p:nvPr/>
        </p:nvCxnSpPr>
        <p:spPr>
          <a:xfrm>
            <a:off x="2514600" y="2057400"/>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7543800" y="2055812"/>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2000"/>
                                        <p:tgtEl>
                                          <p:spTgt spid="2">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slide(fromLeft)">
                                      <p:cBhvr>
                                        <p:cTn id="18" dur="2000"/>
                                        <p:tgtEl>
                                          <p:spTgt spid="2">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86800" cy="6740307"/>
          </a:xfrm>
          <a:prstGeom prst="rect">
            <a:avLst/>
          </a:prstGeom>
          <a:noFill/>
        </p:spPr>
        <p:txBody>
          <a:bodyPr wrap="square" rtlCol="1">
            <a:spAutoFit/>
          </a:bodyPr>
          <a:lstStyle/>
          <a:p>
            <a:pPr algn="just">
              <a:buBlip>
                <a:blip r:embed="rId3"/>
              </a:buBlip>
            </a:pPr>
            <a:r>
              <a:rPr lang="en-US" sz="3600" dirty="0" smtClean="0"/>
              <a:t>substitution  drills guiding the learners to make similar sentences. </a:t>
            </a:r>
          </a:p>
          <a:p>
            <a:pPr algn="just">
              <a:buBlip>
                <a:blip r:embed="rId3"/>
              </a:buBlip>
            </a:pPr>
            <a:r>
              <a:rPr lang="en-US" sz="3600" dirty="0" smtClean="0"/>
              <a:t>Using different “prompts” such as words, pictures or real objects, the teacher can help the learners initiate different sentences.</a:t>
            </a:r>
          </a:p>
          <a:p>
            <a:pPr algn="just">
              <a:buBlip>
                <a:blip r:embed="rId3"/>
              </a:buBlip>
            </a:pPr>
            <a:r>
              <a:rPr lang="en-US" sz="3600" dirty="0" smtClean="0"/>
              <a:t>The teacher can get choral and individual repetition of the key structures (requests) “will you open the door?” “with pleasure” or “not at all”. Then, the teacher can get one student to ask the question and another student to answer. Students are then invited to make different requests.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3970318"/>
          </a:xfrm>
          <a:prstGeom prst="rect">
            <a:avLst/>
          </a:prstGeom>
          <a:noFill/>
        </p:spPr>
        <p:txBody>
          <a:bodyPr wrap="square" rtlCol="1">
            <a:spAutoFit/>
          </a:bodyPr>
          <a:lstStyle/>
          <a:p>
            <a:pPr algn="just">
              <a:buBlip>
                <a:blip r:embed="rId3"/>
              </a:buBlip>
            </a:pPr>
            <a:r>
              <a:rPr lang="en-US" sz="3600" dirty="0" smtClean="0"/>
              <a:t>( Intermediate level)  the teacher feels that students need to repeat a sentence or two: “Allan is taller than Mary” chorally or individually. In so doing, he provides the students a chance to try out the new language. Substitution drills are very effective here.</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vertical)">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304800"/>
            <a:ext cx="3581400" cy="9144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400" dirty="0" smtClean="0">
                <a:solidFill>
                  <a:schemeClr val="tx1"/>
                </a:solidFill>
              </a:rPr>
              <a:t>5 - Evaluation</a:t>
            </a:r>
            <a:endParaRPr lang="ar-EG" sz="4400" dirty="0">
              <a:solidFill>
                <a:schemeClr val="tx1"/>
              </a:solidFill>
            </a:endParaRPr>
          </a:p>
        </p:txBody>
      </p:sp>
      <p:sp>
        <p:nvSpPr>
          <p:cNvPr id="5" name="TextBox 4"/>
          <p:cNvSpPr txBox="1"/>
          <p:nvPr/>
        </p:nvSpPr>
        <p:spPr>
          <a:xfrm>
            <a:off x="228600" y="1295400"/>
            <a:ext cx="8610600" cy="4524315"/>
          </a:xfrm>
          <a:prstGeom prst="rect">
            <a:avLst/>
          </a:prstGeom>
          <a:noFill/>
        </p:spPr>
        <p:txBody>
          <a:bodyPr wrap="square" rtlCol="1">
            <a:spAutoFit/>
          </a:bodyPr>
          <a:lstStyle/>
          <a:p>
            <a:pPr algn="just"/>
            <a:r>
              <a:rPr lang="en-US" sz="3600" dirty="0" smtClean="0"/>
              <a:t>Evaluation is the most important component of any curriculum model. It is the process by which we measure the achievement of learners in a particular subject. It is carried out in terms of its objectives. In other words it helps us to find out if determined objectives of curriculum are being achieved to what extent, and if not, why?</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28600"/>
            <a:ext cx="7315200" cy="838200"/>
          </a:xfrm>
          <a:prstGeom prst="round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Evaluation has many dimensions</a:t>
            </a:r>
            <a:endParaRPr lang="ar-EG" sz="4000" dirty="0">
              <a:solidFill>
                <a:schemeClr val="tx1"/>
              </a:solidFill>
            </a:endParaRPr>
          </a:p>
        </p:txBody>
      </p:sp>
      <p:sp>
        <p:nvSpPr>
          <p:cNvPr id="3" name="Rounded Rectangle 2"/>
          <p:cNvSpPr/>
          <p:nvPr/>
        </p:nvSpPr>
        <p:spPr>
          <a:xfrm>
            <a:off x="304800" y="1143000"/>
            <a:ext cx="2286000" cy="609600"/>
          </a:xfrm>
          <a:prstGeom prst="round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1 - what</a:t>
            </a:r>
            <a:endParaRPr lang="ar-EG" sz="4000" dirty="0">
              <a:solidFill>
                <a:schemeClr val="tx1"/>
              </a:solidFill>
            </a:endParaRPr>
          </a:p>
        </p:txBody>
      </p:sp>
      <p:sp>
        <p:nvSpPr>
          <p:cNvPr id="4" name="TextBox 3"/>
          <p:cNvSpPr txBox="1"/>
          <p:nvPr/>
        </p:nvSpPr>
        <p:spPr>
          <a:xfrm>
            <a:off x="0" y="1752600"/>
            <a:ext cx="9144000" cy="5078313"/>
          </a:xfrm>
          <a:prstGeom prst="rect">
            <a:avLst/>
          </a:prstGeom>
          <a:noFill/>
        </p:spPr>
        <p:txBody>
          <a:bodyPr wrap="square" rtlCol="1">
            <a:spAutoFit/>
          </a:bodyPr>
          <a:lstStyle/>
          <a:p>
            <a:pPr marL="742950" indent="-742950">
              <a:buFont typeface="+mj-lt"/>
              <a:buAutoNum type="alphaUcPeriod"/>
            </a:pPr>
            <a:r>
              <a:rPr lang="en-US" sz="3600" dirty="0" smtClean="0"/>
              <a:t>Assessment of the feasibility of objectives.</a:t>
            </a:r>
          </a:p>
          <a:p>
            <a:pPr marL="742950" indent="-742950">
              <a:buFont typeface="+mj-lt"/>
              <a:buAutoNum type="alphaUcPeriod"/>
            </a:pPr>
            <a:r>
              <a:rPr lang="en-US" sz="3600" dirty="0" smtClean="0"/>
              <a:t>Assessment of the suitability of contents (textbooks).</a:t>
            </a:r>
          </a:p>
          <a:p>
            <a:pPr marL="742950" indent="-742950">
              <a:buFont typeface="+mj-lt"/>
              <a:buAutoNum type="alphaUcPeriod"/>
            </a:pPr>
            <a:r>
              <a:rPr lang="en-US" sz="3600" dirty="0" smtClean="0"/>
              <a:t>Assessment of the teaching techniques and quality of </a:t>
            </a:r>
            <a:r>
              <a:rPr lang="en-US" sz="3400" dirty="0" smtClean="0"/>
              <a:t>teaching</a:t>
            </a:r>
            <a:r>
              <a:rPr lang="en-US" sz="3600" dirty="0" smtClean="0"/>
              <a:t> (teacher’s performance).</a:t>
            </a:r>
          </a:p>
          <a:p>
            <a:pPr marL="742950" indent="-742950">
              <a:buFont typeface="+mj-lt"/>
              <a:buAutoNum type="alphaUcPeriod"/>
            </a:pPr>
            <a:r>
              <a:rPr lang="en-US" sz="3600" dirty="0" smtClean="0"/>
              <a:t>Assessment of the quality of learning (pupils’ performance).</a:t>
            </a:r>
          </a:p>
          <a:p>
            <a:pPr marL="742950" indent="-742950">
              <a:buFont typeface="+mj-lt"/>
              <a:buAutoNum type="alphaUcPeriod"/>
            </a:pPr>
            <a:r>
              <a:rPr lang="en-US" sz="3600" dirty="0" smtClean="0"/>
              <a:t>Assessment of the materials used in teaching and learning process.</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2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20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4">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12"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additive="base">
                                        <p:cTn id="29" dur="2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0" dur="2000" fill="hold"/>
                                        <p:tgtEl>
                                          <p:spTgt spid="4">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1" fill="hold">
                      <p:stCondLst>
                        <p:cond delay="indefinite"/>
                      </p:stCondLst>
                      <p:childTnLst>
                        <p:par>
                          <p:cTn id="32" fill="hold">
                            <p:stCondLst>
                              <p:cond delay="0"/>
                            </p:stCondLst>
                            <p:childTnLst>
                              <p:par>
                                <p:cTn id="33" presetID="2" presetClass="entr" presetSubtype="6"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additive="base">
                                        <p:cTn id="35" dur="20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4">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camera.wav"/>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9"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additive="base">
                                        <p:cTn id="41" dur="20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2" dur="2000" fill="hold"/>
                                        <p:tgtEl>
                                          <p:spTgt spid="4">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76200"/>
            <a:ext cx="2286000" cy="6858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2 – How </a:t>
            </a:r>
            <a:endParaRPr lang="ar-EG" sz="4000" dirty="0">
              <a:solidFill>
                <a:schemeClr val="tx1"/>
              </a:solidFill>
            </a:endParaRPr>
          </a:p>
        </p:txBody>
      </p:sp>
      <p:sp>
        <p:nvSpPr>
          <p:cNvPr id="3" name="TextBox 2"/>
          <p:cNvSpPr txBox="1"/>
          <p:nvPr/>
        </p:nvSpPr>
        <p:spPr>
          <a:xfrm>
            <a:off x="0" y="762000"/>
            <a:ext cx="9144000" cy="6186309"/>
          </a:xfrm>
          <a:prstGeom prst="rect">
            <a:avLst/>
          </a:prstGeom>
          <a:noFill/>
        </p:spPr>
        <p:txBody>
          <a:bodyPr wrap="square" rtlCol="1">
            <a:spAutoFit/>
          </a:bodyPr>
          <a:lstStyle/>
          <a:p>
            <a:pPr algn="just"/>
            <a:r>
              <a:rPr lang="en-US" sz="3600" dirty="0" smtClean="0"/>
              <a:t>As regards evaluation of curriculum itself the curriculum experts and educators use the following research techniques.</a:t>
            </a:r>
          </a:p>
          <a:p>
            <a:pPr marL="742950" indent="-742950" algn="just">
              <a:buFont typeface="+mj-lt"/>
              <a:buAutoNum type="alphaUcPeriod"/>
            </a:pPr>
            <a:r>
              <a:rPr lang="en-US" sz="3600" dirty="0" smtClean="0"/>
              <a:t>Surveys.</a:t>
            </a:r>
          </a:p>
          <a:p>
            <a:pPr marL="742950" indent="-742950" algn="just">
              <a:buFont typeface="+mj-lt"/>
              <a:buAutoNum type="alphaUcPeriod"/>
            </a:pPr>
            <a:r>
              <a:rPr lang="en-US" sz="3600" dirty="0" smtClean="0"/>
              <a:t>Questionnaires to be administered to school teachers, administrators, supervisors, parents, learners etc.</a:t>
            </a:r>
          </a:p>
          <a:p>
            <a:pPr marL="742950" indent="-742950" algn="just">
              <a:buFont typeface="+mj-lt"/>
              <a:buAutoNum type="alphaUcPeriod"/>
            </a:pPr>
            <a:r>
              <a:rPr lang="en-US" sz="3600" dirty="0" smtClean="0"/>
              <a:t>Interviews of the school personnel and parents.</a:t>
            </a:r>
          </a:p>
          <a:p>
            <a:pPr marL="742950" indent="-742950" algn="just">
              <a:buFont typeface="+mj-lt"/>
              <a:buAutoNum type="alphaUcPeriod"/>
            </a:pPr>
            <a:r>
              <a:rPr lang="en-US" sz="3600" dirty="0" smtClean="0"/>
              <a:t>Micro teaching.</a:t>
            </a:r>
          </a:p>
          <a:p>
            <a:pPr marL="742950" indent="-742950" algn="just">
              <a:buFont typeface="+mj-lt"/>
              <a:buAutoNum type="alphaUcPeriod"/>
            </a:pPr>
            <a:r>
              <a:rPr lang="en-US" sz="3600" dirty="0" smtClean="0"/>
              <a:t>Observation, discussions etc.</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2000"/>
                                        <p:tgtEl>
                                          <p:spTgt spid="3">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p:tgtEl>
                                      </p:cMediaNode>
                                    </p:audio>
                                  </p:sub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slide(fromTop)">
                                      <p:cBhvr>
                                        <p:cTn id="21" dur="2000"/>
                                        <p:tgtEl>
                                          <p:spTgt spid="3">
                                            <p:txEl>
                                              <p:pRg st="1" end="1"/>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slide(fromLeft)">
                                      <p:cBhvr>
                                        <p:cTn id="26" dur="2000"/>
                                        <p:tgtEl>
                                          <p:spTgt spid="3">
                                            <p:txEl>
                                              <p:pRg st="2" end="2"/>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2" name="camera.wav"/>
                                        </p:tgtEl>
                                      </p:cMediaNode>
                                    </p:audio>
                                  </p:subTnLst>
                                </p:cTn>
                              </p:par>
                            </p:childTnLst>
                          </p:cTn>
                        </p:par>
                      </p:childTnLst>
                    </p:cTn>
                  </p:par>
                  <p:par>
                    <p:cTn id="27" fill="hold">
                      <p:stCondLst>
                        <p:cond delay="indefinite"/>
                      </p:stCondLst>
                      <p:childTnLst>
                        <p:par>
                          <p:cTn id="28" fill="hold">
                            <p:stCondLst>
                              <p:cond delay="0"/>
                            </p:stCondLst>
                            <p:childTnLst>
                              <p:par>
                                <p:cTn id="29" presetID="12" presetClass="entr" presetSubtype="2"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slide(fromRight)">
                                      <p:cBhvr>
                                        <p:cTn id="31" dur="2000"/>
                                        <p:tgtEl>
                                          <p:spTgt spid="3">
                                            <p:txEl>
                                              <p:pRg st="3" end="3"/>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slide(fromBottom)">
                                      <p:cBhvr>
                                        <p:cTn id="36" dur="2000"/>
                                        <p:tgtEl>
                                          <p:spTgt spid="3">
                                            <p:txEl>
                                              <p:pRg st="4" end="4"/>
                                            </p:txEl>
                                          </p:spTgt>
                                        </p:tgtEl>
                                      </p:cBhvr>
                                    </p:animEffect>
                                  </p:childTnLst>
                                  <p:subTnLst>
                                    <p:audio>
                                      <p:cMediaNode>
                                        <p:cTn display="0" masterRel="sameClick">
                                          <p:stCondLst>
                                            <p:cond evt="begin" delay="0">
                                              <p:tn val="34"/>
                                            </p:cond>
                                          </p:stCondLst>
                                          <p:endCondLst>
                                            <p:cond evt="onStopAudio" delay="0">
                                              <p:tgtEl>
                                                <p:sldTgt/>
                                              </p:tgtEl>
                                            </p:cond>
                                          </p:endCondLst>
                                        </p:cTn>
                                        <p:tgtEl>
                                          <p:sndTgt r:embed="rId2" name="camera.wav"/>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9"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2" dur="2000" fill="hold"/>
                                        <p:tgtEl>
                                          <p:spTgt spid="3">
                                            <p:txEl>
                                              <p:pRg st="5" end="5"/>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381000"/>
            <a:ext cx="2209800" cy="5334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3 - Who</a:t>
            </a:r>
            <a:endParaRPr lang="ar-EG" sz="4000" dirty="0">
              <a:solidFill>
                <a:schemeClr val="tx1"/>
              </a:solidFill>
            </a:endParaRPr>
          </a:p>
        </p:txBody>
      </p:sp>
      <p:sp>
        <p:nvSpPr>
          <p:cNvPr id="3" name="TextBox 2"/>
          <p:cNvSpPr txBox="1"/>
          <p:nvPr/>
        </p:nvSpPr>
        <p:spPr>
          <a:xfrm>
            <a:off x="152400" y="1066800"/>
            <a:ext cx="8839200" cy="3416320"/>
          </a:xfrm>
          <a:prstGeom prst="rect">
            <a:avLst/>
          </a:prstGeom>
          <a:noFill/>
        </p:spPr>
        <p:txBody>
          <a:bodyPr wrap="square" rtlCol="1">
            <a:spAutoFit/>
          </a:bodyPr>
          <a:lstStyle/>
          <a:p>
            <a:pPr algn="just"/>
            <a:r>
              <a:rPr lang="en-US" sz="3600" dirty="0" smtClean="0"/>
              <a:t>Curriculum evaluation is actually a team work. It can hardly be carried out single-handedly. It needs a group of specialists and research workers. The findings of evaluation are used in revising, improving and updating the curriculum.</a:t>
            </a:r>
            <a:endParaRPr lang="ar-EG" sz="3600" dirty="0"/>
          </a:p>
        </p:txBody>
      </p:sp>
      <p:sp>
        <p:nvSpPr>
          <p:cNvPr id="4" name="Rounded Rectangle 3"/>
          <p:cNvSpPr/>
          <p:nvPr/>
        </p:nvSpPr>
        <p:spPr>
          <a:xfrm>
            <a:off x="228600" y="4648200"/>
            <a:ext cx="2438400" cy="6096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4 - When</a:t>
            </a:r>
            <a:endParaRPr lang="ar-EG" sz="4000" dirty="0">
              <a:solidFill>
                <a:schemeClr val="tx1"/>
              </a:solidFill>
            </a:endParaRPr>
          </a:p>
        </p:txBody>
      </p:sp>
      <p:sp>
        <p:nvSpPr>
          <p:cNvPr id="5" name="TextBox 4"/>
          <p:cNvSpPr txBox="1"/>
          <p:nvPr/>
        </p:nvSpPr>
        <p:spPr>
          <a:xfrm>
            <a:off x="228600" y="5410200"/>
            <a:ext cx="8610600" cy="646331"/>
          </a:xfrm>
          <a:prstGeom prst="rect">
            <a:avLst/>
          </a:prstGeom>
          <a:noFill/>
        </p:spPr>
        <p:txBody>
          <a:bodyPr wrap="square" rtlCol="1">
            <a:spAutoFit/>
          </a:bodyPr>
          <a:lstStyle/>
          <a:p>
            <a:r>
              <a:rPr lang="en-US" sz="3600" dirty="0" smtClean="0"/>
              <a:t>Daily, monthly, yearly, etc.</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2000"/>
                                        <p:tgtEl>
                                          <p:spTgt spid="3"/>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amond(in)">
                                      <p:cBhvr>
                                        <p:cTn id="19" dur="2000"/>
                                        <p:tgtEl>
                                          <p:spTgt spid="4"/>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slide(fromRight)">
                                      <p:cBhvr>
                                        <p:cTn id="24" dur="2000"/>
                                        <p:tgtEl>
                                          <p:spTgt spid="5"/>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2400" y="228600"/>
            <a:ext cx="4876800" cy="60960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4000" dirty="0" smtClean="0">
                <a:solidFill>
                  <a:schemeClr val="tx1"/>
                </a:solidFill>
              </a:rPr>
              <a:t>Types of evaluation:</a:t>
            </a:r>
            <a:endParaRPr lang="ar-EG" sz="4000" dirty="0">
              <a:solidFill>
                <a:schemeClr val="tx1"/>
              </a:solidFill>
            </a:endParaRPr>
          </a:p>
        </p:txBody>
      </p:sp>
      <p:sp>
        <p:nvSpPr>
          <p:cNvPr id="3" name="TextBox 2"/>
          <p:cNvSpPr txBox="1"/>
          <p:nvPr/>
        </p:nvSpPr>
        <p:spPr>
          <a:xfrm>
            <a:off x="0" y="914400"/>
            <a:ext cx="9144000" cy="5724644"/>
          </a:xfrm>
          <a:prstGeom prst="rect">
            <a:avLst/>
          </a:prstGeom>
          <a:noFill/>
        </p:spPr>
        <p:txBody>
          <a:bodyPr wrap="square" rtlCol="1">
            <a:spAutoFit/>
          </a:bodyPr>
          <a:lstStyle/>
          <a:p>
            <a:pPr algn="just"/>
            <a:r>
              <a:rPr lang="en-US" sz="3400" dirty="0" smtClean="0"/>
              <a:t>We have two kinds of evaluation :</a:t>
            </a:r>
          </a:p>
          <a:p>
            <a:pPr marL="742950" indent="-742950" algn="just">
              <a:buFont typeface="+mj-lt"/>
              <a:buAutoNum type="arabicParenR"/>
            </a:pPr>
            <a:r>
              <a:rPr lang="en-US" sz="3400" dirty="0" smtClean="0"/>
              <a:t>Summative evaluation.</a:t>
            </a:r>
          </a:p>
          <a:p>
            <a:pPr marL="742950" indent="-742950" algn="just">
              <a:buFont typeface="+mj-lt"/>
              <a:buAutoNum type="arabicParenR"/>
            </a:pPr>
            <a:r>
              <a:rPr lang="en-US" sz="3400" dirty="0" smtClean="0"/>
              <a:t>Formative  evaluation.</a:t>
            </a:r>
          </a:p>
          <a:p>
            <a:pPr algn="just"/>
            <a:r>
              <a:rPr lang="en-US" sz="3300" dirty="0" smtClean="0"/>
              <a:t>In line with the conception of curriculum as a process, evaluation can come both at the end of the program or during the course of the program. The evaluation that is concerned with what happens at the end of the program is called summative evaluation; while evaluation that looks at how the curriculum is working during the lifespan of a program is called formative evaluation.</a:t>
            </a:r>
            <a:endParaRPr lang="ar-EG" sz="3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2000"/>
                                        <p:tgtEl>
                                          <p:spTgt spid="3">
                                            <p:txEl>
                                              <p:pRg st="1" end="1"/>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2000"/>
                                        <p:tgtEl>
                                          <p:spTgt spid="3">
                                            <p:txEl>
                                              <p:pRg st="2" end="2"/>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16" presetClass="entr" presetSubtype="37"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outVertical)">
                                      <p:cBhvr>
                                        <p:cTn id="29" dur="2000"/>
                                        <p:tgtEl>
                                          <p:spTgt spid="3">
                                            <p:txEl>
                                              <p:pRg st="3" end="3"/>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0100" y="1257300"/>
            <a:ext cx="7543800" cy="43434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6000" dirty="0" smtClean="0">
                <a:solidFill>
                  <a:srgbClr val="FF0000"/>
                </a:solidFill>
              </a:rPr>
              <a:t>Best of luck</a:t>
            </a:r>
          </a:p>
          <a:p>
            <a:pPr algn="ctr"/>
            <a:r>
              <a:rPr lang="en-US" sz="6000" dirty="0" smtClean="0">
                <a:solidFill>
                  <a:srgbClr val="FF0000"/>
                </a:solidFill>
              </a:rPr>
              <a:t>Dr. </a:t>
            </a:r>
            <a:r>
              <a:rPr lang="en-US" sz="6000" dirty="0" err="1" smtClean="0">
                <a:solidFill>
                  <a:srgbClr val="FF0000"/>
                </a:solidFill>
              </a:rPr>
              <a:t>Nissrein</a:t>
            </a:r>
            <a:r>
              <a:rPr lang="en-US" sz="6000" dirty="0" smtClean="0">
                <a:solidFill>
                  <a:srgbClr val="FF0000"/>
                </a:solidFill>
              </a:rPr>
              <a:t> Abdel Bassett El-</a:t>
            </a:r>
            <a:r>
              <a:rPr lang="en-US" sz="6000" dirty="0" err="1" smtClean="0">
                <a:solidFill>
                  <a:srgbClr val="FF0000"/>
                </a:solidFill>
              </a:rPr>
              <a:t>Enany</a:t>
            </a:r>
            <a:endParaRPr lang="ar-EG" sz="6000"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1572</TotalTime>
  <Words>4825</Words>
  <Application>Microsoft Office PowerPoint</Application>
  <PresentationFormat>On-screen Show (4:3)</PresentationFormat>
  <Paragraphs>236</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Nisreen</dc:creator>
  <cp:lastModifiedBy>Nisreen</cp:lastModifiedBy>
  <cp:revision>167</cp:revision>
  <dcterms:created xsi:type="dcterms:W3CDTF">2006-08-16T00:00:00Z</dcterms:created>
  <dcterms:modified xsi:type="dcterms:W3CDTF">2013-04-15T18:04:02Z</dcterms:modified>
</cp:coreProperties>
</file>