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9" r:id="rId4"/>
    <p:sldId id="278" r:id="rId5"/>
    <p:sldId id="276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70" r:id="rId14"/>
    <p:sldId id="272" r:id="rId15"/>
    <p:sldId id="273" r:id="rId16"/>
    <p:sldId id="277" r:id="rId17"/>
    <p:sldId id="274" r:id="rId18"/>
    <p:sldId id="267" r:id="rId19"/>
    <p:sldId id="279" r:id="rId20"/>
    <p:sldId id="268" r:id="rId21"/>
    <p:sldId id="283" r:id="rId22"/>
    <p:sldId id="280" r:id="rId23"/>
    <p:sldId id="281" r:id="rId24"/>
    <p:sldId id="275" r:id="rId25"/>
    <p:sldId id="282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9900"/>
    <a:srgbClr val="FF9966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4" autoAdjust="0"/>
    <p:restoredTop sz="94709" autoAdjust="0"/>
  </p:normalViewPr>
  <p:slideViewPr>
    <p:cSldViewPr>
      <p:cViewPr varScale="1">
        <p:scale>
          <a:sx n="45" d="100"/>
          <a:sy n="45" d="100"/>
        </p:scale>
        <p:origin x="-105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2FC83C5-B159-4099-89A4-ED184492BBD1}" type="datetimeFigureOut">
              <a:rPr lang="en-US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  <a:endParaRPr lang="en-US" noProof="0" smtClean="0"/>
          </a:p>
          <a:p>
            <a:pPr lvl="1"/>
            <a:r>
              <a:rPr lang="ar-SA" noProof="0" smtClean="0"/>
              <a:t>المستوى الثاني</a:t>
            </a:r>
            <a:endParaRPr lang="en-US" noProof="0" smtClean="0"/>
          </a:p>
          <a:p>
            <a:pPr lvl="2"/>
            <a:r>
              <a:rPr lang="ar-SA" noProof="0" smtClean="0"/>
              <a:t>المستوى الثالث</a:t>
            </a:r>
            <a:endParaRPr lang="en-US" noProof="0" smtClean="0"/>
          </a:p>
          <a:p>
            <a:pPr lvl="3"/>
            <a:r>
              <a:rPr lang="ar-SA" noProof="0" smtClean="0"/>
              <a:t>المستوى الرابع</a:t>
            </a:r>
            <a:endParaRPr lang="en-US" noProof="0" smtClean="0"/>
          </a:p>
          <a:p>
            <a:pPr lvl="4"/>
            <a:r>
              <a:rPr lang="ar-SA" noProof="0" smtClean="0"/>
              <a:t>المستوى الخامس</a:t>
            </a:r>
            <a:endParaRPr lang="en-US" noProof="0" smtClean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CD9419A-E0C5-4DAB-904C-1C6D035DB97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smtClean="0">
              <a:cs typeface="Arial" pitchFamily="34" charset="0"/>
            </a:endParaRPr>
          </a:p>
        </p:txBody>
      </p:sp>
      <p:sp>
        <p:nvSpPr>
          <p:cNvPr id="2867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52BE1FA-6451-47AE-B127-D2C0D5491455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37EFD-CC73-4526-9EC4-DFD8090390F3}" type="datetimeFigureOut">
              <a:rPr lang="en-US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2F46C-7263-4A15-9E73-FEC17F0D363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533AF-06D4-4CF1-9C6C-CB7AF9C7E5A4}" type="datetimeFigureOut">
              <a:rPr lang="en-US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B66DE-BA7D-4934-BAB6-728EC175079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D46F0-B90E-4C66-909C-97703052FAC3}" type="datetimeFigureOut">
              <a:rPr lang="en-US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DD6A4-7FF0-4F36-BD65-372B3FE3DCF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CF194-093E-4506-B72A-C71B73AC6CF9}" type="datetimeFigureOut">
              <a:rPr lang="en-US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4E3BB-2D29-4392-BA27-D3A6FE69B1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9335E-3FC1-4ABA-BF81-D1C501518FC8}" type="datetimeFigureOut">
              <a:rPr lang="en-US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B750C-F821-4C70-8179-F06A867CD3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A6975-22DA-435F-962A-8B5D6F2FA36F}" type="datetimeFigureOut">
              <a:rPr lang="en-US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D8115-897E-4092-A78A-15DC2E0F2ED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A0B3D-83E8-476F-A4E4-471D165E9AE2}" type="datetimeFigureOut">
              <a:rPr lang="en-US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1A7F7-B14E-4C89-AA37-4A483CC1CE2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9824E-1572-4A4D-B5C7-0DBBF8B0E1C9}" type="datetimeFigureOut">
              <a:rPr lang="en-US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A8193-60BD-45B8-AD2B-42E1D7A2081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F536B-BA21-4A45-8C7F-5C0836A97FDD}" type="datetimeFigureOut">
              <a:rPr lang="en-US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CFA36-D26D-474C-910B-90BC4C99364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A3E46-B33F-4F6E-A631-D0F294CA9C74}" type="datetimeFigureOut">
              <a:rPr lang="en-US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1DC52-7151-411F-A87C-A6409D85107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79863-F98F-4D71-87BC-053A0775BB56}" type="datetimeFigureOut">
              <a:rPr lang="en-US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38008-E527-48E0-B41F-4F1C46D68E0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عنصر نائب للعنوان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  <p:sp>
        <p:nvSpPr>
          <p:cNvPr id="1027" name="عنصر نائب للنص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B4C3DD-5BA8-4603-A732-77DDAEA79616}" type="datetimeFigureOut">
              <a:rPr lang="en-US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0D708D8-DF85-4572-A689-B72EC6B6782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 descr="بدون عنوان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13" y="1052513"/>
            <a:ext cx="9144000" cy="51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صورة 5" descr="52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9613" y="2708275"/>
            <a:ext cx="5256212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وسيلة شرح بيضاوية 6"/>
          <p:cNvSpPr>
            <a:spLocks noChangeArrowheads="1"/>
          </p:cNvSpPr>
          <p:nvPr/>
        </p:nvSpPr>
        <p:spPr bwMode="auto">
          <a:xfrm>
            <a:off x="1116013" y="836613"/>
            <a:ext cx="2857500" cy="714375"/>
          </a:xfrm>
          <a:prstGeom prst="wedgeEllipseCallout">
            <a:avLst>
              <a:gd name="adj1" fmla="val -31333"/>
              <a:gd name="adj2" fmla="val 623333"/>
            </a:avLst>
          </a:prstGeom>
          <a:solidFill>
            <a:srgbClr val="FDEADA">
              <a:alpha val="85881"/>
            </a:srgbClr>
          </a:solidFill>
          <a:ln w="55000" cmpd="thickThin" algn="ctr">
            <a:solidFill>
              <a:srgbClr val="984807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1066800" y="981075"/>
            <a:ext cx="2928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أنقر على الدخول إلى ملف الطالب</a:t>
            </a:r>
            <a:endParaRPr lang="en-US" b="1">
              <a:solidFill>
                <a:srgbClr val="984807"/>
              </a:solidFill>
              <a:latin typeface="Calibri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250825" y="165100"/>
            <a:ext cx="8713788" cy="4730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500" b="1">
                <a:solidFill>
                  <a:srgbClr val="984807"/>
                </a:solidFill>
                <a:latin typeface="Arial" charset="0"/>
                <a:cs typeface="Arial" charset="0"/>
              </a:rPr>
              <a:t>لفتح الملف والتسجيل اختر الدخول إلى ملف الطالب من القائمة الرئيسية بالموقع</a:t>
            </a:r>
            <a:endParaRPr lang="en-US" sz="2500" b="1">
              <a:solidFill>
                <a:srgbClr val="984807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صورة 4" descr="رقم السجل المدني والمشترك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50"/>
            <a:ext cx="9144000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وسيلة شرح بيضاوية 9"/>
          <p:cNvSpPr/>
          <p:nvPr/>
        </p:nvSpPr>
        <p:spPr>
          <a:xfrm flipV="1">
            <a:off x="5357813" y="4286250"/>
            <a:ext cx="3286125" cy="714375"/>
          </a:xfrm>
          <a:prstGeom prst="wedgeEllipseCallout">
            <a:avLst>
              <a:gd name="adj1" fmla="val -23882"/>
              <a:gd name="adj2" fmla="val 181732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مربع نص 8"/>
          <p:cNvSpPr txBox="1">
            <a:spLocks noChangeArrowheads="1"/>
          </p:cNvSpPr>
          <p:nvPr/>
        </p:nvSpPr>
        <p:spPr bwMode="auto">
          <a:xfrm>
            <a:off x="5572125" y="4429125"/>
            <a:ext cx="2928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أنقر هنا لفتح ملف جديد</a:t>
            </a:r>
            <a:endParaRPr lang="en-US" b="1">
              <a:solidFill>
                <a:srgbClr val="984807"/>
              </a:solidFill>
              <a:latin typeface="Calibri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1270000" y="236538"/>
            <a:ext cx="6038850" cy="4730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500" b="1">
                <a:solidFill>
                  <a:srgbClr val="984807"/>
                </a:solidFill>
                <a:latin typeface="Arial" charset="0"/>
                <a:cs typeface="Arial" charset="0"/>
              </a:rPr>
              <a:t>للمشترك الجديد لابد من إتباع الخطوات التالية لفتح الملف</a:t>
            </a:r>
            <a:endParaRPr lang="en-US" sz="2500" b="1">
              <a:solidFill>
                <a:srgbClr val="984807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صورة 3" descr="المعلومات الاساسية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50"/>
            <a:ext cx="91440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وسيلة شرح بيضاوية 6"/>
          <p:cNvSpPr/>
          <p:nvPr/>
        </p:nvSpPr>
        <p:spPr>
          <a:xfrm flipH="1">
            <a:off x="428625" y="4643438"/>
            <a:ext cx="3714750" cy="714375"/>
          </a:xfrm>
          <a:prstGeom prst="wedgeEllipseCallout">
            <a:avLst>
              <a:gd name="adj1" fmla="val -112550"/>
              <a:gd name="adj2" fmla="val 85294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357188" y="4643438"/>
            <a:ext cx="37861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أنقر على إرسال </a:t>
            </a:r>
            <a:br>
              <a:rPr lang="ar-SA" b="1">
                <a:solidFill>
                  <a:srgbClr val="984807"/>
                </a:solidFill>
                <a:latin typeface="Estrangelo Edessa" pitchFamily="66"/>
              </a:rPr>
            </a:br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بعد تعبئة المعلومات الأساسية</a:t>
            </a:r>
            <a:endParaRPr lang="en-US" b="1">
              <a:solidFill>
                <a:srgbClr val="984807"/>
              </a:solidFill>
              <a:latin typeface="Calibri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500063" y="214313"/>
            <a:ext cx="8215312" cy="4762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5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قم بتعبئة رقم السجل المدني  والاسم وتاريخ الميلاد من واقع سجلاتك الرسمية</a:t>
            </a:r>
            <a:endParaRPr lang="en-US" sz="2500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صورة 4" descr="الاسم صحيح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63"/>
            <a:ext cx="9144000" cy="488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وسيلة شرح بيضاوية 5"/>
          <p:cNvSpPr/>
          <p:nvPr/>
        </p:nvSpPr>
        <p:spPr>
          <a:xfrm flipH="1">
            <a:off x="571500" y="2428875"/>
            <a:ext cx="3214688" cy="1357313"/>
          </a:xfrm>
          <a:prstGeom prst="wedgeEllipseCallout">
            <a:avLst>
              <a:gd name="adj1" fmla="val -155061"/>
              <a:gd name="adj2" fmla="val -48088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ربع نص 6"/>
          <p:cNvSpPr txBox="1">
            <a:spLocks noChangeArrowheads="1"/>
          </p:cNvSpPr>
          <p:nvPr/>
        </p:nvSpPr>
        <p:spPr bwMode="auto">
          <a:xfrm>
            <a:off x="-214313" y="2714625"/>
            <a:ext cx="478631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في حال عدم تطابق الاسم مع </a:t>
            </a:r>
            <a:br>
              <a:rPr lang="ar-SA" b="1">
                <a:solidFill>
                  <a:srgbClr val="984807"/>
                </a:solidFill>
                <a:latin typeface="Estrangelo Edessa" pitchFamily="66"/>
              </a:rPr>
            </a:br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الاسم الصحيح  في سجلاتك الرسمية</a:t>
            </a:r>
          </a:p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أنقر فوق  (لا) وأكمل التسجيل</a:t>
            </a:r>
            <a:endParaRPr lang="en-US" b="1">
              <a:solidFill>
                <a:srgbClr val="984807"/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643188" y="285750"/>
            <a:ext cx="2928937" cy="4778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5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في حال عدم تطابق الاسم</a:t>
            </a:r>
            <a:endParaRPr lang="en-US" sz="2500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مجموعة 11"/>
          <p:cNvGrpSpPr>
            <a:grpSpLocks/>
          </p:cNvGrpSpPr>
          <p:nvPr/>
        </p:nvGrpSpPr>
        <p:grpSpPr bwMode="auto">
          <a:xfrm>
            <a:off x="0" y="928688"/>
            <a:ext cx="9144000" cy="5929312"/>
            <a:chOff x="0" y="0"/>
            <a:chExt cx="9144000" cy="6858000"/>
          </a:xfrm>
        </p:grpSpPr>
        <p:pic>
          <p:nvPicPr>
            <p:cNvPr id="6156" name="صورة 19" descr="11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429125" y="0"/>
              <a:ext cx="471487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7" name="صورة 11" descr="22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4572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شكل بيضاوي 14"/>
          <p:cNvSpPr/>
          <p:nvPr/>
        </p:nvSpPr>
        <p:spPr>
          <a:xfrm>
            <a:off x="500063" y="1285875"/>
            <a:ext cx="285750" cy="285750"/>
          </a:xfrm>
          <a:prstGeom prst="ellips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شكل بيضاوي 15"/>
          <p:cNvSpPr/>
          <p:nvPr/>
        </p:nvSpPr>
        <p:spPr>
          <a:xfrm>
            <a:off x="4929188" y="1357313"/>
            <a:ext cx="285750" cy="285750"/>
          </a:xfrm>
          <a:prstGeom prst="ellips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49" name="مربع نص 16"/>
          <p:cNvSpPr txBox="1">
            <a:spLocks noChangeArrowheads="1"/>
          </p:cNvSpPr>
          <p:nvPr/>
        </p:nvSpPr>
        <p:spPr bwMode="auto">
          <a:xfrm>
            <a:off x="4929188" y="1357313"/>
            <a:ext cx="285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1</a:t>
            </a:r>
            <a:endParaRPr lang="en-US"/>
          </a:p>
        </p:txBody>
      </p:sp>
      <p:sp>
        <p:nvSpPr>
          <p:cNvPr id="6150" name="مربع نص 17"/>
          <p:cNvSpPr txBox="1">
            <a:spLocks noChangeArrowheads="1"/>
          </p:cNvSpPr>
          <p:nvPr/>
        </p:nvSpPr>
        <p:spPr bwMode="auto">
          <a:xfrm>
            <a:off x="500063" y="1285875"/>
            <a:ext cx="28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/>
              <a:t>2</a:t>
            </a:r>
            <a:endParaRPr lang="en-US"/>
          </a:p>
        </p:txBody>
      </p:sp>
      <p:sp>
        <p:nvSpPr>
          <p:cNvPr id="19" name="مستطيل 18"/>
          <p:cNvSpPr/>
          <p:nvPr/>
        </p:nvSpPr>
        <p:spPr>
          <a:xfrm>
            <a:off x="0" y="5786438"/>
            <a:ext cx="4572000" cy="1071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وسيلة شرح بيضاوية 20"/>
          <p:cNvSpPr/>
          <p:nvPr/>
        </p:nvSpPr>
        <p:spPr>
          <a:xfrm flipH="1">
            <a:off x="785813" y="6000750"/>
            <a:ext cx="3571875" cy="714375"/>
          </a:xfrm>
          <a:prstGeom prst="wedgeEllipseCallout">
            <a:avLst>
              <a:gd name="adj1" fmla="val -124395"/>
              <a:gd name="adj2" fmla="val 21957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مربع نص 22"/>
          <p:cNvSpPr txBox="1">
            <a:spLocks noChangeArrowheads="1"/>
          </p:cNvSpPr>
          <p:nvPr/>
        </p:nvSpPr>
        <p:spPr bwMode="auto">
          <a:xfrm>
            <a:off x="214313" y="6069013"/>
            <a:ext cx="47863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أنقر هنا لاختيار المدرسة </a:t>
            </a:r>
            <a:br>
              <a:rPr lang="ar-SA" b="1">
                <a:solidFill>
                  <a:srgbClr val="984807"/>
                </a:solidFill>
                <a:latin typeface="Estrangelo Edessa" pitchFamily="66"/>
              </a:rPr>
            </a:br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الخاصة بك</a:t>
            </a:r>
            <a:endParaRPr lang="en-US" b="1">
              <a:solidFill>
                <a:srgbClr val="984807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54470" y="6538877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1071563" y="285750"/>
            <a:ext cx="6858000" cy="4762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5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قم بتعبئة جميع الحقول التي تظهر لك بما فيها  رمز المدرسة</a:t>
            </a:r>
            <a:endParaRPr lang="en-US" sz="2500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صورة 3" descr="البحث عن مدرسة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91440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وسيلة شرح بيضاوية 7"/>
          <p:cNvSpPr/>
          <p:nvPr/>
        </p:nvSpPr>
        <p:spPr>
          <a:xfrm flipH="1">
            <a:off x="142875" y="3071813"/>
            <a:ext cx="3429000" cy="785812"/>
          </a:xfrm>
          <a:prstGeom prst="wedgeEllipseCallout">
            <a:avLst>
              <a:gd name="adj1" fmla="val -82203"/>
              <a:gd name="adj2" fmla="val 89386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ربع نص 5"/>
          <p:cNvSpPr txBox="1"/>
          <p:nvPr/>
        </p:nvSpPr>
        <p:spPr>
          <a:xfrm>
            <a:off x="0" y="2857500"/>
            <a:ext cx="3714750" cy="984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b="1" dirty="0">
                <a:solidFill>
                  <a:schemeClr val="accent6">
                    <a:lumMod val="50000"/>
                  </a:schemeClr>
                </a:solidFill>
                <a:latin typeface="Estrangelo Edessa" pitchFamily="66"/>
                <a:cs typeface="+mn-cs"/>
              </a:rPr>
              <a:t>اكتب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Estrangelo Edessa" pitchFamily="66"/>
                <a:cs typeface="+mn-cs"/>
              </a:rPr>
              <a:t> </a:t>
            </a:r>
            <a:r>
              <a:rPr lang="ar-SA" b="1" dirty="0">
                <a:solidFill>
                  <a:schemeClr val="accent6">
                    <a:lumMod val="50000"/>
                  </a:schemeClr>
                </a:solidFill>
                <a:latin typeface="Estrangelo Edessa" pitchFamily="66"/>
                <a:cs typeface="+mn-cs"/>
              </a:rPr>
              <a:t>اسم المدرسة هنا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b="1" dirty="0">
                <a:solidFill>
                  <a:schemeClr val="accent6">
                    <a:lumMod val="50000"/>
                  </a:schemeClr>
                </a:solidFill>
                <a:latin typeface="Estrangelo Edessa" pitchFamily="66"/>
                <a:cs typeface="+mn-cs"/>
              </a:rPr>
              <a:t>ثم انقر بحث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1403350" y="357188"/>
            <a:ext cx="6376988" cy="4730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500" b="1">
                <a:solidFill>
                  <a:srgbClr val="984807"/>
                </a:solidFill>
                <a:latin typeface="Arial" charset="0"/>
                <a:cs typeface="Arial" charset="0"/>
              </a:rPr>
              <a:t>للبحث عن رمز المدرسة اكتب اسم المدرسة في خانة البحث</a:t>
            </a:r>
            <a:endParaRPr lang="en-US" sz="2500" b="1">
              <a:solidFill>
                <a:srgbClr val="984807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صورة 4" descr="اختيار المدرسة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813"/>
            <a:ext cx="9144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وسيلة شرح بيضاوية 10"/>
          <p:cNvSpPr/>
          <p:nvPr/>
        </p:nvSpPr>
        <p:spPr>
          <a:xfrm rot="21137158" flipH="1" flipV="1">
            <a:off x="6469063" y="5289550"/>
            <a:ext cx="2236787" cy="747713"/>
          </a:xfrm>
          <a:prstGeom prst="wedgeEllipseCallout">
            <a:avLst>
              <a:gd name="adj1" fmla="val -38335"/>
              <a:gd name="adj2" fmla="val 67442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ربع نص 6"/>
          <p:cNvSpPr txBox="1"/>
          <p:nvPr/>
        </p:nvSpPr>
        <p:spPr>
          <a:xfrm>
            <a:off x="6143625" y="5429250"/>
            <a:ext cx="29289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b="1" dirty="0">
                <a:solidFill>
                  <a:schemeClr val="accent6">
                    <a:lumMod val="50000"/>
                  </a:schemeClr>
                </a:solidFill>
                <a:latin typeface="Estrangelo Edessa" pitchFamily="66"/>
                <a:cs typeface="Arial" charset="0"/>
              </a:rPr>
              <a:t>انقر على كلمة اختيار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9222" name="مستطيل 8"/>
          <p:cNvSpPr>
            <a:spLocks noChangeArrowheads="1"/>
          </p:cNvSpPr>
          <p:nvPr/>
        </p:nvSpPr>
        <p:spPr bwMode="auto">
          <a:xfrm>
            <a:off x="1014413" y="165100"/>
            <a:ext cx="6343650" cy="4778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5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اختر مدرستك من القائمة التي تظهر لك ثم أكد ذلك بالموافقة</a:t>
            </a:r>
            <a:endParaRPr lang="en-US" sz="2500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وسيلة شرح بيضاوية 12"/>
          <p:cNvSpPr/>
          <p:nvPr/>
        </p:nvSpPr>
        <p:spPr>
          <a:xfrm flipH="1" flipV="1">
            <a:off x="500063" y="2643188"/>
            <a:ext cx="3143250" cy="785812"/>
          </a:xfrm>
          <a:prstGeom prst="wedgeEllipseCallout">
            <a:avLst>
              <a:gd name="adj1" fmla="val -24216"/>
              <a:gd name="adj2" fmla="val -375960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مربع نص 13"/>
          <p:cNvSpPr txBox="1">
            <a:spLocks noChangeArrowheads="1"/>
          </p:cNvSpPr>
          <p:nvPr/>
        </p:nvSpPr>
        <p:spPr bwMode="auto">
          <a:xfrm>
            <a:off x="-428625" y="2714625"/>
            <a:ext cx="49291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وفي حال عدم وجود مدرستك</a:t>
            </a:r>
          </a:p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 أنقر هنا واستمر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صورة 3" descr="فتح ملف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75"/>
            <a:ext cx="9144000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وسيلة شرح بيضاوية 7"/>
          <p:cNvSpPr/>
          <p:nvPr/>
        </p:nvSpPr>
        <p:spPr>
          <a:xfrm flipH="1">
            <a:off x="285750" y="2857500"/>
            <a:ext cx="3500438" cy="1000125"/>
          </a:xfrm>
          <a:prstGeom prst="wedgeEllipseCallout">
            <a:avLst>
              <a:gd name="adj1" fmla="val -45480"/>
              <a:gd name="adj2" fmla="val 211669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571500" y="3071813"/>
            <a:ext cx="29289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بعد اتمام عملية تعبئة البيانات أنقر هنا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10246" name="مستطيل 6"/>
          <p:cNvSpPr>
            <a:spLocks noChangeArrowheads="1"/>
          </p:cNvSpPr>
          <p:nvPr/>
        </p:nvSpPr>
        <p:spPr bwMode="auto">
          <a:xfrm>
            <a:off x="2411413" y="93663"/>
            <a:ext cx="4232275" cy="4778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5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أكمل باقي بياناتك ثم انقر على فتح ملف</a:t>
            </a:r>
            <a:endParaRPr lang="en-US" sz="2500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صورة 7" descr="تسجيل جديد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500"/>
            <a:ext cx="9144000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وسيلة شرح بيضاوية 6"/>
          <p:cNvSpPr/>
          <p:nvPr/>
        </p:nvSpPr>
        <p:spPr>
          <a:xfrm flipH="1">
            <a:off x="214313" y="4071938"/>
            <a:ext cx="3286125" cy="928687"/>
          </a:xfrm>
          <a:prstGeom prst="wedgeEllipseCallout">
            <a:avLst>
              <a:gd name="adj1" fmla="val -86317"/>
              <a:gd name="adj2" fmla="val 134477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357188" y="4286250"/>
            <a:ext cx="29289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بعد التأكد من صحة المعلومات أنقر هنا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11270" name="مستطيل 7"/>
          <p:cNvSpPr>
            <a:spLocks noChangeArrowheads="1"/>
          </p:cNvSpPr>
          <p:nvPr/>
        </p:nvSpPr>
        <p:spPr bwMode="auto">
          <a:xfrm>
            <a:off x="3614738" y="22225"/>
            <a:ext cx="1957387" cy="4778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5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أكد جميع  بياناتك</a:t>
            </a:r>
            <a:endParaRPr lang="en-US" sz="2500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صورة 3" descr="رقم الاشتراك هو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50"/>
            <a:ext cx="9144000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وسيلة شرح بيضاوية 9"/>
          <p:cNvSpPr>
            <a:spLocks noChangeArrowheads="1"/>
          </p:cNvSpPr>
          <p:nvPr/>
        </p:nvSpPr>
        <p:spPr bwMode="auto">
          <a:xfrm>
            <a:off x="8101013" y="2852738"/>
            <a:ext cx="971550" cy="1724025"/>
          </a:xfrm>
          <a:prstGeom prst="wedgeEllipseCallout">
            <a:avLst>
              <a:gd name="adj1" fmla="val -76306"/>
              <a:gd name="adj2" fmla="val 61144"/>
            </a:avLst>
          </a:prstGeom>
          <a:solidFill>
            <a:srgbClr val="FDEADA">
              <a:alpha val="85881"/>
            </a:srgbClr>
          </a:solidFill>
          <a:ln w="55000" cmpd="thickThin" algn="ctr">
            <a:solidFill>
              <a:srgbClr val="984807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7975600" y="3284538"/>
            <a:ext cx="120491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نطبع رقم </a:t>
            </a:r>
          </a:p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المشترك</a:t>
            </a:r>
          </a:p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 للأهمية</a:t>
            </a:r>
          </a:p>
        </p:txBody>
      </p:sp>
      <p:sp>
        <p:nvSpPr>
          <p:cNvPr id="9" name="وسيلة شرح بيضاوية 8"/>
          <p:cNvSpPr/>
          <p:nvPr/>
        </p:nvSpPr>
        <p:spPr>
          <a:xfrm flipH="1">
            <a:off x="357188" y="3929063"/>
            <a:ext cx="2857500" cy="857250"/>
          </a:xfrm>
          <a:prstGeom prst="wedgeEllipseCallout">
            <a:avLst>
              <a:gd name="adj1" fmla="val -110680"/>
              <a:gd name="adj2" fmla="val 53924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0" y="4214813"/>
            <a:ext cx="37861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أنقر هنا للذهاب لصفحة التسجيل</a:t>
            </a:r>
          </a:p>
        </p:txBody>
      </p:sp>
      <p:sp>
        <p:nvSpPr>
          <p:cNvPr id="19" name="مخطط انسيابي: معالجة 18"/>
          <p:cNvSpPr/>
          <p:nvPr/>
        </p:nvSpPr>
        <p:spPr>
          <a:xfrm>
            <a:off x="4857750" y="4000500"/>
            <a:ext cx="1428750" cy="357188"/>
          </a:xfrm>
          <a:prstGeom prst="flowChartProcess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مستطيل 10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12297" name="مستطيل 11"/>
          <p:cNvSpPr>
            <a:spLocks noChangeArrowheads="1"/>
          </p:cNvSpPr>
          <p:nvPr/>
        </p:nvSpPr>
        <p:spPr bwMode="auto">
          <a:xfrm>
            <a:off x="428625" y="285750"/>
            <a:ext cx="8215313" cy="3667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b="1">
                <a:solidFill>
                  <a:srgbClr val="984807"/>
                </a:solidFill>
                <a:latin typeface="Arial" charset="0"/>
                <a:cs typeface="Arial" charset="0"/>
              </a:rPr>
              <a:t>قم بطباعة صفحة المعلومات أو دون رقم المشترك واحتفظ به لاستخدامه في تعاملاتك القادمة مع المركز</a:t>
            </a:r>
            <a:endParaRPr lang="en-US" b="1">
              <a:solidFill>
                <a:srgbClr val="984807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  <p:bldP spid="9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صورة 3" descr="رقم السجل المدني والمشترك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88"/>
            <a:ext cx="9144000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وسيلة شرح بيضاوية 9"/>
          <p:cNvSpPr/>
          <p:nvPr/>
        </p:nvSpPr>
        <p:spPr>
          <a:xfrm>
            <a:off x="5643563" y="3929063"/>
            <a:ext cx="3143250" cy="857250"/>
          </a:xfrm>
          <a:prstGeom prst="wedgeEllipseCallout">
            <a:avLst>
              <a:gd name="adj1" fmla="val -91767"/>
              <a:gd name="adj2" fmla="val -139200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ربع نص 6"/>
          <p:cNvSpPr txBox="1"/>
          <p:nvPr/>
        </p:nvSpPr>
        <p:spPr>
          <a:xfrm>
            <a:off x="6072188" y="4214813"/>
            <a:ext cx="23574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b="1" dirty="0">
                <a:solidFill>
                  <a:schemeClr val="accent6">
                    <a:lumMod val="50000"/>
                  </a:schemeClr>
                </a:solidFill>
                <a:latin typeface="Estrangelo Edessa" pitchFamily="66"/>
                <a:cs typeface="+mn-cs"/>
              </a:rPr>
              <a:t>ندخل هنا رقم السجل المدني</a:t>
            </a:r>
          </a:p>
        </p:txBody>
      </p:sp>
      <p:sp>
        <p:nvSpPr>
          <p:cNvPr id="9" name="وسيلة شرح بيضاوية 8"/>
          <p:cNvSpPr/>
          <p:nvPr/>
        </p:nvSpPr>
        <p:spPr>
          <a:xfrm flipH="1" flipV="1">
            <a:off x="214313" y="4143375"/>
            <a:ext cx="2714625" cy="1285875"/>
          </a:xfrm>
          <a:prstGeom prst="wedgeEllipseCallout">
            <a:avLst>
              <a:gd name="adj1" fmla="val -36521"/>
              <a:gd name="adj2" fmla="val 87810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428625" y="4357688"/>
            <a:ext cx="235743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ندخل هنا رقم المشترك</a:t>
            </a:r>
          </a:p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الذي سبق ان حصلت عليه</a:t>
            </a:r>
          </a:p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عند فتح الملف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2357438" y="214313"/>
            <a:ext cx="4508500" cy="4762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5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للتسجيل في الاختبارات لمن أتم فتح الملف</a:t>
            </a:r>
            <a:endParaRPr lang="en-US" sz="2500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  <p:bldP spid="9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صورة 3" descr="الصفحة الرئيسية في الملف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38"/>
            <a:ext cx="9144000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وسيلة شرح بيضاوية 6"/>
          <p:cNvSpPr/>
          <p:nvPr/>
        </p:nvSpPr>
        <p:spPr>
          <a:xfrm flipH="1">
            <a:off x="1643063" y="5000625"/>
            <a:ext cx="3571875" cy="857250"/>
          </a:xfrm>
          <a:prstGeom prst="wedgeEllipseCallout">
            <a:avLst>
              <a:gd name="adj1" fmla="val -90268"/>
              <a:gd name="adj2" fmla="val -70761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1428750" y="5214938"/>
            <a:ext cx="39290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أنقر هنا لتحديد وقت ومكان الاختبار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555875" y="109538"/>
            <a:ext cx="38735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400" b="1">
                <a:solidFill>
                  <a:srgbClr val="984807"/>
                </a:solidFill>
                <a:latin typeface="Arial" charset="0"/>
                <a:cs typeface="Arial" charset="0"/>
              </a:rPr>
              <a:t>لاختيار موعد الاختبار ابدأ بالنقر هنا</a:t>
            </a:r>
            <a:endParaRPr lang="en-US" sz="2400" b="1">
              <a:solidFill>
                <a:srgbClr val="984807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صورة 3" descr="تسجيل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38"/>
            <a:ext cx="914400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وسيلة شرح بيضاوية 6"/>
          <p:cNvSpPr/>
          <p:nvPr/>
        </p:nvSpPr>
        <p:spPr>
          <a:xfrm flipV="1">
            <a:off x="1071563" y="3500438"/>
            <a:ext cx="3643312" cy="642937"/>
          </a:xfrm>
          <a:prstGeom prst="wedgeEllipseCallout">
            <a:avLst>
              <a:gd name="adj1" fmla="val -32344"/>
              <a:gd name="adj2" fmla="val 216339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928688" y="3643313"/>
            <a:ext cx="3929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أنقر على تسجيل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500438" y="285750"/>
            <a:ext cx="2427287" cy="4619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اختر الاختبار المطلوب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صورة 3" descr="رمز الموعد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63"/>
            <a:ext cx="9144000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وسيلة شرح بيضاوية 6"/>
          <p:cNvSpPr/>
          <p:nvPr/>
        </p:nvSpPr>
        <p:spPr>
          <a:xfrm flipV="1">
            <a:off x="357188" y="4572000"/>
            <a:ext cx="5572125" cy="714375"/>
          </a:xfrm>
          <a:prstGeom prst="wedgeEllipseCallout">
            <a:avLst>
              <a:gd name="adj1" fmla="val 14280"/>
              <a:gd name="adj2" fmla="val 311067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357188" y="4786313"/>
            <a:ext cx="542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اكتب رمز الموعد إذا كنت تعرفه أو أنقر على استعراض المواعيد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500188" y="357188"/>
            <a:ext cx="6070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400" b="1">
                <a:solidFill>
                  <a:srgbClr val="984807"/>
                </a:solidFill>
                <a:latin typeface="Arial" charset="0"/>
                <a:cs typeface="Arial" charset="0"/>
              </a:rPr>
              <a:t>سجل رمز الموعد أو استعرض المواعيد المعروضة أولا</a:t>
            </a:r>
            <a:endParaRPr lang="en-US" sz="2400" b="1">
              <a:solidFill>
                <a:srgbClr val="984807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صورة 3" descr="استعراض المواعيد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88"/>
            <a:ext cx="914400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وسيلة شرح بيضاوية 6"/>
          <p:cNvSpPr/>
          <p:nvPr/>
        </p:nvSpPr>
        <p:spPr>
          <a:xfrm flipV="1">
            <a:off x="142875" y="4643438"/>
            <a:ext cx="3500438" cy="642937"/>
          </a:xfrm>
          <a:prstGeom prst="wedgeEllipseCallout">
            <a:avLst>
              <a:gd name="adj1" fmla="val 57022"/>
              <a:gd name="adj2" fmla="val -15088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-500063" y="4773613"/>
            <a:ext cx="47863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بعد تعبئة البيانات أنقر بحث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786063" y="357188"/>
            <a:ext cx="3713162" cy="461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بحث المواعيد حسب المدينة والمقر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صورة 4" descr="استعراض المواعييد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6613"/>
            <a:ext cx="9144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وسيلة شرح بيضاوية 5"/>
          <p:cNvSpPr>
            <a:spLocks noChangeArrowheads="1"/>
          </p:cNvSpPr>
          <p:nvPr/>
        </p:nvSpPr>
        <p:spPr bwMode="auto">
          <a:xfrm flipH="1" flipV="1">
            <a:off x="7235825" y="2781300"/>
            <a:ext cx="1692275" cy="2224088"/>
          </a:xfrm>
          <a:prstGeom prst="wedgeEllipseCallout">
            <a:avLst>
              <a:gd name="adj1" fmla="val 57880"/>
              <a:gd name="adj2" fmla="val -42009"/>
            </a:avLst>
          </a:prstGeom>
          <a:solidFill>
            <a:srgbClr val="FDEADA">
              <a:alpha val="85881"/>
            </a:srgbClr>
          </a:solidFill>
          <a:ln w="55000" cmpd="thickThin" algn="ctr">
            <a:solidFill>
              <a:srgbClr val="984807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7164388" y="3357563"/>
            <a:ext cx="1908175" cy="100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  <a:latin typeface="Estrangelo Edessa" pitchFamily="66"/>
                <a:cs typeface="+mn-cs"/>
              </a:rPr>
              <a:t>اختار الموعد</a:t>
            </a:r>
            <a:br>
              <a:rPr lang="ar-SA" sz="2000" b="1" dirty="0">
                <a:solidFill>
                  <a:schemeClr val="accent6">
                    <a:lumMod val="50000"/>
                  </a:schemeClr>
                </a:solidFill>
                <a:latin typeface="Estrangelo Edessa" pitchFamily="66"/>
                <a:cs typeface="+mn-cs"/>
              </a:rPr>
            </a:b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  <a:latin typeface="Estrangelo Edessa" pitchFamily="66"/>
                <a:cs typeface="+mn-cs"/>
              </a:rPr>
              <a:t> المناسب لك بشرط </a:t>
            </a:r>
            <a:br>
              <a:rPr lang="ar-SA" sz="2000" b="1" dirty="0">
                <a:solidFill>
                  <a:schemeClr val="accent6">
                    <a:lumMod val="50000"/>
                  </a:schemeClr>
                </a:solidFill>
                <a:latin typeface="Estrangelo Edessa" pitchFamily="66"/>
                <a:cs typeface="+mn-cs"/>
              </a:rPr>
            </a:b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  <a:latin typeface="Estrangelo Edessa" pitchFamily="66"/>
                <a:cs typeface="+mn-cs"/>
              </a:rPr>
              <a:t>أن يكون متاح</a:t>
            </a: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3071813" y="214313"/>
            <a:ext cx="3141662" cy="461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اختر رمز الموعد المناسب لك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صورة 3" descr="تأكيد الحجز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88"/>
            <a:ext cx="9144000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وسيلة شرح بيضاوية 6"/>
          <p:cNvSpPr/>
          <p:nvPr/>
        </p:nvSpPr>
        <p:spPr>
          <a:xfrm flipH="1">
            <a:off x="714375" y="3429000"/>
            <a:ext cx="3714750" cy="857250"/>
          </a:xfrm>
          <a:prstGeom prst="wedgeEllipseCallout">
            <a:avLst>
              <a:gd name="adj1" fmla="val -41237"/>
              <a:gd name="adj2" fmla="val 126392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214313" y="3714750"/>
            <a:ext cx="47863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أنقر على تأكيد حجز الموعد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7750670" y="6457914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5286375" y="1500188"/>
            <a:ext cx="125888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400" b="1">
                <a:solidFill>
                  <a:schemeClr val="bg1"/>
                </a:solidFill>
              </a:rPr>
              <a:t>استعراض التسجيل وتأكيد الأختبار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286125" y="285750"/>
            <a:ext cx="2857500" cy="3698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استعراض التسجيل وتأكيد الاختبار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صورة 3" descr="الصفحة الرئيسية في الملف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50"/>
            <a:ext cx="91440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وسيلة شرح بيضاوية 6"/>
          <p:cNvSpPr/>
          <p:nvPr/>
        </p:nvSpPr>
        <p:spPr>
          <a:xfrm flipH="1">
            <a:off x="1500188" y="4929188"/>
            <a:ext cx="3500437" cy="642937"/>
          </a:xfrm>
          <a:prstGeom prst="wedgeEllipseCallout">
            <a:avLst>
              <a:gd name="adj1" fmla="val -100273"/>
              <a:gd name="adj2" fmla="val -140121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1714500" y="5072063"/>
            <a:ext cx="29289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أنقر هنا لتسديد المقابل المالي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1071563" y="201613"/>
            <a:ext cx="7072312" cy="3667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b="1">
                <a:solidFill>
                  <a:srgbClr val="984807"/>
                </a:solidFill>
                <a:latin typeface="Arial" charset="0"/>
                <a:cs typeface="Arial" charset="0"/>
              </a:rPr>
              <a:t>يمكنك تسديد المقابل المالي قبل حجز الموعد , كما يمكنك التسديد بعد التأكد من حجز الموعد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>
              <a:cs typeface="Arial" pitchFamily="34" charset="0"/>
            </a:endParaRPr>
          </a:p>
        </p:txBody>
      </p:sp>
      <p:sp>
        <p:nvSpPr>
          <p:cNvPr id="2048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>
              <a:cs typeface="Arial" pitchFamily="34" charset="0"/>
            </a:endParaRPr>
          </a:p>
        </p:txBody>
      </p:sp>
      <p:pic>
        <p:nvPicPr>
          <p:cNvPr id="20484" name="Picture 2" descr="C:\Documents and Settings\user308\Desktop\التسديد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143000"/>
            <a:ext cx="8286750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571625" y="285750"/>
            <a:ext cx="6000750" cy="3698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اختيار </a:t>
            </a:r>
            <a:r>
              <a:rPr lang="ar-SA" b="1" dirty="0" err="1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الطريقه</a:t>
            </a:r>
            <a:r>
              <a:rPr lang="ar-SA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ar-SA" b="1" dirty="0" err="1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المناسبه</a:t>
            </a:r>
            <a:r>
              <a:rPr lang="ar-SA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 لتسديد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وسيلة شرح بيضاوية 5"/>
          <p:cNvSpPr/>
          <p:nvPr/>
        </p:nvSpPr>
        <p:spPr>
          <a:xfrm flipH="1">
            <a:off x="3500438" y="2357438"/>
            <a:ext cx="2500312" cy="642937"/>
          </a:xfrm>
          <a:prstGeom prst="wedgeEllipseCallout">
            <a:avLst>
              <a:gd name="adj1" fmla="val -27587"/>
              <a:gd name="adj2" fmla="val 213657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ar-SA" b="1" dirty="0">
                <a:solidFill>
                  <a:schemeClr val="accent6">
                    <a:lumMod val="50000"/>
                  </a:schemeClr>
                </a:solidFill>
              </a:rPr>
              <a:t>عن طريق </a:t>
            </a:r>
            <a:r>
              <a:rPr lang="ar-SA" b="1" dirty="0" err="1">
                <a:solidFill>
                  <a:schemeClr val="accent6">
                    <a:lumMod val="50000"/>
                  </a:schemeClr>
                </a:solidFill>
              </a:rPr>
              <a:t>الراجحي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صورة 3" descr="المقابل المالي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88"/>
            <a:ext cx="91440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وسيلة شرح بيضاوية 7"/>
          <p:cNvSpPr/>
          <p:nvPr/>
        </p:nvSpPr>
        <p:spPr>
          <a:xfrm flipV="1">
            <a:off x="1143000" y="3786188"/>
            <a:ext cx="3714750" cy="1214437"/>
          </a:xfrm>
          <a:prstGeom prst="wedgeEllipseCallout">
            <a:avLst>
              <a:gd name="adj1" fmla="val -21912"/>
              <a:gd name="adj2" fmla="val 190031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ربع نص 6"/>
          <p:cNvSpPr txBox="1">
            <a:spLocks noChangeArrowheads="1"/>
          </p:cNvSpPr>
          <p:nvPr/>
        </p:nvSpPr>
        <p:spPr bwMode="auto">
          <a:xfrm>
            <a:off x="928688" y="4000500"/>
            <a:ext cx="421481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ندخل رقم الإيصال الذي صرف من</a:t>
            </a:r>
            <a:br>
              <a:rPr lang="ar-SA" b="1">
                <a:solidFill>
                  <a:srgbClr val="984807"/>
                </a:solidFill>
                <a:latin typeface="Estrangelo Edessa" pitchFamily="66"/>
              </a:rPr>
            </a:br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 مصرف الراجحي أو صراف الراجحي</a:t>
            </a:r>
          </a:p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ثم طلب أمر تسديد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2571750" y="142875"/>
            <a:ext cx="3740150" cy="4762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5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لإيداع المبلغ في حسابك لدى قياس</a:t>
            </a:r>
            <a:endParaRPr lang="en-US" sz="2500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J:\خطوات التسجيل\الرصيد 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1643063"/>
            <a:ext cx="4327525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مربع نص 5"/>
          <p:cNvSpPr txBox="1">
            <a:spLocks noChangeArrowheads="1"/>
          </p:cNvSpPr>
          <p:nvPr/>
        </p:nvSpPr>
        <p:spPr bwMode="auto">
          <a:xfrm>
            <a:off x="3071813" y="1143000"/>
            <a:ext cx="4214812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3000" b="1">
                <a:solidFill>
                  <a:srgbClr val="FF0000"/>
                </a:solidFill>
                <a:latin typeface="Estrangelo Edessa" pitchFamily="66"/>
              </a:rPr>
              <a:t> </a:t>
            </a:r>
          </a:p>
        </p:txBody>
      </p:sp>
      <p:sp>
        <p:nvSpPr>
          <p:cNvPr id="8" name="وسيلة شرح بيضاوية 7"/>
          <p:cNvSpPr/>
          <p:nvPr/>
        </p:nvSpPr>
        <p:spPr>
          <a:xfrm>
            <a:off x="6429375" y="1714500"/>
            <a:ext cx="2357438" cy="500063"/>
          </a:xfrm>
          <a:prstGeom prst="wedgeEllipseCallout">
            <a:avLst>
              <a:gd name="adj1" fmla="val -116553"/>
              <a:gd name="adj2" fmla="val 122426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ربع نص 6"/>
          <p:cNvSpPr txBox="1"/>
          <p:nvPr/>
        </p:nvSpPr>
        <p:spPr>
          <a:xfrm>
            <a:off x="6072188" y="1785938"/>
            <a:ext cx="2928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b="1" dirty="0">
                <a:solidFill>
                  <a:schemeClr val="accent6">
                    <a:lumMod val="50000"/>
                  </a:schemeClr>
                </a:solidFill>
                <a:latin typeface="Estrangelo Edessa" pitchFamily="66"/>
                <a:cs typeface="+mn-cs"/>
              </a:rPr>
              <a:t>تم شحن رصيدك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42875" y="285750"/>
            <a:ext cx="8642350" cy="3698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يمكنك استخدام هذا الرصيد في التسجيل لأي اختبار وفي حال التسديد بمبلغ اكبر فسيبقى الرصيد لك لتسجيل قادم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>
              <a:cs typeface="Arial" pitchFamily="34" charset="0"/>
            </a:endParaRPr>
          </a:p>
        </p:txBody>
      </p:sp>
      <p:pic>
        <p:nvPicPr>
          <p:cNvPr id="23555" name="Picture 2" descr="C:\Documents and Settings\user308\Desktop\التسديد سداد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143000"/>
            <a:ext cx="8643938" cy="506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"/>
          <p:cNvSpPr txBox="1">
            <a:spLocks noGrp="1" noChangeArrowheads="1"/>
          </p:cNvSpPr>
          <p:nvPr>
            <p:ph type="title"/>
          </p:nvPr>
        </p:nvSpPr>
        <p:spPr>
          <a:xfrm>
            <a:off x="1000125" y="214313"/>
            <a:ext cx="7400925" cy="40005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اختيار </a:t>
            </a:r>
            <a:r>
              <a:rPr lang="ar-SA" sz="2000" b="1" dirty="0" err="1" smtClean="0">
                <a:solidFill>
                  <a:schemeClr val="accent6">
                    <a:lumMod val="50000"/>
                  </a:schemeClr>
                </a:solidFill>
              </a:rPr>
              <a:t>الطريقه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A" sz="2000" b="1" dirty="0" err="1" smtClean="0">
                <a:solidFill>
                  <a:schemeClr val="accent6">
                    <a:lumMod val="50000"/>
                  </a:schemeClr>
                </a:solidFill>
              </a:rPr>
              <a:t>المناسبه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 لتسديد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وسيلة شرح بيضاوية 7"/>
          <p:cNvSpPr/>
          <p:nvPr/>
        </p:nvSpPr>
        <p:spPr>
          <a:xfrm flipH="1">
            <a:off x="3500438" y="2357438"/>
            <a:ext cx="2500312" cy="642937"/>
          </a:xfrm>
          <a:prstGeom prst="wedgeEllipseCallout">
            <a:avLst>
              <a:gd name="adj1" fmla="val -31701"/>
              <a:gd name="adj2" fmla="val 288324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ar-SA" b="1" dirty="0">
                <a:solidFill>
                  <a:schemeClr val="accent6">
                    <a:lumMod val="50000"/>
                  </a:schemeClr>
                </a:solidFill>
              </a:rPr>
              <a:t>عن طريق خدمة سداد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>
              <a:cs typeface="Arial" pitchFamily="34" charset="0"/>
            </a:endParaRPr>
          </a:p>
        </p:txBody>
      </p:sp>
      <p:pic>
        <p:nvPicPr>
          <p:cNvPr id="24579" name="Picture 2" descr="C:\Documents and Settings\user308\Desktop\التسديد سداد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143000"/>
            <a:ext cx="834707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2571750" y="142875"/>
            <a:ext cx="3740150" cy="4762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SA" sz="25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لإيداع المبلغ في حسابك لدى قياس</a:t>
            </a:r>
            <a:endParaRPr lang="en-US" sz="2500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وسيلة شرح بيضاوية 5"/>
          <p:cNvSpPr/>
          <p:nvPr/>
        </p:nvSpPr>
        <p:spPr>
          <a:xfrm flipH="1">
            <a:off x="428625" y="1357313"/>
            <a:ext cx="2500313" cy="1000125"/>
          </a:xfrm>
          <a:prstGeom prst="wedgeEllipseCallout">
            <a:avLst>
              <a:gd name="adj1" fmla="val 756"/>
              <a:gd name="adj2" fmla="val 191689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ar-SA" b="1" dirty="0">
                <a:solidFill>
                  <a:schemeClr val="accent6">
                    <a:lumMod val="50000"/>
                  </a:schemeClr>
                </a:solidFill>
              </a:rPr>
              <a:t>هنا رقم المشترك يمثل رقم الفاتورة في  خدمة سداد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214414" y="3929066"/>
            <a:ext cx="1214446" cy="285752"/>
          </a:xfrm>
          <a:prstGeom prst="rect">
            <a:avLst/>
          </a:prstGeom>
          <a:noFill/>
          <a:ln w="19050" cmpd="dbl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صورة 3" descr="الحالة مؤكدة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313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وسيلة شرح بيضاوية 6"/>
          <p:cNvSpPr/>
          <p:nvPr/>
        </p:nvSpPr>
        <p:spPr>
          <a:xfrm flipH="1">
            <a:off x="285750" y="1357313"/>
            <a:ext cx="4286250" cy="1428750"/>
          </a:xfrm>
          <a:prstGeom prst="wedgeEllipseCallout">
            <a:avLst>
              <a:gd name="adj1" fmla="val -90594"/>
              <a:gd name="adj2" fmla="val 169105"/>
            </a:avLst>
          </a:prstGeom>
          <a:solidFill>
            <a:schemeClr val="accent6">
              <a:lumMod val="20000"/>
              <a:lumOff val="80000"/>
              <a:alpha val="86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571500" y="1585913"/>
            <a:ext cx="38576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بعد إتمام الحجز ودفع المقابل المالي سوف يظهر لك رقم المجموعة</a:t>
            </a:r>
          </a:p>
          <a:p>
            <a:pPr algn="ctr"/>
            <a:r>
              <a:rPr lang="ar-SA" b="1">
                <a:solidFill>
                  <a:srgbClr val="984807"/>
                </a:solidFill>
                <a:latin typeface="Estrangelo Edessa" pitchFamily="66"/>
              </a:rPr>
              <a:t>وحالة الاختبار التسجيل مؤكد</a:t>
            </a:r>
          </a:p>
          <a:p>
            <a:pPr algn="ctr"/>
            <a:r>
              <a:rPr lang="ar-SA" b="1">
                <a:solidFill>
                  <a:srgbClr val="FF0000"/>
                </a:solidFill>
                <a:latin typeface="Estrangelo Edessa" pitchFamily="66"/>
              </a:rPr>
              <a:t>أطبع الصفحة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7750670" y="6457890"/>
            <a:ext cx="1104790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Naskh Variants" pitchFamily="2" charset="-78"/>
              </a:rPr>
              <a:t>العلاقات العامة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571500" y="357188"/>
            <a:ext cx="8143875" cy="6461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بعد إتمام الحجز وتسديد المقابل المالي سيظهر لك جميع بيانات التسجيل وعبارة تسجيل مؤكد أطبع هذه الصفحة واحتفظ </a:t>
            </a:r>
            <a:r>
              <a:rPr lang="ar-SA" b="1" dirty="0" err="1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بها</a:t>
            </a:r>
            <a:r>
              <a:rPr lang="ar-SA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 أو سجل بياناتها لديك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500166" y="1285860"/>
            <a:ext cx="6072230" cy="15696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8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Thuluth" pitchFamily="2" charset="-78"/>
              </a:rPr>
              <a:t>ادارة</a:t>
            </a:r>
            <a:r>
              <a:rPr lang="ar-SA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Thuluth" pitchFamily="2" charset="-78"/>
              </a:rPr>
              <a:t> العلاقات العامة</a:t>
            </a:r>
          </a:p>
          <a:p>
            <a:pPr algn="ctr">
              <a:defRPr/>
            </a:pPr>
            <a:r>
              <a:rPr lang="ar-SA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DecoType Thuluth" pitchFamily="2" charset="-78"/>
              </a:rPr>
              <a:t>بالمركز الوطني للقياس والتقويم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2344127" y="3929066"/>
            <a:ext cx="4464684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Arial" charset="0"/>
              </a:rPr>
              <a:t>مع تمنياتنا لكم </a:t>
            </a:r>
            <a:r>
              <a:rPr lang="ar-SA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Arial" charset="0"/>
              </a:rPr>
              <a:t>بالتوفيق</a:t>
            </a:r>
            <a:endParaRPr lang="ar-SA" sz="4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435</Words>
  <Application>Microsoft Office PowerPoint</Application>
  <PresentationFormat>عرض على الشاشة (3:4)‏</PresentationFormat>
  <Paragraphs>89</Paragraphs>
  <Slides>25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29" baseType="lpstr">
      <vt:lpstr>Arial</vt:lpstr>
      <vt:lpstr>Calibri</vt:lpstr>
      <vt:lpstr>Estrangelo Edessa</vt:lpstr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اختيار الطريقه المناسبه لتسديد</vt:lpstr>
      <vt:lpstr>الشريحة 23</vt:lpstr>
      <vt:lpstr>الشريحة 24</vt:lpstr>
      <vt:lpstr>الشريحة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saud</dc:creator>
  <cp:lastModifiedBy>مركز بيت التقنية</cp:lastModifiedBy>
  <cp:revision>63</cp:revision>
  <dcterms:created xsi:type="dcterms:W3CDTF">2008-12-10T11:21:39Z</dcterms:created>
  <dcterms:modified xsi:type="dcterms:W3CDTF">2011-09-14T23:16:19Z</dcterms:modified>
</cp:coreProperties>
</file>