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8" r:id="rId3"/>
    <p:sldId id="260" r:id="rId4"/>
    <p:sldId id="271" r:id="rId5"/>
    <p:sldId id="267" r:id="rId6"/>
    <p:sldId id="272" r:id="rId7"/>
    <p:sldId id="269" r:id="rId8"/>
    <p:sldId id="266" r:id="rId9"/>
    <p:sldId id="273" r:id="rId10"/>
    <p:sldId id="263" r:id="rId11"/>
    <p:sldId id="264" r:id="rId12"/>
    <p:sldId id="265" r:id="rId13"/>
    <p:sldId id="270" r:id="rId14"/>
    <p:sldId id="274" r:id="rId15"/>
    <p:sldId id="316" r:id="rId16"/>
    <p:sldId id="315" r:id="rId17"/>
    <p:sldId id="318"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31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13" r:id="rId51"/>
    <p:sldId id="306" r:id="rId52"/>
    <p:sldId id="307" r:id="rId53"/>
    <p:sldId id="314" r:id="rId54"/>
    <p:sldId id="308" r:id="rId55"/>
    <p:sldId id="309" r:id="rId56"/>
    <p:sldId id="310" r:id="rId57"/>
    <p:sldId id="311" r:id="rId58"/>
    <p:sldId id="317" r:id="rId59"/>
    <p:sldId id="268" r:id="rId60"/>
  </p:sldIdLst>
  <p:sldSz cx="9144000" cy="5143500" type="screen16x9"/>
  <p:notesSz cx="6797675" cy="9872663"/>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647" autoAdjust="0"/>
    <p:restoredTop sz="94660"/>
  </p:normalViewPr>
  <p:slideViewPr>
    <p:cSldViewPr>
      <p:cViewPr varScale="1">
        <p:scale>
          <a:sx n="80" d="100"/>
          <a:sy n="80" d="100"/>
        </p:scale>
        <p:origin x="-78" y="-43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fontAlgn="auto">
              <a:spcBef>
                <a:spcPts val="0"/>
              </a:spcBef>
              <a:spcAft>
                <a:spcPts val="0"/>
              </a:spcAft>
              <a:defRPr/>
            </a:pPr>
            <a:endParaRPr lang="en-US"/>
          </a:p>
        </p:txBody>
      </p:sp>
      <p:sp>
        <p:nvSpPr>
          <p:cNvPr id="5" name="Rectangle 11"/>
          <p:cNvSpPr/>
          <p:nvPr/>
        </p:nvSpPr>
        <p:spPr>
          <a:xfrm>
            <a:off x="6682154"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1597821"/>
            <a:ext cx="7772400" cy="1102519"/>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89626" indent="0" algn="ctr">
              <a:buNone/>
              <a:defRPr>
                <a:solidFill>
                  <a:schemeClr val="tx1">
                    <a:tint val="75000"/>
                  </a:schemeClr>
                </a:solidFill>
              </a:defRPr>
            </a:lvl2pPr>
            <a:lvl3pPr marL="779252" indent="0" algn="ctr">
              <a:buNone/>
              <a:defRPr>
                <a:solidFill>
                  <a:schemeClr val="tx1">
                    <a:tint val="75000"/>
                  </a:schemeClr>
                </a:solidFill>
              </a:defRPr>
            </a:lvl3pPr>
            <a:lvl4pPr marL="1168878" indent="0" algn="ctr">
              <a:buNone/>
              <a:defRPr>
                <a:solidFill>
                  <a:schemeClr val="tx1">
                    <a:tint val="75000"/>
                  </a:schemeClr>
                </a:solidFill>
              </a:defRPr>
            </a:lvl4pPr>
            <a:lvl5pPr marL="1558503" indent="0" algn="ctr">
              <a:buNone/>
              <a:defRPr>
                <a:solidFill>
                  <a:schemeClr val="tx1">
                    <a:tint val="75000"/>
                  </a:schemeClr>
                </a:solidFill>
              </a:defRPr>
            </a:lvl5pPr>
            <a:lvl6pPr marL="1948129" indent="0" algn="ctr">
              <a:buNone/>
              <a:defRPr>
                <a:solidFill>
                  <a:schemeClr val="tx1">
                    <a:tint val="75000"/>
                  </a:schemeClr>
                </a:solidFill>
              </a:defRPr>
            </a:lvl6pPr>
            <a:lvl7pPr marL="2337755" indent="0" algn="ctr">
              <a:buNone/>
              <a:defRPr>
                <a:solidFill>
                  <a:schemeClr val="tx1">
                    <a:tint val="75000"/>
                  </a:schemeClr>
                </a:solidFill>
              </a:defRPr>
            </a:lvl7pPr>
            <a:lvl8pPr marL="2727381" indent="0" algn="ctr">
              <a:buNone/>
              <a:defRPr>
                <a:solidFill>
                  <a:schemeClr val="tx1">
                    <a:tint val="75000"/>
                  </a:schemeClr>
                </a:solidFill>
              </a:defRPr>
            </a:lvl8pPr>
            <a:lvl9pPr marL="3117007"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5" y="4767263"/>
            <a:ext cx="445477" cy="273844"/>
          </a:xfrm>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fontAlgn="auto">
              <a:spcBef>
                <a:spcPts val="0"/>
              </a:spcBef>
              <a:spcAft>
                <a:spcPts val="0"/>
              </a:spcAft>
              <a:defRPr/>
            </a:pPr>
            <a:endParaRPr lang="en-US"/>
          </a:p>
        </p:txBody>
      </p:sp>
      <p:cxnSp>
        <p:nvCxnSpPr>
          <p:cNvPr id="5"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0"/>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4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180037"/>
            <a:ext cx="7772400" cy="1125140"/>
          </a:xfrm>
        </p:spPr>
        <p:txBody>
          <a:bodyPr anchor="b"/>
          <a:lstStyle>
            <a:lvl1pPr marL="0" indent="0">
              <a:buNone/>
              <a:defRPr sz="1700">
                <a:solidFill>
                  <a:schemeClr val="tx1">
                    <a:tint val="75000"/>
                  </a:schemeClr>
                </a:solidFill>
              </a:defRPr>
            </a:lvl1pPr>
            <a:lvl2pPr marL="389626" indent="0">
              <a:buNone/>
              <a:defRPr sz="1500">
                <a:solidFill>
                  <a:schemeClr val="tx1">
                    <a:tint val="75000"/>
                  </a:schemeClr>
                </a:solidFill>
              </a:defRPr>
            </a:lvl2pPr>
            <a:lvl3pPr marL="779252" indent="0">
              <a:buNone/>
              <a:defRPr sz="1400">
                <a:solidFill>
                  <a:schemeClr val="tx1">
                    <a:tint val="75000"/>
                  </a:schemeClr>
                </a:solidFill>
              </a:defRPr>
            </a:lvl3pPr>
            <a:lvl4pPr marL="1168878" indent="0">
              <a:buNone/>
              <a:defRPr sz="1200">
                <a:solidFill>
                  <a:schemeClr val="tx1">
                    <a:tint val="75000"/>
                  </a:schemeClr>
                </a:solidFill>
              </a:defRPr>
            </a:lvl4pPr>
            <a:lvl5pPr marL="1558503" indent="0">
              <a:buNone/>
              <a:defRPr sz="1200">
                <a:solidFill>
                  <a:schemeClr val="tx1">
                    <a:tint val="75000"/>
                  </a:schemeClr>
                </a:solidFill>
              </a:defRPr>
            </a:lvl5pPr>
            <a:lvl6pPr marL="1948129" indent="0">
              <a:buNone/>
              <a:defRPr sz="1200">
                <a:solidFill>
                  <a:schemeClr val="tx1">
                    <a:tint val="75000"/>
                  </a:schemeClr>
                </a:solidFill>
              </a:defRPr>
            </a:lvl6pPr>
            <a:lvl7pPr marL="2337755" indent="0">
              <a:buNone/>
              <a:defRPr sz="1200">
                <a:solidFill>
                  <a:schemeClr val="tx1">
                    <a:tint val="75000"/>
                  </a:schemeClr>
                </a:solidFill>
              </a:defRPr>
            </a:lvl7pPr>
            <a:lvl8pPr marL="2727381" indent="0">
              <a:buNone/>
              <a:defRPr sz="1200">
                <a:solidFill>
                  <a:schemeClr val="tx1">
                    <a:tint val="75000"/>
                  </a:schemeClr>
                </a:solidFill>
              </a:defRPr>
            </a:lvl8pPr>
            <a:lvl9pPr marL="3117007" indent="0">
              <a:buNone/>
              <a:defRPr sz="12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fontAlgn="auto">
              <a:spcBef>
                <a:spcPts val="0"/>
              </a:spcBef>
              <a:spcAft>
                <a:spcPts val="0"/>
              </a:spcAft>
              <a:defRPr/>
            </a:pPr>
            <a:endParaRPr lang="en-US"/>
          </a:p>
        </p:txBody>
      </p:sp>
      <p:cxnSp>
        <p:nvCxnSpPr>
          <p:cNvPr id="6"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0"/>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200151"/>
            <a:ext cx="4051496" cy="3394472"/>
          </a:xfrm>
        </p:spPr>
        <p:txBody>
          <a:bodyPr/>
          <a:lstStyle>
            <a:lvl1pPr marL="146110" marR="0" indent="-243516" algn="r" defTabSz="779252" rtl="1" eaLnBrk="1" fontAlgn="auto" latinLnBrk="0" hangingPunct="1">
              <a:lnSpc>
                <a:spcPct val="100000"/>
              </a:lnSpc>
              <a:spcBef>
                <a:spcPct val="20000"/>
              </a:spcBef>
              <a:spcAft>
                <a:spcPts val="0"/>
              </a:spcAft>
              <a:buClrTx/>
              <a:buSzTx/>
              <a:buFont typeface="Arial" pitchFamily="34" charset="0"/>
              <a:buNone/>
              <a:tabLst/>
              <a:defRPr sz="2400"/>
            </a:lvl1pPr>
            <a:lvl2pPr marL="633142" marR="0" indent="-243516" algn="r" defTabSz="779252" rtl="0" eaLnBrk="1" fontAlgn="auto" latinLnBrk="0" hangingPunct="1">
              <a:lnSpc>
                <a:spcPct val="100000"/>
              </a:lnSpc>
              <a:spcBef>
                <a:spcPct val="20000"/>
              </a:spcBef>
              <a:spcAft>
                <a:spcPts val="0"/>
              </a:spcAft>
              <a:buClrTx/>
              <a:buSzTx/>
              <a:buFont typeface="Arial" pitchFamily="34" charset="0"/>
              <a:buNone/>
              <a:tabLst/>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200151"/>
            <a:ext cx="4051496" cy="3394472"/>
          </a:xfrm>
        </p:spPr>
        <p:txBody>
          <a:bodyPr/>
          <a:lstStyle>
            <a:lvl1pPr marL="146110" marR="0" indent="-243516" algn="r" defTabSz="779252" rtl="1" eaLnBrk="1" fontAlgn="auto" latinLnBrk="0" hangingPunct="1">
              <a:lnSpc>
                <a:spcPct val="100000"/>
              </a:lnSpc>
              <a:spcBef>
                <a:spcPct val="20000"/>
              </a:spcBef>
              <a:spcAft>
                <a:spcPts val="0"/>
              </a:spcAft>
              <a:buClrTx/>
              <a:buSzTx/>
              <a:buFont typeface="Arial" pitchFamily="34" charset="0"/>
              <a:buNone/>
              <a:tabLst/>
              <a:defRPr sz="2400"/>
            </a:lvl1pPr>
            <a:lvl2pPr marL="633142" marR="0" indent="-243516" algn="r" defTabSz="779252" rtl="0" eaLnBrk="1" fontAlgn="auto" latinLnBrk="0" hangingPunct="1">
              <a:lnSpc>
                <a:spcPct val="100000"/>
              </a:lnSpc>
              <a:spcBef>
                <a:spcPct val="20000"/>
              </a:spcBef>
              <a:spcAft>
                <a:spcPts val="0"/>
              </a:spcAft>
              <a:buClrTx/>
              <a:buSzTx/>
              <a:buFont typeface="Arial" pitchFamily="34" charset="0"/>
              <a:buNone/>
              <a:tabLst/>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151335"/>
            <a:ext cx="4040188" cy="479822"/>
          </a:xfrm>
        </p:spPr>
        <p:txBody>
          <a:bodyPr anchor="b"/>
          <a:lstStyle>
            <a:lvl1pPr marL="0" indent="0">
              <a:buNone/>
              <a:defRPr sz="2000" b="1"/>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1631156"/>
            <a:ext cx="4040188" cy="2963466"/>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151335"/>
            <a:ext cx="4041776" cy="479822"/>
          </a:xfrm>
        </p:spPr>
        <p:txBody>
          <a:bodyPr anchor="b"/>
          <a:lstStyle>
            <a:lvl1pPr marL="0" indent="0">
              <a:buNone/>
              <a:defRPr sz="2000" b="1"/>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1631156"/>
            <a:ext cx="4041776" cy="2963466"/>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7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04790"/>
            <a:ext cx="5111749" cy="4389835"/>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2" y="1076326"/>
            <a:ext cx="3008313" cy="3518297"/>
          </a:xfrm>
        </p:spPr>
        <p:txBody>
          <a:bodyPr/>
          <a:lstStyle>
            <a:lvl1pPr marL="0" indent="0">
              <a:buNone/>
              <a:defRPr sz="1200"/>
            </a:lvl1pPr>
            <a:lvl2pPr marL="389626" indent="0">
              <a:buNone/>
              <a:defRPr sz="1000"/>
            </a:lvl2pPr>
            <a:lvl3pPr marL="779252" indent="0">
              <a:buNone/>
              <a:defRPr sz="900"/>
            </a:lvl3pPr>
            <a:lvl4pPr marL="1168878" indent="0">
              <a:buNone/>
              <a:defRPr sz="800"/>
            </a:lvl4pPr>
            <a:lvl5pPr marL="1558503" indent="0">
              <a:buNone/>
              <a:defRPr sz="800"/>
            </a:lvl5pPr>
            <a:lvl6pPr marL="1948129" indent="0">
              <a:buNone/>
              <a:defRPr sz="800"/>
            </a:lvl6pPr>
            <a:lvl7pPr marL="2337755" indent="0">
              <a:buNone/>
              <a:defRPr sz="800"/>
            </a:lvl7pPr>
            <a:lvl8pPr marL="2727381" indent="0">
              <a:buNone/>
              <a:defRPr sz="800"/>
            </a:lvl8pPr>
            <a:lvl9pPr marL="3117007" indent="0">
              <a:buNone/>
              <a:defRPr sz="8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7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2700"/>
            </a:lvl1pPr>
            <a:lvl2pPr marL="389626" indent="0">
              <a:buNone/>
              <a:defRPr sz="2400"/>
            </a:lvl2pPr>
            <a:lvl3pPr marL="779252" indent="0">
              <a:buNone/>
              <a:defRPr sz="2000"/>
            </a:lvl3pPr>
            <a:lvl4pPr marL="1168878" indent="0">
              <a:buNone/>
              <a:defRPr sz="1700"/>
            </a:lvl4pPr>
            <a:lvl5pPr marL="1558503" indent="0">
              <a:buNone/>
              <a:defRPr sz="1700"/>
            </a:lvl5pPr>
            <a:lvl6pPr marL="1948129" indent="0">
              <a:buNone/>
              <a:defRPr sz="1700"/>
            </a:lvl6pPr>
            <a:lvl7pPr marL="2337755" indent="0">
              <a:buNone/>
              <a:defRPr sz="1700"/>
            </a:lvl7pPr>
            <a:lvl8pPr marL="2727381" indent="0">
              <a:buNone/>
              <a:defRPr sz="1700"/>
            </a:lvl8pPr>
            <a:lvl9pPr marL="3117007" indent="0">
              <a:buNone/>
              <a:defRPr sz="17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200"/>
            </a:lvl1pPr>
            <a:lvl2pPr marL="389626" indent="0">
              <a:buNone/>
              <a:defRPr sz="1000"/>
            </a:lvl2pPr>
            <a:lvl3pPr marL="779252" indent="0">
              <a:buNone/>
              <a:defRPr sz="900"/>
            </a:lvl3pPr>
            <a:lvl4pPr marL="1168878" indent="0">
              <a:buNone/>
              <a:defRPr sz="800"/>
            </a:lvl4pPr>
            <a:lvl5pPr marL="1558503" indent="0">
              <a:buNone/>
              <a:defRPr sz="800"/>
            </a:lvl5pPr>
            <a:lvl6pPr marL="1948129" indent="0">
              <a:buNone/>
              <a:defRPr sz="800"/>
            </a:lvl6pPr>
            <a:lvl7pPr marL="2337755" indent="0">
              <a:buNone/>
              <a:defRPr sz="800"/>
            </a:lvl7pPr>
            <a:lvl8pPr marL="2727381" indent="0">
              <a:buNone/>
              <a:defRPr sz="800"/>
            </a:lvl8pPr>
            <a:lvl9pPr marL="3117007" indent="0">
              <a:buNone/>
              <a:defRPr sz="8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05981"/>
            <a:ext cx="2228850" cy="4388644"/>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05981"/>
            <a:ext cx="6534150" cy="43886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4743450"/>
            <a:ext cx="9144000" cy="400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7898" tIns="43950" rIns="87898" bIns="43950"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7948246" y="4343400"/>
            <a:ext cx="868974" cy="6858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3" y="4779169"/>
            <a:ext cx="2201201" cy="294131"/>
          </a:xfrm>
          <a:prstGeom prst="rect">
            <a:avLst/>
          </a:prstGeom>
        </p:spPr>
        <p:txBody>
          <a:bodyPr wrap="none" lIns="77925" tIns="38963" rIns="77925" bIns="38963">
            <a:spAutoFit/>
          </a:bodyPr>
          <a:lstStyle/>
          <a:p>
            <a:pPr fontAlgn="auto">
              <a:spcBef>
                <a:spcPts val="0"/>
              </a:spcBef>
              <a:spcAft>
                <a:spcPts val="0"/>
              </a:spcAft>
              <a:defRPr/>
            </a:pPr>
            <a:r>
              <a:rPr lang="en-US" sz="14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05979"/>
            <a:ext cx="8229600" cy="857250"/>
          </a:xfrm>
          <a:prstGeom prst="rect">
            <a:avLst/>
          </a:prstGeom>
          <a:noFill/>
          <a:ln w="9525">
            <a:noFill/>
            <a:miter lim="800000"/>
            <a:headEnd/>
            <a:tailEnd/>
          </a:ln>
        </p:spPr>
        <p:txBody>
          <a:bodyPr vert="horz" wrap="square" lIns="77925" tIns="38963" rIns="77925" bIns="38963"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77925" tIns="38963" rIns="77925" bIns="38963"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4782741"/>
            <a:ext cx="527538" cy="273844"/>
          </a:xfrm>
          <a:prstGeom prst="rect">
            <a:avLst/>
          </a:prstGeom>
        </p:spPr>
        <p:txBody>
          <a:bodyPr vert="horz" wrap="square" lIns="77925" tIns="38963" rIns="77925" bIns="38963" numCol="1" anchor="ctr" anchorCtr="0" compatLnSpc="1">
            <a:prstTxWarp prst="textNoShape">
              <a:avLst/>
            </a:prstTxWarp>
          </a:bodyPr>
          <a:lstStyle>
            <a:lvl1pPr algn="r" rtl="0">
              <a:defRPr sz="10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3700" kern="1200">
          <a:solidFill>
            <a:srgbClr val="376092"/>
          </a:solidFill>
          <a:latin typeface="+mj-lt"/>
          <a:ea typeface="+mj-ea"/>
          <a:cs typeface="Arial" charset="0"/>
        </a:defRPr>
      </a:lvl1pPr>
      <a:lvl2pPr algn="r" rtl="1" eaLnBrk="1" fontAlgn="base" hangingPunct="1">
        <a:spcBef>
          <a:spcPct val="0"/>
        </a:spcBef>
        <a:spcAft>
          <a:spcPct val="0"/>
        </a:spcAft>
        <a:defRPr sz="3700">
          <a:solidFill>
            <a:srgbClr val="376092"/>
          </a:solidFill>
          <a:latin typeface="Calibri" pitchFamily="34" charset="0"/>
          <a:cs typeface="Arial" charset="0"/>
        </a:defRPr>
      </a:lvl2pPr>
      <a:lvl3pPr algn="r" rtl="1" eaLnBrk="1" fontAlgn="base" hangingPunct="1">
        <a:spcBef>
          <a:spcPct val="0"/>
        </a:spcBef>
        <a:spcAft>
          <a:spcPct val="0"/>
        </a:spcAft>
        <a:defRPr sz="3700">
          <a:solidFill>
            <a:srgbClr val="376092"/>
          </a:solidFill>
          <a:latin typeface="Calibri" pitchFamily="34" charset="0"/>
          <a:cs typeface="Arial" charset="0"/>
        </a:defRPr>
      </a:lvl3pPr>
      <a:lvl4pPr algn="r" rtl="1" eaLnBrk="1" fontAlgn="base" hangingPunct="1">
        <a:spcBef>
          <a:spcPct val="0"/>
        </a:spcBef>
        <a:spcAft>
          <a:spcPct val="0"/>
        </a:spcAft>
        <a:defRPr sz="3700">
          <a:solidFill>
            <a:srgbClr val="376092"/>
          </a:solidFill>
          <a:latin typeface="Calibri" pitchFamily="34" charset="0"/>
          <a:cs typeface="Arial" charset="0"/>
        </a:defRPr>
      </a:lvl4pPr>
      <a:lvl5pPr algn="r" rtl="1" eaLnBrk="1" fontAlgn="base" hangingPunct="1">
        <a:spcBef>
          <a:spcPct val="0"/>
        </a:spcBef>
        <a:spcAft>
          <a:spcPct val="0"/>
        </a:spcAft>
        <a:defRPr sz="3700">
          <a:solidFill>
            <a:srgbClr val="376092"/>
          </a:solidFill>
          <a:latin typeface="Calibri" pitchFamily="34" charset="0"/>
          <a:cs typeface="Arial" charset="0"/>
        </a:defRPr>
      </a:lvl5pPr>
      <a:lvl6pPr marL="389626" algn="r" rtl="1" eaLnBrk="1" fontAlgn="base" hangingPunct="1">
        <a:spcBef>
          <a:spcPct val="0"/>
        </a:spcBef>
        <a:spcAft>
          <a:spcPct val="0"/>
        </a:spcAft>
        <a:defRPr sz="3700">
          <a:solidFill>
            <a:srgbClr val="376092"/>
          </a:solidFill>
          <a:latin typeface="Calibri" pitchFamily="34" charset="0"/>
          <a:cs typeface="Arial" charset="0"/>
        </a:defRPr>
      </a:lvl6pPr>
      <a:lvl7pPr marL="779252" algn="r" rtl="1" eaLnBrk="1" fontAlgn="base" hangingPunct="1">
        <a:spcBef>
          <a:spcPct val="0"/>
        </a:spcBef>
        <a:spcAft>
          <a:spcPct val="0"/>
        </a:spcAft>
        <a:defRPr sz="3700">
          <a:solidFill>
            <a:srgbClr val="376092"/>
          </a:solidFill>
          <a:latin typeface="Calibri" pitchFamily="34" charset="0"/>
          <a:cs typeface="Arial" charset="0"/>
        </a:defRPr>
      </a:lvl7pPr>
      <a:lvl8pPr marL="1168878" algn="r" rtl="1" eaLnBrk="1" fontAlgn="base" hangingPunct="1">
        <a:spcBef>
          <a:spcPct val="0"/>
        </a:spcBef>
        <a:spcAft>
          <a:spcPct val="0"/>
        </a:spcAft>
        <a:defRPr sz="3700">
          <a:solidFill>
            <a:srgbClr val="376092"/>
          </a:solidFill>
          <a:latin typeface="Calibri" pitchFamily="34" charset="0"/>
          <a:cs typeface="Arial" charset="0"/>
        </a:defRPr>
      </a:lvl8pPr>
      <a:lvl9pPr marL="1558503" algn="r" rtl="1" eaLnBrk="1" fontAlgn="base" hangingPunct="1">
        <a:spcBef>
          <a:spcPct val="0"/>
        </a:spcBef>
        <a:spcAft>
          <a:spcPct val="0"/>
        </a:spcAft>
        <a:defRPr sz="3700">
          <a:solidFill>
            <a:srgbClr val="376092"/>
          </a:solidFill>
          <a:latin typeface="Calibri" pitchFamily="34" charset="0"/>
          <a:cs typeface="Arial" charset="0"/>
        </a:defRPr>
      </a:lvl9pPr>
    </p:titleStyle>
    <p:bodyStyle>
      <a:lvl1pPr marL="292219" indent="-292219" algn="r" rtl="1" eaLnBrk="1" fontAlgn="base" hangingPunct="1">
        <a:spcBef>
          <a:spcPct val="20000"/>
        </a:spcBef>
        <a:spcAft>
          <a:spcPct val="0"/>
        </a:spcAft>
        <a:buFont typeface="Arial" pitchFamily="34" charset="0"/>
        <a:buChar char="•"/>
        <a:defRPr sz="2700" kern="1200">
          <a:solidFill>
            <a:schemeClr val="tx1"/>
          </a:solidFill>
          <a:latin typeface="+mn-lt"/>
          <a:ea typeface="+mn-ea"/>
          <a:cs typeface="Arial" charset="0"/>
        </a:defRPr>
      </a:lvl1pPr>
      <a:lvl2pPr marL="633142" indent="-243516"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2pPr>
      <a:lvl3pPr marL="974065" indent="-194813"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3pPr>
      <a:lvl4pPr marL="1363690" indent="-194813" algn="r" rtl="1" eaLnBrk="1" fontAlgn="base" hangingPunct="1">
        <a:spcBef>
          <a:spcPct val="20000"/>
        </a:spcBef>
        <a:spcAft>
          <a:spcPct val="0"/>
        </a:spcAft>
        <a:buFont typeface="Arial" pitchFamily="34" charset="0"/>
        <a:buChar char="–"/>
        <a:defRPr sz="1700" kern="1200">
          <a:solidFill>
            <a:schemeClr val="tx1"/>
          </a:solidFill>
          <a:latin typeface="+mn-lt"/>
          <a:ea typeface="+mn-ea"/>
          <a:cs typeface="Arial" charset="0"/>
        </a:defRPr>
      </a:lvl4pPr>
      <a:lvl5pPr marL="1753316" indent="-194813" algn="r" rtl="1" eaLnBrk="1" fontAlgn="base" hangingPunct="1">
        <a:spcBef>
          <a:spcPct val="20000"/>
        </a:spcBef>
        <a:spcAft>
          <a:spcPct val="0"/>
        </a:spcAft>
        <a:buFont typeface="Arial" pitchFamily="34" charset="0"/>
        <a:buChar char="»"/>
        <a:defRPr sz="1700" kern="1200">
          <a:solidFill>
            <a:schemeClr val="tx1"/>
          </a:solidFill>
          <a:latin typeface="+mn-lt"/>
          <a:ea typeface="+mn-ea"/>
          <a:cs typeface="Arial" charset="0"/>
        </a:defRPr>
      </a:lvl5pPr>
      <a:lvl6pPr marL="2142942" indent="-194813" algn="r" defTabSz="779252" rtl="1"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r" defTabSz="779252" rtl="1"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r" defTabSz="779252" rtl="1"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r" defTabSz="779252" rtl="1"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r" defTabSz="779252" rtl="1" eaLnBrk="1" latinLnBrk="0" hangingPunct="1">
        <a:defRPr sz="1500" kern="1200">
          <a:solidFill>
            <a:schemeClr val="tx1"/>
          </a:solidFill>
          <a:latin typeface="+mn-lt"/>
          <a:ea typeface="+mn-ea"/>
          <a:cs typeface="+mn-cs"/>
        </a:defRPr>
      </a:lvl1pPr>
      <a:lvl2pPr marL="389626" algn="r" defTabSz="779252" rtl="1" eaLnBrk="1" latinLnBrk="0" hangingPunct="1">
        <a:defRPr sz="1500" kern="1200">
          <a:solidFill>
            <a:schemeClr val="tx1"/>
          </a:solidFill>
          <a:latin typeface="+mn-lt"/>
          <a:ea typeface="+mn-ea"/>
          <a:cs typeface="+mn-cs"/>
        </a:defRPr>
      </a:lvl2pPr>
      <a:lvl3pPr marL="779252" algn="r" defTabSz="779252" rtl="1" eaLnBrk="1" latinLnBrk="0" hangingPunct="1">
        <a:defRPr sz="1500" kern="1200">
          <a:solidFill>
            <a:schemeClr val="tx1"/>
          </a:solidFill>
          <a:latin typeface="+mn-lt"/>
          <a:ea typeface="+mn-ea"/>
          <a:cs typeface="+mn-cs"/>
        </a:defRPr>
      </a:lvl3pPr>
      <a:lvl4pPr marL="1168878" algn="r" defTabSz="779252" rtl="1" eaLnBrk="1" latinLnBrk="0" hangingPunct="1">
        <a:defRPr sz="1500" kern="1200">
          <a:solidFill>
            <a:schemeClr val="tx1"/>
          </a:solidFill>
          <a:latin typeface="+mn-lt"/>
          <a:ea typeface="+mn-ea"/>
          <a:cs typeface="+mn-cs"/>
        </a:defRPr>
      </a:lvl4pPr>
      <a:lvl5pPr marL="1558503" algn="r" defTabSz="779252" rtl="1" eaLnBrk="1" latinLnBrk="0" hangingPunct="1">
        <a:defRPr sz="1500" kern="1200">
          <a:solidFill>
            <a:schemeClr val="tx1"/>
          </a:solidFill>
          <a:latin typeface="+mn-lt"/>
          <a:ea typeface="+mn-ea"/>
          <a:cs typeface="+mn-cs"/>
        </a:defRPr>
      </a:lvl5pPr>
      <a:lvl6pPr marL="1948129" algn="r" defTabSz="779252" rtl="1" eaLnBrk="1" latinLnBrk="0" hangingPunct="1">
        <a:defRPr sz="1500" kern="1200">
          <a:solidFill>
            <a:schemeClr val="tx1"/>
          </a:solidFill>
          <a:latin typeface="+mn-lt"/>
          <a:ea typeface="+mn-ea"/>
          <a:cs typeface="+mn-cs"/>
        </a:defRPr>
      </a:lvl6pPr>
      <a:lvl7pPr marL="2337755" algn="r" defTabSz="779252" rtl="1" eaLnBrk="1" latinLnBrk="0" hangingPunct="1">
        <a:defRPr sz="1500" kern="1200">
          <a:solidFill>
            <a:schemeClr val="tx1"/>
          </a:solidFill>
          <a:latin typeface="+mn-lt"/>
          <a:ea typeface="+mn-ea"/>
          <a:cs typeface="+mn-cs"/>
        </a:defRPr>
      </a:lvl7pPr>
      <a:lvl8pPr marL="2727381" algn="r" defTabSz="779252" rtl="1" eaLnBrk="1" latinLnBrk="0" hangingPunct="1">
        <a:defRPr sz="1500" kern="1200">
          <a:solidFill>
            <a:schemeClr val="tx1"/>
          </a:solidFill>
          <a:latin typeface="+mn-lt"/>
          <a:ea typeface="+mn-ea"/>
          <a:cs typeface="+mn-cs"/>
        </a:defRPr>
      </a:lvl8pPr>
      <a:lvl9pPr marL="3117007" algn="r" defTabSz="779252" rtl="1"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144000" cy="257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5127" name="Subtitle 2"/>
          <p:cNvSpPr txBox="1">
            <a:spLocks/>
          </p:cNvSpPr>
          <p:nvPr/>
        </p:nvSpPr>
        <p:spPr bwMode="auto">
          <a:xfrm>
            <a:off x="5134709" y="3486150"/>
            <a:ext cx="3698631" cy="1200150"/>
          </a:xfrm>
          <a:prstGeom prst="rect">
            <a:avLst/>
          </a:prstGeom>
          <a:noFill/>
          <a:ln w="9525">
            <a:noFill/>
            <a:miter lim="800000"/>
            <a:headEnd/>
            <a:tailEnd/>
          </a:ln>
        </p:spPr>
        <p:txBody>
          <a:bodyPr/>
          <a:lstStyle/>
          <a:p>
            <a:pPr algn="ctr">
              <a:spcBef>
                <a:spcPct val="20000"/>
              </a:spcBef>
              <a:buFont typeface="Arial" pitchFamily="34" charset="0"/>
              <a:buNone/>
            </a:pPr>
            <a:r>
              <a:rPr lang="en-US" sz="2600">
                <a:solidFill>
                  <a:srgbClr val="898989"/>
                </a:solidFill>
                <a:latin typeface="Calibri" pitchFamily="34" charset="0"/>
              </a:rPr>
              <a:t>Business School </a:t>
            </a:r>
          </a:p>
          <a:p>
            <a:pPr algn="ctr">
              <a:spcBef>
                <a:spcPct val="20000"/>
              </a:spcBef>
              <a:buFont typeface="Arial" pitchFamily="34" charset="0"/>
              <a:buNone/>
            </a:pPr>
            <a:r>
              <a:rPr lang="en-US" sz="2600">
                <a:solidFill>
                  <a:srgbClr val="898989"/>
                </a:solidFill>
                <a:latin typeface="Calibri" pitchFamily="34" charset="0"/>
              </a:rPr>
              <a:t>Management Department</a:t>
            </a:r>
          </a:p>
          <a:p>
            <a:pPr algn="ctr">
              <a:spcBef>
                <a:spcPct val="20000"/>
              </a:spcBef>
              <a:buFont typeface="Arial" pitchFamily="34" charset="0"/>
              <a:buNone/>
            </a:pPr>
            <a:r>
              <a:rPr lang="en-US" sz="2600">
                <a:solidFill>
                  <a:srgbClr val="898989"/>
                </a:solidFill>
                <a:latin typeface="Calibri" pitchFamily="34" charset="0"/>
              </a:rPr>
              <a:t>    </a:t>
            </a:r>
          </a:p>
          <a:p>
            <a:pPr algn="ctr">
              <a:spcBef>
                <a:spcPct val="20000"/>
              </a:spcBef>
              <a:buFont typeface="Arial" pitchFamily="34" charset="0"/>
              <a:buNone/>
            </a:pPr>
            <a:endParaRPr lang="en-US" sz="2600">
              <a:solidFill>
                <a:srgbClr val="898989"/>
              </a:solidFill>
              <a:latin typeface="Calibri" pitchFamily="34" charset="0"/>
            </a:endParaRPr>
          </a:p>
          <a:p>
            <a:pPr algn="ctr">
              <a:spcBef>
                <a:spcPct val="20000"/>
              </a:spcBef>
              <a:buFont typeface="Arial" pitchFamily="34" charset="0"/>
              <a:buNone/>
            </a:pPr>
            <a:endParaRPr lang="en-US" sz="2600">
              <a:solidFill>
                <a:srgbClr val="898989"/>
              </a:solidFill>
              <a:latin typeface="Calibri" pitchFamily="34" charset="0"/>
            </a:endParaRPr>
          </a:p>
        </p:txBody>
      </p:sp>
      <p:grpSp>
        <p:nvGrpSpPr>
          <p:cNvPr id="2" name="Group 7"/>
          <p:cNvGrpSpPr>
            <a:grpSpLocks/>
          </p:cNvGrpSpPr>
          <p:nvPr/>
        </p:nvGrpSpPr>
        <p:grpSpPr bwMode="auto">
          <a:xfrm>
            <a:off x="5994889" y="1485901"/>
            <a:ext cx="2400300" cy="1893094"/>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000250"/>
            <a:ext cx="5622681" cy="1571632"/>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0" name="Title 1"/>
          <p:cNvSpPr txBox="1">
            <a:spLocks/>
          </p:cNvSpPr>
          <p:nvPr/>
        </p:nvSpPr>
        <p:spPr bwMode="auto">
          <a:xfrm>
            <a:off x="422032" y="2000246"/>
            <a:ext cx="4706815" cy="1543054"/>
          </a:xfrm>
          <a:prstGeom prst="rect">
            <a:avLst/>
          </a:prstGeom>
          <a:noFill/>
          <a:ln w="9525">
            <a:noFill/>
            <a:miter lim="800000"/>
            <a:headEnd/>
            <a:tailEnd/>
          </a:ln>
        </p:spPr>
        <p:txBody>
          <a:bodyPr anchor="t"/>
          <a:lstStyle/>
          <a:p>
            <a:pPr>
              <a:lnSpc>
                <a:spcPct val="80000"/>
              </a:lnSpc>
            </a:pPr>
            <a:r>
              <a:rPr lang="en-US" sz="3600" b="1" dirty="0" smtClean="0"/>
              <a:t>Finance   </a:t>
            </a:r>
            <a:r>
              <a:rPr lang="en-US" sz="2200" b="1" dirty="0" smtClean="0">
                <a:solidFill>
                  <a:srgbClr val="7F7F7F"/>
                </a:solidFill>
                <a:latin typeface="Calibri" pitchFamily="34" charset="0"/>
                <a:cs typeface="Times New Roman" pitchFamily="18" charset="0"/>
              </a:rPr>
              <a:t>Pre-MBA </a:t>
            </a:r>
          </a:p>
          <a:p>
            <a:pPr>
              <a:lnSpc>
                <a:spcPct val="80000"/>
              </a:lnSpc>
            </a:pPr>
            <a:r>
              <a:rPr lang="en-US" sz="3200" b="1" dirty="0" smtClean="0">
                <a:solidFill>
                  <a:srgbClr val="7F7F7F"/>
                </a:solidFill>
                <a:latin typeface="Calibri" pitchFamily="34" charset="0"/>
                <a:cs typeface="Times New Roman" pitchFamily="18" charset="0"/>
              </a:rPr>
              <a:t>2010-2011</a:t>
            </a:r>
          </a:p>
          <a:p>
            <a:pPr>
              <a:lnSpc>
                <a:spcPct val="80000"/>
              </a:lnSpc>
            </a:pPr>
            <a:r>
              <a:rPr lang="en-US" sz="2800" b="1" dirty="0" smtClean="0">
                <a:latin typeface="Calibri" pitchFamily="34" charset="0"/>
                <a:cs typeface="Times New Roman" pitchFamily="18" charset="0"/>
              </a:rPr>
              <a:t>Dr Abdeldjelil Ferhat BOUDAH</a:t>
            </a:r>
            <a:endParaRPr lang="en-US" sz="2800" b="1" dirty="0">
              <a:latin typeface="Arial Black" pitchFamily="34" charset="0"/>
            </a:endParaRPr>
          </a:p>
          <a:p>
            <a:endParaRPr lang="en-US" sz="2000" dirty="0">
              <a:latin typeface="Arial Black" pitchFamily="34" charset="0"/>
            </a:endParaRPr>
          </a:p>
        </p:txBody>
      </p:sp>
      <p:sp>
        <p:nvSpPr>
          <p:cNvPr id="5131" name="Slide Number Placeholder 10"/>
          <p:cNvSpPr txBox="1">
            <a:spLocks/>
          </p:cNvSpPr>
          <p:nvPr/>
        </p:nvSpPr>
        <p:spPr bwMode="auto">
          <a:xfrm>
            <a:off x="351692" y="4804173"/>
            <a:ext cx="2133600" cy="273844"/>
          </a:xfrm>
          <a:prstGeom prst="rect">
            <a:avLst/>
          </a:prstGeom>
          <a:noFill/>
          <a:ln w="9525">
            <a:noFill/>
            <a:miter lim="800000"/>
            <a:headEnd/>
            <a:tailEnd/>
          </a:ln>
        </p:spPr>
        <p:txBody>
          <a:bodyPr anchor="ctr"/>
          <a:lstStyle/>
          <a:p>
            <a:pPr algn="r"/>
            <a:fld id="{91E687D7-3F6F-4CF1-B67A-0064119F7BC2}"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85800" y="1643056"/>
            <a:ext cx="7772400" cy="1000132"/>
          </a:xfrm>
        </p:spPr>
        <p:txBody>
          <a:bodyPr anchor="b">
            <a:noAutofit/>
          </a:bodyPr>
          <a:lstStyle/>
          <a:p>
            <a:pPr>
              <a:defRPr/>
            </a:pPr>
            <a:r>
              <a:rPr lang="en-US" sz="3200" b="1" dirty="0" smtClean="0"/>
              <a:t>Course Description </a:t>
            </a:r>
            <a:br>
              <a:rPr lang="en-US" sz="3200" b="1" dirty="0" smtClean="0"/>
            </a:br>
            <a:r>
              <a:rPr lang="en-US" sz="3200" b="1" dirty="0" smtClean="0"/>
              <a:t> and Content</a:t>
            </a:r>
            <a:endParaRPr lang="en-US" sz="3200" dirty="0" smtClean="0"/>
          </a:p>
        </p:txBody>
      </p:sp>
      <p:sp>
        <p:nvSpPr>
          <p:cNvPr id="6147" name="Slide Number Placeholder 3"/>
          <p:cNvSpPr>
            <a:spLocks noGrp="1"/>
          </p:cNvSpPr>
          <p:nvPr>
            <p:ph type="sldNum" sz="quarter" idx="10"/>
          </p:nvPr>
        </p:nvSpPr>
        <p:spPr bwMode="auto">
          <a:xfrm>
            <a:off x="2110154" y="4743450"/>
            <a:ext cx="282820" cy="376238"/>
          </a:xfrm>
          <a:noFill/>
          <a:ln>
            <a:miter lim="800000"/>
            <a:headEnd/>
            <a:tailEnd/>
          </a:ln>
        </p:spPr>
        <p:txBody>
          <a:bodyPr/>
          <a:lstStyle/>
          <a:p>
            <a:fld id="{F6C2C642-79F6-486B-825F-127AFB4BC4AF}" type="slidenum">
              <a:rPr lang="ar-SA" smtClean="0">
                <a:cs typeface="Arial" pitchFamily="34" charset="0"/>
              </a:rPr>
              <a:pPr/>
              <a:t>2</a:t>
            </a:fld>
            <a:endParaRPr lang="en-US" smtClean="0">
              <a:cs typeface="Arial" pitchFamily="34" charset="0"/>
            </a:endParaRPr>
          </a:p>
        </p:txBody>
      </p:sp>
      <p:sp>
        <p:nvSpPr>
          <p:cNvPr id="6148" name="TextBox 4"/>
          <p:cNvSpPr txBox="1">
            <a:spLocks noChangeArrowheads="1"/>
          </p:cNvSpPr>
          <p:nvPr/>
        </p:nvSpPr>
        <p:spPr bwMode="auto">
          <a:xfrm>
            <a:off x="2532185" y="4773216"/>
            <a:ext cx="3516923" cy="632685"/>
          </a:xfrm>
          <a:prstGeom prst="rect">
            <a:avLst/>
          </a:prstGeom>
          <a:noFill/>
          <a:ln w="9525">
            <a:noFill/>
            <a:miter lim="800000"/>
            <a:headEnd/>
            <a:tailEnd/>
          </a:ln>
        </p:spPr>
        <p:txBody>
          <a:bodyPr lIns="77925" tIns="38963" rIns="77925" bIns="38963">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Course Description</a:t>
            </a:r>
            <a:endParaRPr lang="en-US"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88900" indent="-88900" algn="just" rtl="0"/>
            <a:endParaRPr lang="en-GB" sz="2000" b="1" dirty="0" smtClean="0"/>
          </a:p>
          <a:p>
            <a:pPr marL="88900" indent="-88900" algn="just" rtl="0"/>
            <a:r>
              <a:rPr lang="en-GB" sz="2000" b="1" dirty="0" smtClean="0"/>
              <a:t>	</a:t>
            </a:r>
            <a:r>
              <a:rPr lang="en-GB" sz="2800" b="1" dirty="0" smtClean="0">
                <a:solidFill>
                  <a:schemeClr val="accent6">
                    <a:lumMod val="50000"/>
                  </a:schemeClr>
                </a:solidFill>
              </a:rPr>
              <a:t>Aim of the Course: </a:t>
            </a:r>
            <a:r>
              <a:rPr lang="en-GB" sz="2600" b="1" dirty="0" smtClean="0"/>
              <a:t>Develops skills and abilities in financial analysis and provides a framework for analyzing financial decisions to acquire assets as well as their financing. Through the course of finance, students can build up a new vision of that  world in which corporations do their job. </a:t>
            </a:r>
            <a:endParaRPr lang="en-US" sz="2600" b="1" dirty="0" smtClean="0"/>
          </a:p>
          <a:p>
            <a:pPr algn="l" eaLnBrk="1" hangingPunct="1"/>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6286512" y="3643320"/>
            <a:ext cx="731520" cy="7858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Course Description</a:t>
            </a:r>
            <a:endParaRPr lang="en-US"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88900" indent="-88900" algn="just" rtl="0"/>
            <a:r>
              <a:rPr lang="en-GB" sz="2000" b="1" dirty="0" smtClean="0"/>
              <a:t>	</a:t>
            </a:r>
            <a:r>
              <a:rPr lang="en-GB" sz="2600" b="1" dirty="0" smtClean="0"/>
              <a:t>Therefore, it would be so crucial for MBA program students to know and be aware of certain rules and principles that financial managers have to follow and respect. For instance, investment decision making is not an easy task though it could be a routine work for some expert people. Central to the decision making process is the notion that corporations are intended to create value.</a:t>
            </a:r>
            <a:endParaRPr lang="en-US" sz="2600" b="1" dirty="0" smtClean="0"/>
          </a:p>
          <a:p>
            <a:pPr algn="l"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Course Description</a:t>
            </a:r>
            <a:endParaRPr lang="en-US" dirty="0"/>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marL="88900" indent="-88900" algn="justLow" rtl="0"/>
            <a:r>
              <a:rPr lang="en-GB" sz="2000" b="1" dirty="0" smtClean="0"/>
              <a:t>	</a:t>
            </a:r>
            <a:r>
              <a:rPr lang="en-GB" sz="2800" b="1" dirty="0" smtClean="0">
                <a:solidFill>
                  <a:schemeClr val="accent6">
                    <a:lumMod val="50000"/>
                  </a:schemeClr>
                </a:solidFill>
              </a:rPr>
              <a:t>Course Focus: </a:t>
            </a:r>
            <a:r>
              <a:rPr lang="en-GB" sz="2600" b="1" dirty="0" smtClean="0"/>
              <a:t>The course focuses on introducing the scope in which managerial finance is being performed, as well as describing the environment in which corporations implement their operations. Further, students will not be able to understand the subject unless they pass by the comprehension of financial statement components, and distinguish between the different concepts of time value, risk and return, and valuation</a:t>
            </a:r>
            <a:r>
              <a:rPr lang="en-GB" sz="2200" b="1" dirty="0" smtClean="0"/>
              <a:t>. </a:t>
            </a:r>
            <a:endParaRPr lang="en-US" sz="2200" b="1" dirty="0" smtClean="0"/>
          </a:p>
          <a:p>
            <a:pPr algn="l" rtl="0"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6786578" y="4071948"/>
            <a:ext cx="731520" cy="57606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Course Description</a:t>
            </a:r>
            <a:endParaRPr lang="en-US"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88900" indent="-88900" algn="justLow" rtl="0"/>
            <a:r>
              <a:rPr lang="en-GB" sz="2000" b="1" dirty="0" smtClean="0"/>
              <a:t>	</a:t>
            </a:r>
            <a:endParaRPr lang="ar-SA" sz="2000" b="1" dirty="0" smtClean="0"/>
          </a:p>
          <a:p>
            <a:pPr marL="88900" indent="-88900" algn="justLow" rtl="0"/>
            <a:endParaRPr lang="ar-SA" sz="2000" b="1" dirty="0" smtClean="0"/>
          </a:p>
          <a:p>
            <a:pPr marL="0" indent="0" algn="justLow" rtl="0"/>
            <a:r>
              <a:rPr lang="en-GB" sz="2600" b="1" dirty="0" smtClean="0"/>
              <a:t>Central to decision making process for investment, capital budgeting and cash flows principles are introduced. In terms of financing, there are certain topics are of main concerns, like long and  short-term financing decisions.</a:t>
            </a:r>
            <a:endParaRPr lang="en-US" sz="2600" b="1" dirty="0" smtClean="0"/>
          </a:p>
          <a:p>
            <a:pPr algn="l" rtl="0"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Course Description</a:t>
            </a:r>
            <a:endParaRPr lang="en-US"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ctr"/>
          <a:lstStyle/>
          <a:p>
            <a:pPr marL="88900" indent="-88900" algn="justLow" rtl="0"/>
            <a:r>
              <a:rPr lang="en-GB" sz="2000" b="1" dirty="0" smtClean="0"/>
              <a:t>	</a:t>
            </a:r>
          </a:p>
          <a:p>
            <a:pPr marL="88900" indent="-88900" algn="justLow" rtl="0"/>
            <a:endParaRPr lang="en-GB" sz="2000" b="1" dirty="0" smtClean="0">
              <a:solidFill>
                <a:schemeClr val="accent6">
                  <a:lumMod val="50000"/>
                </a:schemeClr>
              </a:solidFill>
            </a:endParaRPr>
          </a:p>
          <a:p>
            <a:pPr marL="88900" indent="-88900" algn="justLow" rtl="0"/>
            <a:endParaRPr lang="en-GB" sz="2000" b="1" dirty="0" smtClean="0">
              <a:solidFill>
                <a:schemeClr val="accent6">
                  <a:lumMod val="50000"/>
                </a:schemeClr>
              </a:solidFill>
            </a:endParaRPr>
          </a:p>
          <a:p>
            <a:pPr marL="88900" indent="-88900" algn="justLow" rtl="0"/>
            <a:r>
              <a:rPr lang="en-GB" sz="2400" b="1" dirty="0" smtClean="0">
                <a:solidFill>
                  <a:schemeClr val="accent6">
                    <a:lumMod val="50000"/>
                  </a:schemeClr>
                </a:solidFill>
              </a:rPr>
              <a:t> </a:t>
            </a:r>
            <a:r>
              <a:rPr lang="en-GB" sz="2800" b="1" dirty="0" smtClean="0">
                <a:solidFill>
                  <a:schemeClr val="accent6">
                    <a:lumMod val="50000"/>
                  </a:schemeClr>
                </a:solidFill>
              </a:rPr>
              <a:t>Learning Outcomes:</a:t>
            </a:r>
            <a:r>
              <a:rPr lang="en-GB" sz="2800" dirty="0" smtClean="0">
                <a:solidFill>
                  <a:schemeClr val="accent6">
                    <a:lumMod val="50000"/>
                  </a:schemeClr>
                </a:solidFill>
              </a:rPr>
              <a:t> </a:t>
            </a:r>
            <a:r>
              <a:rPr lang="en-GB" sz="2600" b="1" dirty="0" smtClean="0"/>
              <a:t>After course deliverance, students have to be able managing different aspects of finance, and capable to apply related principles, especially in those areas where it needs a decision making. Nevertheless, they would also be able to handle different matters of financial statements analysis. </a:t>
            </a:r>
            <a:endParaRPr lang="en-US" sz="2600" b="1" dirty="0" smtClean="0"/>
          </a:p>
          <a:p>
            <a:pPr algn="l" rtl="0" eaLnBrk="1" hangingPunct="1"/>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Content</a:t>
            </a:r>
            <a:endParaRPr lang="en-US" dirty="0"/>
          </a:p>
        </p:txBody>
      </p:sp>
      <p:sp>
        <p:nvSpPr>
          <p:cNvPr id="7171" name="Text Placeholder 5"/>
          <p:cNvSpPr>
            <a:spLocks noGrp="1"/>
          </p:cNvSpPr>
          <p:nvPr>
            <p:ph idx="1"/>
          </p:nvPr>
        </p:nvSpPr>
        <p:spPr>
          <a:xfrm>
            <a:off x="457200" y="1200151"/>
            <a:ext cx="8229600" cy="3014673"/>
          </a:xfrm>
        </p:spPr>
        <p:style>
          <a:lnRef idx="2">
            <a:schemeClr val="accent1"/>
          </a:lnRef>
          <a:fillRef idx="1">
            <a:schemeClr val="lt1"/>
          </a:fillRef>
          <a:effectRef idx="0">
            <a:schemeClr val="accent1"/>
          </a:effectRef>
          <a:fontRef idx="minor">
            <a:schemeClr val="dk1"/>
          </a:fontRef>
        </p:style>
        <p:txBody>
          <a:bodyPr/>
          <a:lstStyle/>
          <a:p>
            <a:pPr algn="l" rtl="0"/>
            <a:endParaRPr lang="en-GB" sz="2800" b="1" dirty="0" smtClean="0">
              <a:solidFill>
                <a:schemeClr val="accent6">
                  <a:lumMod val="50000"/>
                </a:schemeClr>
              </a:solidFill>
            </a:endParaRPr>
          </a:p>
          <a:p>
            <a:pPr algn="l" rtl="0"/>
            <a:r>
              <a:rPr lang="en-GB" sz="2800" b="1" dirty="0" smtClean="0">
                <a:solidFill>
                  <a:schemeClr val="accent6">
                    <a:lumMod val="50000"/>
                  </a:schemeClr>
                </a:solidFill>
              </a:rPr>
              <a:t>Part one : Introduction to Managerial Finance</a:t>
            </a:r>
          </a:p>
          <a:p>
            <a:pPr algn="l" rtl="0"/>
            <a:r>
              <a:rPr lang="en-US" sz="2800" b="1" dirty="0" smtClean="0">
                <a:solidFill>
                  <a:schemeClr val="accent6">
                    <a:lumMod val="50000"/>
                  </a:schemeClr>
                </a:solidFill>
              </a:rPr>
              <a:t>Part two :  Important Financial Concepts</a:t>
            </a:r>
          </a:p>
          <a:p>
            <a:pPr algn="l" rtl="0"/>
            <a:r>
              <a:rPr lang="en-US" sz="2800" b="1" dirty="0" smtClean="0">
                <a:solidFill>
                  <a:schemeClr val="accent6">
                    <a:lumMod val="50000"/>
                  </a:schemeClr>
                </a:solidFill>
              </a:rPr>
              <a:t>Part three: Long-Term Investment Decisions</a:t>
            </a:r>
          </a:p>
          <a:p>
            <a:pPr algn="l" rtl="0"/>
            <a:r>
              <a:rPr lang="en-US" sz="2800" b="1" dirty="0" smtClean="0">
                <a:solidFill>
                  <a:schemeClr val="accent6">
                    <a:lumMod val="50000"/>
                  </a:schemeClr>
                </a:solidFill>
              </a:rPr>
              <a:t>Part four: Long and Short-Term Financing Decisions</a:t>
            </a:r>
            <a:endParaRPr lang="ar-SA" sz="2800" b="1" dirty="0" smtClean="0">
              <a:cs typeface="Arial" pitchFamily="34" charset="0"/>
            </a:endParaRPr>
          </a:p>
          <a:p>
            <a:pPr algn="l"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Content</a:t>
            </a:r>
            <a:endParaRPr lang="en-US" dirty="0"/>
          </a:p>
        </p:txBody>
      </p:sp>
      <p:sp>
        <p:nvSpPr>
          <p:cNvPr id="7171" name="Text Placeholder 5"/>
          <p:cNvSpPr>
            <a:spLocks noGrp="1"/>
          </p:cNvSpPr>
          <p:nvPr>
            <p:ph idx="1"/>
          </p:nvPr>
        </p:nvSpPr>
        <p:spPr>
          <a:xfrm>
            <a:off x="457200" y="1200151"/>
            <a:ext cx="8229600" cy="3014673"/>
          </a:xfrm>
        </p:spPr>
        <p:style>
          <a:lnRef idx="2">
            <a:schemeClr val="accent1"/>
          </a:lnRef>
          <a:fillRef idx="1">
            <a:schemeClr val="lt1"/>
          </a:fillRef>
          <a:effectRef idx="0">
            <a:schemeClr val="accent1"/>
          </a:effectRef>
          <a:fontRef idx="minor">
            <a:schemeClr val="dk1"/>
          </a:fontRef>
        </p:style>
        <p:txBody>
          <a:bodyPr/>
          <a:lstStyle/>
          <a:p>
            <a:pPr algn="l" rtl="0"/>
            <a:r>
              <a:rPr lang="en-GB" sz="3200" b="1" dirty="0" smtClean="0">
                <a:solidFill>
                  <a:schemeClr val="accent6">
                    <a:lumMod val="50000"/>
                  </a:schemeClr>
                </a:solidFill>
              </a:rPr>
              <a:t>Part one : Introduction to Managerial Finance</a:t>
            </a:r>
          </a:p>
          <a:p>
            <a:pPr algn="l" rtl="0"/>
            <a:r>
              <a:rPr lang="en-US" sz="2800" b="1" dirty="0" smtClean="0"/>
              <a:t>Chapter 1 : The Scope of the Managerial Finance</a:t>
            </a:r>
          </a:p>
          <a:p>
            <a:pPr algn="l" rtl="0"/>
            <a:r>
              <a:rPr lang="en-US" sz="2800" b="1" dirty="0" smtClean="0"/>
              <a:t>Chapter 2 : The Operating Environment of the Firm</a:t>
            </a:r>
          </a:p>
          <a:p>
            <a:pPr algn="l" rtl="0"/>
            <a:r>
              <a:rPr lang="en-US" sz="2800" b="1" dirty="0" smtClean="0"/>
              <a:t>Chapter 3 : Basic financial statements</a:t>
            </a:r>
          </a:p>
          <a:p>
            <a:pPr algn="l" rtl="0"/>
            <a:r>
              <a:rPr lang="en-US" sz="2800" b="1" dirty="0" smtClean="0"/>
              <a:t>Chapter 4 : Depreciation</a:t>
            </a:r>
            <a:endParaRPr lang="ar-SA" sz="2800" b="1" dirty="0" smtClean="0">
              <a:cs typeface="Arial" pitchFamily="34" charset="0"/>
            </a:endParaRPr>
          </a:p>
          <a:p>
            <a:pPr algn="l"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Content</a:t>
            </a:r>
            <a:endParaRPr lang="en-US"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lstStyle/>
          <a:p>
            <a:pPr algn="l" rtl="0"/>
            <a:r>
              <a:rPr lang="en-US" sz="3200" b="1" dirty="0" smtClean="0">
                <a:solidFill>
                  <a:schemeClr val="accent6">
                    <a:lumMod val="50000"/>
                  </a:schemeClr>
                </a:solidFill>
              </a:rPr>
              <a:t>Part two :  Important Financial Concepts</a:t>
            </a:r>
          </a:p>
          <a:p>
            <a:pPr algn="l" rtl="0"/>
            <a:r>
              <a:rPr lang="en-US" sz="2800" b="1" dirty="0" smtClean="0"/>
              <a:t>Chapter 5 : The time value of money</a:t>
            </a:r>
          </a:p>
          <a:p>
            <a:pPr algn="l" rtl="0"/>
            <a:r>
              <a:rPr lang="en-US" sz="2800" b="1" dirty="0" smtClean="0"/>
              <a:t>Chapter 6 : Risk and return</a:t>
            </a:r>
          </a:p>
          <a:p>
            <a:pPr algn="l" rtl="0"/>
            <a:r>
              <a:rPr lang="en-US" sz="2800" b="1" dirty="0" smtClean="0"/>
              <a:t>Chapter 7 : Bond valuation</a:t>
            </a:r>
          </a:p>
          <a:p>
            <a:pPr algn="l" rtl="0"/>
            <a:r>
              <a:rPr lang="en-US" sz="2800" b="1" dirty="0" smtClean="0"/>
              <a:t>Chapter 8 : Common stock valuation</a:t>
            </a:r>
            <a:endParaRPr lang="ar-SA" sz="2800" b="1" dirty="0" smtClean="0">
              <a:cs typeface="Arial" pitchFamily="34" charset="0"/>
            </a:endParaRPr>
          </a:p>
          <a:p>
            <a:pPr algn="l"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Content</a:t>
            </a:r>
            <a:endParaRPr lang="en-US"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lstStyle/>
          <a:p>
            <a:pPr algn="l" rtl="0"/>
            <a:r>
              <a:rPr lang="en-US" sz="3200" b="1" dirty="0" smtClean="0">
                <a:solidFill>
                  <a:schemeClr val="accent6">
                    <a:lumMod val="50000"/>
                  </a:schemeClr>
                </a:solidFill>
              </a:rPr>
              <a:t>Part three: Long-Term Investment Decisions</a:t>
            </a:r>
          </a:p>
          <a:p>
            <a:pPr algn="l" rtl="0"/>
            <a:r>
              <a:rPr lang="en-US" sz="2800" b="1" dirty="0" smtClean="0"/>
              <a:t>Chapter 9 : The capital budgeting decision process</a:t>
            </a:r>
          </a:p>
          <a:p>
            <a:pPr algn="l" rtl="0"/>
            <a:r>
              <a:rPr lang="en-US" sz="2800" b="1" dirty="0" smtClean="0"/>
              <a:t>Chapter 10 : Cash flows components</a:t>
            </a:r>
          </a:p>
          <a:p>
            <a:pPr algn="l" rtl="0"/>
            <a:r>
              <a:rPr lang="en-US" sz="2800" b="1" dirty="0" smtClean="0"/>
              <a:t>Chapter 11: Capital budgeting techniques</a:t>
            </a:r>
          </a:p>
          <a:p>
            <a:pPr algn="l" rtl="0"/>
            <a:r>
              <a:rPr lang="en-US" sz="2800" b="1" dirty="0" smtClean="0"/>
              <a:t>			</a:t>
            </a:r>
            <a:r>
              <a:rPr lang="en-US" sz="2600" b="1" dirty="0" smtClean="0"/>
              <a:t> (NPV, Payback period, Discounted payback)</a:t>
            </a:r>
          </a:p>
          <a:p>
            <a:pPr algn="l"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Content</a:t>
            </a:r>
            <a:endParaRPr lang="en-US"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lstStyle/>
          <a:p>
            <a:pPr algn="l" rtl="0"/>
            <a:r>
              <a:rPr lang="en-US" sz="2800" b="1" dirty="0" smtClean="0">
                <a:solidFill>
                  <a:schemeClr val="accent6">
                    <a:lumMod val="50000"/>
                  </a:schemeClr>
                </a:solidFill>
              </a:rPr>
              <a:t>Part four: Long and Short - Term Financing Decisions</a:t>
            </a:r>
          </a:p>
          <a:p>
            <a:pPr algn="l" rtl="0"/>
            <a:r>
              <a:rPr lang="en-US" sz="2600" b="1" dirty="0" smtClean="0"/>
              <a:t>Chapter 12 : Capital structure</a:t>
            </a:r>
          </a:p>
          <a:p>
            <a:pPr algn="l" rtl="0"/>
            <a:r>
              <a:rPr lang="en-US" sz="2600" b="1" dirty="0" smtClean="0"/>
              <a:t>Chapter 13 : Long-term debt and investment banking</a:t>
            </a:r>
          </a:p>
          <a:p>
            <a:pPr algn="l" rtl="0">
              <a:tabLst>
                <a:tab pos="1970088" algn="l"/>
              </a:tabLst>
            </a:pPr>
            <a:r>
              <a:rPr lang="en-US" sz="2600" b="1" dirty="0" smtClean="0"/>
              <a:t>Chapter 14 : </a:t>
            </a:r>
            <a:r>
              <a:rPr lang="en-US" sz="2600" b="1" smtClean="0"/>
              <a:t>Financial planning</a:t>
            </a:r>
            <a:endParaRPr lang="en-US" sz="2600" b="1" dirty="0" smtClean="0"/>
          </a:p>
          <a:p>
            <a:pPr algn="l" rtl="0"/>
            <a:r>
              <a:rPr lang="en-US" sz="2600" b="1" dirty="0" smtClean="0"/>
              <a:t>Chapter 15 : Working capital</a:t>
            </a:r>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Course References</a:t>
            </a:r>
            <a:endParaRPr lang="en-US"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88900" indent="-88900" algn="justLow" rtl="0"/>
            <a:r>
              <a:rPr lang="en-GB" sz="3200" b="1" dirty="0" smtClean="0">
                <a:solidFill>
                  <a:schemeClr val="accent6">
                    <a:lumMod val="50000"/>
                  </a:schemeClr>
                </a:solidFill>
              </a:rPr>
              <a:t>Textbooks References :</a:t>
            </a:r>
            <a:endParaRPr lang="en-US" sz="3200" dirty="0" smtClean="0">
              <a:solidFill>
                <a:schemeClr val="accent6">
                  <a:lumMod val="50000"/>
                </a:schemeClr>
              </a:solidFill>
            </a:endParaRPr>
          </a:p>
          <a:p>
            <a:pPr marL="0" lvl="0" indent="0" algn="l" rtl="0"/>
            <a:r>
              <a:rPr lang="en-GB" sz="2400" b="1" dirty="0" smtClean="0"/>
              <a:t>Lawrence J. GITMAN, ( 1997), </a:t>
            </a:r>
            <a:r>
              <a:rPr lang="en-GB" sz="2400" b="1" u="sng" dirty="0" smtClean="0"/>
              <a:t>Principles of Managerial Finance</a:t>
            </a:r>
            <a:r>
              <a:rPr lang="en-GB" sz="2400" b="1" dirty="0" smtClean="0"/>
              <a:t>, 8</a:t>
            </a:r>
            <a:r>
              <a:rPr lang="en-GB" sz="2400" b="1" baseline="30000" dirty="0" smtClean="0"/>
              <a:t>th</a:t>
            </a:r>
            <a:r>
              <a:rPr lang="en-GB" sz="2400" b="1" dirty="0" smtClean="0"/>
              <a:t> edition, Library of Congress cataloguing-in-Publication Data.</a:t>
            </a:r>
            <a:endParaRPr lang="en-US" sz="2400" b="1" dirty="0" smtClean="0"/>
          </a:p>
          <a:p>
            <a:pPr marL="0" lvl="0" indent="0" algn="l" rtl="0"/>
            <a:r>
              <a:rPr lang="en-GB" sz="2400" b="1" dirty="0" smtClean="0"/>
              <a:t>Lawrence J. GITMAN, ( 1994), </a:t>
            </a:r>
            <a:r>
              <a:rPr lang="en-GB" sz="2400" b="1" u="sng" dirty="0" smtClean="0"/>
              <a:t>Principles of Managerial Finance</a:t>
            </a:r>
            <a:r>
              <a:rPr lang="en-GB" sz="2400" b="1" dirty="0" smtClean="0"/>
              <a:t>, 7</a:t>
            </a:r>
            <a:r>
              <a:rPr lang="en-GB" sz="2400" b="1" baseline="30000" dirty="0" smtClean="0"/>
              <a:t>th</a:t>
            </a:r>
            <a:r>
              <a:rPr lang="en-GB" sz="2400" b="1" dirty="0" smtClean="0"/>
              <a:t> edition, Library of Congress Cataloguing-in-Publication Data.</a:t>
            </a:r>
            <a:endParaRPr lang="en-US" sz="2400" b="1" dirty="0" smtClean="0"/>
          </a:p>
          <a:p>
            <a:pPr marL="0" indent="0" algn="l" rtl="0"/>
            <a:r>
              <a:rPr lang="en-GB" sz="2400" b="1" dirty="0" smtClean="0"/>
              <a:t>Scott BESLEY, and Eugene F. BRIGHAM, (), </a:t>
            </a:r>
            <a:r>
              <a:rPr lang="en-GB" sz="2400" b="1" u="sng" dirty="0" smtClean="0"/>
              <a:t>Essentials of Managerial Finance</a:t>
            </a:r>
            <a:r>
              <a:rPr lang="en-GB" sz="2400" b="1" dirty="0" smtClean="0"/>
              <a:t>, 12</a:t>
            </a:r>
            <a:r>
              <a:rPr lang="en-GB" sz="2400" b="1" baseline="30000" dirty="0" smtClean="0"/>
              <a:t>th</a:t>
            </a:r>
            <a:r>
              <a:rPr lang="en-GB" sz="2400" b="1" dirty="0" smtClean="0"/>
              <a:t> edition.</a:t>
            </a:r>
            <a:endParaRPr lang="en-US" sz="2400" b="1" dirty="0" smtClean="0"/>
          </a:p>
          <a:p>
            <a:pPr algn="l" rtl="0"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1643056"/>
            <a:ext cx="7772400" cy="1571636"/>
          </a:xfrm>
        </p:spPr>
        <p:txBody>
          <a:bodyPr anchor="b">
            <a:noAutofit/>
          </a:bodyPr>
          <a:lstStyle/>
          <a:p>
            <a:pPr>
              <a:defRPr/>
            </a:pPr>
            <a:r>
              <a:rPr lang="ar-SA" sz="3200" b="1" dirty="0" smtClean="0"/>
              <a:t/>
            </a:r>
            <a:br>
              <a:rPr lang="ar-SA" sz="3200" b="1" dirty="0" smtClean="0"/>
            </a:br>
            <a:r>
              <a:rPr lang="ar-SA" sz="3200" b="1" dirty="0" smtClean="0"/>
              <a:t/>
            </a:r>
            <a:br>
              <a:rPr lang="ar-SA" sz="3200" b="1" dirty="0" smtClean="0"/>
            </a:br>
            <a:r>
              <a:rPr lang="en-US" sz="4000" b="1" dirty="0" smtClean="0"/>
              <a:t>Chapter 1</a:t>
            </a:r>
            <a:r>
              <a:rPr lang="en-US" sz="3200" b="1" dirty="0" smtClean="0"/>
              <a:t/>
            </a:r>
            <a:br>
              <a:rPr lang="en-US" sz="3200" b="1" dirty="0" smtClean="0"/>
            </a:br>
            <a:r>
              <a:rPr lang="en-US" sz="3200" b="1" spc="-150" dirty="0" smtClean="0">
                <a:solidFill>
                  <a:schemeClr val="tx1"/>
                </a:solidFill>
              </a:rPr>
              <a:t> </a:t>
            </a:r>
            <a:r>
              <a:rPr lang="en-US" sz="3600" b="1" spc="-150" dirty="0" smtClean="0">
                <a:solidFill>
                  <a:schemeClr val="tx1"/>
                </a:solidFill>
              </a:rPr>
              <a:t>The Scope of the Managerial Finance</a:t>
            </a:r>
            <a:endParaRPr lang="en-US" sz="3200" dirty="0" smtClean="0"/>
          </a:p>
        </p:txBody>
      </p:sp>
      <p:sp>
        <p:nvSpPr>
          <p:cNvPr id="6147" name="Slide Number Placeholder 3"/>
          <p:cNvSpPr>
            <a:spLocks noGrp="1"/>
          </p:cNvSpPr>
          <p:nvPr>
            <p:ph type="sldNum" sz="quarter" idx="10"/>
          </p:nvPr>
        </p:nvSpPr>
        <p:spPr bwMode="auto">
          <a:xfrm>
            <a:off x="2110154" y="4743450"/>
            <a:ext cx="282820" cy="376238"/>
          </a:xfrm>
          <a:noFill/>
          <a:ln>
            <a:miter lim="800000"/>
            <a:headEnd/>
            <a:tailEnd/>
          </a:ln>
        </p:spPr>
        <p:txBody>
          <a:bodyPr/>
          <a:lstStyle/>
          <a:p>
            <a:fld id="{F6C2C642-79F6-486B-825F-127AFB4BC4AF}" type="slidenum">
              <a:rPr lang="ar-SA" smtClean="0">
                <a:cs typeface="Arial" pitchFamily="34" charset="0"/>
              </a:rPr>
              <a:pPr/>
              <a:t>14</a:t>
            </a:fld>
            <a:endParaRPr lang="en-US" smtClean="0">
              <a:cs typeface="Arial" pitchFamily="34" charset="0"/>
            </a:endParaRPr>
          </a:p>
        </p:txBody>
      </p:sp>
      <p:sp>
        <p:nvSpPr>
          <p:cNvPr id="6148" name="TextBox 4"/>
          <p:cNvSpPr txBox="1">
            <a:spLocks noChangeArrowheads="1"/>
          </p:cNvSpPr>
          <p:nvPr/>
        </p:nvSpPr>
        <p:spPr bwMode="auto">
          <a:xfrm>
            <a:off x="2532185" y="4773216"/>
            <a:ext cx="3516923" cy="632685"/>
          </a:xfrm>
          <a:prstGeom prst="rect">
            <a:avLst/>
          </a:prstGeom>
          <a:noFill/>
          <a:ln w="9525">
            <a:noFill/>
            <a:miter lim="800000"/>
            <a:headEnd/>
            <a:tailEnd/>
          </a:ln>
        </p:spPr>
        <p:txBody>
          <a:bodyPr lIns="77925" tIns="38963" rIns="77925" bIns="38963">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en-US" sz="3400" b="1" dirty="0" smtClean="0"/>
              <a:t>Chapter 1: The Scope of Managerial Finance</a:t>
            </a:r>
            <a:endParaRPr lang="en-US" sz="34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071552"/>
            <a:ext cx="8329642" cy="350046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200" b="1" dirty="0" smtClean="0">
                <a:solidFill>
                  <a:srgbClr val="C00000"/>
                </a:solidFill>
              </a:rPr>
              <a:t>Introduction</a:t>
            </a:r>
          </a:p>
          <a:p>
            <a:pPr marL="892175" indent="-892175" algn="justLow" rtl="0">
              <a:tabLst>
                <a:tab pos="803275" algn="l"/>
              </a:tabLst>
            </a:pPr>
            <a:r>
              <a:rPr lang="en-US" sz="2400" b="1" spc="300" dirty="0" smtClean="0">
                <a:solidFill>
                  <a:srgbClr val="0070C0"/>
                </a:solidFill>
              </a:rPr>
              <a:t>1- Finance as an Area of Study</a:t>
            </a:r>
          </a:p>
          <a:p>
            <a:pPr marL="0" indent="-720000" algn="justLow" rtl="0">
              <a:spcBef>
                <a:spcPts val="0"/>
              </a:spcBef>
              <a:tabLst>
                <a:tab pos="803275" algn="l"/>
              </a:tabLst>
            </a:pPr>
            <a:r>
              <a:rPr lang="en-US" sz="2000" b="1" spc="300" dirty="0" smtClean="0">
                <a:solidFill>
                  <a:srgbClr val="0070C0"/>
                </a:solidFill>
                <a:effectLst>
                  <a:outerShdw blurRad="38100" dist="38100" dir="2700000" algn="tl">
                    <a:srgbClr val="000000">
                      <a:alpha val="43137"/>
                    </a:srgbClr>
                  </a:outerShdw>
                </a:effectLst>
              </a:rPr>
              <a:t>	</a:t>
            </a:r>
            <a:r>
              <a:rPr lang="en-US" sz="2400" b="1" dirty="0" smtClean="0">
                <a:solidFill>
                  <a:schemeClr val="accent1">
                    <a:lumMod val="75000"/>
                  </a:schemeClr>
                </a:solidFill>
              </a:rPr>
              <a:t>1.1 What is finance?</a:t>
            </a:r>
          </a:p>
          <a:p>
            <a:pPr marL="0" indent="-720000" algn="justLow" rtl="0">
              <a:spcBef>
                <a:spcPts val="0"/>
              </a:spcBef>
              <a:tabLst>
                <a:tab pos="803275" algn="l"/>
              </a:tabLst>
            </a:pPr>
            <a:r>
              <a:rPr lang="en-US" sz="2400" b="1" dirty="0" smtClean="0">
                <a:solidFill>
                  <a:schemeClr val="accent2">
                    <a:lumMod val="50000"/>
                  </a:schemeClr>
                </a:solidFill>
              </a:rPr>
              <a:t>	</a:t>
            </a:r>
            <a:r>
              <a:rPr lang="en-US" sz="2400" b="1" dirty="0" smtClean="0">
                <a:solidFill>
                  <a:schemeClr val="accent1">
                    <a:lumMod val="75000"/>
                  </a:schemeClr>
                </a:solidFill>
              </a:rPr>
              <a:t>1.2 Major areas and opportunities in finance</a:t>
            </a:r>
          </a:p>
          <a:p>
            <a:pPr marL="0" indent="-720000" algn="justLow" rtl="0">
              <a:spcBef>
                <a:spcPts val="0"/>
              </a:spcBef>
              <a:tabLst>
                <a:tab pos="803275" algn="l"/>
              </a:tabLst>
            </a:pPr>
            <a:r>
              <a:rPr lang="en-US" sz="2400" b="1" dirty="0" smtClean="0">
                <a:solidFill>
                  <a:schemeClr val="accent1">
                    <a:lumMod val="75000"/>
                  </a:schemeClr>
                </a:solidFill>
              </a:rPr>
              <a:t>	1.3 The study of managerial finance</a:t>
            </a:r>
            <a:endParaRPr lang="en-US" sz="2000" b="1" dirty="0" smtClean="0">
              <a:solidFill>
                <a:schemeClr val="accent1">
                  <a:lumMod val="75000"/>
                </a:schemeClr>
              </a:solidFill>
            </a:endParaRPr>
          </a:p>
          <a:p>
            <a:pPr marL="0" indent="-720000" algn="justLow" rtl="0">
              <a:spcBef>
                <a:spcPts val="0"/>
              </a:spcBef>
              <a:tabLst>
                <a:tab pos="803275" algn="l"/>
              </a:tabLst>
            </a:pPr>
            <a:r>
              <a:rPr lang="en-US" sz="2400" b="1" spc="300" dirty="0" smtClean="0">
                <a:solidFill>
                  <a:srgbClr val="0070C0"/>
                </a:solidFill>
              </a:rPr>
              <a:t>2- Basic Forms of Business Organization</a:t>
            </a:r>
            <a:endParaRPr lang="en-US" sz="2000" b="1" spc="300" dirty="0" smtClean="0">
              <a:solidFill>
                <a:srgbClr val="0070C0"/>
              </a:solidFill>
            </a:endParaRPr>
          </a:p>
          <a:p>
            <a:pPr marL="0" indent="-720000" algn="justLow" rtl="0">
              <a:spcBef>
                <a:spcPts val="0"/>
              </a:spcBef>
              <a:tabLst>
                <a:tab pos="803275" algn="l"/>
              </a:tabLst>
            </a:pPr>
            <a:r>
              <a:rPr lang="en-US" sz="2000" b="1" spc="300" dirty="0" smtClean="0">
                <a:solidFill>
                  <a:srgbClr val="0070C0"/>
                </a:solidFill>
                <a:effectLst>
                  <a:outerShdw blurRad="38100" dist="38100" dir="2700000" algn="tl">
                    <a:srgbClr val="000000">
                      <a:alpha val="43137"/>
                    </a:srgbClr>
                  </a:outerShdw>
                </a:effectLst>
              </a:rPr>
              <a:t>	</a:t>
            </a:r>
            <a:r>
              <a:rPr lang="en-US" sz="2400" b="1" spc="300" dirty="0" smtClean="0">
                <a:solidFill>
                  <a:schemeClr val="accent1">
                    <a:lumMod val="75000"/>
                  </a:schemeClr>
                </a:solidFill>
              </a:rPr>
              <a:t>2.1 </a:t>
            </a:r>
            <a:r>
              <a:rPr lang="en-US" sz="2400" b="1" dirty="0" smtClean="0">
                <a:solidFill>
                  <a:schemeClr val="accent1">
                    <a:lumMod val="75000"/>
                  </a:schemeClr>
                </a:solidFill>
              </a:rPr>
              <a:t>Sole proprietorship</a:t>
            </a:r>
          </a:p>
          <a:p>
            <a:pPr marL="0" indent="-720000" algn="justLow" rtl="0">
              <a:spcBef>
                <a:spcPts val="0"/>
              </a:spcBef>
              <a:tabLst>
                <a:tab pos="803275" algn="l"/>
              </a:tabLst>
            </a:pPr>
            <a:r>
              <a:rPr lang="en-US" sz="2400" b="1" dirty="0" smtClean="0">
                <a:solidFill>
                  <a:schemeClr val="accent1">
                    <a:lumMod val="75000"/>
                  </a:schemeClr>
                </a:solidFill>
              </a:rPr>
              <a:t>	</a:t>
            </a:r>
            <a:r>
              <a:rPr lang="en-US" sz="2400" b="1" spc="300" dirty="0" smtClean="0">
                <a:solidFill>
                  <a:schemeClr val="accent1">
                    <a:lumMod val="75000"/>
                  </a:schemeClr>
                </a:solidFill>
              </a:rPr>
              <a:t>2.2</a:t>
            </a:r>
            <a:r>
              <a:rPr lang="en-US" sz="2400" b="1" dirty="0" smtClean="0">
                <a:solidFill>
                  <a:schemeClr val="accent1">
                    <a:lumMod val="75000"/>
                  </a:schemeClr>
                </a:solidFill>
              </a:rPr>
              <a:t> The partnership</a:t>
            </a:r>
          </a:p>
          <a:p>
            <a:pPr marL="0" indent="-720000" algn="justLow" rtl="0">
              <a:spcBef>
                <a:spcPts val="0"/>
              </a:spcBef>
              <a:tabLst>
                <a:tab pos="803275" algn="l"/>
              </a:tabLst>
            </a:pPr>
            <a:r>
              <a:rPr lang="en-US" sz="2400" b="1" dirty="0" smtClean="0">
                <a:solidFill>
                  <a:schemeClr val="accent1">
                    <a:lumMod val="75000"/>
                  </a:schemeClr>
                </a:solidFill>
              </a:rPr>
              <a:t>	</a:t>
            </a:r>
            <a:r>
              <a:rPr lang="en-US" sz="2400" b="1" spc="300" dirty="0" smtClean="0">
                <a:solidFill>
                  <a:schemeClr val="accent1">
                    <a:lumMod val="75000"/>
                  </a:schemeClr>
                </a:solidFill>
              </a:rPr>
              <a:t>2.3 T</a:t>
            </a:r>
            <a:r>
              <a:rPr lang="en-US" sz="2400" b="1" dirty="0" smtClean="0">
                <a:solidFill>
                  <a:schemeClr val="accent1">
                    <a:lumMod val="75000"/>
                  </a:schemeClr>
                </a:solidFill>
              </a:rPr>
              <a:t>he corporations</a:t>
            </a:r>
          </a:p>
          <a:p>
            <a:pPr marL="0" indent="-720000" algn="justLow" rtl="0">
              <a:spcBef>
                <a:spcPts val="0"/>
              </a:spcBef>
              <a:tabLst>
                <a:tab pos="803275" algn="l"/>
              </a:tabLst>
            </a:pPr>
            <a:endParaRPr lang="en-US" sz="20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spc="300" dirty="0" smtClean="0">
              <a:solidFill>
                <a:srgbClr val="0070C0"/>
              </a:solidFill>
              <a:effectLst>
                <a:outerShdw blurRad="38100" dist="38100" dir="2700000" algn="tl">
                  <a:srgbClr val="000000">
                    <a:alpha val="43137"/>
                  </a:srgbClr>
                </a:outerShdw>
              </a:effectLst>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spc="-150" dirty="0" smtClean="0">
              <a:solidFill>
                <a:schemeClr val="accent1">
                  <a:lumMod val="75000"/>
                </a:schemeClr>
              </a:solidFill>
            </a:endParaRPr>
          </a:p>
          <a:p>
            <a:pPr marL="0" indent="-720000" algn="justLow" rtl="0">
              <a:spcBef>
                <a:spcPts val="0"/>
              </a:spcBef>
              <a:tabLst>
                <a:tab pos="803275" algn="l"/>
              </a:tabLst>
            </a:pPr>
            <a:r>
              <a:rPr lang="en-US" sz="2400" b="1" spc="-150" dirty="0" smtClean="0">
                <a:solidFill>
                  <a:schemeClr val="accent1">
                    <a:lumMod val="75000"/>
                  </a:schemeClr>
                </a:solidFill>
              </a:rPr>
              <a:t>	</a:t>
            </a: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en-US" sz="3400" b="1" dirty="0" smtClean="0"/>
              <a:t>Chapter 1: The Scope of Managerial Finance</a:t>
            </a:r>
            <a:endParaRPr lang="en-US" sz="34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200151"/>
            <a:ext cx="8329642" cy="3157549"/>
          </a:xfrm>
        </p:spPr>
        <p:style>
          <a:lnRef idx="2">
            <a:schemeClr val="accent1"/>
          </a:lnRef>
          <a:fillRef idx="1">
            <a:schemeClr val="lt1"/>
          </a:fillRef>
          <a:effectRef idx="0">
            <a:schemeClr val="accent1"/>
          </a:effectRef>
          <a:fontRef idx="minor">
            <a:schemeClr val="dk1"/>
          </a:fontRef>
        </p:style>
        <p:txBody>
          <a:bodyPr anchor="t"/>
          <a:lstStyle/>
          <a:p>
            <a:pPr marL="0" indent="-720000" algn="justLow" rtl="0">
              <a:spcBef>
                <a:spcPts val="0"/>
              </a:spcBef>
              <a:tabLst>
                <a:tab pos="803275" algn="l"/>
              </a:tabLst>
            </a:pPr>
            <a:r>
              <a:rPr lang="en-US" sz="2400" b="1" spc="300" dirty="0" smtClean="0">
                <a:solidFill>
                  <a:srgbClr val="0070C0"/>
                </a:solidFill>
              </a:rPr>
              <a:t>3- The managerial Finance Function</a:t>
            </a:r>
            <a:endParaRPr lang="en-US" sz="2000" b="1" spc="300" dirty="0" smtClean="0">
              <a:solidFill>
                <a:srgbClr val="0070C0"/>
              </a:solidFill>
            </a:endParaRPr>
          </a:p>
          <a:p>
            <a:pPr marL="0" indent="-720000" algn="justLow" rtl="0">
              <a:spcBef>
                <a:spcPts val="0"/>
              </a:spcBef>
              <a:tabLst>
                <a:tab pos="803275" algn="l"/>
              </a:tabLst>
            </a:pPr>
            <a:r>
              <a:rPr lang="en-US" sz="2000" b="1" spc="300" dirty="0" smtClean="0">
                <a:solidFill>
                  <a:srgbClr val="0070C0"/>
                </a:solidFill>
                <a:effectLst>
                  <a:outerShdw blurRad="38100" dist="38100" dir="2700000" algn="tl">
                    <a:srgbClr val="000000">
                      <a:alpha val="43137"/>
                    </a:srgbClr>
                  </a:outerShdw>
                </a:effectLst>
              </a:rPr>
              <a:t>	</a:t>
            </a:r>
            <a:r>
              <a:rPr lang="en-US" sz="2400" b="1" spc="300" dirty="0" smtClean="0">
                <a:solidFill>
                  <a:schemeClr val="accent1">
                    <a:lumMod val="75000"/>
                  </a:schemeClr>
                </a:solidFill>
              </a:rPr>
              <a:t>3.1 Organization of the Finance Function</a:t>
            </a:r>
          </a:p>
          <a:p>
            <a:pPr marL="0" indent="-720000" algn="justLow" rtl="0">
              <a:spcBef>
                <a:spcPts val="0"/>
              </a:spcBef>
              <a:tabLst>
                <a:tab pos="803275" algn="l"/>
              </a:tabLst>
            </a:pPr>
            <a:r>
              <a:rPr lang="en-US" sz="2400" b="1" spc="300" dirty="0" smtClean="0">
                <a:solidFill>
                  <a:schemeClr val="accent1">
                    <a:lumMod val="75000"/>
                  </a:schemeClr>
                </a:solidFill>
              </a:rPr>
              <a:t>	3.2 Relationship to Economics</a:t>
            </a:r>
          </a:p>
          <a:p>
            <a:pPr marL="0" indent="-720000" algn="justLow" rtl="0">
              <a:spcBef>
                <a:spcPts val="0"/>
              </a:spcBef>
              <a:tabLst>
                <a:tab pos="803275" algn="l"/>
              </a:tabLst>
            </a:pPr>
            <a:r>
              <a:rPr lang="en-US" sz="2400" b="1" spc="300" dirty="0" smtClean="0">
                <a:solidFill>
                  <a:schemeClr val="accent1">
                    <a:lumMod val="75000"/>
                  </a:schemeClr>
                </a:solidFill>
              </a:rPr>
              <a:t>	3.3 Relationship to Accounting</a:t>
            </a:r>
          </a:p>
          <a:p>
            <a:pPr marL="0" indent="-720000" algn="justLow" rtl="0">
              <a:spcBef>
                <a:spcPts val="0"/>
              </a:spcBef>
              <a:tabLst>
                <a:tab pos="803275" algn="l"/>
              </a:tabLst>
            </a:pPr>
            <a:r>
              <a:rPr lang="en-US" sz="2400" b="1" spc="300" dirty="0" smtClean="0">
                <a:solidFill>
                  <a:schemeClr val="accent1">
                    <a:lumMod val="75000"/>
                  </a:schemeClr>
                </a:solidFill>
              </a:rPr>
              <a:t>	3.4 Key Activities of the Financial Manager</a:t>
            </a:r>
          </a:p>
          <a:p>
            <a:pPr marL="0" indent="-720000" algn="justLow" rtl="0">
              <a:spcBef>
                <a:spcPts val="0"/>
              </a:spcBef>
              <a:tabLst>
                <a:tab pos="803275" algn="l"/>
              </a:tabLst>
            </a:pPr>
            <a:r>
              <a:rPr lang="en-US" sz="2400" b="1" spc="300" dirty="0" smtClean="0">
                <a:solidFill>
                  <a:schemeClr val="accent1">
                    <a:lumMod val="75000"/>
                  </a:schemeClr>
                </a:solidFill>
              </a:rPr>
              <a:t>	3.5 Financial Manager and TQM</a:t>
            </a:r>
          </a:p>
          <a:p>
            <a:pPr marL="0" indent="-720000" algn="justLow" rtl="0">
              <a:spcBef>
                <a:spcPts val="0"/>
              </a:spcBef>
              <a:tabLst>
                <a:tab pos="803275" algn="l"/>
              </a:tabLst>
            </a:pPr>
            <a:r>
              <a:rPr lang="en-US" sz="2400" b="1" spc="300" dirty="0" smtClean="0">
                <a:solidFill>
                  <a:srgbClr val="0070C0"/>
                </a:solidFill>
              </a:rPr>
              <a:t>4- Goal of the Financial Manager</a:t>
            </a:r>
          </a:p>
          <a:p>
            <a:pPr marL="0" indent="-720000" algn="justLow" rtl="0">
              <a:spcBef>
                <a:spcPts val="0"/>
              </a:spcBef>
              <a:tabLst>
                <a:tab pos="803275" algn="l"/>
              </a:tabLst>
            </a:pPr>
            <a:r>
              <a:rPr lang="en-US" sz="3200" b="1" dirty="0" smtClean="0">
                <a:solidFill>
                  <a:srgbClr val="C00000"/>
                </a:solidFill>
              </a:rPr>
              <a:t>Conclusion </a:t>
            </a:r>
          </a:p>
          <a:p>
            <a:pPr marL="0" indent="-720000" algn="justLow" rtl="0">
              <a:spcBef>
                <a:spcPts val="0"/>
              </a:spcBef>
              <a:tabLst>
                <a:tab pos="803275" algn="l"/>
              </a:tabLst>
            </a:pPr>
            <a:endParaRPr lang="en-US" sz="2000" b="1" spc="300" dirty="0" smtClean="0">
              <a:solidFill>
                <a:srgbClr val="0070C0"/>
              </a:solidFill>
            </a:endParaRPr>
          </a:p>
          <a:p>
            <a:pPr marL="0" indent="-720000" algn="justLow" rtl="0">
              <a:spcBef>
                <a:spcPts val="0"/>
              </a:spcBef>
              <a:tabLst>
                <a:tab pos="803275" algn="l"/>
              </a:tabLst>
            </a:pPr>
            <a:endParaRPr lang="en-US" sz="2000" b="1" spc="300" dirty="0" smtClean="0">
              <a:solidFill>
                <a:schemeClr val="accent1">
                  <a:lumMod val="75000"/>
                </a:schemeClr>
              </a:solidFill>
            </a:endParaRPr>
          </a:p>
          <a:p>
            <a:pPr marL="0" indent="-720000" algn="justLow" rtl="0">
              <a:spcBef>
                <a:spcPts val="0"/>
              </a:spcBef>
              <a:tabLst>
                <a:tab pos="803275" algn="l"/>
              </a:tabLst>
            </a:pPr>
            <a:endParaRPr lang="en-US" sz="2000" b="1" spc="300" dirty="0" smtClean="0">
              <a:solidFill>
                <a:schemeClr val="accent1">
                  <a:lumMod val="75000"/>
                </a:schemeClr>
              </a:solidFill>
            </a:endParaRPr>
          </a:p>
          <a:p>
            <a:pPr marL="0" indent="-720000" algn="justLow" rtl="0">
              <a:spcBef>
                <a:spcPts val="0"/>
              </a:spcBef>
              <a:tabLst>
                <a:tab pos="803275" algn="l"/>
              </a:tabLst>
            </a:pPr>
            <a:endParaRPr lang="en-US" sz="2000" b="1" spc="300" dirty="0" smtClean="0">
              <a:solidFill>
                <a:schemeClr val="accent1">
                  <a:lumMod val="75000"/>
                </a:schemeClr>
              </a:solidFill>
            </a:endParaRPr>
          </a:p>
          <a:p>
            <a:pPr marL="0" indent="-720000" algn="justLow" rtl="0">
              <a:spcBef>
                <a:spcPts val="0"/>
              </a:spcBef>
              <a:tabLst>
                <a:tab pos="803275" algn="l"/>
              </a:tabLst>
            </a:pPr>
            <a:endParaRPr lang="en-US" sz="2000" b="1" spc="300" dirty="0" smtClean="0">
              <a:solidFill>
                <a:schemeClr val="accent1">
                  <a:lumMod val="75000"/>
                </a:schemeClr>
              </a:solidFill>
            </a:endParaRPr>
          </a:p>
          <a:p>
            <a:pPr marL="0" indent="-720000" algn="justLow" rtl="0">
              <a:spcBef>
                <a:spcPts val="0"/>
              </a:spcBef>
              <a:tabLst>
                <a:tab pos="803275" algn="l"/>
              </a:tabLst>
            </a:pPr>
            <a:endParaRPr lang="en-US" sz="2000" b="1" spc="300" dirty="0" smtClean="0">
              <a:solidFill>
                <a:schemeClr val="accent1">
                  <a:lumMod val="75000"/>
                </a:schemeClr>
              </a:solidFill>
            </a:endParaRPr>
          </a:p>
          <a:p>
            <a:pPr marL="0" indent="-720000" algn="justLow" rtl="0">
              <a:spcBef>
                <a:spcPts val="0"/>
              </a:spcBef>
              <a:tabLst>
                <a:tab pos="803275" algn="l"/>
              </a:tabLst>
            </a:pPr>
            <a:endParaRPr lang="en-US" sz="2000" b="1" spc="300" dirty="0" smtClean="0">
              <a:solidFill>
                <a:schemeClr val="accent1">
                  <a:lumMod val="75000"/>
                </a:schemeClr>
              </a:solidFill>
            </a:endParaRPr>
          </a:p>
          <a:p>
            <a:pPr marL="0" indent="-720000" algn="justLow" rtl="0">
              <a:spcBef>
                <a:spcPts val="0"/>
              </a:spcBef>
              <a:tabLst>
                <a:tab pos="803275" algn="l"/>
              </a:tabLst>
            </a:pPr>
            <a:r>
              <a:rPr lang="en-US" sz="2000" b="1" spc="300" dirty="0" smtClean="0">
                <a:solidFill>
                  <a:schemeClr val="accent1">
                    <a:lumMod val="75000"/>
                  </a:schemeClr>
                </a:solidFill>
              </a:rPr>
              <a:t>	</a:t>
            </a:r>
          </a:p>
          <a:p>
            <a:pPr marL="0" indent="-720000" algn="justLow" rtl="0">
              <a:spcBef>
                <a:spcPts val="0"/>
              </a:spcBef>
              <a:tabLst>
                <a:tab pos="803275" algn="l"/>
              </a:tabLst>
            </a:pPr>
            <a:endParaRPr lang="en-US" sz="2000" b="1" spc="300" dirty="0" smtClean="0">
              <a:solidFill>
                <a:srgbClr val="0070C0"/>
              </a:solidFill>
              <a:effectLst>
                <a:outerShdw blurRad="38100" dist="38100" dir="2700000" algn="tl">
                  <a:srgbClr val="000000">
                    <a:alpha val="43137"/>
                  </a:srgbClr>
                </a:outerShdw>
              </a:effectLst>
            </a:endParaRPr>
          </a:p>
          <a:p>
            <a:pPr marL="0" indent="-720000" algn="justLow" rtl="0">
              <a:spcBef>
                <a:spcPts val="0"/>
              </a:spcBef>
              <a:tabLst>
                <a:tab pos="803275" algn="l"/>
              </a:tabLst>
            </a:pPr>
            <a:endParaRPr lang="en-US" sz="20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spc="300" dirty="0" smtClean="0">
              <a:solidFill>
                <a:srgbClr val="0070C0"/>
              </a:solidFill>
              <a:effectLst>
                <a:outerShdw blurRad="38100" dist="38100" dir="2700000" algn="tl">
                  <a:srgbClr val="000000">
                    <a:alpha val="43137"/>
                  </a:srgbClr>
                </a:outerShdw>
              </a:effectLst>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spc="-150" dirty="0" smtClean="0">
              <a:solidFill>
                <a:schemeClr val="accent1">
                  <a:lumMod val="75000"/>
                </a:schemeClr>
              </a:solidFill>
            </a:endParaRPr>
          </a:p>
          <a:p>
            <a:pPr marL="0" indent="-720000" algn="justLow" rtl="0">
              <a:spcBef>
                <a:spcPts val="0"/>
              </a:spcBef>
              <a:tabLst>
                <a:tab pos="803275" algn="l"/>
              </a:tabLst>
            </a:pPr>
            <a:r>
              <a:rPr lang="en-US" sz="2400" b="1" spc="-150" dirty="0" smtClean="0">
                <a:solidFill>
                  <a:schemeClr val="accent1">
                    <a:lumMod val="75000"/>
                  </a:schemeClr>
                </a:solidFill>
              </a:rPr>
              <a:t>	</a:t>
            </a: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en-US" sz="3400" b="1" dirty="0" smtClean="0"/>
              <a:t>Chapter 1: The Scope of Managerial Finance</a:t>
            </a:r>
            <a:endParaRPr lang="en-US" sz="34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071552"/>
            <a:ext cx="8329642" cy="350046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200" b="1" dirty="0" smtClean="0">
                <a:solidFill>
                  <a:srgbClr val="C00000"/>
                </a:solidFill>
              </a:rPr>
              <a:t>Introduction</a:t>
            </a:r>
          </a:p>
          <a:p>
            <a:pPr marL="0" indent="0" algn="justLow" rtl="0"/>
            <a:r>
              <a:rPr lang="en-US" sz="2800" b="1" dirty="0" smtClean="0"/>
              <a:t>Business today is based on financial understanding. Knowledge of finance reveals how a company operates and policies it uses, so it can be possible for the financial manager to interpret its financial statements and better understand management’s investment and financing decisions.</a:t>
            </a:r>
          </a:p>
          <a:p>
            <a:pPr marL="892175" indent="-892175" algn="justLow" rtl="0">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0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spc="300" dirty="0" smtClean="0">
              <a:solidFill>
                <a:srgbClr val="0070C0"/>
              </a:solidFill>
              <a:effectLst>
                <a:outerShdw blurRad="38100" dist="38100" dir="2700000" algn="tl">
                  <a:srgbClr val="000000">
                    <a:alpha val="43137"/>
                  </a:srgbClr>
                </a:outerShdw>
              </a:effectLst>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dirty="0" smtClean="0">
              <a:solidFill>
                <a:schemeClr val="accent1">
                  <a:lumMod val="75000"/>
                </a:schemeClr>
              </a:solidFill>
            </a:endParaRPr>
          </a:p>
          <a:p>
            <a:pPr marL="0" indent="-720000" algn="justLow" rtl="0">
              <a:spcBef>
                <a:spcPts val="0"/>
              </a:spcBef>
              <a:tabLst>
                <a:tab pos="803275" algn="l"/>
              </a:tabLst>
            </a:pPr>
            <a:endParaRPr lang="en-US" sz="2400" b="1" spc="-150" dirty="0" smtClean="0">
              <a:solidFill>
                <a:schemeClr val="accent1">
                  <a:lumMod val="75000"/>
                </a:schemeClr>
              </a:solidFill>
            </a:endParaRPr>
          </a:p>
          <a:p>
            <a:pPr marL="0" indent="-720000" algn="justLow" rtl="0">
              <a:spcBef>
                <a:spcPts val="0"/>
              </a:spcBef>
              <a:tabLst>
                <a:tab pos="803275" algn="l"/>
              </a:tabLst>
            </a:pPr>
            <a:r>
              <a:rPr lang="en-US" sz="2400" b="1" spc="-150" dirty="0" smtClean="0">
                <a:solidFill>
                  <a:schemeClr val="accent1">
                    <a:lumMod val="75000"/>
                  </a:schemeClr>
                </a:solidFill>
              </a:rPr>
              <a:t>	</a:t>
            </a: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l" rtl="0"/>
            <a:endParaRPr lang="en-GB" sz="2000" b="1" dirty="0" smtClean="0"/>
          </a:p>
          <a:p>
            <a:pPr marL="0" indent="0" algn="l" rtl="0">
              <a:tabLst>
                <a:tab pos="0" algn="l"/>
              </a:tabLst>
            </a:pPr>
            <a:r>
              <a:rPr lang="en-GB" sz="3200" b="1" dirty="0" smtClean="0"/>
              <a:t>	</a:t>
            </a:r>
            <a:r>
              <a:rPr lang="en-US" sz="3200" b="1" spc="300" dirty="0" smtClean="0">
                <a:solidFill>
                  <a:srgbClr val="0070C0"/>
                </a:solidFill>
                <a:effectLst>
                  <a:outerShdw blurRad="38100" dist="38100" dir="2700000" algn="tl">
                    <a:srgbClr val="000000">
                      <a:alpha val="43137"/>
                    </a:srgbClr>
                  </a:outerShdw>
                </a:effectLst>
              </a:rPr>
              <a:t>1- Finance as an Area of Study</a:t>
            </a:r>
          </a:p>
          <a:p>
            <a:pPr marL="0" indent="0" algn="justLow" rtl="0"/>
            <a:r>
              <a:rPr lang="en-US" sz="2800" b="1" dirty="0" smtClean="0"/>
              <a:t>The field of finance is broad and dynamic. It directly affects the lives of every person and every organization, financial or nonfinancial, private or public, large or small, profit-seeking and non-profit.</a:t>
            </a:r>
          </a:p>
          <a:p>
            <a:pPr marL="0" indent="0" algn="justLow" rtl="0" eaLnBrk="1" hangingPunct="1">
              <a:buFont typeface="Arial" pitchFamily="34" charset="0"/>
              <a:buChar char="•"/>
            </a:pP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l" rtl="0"/>
            <a:endParaRPr lang="en-GB" sz="2000" b="1" dirty="0" smtClean="0"/>
          </a:p>
          <a:p>
            <a:pPr marL="0" indent="0" algn="l" rtl="0">
              <a:tabLst>
                <a:tab pos="981075" algn="l"/>
              </a:tabLst>
            </a:pPr>
            <a:r>
              <a:rPr lang="en-US" sz="3000" b="1" spc="300" dirty="0" smtClean="0">
                <a:solidFill>
                  <a:schemeClr val="accent1">
                    <a:lumMod val="75000"/>
                  </a:schemeClr>
                </a:solidFill>
              </a:rPr>
              <a:t>1.1 </a:t>
            </a:r>
            <a:r>
              <a:rPr lang="en-US" sz="3000" b="1" spc="-150" dirty="0" smtClean="0">
                <a:solidFill>
                  <a:schemeClr val="accent1">
                    <a:lumMod val="75000"/>
                  </a:schemeClr>
                </a:solidFill>
              </a:rPr>
              <a:t>What is finance?</a:t>
            </a:r>
          </a:p>
          <a:p>
            <a:pPr algn="justLow" rtl="0"/>
            <a:r>
              <a:rPr lang="en-US" sz="2800" b="1" dirty="0" smtClean="0">
                <a:solidFill>
                  <a:schemeClr val="accent1">
                    <a:lumMod val="75000"/>
                  </a:schemeClr>
                </a:solidFill>
              </a:rPr>
              <a:t>a-</a:t>
            </a:r>
            <a:r>
              <a:rPr lang="en-US" sz="2000" b="1" dirty="0" smtClean="0"/>
              <a:t> </a:t>
            </a:r>
            <a:r>
              <a:rPr lang="en-US" sz="2800" b="1" dirty="0" smtClean="0"/>
              <a:t>Finance can be defined as the art and science of managing money. Virtually, all individuals and organizations </a:t>
            </a:r>
            <a:r>
              <a:rPr lang="en-US" sz="2800" b="1" u="sng" dirty="0" smtClean="0"/>
              <a:t>earn</a:t>
            </a:r>
            <a:r>
              <a:rPr lang="en-US" sz="2800" b="1" dirty="0" smtClean="0"/>
              <a:t> or raise money and </a:t>
            </a:r>
            <a:r>
              <a:rPr lang="en-US" sz="2800" b="1" u="sng" dirty="0" smtClean="0"/>
              <a:t>spend</a:t>
            </a:r>
            <a:r>
              <a:rPr lang="en-US" sz="2800" b="1" dirty="0" smtClean="0"/>
              <a:t> or </a:t>
            </a:r>
            <a:r>
              <a:rPr lang="en-US" sz="2800" b="1" u="sng" dirty="0" smtClean="0"/>
              <a:t>invest</a:t>
            </a:r>
            <a:r>
              <a:rPr lang="en-US" sz="2800" b="1" dirty="0" smtClean="0"/>
              <a:t> money.</a:t>
            </a:r>
          </a:p>
          <a:p>
            <a:pPr marL="0" indent="0" algn="justLow" rtl="0" eaLnBrk="1" hangingPunct="1"/>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20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l" rtl="0"/>
            <a:endParaRPr lang="en-GB" sz="2000" b="1" dirty="0" smtClean="0"/>
          </a:p>
          <a:p>
            <a:pPr algn="l" rtl="0"/>
            <a:endParaRPr lang="en-GB" sz="2000" b="1" dirty="0" smtClean="0"/>
          </a:p>
          <a:p>
            <a:pPr marL="0" indent="0" algn="justLow" rtl="0">
              <a:tabLst>
                <a:tab pos="0" algn="l"/>
              </a:tabLst>
            </a:pPr>
            <a:r>
              <a:rPr lang="en-GB" sz="2000" b="1" dirty="0" smtClean="0"/>
              <a:t>	</a:t>
            </a:r>
            <a:r>
              <a:rPr lang="en-US" sz="2800" b="1" dirty="0" smtClean="0">
                <a:solidFill>
                  <a:schemeClr val="accent1">
                    <a:lumMod val="75000"/>
                  </a:schemeClr>
                </a:solidFill>
              </a:rPr>
              <a:t>b-</a:t>
            </a:r>
            <a:r>
              <a:rPr lang="en-US" sz="2800" b="1" dirty="0" smtClean="0"/>
              <a:t> Finance is concerned with the process, institutions, markets, and instruments involved in the transfer of money among and between individuals, businesses, and government.</a:t>
            </a:r>
          </a:p>
          <a:p>
            <a:pPr marL="0" indent="0" algn="justLow" rtl="0" eaLnBrk="1" hangingPunct="1"/>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l" rtl="0"/>
            <a:endParaRPr lang="en-GB" sz="2000" b="1" dirty="0" smtClean="0"/>
          </a:p>
          <a:p>
            <a:pPr algn="justLow" rtl="0"/>
            <a:r>
              <a:rPr lang="en-US" sz="2800" b="1" dirty="0" smtClean="0">
                <a:solidFill>
                  <a:schemeClr val="accent1">
                    <a:lumMod val="75000"/>
                  </a:schemeClr>
                </a:solidFill>
              </a:rPr>
              <a:t>c- </a:t>
            </a:r>
            <a:r>
              <a:rPr lang="en-US" sz="2800" b="1" dirty="0" smtClean="0"/>
              <a:t>An understanding of finance means being able to make better personal financial decisions. For those who work in financial jobs, finance is to have being able to interface effectively with the firm’s financial personnel, processes, and procedures.</a:t>
            </a:r>
          </a:p>
          <a:p>
            <a:pPr marL="0" indent="0" algn="justLow" rtl="0" eaLnBrk="1" hangingPunct="1"/>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86776"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l" rtl="0"/>
            <a:endParaRPr lang="en-GB" sz="2000" b="1" dirty="0" smtClean="0"/>
          </a:p>
          <a:p>
            <a:pPr algn="l" rtl="0"/>
            <a:endParaRPr lang="en-GB" sz="2000" b="1" dirty="0" smtClean="0"/>
          </a:p>
          <a:p>
            <a:pPr algn="l" rtl="0"/>
            <a:r>
              <a:rPr lang="en-US" sz="3000" b="1" spc="300" dirty="0" smtClean="0">
                <a:solidFill>
                  <a:schemeClr val="accent1">
                    <a:lumMod val="75000"/>
                  </a:schemeClr>
                </a:solidFill>
              </a:rPr>
              <a:t>1.2 </a:t>
            </a:r>
            <a:r>
              <a:rPr lang="en-US" sz="3000" b="1" spc="-150" dirty="0" smtClean="0">
                <a:solidFill>
                  <a:schemeClr val="accent1">
                    <a:lumMod val="75000"/>
                  </a:schemeClr>
                </a:solidFill>
              </a:rPr>
              <a:t>Major areas and opportunities in finance</a:t>
            </a:r>
          </a:p>
          <a:p>
            <a:pPr algn="justLow" rtl="0"/>
            <a:r>
              <a:rPr lang="en-US" sz="2800" b="1" dirty="0" smtClean="0"/>
              <a:t>A- Financial services</a:t>
            </a:r>
          </a:p>
          <a:p>
            <a:pPr algn="justLow" rtl="0"/>
            <a:r>
              <a:rPr lang="en-US" sz="2800" b="1" dirty="0" smtClean="0"/>
              <a:t>B- Managerial finance </a:t>
            </a:r>
          </a:p>
          <a:p>
            <a:pPr marL="0" indent="0" algn="justLow" rtl="0" eaLnBrk="1" hangingPunct="1"/>
            <a:endParaRPr lang="ar-SA" sz="28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371863"/>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2800" b="1" dirty="0" smtClean="0">
                <a:solidFill>
                  <a:schemeClr val="accent1">
                    <a:lumMod val="75000"/>
                  </a:schemeClr>
                </a:solidFill>
              </a:rPr>
              <a:t>A- Financial services</a:t>
            </a:r>
          </a:p>
          <a:p>
            <a:pPr marL="0" indent="0" algn="justLow" rtl="0"/>
            <a:r>
              <a:rPr lang="en-US" sz="2600" b="1" dirty="0" smtClean="0"/>
              <a:t>Financial services is the area of finance concerned with the design and delivery of advice and financial product to individuals, businesses, and government. It involves a variety of interesting career opportunities within the area of banking and related institutions, personal financial planning, investments, real estate, and insurance.</a:t>
            </a:r>
          </a:p>
          <a:p>
            <a:pPr marL="292100" indent="-23813" algn="justLow" rtl="0"/>
            <a:r>
              <a:rPr lang="en-US" sz="2200" b="1" dirty="0" smtClean="0">
                <a:solidFill>
                  <a:schemeClr val="accent6">
                    <a:lumMod val="50000"/>
                  </a:schemeClr>
                </a:solidFill>
              </a:rPr>
              <a:t>See table 1.1: Career opportunities in financial services</a:t>
            </a:r>
          </a:p>
          <a:p>
            <a:pPr algn="justLow" rtl="0"/>
            <a:endParaRPr lang="en-US" sz="2000" b="1" dirty="0" smtClean="0"/>
          </a:p>
          <a:p>
            <a:pPr algn="l"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2800" b="1" dirty="0" smtClean="0">
                <a:solidFill>
                  <a:schemeClr val="accent1">
                    <a:lumMod val="75000"/>
                  </a:schemeClr>
                </a:solidFill>
              </a:rPr>
              <a:t>B- Managerial finance</a:t>
            </a:r>
            <a:r>
              <a:rPr lang="en-US" sz="2800" b="1" dirty="0" smtClean="0">
                <a:solidFill>
                  <a:schemeClr val="accent2">
                    <a:lumMod val="75000"/>
                  </a:schemeClr>
                </a:solidFill>
              </a:rPr>
              <a:t> </a:t>
            </a:r>
          </a:p>
          <a:p>
            <a:pPr marL="90488" indent="-23813" algn="justLow" rtl="0"/>
            <a:r>
              <a:rPr lang="en-US" sz="2600" b="1" dirty="0" smtClean="0"/>
              <a:t>Managerial finance is concerned with the duties of the financial manager in the business firm. He actively manage affairs of many types of business. The importance and complexity of financial managers is increasing because the trend today is towards the globalization of business activity.</a:t>
            </a:r>
          </a:p>
          <a:p>
            <a:pPr marL="292100" indent="-23813" algn="justLow" rtl="0"/>
            <a:endParaRPr lang="en-US" sz="2400" b="1" dirty="0" smtClean="0">
              <a:solidFill>
                <a:schemeClr val="accent6">
                  <a:lumMod val="50000"/>
                </a:schemeClr>
              </a:solidFill>
            </a:endParaRPr>
          </a:p>
          <a:p>
            <a:pPr algn="justLow" rtl="0"/>
            <a:endParaRPr lang="en-US" sz="2000" b="1" dirty="0" smtClean="0"/>
          </a:p>
          <a:p>
            <a:pPr algn="l"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l" rtl="0"/>
            <a:endParaRPr lang="en-US" sz="2400" b="1" dirty="0" smtClean="0">
              <a:solidFill>
                <a:schemeClr val="accent1">
                  <a:lumMod val="75000"/>
                </a:schemeClr>
              </a:solidFill>
            </a:endParaRPr>
          </a:p>
          <a:p>
            <a:pPr marL="0" indent="0" algn="l" rtl="0"/>
            <a:r>
              <a:rPr lang="en-US" sz="3000" b="1" dirty="0" smtClean="0">
                <a:solidFill>
                  <a:schemeClr val="accent1">
                    <a:lumMod val="75000"/>
                  </a:schemeClr>
                </a:solidFill>
              </a:rPr>
              <a:t>1.3 The study of managerial finance</a:t>
            </a:r>
          </a:p>
          <a:p>
            <a:pPr marL="0" indent="0" algn="justLow" rtl="0"/>
            <a:r>
              <a:rPr lang="en-US" sz="2600" b="1" dirty="0" smtClean="0"/>
              <a:t>An understanding of the theories, concepts, techniques, and practices will be very helpful in </a:t>
            </a:r>
            <a:r>
              <a:rPr lang="en-US" sz="2600" b="1" dirty="0" smtClean="0"/>
              <a:t>understanding </a:t>
            </a:r>
            <a:r>
              <a:rPr lang="en-US" sz="2600" b="1" dirty="0" smtClean="0"/>
              <a:t>the financial manager’s activities and decisions. Because most business decisions are measured in financial terms.</a:t>
            </a:r>
          </a:p>
          <a:p>
            <a:pPr marL="292100" indent="-23813" algn="justLow" rtl="0"/>
            <a:endParaRPr lang="en-US" sz="1600" b="1" dirty="0" smtClean="0">
              <a:solidFill>
                <a:schemeClr val="accent6">
                  <a:lumMod val="50000"/>
                </a:schemeClr>
              </a:solidFill>
            </a:endParaRPr>
          </a:p>
          <a:p>
            <a:pPr algn="justLow" rtl="0"/>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l" rtl="0"/>
            <a:endParaRPr lang="en-US" sz="2400" b="1" dirty="0" smtClean="0">
              <a:solidFill>
                <a:schemeClr val="accent1">
                  <a:lumMod val="75000"/>
                </a:schemeClr>
              </a:solidFill>
            </a:endParaRPr>
          </a:p>
          <a:p>
            <a:pPr marL="0" indent="0" algn="justLow" rtl="0"/>
            <a:r>
              <a:rPr lang="en-US" sz="2600" b="1" dirty="0" smtClean="0"/>
              <a:t>Within an organization, the financial manager plays a key role in the operation of the firm, where there should be across inter-relationships between all areas of responsibility. All managers in the firm, regardless of their job descriptions, work with the financial manager. </a:t>
            </a:r>
          </a:p>
          <a:p>
            <a:pPr marL="292100" indent="-23813" algn="justLow" rtl="0"/>
            <a:endParaRPr lang="en-US" sz="1600" b="1" dirty="0" smtClean="0">
              <a:solidFill>
                <a:schemeClr val="accent6">
                  <a:lumMod val="50000"/>
                </a:schemeClr>
              </a:solidFill>
            </a:endParaRPr>
          </a:p>
          <a:p>
            <a:pPr algn="justLow" rtl="0"/>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3643320"/>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l" rtl="0"/>
            <a:endParaRPr lang="en-US" sz="2400" b="1" dirty="0" smtClean="0">
              <a:solidFill>
                <a:schemeClr val="accent1">
                  <a:lumMod val="75000"/>
                </a:schemeClr>
              </a:solidFill>
            </a:endParaRPr>
          </a:p>
          <a:p>
            <a:pPr marL="0" indent="0" algn="justLow" rtl="0"/>
            <a:r>
              <a:rPr lang="en-US" sz="2600" b="1" dirty="0" smtClean="0"/>
              <a:t>Therefore, people responsible in the firm need a basic understanding of the managerial finance function. Clearly, those managers who understand the financial decision making process will be better able to address financial concerns, in a way that they can get  the resources they want in order to accomplish their job.</a:t>
            </a:r>
          </a:p>
          <a:p>
            <a:pPr marL="292100" indent="-23813" algn="justLow" rtl="0"/>
            <a:endParaRPr lang="en-US" sz="1600" b="1" dirty="0" smtClean="0">
              <a:solidFill>
                <a:schemeClr val="accent6">
                  <a:lumMod val="50000"/>
                </a:schemeClr>
              </a:solidFill>
            </a:endParaRPr>
          </a:p>
          <a:p>
            <a:pPr algn="justLow" rtl="0"/>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358214" y="3929072"/>
            <a:ext cx="214314"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l" rtl="0"/>
            <a:endParaRPr lang="en-US" sz="2400" b="1" dirty="0" smtClean="0">
              <a:solidFill>
                <a:schemeClr val="accent1">
                  <a:lumMod val="75000"/>
                </a:schemeClr>
              </a:solidFill>
            </a:endParaRPr>
          </a:p>
          <a:p>
            <a:pPr algn="l" rtl="0"/>
            <a:r>
              <a:rPr lang="en-US" sz="3000" b="1" spc="300" dirty="0" smtClean="0">
                <a:solidFill>
                  <a:srgbClr val="0070C0"/>
                </a:solidFill>
                <a:effectLst>
                  <a:outerShdw blurRad="38100" dist="38100" dir="2700000" algn="tl">
                    <a:srgbClr val="000000">
                      <a:alpha val="43137"/>
                    </a:srgbClr>
                  </a:outerShdw>
                </a:effectLst>
              </a:rPr>
              <a:t>2- Basic Forms of Business Organization</a:t>
            </a:r>
          </a:p>
          <a:p>
            <a:pPr marL="0" indent="0" algn="justLow" rtl="0"/>
            <a:r>
              <a:rPr lang="en-US" sz="2800" b="1" dirty="0" smtClean="0"/>
              <a:t>The three basic legal forms of business organization are the </a:t>
            </a:r>
            <a:r>
              <a:rPr lang="en-US" sz="2800" b="1" dirty="0" smtClean="0">
                <a:solidFill>
                  <a:srgbClr val="C00000"/>
                </a:solidFill>
              </a:rPr>
              <a:t>sole proprietorship</a:t>
            </a:r>
            <a:r>
              <a:rPr lang="en-US" sz="2800" b="1" dirty="0" smtClean="0"/>
              <a:t>, </a:t>
            </a:r>
            <a:r>
              <a:rPr lang="en-US" sz="2800" b="1" dirty="0" smtClean="0">
                <a:solidFill>
                  <a:srgbClr val="C00000"/>
                </a:solidFill>
              </a:rPr>
              <a:t>the partnership</a:t>
            </a:r>
            <a:r>
              <a:rPr lang="en-US" sz="2800" b="1" dirty="0" smtClean="0"/>
              <a:t>, and </a:t>
            </a:r>
            <a:r>
              <a:rPr lang="en-US" sz="2800" b="1" dirty="0" smtClean="0">
                <a:solidFill>
                  <a:srgbClr val="C00000"/>
                </a:solidFill>
              </a:rPr>
              <a:t>the</a:t>
            </a:r>
            <a:r>
              <a:rPr lang="en-US" sz="2800" b="1" dirty="0" smtClean="0"/>
              <a:t> </a:t>
            </a:r>
            <a:r>
              <a:rPr lang="en-US" sz="2800" b="1" dirty="0" smtClean="0">
                <a:solidFill>
                  <a:srgbClr val="C00000"/>
                </a:solidFill>
              </a:rPr>
              <a:t>corporations</a:t>
            </a:r>
            <a:r>
              <a:rPr lang="en-US" sz="2800" b="1" dirty="0" smtClean="0"/>
              <a:t>. </a:t>
            </a:r>
          </a:p>
          <a:p>
            <a:pPr marL="292100" indent="-23813" algn="justLow" rtl="0"/>
            <a:endParaRPr lang="en-US" sz="1600" b="1" dirty="0" smtClean="0">
              <a:solidFill>
                <a:schemeClr val="accent6">
                  <a:lumMod val="50000"/>
                </a:schemeClr>
              </a:solidFill>
            </a:endParaRPr>
          </a:p>
          <a:p>
            <a:pPr algn="justLow" rtl="0"/>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l" rtl="0"/>
            <a:endParaRPr lang="en-US" sz="2400" b="1" dirty="0" smtClean="0">
              <a:solidFill>
                <a:schemeClr val="accent1">
                  <a:lumMod val="75000"/>
                </a:schemeClr>
              </a:solidFill>
            </a:endParaRPr>
          </a:p>
          <a:p>
            <a:pPr algn="l" rtl="0"/>
            <a:r>
              <a:rPr lang="en-US" sz="3000" b="1" spc="300" dirty="0" smtClean="0">
                <a:solidFill>
                  <a:schemeClr val="accent1">
                    <a:lumMod val="75000"/>
                  </a:schemeClr>
                </a:solidFill>
                <a:effectLst>
                  <a:outerShdw blurRad="38100" dist="38100" dir="2700000" algn="tl">
                    <a:srgbClr val="000000">
                      <a:alpha val="43137"/>
                    </a:srgbClr>
                  </a:outerShdw>
                </a:effectLst>
              </a:rPr>
              <a:t>2.1 </a:t>
            </a:r>
            <a:r>
              <a:rPr lang="en-US" sz="3000" b="1" dirty="0" smtClean="0">
                <a:solidFill>
                  <a:schemeClr val="accent1">
                    <a:lumMod val="75000"/>
                  </a:schemeClr>
                </a:solidFill>
              </a:rPr>
              <a:t>Sole proprietorship</a:t>
            </a:r>
          </a:p>
          <a:p>
            <a:pPr marL="0" indent="0" algn="justLow" rtl="0"/>
            <a:r>
              <a:rPr lang="en-US" sz="2800" b="1" spc="300" dirty="0" smtClean="0"/>
              <a:t>A sole proprietorship is a business owned by one person who operates it in his or her own profit.</a:t>
            </a:r>
          </a:p>
          <a:p>
            <a:pPr marL="0" indent="0" algn="justLow" rtl="0"/>
            <a:r>
              <a:rPr lang="en-US" sz="2800" b="1" spc="300" dirty="0" smtClean="0"/>
              <a:t> </a:t>
            </a:r>
          </a:p>
          <a:p>
            <a:pPr marL="292100" indent="-23813" algn="justLow" rtl="0"/>
            <a:endParaRPr lang="en-US" sz="1600" b="1" dirty="0" smtClean="0">
              <a:solidFill>
                <a:schemeClr val="accent6">
                  <a:lumMod val="50000"/>
                </a:schemeClr>
              </a:solidFill>
            </a:endParaRPr>
          </a:p>
          <a:p>
            <a:pPr algn="justLow" rtl="0"/>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marL="0" indent="0" algn="justLow" rtl="0"/>
            <a:r>
              <a:rPr lang="en-US" sz="2800" b="1" dirty="0" smtClean="0"/>
              <a:t>Characteristics of sole proprietorship business can be summarized as follows:</a:t>
            </a:r>
          </a:p>
          <a:p>
            <a:pPr algn="justLow" rtl="0">
              <a:buFontTx/>
              <a:buChar char="-"/>
            </a:pPr>
            <a:r>
              <a:rPr lang="en-US" sz="2800" b="1" dirty="0" smtClean="0"/>
              <a:t>The typical sole proprietorship is a small business.</a:t>
            </a:r>
          </a:p>
          <a:p>
            <a:pPr algn="justLow" rtl="0">
              <a:buFontTx/>
              <a:buChar char="-"/>
            </a:pPr>
            <a:r>
              <a:rPr lang="en-US" sz="2800" b="1" dirty="0" smtClean="0"/>
              <a:t>The proprietor operates the proprietorship along with a few employees.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buFontTx/>
              <a:buChar char="-"/>
            </a:pPr>
            <a:r>
              <a:rPr lang="en-US" sz="2800" b="1" dirty="0" smtClean="0"/>
              <a:t>   He or she normally raises capital from personal                   resources and is responsible for all business decisions.</a:t>
            </a:r>
          </a:p>
          <a:p>
            <a:pPr algn="justLow" rtl="0">
              <a:buFontTx/>
              <a:buChar char="-"/>
            </a:pPr>
            <a:r>
              <a:rPr lang="en-US" sz="2800" b="1" dirty="0" smtClean="0"/>
              <a:t>The sole proprietorship has </a:t>
            </a:r>
            <a:r>
              <a:rPr lang="en-US" sz="2800" b="1" dirty="0" smtClean="0">
                <a:solidFill>
                  <a:schemeClr val="accent6">
                    <a:lumMod val="50000"/>
                  </a:schemeClr>
                </a:solidFill>
              </a:rPr>
              <a:t>unlimited liability</a:t>
            </a:r>
            <a:r>
              <a:rPr lang="en-US" sz="2800" b="1" dirty="0" smtClean="0"/>
              <a:t>, which means that his or her total wealth can be taken to satisfy creditors</a:t>
            </a:r>
            <a:r>
              <a:rPr lang="en-US" sz="2800" b="1" spc="300" dirty="0" smtClean="0"/>
              <a:t>. </a:t>
            </a:r>
          </a:p>
          <a:p>
            <a:pPr algn="justLow" rtl="0"/>
            <a:r>
              <a:rPr lang="en-US" sz="2800" b="1" spc="300" dirty="0" smtClean="0"/>
              <a:t> </a:t>
            </a:r>
          </a:p>
          <a:p>
            <a:pPr algn="justLow" rtl="0"/>
            <a:endParaRPr lang="en-US" sz="1050" b="1" spc="300" dirty="0" smtClean="0">
              <a:effectLst>
                <a:outerShdw blurRad="38100" dist="38100" dir="2700000" algn="tl">
                  <a:srgbClr val="000000">
                    <a:alpha val="43137"/>
                  </a:srgbClr>
                </a:outerShdw>
              </a:effectLst>
            </a:endParaRPr>
          </a:p>
          <a:p>
            <a:pPr algn="justLow" rtl="0"/>
            <a:r>
              <a:rPr lang="en-US" sz="1050" b="1" spc="300" dirty="0" smtClean="0">
                <a:effectLst>
                  <a:outerShdw blurRad="38100" dist="38100" dir="2700000" algn="tl">
                    <a:srgbClr val="000000">
                      <a:alpha val="43137"/>
                    </a:srgbClr>
                  </a:outerShdw>
                </a:effectLst>
              </a:rPr>
              <a:t> </a:t>
            </a:r>
          </a:p>
          <a:p>
            <a:pPr algn="l" rtl="0"/>
            <a:endParaRPr lang="en-US" sz="800" b="1" dirty="0" smtClean="0"/>
          </a:p>
          <a:p>
            <a:pPr algn="l" rtl="0"/>
            <a:endParaRPr lang="en-US" sz="800" b="1" dirty="0" smtClean="0"/>
          </a:p>
          <a:p>
            <a:pPr algn="l" rtl="0"/>
            <a:r>
              <a:rPr lang="en-US" sz="800" dirty="0" smtClean="0"/>
              <a:t>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86776"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algn="l" rtl="0"/>
            <a:r>
              <a:rPr lang="en-US" sz="3000" b="1" spc="300" dirty="0" smtClean="0">
                <a:solidFill>
                  <a:schemeClr val="accent1">
                    <a:lumMod val="75000"/>
                  </a:schemeClr>
                </a:solidFill>
                <a:effectLst>
                  <a:outerShdw blurRad="38100" dist="38100" dir="2700000" algn="tl">
                    <a:srgbClr val="000000">
                      <a:alpha val="43137"/>
                    </a:srgbClr>
                  </a:outerShdw>
                </a:effectLst>
              </a:rPr>
              <a:t>2.2</a:t>
            </a:r>
            <a:r>
              <a:rPr lang="en-US" sz="3000" b="1" dirty="0" smtClean="0">
                <a:solidFill>
                  <a:schemeClr val="accent1">
                    <a:lumMod val="75000"/>
                  </a:schemeClr>
                </a:solidFill>
              </a:rPr>
              <a:t> The partnership</a:t>
            </a:r>
          </a:p>
          <a:p>
            <a:pPr algn="justLow" rtl="0">
              <a:buFontTx/>
              <a:buChar char="-"/>
            </a:pPr>
            <a:r>
              <a:rPr lang="en-US" sz="2800" b="1" dirty="0" smtClean="0"/>
              <a:t> A partnership consists of two or more owners doing business together for profit.</a:t>
            </a:r>
          </a:p>
          <a:p>
            <a:pPr algn="justLow" rtl="0">
              <a:buFontTx/>
              <a:buChar char="-"/>
            </a:pPr>
            <a:r>
              <a:rPr lang="en-US" sz="2800" b="1" dirty="0" smtClean="0"/>
              <a:t> Most partnerships are established by a written contract known as</a:t>
            </a:r>
            <a:r>
              <a:rPr lang="en-US" sz="2800" b="1" dirty="0" smtClean="0">
                <a:solidFill>
                  <a:schemeClr val="accent2">
                    <a:lumMod val="75000"/>
                  </a:schemeClr>
                </a:solidFill>
              </a:rPr>
              <a:t> </a:t>
            </a:r>
            <a:r>
              <a:rPr lang="en-US" sz="2800" b="1" dirty="0" smtClean="0">
                <a:solidFill>
                  <a:schemeClr val="accent6">
                    <a:lumMod val="50000"/>
                  </a:schemeClr>
                </a:solidFill>
              </a:rPr>
              <a:t>articles of partnership</a:t>
            </a:r>
            <a:endParaRPr lang="en-US" sz="2800" b="1" spc="300" dirty="0" smtClean="0">
              <a:solidFill>
                <a:schemeClr val="accent6">
                  <a:lumMod val="50000"/>
                </a:schemeClr>
              </a:solidFill>
              <a:effectLst>
                <a:outerShdw blurRad="38100" dist="38100" dir="2700000" algn="tl">
                  <a:srgbClr val="000000">
                    <a:alpha val="43137"/>
                  </a:srgbClr>
                </a:outerShdw>
              </a:effectLst>
            </a:endParaRPr>
          </a:p>
          <a:p>
            <a:pPr algn="justLow" rtl="0"/>
            <a:r>
              <a:rPr lang="en-US" sz="2800" b="1" spc="300" dirty="0" smtClean="0">
                <a:effectLst>
                  <a:outerShdw blurRad="38100" dist="38100" dir="2700000" algn="tl">
                    <a:srgbClr val="000000">
                      <a:alpha val="43137"/>
                    </a:srgbClr>
                  </a:outerShdw>
                </a:effectLst>
              </a:rPr>
              <a:t> </a:t>
            </a:r>
          </a:p>
          <a:p>
            <a:pPr algn="l" rtl="0"/>
            <a:endParaRPr lang="en-US" sz="800" b="1" dirty="0" smtClean="0"/>
          </a:p>
          <a:p>
            <a:pPr algn="l" rtl="0"/>
            <a:endParaRPr lang="en-US" sz="800" b="1" dirty="0" smtClean="0"/>
          </a:p>
          <a:p>
            <a:pPr algn="l" rtl="0"/>
            <a:r>
              <a:rPr lang="en-US" sz="800" dirty="0" smtClean="0"/>
              <a:t>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3643320"/>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algn="l" rtl="0">
              <a:buFontTx/>
              <a:buChar char="-"/>
            </a:pPr>
            <a:r>
              <a:rPr lang="en-US" sz="2800" b="1" dirty="0" smtClean="0"/>
              <a:t>In a general (or regular)  partnership, all partners have unlimited liability.</a:t>
            </a:r>
          </a:p>
          <a:p>
            <a:pPr algn="justLow" rtl="0">
              <a:buFontTx/>
              <a:buChar char="-"/>
            </a:pPr>
            <a:r>
              <a:rPr lang="en-US" sz="2800" b="1" dirty="0" smtClean="0"/>
              <a:t>Exceptionally, in a limited partnerships one or more partners can be designated as having limited liability as long as at least one partner has unlimited liability.</a:t>
            </a:r>
          </a:p>
          <a:p>
            <a:pPr algn="justLow" rtl="0"/>
            <a:r>
              <a:rPr lang="en-US" sz="2800" b="1" spc="300" dirty="0" smtClean="0">
                <a:effectLst>
                  <a:outerShdw blurRad="38100" dist="38100" dir="2700000" algn="tl">
                    <a:srgbClr val="000000">
                      <a:alpha val="43137"/>
                    </a:srgbClr>
                  </a:outerShdw>
                </a:effectLst>
              </a:rPr>
              <a:t> </a:t>
            </a:r>
          </a:p>
          <a:p>
            <a:pPr algn="l" rtl="0"/>
            <a:endParaRPr lang="en-US" sz="800" b="1" dirty="0" smtClean="0"/>
          </a:p>
          <a:p>
            <a:pPr algn="l" rtl="0"/>
            <a:endParaRPr lang="en-US" sz="800" b="1" dirty="0" smtClean="0"/>
          </a:p>
          <a:p>
            <a:pPr algn="l" rtl="0"/>
            <a:r>
              <a:rPr lang="en-US" sz="800" dirty="0" smtClean="0"/>
              <a:t>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algn="l" rtl="0"/>
            <a:r>
              <a:rPr lang="en-US" sz="3000" b="1" spc="300" dirty="0" smtClean="0">
                <a:solidFill>
                  <a:schemeClr val="accent1">
                    <a:lumMod val="75000"/>
                  </a:schemeClr>
                </a:solidFill>
                <a:effectLst>
                  <a:outerShdw blurRad="38100" dist="38100" dir="2700000" algn="tl">
                    <a:srgbClr val="000000">
                      <a:alpha val="43137"/>
                    </a:srgbClr>
                  </a:outerShdw>
                </a:effectLst>
              </a:rPr>
              <a:t>2.3 T</a:t>
            </a:r>
            <a:r>
              <a:rPr lang="en-US" sz="3000" b="1" dirty="0" smtClean="0">
                <a:solidFill>
                  <a:schemeClr val="accent1">
                    <a:lumMod val="75000"/>
                  </a:schemeClr>
                </a:solidFill>
              </a:rPr>
              <a:t>he corporations</a:t>
            </a:r>
          </a:p>
          <a:p>
            <a:pPr marL="0" indent="0" algn="justLow" rtl="0"/>
            <a:r>
              <a:rPr lang="en-US" sz="2800" b="1" dirty="0" smtClean="0"/>
              <a:t>A corporation is an artificial being created by law. Often called a “legal entity”.</a:t>
            </a:r>
            <a:endParaRPr lang="en-US" sz="2400" b="1" dirty="0" smtClean="0"/>
          </a:p>
          <a:p>
            <a:pPr algn="justLow" rtl="0"/>
            <a:endParaRPr lang="en-US" sz="800" b="1" dirty="0" smtClean="0"/>
          </a:p>
          <a:p>
            <a:pPr algn="l" rtl="0"/>
            <a:endParaRPr lang="en-US" sz="800" b="1" dirty="0" smtClean="0"/>
          </a:p>
          <a:p>
            <a:pPr algn="l" rtl="0"/>
            <a:r>
              <a:rPr lang="en-US" sz="800" dirty="0" smtClean="0"/>
              <a:t>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3571882"/>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marL="0" indent="0" algn="justLow" rtl="0"/>
            <a:r>
              <a:rPr lang="en-US" sz="2800" b="1" dirty="0" smtClean="0"/>
              <a:t>A corporation has the powers of an individual in that it can sue and sued, make and be party to contracts, and acquire propriety in its own name. The major parties in a corporation are the </a:t>
            </a:r>
            <a:r>
              <a:rPr lang="en-US" sz="2800" b="1" dirty="0" smtClean="0">
                <a:solidFill>
                  <a:srgbClr val="C00000"/>
                </a:solidFill>
              </a:rPr>
              <a:t>stockholders</a:t>
            </a:r>
            <a:r>
              <a:rPr lang="en-US" sz="2800" b="1" dirty="0" smtClean="0"/>
              <a:t>, the board of directors, and the president. </a:t>
            </a:r>
            <a:r>
              <a:rPr lang="en-US" sz="2200" b="1" dirty="0" smtClean="0">
                <a:solidFill>
                  <a:srgbClr val="C00000"/>
                </a:solidFill>
              </a:rPr>
              <a:t>”See  figure 1.1”</a:t>
            </a:r>
          </a:p>
          <a:p>
            <a:pPr algn="justLow" rtl="0"/>
            <a:endParaRPr lang="en-US" sz="800" b="1" dirty="0" smtClean="0"/>
          </a:p>
          <a:p>
            <a:pPr algn="l" rtl="0"/>
            <a:endParaRPr lang="en-US" sz="800" b="1" dirty="0" smtClean="0"/>
          </a:p>
          <a:p>
            <a:pPr algn="l" rtl="0"/>
            <a:r>
              <a:rPr lang="en-US" sz="800" dirty="0" smtClean="0"/>
              <a:t>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C00000"/>
                </a:solidFill>
              </a:rPr>
              <a:t>Stockholders : </a:t>
            </a:r>
            <a:r>
              <a:rPr lang="en-US" sz="2800" b="1" dirty="0" smtClean="0"/>
              <a:t>The true owners of the firm by virtue of their equity in the form of preferred and common stock.</a:t>
            </a:r>
          </a:p>
          <a:p>
            <a:pPr marL="0" indent="0" algn="justLow" rtl="0"/>
            <a:r>
              <a:rPr lang="en-US" sz="2800" b="1" dirty="0" smtClean="0">
                <a:solidFill>
                  <a:srgbClr val="C00000"/>
                </a:solidFill>
              </a:rPr>
              <a:t>The board of directors</a:t>
            </a:r>
            <a:r>
              <a:rPr lang="en-US" sz="2800" b="1" dirty="0" smtClean="0"/>
              <a:t>: Group elected by the firm’s stockholders and having ultimate Authority to guide corporate affairs an make general policy.</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solidFill>
                <a:srgbClr val="C00000"/>
              </a:solidFill>
            </a:endParaRPr>
          </a:p>
          <a:p>
            <a:pPr marL="0" indent="0" algn="justLow" rtl="0"/>
            <a:r>
              <a:rPr lang="en-US" sz="2800" b="1" dirty="0" smtClean="0">
                <a:solidFill>
                  <a:srgbClr val="C00000"/>
                </a:solidFill>
              </a:rPr>
              <a:t>President or chief executive officer : </a:t>
            </a:r>
            <a:r>
              <a:rPr lang="en-US" sz="2800" b="1" dirty="0" smtClean="0"/>
              <a:t>Corporate official responsible  for managing the firm’s day-to-day Operations and carrying out the policies established by the board of directors.</a:t>
            </a:r>
            <a:endParaRPr lang="en-US" sz="2800"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86776"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algn="l" rtl="0"/>
            <a:r>
              <a:rPr lang="en-US" sz="3200" b="1" spc="300" dirty="0" smtClean="0">
                <a:solidFill>
                  <a:srgbClr val="0070C0"/>
                </a:solidFill>
                <a:effectLst>
                  <a:outerShdw blurRad="38100" dist="38100" dir="2700000" algn="tl">
                    <a:srgbClr val="000000">
                      <a:alpha val="43137"/>
                    </a:srgbClr>
                  </a:outerShdw>
                </a:effectLst>
              </a:rPr>
              <a:t>3- The managerial Finance Function</a:t>
            </a:r>
          </a:p>
          <a:p>
            <a:pPr marL="0" indent="0" algn="justLow" rtl="0"/>
            <a:r>
              <a:rPr lang="en-US" sz="2800" b="1" dirty="0" smtClean="0"/>
              <a:t>As noted earlier, people in all areas of responsibility within the firm will interact with finance personnel, processes, and procedures to get their job done.</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3643320"/>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marL="0" indent="0" algn="just" rtl="0"/>
            <a:r>
              <a:rPr lang="en-US" sz="3000" b="1" dirty="0" smtClean="0"/>
              <a:t>Everyone has to justify personnel requirements, negotiates operating budgets, worry about financial performance appraisal</a:t>
            </a:r>
            <a:r>
              <a:rPr lang="en-US" sz="3000" b="1" spc="300" dirty="0" smtClean="0"/>
              <a:t>.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143900" y="3500444"/>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marL="0" indent="0" algn="just" rtl="0"/>
            <a:r>
              <a:rPr lang="en-US" sz="3000" b="1" dirty="0" smtClean="0"/>
              <a:t>For financial personnel to make useful forecasts and decisions, they must be willing and able to talk to individuals in other areas of the firm</a:t>
            </a:r>
            <a:r>
              <a:rPr lang="en-US" sz="3000" b="1" spc="300" dirty="0" smtClean="0"/>
              <a:t>.    </a:t>
            </a:r>
          </a:p>
          <a:p>
            <a:pPr algn="l" rtl="0"/>
            <a:endParaRPr lang="en-US" sz="3000" b="1"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3357568"/>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 rtl="0"/>
            <a:r>
              <a:rPr lang="en-US" sz="2800" b="1" dirty="0" smtClean="0"/>
              <a:t>The managerial finance function can be broadly described by considering its role within the organization, its relationships to economics and accounting, the keys activities of the financial manager, and the financial manager’s role in total quality management (TQM)  </a:t>
            </a:r>
            <a:r>
              <a:rPr lang="en-US" sz="2800" b="1" spc="300" dirty="0" smtClean="0"/>
              <a:t>.    </a:t>
            </a:r>
          </a:p>
          <a:p>
            <a:pPr algn="l" rtl="0"/>
            <a:endParaRPr lang="en-US" sz="1800" b="1"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5072066" y="350044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r>
              <a:rPr lang="en-US" sz="2800" b="1" spc="300" dirty="0" smtClean="0">
                <a:solidFill>
                  <a:schemeClr val="accent1">
                    <a:lumMod val="75000"/>
                  </a:schemeClr>
                </a:solidFill>
                <a:effectLst>
                  <a:outerShdw blurRad="38100" dist="38100" dir="2700000" algn="tl">
                    <a:srgbClr val="000000">
                      <a:alpha val="43137"/>
                    </a:srgbClr>
                  </a:outerShdw>
                </a:effectLst>
              </a:rPr>
              <a:t>3.1 Organization of the Finance Function</a:t>
            </a:r>
          </a:p>
          <a:p>
            <a:pPr marL="0" indent="0" algn="just" rtl="0"/>
            <a:r>
              <a:rPr lang="en-US" sz="2800" b="1" dirty="0" smtClean="0"/>
              <a:t>The size and importance of managerial finance function depend on the size of the firm. The organizational chart in </a:t>
            </a:r>
            <a:r>
              <a:rPr lang="en-US" sz="2200" b="1" dirty="0" smtClean="0">
                <a:solidFill>
                  <a:srgbClr val="C00000"/>
                </a:solidFill>
              </a:rPr>
              <a:t>Figure 1.1 </a:t>
            </a:r>
            <a:r>
              <a:rPr lang="en-US" sz="2200" b="1" dirty="0" smtClean="0"/>
              <a:t> </a:t>
            </a:r>
            <a:r>
              <a:rPr lang="en-US" sz="2800" b="1" dirty="0" smtClean="0"/>
              <a:t>shows the structure of the finance function in a typical medium-to-large-size firm. </a:t>
            </a:r>
            <a:endParaRPr lang="en-US" sz="2800" b="1" spc="300" dirty="0" smtClean="0"/>
          </a:p>
          <a:p>
            <a:pPr algn="l" rtl="0"/>
            <a:endParaRPr lang="en-US" sz="1800" b="1"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r>
              <a:rPr lang="en-US" sz="3000" b="1" spc="300" dirty="0" smtClean="0">
                <a:solidFill>
                  <a:schemeClr val="accent1">
                    <a:lumMod val="75000"/>
                  </a:schemeClr>
                </a:solidFill>
                <a:effectLst>
                  <a:outerShdw blurRad="38100" dist="38100" dir="2700000" algn="tl">
                    <a:srgbClr val="000000">
                      <a:alpha val="43137"/>
                    </a:srgbClr>
                  </a:outerShdw>
                </a:effectLst>
              </a:rPr>
              <a:t>3.2 Relationship to Economics</a:t>
            </a:r>
          </a:p>
          <a:p>
            <a:pPr marL="0" indent="0" algn="just" rtl="0"/>
            <a:r>
              <a:rPr lang="en-US" sz="2600" b="1" dirty="0" smtClean="0"/>
              <a:t>The field of finance is closely related to economics. Therefore, financial managers must understand  the economic framework and be alert to the consequences of varying levels of economic activity and changes in economic policy. They must also be able to use economic theories as guidelines for efficient business operation.</a:t>
            </a:r>
          </a:p>
          <a:p>
            <a:pPr algn="l" rtl="0"/>
            <a:endParaRPr lang="en-US" sz="1800" b="1"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3714758"/>
            <a:ext cx="500066"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 rtl="0"/>
            <a:r>
              <a:rPr lang="en-US" sz="2800" b="1" dirty="0" smtClean="0"/>
              <a:t>Examples include supply-and-demand analysis, profit-maximizing strategies, and price theory.</a:t>
            </a:r>
          </a:p>
          <a:p>
            <a:pPr marL="0" indent="0" algn="just" rtl="0"/>
            <a:r>
              <a:rPr lang="en-US" sz="2800" b="1" dirty="0" smtClean="0"/>
              <a:t>The primary economic principle used in managerial finance is </a:t>
            </a:r>
            <a:r>
              <a:rPr lang="en-US" sz="2800" b="1" dirty="0" smtClean="0">
                <a:solidFill>
                  <a:srgbClr val="C00000"/>
                </a:solidFill>
              </a:rPr>
              <a:t>marginal analysis</a:t>
            </a:r>
            <a:r>
              <a:rPr lang="en-US" sz="2800" b="1" dirty="0" smtClean="0"/>
              <a:t>. It states that financial decision should be made only when the added benefits exceed the added costs.</a:t>
            </a:r>
          </a:p>
          <a:p>
            <a:pPr marL="0" indent="0" algn="l" rtl="0"/>
            <a:r>
              <a:rPr lang="en-US" sz="2800" dirty="0" smtClean="0"/>
              <a:t> </a:t>
            </a:r>
          </a:p>
          <a:p>
            <a:pPr algn="l" rtl="0"/>
            <a:endParaRPr lang="en-US" sz="1800" b="1"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215338" y="3786196"/>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r>
              <a:rPr lang="en-US" sz="3000" b="1" spc="300" dirty="0" smtClean="0">
                <a:solidFill>
                  <a:schemeClr val="accent1">
                    <a:lumMod val="75000"/>
                  </a:schemeClr>
                </a:solidFill>
                <a:effectLst>
                  <a:outerShdw blurRad="38100" dist="38100" dir="2700000" algn="tl">
                    <a:srgbClr val="000000">
                      <a:alpha val="43137"/>
                    </a:srgbClr>
                  </a:outerShdw>
                </a:effectLst>
              </a:rPr>
              <a:t>3.3 Relationship to Accounting</a:t>
            </a:r>
          </a:p>
          <a:p>
            <a:pPr marL="0" indent="0" algn="just" rtl="0"/>
            <a:r>
              <a:rPr lang="en-US" sz="2800" b="1" dirty="0" smtClean="0"/>
              <a:t>The firm’s finance (treasurer) and accounting (controller) activities are typically within the control of financial vice president (CFO), as shown in </a:t>
            </a:r>
            <a:r>
              <a:rPr lang="en-US" sz="2200" b="1" dirty="0" smtClean="0">
                <a:solidFill>
                  <a:srgbClr val="C00000"/>
                </a:solidFill>
              </a:rPr>
              <a:t>Figure 1.1 </a:t>
            </a:r>
            <a:r>
              <a:rPr lang="en-US" sz="2800" b="1" dirty="0" smtClean="0"/>
              <a:t>. These functions are closely related to each other.</a:t>
            </a:r>
            <a:endParaRPr lang="en-US" sz="1600" dirty="0" smtClean="0"/>
          </a:p>
          <a:p>
            <a:pPr algn="l" rtl="0"/>
            <a:endParaRPr lang="en-US" sz="1800" b="1"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3429006"/>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 rtl="0"/>
            <a:r>
              <a:rPr lang="en-US" sz="2800" b="1" dirty="0" smtClean="0"/>
              <a:t>Indeed, managerial finance and accounting are not often easily distinguishable. However, there are two basic differences between finance and accounting; one relates to the emphasis on </a:t>
            </a:r>
            <a:r>
              <a:rPr lang="en-US" sz="2800" b="1" dirty="0" smtClean="0">
                <a:solidFill>
                  <a:srgbClr val="C00000"/>
                </a:solidFill>
              </a:rPr>
              <a:t>cash flows</a:t>
            </a:r>
            <a:r>
              <a:rPr lang="en-US" sz="2800" b="1" dirty="0" smtClean="0"/>
              <a:t> and the other </a:t>
            </a:r>
            <a:r>
              <a:rPr lang="en-US" sz="2800" b="1" dirty="0" smtClean="0">
                <a:solidFill>
                  <a:srgbClr val="C00000"/>
                </a:solidFill>
              </a:rPr>
              <a:t>decision making</a:t>
            </a:r>
            <a:r>
              <a:rPr lang="en-US" sz="2800" b="1" dirty="0" smtClean="0"/>
              <a:t>.</a:t>
            </a:r>
            <a:endParaRPr lang="en-US" sz="1600" dirty="0" smtClean="0"/>
          </a:p>
          <a:p>
            <a:pPr algn="l" rtl="0"/>
            <a:endParaRPr lang="en-US" sz="1800" b="1"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3500444"/>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r>
              <a:rPr lang="en-US" sz="2800" b="1" dirty="0" smtClean="0">
                <a:solidFill>
                  <a:srgbClr val="C00000"/>
                </a:solidFill>
              </a:rPr>
              <a:t>Emphasis on cash flows</a:t>
            </a:r>
          </a:p>
          <a:p>
            <a:pPr marL="0" indent="0" algn="just" rtl="0"/>
            <a:r>
              <a:rPr lang="en-US" sz="2800" b="1" dirty="0" smtClean="0"/>
              <a:t>The financial manager places primary emphasis on cash flows method, the intake and outgo of cash. He uses the cash method in order to recognize the revenues and expenses only with respect to actual inflows and outflows of cash.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3571882"/>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 rtl="0"/>
            <a:endParaRPr lang="en-US" sz="2800" b="1" dirty="0" smtClean="0"/>
          </a:p>
          <a:p>
            <a:pPr marL="0" indent="0" algn="just" rtl="0"/>
            <a:r>
              <a:rPr lang="en-US" sz="2800" b="1" dirty="0" smtClean="0"/>
              <a:t>On the other hand, The accountant’s primary concern is to recognize revenue at the point of sale and recognize expenses when incurred. This approach is referred to as the accrual method.</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571882"/>
            <a:ext cx="50006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r>
              <a:rPr lang="en-US" sz="2800" b="1" dirty="0" smtClean="0">
                <a:solidFill>
                  <a:srgbClr val="C00000"/>
                </a:solidFill>
              </a:rPr>
              <a:t>Decision making</a:t>
            </a:r>
          </a:p>
          <a:p>
            <a:pPr marL="0" indent="0" algn="just" rtl="0"/>
            <a:r>
              <a:rPr lang="en-US" sz="2800" b="1" dirty="0" smtClean="0"/>
              <a:t>The accountant devotes most of his or her attention to the collection and presentation of financial data, whereas the financial manager evaluates the accountant’s  statements, develops additional data, and makes decisions based on his or her assessment of the associated returns and risks.</a:t>
            </a:r>
            <a:endParaRPr lang="en-US" sz="2800"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72462" y="3857634"/>
            <a:ext cx="500066" cy="50006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endParaRPr lang="en-US" sz="2800" b="1" dirty="0" smtClean="0">
              <a:solidFill>
                <a:srgbClr val="C00000"/>
              </a:solidFill>
            </a:endParaRPr>
          </a:p>
          <a:p>
            <a:pPr algn="just" rtl="0"/>
            <a:endParaRPr lang="en-US" sz="2800" b="1" dirty="0" smtClean="0">
              <a:solidFill>
                <a:srgbClr val="C00000"/>
              </a:solidFill>
            </a:endParaRPr>
          </a:p>
          <a:p>
            <a:pPr marL="0" indent="0" algn="just" rtl="0"/>
            <a:r>
              <a:rPr lang="en-US" sz="2800" b="1" dirty="0" smtClean="0"/>
              <a:t>Hence, the primary focuses of the accountant is to collect data in order to be used by financial manager as inputs to the decision making process.</a:t>
            </a:r>
            <a:endParaRPr lang="en-US" sz="2800" dirty="0" smtClean="0"/>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286776"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endParaRPr lang="en-US" sz="2600" b="1" spc="300" dirty="0" smtClean="0">
              <a:solidFill>
                <a:schemeClr val="accent1">
                  <a:lumMod val="75000"/>
                </a:schemeClr>
              </a:solidFill>
              <a:effectLst>
                <a:outerShdw blurRad="38100" dist="38100" dir="2700000" algn="tl">
                  <a:srgbClr val="000000">
                    <a:alpha val="43137"/>
                  </a:srgbClr>
                </a:outerShdw>
              </a:effectLst>
            </a:endParaRPr>
          </a:p>
          <a:p>
            <a:pPr algn="just" rtl="0"/>
            <a:r>
              <a:rPr lang="en-US" sz="2600" b="1" spc="300" dirty="0" smtClean="0">
                <a:solidFill>
                  <a:schemeClr val="accent1">
                    <a:lumMod val="75000"/>
                  </a:schemeClr>
                </a:solidFill>
                <a:effectLst>
                  <a:outerShdw blurRad="38100" dist="38100" dir="2700000" algn="tl">
                    <a:srgbClr val="000000">
                      <a:alpha val="43137"/>
                    </a:srgbClr>
                  </a:outerShdw>
                </a:effectLst>
              </a:rPr>
              <a:t>3.4 Key Activities of the Financial Manager</a:t>
            </a:r>
          </a:p>
          <a:p>
            <a:pPr algn="l" rtl="0">
              <a:buFont typeface="Wingdings" pitchFamily="2" charset="2"/>
              <a:buChar char="q"/>
            </a:pPr>
            <a:r>
              <a:rPr lang="en-US" sz="2800" b="1" dirty="0" smtClean="0"/>
              <a:t> </a:t>
            </a:r>
            <a:r>
              <a:rPr lang="en-US" sz="2600" b="1" dirty="0" smtClean="0"/>
              <a:t>Performing Financial Analysis and Planning</a:t>
            </a:r>
          </a:p>
          <a:p>
            <a:pPr algn="l" rtl="0">
              <a:buFont typeface="Wingdings" pitchFamily="2" charset="2"/>
              <a:buChar char="q"/>
            </a:pPr>
            <a:r>
              <a:rPr lang="en-US" sz="2600" b="1" dirty="0" smtClean="0"/>
              <a:t> Making Investment Decisions</a:t>
            </a:r>
          </a:p>
          <a:p>
            <a:pPr algn="l" rtl="0">
              <a:buFont typeface="Wingdings" pitchFamily="2" charset="2"/>
              <a:buChar char="q"/>
            </a:pPr>
            <a:r>
              <a:rPr lang="en-US" sz="2600" b="1" dirty="0" smtClean="0"/>
              <a:t> Making Financing Decisions</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endParaRPr lang="en-US" sz="2800" b="1" spc="300" dirty="0" smtClean="0">
              <a:solidFill>
                <a:schemeClr val="accent1">
                  <a:lumMod val="75000"/>
                </a:schemeClr>
              </a:solidFill>
              <a:effectLst>
                <a:outerShdw blurRad="38100" dist="38100" dir="2700000" algn="tl">
                  <a:srgbClr val="000000">
                    <a:alpha val="43137"/>
                  </a:srgbClr>
                </a:outerShdw>
              </a:effectLst>
            </a:endParaRPr>
          </a:p>
          <a:p>
            <a:pPr algn="just" rtl="0"/>
            <a:r>
              <a:rPr lang="en-US" sz="2800" b="1" spc="300" dirty="0" smtClean="0">
                <a:solidFill>
                  <a:schemeClr val="accent1">
                    <a:lumMod val="75000"/>
                  </a:schemeClr>
                </a:solidFill>
                <a:effectLst>
                  <a:outerShdw blurRad="38100" dist="38100" dir="2700000" algn="tl">
                    <a:srgbClr val="000000">
                      <a:alpha val="43137"/>
                    </a:srgbClr>
                  </a:outerShdw>
                </a:effectLst>
              </a:rPr>
              <a:t>3.5 Financial Manager and TQM</a:t>
            </a:r>
          </a:p>
          <a:p>
            <a:pPr algn="justLow" rtl="0">
              <a:buFont typeface="Wingdings" pitchFamily="2" charset="2"/>
              <a:buChar char="q"/>
            </a:pPr>
            <a:r>
              <a:rPr lang="en-US" sz="2400" b="1" dirty="0" smtClean="0"/>
              <a:t> </a:t>
            </a:r>
            <a:r>
              <a:rPr lang="en-US" sz="2800" b="1" dirty="0" smtClean="0"/>
              <a:t>Total quality management (TQM) means the application of quality control to all aspects of a company’s operations. This is an important concept for today’s financial manager.</a:t>
            </a:r>
          </a:p>
          <a:p>
            <a:pPr algn="justLow" rtl="0"/>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2400" b="1" dirty="0" smtClean="0"/>
          </a:p>
          <a:p>
            <a:pPr algn="justLow" rtl="0"/>
            <a:endParaRPr lang="en-US" sz="2400" b="1" dirty="0" smtClean="0"/>
          </a:p>
          <a:p>
            <a:pPr algn="justLow" rtl="0">
              <a:buFont typeface="Wingdings" pitchFamily="2" charset="2"/>
              <a:buChar char="q"/>
            </a:pPr>
            <a:r>
              <a:rPr lang="en-US" sz="2400" b="1" dirty="0" smtClean="0"/>
              <a:t> </a:t>
            </a:r>
            <a:r>
              <a:rPr lang="en-US" sz="2800" b="1" dirty="0" smtClean="0"/>
              <a:t>TQM principles include continual efforts to improve efficiency of operations’ processes and achieve satisfaction of all customers’ needs.  </a:t>
            </a:r>
          </a:p>
          <a:p>
            <a:pPr algn="justLow" rtl="0">
              <a:buFontTx/>
              <a:buChar char="-"/>
            </a:pPr>
            <a:endParaRPr lang="en-US" sz="2400" b="1" dirty="0" smtClean="0"/>
          </a:p>
          <a:p>
            <a:pPr algn="justLow" rtl="0"/>
            <a:r>
              <a:rPr lang="en-US" sz="2400" b="1" dirty="0" smtClean="0"/>
              <a:t> </a:t>
            </a:r>
            <a:endParaRPr lang="en-US" sz="2000" b="1" dirty="0" smtClean="0"/>
          </a:p>
          <a:p>
            <a:pPr rtl="0"/>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algn="just" rtl="0"/>
            <a:endParaRPr lang="en-US" sz="3200" b="1" u="sng" spc="300" dirty="0" smtClean="0">
              <a:solidFill>
                <a:schemeClr val="accent1">
                  <a:lumMod val="75000"/>
                </a:schemeClr>
              </a:solidFill>
              <a:effectLst>
                <a:outerShdw blurRad="38100" dist="38100" dir="2700000" algn="tl">
                  <a:srgbClr val="000000">
                    <a:alpha val="43137"/>
                  </a:srgbClr>
                </a:outerShdw>
              </a:effectLst>
            </a:endParaRPr>
          </a:p>
          <a:p>
            <a:pPr algn="just" rtl="0"/>
            <a:r>
              <a:rPr lang="en-US" sz="3200" b="1" spc="300" dirty="0" smtClean="0">
                <a:solidFill>
                  <a:srgbClr val="0070C0"/>
                </a:solidFill>
                <a:effectLst>
                  <a:outerShdw blurRad="38100" dist="38100" dir="2700000" algn="tl">
                    <a:srgbClr val="000000">
                      <a:alpha val="43137"/>
                    </a:srgbClr>
                  </a:outerShdw>
                </a:effectLst>
              </a:rPr>
              <a:t>4- Goal of the Financial Manager</a:t>
            </a:r>
          </a:p>
          <a:p>
            <a:pPr algn="justLow" rtl="0">
              <a:buFont typeface="Wingdings" pitchFamily="2" charset="2"/>
              <a:buChar char="q"/>
            </a:pPr>
            <a:r>
              <a:rPr lang="en-US" sz="2800" b="1" dirty="0" smtClean="0"/>
              <a:t> Maximize profit</a:t>
            </a:r>
          </a:p>
          <a:p>
            <a:pPr algn="justLow" rtl="0">
              <a:buFont typeface="Wingdings" pitchFamily="2" charset="2"/>
              <a:buChar char="q"/>
            </a:pPr>
            <a:r>
              <a:rPr lang="en-US" sz="2800" b="1" dirty="0" smtClean="0"/>
              <a:t> Maximize shareholders’ wealth</a:t>
            </a:r>
            <a:endParaRPr lang="en-US" sz="1200" b="1" dirty="0" smtClean="0"/>
          </a:p>
          <a:p>
            <a:pPr algn="l" rtl="0"/>
            <a:r>
              <a:rPr lang="en-US" sz="1200" dirty="0" smtClean="0"/>
              <a:t> </a:t>
            </a:r>
            <a:endParaRPr lang="ar-SA"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15272" y="3500444"/>
            <a:ext cx="714380"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buFont typeface="Wingdings" pitchFamily="2" charset="2"/>
              <a:buChar char="q"/>
            </a:pPr>
            <a:r>
              <a:rPr lang="en-US" sz="2800" b="1" dirty="0" smtClean="0"/>
              <a:t> Other issues</a:t>
            </a:r>
          </a:p>
          <a:p>
            <a:pPr marL="357188" lvl="2" indent="88900" algn="justLow" rtl="0">
              <a:buFont typeface="Wingdings" pitchFamily="2" charset="2"/>
              <a:buChar char="q"/>
            </a:pPr>
            <a:r>
              <a:rPr lang="en-US" sz="2600" b="1" dirty="0" smtClean="0"/>
              <a:t>  </a:t>
            </a:r>
            <a:r>
              <a:rPr lang="en-US" sz="2800" b="1" dirty="0" smtClean="0">
                <a:solidFill>
                  <a:srgbClr val="C00000"/>
                </a:solidFill>
              </a:rPr>
              <a:t>Stakeholders</a:t>
            </a:r>
            <a:r>
              <a:rPr lang="en-US" sz="2800" b="1" dirty="0" smtClean="0"/>
              <a:t>: Groups such as employees, customers, supplier, creditors, owners, and others, who have a direct economic link to the firm.</a:t>
            </a:r>
          </a:p>
          <a:p>
            <a:pPr algn="justLow" rtl="0"/>
            <a:r>
              <a:rPr lang="en-US" sz="2400" b="1" dirty="0" smtClean="0"/>
              <a:t> </a:t>
            </a:r>
          </a:p>
          <a:p>
            <a:pPr rtl="0"/>
            <a:endParaRPr lang="en-US" sz="1800" b="1" dirty="0" smtClean="0"/>
          </a:p>
          <a:p>
            <a:pPr algn="l" rtl="0"/>
            <a:r>
              <a:rPr lang="en-US" sz="1800" dirty="0" smtClean="0"/>
              <a:t> </a:t>
            </a:r>
            <a:endParaRPr lang="ar-SA" sz="1800" b="1" dirty="0" smtClean="0">
              <a:cs typeface="Arial" pitchFamily="34" charset="0"/>
            </a:endParaRPr>
          </a:p>
          <a:p>
            <a:pPr algn="l"/>
            <a:r>
              <a:rPr lang="en-US" sz="1800" b="1" dirty="0" smtClean="0">
                <a:cs typeface="Arial" pitchFamily="34" charset="0"/>
              </a:rPr>
              <a:t> </a:t>
            </a:r>
          </a:p>
          <a:p>
            <a:pPr algn="l"/>
            <a:r>
              <a:rPr lang="en-GB" sz="1800" b="1" dirty="0" smtClean="0">
                <a:cs typeface="Arial" pitchFamily="34" charset="0"/>
              </a:rPr>
              <a:t>  </a:t>
            </a:r>
            <a:r>
              <a:rPr lang="en-US" sz="1800" b="1" dirty="0" smtClean="0">
                <a:cs typeface="Arial" pitchFamily="34" charset="0"/>
              </a:rPr>
              <a:t>     </a:t>
            </a:r>
            <a:r>
              <a:rPr lang="en-GB" sz="1800"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 name="سهم منحني إلى اليسار 9"/>
          <p:cNvSpPr/>
          <p:nvPr/>
        </p:nvSpPr>
        <p:spPr>
          <a:xfrm>
            <a:off x="7858148" y="3571882"/>
            <a:ext cx="714380" cy="649212"/>
          </a:xfrm>
          <a:prstGeom prst="curved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357188" lvl="2" indent="88900" algn="justLow" rtl="0">
              <a:buFont typeface="Wingdings" pitchFamily="2" charset="2"/>
              <a:buChar char="q"/>
            </a:pPr>
            <a:endParaRPr lang="en-US" sz="2600" b="1" dirty="0" smtClean="0">
              <a:solidFill>
                <a:srgbClr val="C00000"/>
              </a:solidFill>
            </a:endParaRPr>
          </a:p>
          <a:p>
            <a:pPr marL="357188" lvl="2" indent="88900" algn="justLow" rtl="0">
              <a:buFont typeface="Wingdings" pitchFamily="2" charset="2"/>
              <a:buChar char="q"/>
            </a:pPr>
            <a:r>
              <a:rPr lang="en-US" sz="2600" b="1" dirty="0" smtClean="0"/>
              <a:t> </a:t>
            </a:r>
            <a:r>
              <a:rPr lang="en-US" sz="2800" b="1" dirty="0" smtClean="0">
                <a:solidFill>
                  <a:srgbClr val="C00000"/>
                </a:solidFill>
              </a:rPr>
              <a:t>The agency issue</a:t>
            </a:r>
            <a:r>
              <a:rPr lang="en-US" sz="2800" b="1" dirty="0" smtClean="0"/>
              <a:t>: it can be raised as a result of conflicts between the owners and managers. Managers may place personal goals ahead of corporate goals, whereas owners view managers as agents towards the maximization of their wealth.</a:t>
            </a:r>
            <a:endParaRPr lang="en-US" sz="2600" b="1" dirty="0" smtClean="0"/>
          </a:p>
          <a:p>
            <a:pPr rtl="0"/>
            <a:endParaRPr lang="en-US" sz="1800" b="1" dirty="0" smtClean="0"/>
          </a:p>
          <a:p>
            <a:pPr algn="l" rtl="0"/>
            <a:r>
              <a:rPr lang="en-US" sz="1800" dirty="0" smtClean="0"/>
              <a:t> </a:t>
            </a:r>
            <a:endParaRPr lang="ar-SA" sz="1800" b="1" dirty="0" smtClean="0">
              <a:cs typeface="Arial" pitchFamily="34" charset="0"/>
            </a:endParaRPr>
          </a:p>
          <a:p>
            <a:pPr algn="l"/>
            <a:r>
              <a:rPr lang="en-US" sz="1800" b="1" dirty="0" smtClean="0">
                <a:cs typeface="Arial" pitchFamily="34" charset="0"/>
              </a:rPr>
              <a:t> </a:t>
            </a:r>
          </a:p>
          <a:p>
            <a:pPr algn="l"/>
            <a:r>
              <a:rPr lang="en-GB" sz="1800" b="1" dirty="0" smtClean="0">
                <a:cs typeface="Arial" pitchFamily="34" charset="0"/>
              </a:rPr>
              <a:t>  </a:t>
            </a:r>
            <a:r>
              <a:rPr lang="en-US" sz="1800" b="1" dirty="0" smtClean="0">
                <a:cs typeface="Arial" pitchFamily="34" charset="0"/>
              </a:rPr>
              <a:t>     </a:t>
            </a:r>
            <a:r>
              <a:rPr lang="en-GB" sz="1800"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 name="سهم منحني إلى اليسار 9"/>
          <p:cNvSpPr/>
          <p:nvPr/>
        </p:nvSpPr>
        <p:spPr>
          <a:xfrm>
            <a:off x="8072462" y="3714758"/>
            <a:ext cx="571504" cy="500066"/>
          </a:xfrm>
          <a:prstGeom prst="curved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500034" y="1214428"/>
            <a:ext cx="8229600" cy="3086111"/>
          </a:xfrm>
        </p:spPr>
        <p:style>
          <a:lnRef idx="2">
            <a:schemeClr val="accent1"/>
          </a:lnRef>
          <a:fillRef idx="1">
            <a:schemeClr val="lt1"/>
          </a:fillRef>
          <a:effectRef idx="0">
            <a:schemeClr val="accent1"/>
          </a:effectRef>
          <a:fontRef idx="minor">
            <a:schemeClr val="dk1"/>
          </a:fontRef>
        </p:style>
        <p:txBody>
          <a:bodyPr anchor="t"/>
          <a:lstStyle/>
          <a:p>
            <a:pPr marL="357188" lvl="2" indent="88900" algn="justLow" rtl="0">
              <a:buFont typeface="Wingdings" pitchFamily="2" charset="2"/>
              <a:buChar char="q"/>
            </a:pPr>
            <a:endParaRPr lang="en-US" sz="2600" b="1" dirty="0" smtClean="0">
              <a:solidFill>
                <a:srgbClr val="C00000"/>
              </a:solidFill>
            </a:endParaRPr>
          </a:p>
          <a:p>
            <a:pPr marL="357188" lvl="2" indent="88900" algn="justLow" rtl="0">
              <a:buFont typeface="Wingdings" pitchFamily="2" charset="2"/>
              <a:buChar char="q"/>
            </a:pPr>
            <a:r>
              <a:rPr lang="en-US" sz="2600" b="1" dirty="0" smtClean="0"/>
              <a:t> </a:t>
            </a:r>
            <a:r>
              <a:rPr lang="en-US" sz="2800" b="1" dirty="0" smtClean="0">
                <a:solidFill>
                  <a:srgbClr val="C00000"/>
                </a:solidFill>
              </a:rPr>
              <a:t>Ethics</a:t>
            </a:r>
            <a:r>
              <a:rPr lang="en-US" sz="2800" b="1" dirty="0" smtClean="0"/>
              <a:t>: Business ethics can be thought of as a company’s attitudes and conduct towards community and stockholders. High  standards of ethical behavior demand that firm treat each party it deals with in a fair and honest manner.</a:t>
            </a:r>
            <a:endParaRPr lang="en-US" sz="2600" b="1" dirty="0" smtClean="0"/>
          </a:p>
          <a:p>
            <a:pPr algn="justLow" rtl="0"/>
            <a:r>
              <a:rPr lang="en-US" sz="1800" b="1" dirty="0" smtClean="0"/>
              <a:t> </a:t>
            </a:r>
          </a:p>
          <a:p>
            <a:pPr rtl="0"/>
            <a:endParaRPr lang="en-US" sz="1800" b="1" dirty="0" smtClean="0"/>
          </a:p>
          <a:p>
            <a:pPr algn="l" rtl="0"/>
            <a:r>
              <a:rPr lang="en-US" sz="1800" dirty="0" smtClean="0"/>
              <a:t> </a:t>
            </a:r>
            <a:endParaRPr lang="ar-SA" sz="1800" b="1" dirty="0" smtClean="0">
              <a:cs typeface="Arial" pitchFamily="34" charset="0"/>
            </a:endParaRPr>
          </a:p>
          <a:p>
            <a:pPr algn="l"/>
            <a:r>
              <a:rPr lang="en-US" sz="1800" b="1" dirty="0" smtClean="0">
                <a:cs typeface="Arial" pitchFamily="34" charset="0"/>
              </a:rPr>
              <a:t> </a:t>
            </a:r>
          </a:p>
          <a:p>
            <a:pPr algn="l"/>
            <a:r>
              <a:rPr lang="en-GB" sz="1800" b="1" dirty="0" smtClean="0">
                <a:cs typeface="Arial" pitchFamily="34" charset="0"/>
              </a:rPr>
              <a:t>  </a:t>
            </a:r>
            <a:r>
              <a:rPr lang="en-US" sz="1800" b="1" dirty="0" smtClean="0">
                <a:cs typeface="Arial" pitchFamily="34" charset="0"/>
              </a:rPr>
              <a:t>     </a:t>
            </a:r>
            <a:r>
              <a:rPr lang="en-GB" sz="1800"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358214"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400" dirty="0" smtClean="0"/>
              <a:t> </a:t>
            </a:r>
            <a:r>
              <a:rPr lang="en-US" sz="3400" b="1" dirty="0" smtClean="0"/>
              <a:t>Chapter 1: The Scope of Managerial Finance</a:t>
            </a:r>
            <a:endParaRPr lang="en-US" sz="3400" b="1" dirty="0"/>
          </a:p>
        </p:txBody>
      </p:sp>
      <p:sp>
        <p:nvSpPr>
          <p:cNvPr id="7171" name="Text Placeholder 5"/>
          <p:cNvSpPr>
            <a:spLocks noGrp="1"/>
          </p:cNvSpPr>
          <p:nvPr>
            <p:ph idx="1"/>
          </p:nvPr>
        </p:nvSpPr>
        <p:spPr>
          <a:xfrm>
            <a:off x="500034" y="1214428"/>
            <a:ext cx="8229600" cy="3214710"/>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200" b="1" dirty="0" smtClean="0">
                <a:solidFill>
                  <a:srgbClr val="C00000"/>
                </a:solidFill>
              </a:rPr>
              <a:t>Conclusion </a:t>
            </a:r>
          </a:p>
          <a:p>
            <a:pPr marL="0" indent="0" algn="justLow" rtl="0"/>
            <a:r>
              <a:rPr lang="en-US" sz="2800" b="1" dirty="0" smtClean="0"/>
              <a:t>As it has been discussed above that the world of managerial finance is very complex and interrelated with other function and objectives within a firm. Therefore, a careful look should be provided to that subject when it comes to approach it, either professionally or academically.</a:t>
            </a:r>
          </a:p>
          <a:p>
            <a:pPr rtl="0"/>
            <a:endParaRPr lang="en-US" sz="1800" b="1" dirty="0" smtClean="0"/>
          </a:p>
          <a:p>
            <a:pPr algn="l" rtl="0"/>
            <a:r>
              <a:rPr lang="en-US" sz="1800" dirty="0" smtClean="0"/>
              <a:t> </a:t>
            </a:r>
            <a:endParaRPr lang="ar-SA" sz="1800" b="1" dirty="0" smtClean="0">
              <a:cs typeface="Arial" pitchFamily="34" charset="0"/>
            </a:endParaRPr>
          </a:p>
          <a:p>
            <a:pPr algn="l"/>
            <a:r>
              <a:rPr lang="en-US" sz="1800" b="1" dirty="0" smtClean="0">
                <a:cs typeface="Arial" pitchFamily="34" charset="0"/>
              </a:rPr>
              <a:t> </a:t>
            </a:r>
          </a:p>
          <a:p>
            <a:pPr algn="l"/>
            <a:r>
              <a:rPr lang="en-GB" sz="1800" b="1" dirty="0" smtClean="0">
                <a:cs typeface="Arial" pitchFamily="34" charset="0"/>
              </a:rPr>
              <a:t>  </a:t>
            </a:r>
            <a:r>
              <a:rPr lang="en-US" sz="1800" b="1" dirty="0" smtClean="0">
                <a:cs typeface="Arial" pitchFamily="34" charset="0"/>
              </a:rPr>
              <a:t>     </a:t>
            </a:r>
            <a:r>
              <a:rPr lang="en-GB" sz="1800"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7215206"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خطط انسيابي: رابط 7"/>
          <p:cNvSpPr/>
          <p:nvPr/>
        </p:nvSpPr>
        <p:spPr>
          <a:xfrm>
            <a:off x="7572396"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خطط انسيابي: رابط 8"/>
          <p:cNvSpPr/>
          <p:nvPr/>
        </p:nvSpPr>
        <p:spPr>
          <a:xfrm>
            <a:off x="7929586"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59</a:t>
            </a:fld>
            <a:endParaRPr lang="en-US" smtClean="0">
              <a:cs typeface="Arial" pitchFamily="34" charset="0"/>
            </a:endParaRPr>
          </a:p>
        </p:txBody>
      </p:sp>
      <p:sp>
        <p:nvSpPr>
          <p:cNvPr id="5" name="Rectangle 4"/>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7898" tIns="43950" rIns="87898" bIns="43950" anchor="ctr"/>
          <a:lstStyle/>
          <a:p>
            <a:pPr algn="ctr">
              <a:defRPr/>
            </a:pPr>
            <a:endParaRPr lang="en-US" dirty="0"/>
          </a:p>
        </p:txBody>
      </p:sp>
      <p:grpSp>
        <p:nvGrpSpPr>
          <p:cNvPr id="2" name="Group 5"/>
          <p:cNvGrpSpPr>
            <a:grpSpLocks/>
          </p:cNvGrpSpPr>
          <p:nvPr/>
        </p:nvGrpSpPr>
        <p:grpSpPr bwMode="auto">
          <a:xfrm>
            <a:off x="4783016" y="1485900"/>
            <a:ext cx="2400300" cy="1893094"/>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2" y="2514600"/>
            <a:ext cx="2602523" cy="1017406"/>
          </a:xfrm>
          <a:prstGeom prst="rect">
            <a:avLst/>
          </a:prstGeom>
          <a:noFill/>
          <a:ln w="9525">
            <a:noFill/>
            <a:miter lim="800000"/>
            <a:headEnd/>
            <a:tailEnd/>
          </a:ln>
        </p:spPr>
        <p:txBody>
          <a:bodyPr lIns="77925" tIns="38963" rIns="77925" bIns="38963">
            <a:spAutoFit/>
          </a:bodyPr>
          <a:lstStyle/>
          <a:p>
            <a:r>
              <a:rPr lang="ar-EG" sz="6100" dirty="0">
                <a:solidFill>
                  <a:schemeClr val="bg1"/>
                </a:solidFill>
                <a:latin typeface="Calibri" pitchFamily="34" charset="0"/>
              </a:rPr>
              <a:t>بحمد الله</a:t>
            </a:r>
            <a:endParaRPr lang="en-US" sz="6100" dirty="0">
              <a:solidFill>
                <a:schemeClr val="bg1"/>
              </a:solidFill>
              <a:latin typeface="Calibri" pitchFamily="34" charset="0"/>
            </a:endParaRPr>
          </a:p>
        </p:txBody>
      </p:sp>
      <p:sp>
        <p:nvSpPr>
          <p:cNvPr id="13318" name="Freeform 6"/>
          <p:cNvSpPr>
            <a:spLocks noEditPoints="1"/>
          </p:cNvSpPr>
          <p:nvPr/>
        </p:nvSpPr>
        <p:spPr bwMode="auto">
          <a:xfrm>
            <a:off x="2180493" y="1657351"/>
            <a:ext cx="2482362" cy="927497"/>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77925" tIns="38963" rIns="77925" bIns="38963"/>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359</TotalTime>
  <Words>2484</Words>
  <Application>Microsoft Office PowerPoint</Application>
  <PresentationFormat>عرض على الشاشة (9:16)‏</PresentationFormat>
  <Paragraphs>685</Paragraphs>
  <Slides>59</Slides>
  <Notes>0</Notes>
  <HiddenSlides>0</HiddenSlides>
  <MMClips>0</MMClips>
  <ScaleCrop>false</ScaleCrop>
  <HeadingPairs>
    <vt:vector size="4" baseType="variant">
      <vt:variant>
        <vt:lpstr>سمة</vt:lpstr>
      </vt:variant>
      <vt:variant>
        <vt:i4>1</vt:i4>
      </vt:variant>
      <vt:variant>
        <vt:lpstr>عناوين الشرائح</vt:lpstr>
      </vt:variant>
      <vt:variant>
        <vt:i4>59</vt:i4>
      </vt:variant>
    </vt:vector>
  </HeadingPairs>
  <TitlesOfParts>
    <vt:vector size="60" baseType="lpstr">
      <vt:lpstr>سمة1</vt:lpstr>
      <vt:lpstr>الشريحة 1</vt:lpstr>
      <vt:lpstr>Course Description   and Content</vt:lpstr>
      <vt:lpstr>Course Description</vt:lpstr>
      <vt:lpstr>Course Description</vt:lpstr>
      <vt:lpstr>Course Description</vt:lpstr>
      <vt:lpstr>Course Description</vt:lpstr>
      <vt:lpstr>Course Description</vt:lpstr>
      <vt:lpstr>Content</vt:lpstr>
      <vt:lpstr>Content</vt:lpstr>
      <vt:lpstr>Content</vt:lpstr>
      <vt:lpstr>Content</vt:lpstr>
      <vt:lpstr>Content</vt:lpstr>
      <vt:lpstr>Course References</vt:lpstr>
      <vt:lpstr>  Chapter 1  The Scope of the Managerial Finance</vt:lpstr>
      <vt:lpstr>Chapter 1: The Scope of Managerial Finance</vt:lpstr>
      <vt:lpstr>Chapter 1: The Scope of Managerial Finance</vt:lpstr>
      <vt:lpstr>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 Chapter 1: The Scope of Managerial Finance</vt:lpstr>
      <vt:lpstr>الشريحة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aboudah</cp:lastModifiedBy>
  <cp:revision>46</cp:revision>
  <dcterms:created xsi:type="dcterms:W3CDTF">2010-06-14T19:04:02Z</dcterms:created>
  <dcterms:modified xsi:type="dcterms:W3CDTF">2010-07-04T07:31:27Z</dcterms:modified>
</cp:coreProperties>
</file>