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4"/>
  </p:notesMasterIdLst>
  <p:sldIdLst>
    <p:sldId id="257" r:id="rId2"/>
    <p:sldId id="259" r:id="rId3"/>
    <p:sldId id="261" r:id="rId4"/>
    <p:sldId id="299" r:id="rId5"/>
    <p:sldId id="298" r:id="rId6"/>
    <p:sldId id="262" r:id="rId7"/>
    <p:sldId id="264" r:id="rId8"/>
    <p:sldId id="263" r:id="rId9"/>
    <p:sldId id="265" r:id="rId10"/>
    <p:sldId id="266" r:id="rId11"/>
    <p:sldId id="267" r:id="rId12"/>
    <p:sldId id="288" r:id="rId13"/>
    <p:sldId id="268" r:id="rId14"/>
    <p:sldId id="269" r:id="rId15"/>
    <p:sldId id="270" r:id="rId16"/>
    <p:sldId id="289" r:id="rId17"/>
    <p:sldId id="271" r:id="rId18"/>
    <p:sldId id="273" r:id="rId19"/>
    <p:sldId id="290" r:id="rId20"/>
    <p:sldId id="272" r:id="rId21"/>
    <p:sldId id="274" r:id="rId22"/>
    <p:sldId id="275" r:id="rId23"/>
    <p:sldId id="276" r:id="rId24"/>
    <p:sldId id="277" r:id="rId25"/>
    <p:sldId id="291" r:id="rId26"/>
    <p:sldId id="278" r:id="rId27"/>
    <p:sldId id="279" r:id="rId28"/>
    <p:sldId id="292" r:id="rId29"/>
    <p:sldId id="280" r:id="rId30"/>
    <p:sldId id="281" r:id="rId31"/>
    <p:sldId id="293" r:id="rId32"/>
    <p:sldId id="282" r:id="rId33"/>
    <p:sldId id="294" r:id="rId34"/>
    <p:sldId id="283" r:id="rId35"/>
    <p:sldId id="295" r:id="rId36"/>
    <p:sldId id="284" r:id="rId37"/>
    <p:sldId id="285" r:id="rId38"/>
    <p:sldId id="286" r:id="rId39"/>
    <p:sldId id="296" r:id="rId40"/>
    <p:sldId id="287" r:id="rId41"/>
    <p:sldId id="297" r:id="rId42"/>
    <p:sldId id="260" r:id="rId43"/>
  </p:sldIdLst>
  <p:sldSz cx="9144000" cy="5143500" type="screen16x9"/>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1" d="100"/>
          <a:sy n="81" d="100"/>
        </p:scale>
        <p:origin x="-102" y="-41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AD2CDCC-4854-478D-9A94-4E4E8F79F078}" type="datetimeFigureOut">
              <a:rPr lang="ar-SA" smtClean="0"/>
              <a:pPr/>
              <a:t>08/07/1431</a:t>
            </a:fld>
            <a:endParaRPr lang="ar-SA"/>
          </a:p>
        </p:txBody>
      </p:sp>
      <p:sp>
        <p:nvSpPr>
          <p:cNvPr id="4" name="عنصر نائب لصورة الشريحة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C3AB432-1F0E-41C6-A2BB-BF1729B09B0A}"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2C3AB432-1F0E-41C6-A2BB-BF1729B09B0A}" type="slidenum">
              <a:rPr lang="ar-SA" smtClean="0"/>
              <a:pPr/>
              <a:t>28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6682154"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1597822"/>
            <a:ext cx="7772400" cy="1102519"/>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6" y="4767264"/>
            <a:ext cx="445477" cy="273844"/>
          </a:xfrm>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7"/>
            <a:ext cx="7772400" cy="1021556"/>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200152"/>
            <a:ext cx="4051496" cy="3394472"/>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200152"/>
            <a:ext cx="4051496" cy="3394472"/>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151335"/>
            <a:ext cx="4041776"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1631156"/>
            <a:ext cx="4041776"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2" y="204791"/>
            <a:ext cx="5111749"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05982"/>
            <a:ext cx="2228850" cy="4388644"/>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05982"/>
            <a:ext cx="6534150" cy="43886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4743450"/>
            <a:ext cx="9144000" cy="400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7948246" y="4343400"/>
            <a:ext cx="868974" cy="6858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4779169"/>
            <a:ext cx="2518830"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05979"/>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4782742"/>
            <a:ext cx="527538" cy="273844"/>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144000" cy="257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5127" name="Subtitle 2"/>
          <p:cNvSpPr txBox="1">
            <a:spLocks/>
          </p:cNvSpPr>
          <p:nvPr/>
        </p:nvSpPr>
        <p:spPr bwMode="auto">
          <a:xfrm>
            <a:off x="5134711" y="3486150"/>
            <a:ext cx="3698631" cy="1200150"/>
          </a:xfrm>
          <a:prstGeom prst="rect">
            <a:avLst/>
          </a:prstGeom>
          <a:noFill/>
          <a:ln w="9525">
            <a:noFill/>
            <a:miter lim="800000"/>
            <a:headEnd/>
            <a:tailEnd/>
          </a:ln>
        </p:spPr>
        <p:txBody>
          <a:bodyPr/>
          <a:lstStyle/>
          <a:p>
            <a:pPr algn="ctr">
              <a:spcBef>
                <a:spcPct val="20000"/>
              </a:spcBef>
              <a:buFont typeface="Arial" pitchFamily="34" charset="0"/>
              <a:buNone/>
            </a:pPr>
            <a:r>
              <a:rPr lang="en-US" sz="2600">
                <a:solidFill>
                  <a:srgbClr val="898989"/>
                </a:solidFill>
                <a:latin typeface="Calibri" pitchFamily="34" charset="0"/>
              </a:rPr>
              <a:t>Business School </a:t>
            </a:r>
          </a:p>
          <a:p>
            <a:pPr algn="ctr">
              <a:spcBef>
                <a:spcPct val="20000"/>
              </a:spcBef>
              <a:buFont typeface="Arial" pitchFamily="34" charset="0"/>
              <a:buNone/>
            </a:pPr>
            <a:r>
              <a:rPr lang="en-US" sz="2600">
                <a:solidFill>
                  <a:srgbClr val="898989"/>
                </a:solidFill>
                <a:latin typeface="Calibri" pitchFamily="34" charset="0"/>
              </a:rPr>
              <a:t>Management Department</a:t>
            </a:r>
          </a:p>
          <a:p>
            <a:pPr algn="ctr">
              <a:spcBef>
                <a:spcPct val="20000"/>
              </a:spcBef>
              <a:buFont typeface="Arial" pitchFamily="34" charset="0"/>
              <a:buNone/>
            </a:pPr>
            <a:r>
              <a:rPr lang="en-US" sz="2600">
                <a:solidFill>
                  <a:srgbClr val="898989"/>
                </a:solidFill>
                <a:latin typeface="Calibri" pitchFamily="34" charset="0"/>
              </a:rPr>
              <a:t>    </a:t>
            </a:r>
          </a:p>
          <a:p>
            <a:pPr algn="ctr">
              <a:spcBef>
                <a:spcPct val="20000"/>
              </a:spcBef>
              <a:buFont typeface="Arial" pitchFamily="34" charset="0"/>
              <a:buNone/>
            </a:pPr>
            <a:endParaRPr lang="en-US" sz="2600">
              <a:solidFill>
                <a:srgbClr val="898989"/>
              </a:solidFill>
              <a:latin typeface="Calibri" pitchFamily="34" charset="0"/>
            </a:endParaRPr>
          </a:p>
          <a:p>
            <a:pPr algn="ctr">
              <a:spcBef>
                <a:spcPct val="20000"/>
              </a:spcBef>
              <a:buFont typeface="Arial" pitchFamily="34" charset="0"/>
              <a:buNone/>
            </a:pPr>
            <a:endParaRPr lang="en-US" sz="2600">
              <a:solidFill>
                <a:srgbClr val="898989"/>
              </a:solidFill>
              <a:latin typeface="Calibri" pitchFamily="34" charset="0"/>
            </a:endParaRPr>
          </a:p>
        </p:txBody>
      </p:sp>
      <p:grpSp>
        <p:nvGrpSpPr>
          <p:cNvPr id="2" name="Group 7"/>
          <p:cNvGrpSpPr>
            <a:grpSpLocks/>
          </p:cNvGrpSpPr>
          <p:nvPr/>
        </p:nvGrpSpPr>
        <p:grpSpPr bwMode="auto">
          <a:xfrm>
            <a:off x="5994889" y="1485902"/>
            <a:ext cx="2400300" cy="1893094"/>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 y="2000250"/>
            <a:ext cx="5622681" cy="1571632"/>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0" name="Title 1"/>
          <p:cNvSpPr txBox="1">
            <a:spLocks/>
          </p:cNvSpPr>
          <p:nvPr/>
        </p:nvSpPr>
        <p:spPr bwMode="auto">
          <a:xfrm>
            <a:off x="422034" y="2000247"/>
            <a:ext cx="4706815" cy="1543054"/>
          </a:xfrm>
          <a:prstGeom prst="rect">
            <a:avLst/>
          </a:prstGeom>
          <a:noFill/>
          <a:ln w="9525">
            <a:noFill/>
            <a:miter lim="800000"/>
            <a:headEnd/>
            <a:tailEnd/>
          </a:ln>
        </p:spPr>
        <p:txBody>
          <a:bodyPr anchor="t"/>
          <a:lstStyle/>
          <a:p>
            <a:pPr>
              <a:lnSpc>
                <a:spcPct val="80000"/>
              </a:lnSpc>
            </a:pPr>
            <a:r>
              <a:rPr lang="en-US" sz="3600" b="1" dirty="0" smtClean="0"/>
              <a:t>Finance   </a:t>
            </a:r>
            <a:r>
              <a:rPr lang="en-US" sz="2200" b="1" dirty="0" smtClean="0">
                <a:solidFill>
                  <a:srgbClr val="7F7F7F"/>
                </a:solidFill>
                <a:latin typeface="Calibri" pitchFamily="34" charset="0"/>
                <a:cs typeface="Times New Roman" pitchFamily="18" charset="0"/>
              </a:rPr>
              <a:t>Pre-MBA </a:t>
            </a:r>
          </a:p>
          <a:p>
            <a:pPr>
              <a:lnSpc>
                <a:spcPct val="80000"/>
              </a:lnSpc>
            </a:pPr>
            <a:r>
              <a:rPr lang="en-US" sz="3200" b="1" dirty="0" smtClean="0">
                <a:solidFill>
                  <a:srgbClr val="7F7F7F"/>
                </a:solidFill>
                <a:latin typeface="Calibri" pitchFamily="34" charset="0"/>
                <a:cs typeface="Times New Roman" pitchFamily="18" charset="0"/>
              </a:rPr>
              <a:t>2010-2011</a:t>
            </a:r>
          </a:p>
          <a:p>
            <a:pPr>
              <a:lnSpc>
                <a:spcPct val="80000"/>
              </a:lnSpc>
            </a:pPr>
            <a:r>
              <a:rPr lang="en-US" sz="2800" b="1" dirty="0" smtClean="0">
                <a:latin typeface="Calibri" pitchFamily="34" charset="0"/>
                <a:cs typeface="Times New Roman" pitchFamily="18" charset="0"/>
              </a:rPr>
              <a:t>Dr Abdeldjelil Ferhat BOUDAH</a:t>
            </a:r>
            <a:endParaRPr lang="en-US" sz="2800" b="1" dirty="0">
              <a:latin typeface="Arial Black" pitchFamily="34" charset="0"/>
            </a:endParaRPr>
          </a:p>
          <a:p>
            <a:endParaRPr lang="en-US" sz="2000" dirty="0">
              <a:latin typeface="Arial Black" pitchFamily="34" charset="0"/>
            </a:endParaRPr>
          </a:p>
        </p:txBody>
      </p:sp>
      <p:sp>
        <p:nvSpPr>
          <p:cNvPr id="5131" name="Slide Number Placeholder 10"/>
          <p:cNvSpPr txBox="1">
            <a:spLocks/>
          </p:cNvSpPr>
          <p:nvPr/>
        </p:nvSpPr>
        <p:spPr bwMode="auto">
          <a:xfrm>
            <a:off x="351692" y="4804173"/>
            <a:ext cx="2133600" cy="273844"/>
          </a:xfrm>
          <a:prstGeom prst="rect">
            <a:avLst/>
          </a:prstGeom>
          <a:noFill/>
          <a:ln w="9525">
            <a:noFill/>
            <a:miter lim="800000"/>
            <a:headEnd/>
            <a:tailEnd/>
          </a:ln>
        </p:spPr>
        <p:txBody>
          <a:bodyPr anchor="ctr"/>
          <a:lstStyle/>
          <a:p>
            <a:pPr algn="r"/>
            <a:fld id="{91E687D7-3F6F-4CF1-B67A-0064119F7BC2}"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1643056"/>
            <a:ext cx="7772400" cy="1571636"/>
          </a:xfrm>
        </p:spPr>
        <p:txBody>
          <a:bodyPr anchor="b">
            <a:noAutofit/>
          </a:bodyPr>
          <a:lstStyle/>
          <a:p>
            <a:pPr>
              <a:defRPr/>
            </a:pPr>
            <a:r>
              <a:rPr lang="ar-SA" sz="3200" b="1" dirty="0" smtClean="0"/>
              <a:t/>
            </a:r>
            <a:br>
              <a:rPr lang="ar-SA" sz="3200" b="1" dirty="0" smtClean="0"/>
            </a:br>
            <a:r>
              <a:rPr lang="ar-SA" sz="3200" b="1" dirty="0" smtClean="0"/>
              <a:t/>
            </a:r>
            <a:br>
              <a:rPr lang="ar-SA" sz="3200" b="1" dirty="0" smtClean="0"/>
            </a:br>
            <a:r>
              <a:rPr lang="en-US" sz="4000" b="1" dirty="0" smtClean="0"/>
              <a:t>Chapter 2</a:t>
            </a:r>
            <a:r>
              <a:rPr lang="en-US" sz="3200" b="1" dirty="0" smtClean="0"/>
              <a:t/>
            </a:r>
            <a:br>
              <a:rPr lang="en-US" sz="3200" b="1" dirty="0" smtClean="0"/>
            </a:br>
            <a:r>
              <a:rPr lang="en-US" sz="3200" b="1" spc="-150" dirty="0" smtClean="0">
                <a:solidFill>
                  <a:schemeClr val="tx1"/>
                </a:solidFill>
              </a:rPr>
              <a:t> </a:t>
            </a:r>
            <a:r>
              <a:rPr lang="en-US" sz="3600" b="1" spc="-150" dirty="0" smtClean="0">
                <a:solidFill>
                  <a:schemeClr val="tx1"/>
                </a:solidFill>
              </a:rPr>
              <a:t>The Operating environment of the Firm</a:t>
            </a:r>
            <a:endParaRPr lang="en-US" sz="3200" dirty="0" smtClean="0">
              <a:solidFill>
                <a:schemeClr val="tx1"/>
              </a:solidFill>
            </a:endParaRPr>
          </a:p>
        </p:txBody>
      </p:sp>
      <p:sp>
        <p:nvSpPr>
          <p:cNvPr id="6147" name="Slide Number Placeholder 3"/>
          <p:cNvSpPr>
            <a:spLocks noGrp="1"/>
          </p:cNvSpPr>
          <p:nvPr>
            <p:ph type="sldNum" sz="quarter" idx="10"/>
          </p:nvPr>
        </p:nvSpPr>
        <p:spPr bwMode="auto">
          <a:xfrm>
            <a:off x="2110154" y="4743450"/>
            <a:ext cx="282820" cy="376238"/>
          </a:xfrm>
          <a:noFill/>
          <a:ln>
            <a:miter lim="800000"/>
            <a:headEnd/>
            <a:tailEnd/>
          </a:ln>
        </p:spPr>
        <p:txBody>
          <a:bodyPr/>
          <a:lstStyle/>
          <a:p>
            <a:fld id="{F6C2C642-79F6-486B-825F-127AFB4BC4AF}" type="slidenum">
              <a:rPr lang="ar-SA" smtClean="0">
                <a:cs typeface="Arial" pitchFamily="34" charset="0"/>
              </a:rPr>
              <a:pPr/>
              <a:t>2</a:t>
            </a:fld>
            <a:endParaRPr lang="en-US" smtClean="0">
              <a:cs typeface="Arial" pitchFamily="34" charset="0"/>
            </a:endParaRPr>
          </a:p>
        </p:txBody>
      </p:sp>
      <p:sp>
        <p:nvSpPr>
          <p:cNvPr id="6148" name="TextBox 4"/>
          <p:cNvSpPr txBox="1">
            <a:spLocks noChangeArrowheads="1"/>
          </p:cNvSpPr>
          <p:nvPr/>
        </p:nvSpPr>
        <p:spPr bwMode="auto">
          <a:xfrm>
            <a:off x="2532185" y="4773216"/>
            <a:ext cx="3516923" cy="632685"/>
          </a:xfrm>
          <a:prstGeom prst="rect">
            <a:avLst/>
          </a:prstGeom>
          <a:noFill/>
          <a:ln w="9525">
            <a:noFill/>
            <a:miter lim="800000"/>
            <a:headEnd/>
            <a:tailEnd/>
          </a:ln>
        </p:spPr>
        <p:txBody>
          <a:bodyPr lIns="77925" tIns="38963" rIns="77925" bIns="38963">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0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200151"/>
            <a:ext cx="8329642" cy="3157549"/>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C00000"/>
                </a:solidFill>
              </a:rPr>
              <a:t>Introduction</a:t>
            </a:r>
          </a:p>
          <a:p>
            <a:pPr algn="justLow" rtl="0"/>
            <a:r>
              <a:rPr lang="en-US" sz="2800" b="1" dirty="0" smtClean="0"/>
              <a:t>2-1    Financial Institutions</a:t>
            </a:r>
          </a:p>
          <a:p>
            <a:pPr algn="justLow" rtl="0"/>
            <a:r>
              <a:rPr lang="en-US" sz="2800" b="1" dirty="0" smtClean="0"/>
              <a:t>2-2    Financial Markets</a:t>
            </a:r>
          </a:p>
          <a:p>
            <a:pPr marL="803275" indent="-803275" algn="justLow" rtl="0">
              <a:tabLst>
                <a:tab pos="803275" algn="l"/>
              </a:tabLst>
            </a:pPr>
            <a:r>
              <a:rPr lang="en-US" sz="2800" b="1" dirty="0" smtClean="0"/>
              <a:t>2-3 The relationship between institutions and     markets</a:t>
            </a: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0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200151"/>
            <a:ext cx="8329642" cy="3157549"/>
          </a:xfrm>
        </p:spPr>
        <p:style>
          <a:lnRef idx="2">
            <a:schemeClr val="accent1"/>
          </a:lnRef>
          <a:fillRef idx="1">
            <a:schemeClr val="lt1"/>
          </a:fillRef>
          <a:effectRef idx="0">
            <a:schemeClr val="accent1"/>
          </a:effectRef>
          <a:fontRef idx="minor">
            <a:schemeClr val="dk1"/>
          </a:fontRef>
        </p:style>
        <p:txBody>
          <a:bodyPr anchor="t"/>
          <a:lstStyle/>
          <a:p>
            <a:pPr marL="892175" indent="-892175" algn="justLow" rtl="0">
              <a:tabLst>
                <a:tab pos="803275" algn="l"/>
              </a:tabLst>
            </a:pPr>
            <a:r>
              <a:rPr lang="en-US" sz="2800" b="1" dirty="0" smtClean="0"/>
              <a:t>2-4 The Capital Market</a:t>
            </a:r>
          </a:p>
          <a:p>
            <a:pPr marL="892175" indent="-892175" algn="justLow" rtl="0">
              <a:tabLst>
                <a:tab pos="803275" algn="l"/>
              </a:tabLst>
            </a:pPr>
            <a:r>
              <a:rPr lang="en-US" sz="2800" b="1" dirty="0" smtClean="0"/>
              <a:t>2-5 Interest Rates and required Returns</a:t>
            </a:r>
          </a:p>
          <a:p>
            <a:pPr marL="892175" indent="-892175" algn="justLow" rtl="0">
              <a:tabLst>
                <a:tab pos="803275" algn="l"/>
              </a:tabLst>
            </a:pPr>
            <a:r>
              <a:rPr lang="en-US" sz="2800" b="1" dirty="0" smtClean="0"/>
              <a:t>2-6 Business Taxation</a:t>
            </a:r>
          </a:p>
          <a:p>
            <a:pPr marL="892175" indent="-892175" algn="justLow" rtl="0">
              <a:tabLst>
                <a:tab pos="803275" algn="l"/>
              </a:tabLst>
            </a:pPr>
            <a:r>
              <a:rPr lang="en-US" b="1" dirty="0" smtClean="0">
                <a:solidFill>
                  <a:srgbClr val="C00000"/>
                </a:solidFill>
              </a:rPr>
              <a:t>Conclusion</a:t>
            </a: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400" b="1" dirty="0" smtClean="0">
              <a:solidFill>
                <a:schemeClr val="accent2">
                  <a:lumMod val="50000"/>
                </a:schemeClr>
              </a:solidFill>
            </a:endParaRPr>
          </a:p>
          <a:p>
            <a:pPr marL="892175" indent="-892175" algn="justLow" rtl="0">
              <a:tabLst>
                <a:tab pos="803275" algn="l"/>
              </a:tabLst>
            </a:pPr>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algn="justLow" rtl="0"/>
            <a:endParaRPr lang="en-US" sz="2800" b="1" dirty="0" smtClean="0">
              <a:solidFill>
                <a:schemeClr val="accent2">
                  <a:lumMod val="50000"/>
                </a:schemeClr>
              </a:solidFill>
            </a:endParaRP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0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C00000"/>
                </a:solidFill>
              </a:rPr>
              <a:t>Introduction</a:t>
            </a:r>
          </a:p>
          <a:p>
            <a:pPr marL="0" indent="0" algn="justLow" rtl="0"/>
            <a:r>
              <a:rPr lang="en-US" sz="2800" b="1" spc="-150" dirty="0" smtClean="0"/>
              <a:t>Financial managers must understand the environment and markets within which businesses operate. Therefore, in this chapter, we shall examine briefly the markets where firms raise funds, securities are traded, and stock prices are established, as well as the institutions that operate in these markets. </a:t>
            </a:r>
          </a:p>
          <a:p>
            <a:pPr marL="0" indent="0" algn="justLow" rtl="0" eaLnBrk="1" hangingPunct="1">
              <a:buFont typeface="Arial" pitchFamily="34" charset="0"/>
              <a:buChar char="•"/>
            </a:pPr>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0070C0"/>
                </a:solidFill>
              </a:rPr>
              <a:t>2-1 Financial Institutions</a:t>
            </a:r>
          </a:p>
          <a:p>
            <a:pPr marL="0" indent="0" algn="justLow" rtl="0"/>
            <a:r>
              <a:rPr lang="en-US" sz="2800" b="1" dirty="0" smtClean="0"/>
              <a:t>Financial institutions are intermediaries that channel the savings of individuals, businesses, and government into loans or investment. </a:t>
            </a:r>
            <a:r>
              <a:rPr lang="en-US" sz="2800" b="1" dirty="0" smtClean="0">
                <a:solidFill>
                  <a:srgbClr val="C00000"/>
                </a:solidFill>
              </a:rPr>
              <a:t>See Table 2.1</a:t>
            </a:r>
            <a:endParaRPr lang="en-US" sz="2800" b="1" dirty="0" smtClean="0">
              <a:solidFill>
                <a:srgbClr val="C00000"/>
              </a:solidFill>
            </a:endParaRPr>
          </a:p>
          <a:p>
            <a:pPr marL="0" indent="0" algn="justLow" rtl="0" eaLnBrk="1" hangingPunct="1">
              <a:buFont typeface="Arial" pitchFamily="34" charset="0"/>
              <a:buChar char="•"/>
            </a:pPr>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3429006"/>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p>
          <a:p>
            <a:pPr marL="0" indent="0" algn="justLow" rtl="0"/>
            <a:r>
              <a:rPr lang="en-US" sz="2800" b="1" dirty="0" smtClean="0"/>
              <a:t>Many financial institutions directly or indirectly pay savers interest on deposited funds; others provide services for which they charge depositors(for example the service charges levied on checking accounts)</a:t>
            </a:r>
          </a:p>
          <a:p>
            <a:pPr marL="0" indent="0" algn="justLow" rtl="0" eaLnBrk="1" hangingPunct="1">
              <a:buFont typeface="Arial" pitchFamily="34" charset="0"/>
              <a:buChar char="•"/>
            </a:pPr>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500444"/>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Certain financial institutions accept customers’ savings deposits and lend this money to other customers; others invest customers’ savings in earning assets such as real estate or stocks and bonds; and still others both lend money and invest savings.  </a:t>
            </a:r>
          </a:p>
          <a:p>
            <a:pPr marL="0" indent="0" algn="justLow" rtl="0" eaLnBrk="1" hangingPunct="1">
              <a:buFont typeface="Arial" pitchFamily="34" charset="0"/>
              <a:buChar char="•"/>
            </a:pPr>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3571882"/>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p>
          <a:p>
            <a:pPr marL="0" indent="0" algn="justLow" rtl="0"/>
            <a:endParaRPr lang="en-US" sz="2800" b="1" dirty="0" smtClean="0"/>
          </a:p>
          <a:p>
            <a:pPr marL="0" indent="0" algn="justLow" rtl="0"/>
            <a:r>
              <a:rPr lang="en-US" sz="2800" b="1" dirty="0" smtClean="0"/>
              <a:t>Financial institutions are required by the government to operate within established regulatory guidelines.  </a:t>
            </a:r>
          </a:p>
          <a:p>
            <a:pPr marL="0" indent="0" algn="justLow" rtl="0"/>
            <a:r>
              <a:rPr lang="en-US" sz="2800" b="1" dirty="0" smtClean="0"/>
              <a:t>  </a:t>
            </a:r>
          </a:p>
          <a:p>
            <a:pPr marL="0" indent="0" algn="justLow" rtl="0" eaLnBrk="1" hangingPunct="1">
              <a:buFont typeface="Arial" pitchFamily="34" charset="0"/>
              <a:buChar char="•"/>
            </a:pPr>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215338" y="285750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3000" b="1" dirty="0" smtClean="0">
              <a:solidFill>
                <a:schemeClr val="tx2">
                  <a:lumMod val="75000"/>
                </a:schemeClr>
              </a:solidFill>
            </a:endParaRPr>
          </a:p>
          <a:p>
            <a:pPr algn="justLow" rtl="0"/>
            <a:r>
              <a:rPr lang="en-US" sz="3000" b="1" dirty="0" smtClean="0">
                <a:solidFill>
                  <a:srgbClr val="0070C0"/>
                </a:solidFill>
              </a:rPr>
              <a:t>2-2 Financial Markets</a:t>
            </a:r>
          </a:p>
          <a:p>
            <a:pPr marL="0" indent="0" algn="justLow" rtl="0"/>
            <a:r>
              <a:rPr lang="en-US" sz="2800" b="1" dirty="0" smtClean="0"/>
              <a:t>The term of financial markets refers to as a conceptual “mechanism” rather than a physical location or a specific type organization or structure.  </a:t>
            </a:r>
          </a:p>
          <a:p>
            <a:pPr marL="0" indent="0" algn="justLow" rtl="0" eaLnBrk="1" hangingPunct="1">
              <a:buFont typeface="Arial" pitchFamily="34" charset="0"/>
              <a:buChar char="•"/>
            </a:pPr>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858148" y="3500444"/>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lnSpc>
                <a:spcPct val="120000"/>
              </a:lnSpc>
              <a:spcBef>
                <a:spcPts val="0"/>
              </a:spcBef>
            </a:pPr>
            <a:endParaRPr lang="en-US" sz="2800" b="1" dirty="0" smtClean="0"/>
          </a:p>
          <a:p>
            <a:pPr marL="0" indent="0" algn="justLow" rtl="0">
              <a:lnSpc>
                <a:spcPct val="120000"/>
              </a:lnSpc>
              <a:spcBef>
                <a:spcPts val="0"/>
              </a:spcBef>
            </a:pPr>
            <a:r>
              <a:rPr lang="en-US" sz="2800" b="1" dirty="0" smtClean="0"/>
              <a:t>Financial markets provide a forum in which suppliers of funds and demanders of loans and investments can transact business directly. </a:t>
            </a:r>
            <a:endParaRPr lang="en-US" sz="2800" b="1" dirty="0" smtClean="0">
              <a:solidFill>
                <a:srgbClr val="C00000"/>
              </a:solidFill>
            </a:endParaRPr>
          </a:p>
          <a:p>
            <a:pPr marL="0" indent="0" algn="justLow" rtl="0" eaLnBrk="1" hangingPunct="1">
              <a:buFont typeface="Arial" pitchFamily="34" charset="0"/>
              <a:buChar char="•"/>
            </a:pPr>
            <a:endParaRPr lang="ar-SA" sz="24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01024" y="3571882"/>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lnSpc>
                <a:spcPct val="120000"/>
              </a:lnSpc>
              <a:spcBef>
                <a:spcPts val="0"/>
              </a:spcBef>
            </a:pPr>
            <a:r>
              <a:rPr lang="en-US" sz="2800" b="1" dirty="0" smtClean="0"/>
              <a:t>Whereas the loans and investments of institutions are made without the direct knowledge of the suppliers of funds (savers), suppliers in the financial markets know where their funds are being lent or invested. </a:t>
            </a:r>
            <a:r>
              <a:rPr lang="en-US" sz="2800" b="1" dirty="0" smtClean="0">
                <a:solidFill>
                  <a:srgbClr val="C00000"/>
                </a:solidFill>
              </a:rPr>
              <a:t>(See figure 2.1) </a:t>
            </a:r>
          </a:p>
          <a:p>
            <a:pPr marL="0" indent="0" algn="justLow" rtl="0" eaLnBrk="1" hangingPunct="1">
              <a:buFont typeface="Arial" pitchFamily="34" charset="0"/>
              <a:buChar char="•"/>
            </a:pPr>
            <a:endParaRPr lang="ar-SA" sz="24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01024" y="3500444"/>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The two key financial markets the </a:t>
            </a:r>
            <a:r>
              <a:rPr lang="en-US" sz="2800" b="1" dirty="0" smtClean="0">
                <a:solidFill>
                  <a:srgbClr val="C00000"/>
                </a:solidFill>
              </a:rPr>
              <a:t>money markets</a:t>
            </a:r>
            <a:r>
              <a:rPr lang="en-US" sz="2800" b="1" dirty="0" smtClean="0"/>
              <a:t> and the </a:t>
            </a:r>
            <a:r>
              <a:rPr lang="en-US" sz="2800" b="1" dirty="0" smtClean="0">
                <a:solidFill>
                  <a:srgbClr val="C00000"/>
                </a:solidFill>
              </a:rPr>
              <a:t>capital markets.</a:t>
            </a:r>
          </a:p>
          <a:p>
            <a:pPr marL="0" indent="0" algn="justLow" rtl="0"/>
            <a:r>
              <a:rPr lang="en-US" sz="2800" b="1" dirty="0" smtClean="0"/>
              <a:t>Transactions in short-term debt instruments, or marketable securities, take place in the money market. Long-term securities (bonds and stocks) are traded in the capital market.</a:t>
            </a:r>
            <a:endParaRPr lang="ar-SA" sz="28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01024" y="3500444"/>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All securities, whether in the </a:t>
            </a:r>
            <a:r>
              <a:rPr lang="en-US" sz="2800" b="1" dirty="0" smtClean="0">
                <a:solidFill>
                  <a:srgbClr val="C00000"/>
                </a:solidFill>
              </a:rPr>
              <a:t>money markets</a:t>
            </a:r>
            <a:r>
              <a:rPr lang="en-US" sz="2800" b="1" dirty="0" smtClean="0"/>
              <a:t> or </a:t>
            </a:r>
            <a:r>
              <a:rPr lang="en-US" sz="2800" b="1" dirty="0" smtClean="0">
                <a:solidFill>
                  <a:srgbClr val="C00000"/>
                </a:solidFill>
              </a:rPr>
              <a:t>capital markets</a:t>
            </a:r>
            <a:r>
              <a:rPr lang="en-US" sz="2800" b="1" dirty="0" smtClean="0"/>
              <a:t>,</a:t>
            </a:r>
            <a:r>
              <a:rPr lang="en-US" sz="2800" b="1" dirty="0" smtClean="0">
                <a:solidFill>
                  <a:srgbClr val="C00000"/>
                </a:solidFill>
              </a:rPr>
              <a:t> </a:t>
            </a:r>
            <a:r>
              <a:rPr lang="en-US" sz="2800" b="1" dirty="0" smtClean="0"/>
              <a:t>are initially issued in the </a:t>
            </a:r>
            <a:r>
              <a:rPr lang="en-US" sz="2800" b="1" dirty="0" smtClean="0">
                <a:solidFill>
                  <a:schemeClr val="accent3">
                    <a:lumMod val="50000"/>
                  </a:schemeClr>
                </a:solidFill>
              </a:rPr>
              <a:t>primary markets. </a:t>
            </a:r>
            <a:r>
              <a:rPr lang="en-US" sz="2800" b="1" dirty="0" smtClean="0"/>
              <a:t>Once the securities begin to trade among individual, business, government, or financial institutions savers and investors, they become part of the </a:t>
            </a:r>
            <a:r>
              <a:rPr lang="en-US" sz="2800" b="1" dirty="0" smtClean="0">
                <a:solidFill>
                  <a:schemeClr val="accent3">
                    <a:lumMod val="50000"/>
                  </a:schemeClr>
                </a:solidFill>
              </a:rPr>
              <a:t>secondary</a:t>
            </a:r>
            <a:r>
              <a:rPr lang="en-US" sz="2800" b="1" dirty="0" smtClean="0"/>
              <a:t> </a:t>
            </a:r>
            <a:r>
              <a:rPr lang="en-US" sz="2800" b="1" dirty="0" smtClean="0">
                <a:solidFill>
                  <a:schemeClr val="accent3">
                    <a:lumMod val="50000"/>
                  </a:schemeClr>
                </a:solidFill>
              </a:rPr>
              <a:t>market</a:t>
            </a:r>
            <a:r>
              <a:rPr lang="en-US" sz="2800" b="1" dirty="0" smtClean="0"/>
              <a:t>.</a:t>
            </a:r>
            <a:endParaRPr lang="en-US" sz="2800" b="1" dirty="0" smtClean="0">
              <a:solidFill>
                <a:schemeClr val="accent3">
                  <a:lumMod val="50000"/>
                </a:schemeClr>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244408" y="386789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2800" b="1" dirty="0" smtClean="0">
                <a:solidFill>
                  <a:srgbClr val="0070C0"/>
                </a:solidFill>
              </a:rPr>
              <a:t>2-3 The relationship between institutions and markets</a:t>
            </a:r>
          </a:p>
          <a:p>
            <a:pPr marL="0" indent="0" algn="justLow" rtl="0"/>
            <a:r>
              <a:rPr lang="en-US" sz="2800" b="1" dirty="0" smtClean="0"/>
              <a:t>Financial institutions actively participate in the money market and the capital market as both suppliers and demanders of funds. </a:t>
            </a:r>
            <a:r>
              <a:rPr lang="en-US" sz="2800" b="1" dirty="0" smtClean="0">
                <a:solidFill>
                  <a:srgbClr val="C00000"/>
                </a:solidFill>
              </a:rPr>
              <a:t>Figure 2.1 </a:t>
            </a:r>
            <a:r>
              <a:rPr lang="en-US" sz="2800" b="1" dirty="0" smtClean="0"/>
              <a:t>depicts the general flow of funds through and between financial institutions and financial markets; private placements are also clarified.</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72462" y="3857634"/>
            <a:ext cx="571504"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285867"/>
            <a:ext cx="8229600" cy="3071833"/>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T</a:t>
            </a:r>
            <a:r>
              <a:rPr lang="en-US" sz="2700" b="1" dirty="0" smtClean="0"/>
              <a:t>o understand what’s going on in </a:t>
            </a:r>
            <a:r>
              <a:rPr lang="en-US" sz="2700" b="1" dirty="0" smtClean="0">
                <a:solidFill>
                  <a:srgbClr val="C00000"/>
                </a:solidFill>
              </a:rPr>
              <a:t>figure 2.1</a:t>
            </a:r>
            <a:r>
              <a:rPr lang="en-US" sz="2700" b="1" dirty="0" smtClean="0"/>
              <a:t>, we shall start from left-hand side; that is suppliers of funds. </a:t>
            </a:r>
          </a:p>
          <a:p>
            <a:pPr marL="0" indent="0" algn="justLow" rtl="0"/>
            <a:r>
              <a:rPr lang="en-US" sz="2700" b="1" dirty="0" smtClean="0"/>
              <a:t>Suppliers can use their funds either in financial markets or in financial institutions.</a:t>
            </a:r>
            <a:r>
              <a:rPr lang="en-US" sz="2700" b="1" dirty="0" smtClean="0">
                <a:solidFill>
                  <a:schemeClr val="tx2">
                    <a:lumMod val="75000"/>
                  </a:schemeClr>
                </a:solidFill>
              </a:rPr>
              <a:t> </a:t>
            </a:r>
            <a:r>
              <a:rPr lang="en-US" sz="2700" b="1" dirty="0" smtClean="0"/>
              <a:t>In case of using financial markets, suppliers pump funds and get securities. Doing the same thing with financial institutions means pumping funds in the form of deposits and shares.</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72462" y="3857634"/>
            <a:ext cx="571504" cy="42862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214428"/>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p>
          <a:p>
            <a:pPr marL="0" indent="0" algn="justLow" rtl="0"/>
            <a:r>
              <a:rPr lang="en-US" sz="2800" b="1" dirty="0" smtClean="0"/>
              <a:t>Suppliers of funds can be considered as investors when they approach financial markets in terms of trading. However, suppliers are savers when they use their funds in financial institutions in the form of deposits. </a:t>
            </a:r>
          </a:p>
          <a:p>
            <a:pPr marL="0" indent="0" algn="justLow" rtl="0"/>
            <a:r>
              <a:rPr lang="en-US" sz="2800" b="1" dirty="0" smtClean="0"/>
              <a:t> </a:t>
            </a:r>
            <a:endParaRPr lang="en-US" sz="24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786710" y="3500444"/>
            <a:ext cx="71438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400" b="1" dirty="0" smtClean="0"/>
          </a:p>
          <a:p>
            <a:pPr marL="0" indent="0" algn="justLow" rtl="0"/>
            <a:r>
              <a:rPr lang="en-US" sz="2800" b="1" dirty="0" smtClean="0"/>
              <a:t>On the right hand side of the </a:t>
            </a:r>
            <a:r>
              <a:rPr lang="en-US" sz="2800" b="1" dirty="0" smtClean="0">
                <a:solidFill>
                  <a:srgbClr val="C00000"/>
                </a:solidFill>
              </a:rPr>
              <a:t>figure 2.1</a:t>
            </a:r>
            <a:r>
              <a:rPr lang="en-US" sz="2800" b="1" dirty="0" smtClean="0"/>
              <a:t>, we can observe something different. Besides Suppliers of funds, there are demanders of funds. These are called primarily investors and they use both channels to get the necessary funds for their investments. </a:t>
            </a:r>
          </a:p>
          <a:p>
            <a:pPr marL="0" indent="0" algn="justLow" rtl="0"/>
            <a:r>
              <a:rPr lang="en-US" sz="2800" b="1" dirty="0" smtClean="0"/>
              <a:t> </a:t>
            </a:r>
            <a:endParaRPr lang="en-US" sz="24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01024" y="3571882"/>
            <a:ext cx="571504"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400" b="1" dirty="0" smtClean="0"/>
          </a:p>
          <a:p>
            <a:pPr marL="0" indent="0" algn="justLow" rtl="0"/>
            <a:r>
              <a:rPr lang="en-US" sz="2800" b="1" dirty="0" smtClean="0"/>
              <a:t>A direct channel can be used through financial markets by selling securities, however, the indirect channel is exercised via financial institutions in the form of loans.</a:t>
            </a:r>
          </a:p>
          <a:p>
            <a:pPr marL="0" indent="0" algn="justLow" rtl="0"/>
            <a:r>
              <a:rPr lang="en-US" sz="2800" b="1" dirty="0" smtClean="0"/>
              <a:t> </a:t>
            </a:r>
            <a:endParaRPr lang="en-US" sz="24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858148" y="3500444"/>
            <a:ext cx="642942"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Finally , private placement, as it is shown in the same  figure, points out, clearly, the relationship between institutions and markets. Financial institutions can supply financial markets with funds in the form of securities investment. The trade can be done on behalf the financial institutions themselves or for  their customers.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286776"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0070C0"/>
                </a:solidFill>
              </a:rPr>
              <a:t>2-4 The Capital Market</a:t>
            </a:r>
          </a:p>
          <a:p>
            <a:pPr marL="0" indent="0" algn="justLow" rtl="0"/>
            <a:r>
              <a:rPr lang="en-US" sz="2800" b="1" dirty="0" smtClean="0"/>
              <a:t>The capital market is a financial relationship created by a number of institutions and arrangements that allow suppliers and demanders of </a:t>
            </a:r>
            <a:r>
              <a:rPr lang="en-US" sz="2800" b="1" dirty="0" smtClean="0">
                <a:solidFill>
                  <a:srgbClr val="C00000"/>
                </a:solidFill>
              </a:rPr>
              <a:t>long-term funds - </a:t>
            </a:r>
            <a:r>
              <a:rPr lang="en-US" sz="2800" b="1" dirty="0" smtClean="0">
                <a:solidFill>
                  <a:schemeClr val="accent1">
                    <a:lumMod val="75000"/>
                  </a:schemeClr>
                </a:solidFill>
              </a:rPr>
              <a:t>funds with maturities of more than one year </a:t>
            </a:r>
            <a:r>
              <a:rPr lang="en-US" sz="2800" b="1" dirty="0" smtClean="0">
                <a:solidFill>
                  <a:srgbClr val="C00000"/>
                </a:solidFill>
              </a:rPr>
              <a:t>- </a:t>
            </a:r>
            <a:r>
              <a:rPr lang="en-US" sz="2800" b="1" dirty="0" smtClean="0"/>
              <a:t>to make transactions. Included among long-term funds are securities issues of business and government.</a:t>
            </a:r>
          </a:p>
          <a:p>
            <a:pPr marL="0" indent="0" algn="justLow" rtl="0"/>
            <a:r>
              <a:rPr lang="en-US" sz="2800" b="1" dirty="0" smtClean="0"/>
              <a:t>  </a:t>
            </a:r>
            <a:r>
              <a:rPr lang="en-US" sz="2800" b="1" dirty="0" smtClean="0">
                <a:solidFill>
                  <a:srgbClr val="C00000"/>
                </a:solidFill>
              </a:rPr>
              <a:t>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858148" y="3857634"/>
            <a:ext cx="571504"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The backbone of the capital market is formed by the various </a:t>
            </a:r>
            <a:r>
              <a:rPr lang="en-US" sz="2800" b="1" dirty="0" smtClean="0">
                <a:solidFill>
                  <a:srgbClr val="C00000"/>
                </a:solidFill>
              </a:rPr>
              <a:t>securities</a:t>
            </a:r>
            <a:r>
              <a:rPr lang="en-US" sz="2800" b="1" dirty="0" smtClean="0"/>
              <a:t> </a:t>
            </a:r>
            <a:r>
              <a:rPr lang="en-US" sz="2800" b="1" dirty="0" smtClean="0">
                <a:solidFill>
                  <a:srgbClr val="C00000"/>
                </a:solidFill>
              </a:rPr>
              <a:t>exchanges</a:t>
            </a:r>
            <a:r>
              <a:rPr lang="en-US" sz="2800" b="1" dirty="0" smtClean="0"/>
              <a:t> that provide a forum for debt and equity transactions. Mechanisms for efficiently offering and trading securities contribute to the smooth functioning of capital markets, which is important to the long-run growth of business.</a:t>
            </a:r>
            <a:endParaRPr lang="en-US" sz="2800" b="1" dirty="0" smtClean="0">
              <a:solidFill>
                <a:srgbClr val="C00000"/>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72462" y="3643320"/>
            <a:ext cx="571504"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2800" b="1" dirty="0" smtClean="0">
                <a:solidFill>
                  <a:srgbClr val="C00000"/>
                </a:solidFill>
              </a:rPr>
              <a:t>Key securities:</a:t>
            </a:r>
          </a:p>
          <a:p>
            <a:pPr algn="justLow" rtl="0"/>
            <a:r>
              <a:rPr lang="en-US" sz="2800" b="1" dirty="0" smtClean="0">
                <a:solidFill>
                  <a:srgbClr val="C00000"/>
                </a:solidFill>
              </a:rPr>
              <a:t>A- Bonds </a:t>
            </a:r>
          </a:p>
          <a:p>
            <a:pPr algn="justLow" rtl="0"/>
            <a:r>
              <a:rPr lang="en-US" sz="2800" b="1" dirty="0" smtClean="0">
                <a:solidFill>
                  <a:srgbClr val="C00000"/>
                </a:solidFill>
              </a:rPr>
              <a:t>B- Stocks</a:t>
            </a:r>
          </a:p>
          <a:p>
            <a:pPr algn="justLow" rtl="0"/>
            <a:r>
              <a:rPr lang="en-US" sz="2800" b="1" dirty="0" smtClean="0">
                <a:solidFill>
                  <a:srgbClr val="C00000"/>
                </a:solidFill>
              </a:rPr>
              <a:t>	- Common stock</a:t>
            </a:r>
          </a:p>
          <a:p>
            <a:pPr algn="justLow" rtl="0"/>
            <a:r>
              <a:rPr lang="en-US" sz="2800" b="1" dirty="0" smtClean="0">
                <a:solidFill>
                  <a:srgbClr val="C00000"/>
                </a:solidFill>
              </a:rPr>
              <a:t>	- preferred stock</a:t>
            </a:r>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929586" y="3571882"/>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3000" b="1" dirty="0" smtClean="0">
              <a:solidFill>
                <a:srgbClr val="C00000"/>
              </a:solidFill>
            </a:endParaRPr>
          </a:p>
          <a:p>
            <a:pPr algn="justLow" rtl="0"/>
            <a:r>
              <a:rPr lang="en-US" sz="3000" b="1" dirty="0" smtClean="0">
                <a:solidFill>
                  <a:srgbClr val="C00000"/>
                </a:solidFill>
              </a:rPr>
              <a:t>A- Bonds</a:t>
            </a:r>
          </a:p>
          <a:p>
            <a:pPr marL="0" indent="0" algn="justLow" rtl="0"/>
            <a:r>
              <a:rPr lang="en-US" sz="2800" b="1" dirty="0" smtClean="0"/>
              <a:t>Bonds are long-term instruments used by business and government to raise large sums of money, generally from a diverse group of lenders.</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01024" y="3500444"/>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142990"/>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p>
          <a:p>
            <a:pPr marL="0" indent="0" algn="justLow" rtl="0"/>
            <a:r>
              <a:rPr lang="en-US" sz="2800" b="1" dirty="0" smtClean="0"/>
              <a:t>Corporate bonds typically pay interest semiannually (every six months) at a state coupon interest rate, have initial maturity, and a par, or face value; which must be repaid at maturity.</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858148" y="3500444"/>
            <a:ext cx="571504"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300425"/>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C00000"/>
                </a:solidFill>
              </a:rPr>
              <a:t>B- Stocks</a:t>
            </a:r>
          </a:p>
          <a:p>
            <a:pPr algn="justLow" rtl="0"/>
            <a:r>
              <a:rPr lang="en-US" sz="3000" b="1" dirty="0" smtClean="0">
                <a:solidFill>
                  <a:srgbClr val="C00000"/>
                </a:solidFill>
              </a:rPr>
              <a:t>	- Common stock</a:t>
            </a:r>
          </a:p>
          <a:p>
            <a:pPr marL="357188" indent="0" algn="justLow" rtl="0"/>
            <a:r>
              <a:rPr lang="en-US" sz="2800" b="1" spc="-150" dirty="0" smtClean="0"/>
              <a:t>Shares or common stocks are units of ownership interest, or equity, in a corporation. Common stockholders (shareholders) expect to earn a return by receiving </a:t>
            </a:r>
            <a:r>
              <a:rPr lang="en-US" sz="2800" b="1" spc="-150" dirty="0" smtClean="0">
                <a:solidFill>
                  <a:srgbClr val="00B050"/>
                </a:solidFill>
              </a:rPr>
              <a:t>dividends</a:t>
            </a:r>
            <a:r>
              <a:rPr lang="en-US" sz="2800" b="1" spc="-150" dirty="0" smtClean="0"/>
              <a:t> (periodic distribution of earnings), or by realizing gains through increases in share price.</a:t>
            </a:r>
            <a:r>
              <a:rPr lang="en-US" sz="2800"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929586" y="4000510"/>
            <a:ext cx="571504"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600" b="1" dirty="0" smtClean="0">
                <a:solidFill>
                  <a:srgbClr val="C00000"/>
                </a:solidFill>
              </a:rPr>
              <a:t>- </a:t>
            </a:r>
            <a:r>
              <a:rPr lang="en-US" sz="3000" b="1" dirty="0" smtClean="0">
                <a:solidFill>
                  <a:srgbClr val="C00000"/>
                </a:solidFill>
              </a:rPr>
              <a:t>Preferred stock</a:t>
            </a:r>
          </a:p>
          <a:p>
            <a:pPr algn="justLow" rtl="0"/>
            <a:r>
              <a:rPr lang="en-US" sz="3600" b="1" dirty="0" smtClean="0">
                <a:solidFill>
                  <a:srgbClr val="C00000"/>
                </a:solidFill>
              </a:rPr>
              <a:t>	</a:t>
            </a:r>
            <a:r>
              <a:rPr lang="en-US" sz="2800" b="1" spc="-150" dirty="0" smtClean="0"/>
              <a:t>Preferred stock is a special form of ownership that has features of both a bond and common stock. Preferred stockholders are promised a fixed period dividend that must be paid prior to payment of any dividends to the owners of  common stock.</a:t>
            </a:r>
            <a:r>
              <a:rPr lang="en-GB" sz="2800" b="1" dirty="0" smtClean="0">
                <a:cs typeface="Arial" pitchFamily="34" charset="0"/>
              </a:rPr>
              <a:t>  </a:t>
            </a:r>
            <a:r>
              <a:rPr lang="en-US" sz="2800" b="1" dirty="0" smtClean="0">
                <a:cs typeface="Arial" pitchFamily="34" charset="0"/>
              </a:rPr>
              <a:t>     </a:t>
            </a:r>
            <a:r>
              <a:rPr lang="en-GB" sz="2800" b="1" dirty="0" smtClean="0">
                <a:cs typeface="Arial" pitchFamily="34" charset="0"/>
              </a:rPr>
              <a:t>     </a:t>
            </a:r>
            <a:endParaRPr lang="ar-EG"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929586" y="3714758"/>
            <a:ext cx="571504" cy="50006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FF0000"/>
                </a:solidFill>
              </a:rPr>
              <a:t>The role of securities exchanges</a:t>
            </a:r>
          </a:p>
          <a:p>
            <a:pPr marL="0" indent="0" algn="justLow" rtl="0"/>
            <a:r>
              <a:rPr lang="en-US" sz="2800" b="1" dirty="0" smtClean="0"/>
              <a:t>The securities exchanges create efficient markets that allocate funds to their most productive uses. This is especially true for securities that are actively traded on major exchanges where the competition among wealth maximizing investors determines and publicize  prices that are believed to be close to their true value.</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300425"/>
          </a:xfrm>
        </p:spPr>
        <p:style>
          <a:lnRef idx="2">
            <a:schemeClr val="accent1"/>
          </a:lnRef>
          <a:fillRef idx="1">
            <a:schemeClr val="lt1"/>
          </a:fillRef>
          <a:effectRef idx="0">
            <a:schemeClr val="accent1"/>
          </a:effectRef>
          <a:fontRef idx="minor">
            <a:schemeClr val="dk1"/>
          </a:fontRef>
        </p:style>
        <p:txBody>
          <a:bodyPr anchor="t"/>
          <a:lstStyle/>
          <a:p>
            <a:pPr marL="0" indent="0" algn="justLow" rtl="0">
              <a:lnSpc>
                <a:spcPct val="120000"/>
              </a:lnSpc>
            </a:pPr>
            <a:r>
              <a:rPr lang="en-US" sz="2600" b="1" dirty="0" smtClean="0"/>
              <a:t>The price of an individual security is determined by what is bought and sold, or the demand for and supply for the security. </a:t>
            </a:r>
            <a:r>
              <a:rPr lang="en-US" sz="2600" b="1" dirty="0" smtClean="0">
                <a:solidFill>
                  <a:srgbClr val="FF0000"/>
                </a:solidFill>
              </a:rPr>
              <a:t>The figure 2.2 </a:t>
            </a:r>
            <a:r>
              <a:rPr lang="en-US" sz="2600" b="1" dirty="0" smtClean="0"/>
              <a:t>depicts the interaction of the forces of demand (represented by </a:t>
            </a:r>
            <a:r>
              <a:rPr lang="en-US" sz="2600" b="1" dirty="0" smtClean="0">
                <a:solidFill>
                  <a:srgbClr val="FF0000"/>
                </a:solidFill>
              </a:rPr>
              <a:t>D</a:t>
            </a:r>
            <a:r>
              <a:rPr lang="en-US" sz="2600" b="1" baseline="-25000" dirty="0" smtClean="0">
                <a:solidFill>
                  <a:srgbClr val="FF0000"/>
                </a:solidFill>
              </a:rPr>
              <a:t>0</a:t>
            </a:r>
            <a:r>
              <a:rPr lang="en-US" sz="2600" b="1" dirty="0" smtClean="0">
                <a:solidFill>
                  <a:srgbClr val="FF0000"/>
                </a:solidFill>
              </a:rPr>
              <a:t> </a:t>
            </a:r>
            <a:r>
              <a:rPr lang="en-US" sz="2600" dirty="0" smtClean="0"/>
              <a:t>). </a:t>
            </a:r>
            <a:r>
              <a:rPr lang="en-US" sz="2600" b="1" dirty="0" smtClean="0"/>
              <a:t>And supply (represented by line </a:t>
            </a:r>
            <a:r>
              <a:rPr lang="en-US" sz="2600" b="1" dirty="0" smtClean="0">
                <a:solidFill>
                  <a:srgbClr val="FF0000"/>
                </a:solidFill>
              </a:rPr>
              <a:t>S</a:t>
            </a:r>
            <a:r>
              <a:rPr lang="en-US" sz="2600" b="1" dirty="0" smtClean="0"/>
              <a:t>). For a given security currently selling at an equilibrium price </a:t>
            </a:r>
            <a:r>
              <a:rPr lang="en-US" sz="2600" b="1" dirty="0" smtClean="0">
                <a:solidFill>
                  <a:srgbClr val="FF0000"/>
                </a:solidFill>
              </a:rPr>
              <a:t>P</a:t>
            </a:r>
            <a:r>
              <a:rPr lang="en-US" sz="2600" b="1" baseline="-25000" dirty="0" smtClean="0">
                <a:solidFill>
                  <a:srgbClr val="FF0000"/>
                </a:solidFill>
              </a:rPr>
              <a:t>0 </a:t>
            </a:r>
            <a:r>
              <a:rPr lang="en-US" sz="2600" b="1" dirty="0" smtClean="0">
                <a:solidFill>
                  <a:srgbClr val="FF0000"/>
                </a:solidFill>
              </a:rPr>
              <a:t> </a:t>
            </a:r>
            <a:r>
              <a:rPr lang="en-US" sz="2600" b="1" dirty="0" smtClean="0"/>
              <a:t>. At that price,  </a:t>
            </a:r>
            <a:r>
              <a:rPr lang="en-US" sz="2600" b="1" dirty="0" smtClean="0">
                <a:solidFill>
                  <a:srgbClr val="FF0000"/>
                </a:solidFill>
              </a:rPr>
              <a:t>Q</a:t>
            </a:r>
            <a:r>
              <a:rPr lang="en-US" sz="2600" b="1" baseline="-25000" dirty="0" smtClean="0">
                <a:solidFill>
                  <a:srgbClr val="FF0000"/>
                </a:solidFill>
              </a:rPr>
              <a:t>0</a:t>
            </a:r>
            <a:r>
              <a:rPr lang="en-US" sz="2600" b="1" dirty="0" smtClean="0">
                <a:solidFill>
                  <a:srgbClr val="FF0000"/>
                </a:solidFill>
              </a:rPr>
              <a:t> </a:t>
            </a:r>
            <a:r>
              <a:rPr lang="en-US" sz="2600" b="1" dirty="0" smtClean="0"/>
              <a:t> shares of the stock are traded. </a:t>
            </a:r>
            <a:endParaRPr lang="en-US" sz="2600"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858148" y="4071948"/>
            <a:ext cx="571504" cy="42864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FF0000"/>
                </a:solidFill>
              </a:rPr>
              <a:t>Offering and trading securities</a:t>
            </a:r>
          </a:p>
          <a:p>
            <a:pPr marL="0" indent="0" algn="justLow" rtl="0"/>
            <a:r>
              <a:rPr lang="en-US" sz="2800" b="1" dirty="0" smtClean="0"/>
              <a:t>To raise money in the capital market, firms can use either private placement or public offering. Private placement involves the sale of a new security issue, typically debt or preferred stock, directly to investor or group of investors. </a:t>
            </a:r>
          </a:p>
          <a:p>
            <a:pPr algn="justLow" rtl="0"/>
            <a:endParaRPr lang="en-US" sz="18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858148" y="3571882"/>
            <a:ext cx="571504"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p>
          <a:p>
            <a:pPr marL="0" indent="0" algn="justLow" rtl="0"/>
            <a:r>
              <a:rPr lang="en-US" sz="2800" b="1" dirty="0" smtClean="0"/>
              <a:t>However, most firms raise money through a public offering of securities, which is the nonexclusive sale of either bonds or stocks to the general public.</a:t>
            </a:r>
          </a:p>
          <a:p>
            <a:pPr algn="justLow" rtl="0"/>
            <a:endParaRPr lang="en-US" sz="18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215338" y="3786196"/>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70C0"/>
                </a:solidFill>
              </a:rPr>
              <a:t>2-5 Interest Rates and required Returns</a:t>
            </a:r>
          </a:p>
          <a:p>
            <a:pPr marL="0" indent="0" algn="justLow" rtl="0"/>
            <a:r>
              <a:rPr lang="en-US" sz="2800" b="1" dirty="0" smtClean="0"/>
              <a:t>Financial institutions and markets creates the mechanism through  which funds flow between savers (funds suppliers) and investors (funds demanders) . The level of funds flow between suppliers and demanders can significantly affect economic growth. </a:t>
            </a:r>
          </a:p>
          <a:p>
            <a:pPr algn="justLow" rtl="0"/>
            <a:endParaRPr lang="en-US" sz="28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929586" y="3857634"/>
            <a:ext cx="571504" cy="357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Growth results from the interaction of a variety of economic factors, such as the money supply, trade balances, and economic policies, that affect the cost of money; that is the interest rate or required rate of return. The level of this rate acts as a regulating device that controls the flow of funds between suppliers and demanders.</a:t>
            </a:r>
          </a:p>
          <a:p>
            <a:pPr algn="justLow" rtl="0"/>
            <a:endParaRPr lang="en-US" sz="22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8001024" y="3714758"/>
            <a:ext cx="571504" cy="50006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p>
          <a:p>
            <a:pPr marL="0" indent="0" algn="justLow" rtl="0"/>
            <a:r>
              <a:rPr lang="en-US" sz="2800" b="1" dirty="0" smtClean="0"/>
              <a:t>The interest rate or required rate of return represents the cost of money. It is the rent or level of compensation that a demander of funds must pay a supplier. When funds are lent, the cost of borrowing the funds is the </a:t>
            </a:r>
            <a:r>
              <a:rPr lang="en-US" sz="2800" b="1" dirty="0" smtClean="0">
                <a:solidFill>
                  <a:srgbClr val="C00000"/>
                </a:solidFill>
              </a:rPr>
              <a:t>interest rate</a:t>
            </a:r>
            <a:r>
              <a:rPr lang="en-US" sz="2800" b="1" dirty="0" smtClean="0"/>
              <a:t>. </a:t>
            </a:r>
          </a:p>
          <a:p>
            <a:pPr marL="0" indent="0" algn="justLow" rtl="0"/>
            <a:endParaRPr lang="en-US" sz="22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3571882"/>
            <a:ext cx="571504"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When funds are obtained by selling an ownership (equity) interest-as in the sale of stock- the cost of the issuer  (demander) is commonly called </a:t>
            </a:r>
            <a:r>
              <a:rPr lang="en-US" sz="2800" b="1" dirty="0" smtClean="0">
                <a:solidFill>
                  <a:srgbClr val="C00000"/>
                </a:solidFill>
              </a:rPr>
              <a:t>required return</a:t>
            </a:r>
            <a:r>
              <a:rPr lang="en-US" sz="2800" b="1" dirty="0" smtClean="0"/>
              <a:t>, which reflects the funds supplier’s level of expected return. In both cases, the supplier is compensated for providing either debt or equity funds. </a:t>
            </a:r>
          </a:p>
          <a:p>
            <a:pPr marL="0" indent="0" algn="justLow" rtl="0"/>
            <a:endParaRPr lang="en-US" sz="22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188808" y="3824180"/>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0070C0"/>
                </a:solidFill>
              </a:rPr>
              <a:t>2-6 Business Taxation</a:t>
            </a:r>
          </a:p>
          <a:p>
            <a:pPr marL="0" indent="0" algn="justLow" rtl="0"/>
            <a:r>
              <a:rPr lang="en-US" sz="2800" b="1" dirty="0" smtClean="0"/>
              <a:t>Business, like individuals, must pay taxes on their income. The actual rates of taxations differ depending upon the form of business organization. Income can be subject to either individual or corporate income taxes. </a:t>
            </a:r>
          </a:p>
          <a:p>
            <a:pPr marL="0" indent="0" algn="justLow" rtl="0"/>
            <a:endParaRPr lang="en-US" sz="22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858148" y="3429006"/>
            <a:ext cx="571504" cy="7858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t>The income of sole proprietorship and partnership is taxed as the income of the individual owners, whereas corporate income is subject to corporate taxes. Regardless of their legal form, all businesses can earn two types of income; </a:t>
            </a:r>
            <a:r>
              <a:rPr lang="en-US" sz="2800" b="1" dirty="0" smtClean="0">
                <a:solidFill>
                  <a:srgbClr val="C00000"/>
                </a:solidFill>
              </a:rPr>
              <a:t>ordinary and capital gains</a:t>
            </a:r>
            <a:r>
              <a:rPr lang="en-US" sz="2800" b="1" dirty="0" smtClean="0"/>
              <a:t>.</a:t>
            </a:r>
            <a:endParaRPr lang="en-US" sz="22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929586" y="3357568"/>
            <a:ext cx="571504" cy="7858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3000" b="1" dirty="0" smtClean="0">
              <a:solidFill>
                <a:srgbClr val="C00000"/>
              </a:solidFill>
            </a:endParaRPr>
          </a:p>
          <a:p>
            <a:pPr algn="justLow" rtl="0"/>
            <a:r>
              <a:rPr lang="en-US" sz="3000" b="1" dirty="0" smtClean="0">
                <a:solidFill>
                  <a:srgbClr val="C00000"/>
                </a:solidFill>
              </a:rPr>
              <a:t>Ordinary income: </a:t>
            </a:r>
          </a:p>
          <a:p>
            <a:pPr marL="0" indent="0" algn="justLow" rtl="0"/>
            <a:r>
              <a:rPr lang="en-US" sz="2800" b="1" dirty="0" smtClean="0"/>
              <a:t>The ordinary income of a corporation is income earned through the sales of a firm’s goods or services. </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357568"/>
            <a:ext cx="571504" cy="7858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143272"/>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C00000"/>
                </a:solidFill>
              </a:rPr>
              <a:t>Capital gains: </a:t>
            </a:r>
          </a:p>
          <a:p>
            <a:pPr marL="0" indent="0" algn="justLow" rtl="0"/>
            <a:r>
              <a:rPr lang="en-US" sz="2800" b="1" dirty="0" smtClean="0"/>
              <a:t>The capital gain is the amount by which the sale price of an asset exceeds the asset’s initial purchase price. If a firm sells a capital assets such as stock held as investment for more than its initial purchase price, the difference between the sale price and the purchase price is called a capital gain. </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15338"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b="1" dirty="0" smtClean="0">
              <a:solidFill>
                <a:srgbClr val="C00000"/>
              </a:solidFill>
            </a:endParaRPr>
          </a:p>
          <a:p>
            <a:pPr algn="justLow" rtl="0"/>
            <a:r>
              <a:rPr lang="en-US" b="1" dirty="0" smtClean="0">
                <a:solidFill>
                  <a:srgbClr val="C00000"/>
                </a:solidFill>
              </a:rPr>
              <a:t>Conclusion</a:t>
            </a:r>
          </a:p>
          <a:p>
            <a:pPr marL="0" indent="0" algn="justLow" rtl="0"/>
            <a:r>
              <a:rPr lang="en-US" sz="2800" b="1" dirty="0" smtClean="0"/>
              <a:t>To sum up, it can be said that the environment in which financial manager operates his transactions is so crucial and complex. </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357568"/>
            <a:ext cx="571504" cy="7858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2800" dirty="0" smtClean="0"/>
              <a:t> </a:t>
            </a:r>
            <a:r>
              <a:rPr lang="en-US" sz="3000" b="1" dirty="0" smtClean="0">
                <a:effectLst>
                  <a:outerShdw blurRad="38100" dist="38100" dir="2700000" algn="tl">
                    <a:srgbClr val="000000">
                      <a:alpha val="43137"/>
                    </a:srgbClr>
                  </a:outerShdw>
                </a:effectLst>
              </a:rPr>
              <a:t>Chapter 2: The Operating Environment of the Firm</a:t>
            </a:r>
            <a:endParaRPr lang="en-US" sz="30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700" b="1" dirty="0" smtClean="0"/>
              <a:t>The thing that might be so important for the financial manager is to have a knowledge about  all the different instruments of financing that are available in the market place, in order to make the appropriate decisions that are oriented towards the use of convenient sources for financing the firm’s needs or the way how to use funds for different kinds of investments’ purposes.</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 name="مخطط انسيابي: رابط 9"/>
          <p:cNvSpPr/>
          <p:nvPr/>
        </p:nvSpPr>
        <p:spPr>
          <a:xfrm>
            <a:off x="7500958" y="3714758"/>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خطط انسيابي: رابط 10"/>
          <p:cNvSpPr/>
          <p:nvPr/>
        </p:nvSpPr>
        <p:spPr>
          <a:xfrm>
            <a:off x="7143768" y="3714758"/>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خطط انسيابي: رابط 8"/>
          <p:cNvSpPr/>
          <p:nvPr/>
        </p:nvSpPr>
        <p:spPr>
          <a:xfrm>
            <a:off x="7858148" y="3714758"/>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42</a:t>
            </a:fld>
            <a:endParaRPr lang="en-US" smtClean="0">
              <a:cs typeface="Arial" pitchFamily="34" charset="0"/>
            </a:endParaRPr>
          </a:p>
        </p:txBody>
      </p:sp>
      <p:sp>
        <p:nvSpPr>
          <p:cNvPr id="5" name="Rectangle 4"/>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7898" tIns="43950" rIns="87898" bIns="43950" anchor="ctr"/>
          <a:lstStyle/>
          <a:p>
            <a:pPr algn="ctr">
              <a:defRPr/>
            </a:pPr>
            <a:endParaRPr lang="en-US" dirty="0"/>
          </a:p>
        </p:txBody>
      </p:sp>
      <p:grpSp>
        <p:nvGrpSpPr>
          <p:cNvPr id="2" name="Group 5"/>
          <p:cNvGrpSpPr>
            <a:grpSpLocks/>
          </p:cNvGrpSpPr>
          <p:nvPr/>
        </p:nvGrpSpPr>
        <p:grpSpPr bwMode="auto">
          <a:xfrm>
            <a:off x="4783016" y="1485900"/>
            <a:ext cx="2400300" cy="1893094"/>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2" y="2514600"/>
            <a:ext cx="2602523" cy="1017406"/>
          </a:xfrm>
          <a:prstGeom prst="rect">
            <a:avLst/>
          </a:prstGeom>
          <a:noFill/>
          <a:ln w="9525">
            <a:noFill/>
            <a:miter lim="800000"/>
            <a:headEnd/>
            <a:tailEnd/>
          </a:ln>
        </p:spPr>
        <p:txBody>
          <a:bodyPr lIns="77925" tIns="38963" rIns="77925" bIns="38963">
            <a:spAutoFit/>
          </a:bodyPr>
          <a:lstStyle/>
          <a:p>
            <a:r>
              <a:rPr lang="ar-EG" sz="6100" dirty="0">
                <a:solidFill>
                  <a:schemeClr val="bg1"/>
                </a:solidFill>
                <a:latin typeface="Calibri" pitchFamily="34" charset="0"/>
              </a:rPr>
              <a:t>بحمد الله</a:t>
            </a:r>
            <a:endParaRPr lang="en-US" sz="6100" dirty="0">
              <a:solidFill>
                <a:schemeClr val="bg1"/>
              </a:solidFill>
              <a:latin typeface="Calibri" pitchFamily="34" charset="0"/>
            </a:endParaRPr>
          </a:p>
        </p:txBody>
      </p:sp>
      <p:sp>
        <p:nvSpPr>
          <p:cNvPr id="13318" name="Freeform 6"/>
          <p:cNvSpPr>
            <a:spLocks noEditPoints="1"/>
          </p:cNvSpPr>
          <p:nvPr/>
        </p:nvSpPr>
        <p:spPr bwMode="auto">
          <a:xfrm>
            <a:off x="2180493" y="1657351"/>
            <a:ext cx="2482362" cy="927497"/>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77925" tIns="38963" rIns="77925" bIns="38963"/>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272</TotalTime>
  <Words>2176</Words>
  <Application>Microsoft Office PowerPoint</Application>
  <PresentationFormat>عرض على الشاشة (9:16)‏</PresentationFormat>
  <Paragraphs>284</Paragraphs>
  <Slides>42</Slides>
  <Notes>1</Notes>
  <HiddenSlides>0</HiddenSlides>
  <MMClips>0</MMClips>
  <ScaleCrop>false</ScaleCrop>
  <HeadingPairs>
    <vt:vector size="4" baseType="variant">
      <vt:variant>
        <vt:lpstr>سمة</vt:lpstr>
      </vt:variant>
      <vt:variant>
        <vt:i4>1</vt:i4>
      </vt:variant>
      <vt:variant>
        <vt:lpstr>عناوين الشرائح</vt:lpstr>
      </vt:variant>
      <vt:variant>
        <vt:i4>42</vt:i4>
      </vt:variant>
    </vt:vector>
  </HeadingPairs>
  <TitlesOfParts>
    <vt:vector size="43" baseType="lpstr">
      <vt:lpstr>سمة1</vt:lpstr>
      <vt:lpstr>الشريحة 1</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 Chapter 2: The Operating Environment of the Firm</vt:lpstr>
      <vt:lpstr>الشريحة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aboudah</cp:lastModifiedBy>
  <cp:revision>35</cp:revision>
  <dcterms:created xsi:type="dcterms:W3CDTF">2010-06-15T06:50:41Z</dcterms:created>
  <dcterms:modified xsi:type="dcterms:W3CDTF">2010-06-19T10:49:50Z</dcterms:modified>
</cp:coreProperties>
</file>