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9" r:id="rId4"/>
    <p:sldId id="260" r:id="rId5"/>
    <p:sldId id="261" r:id="rId6"/>
    <p:sldId id="287" r:id="rId7"/>
    <p:sldId id="262" r:id="rId8"/>
    <p:sldId id="263" r:id="rId9"/>
    <p:sldId id="265" r:id="rId10"/>
    <p:sldId id="288" r:id="rId11"/>
    <p:sldId id="266" r:id="rId12"/>
    <p:sldId id="267" r:id="rId13"/>
    <p:sldId id="279" r:id="rId14"/>
    <p:sldId id="268" r:id="rId15"/>
    <p:sldId id="269" r:id="rId16"/>
    <p:sldId id="280" r:id="rId17"/>
    <p:sldId id="270" r:id="rId18"/>
    <p:sldId id="289" r:id="rId19"/>
    <p:sldId id="271" r:id="rId20"/>
    <p:sldId id="272" r:id="rId21"/>
    <p:sldId id="290" r:id="rId22"/>
    <p:sldId id="281" r:id="rId23"/>
    <p:sldId id="282" r:id="rId24"/>
    <p:sldId id="286" r:id="rId25"/>
    <p:sldId id="273" r:id="rId26"/>
    <p:sldId id="274" r:id="rId27"/>
    <p:sldId id="284" r:id="rId28"/>
    <p:sldId id="285" r:id="rId29"/>
    <p:sldId id="275" r:id="rId30"/>
    <p:sldId id="276" r:id="rId31"/>
    <p:sldId id="277" r:id="rId32"/>
    <p:sldId id="283" r:id="rId33"/>
    <p:sldId id="278" r:id="rId34"/>
    <p:sldId id="258" r:id="rId35"/>
  </p:sldIdLst>
  <p:sldSz cx="9144000" cy="5143500" type="screen16x9"/>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1" d="100"/>
          <a:sy n="81" d="100"/>
        </p:scale>
        <p:origin x="-102" y="-41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6682154"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1597822"/>
            <a:ext cx="7772400" cy="1102519"/>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6" y="4767264"/>
            <a:ext cx="445477" cy="273844"/>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6"/>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151335"/>
            <a:ext cx="4041776"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1631156"/>
            <a:ext cx="4041776"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2" y="204791"/>
            <a:ext cx="5111749"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05982"/>
            <a:ext cx="2228850" cy="4388644"/>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05982"/>
            <a:ext cx="6534150" cy="43886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743450"/>
            <a:ext cx="9144000" cy="400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4343400"/>
            <a:ext cx="868974" cy="6858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4779169"/>
            <a:ext cx="2518830"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4782742"/>
            <a:ext cx="527538" cy="273844"/>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144000" cy="257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5127" name="Subtitle 2"/>
          <p:cNvSpPr txBox="1">
            <a:spLocks/>
          </p:cNvSpPr>
          <p:nvPr/>
        </p:nvSpPr>
        <p:spPr bwMode="auto">
          <a:xfrm>
            <a:off x="5134713" y="3486150"/>
            <a:ext cx="3698631" cy="1200150"/>
          </a:xfrm>
          <a:prstGeom prst="rect">
            <a:avLst/>
          </a:prstGeom>
          <a:noFill/>
          <a:ln w="9525">
            <a:noFill/>
            <a:miter lim="800000"/>
            <a:headEnd/>
            <a:tailEnd/>
          </a:ln>
        </p:spPr>
        <p:txBody>
          <a:bodyPr/>
          <a:lstStyle/>
          <a:p>
            <a:pPr algn="ctr">
              <a:spcBef>
                <a:spcPct val="20000"/>
              </a:spcBef>
              <a:buFont typeface="Arial" pitchFamily="34" charset="0"/>
              <a:buNone/>
            </a:pPr>
            <a:r>
              <a:rPr lang="en-US" sz="2600">
                <a:solidFill>
                  <a:srgbClr val="898989"/>
                </a:solidFill>
                <a:latin typeface="Calibri" pitchFamily="34" charset="0"/>
              </a:rPr>
              <a:t>Business School </a:t>
            </a:r>
          </a:p>
          <a:p>
            <a:pPr algn="ctr">
              <a:spcBef>
                <a:spcPct val="20000"/>
              </a:spcBef>
              <a:buFont typeface="Arial" pitchFamily="34" charset="0"/>
              <a:buNone/>
            </a:pPr>
            <a:r>
              <a:rPr lang="en-US" sz="2600">
                <a:solidFill>
                  <a:srgbClr val="898989"/>
                </a:solidFill>
                <a:latin typeface="Calibri" pitchFamily="34" charset="0"/>
              </a:rPr>
              <a:t>Management Department</a:t>
            </a:r>
          </a:p>
          <a:p>
            <a:pPr algn="ctr">
              <a:spcBef>
                <a:spcPct val="20000"/>
              </a:spcBef>
              <a:buFont typeface="Arial" pitchFamily="34" charset="0"/>
              <a:buNone/>
            </a:pPr>
            <a:r>
              <a:rPr lang="en-US" sz="2600">
                <a:solidFill>
                  <a:srgbClr val="898989"/>
                </a:solidFill>
                <a:latin typeface="Calibri" pitchFamily="34" charset="0"/>
              </a:rPr>
              <a:t>    </a:t>
            </a:r>
          </a:p>
          <a:p>
            <a:pPr algn="ctr">
              <a:spcBef>
                <a:spcPct val="20000"/>
              </a:spcBef>
              <a:buFont typeface="Arial" pitchFamily="34" charset="0"/>
              <a:buNone/>
            </a:pPr>
            <a:endParaRPr lang="en-US" sz="2600">
              <a:solidFill>
                <a:srgbClr val="898989"/>
              </a:solidFill>
              <a:latin typeface="Calibri" pitchFamily="34" charset="0"/>
            </a:endParaRPr>
          </a:p>
          <a:p>
            <a:pPr algn="ctr">
              <a:spcBef>
                <a:spcPct val="20000"/>
              </a:spcBef>
              <a:buFont typeface="Arial" pitchFamily="34" charset="0"/>
              <a:buNone/>
            </a:pPr>
            <a:endParaRPr lang="en-US" sz="2600">
              <a:solidFill>
                <a:srgbClr val="898989"/>
              </a:solidFill>
              <a:latin typeface="Calibri" pitchFamily="34" charset="0"/>
            </a:endParaRPr>
          </a:p>
        </p:txBody>
      </p:sp>
      <p:grpSp>
        <p:nvGrpSpPr>
          <p:cNvPr id="2" name="Group 7"/>
          <p:cNvGrpSpPr>
            <a:grpSpLocks/>
          </p:cNvGrpSpPr>
          <p:nvPr/>
        </p:nvGrpSpPr>
        <p:grpSpPr bwMode="auto">
          <a:xfrm>
            <a:off x="5994889" y="1485903"/>
            <a:ext cx="2400300" cy="1893094"/>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 y="2000250"/>
            <a:ext cx="5622681" cy="1571632"/>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0" name="Title 1"/>
          <p:cNvSpPr txBox="1">
            <a:spLocks/>
          </p:cNvSpPr>
          <p:nvPr/>
        </p:nvSpPr>
        <p:spPr bwMode="auto">
          <a:xfrm>
            <a:off x="422036" y="2000247"/>
            <a:ext cx="4706815" cy="1543054"/>
          </a:xfrm>
          <a:prstGeom prst="rect">
            <a:avLst/>
          </a:prstGeom>
          <a:noFill/>
          <a:ln w="9525">
            <a:noFill/>
            <a:miter lim="800000"/>
            <a:headEnd/>
            <a:tailEnd/>
          </a:ln>
        </p:spPr>
        <p:txBody>
          <a:bodyPr anchor="t"/>
          <a:lstStyle/>
          <a:p>
            <a:pPr>
              <a:lnSpc>
                <a:spcPct val="80000"/>
              </a:lnSpc>
            </a:pPr>
            <a:r>
              <a:rPr lang="en-US" sz="3600" b="1" dirty="0" smtClean="0"/>
              <a:t>Finance   </a:t>
            </a:r>
            <a:r>
              <a:rPr lang="en-US" sz="2200" b="1" dirty="0" smtClean="0">
                <a:solidFill>
                  <a:srgbClr val="7F7F7F"/>
                </a:solidFill>
                <a:latin typeface="Calibri" pitchFamily="34" charset="0"/>
                <a:cs typeface="Times New Roman" pitchFamily="18" charset="0"/>
              </a:rPr>
              <a:t>Pre-MBA </a:t>
            </a:r>
          </a:p>
          <a:p>
            <a:pPr>
              <a:lnSpc>
                <a:spcPct val="80000"/>
              </a:lnSpc>
            </a:pPr>
            <a:r>
              <a:rPr lang="en-US" sz="3200" b="1" dirty="0" smtClean="0">
                <a:solidFill>
                  <a:srgbClr val="7F7F7F"/>
                </a:solidFill>
                <a:latin typeface="Calibri" pitchFamily="34" charset="0"/>
                <a:cs typeface="Times New Roman" pitchFamily="18" charset="0"/>
              </a:rPr>
              <a:t>2010-2011</a:t>
            </a:r>
          </a:p>
          <a:p>
            <a:pPr>
              <a:lnSpc>
                <a:spcPct val="80000"/>
              </a:lnSpc>
            </a:pPr>
            <a:r>
              <a:rPr lang="en-US" sz="2800" b="1" dirty="0" smtClean="0">
                <a:latin typeface="Calibri" pitchFamily="34" charset="0"/>
                <a:cs typeface="Times New Roman" pitchFamily="18" charset="0"/>
              </a:rPr>
              <a:t>Dr Abdeldjelil Ferhat BOUDAH</a:t>
            </a:r>
            <a:endParaRPr lang="en-US" sz="2800" b="1" dirty="0">
              <a:latin typeface="Arial Black" pitchFamily="34" charset="0"/>
            </a:endParaRPr>
          </a:p>
          <a:p>
            <a:endParaRPr lang="en-US" sz="2000" dirty="0">
              <a:latin typeface="Arial Black" pitchFamily="34" charset="0"/>
            </a:endParaRPr>
          </a:p>
        </p:txBody>
      </p:sp>
      <p:sp>
        <p:nvSpPr>
          <p:cNvPr id="5131" name="Slide Number Placeholder 10"/>
          <p:cNvSpPr txBox="1">
            <a:spLocks/>
          </p:cNvSpPr>
          <p:nvPr/>
        </p:nvSpPr>
        <p:spPr bwMode="auto">
          <a:xfrm>
            <a:off x="351692" y="4804173"/>
            <a:ext cx="2133600" cy="273844"/>
          </a:xfrm>
          <a:prstGeom prst="rect">
            <a:avLst/>
          </a:prstGeom>
          <a:noFill/>
          <a:ln w="9525">
            <a:noFill/>
            <a:miter lim="800000"/>
            <a:headEnd/>
            <a:tailEnd/>
          </a:ln>
        </p:spPr>
        <p:txBody>
          <a:bodyPr anchor="ctr"/>
          <a:lstStyle/>
          <a:p>
            <a:pPr algn="r"/>
            <a:fld id="{91E687D7-3F6F-4CF1-B67A-0064119F7BC2}"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1643056"/>
            <a:ext cx="7772400" cy="1571636"/>
          </a:xfrm>
        </p:spPr>
        <p:txBody>
          <a:bodyPr anchor="b">
            <a:noAutofit/>
          </a:bodyPr>
          <a:lstStyle/>
          <a:p>
            <a:pPr>
              <a:defRPr/>
            </a:pPr>
            <a:r>
              <a:rPr lang="ar-SA" sz="3200" b="1" dirty="0" smtClean="0"/>
              <a:t/>
            </a:r>
            <a:br>
              <a:rPr lang="ar-SA" sz="3200" b="1" dirty="0" smtClean="0"/>
            </a:br>
            <a:r>
              <a:rPr lang="ar-SA" sz="3200" b="1" dirty="0" smtClean="0"/>
              <a:t/>
            </a:r>
            <a:br>
              <a:rPr lang="ar-SA" sz="3200" b="1" dirty="0" smtClean="0"/>
            </a:br>
            <a:r>
              <a:rPr lang="en-US" sz="4000" b="1" dirty="0" smtClean="0"/>
              <a:t>Chapter 3</a:t>
            </a:r>
            <a:r>
              <a:rPr lang="en-US" sz="3200" b="1" dirty="0" smtClean="0"/>
              <a:t/>
            </a:r>
            <a:br>
              <a:rPr lang="en-US" sz="3200" b="1" dirty="0" smtClean="0"/>
            </a:br>
            <a:r>
              <a:rPr lang="en-US" sz="3200" b="1" spc="-150" dirty="0" smtClean="0">
                <a:solidFill>
                  <a:schemeClr val="tx1"/>
                </a:solidFill>
              </a:rPr>
              <a:t> </a:t>
            </a:r>
            <a:r>
              <a:rPr lang="en-US" sz="4000" b="1" spc="-150" dirty="0" smtClean="0">
                <a:solidFill>
                  <a:schemeClr val="tx1"/>
                </a:solidFill>
              </a:rPr>
              <a:t>Basic Financial Statements</a:t>
            </a:r>
            <a:endParaRPr lang="en-US" sz="3200" dirty="0" smtClean="0">
              <a:solidFill>
                <a:schemeClr val="tx1"/>
              </a:solidFill>
            </a:endParaRPr>
          </a:p>
        </p:txBody>
      </p:sp>
      <p:sp>
        <p:nvSpPr>
          <p:cNvPr id="6147" name="Slide Number Placeholder 3"/>
          <p:cNvSpPr>
            <a:spLocks noGrp="1"/>
          </p:cNvSpPr>
          <p:nvPr>
            <p:ph type="sldNum" sz="quarter" idx="10"/>
          </p:nvPr>
        </p:nvSpPr>
        <p:spPr bwMode="auto">
          <a:xfrm>
            <a:off x="2110154" y="4743450"/>
            <a:ext cx="282820" cy="376238"/>
          </a:xfrm>
          <a:noFill/>
          <a:ln>
            <a:miter lim="800000"/>
            <a:headEnd/>
            <a:tailEnd/>
          </a:ln>
        </p:spPr>
        <p:txBody>
          <a:bodyPr/>
          <a:lstStyle/>
          <a:p>
            <a:fld id="{F6C2C642-79F6-486B-825F-127AFB4BC4AF}" type="slidenum">
              <a:rPr lang="ar-SA" smtClean="0">
                <a:cs typeface="Arial" pitchFamily="34" charset="0"/>
              </a:rPr>
              <a:pPr/>
              <a:t>2</a:t>
            </a:fld>
            <a:endParaRPr lang="en-US" smtClean="0">
              <a:cs typeface="Arial" pitchFamily="34" charset="0"/>
            </a:endParaRPr>
          </a:p>
        </p:txBody>
      </p:sp>
      <p:sp>
        <p:nvSpPr>
          <p:cNvPr id="6148" name="TextBox 4"/>
          <p:cNvSpPr txBox="1">
            <a:spLocks noChangeArrowheads="1"/>
          </p:cNvSpPr>
          <p:nvPr/>
        </p:nvSpPr>
        <p:spPr bwMode="auto">
          <a:xfrm>
            <a:off x="2532185" y="4773216"/>
            <a:ext cx="3516923" cy="632685"/>
          </a:xfrm>
          <a:prstGeom prst="rect">
            <a:avLst/>
          </a:prstGeom>
          <a:noFill/>
          <a:ln w="9525">
            <a:noFill/>
            <a:miter lim="800000"/>
            <a:headEnd/>
            <a:tailEnd/>
          </a:ln>
        </p:spPr>
        <p:txBody>
          <a:bodyPr lIns="77925" tIns="38963" rIns="77925" bIns="38963">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200151"/>
            <a:ext cx="8572560" cy="3300425"/>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Introduction</a:t>
            </a:r>
          </a:p>
          <a:p>
            <a:pPr algn="justLow" rtl="0"/>
            <a:r>
              <a:rPr lang="en-US" sz="3000" b="1" dirty="0" smtClean="0"/>
              <a:t>1- Income Statement</a:t>
            </a:r>
          </a:p>
          <a:p>
            <a:pPr algn="justLow" rtl="0"/>
            <a:r>
              <a:rPr lang="en-US" sz="3000" b="1" dirty="0" smtClean="0"/>
              <a:t>2- Balance Sheet</a:t>
            </a:r>
          </a:p>
          <a:p>
            <a:pPr algn="justLow" rtl="0"/>
            <a:r>
              <a:rPr lang="en-US" sz="3000" b="1" dirty="0" smtClean="0"/>
              <a:t>3- Statement of retained earnings</a:t>
            </a:r>
          </a:p>
          <a:p>
            <a:pPr algn="justLow" rtl="0"/>
            <a:r>
              <a:rPr lang="en-US" sz="3000" b="1" dirty="0" smtClean="0"/>
              <a:t>4- Statement of cash flows</a:t>
            </a:r>
          </a:p>
          <a:p>
            <a:pPr marL="0" indent="0" algn="justLow" rtl="0" eaLnBrk="1" hangingPunct="1"/>
            <a:r>
              <a:rPr lang="en-US" b="1" dirty="0" smtClean="0">
                <a:solidFill>
                  <a:srgbClr val="0070C0"/>
                </a:solidFill>
                <a:cs typeface="Arial" pitchFamily="34" charset="0"/>
              </a:rPr>
              <a:t>Conclusion</a:t>
            </a:r>
            <a:endParaRPr lang="ar-SA" b="1" dirty="0" smtClean="0">
              <a:solidFill>
                <a:srgbClr val="0070C0"/>
              </a:solidFill>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Introduction</a:t>
            </a:r>
          </a:p>
          <a:p>
            <a:pPr marL="0" indent="0" algn="justLow" rtl="0"/>
            <a:r>
              <a:rPr lang="en-US" sz="3000" b="1" dirty="0" smtClean="0"/>
              <a:t>Of the various reports, corporations issue to their stockholders the annual report which contains basic financial statements as well as management’s opinion of the past year’s operations, and the firm’ s future prospects</a:t>
            </a:r>
            <a:r>
              <a:rPr lang="en-US" sz="3000" b="1" spc="-150" dirty="0" smtClean="0"/>
              <a:t>.</a:t>
            </a:r>
            <a:endParaRPr lang="ar-SA" sz="30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714758"/>
            <a:ext cx="642942"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b="1" spc="-150" dirty="0" smtClean="0"/>
          </a:p>
          <a:p>
            <a:pPr marL="0" indent="0" algn="justLow" rtl="0"/>
            <a:r>
              <a:rPr lang="en-US" sz="3000" b="1" spc="-150" dirty="0" smtClean="0"/>
              <a:t>The annual report presents four basic financial statements: </a:t>
            </a:r>
            <a:r>
              <a:rPr lang="en-US" sz="3000" i="1" spc="-150" dirty="0" smtClean="0">
                <a:solidFill>
                  <a:srgbClr val="0070C0"/>
                </a:solidFill>
                <a:effectLst>
                  <a:outerShdw blurRad="38100" dist="38100" dir="2700000" algn="tl">
                    <a:srgbClr val="000000">
                      <a:alpha val="43137"/>
                    </a:srgbClr>
                  </a:outerShdw>
                </a:effectLst>
              </a:rPr>
              <a:t>the income statement</a:t>
            </a:r>
            <a:r>
              <a:rPr lang="en-US" sz="3000" b="1" spc="-150" dirty="0" smtClean="0">
                <a:solidFill>
                  <a:srgbClr val="0070C0"/>
                </a:solidFill>
              </a:rPr>
              <a:t>, </a:t>
            </a:r>
            <a:r>
              <a:rPr lang="en-US" sz="3000" i="1" spc="-150" dirty="0" smtClean="0">
                <a:solidFill>
                  <a:srgbClr val="0070C0"/>
                </a:solidFill>
                <a:effectLst>
                  <a:outerShdw blurRad="38100" dist="38100" dir="2700000" algn="tl">
                    <a:srgbClr val="000000">
                      <a:alpha val="43137"/>
                    </a:srgbClr>
                  </a:outerShdw>
                </a:effectLst>
              </a:rPr>
              <a:t>the balance sheet</a:t>
            </a:r>
            <a:r>
              <a:rPr lang="en-US" sz="3000" b="1" spc="-150" dirty="0" smtClean="0">
                <a:solidFill>
                  <a:srgbClr val="0070C0"/>
                </a:solidFill>
              </a:rPr>
              <a:t>, </a:t>
            </a:r>
            <a:r>
              <a:rPr lang="en-US" sz="3000" i="1" spc="-150" dirty="0" smtClean="0">
                <a:solidFill>
                  <a:srgbClr val="0070C0"/>
                </a:solidFill>
                <a:effectLst>
                  <a:outerShdw blurRad="38100" dist="38100" dir="2700000" algn="tl">
                    <a:srgbClr val="000000">
                      <a:alpha val="43137"/>
                    </a:srgbClr>
                  </a:outerShdw>
                </a:effectLst>
              </a:rPr>
              <a:t>the statement of retained earnings</a:t>
            </a:r>
            <a:r>
              <a:rPr lang="en-US" sz="3000" b="1" spc="-150" dirty="0" smtClean="0">
                <a:solidFill>
                  <a:srgbClr val="0070C0"/>
                </a:solidFill>
              </a:rPr>
              <a:t> </a:t>
            </a:r>
            <a:r>
              <a:rPr lang="en-US" sz="3000" b="1" spc="-150" dirty="0" smtClean="0"/>
              <a:t>, and </a:t>
            </a:r>
            <a:r>
              <a:rPr lang="en-US" sz="3000" i="1" spc="-150" dirty="0" smtClean="0">
                <a:solidFill>
                  <a:srgbClr val="0070C0"/>
                </a:solidFill>
                <a:effectLst>
                  <a:outerShdw blurRad="38100" dist="38100" dir="2700000" algn="tl">
                    <a:srgbClr val="000000">
                      <a:alpha val="43137"/>
                    </a:srgbClr>
                  </a:outerShdw>
                </a:effectLst>
              </a:rPr>
              <a:t>the statement of cash flows</a:t>
            </a:r>
            <a:r>
              <a:rPr lang="en-US" sz="3000" b="1" spc="-150" dirty="0" smtClean="0">
                <a:solidFill>
                  <a:srgbClr val="0070C0"/>
                </a:solidFill>
              </a:rPr>
              <a: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b="1" spc="-150" dirty="0" smtClean="0">
                <a:solidFill>
                  <a:srgbClr val="0070C0"/>
                </a:solidFill>
              </a:rPr>
              <a:t>1- The Income Statement</a:t>
            </a:r>
          </a:p>
          <a:p>
            <a:pPr marL="0" indent="0" algn="justLow" rtl="0"/>
            <a:r>
              <a:rPr lang="en-US" sz="3000" b="1" dirty="0" smtClean="0"/>
              <a:t>The income statement, often referred to as the profit and loss statement, presents the results of business operations during a specified period of time such as a quarter or a year. </a:t>
            </a:r>
          </a:p>
          <a:p>
            <a:pPr marL="0" indent="0"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642942" cy="642942"/>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2943235"/>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3000" b="1" dirty="0" smtClean="0"/>
          </a:p>
          <a:p>
            <a:pPr marL="0" indent="0" algn="justLow" rtl="0"/>
            <a:r>
              <a:rPr lang="en-US" sz="3000" b="1" dirty="0" smtClean="0"/>
              <a:t>The income statement summarizes the revenues generated and the expenses incurred by the firm during the accounting period. </a:t>
            </a:r>
            <a:r>
              <a:rPr lang="en-US" sz="3000" b="1" dirty="0" smtClean="0">
                <a:solidFill>
                  <a:schemeClr val="accent3">
                    <a:lumMod val="50000"/>
                  </a:schemeClr>
                </a:solidFill>
              </a:rPr>
              <a:t>See table 3.1 </a:t>
            </a:r>
          </a:p>
          <a:p>
            <a:pPr marL="0" indent="0" algn="justLow" rtl="0"/>
            <a:endParaRPr lang="en-US" sz="28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3714758"/>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spc="-150" dirty="0" smtClean="0">
                <a:solidFill>
                  <a:srgbClr val="0070C0"/>
                </a:solidFill>
              </a:rPr>
              <a:t>2- The Balance Sheet</a:t>
            </a:r>
          </a:p>
          <a:p>
            <a:pPr marL="0" indent="0" algn="justLow" rtl="0"/>
            <a:r>
              <a:rPr lang="en-US" sz="2800" b="1" dirty="0" smtClean="0"/>
              <a:t>The balance sheet presents a summary statement of the firm’s financial position at a specific point in time. The statement balances the firm’s assets </a:t>
            </a:r>
            <a:r>
              <a:rPr lang="en-US" sz="2800" b="1" dirty="0" smtClean="0">
                <a:solidFill>
                  <a:schemeClr val="accent6">
                    <a:lumMod val="50000"/>
                  </a:schemeClr>
                </a:solidFill>
              </a:rPr>
              <a:t>(</a:t>
            </a:r>
            <a:r>
              <a:rPr lang="en-US" sz="2800" dirty="0" smtClean="0">
                <a:solidFill>
                  <a:schemeClr val="accent6">
                    <a:lumMod val="50000"/>
                  </a:schemeClr>
                </a:solidFill>
              </a:rPr>
              <a:t>What it owns</a:t>
            </a:r>
            <a:r>
              <a:rPr lang="en-US" sz="2800" b="1" dirty="0" smtClean="0">
                <a:solidFill>
                  <a:schemeClr val="accent6">
                    <a:lumMod val="50000"/>
                  </a:schemeClr>
                </a:solidFill>
              </a:rPr>
              <a:t>) </a:t>
            </a:r>
            <a:r>
              <a:rPr lang="en-US" sz="2800" b="1" dirty="0" smtClean="0"/>
              <a:t>against its financing, which can be either </a:t>
            </a:r>
            <a:r>
              <a:rPr lang="en-US" sz="2800" i="1" dirty="0" smtClean="0">
                <a:solidFill>
                  <a:schemeClr val="accent6">
                    <a:lumMod val="50000"/>
                  </a:schemeClr>
                </a:solidFill>
              </a:rPr>
              <a:t>debt </a:t>
            </a:r>
            <a:r>
              <a:rPr lang="en-US" sz="2800" b="1" dirty="0" smtClean="0">
                <a:solidFill>
                  <a:schemeClr val="accent6">
                    <a:lumMod val="50000"/>
                  </a:schemeClr>
                </a:solidFill>
              </a:rPr>
              <a:t>(</a:t>
            </a:r>
            <a:r>
              <a:rPr lang="en-US" sz="2800" dirty="0" smtClean="0">
                <a:solidFill>
                  <a:schemeClr val="accent6">
                    <a:lumMod val="50000"/>
                  </a:schemeClr>
                </a:solidFill>
              </a:rPr>
              <a:t>What it owes</a:t>
            </a:r>
            <a:r>
              <a:rPr lang="en-US" sz="2800" b="1" dirty="0" smtClean="0">
                <a:solidFill>
                  <a:schemeClr val="accent6">
                    <a:lumMod val="50000"/>
                  </a:schemeClr>
                </a:solidFill>
              </a:rPr>
              <a:t>), </a:t>
            </a:r>
            <a:r>
              <a:rPr lang="en-US" sz="2800" b="1" dirty="0" smtClean="0"/>
              <a:t>or </a:t>
            </a:r>
            <a:r>
              <a:rPr lang="en-US" sz="2800" i="1" dirty="0" smtClean="0">
                <a:solidFill>
                  <a:schemeClr val="accent6">
                    <a:lumMod val="50000"/>
                  </a:schemeClr>
                </a:solidFill>
              </a:rPr>
              <a:t>equity </a:t>
            </a:r>
            <a:r>
              <a:rPr lang="en-US" sz="2800" b="1" dirty="0" smtClean="0">
                <a:solidFill>
                  <a:schemeClr val="accent6">
                    <a:lumMod val="50000"/>
                  </a:schemeClr>
                </a:solidFill>
              </a:rPr>
              <a:t>(</a:t>
            </a:r>
            <a:r>
              <a:rPr lang="en-US" sz="2800" dirty="0" smtClean="0">
                <a:solidFill>
                  <a:schemeClr val="accent6">
                    <a:lumMod val="50000"/>
                  </a:schemeClr>
                </a:solidFill>
              </a:rPr>
              <a:t>What was provided by owners</a:t>
            </a:r>
            <a:r>
              <a:rPr lang="en-US" sz="2800" b="1" dirty="0" smtClean="0">
                <a:solidFill>
                  <a:schemeClr val="accent6">
                    <a:lumMod val="50000"/>
                  </a:schemeClr>
                </a:solidFill>
              </a:rPr>
              <a:t>)</a:t>
            </a:r>
            <a:r>
              <a:rPr lang="en-US" sz="2800" b="1" dirty="0" smtClean="0"/>
              <a:t>.</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3929072"/>
            <a:ext cx="500066" cy="428628"/>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85720" y="1200151"/>
            <a:ext cx="8572560" cy="3014673"/>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3000" b="1" dirty="0" smtClean="0">
              <a:solidFill>
                <a:schemeClr val="accent3">
                  <a:lumMod val="50000"/>
                </a:schemeClr>
              </a:solidFill>
            </a:endParaRPr>
          </a:p>
          <a:p>
            <a:pPr marL="0" indent="0" algn="justLow" rtl="0"/>
            <a:r>
              <a:rPr lang="en-US" sz="3000" b="1" dirty="0" smtClean="0">
                <a:solidFill>
                  <a:schemeClr val="accent3">
                    <a:lumMod val="50000"/>
                  </a:schemeClr>
                </a:solidFill>
              </a:rPr>
              <a:t>Table 3.2</a:t>
            </a:r>
            <a:r>
              <a:rPr lang="en-US" sz="3000" b="1" dirty="0" smtClean="0"/>
              <a:t>, shows a variety of assets and liabilities, as well as debt and equity accounts. An important distinction can be made between short and long-term assets and liabilities.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3500444"/>
            <a:ext cx="714380"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85720" y="1200151"/>
            <a:ext cx="8572560" cy="2943235"/>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3000" b="1" dirty="0" smtClean="0"/>
              <a:t>The </a:t>
            </a:r>
            <a:r>
              <a:rPr lang="en-US" sz="3000" b="1" dirty="0" smtClean="0">
                <a:solidFill>
                  <a:schemeClr val="accent3">
                    <a:lumMod val="50000"/>
                  </a:schemeClr>
                </a:solidFill>
                <a:effectLst>
                  <a:outerShdw blurRad="38100" dist="38100" dir="2700000" algn="tl">
                    <a:srgbClr val="000000">
                      <a:alpha val="43137"/>
                    </a:srgbClr>
                  </a:outerShdw>
                </a:effectLst>
              </a:rPr>
              <a:t>current assets</a:t>
            </a:r>
            <a:r>
              <a:rPr lang="en-US" sz="3000" b="1" dirty="0" smtClean="0">
                <a:solidFill>
                  <a:schemeClr val="accent3">
                    <a:lumMod val="50000"/>
                  </a:schemeClr>
                </a:solidFill>
              </a:rPr>
              <a:t> </a:t>
            </a:r>
            <a:r>
              <a:rPr lang="en-US" sz="3000" b="1" dirty="0" smtClean="0"/>
              <a:t>and </a:t>
            </a:r>
            <a:r>
              <a:rPr lang="en-US" sz="3000" b="1" dirty="0" smtClean="0">
                <a:solidFill>
                  <a:schemeClr val="accent3">
                    <a:lumMod val="50000"/>
                  </a:schemeClr>
                </a:solidFill>
                <a:effectLst>
                  <a:outerShdw blurRad="38100" dist="38100" dir="2700000" algn="tl">
                    <a:srgbClr val="000000">
                      <a:alpha val="43137"/>
                    </a:srgbClr>
                  </a:outerShdw>
                </a:effectLst>
              </a:rPr>
              <a:t>current liabilities</a:t>
            </a:r>
            <a:r>
              <a:rPr lang="en-US" sz="3000" b="1" dirty="0" smtClean="0">
                <a:solidFill>
                  <a:schemeClr val="accent3">
                    <a:lumMod val="50000"/>
                  </a:schemeClr>
                </a:solidFill>
              </a:rPr>
              <a:t> </a:t>
            </a:r>
            <a:r>
              <a:rPr lang="en-US" sz="3000" b="1" dirty="0" smtClean="0"/>
              <a:t>are short-term assets and liabilities. This means that they are expected to be converted into cash within one year or less.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429006"/>
            <a:ext cx="714380"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400" b="1" u="sng" spc="-150" dirty="0" smtClean="0">
              <a:effectLst>
                <a:outerShdw blurRad="38100" dist="38100" dir="2700000" algn="tl">
                  <a:srgbClr val="000000">
                    <a:alpha val="43137"/>
                  </a:srgbClr>
                </a:outerShdw>
              </a:effectLst>
            </a:endParaRPr>
          </a:p>
          <a:p>
            <a:pPr marL="0" indent="0" algn="justLow" rtl="0"/>
            <a:r>
              <a:rPr lang="en-US" sz="3000" b="1" u="sng" spc="-150" dirty="0" smtClean="0">
                <a:solidFill>
                  <a:schemeClr val="accent3">
                    <a:lumMod val="50000"/>
                  </a:schemeClr>
                </a:solidFill>
              </a:rPr>
              <a:t>All other assets and liabilities</a:t>
            </a:r>
            <a:r>
              <a:rPr lang="en-US" sz="3000" b="1" spc="-150" dirty="0" smtClean="0"/>
              <a:t>, along with stockholders’ equity, which is assumed to have an infinite life, </a:t>
            </a:r>
            <a:r>
              <a:rPr lang="en-US" sz="3000" b="1" u="sng" spc="-150" dirty="0" smtClean="0">
                <a:solidFill>
                  <a:schemeClr val="accent3">
                    <a:lumMod val="50000"/>
                  </a:schemeClr>
                </a:solidFill>
              </a:rPr>
              <a:t>are considered long-term or fixed</a:t>
            </a:r>
            <a:r>
              <a:rPr lang="en-US" sz="3000" b="1" spc="-150" dirty="0" smtClean="0"/>
              <a:t>, because they are expected to remain on the firm’s book for one year or more.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357568"/>
            <a:ext cx="714380" cy="714380"/>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177800" indent="-166688" algn="justLow" rtl="0"/>
            <a:endParaRPr lang="en-US" sz="2200" b="1" u="sng" spc="-150" dirty="0" smtClean="0">
              <a:effectLst>
                <a:outerShdw blurRad="38100" dist="38100" dir="2700000" algn="tl">
                  <a:srgbClr val="000000">
                    <a:alpha val="43137"/>
                  </a:srgbClr>
                </a:outerShdw>
              </a:effectLst>
            </a:endParaRPr>
          </a:p>
          <a:p>
            <a:pPr marL="0" indent="11113" algn="justLow" rtl="0"/>
            <a:r>
              <a:rPr lang="en-US" sz="3000" b="1" dirty="0" smtClean="0"/>
              <a:t>A few points  about Baker’s corporations         (</a:t>
            </a:r>
            <a:r>
              <a:rPr lang="en-US" sz="3000" b="1" dirty="0" smtClean="0">
                <a:solidFill>
                  <a:schemeClr val="accent3">
                    <a:lumMod val="50000"/>
                  </a:schemeClr>
                </a:solidFill>
              </a:rPr>
              <a:t>Table 3.2 </a:t>
            </a:r>
            <a:r>
              <a:rPr lang="en-US" sz="3000" b="1" dirty="0" smtClean="0"/>
              <a:t>)  need to be highlighted :</a:t>
            </a:r>
          </a:p>
          <a:p>
            <a:pPr marL="177800" indent="-166688" algn="justLow" rtl="0">
              <a:buFontTx/>
              <a:buChar char="-"/>
            </a:pPr>
            <a:r>
              <a:rPr lang="en-US" sz="3000" b="1" dirty="0" smtClean="0"/>
              <a:t>The  assets are listed beginning with the most liquid down to the least liquid.</a:t>
            </a:r>
          </a:p>
          <a:p>
            <a:pPr marL="177800" indent="-166688" algn="justLow" rtl="0"/>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429006"/>
            <a:ext cx="714380" cy="714380"/>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71863"/>
          </a:xfrm>
        </p:spPr>
        <p:style>
          <a:lnRef idx="2">
            <a:schemeClr val="accent1"/>
          </a:lnRef>
          <a:fillRef idx="1">
            <a:schemeClr val="lt1"/>
          </a:fillRef>
          <a:effectRef idx="0">
            <a:schemeClr val="accent1"/>
          </a:effectRef>
          <a:fontRef idx="minor">
            <a:schemeClr val="dk1"/>
          </a:fontRef>
        </p:style>
        <p:txBody>
          <a:bodyPr anchor="t"/>
          <a:lstStyle/>
          <a:p>
            <a:pPr marL="177800" indent="-166688" algn="justLow" rtl="0"/>
            <a:r>
              <a:rPr lang="en-US" sz="2800" b="1" dirty="0" smtClean="0"/>
              <a:t>- </a:t>
            </a:r>
            <a:r>
              <a:rPr lang="en-US" sz="2800" b="1" dirty="0" smtClean="0">
                <a:solidFill>
                  <a:schemeClr val="accent6">
                    <a:lumMod val="50000"/>
                  </a:schemeClr>
                </a:solidFill>
              </a:rPr>
              <a:t> </a:t>
            </a:r>
            <a:r>
              <a:rPr lang="en-US" sz="3000" b="1" dirty="0" smtClean="0">
                <a:solidFill>
                  <a:schemeClr val="accent3">
                    <a:lumMod val="50000"/>
                  </a:schemeClr>
                </a:solidFill>
              </a:rPr>
              <a:t>Current assets </a:t>
            </a:r>
            <a:r>
              <a:rPr lang="en-US" sz="3000" b="1" dirty="0" smtClean="0"/>
              <a:t>precede fixed  assets. </a:t>
            </a:r>
          </a:p>
          <a:p>
            <a:pPr marL="177800" indent="-166688" algn="justLow" rtl="0">
              <a:buFontTx/>
              <a:buChar char="-"/>
            </a:pPr>
            <a:r>
              <a:rPr lang="en-US" sz="3000" b="1" dirty="0" smtClean="0"/>
              <a:t> </a:t>
            </a:r>
            <a:r>
              <a:rPr lang="en-US" sz="3000" b="1" dirty="0" smtClean="0">
                <a:solidFill>
                  <a:schemeClr val="accent3">
                    <a:lumMod val="50000"/>
                  </a:schemeClr>
                </a:solidFill>
              </a:rPr>
              <a:t>Marketable securities </a:t>
            </a:r>
            <a:r>
              <a:rPr lang="en-US" sz="3000" b="1" dirty="0" smtClean="0"/>
              <a:t>represent very liquid short-term investments, such as U.S. Treasury bills or certificate of deposits, held by the firm. Because of their highly liquid nature, marketable securities are frequently viewed as a form of cash.</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4071948"/>
            <a:ext cx="500066" cy="428628"/>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r>
              <a:rPr lang="en-US" sz="3000" b="1" dirty="0" smtClean="0">
                <a:solidFill>
                  <a:schemeClr val="accent3">
                    <a:lumMod val="50000"/>
                  </a:schemeClr>
                </a:solidFill>
              </a:rPr>
              <a:t>Accounts receivable</a:t>
            </a:r>
            <a:r>
              <a:rPr lang="en-US" sz="3000" b="1" dirty="0" smtClean="0"/>
              <a:t>  represent the total monies owed the firm by its customers on credit sale made to them. </a:t>
            </a:r>
          </a:p>
          <a:p>
            <a:pPr algn="justLow" rtl="0">
              <a:buFontTx/>
              <a:buChar char="-"/>
            </a:pPr>
            <a:r>
              <a:rPr lang="en-US" sz="3000" b="1" dirty="0" smtClean="0">
                <a:solidFill>
                  <a:schemeClr val="accent3">
                    <a:lumMod val="50000"/>
                  </a:schemeClr>
                </a:solidFill>
              </a:rPr>
              <a:t> Inventories </a:t>
            </a:r>
            <a:r>
              <a:rPr lang="en-US" sz="3000" b="1" dirty="0" smtClean="0"/>
              <a:t>include raw materials, work in process (partially finished goods), and finished goods held by the firm.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642942"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r>
              <a:rPr lang="en-US" sz="3000" b="1" dirty="0" smtClean="0"/>
              <a:t>The entry for </a:t>
            </a:r>
            <a:r>
              <a:rPr lang="en-US" sz="3000" b="1" dirty="0" smtClean="0">
                <a:solidFill>
                  <a:schemeClr val="accent3">
                    <a:lumMod val="50000"/>
                  </a:schemeClr>
                </a:solidFill>
              </a:rPr>
              <a:t>gross fixed assets </a:t>
            </a:r>
            <a:r>
              <a:rPr lang="en-US" sz="3000" b="1" dirty="0" smtClean="0"/>
              <a:t>is the original cost of all fixed (long-term) owned by the firm.</a:t>
            </a:r>
          </a:p>
          <a:p>
            <a:pPr algn="justLow" rtl="0">
              <a:buFontTx/>
              <a:buChar char="-"/>
            </a:pPr>
            <a:r>
              <a:rPr lang="en-US" sz="3000" b="1" dirty="0" smtClean="0">
                <a:solidFill>
                  <a:schemeClr val="accent3">
                    <a:lumMod val="50000"/>
                  </a:schemeClr>
                </a:solidFill>
              </a:rPr>
              <a:t>Net  fixed assets </a:t>
            </a:r>
            <a:r>
              <a:rPr lang="en-US" sz="3000" b="1" dirty="0" smtClean="0"/>
              <a:t>represent the difference between gross fixed assets and accumulated depreciation-the total expense recorded for the depreciation of fixed assets.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571882"/>
            <a:ext cx="571504" cy="642942"/>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endParaRPr lang="en-US" sz="2800" b="1" dirty="0" smtClean="0"/>
          </a:p>
          <a:p>
            <a:pPr algn="justLow" rtl="0">
              <a:buFontTx/>
              <a:buChar char="-"/>
            </a:pPr>
            <a:r>
              <a:rPr lang="en-US" sz="3000" b="1" dirty="0" smtClean="0"/>
              <a:t>Like assets</a:t>
            </a:r>
            <a:r>
              <a:rPr lang="en-US" sz="3000" b="1" dirty="0" smtClean="0">
                <a:solidFill>
                  <a:schemeClr val="accent3">
                    <a:lumMod val="50000"/>
                  </a:schemeClr>
                </a:solidFill>
              </a:rPr>
              <a:t>,</a:t>
            </a:r>
            <a:r>
              <a:rPr lang="en-US" sz="3000" b="1" dirty="0" smtClean="0">
                <a:solidFill>
                  <a:schemeClr val="accent6">
                    <a:lumMod val="50000"/>
                  </a:schemeClr>
                </a:solidFill>
              </a:rPr>
              <a:t> </a:t>
            </a:r>
            <a:r>
              <a:rPr lang="en-US" sz="3000" b="1" dirty="0" smtClean="0">
                <a:solidFill>
                  <a:schemeClr val="accent3">
                    <a:lumMod val="50000"/>
                  </a:schemeClr>
                </a:solidFill>
              </a:rPr>
              <a:t>the liabilities and equity accounts </a:t>
            </a:r>
            <a:r>
              <a:rPr lang="en-US" sz="3000" b="1" dirty="0" smtClean="0"/>
              <a:t>are listed on the balance sheet from short-term to long-term.</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15272" y="3357568"/>
            <a:ext cx="714380" cy="785818"/>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r>
              <a:rPr lang="en-US" sz="3000" b="1" dirty="0" smtClean="0"/>
              <a:t>Current liabilities include </a:t>
            </a:r>
            <a:r>
              <a:rPr lang="en-US" sz="3000" b="1" dirty="0" smtClean="0">
                <a:solidFill>
                  <a:schemeClr val="accent3">
                    <a:lumMod val="50000"/>
                  </a:schemeClr>
                </a:solidFill>
              </a:rPr>
              <a:t>accounts payables</a:t>
            </a:r>
            <a:r>
              <a:rPr lang="en-US" sz="3000" b="1" dirty="0" smtClean="0"/>
              <a:t>, amounts owed for credit purchases by the firm; </a:t>
            </a:r>
            <a:r>
              <a:rPr lang="en-US" sz="3000" b="1" dirty="0" smtClean="0">
                <a:solidFill>
                  <a:schemeClr val="accent3">
                    <a:lumMod val="50000"/>
                  </a:schemeClr>
                </a:solidFill>
              </a:rPr>
              <a:t>notes payables</a:t>
            </a:r>
            <a:r>
              <a:rPr lang="en-US" sz="3000" b="1" dirty="0" smtClean="0"/>
              <a:t>, </a:t>
            </a:r>
            <a:r>
              <a:rPr lang="en-US" sz="3000" b="1" dirty="0" smtClean="0">
                <a:solidFill>
                  <a:schemeClr val="accent3">
                    <a:lumMod val="50000"/>
                  </a:schemeClr>
                </a:solidFill>
              </a:rPr>
              <a:t>outstanding short-term loans</a:t>
            </a:r>
            <a:r>
              <a:rPr lang="en-US" sz="3000" b="1" dirty="0" smtClean="0"/>
              <a:t>, typically from commercial banks; and </a:t>
            </a:r>
            <a:r>
              <a:rPr lang="en-US" sz="3000" b="1" dirty="0" smtClean="0">
                <a:solidFill>
                  <a:schemeClr val="accent3">
                    <a:lumMod val="50000"/>
                  </a:schemeClr>
                </a:solidFill>
              </a:rPr>
              <a:t>accruals</a:t>
            </a:r>
            <a:r>
              <a:rPr lang="en-US" sz="3000" b="1" dirty="0" smtClean="0"/>
              <a:t> , amounts owed for services for which a bill may not or will not be received….. </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642942"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endParaRPr lang="en-US" sz="3000" b="1" dirty="0" smtClean="0"/>
          </a:p>
          <a:p>
            <a:pPr algn="justLow" rtl="0">
              <a:buFontTx/>
              <a:buChar char="-"/>
            </a:pPr>
            <a:endParaRPr lang="en-US" sz="3000" b="1" dirty="0" smtClean="0"/>
          </a:p>
          <a:p>
            <a:pPr algn="justLow" rtl="0">
              <a:buFontTx/>
              <a:buChar char="-"/>
            </a:pPr>
            <a:r>
              <a:rPr lang="en-US" sz="3000" b="1" dirty="0" smtClean="0"/>
              <a:t>….(Examples of accruals include taxes due the government and wages due employees).</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643320"/>
            <a:ext cx="642942"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endParaRPr lang="en-US" sz="3000" b="1" dirty="0" smtClean="0">
              <a:solidFill>
                <a:schemeClr val="accent3">
                  <a:lumMod val="50000"/>
                </a:schemeClr>
              </a:solidFill>
            </a:endParaRPr>
          </a:p>
          <a:p>
            <a:pPr algn="justLow" rtl="0">
              <a:buFontTx/>
              <a:buChar char="-"/>
            </a:pPr>
            <a:r>
              <a:rPr lang="en-US" sz="3000" b="1" dirty="0" smtClean="0">
                <a:solidFill>
                  <a:schemeClr val="accent3">
                    <a:lumMod val="50000"/>
                  </a:schemeClr>
                </a:solidFill>
              </a:rPr>
              <a:t>Long-term debt</a:t>
            </a:r>
            <a:r>
              <a:rPr lang="en-US" sz="3000" b="1" dirty="0" smtClean="0">
                <a:solidFill>
                  <a:schemeClr val="accent6">
                    <a:lumMod val="50000"/>
                  </a:schemeClr>
                </a:solidFill>
              </a:rPr>
              <a:t>  </a:t>
            </a:r>
            <a:r>
              <a:rPr lang="en-US" sz="3000" b="1" dirty="0" smtClean="0"/>
              <a:t>represents  debt  for  which  payment  is  not due  in the  current  year .</a:t>
            </a:r>
          </a:p>
          <a:p>
            <a:pPr algn="justLow" rtl="0">
              <a:buFontTx/>
              <a:buChar char="-"/>
            </a:pPr>
            <a:r>
              <a:rPr lang="en-US" sz="3000" b="1" dirty="0" smtClean="0"/>
              <a:t> </a:t>
            </a:r>
            <a:r>
              <a:rPr lang="en-US" sz="3000" b="1" dirty="0" smtClean="0">
                <a:solidFill>
                  <a:schemeClr val="accent3">
                    <a:lumMod val="50000"/>
                  </a:schemeClr>
                </a:solidFill>
              </a:rPr>
              <a:t>Stockholders’  equity  </a:t>
            </a:r>
            <a:r>
              <a:rPr lang="en-US" sz="3000" b="1" dirty="0" smtClean="0"/>
              <a:t>represents  the  owners’ claims  on the  firm. </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929072"/>
            <a:ext cx="642942" cy="500066"/>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177800" indent="-177800" algn="justLow" rtl="0">
              <a:buFontTx/>
              <a:buChar char="-"/>
            </a:pPr>
            <a:endParaRPr lang="en-US" sz="2800" b="1" spc="-150" dirty="0" smtClean="0"/>
          </a:p>
          <a:p>
            <a:pPr marL="177800" indent="-177800" algn="justLow" rtl="0">
              <a:buFontTx/>
              <a:buChar char="-"/>
            </a:pPr>
            <a:r>
              <a:rPr lang="en-US" sz="3000" b="1" dirty="0" smtClean="0"/>
              <a:t>As it is shown in (</a:t>
            </a:r>
            <a:r>
              <a:rPr lang="en-US" sz="3000" b="1" dirty="0" smtClean="0">
                <a:solidFill>
                  <a:schemeClr val="accent3">
                    <a:lumMod val="50000"/>
                  </a:schemeClr>
                </a:solidFill>
              </a:rPr>
              <a:t>table 3.2</a:t>
            </a:r>
            <a:r>
              <a:rPr lang="en-US" sz="3000" b="1" dirty="0" smtClean="0"/>
              <a:t>), the amount  paid in by the original purchases common stock is figured out by two  entries </a:t>
            </a:r>
            <a:r>
              <a:rPr lang="en-US" sz="3000" b="1" dirty="0" smtClean="0">
                <a:solidFill>
                  <a:schemeClr val="accent3">
                    <a:lumMod val="50000"/>
                  </a:schemeClr>
                </a:solidFill>
              </a:rPr>
              <a:t>: common stock </a:t>
            </a:r>
            <a:r>
              <a:rPr lang="en-US" sz="3000" b="1" dirty="0" smtClean="0"/>
              <a:t>, and </a:t>
            </a:r>
            <a:r>
              <a:rPr lang="en-US" sz="3000" b="1" dirty="0" smtClean="0">
                <a:solidFill>
                  <a:schemeClr val="accent3">
                    <a:lumMod val="50000"/>
                  </a:schemeClr>
                </a:solidFill>
              </a:rPr>
              <a:t>paid- in capital </a:t>
            </a:r>
            <a:r>
              <a:rPr lang="en-US" sz="3000" b="1" dirty="0" smtClean="0"/>
              <a:t>in excess of </a:t>
            </a:r>
            <a:r>
              <a:rPr lang="en-US" sz="3000" i="1" dirty="0" smtClean="0"/>
              <a:t>par</a:t>
            </a:r>
            <a:r>
              <a:rPr lang="en-US" sz="3000" b="1" i="1" dirty="0" smtClean="0"/>
              <a:t>   </a:t>
            </a:r>
            <a:r>
              <a:rPr lang="en-US" sz="3000" b="1" dirty="0" smtClean="0"/>
              <a:t>on common stock.</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228987"/>
          </a:xfrm>
        </p:spPr>
        <p:style>
          <a:lnRef idx="2">
            <a:schemeClr val="accent1"/>
          </a:lnRef>
          <a:fillRef idx="1">
            <a:schemeClr val="lt1"/>
          </a:fillRef>
          <a:effectRef idx="0">
            <a:schemeClr val="accent1"/>
          </a:effectRef>
          <a:fontRef idx="minor">
            <a:schemeClr val="dk1"/>
          </a:fontRef>
        </p:style>
        <p:txBody>
          <a:bodyPr anchor="t"/>
          <a:lstStyle/>
          <a:p>
            <a:pPr algn="justLow" rtl="0">
              <a:buFontTx/>
              <a:buChar char="-"/>
            </a:pPr>
            <a:endParaRPr lang="en-US" sz="3000" b="1" dirty="0" smtClean="0"/>
          </a:p>
          <a:p>
            <a:pPr algn="justLow" rtl="0">
              <a:buFontTx/>
              <a:buChar char="-"/>
            </a:pPr>
            <a:r>
              <a:rPr lang="en-US" sz="3000" b="1" dirty="0" smtClean="0"/>
              <a:t>The </a:t>
            </a:r>
            <a:r>
              <a:rPr lang="en-US" sz="3000" b="1" dirty="0" smtClean="0">
                <a:solidFill>
                  <a:schemeClr val="accent3">
                    <a:lumMod val="50000"/>
                  </a:schemeClr>
                </a:solidFill>
              </a:rPr>
              <a:t>preferred  stock  </a:t>
            </a:r>
            <a:r>
              <a:rPr lang="en-US" sz="3000" b="1" dirty="0" smtClean="0"/>
              <a:t>entry shows  the  historic  proceeds  from the  sale  of  preferred stock . ($ 100,000  for Baker Corporation).</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3929072"/>
            <a:ext cx="642942" cy="500066"/>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371863"/>
          </a:xfrm>
        </p:spPr>
        <p:style>
          <a:lnRef idx="2">
            <a:schemeClr val="accent1"/>
          </a:lnRef>
          <a:fillRef idx="1">
            <a:schemeClr val="lt1"/>
          </a:fillRef>
          <a:effectRef idx="0">
            <a:schemeClr val="accent1"/>
          </a:effectRef>
          <a:fontRef idx="minor">
            <a:schemeClr val="dk1"/>
          </a:fontRef>
        </p:style>
        <p:txBody>
          <a:bodyPr anchor="t"/>
          <a:lstStyle/>
          <a:p>
            <a:pPr marL="177800" indent="-177800" algn="justLow" rtl="0">
              <a:buFontTx/>
              <a:buChar char="-"/>
            </a:pPr>
            <a:r>
              <a:rPr lang="en-US" sz="3000" b="1" dirty="0" smtClean="0"/>
              <a:t>The  </a:t>
            </a:r>
            <a:r>
              <a:rPr lang="en-US" sz="3000" b="1" dirty="0" smtClean="0">
                <a:solidFill>
                  <a:schemeClr val="accent3">
                    <a:lumMod val="50000"/>
                  </a:schemeClr>
                </a:solidFill>
              </a:rPr>
              <a:t>common stock  </a:t>
            </a:r>
            <a:r>
              <a:rPr lang="en-US" sz="3000" b="1" dirty="0" smtClean="0"/>
              <a:t>entry  is the  </a:t>
            </a:r>
            <a:r>
              <a:rPr lang="en-US" sz="3000" i="1" dirty="0" smtClean="0"/>
              <a:t>Par  Value  </a:t>
            </a:r>
            <a:r>
              <a:rPr lang="en-US" sz="3000" b="1" dirty="0" smtClean="0"/>
              <a:t>of  common  stock; an arbitrarily assigned  per-share value used primarily for  accounting  purposes.</a:t>
            </a:r>
          </a:p>
          <a:p>
            <a:pPr marL="177800" indent="-177800" algn="justLow" rtl="0">
              <a:buFontTx/>
              <a:buChar char="-"/>
            </a:pPr>
            <a:r>
              <a:rPr lang="en-US" sz="3000" b="1" dirty="0" smtClean="0"/>
              <a:t> </a:t>
            </a:r>
            <a:r>
              <a:rPr lang="en-US" sz="3000" b="1" dirty="0" smtClean="0">
                <a:solidFill>
                  <a:schemeClr val="accent3">
                    <a:lumMod val="50000"/>
                  </a:schemeClr>
                </a:solidFill>
              </a:rPr>
              <a:t>Paid-in  capital  </a:t>
            </a:r>
            <a:r>
              <a:rPr lang="en-US" sz="3000" b="1" dirty="0" smtClean="0"/>
              <a:t>in  excess  of  </a:t>
            </a:r>
            <a:r>
              <a:rPr lang="en-US" sz="3000" i="1" dirty="0" smtClean="0"/>
              <a:t>par</a:t>
            </a:r>
            <a:r>
              <a:rPr lang="en-US" sz="3000" b="1" dirty="0" smtClean="0"/>
              <a:t>  represents  the  amount  of  proceeds  in  excess  of  the  </a:t>
            </a:r>
            <a:r>
              <a:rPr lang="en-US" sz="3000" i="1" dirty="0" smtClean="0"/>
              <a:t>par  value </a:t>
            </a:r>
            <a:r>
              <a:rPr lang="en-US" sz="3000" b="1" dirty="0" smtClean="0"/>
              <a:t>received  from the  original  sale of  common  stock.</a:t>
            </a:r>
          </a:p>
          <a:p>
            <a:pPr marL="177800" indent="-177800"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143900" y="4071948"/>
            <a:ext cx="428628" cy="428628"/>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marL="177800" indent="-177800" algn="justLow" rtl="0">
              <a:buFontTx/>
              <a:buChar char="-"/>
            </a:pPr>
            <a:endParaRPr lang="en-US" sz="3000" b="1" dirty="0" smtClean="0"/>
          </a:p>
          <a:p>
            <a:pPr marL="177800" indent="-177800" algn="justLow" rtl="0">
              <a:buFontTx/>
              <a:buChar char="-"/>
            </a:pPr>
            <a:r>
              <a:rPr lang="en-US" sz="3000" b="1" dirty="0" smtClean="0"/>
              <a:t>The  sum  of  common  stock  and paid-in  capital  accounts  divided  by the number  of  shares  outstanding  represents  the  original  price  per  share  received by  the  firm on  a  single  issue  of  common  stock.  </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9" name="سهم منحني إلى اليسار 8"/>
          <p:cNvSpPr/>
          <p:nvPr/>
        </p:nvSpPr>
        <p:spPr>
          <a:xfrm>
            <a:off x="7929586" y="3643320"/>
            <a:ext cx="642942"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marL="177800" indent="-177800" algn="justLow" rtl="0">
              <a:buFontTx/>
              <a:buChar char="-"/>
            </a:pPr>
            <a:endParaRPr lang="en-US" sz="3000" b="1" dirty="0" smtClean="0"/>
          </a:p>
          <a:p>
            <a:pPr marL="177800" indent="-177800" algn="justLow" rtl="0">
              <a:buFontTx/>
              <a:buChar char="-"/>
            </a:pPr>
            <a:r>
              <a:rPr lang="en-US" sz="3000" b="1" dirty="0" smtClean="0"/>
              <a:t>Therefore , Baker  Corporation received  $ 5  per  share  [ ($  120,000 </a:t>
            </a:r>
            <a:r>
              <a:rPr lang="en-US" sz="3000" i="1" dirty="0" smtClean="0"/>
              <a:t>par </a:t>
            </a:r>
            <a:r>
              <a:rPr lang="en-US" sz="3000" dirty="0" smtClean="0"/>
              <a:t>+ </a:t>
            </a:r>
            <a:r>
              <a:rPr lang="en-US" sz="3000" b="1" dirty="0" smtClean="0"/>
              <a:t>$ 380,000 </a:t>
            </a:r>
            <a:r>
              <a:rPr lang="en-US" sz="3000" i="1" dirty="0" smtClean="0"/>
              <a:t>paid-in capital in  excess  of par  ) / </a:t>
            </a:r>
            <a:r>
              <a:rPr lang="en-US" sz="3000" b="1" dirty="0" smtClean="0"/>
              <a:t>100,0000</a:t>
            </a:r>
            <a:r>
              <a:rPr lang="en-US" sz="3000" i="1" dirty="0" smtClean="0"/>
              <a:t>]=  </a:t>
            </a:r>
            <a:r>
              <a:rPr lang="en-US" sz="3000" b="1" dirty="0" smtClean="0"/>
              <a:t>$ 5,00  from the  sale  of  its common  stock  .</a:t>
            </a:r>
          </a:p>
          <a:p>
            <a:pPr algn="justLow" rtl="0"/>
            <a:endParaRPr lang="en-US" sz="24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8215338" y="4000510"/>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214428"/>
            <a:ext cx="8229600" cy="2943235"/>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3- Statement of  retained  earnings</a:t>
            </a:r>
          </a:p>
          <a:p>
            <a:pPr marL="0" indent="0" algn="justLow" rtl="0"/>
            <a:r>
              <a:rPr lang="en-US" sz="3000" b="1" spc="-150" dirty="0" smtClean="0"/>
              <a:t>The statement of  retained  earnings  reconciles  the  net  income  earned  during a given year, and any  cash dividend  paid , the following table  shows  the Baker Corporation statement of  retained earning for the year  ended December 31  , 1997.</a:t>
            </a:r>
          </a:p>
          <a:p>
            <a:pPr algn="justLow" rtl="0"/>
            <a:endParaRPr lang="en-US" sz="26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143900" y="3643320"/>
            <a:ext cx="500066" cy="428628"/>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071552"/>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r>
              <a:rPr lang="en-US" b="1" dirty="0" smtClean="0">
                <a:effectLst>
                  <a:outerShdw blurRad="38100" dist="38100" dir="2700000" algn="tl">
                    <a:srgbClr val="000000">
                      <a:alpha val="43137"/>
                    </a:srgbClr>
                  </a:outerShdw>
                </a:effectLst>
              </a:rPr>
              <a:t>Baker Corporation  Statement of Retained Earnings  ($ 000)</a:t>
            </a:r>
          </a:p>
          <a:p>
            <a:pPr algn="l" rtl="0"/>
            <a:endParaRPr lang="en-US" sz="2400" b="1" spc="-150" dirty="0" smtClean="0">
              <a:effectLst>
                <a:outerShdw blurRad="38100" dist="38100" dir="2700000" algn="tl">
                  <a:srgbClr val="000000">
                    <a:alpha val="43137"/>
                  </a:srgbClr>
                </a:outerShdw>
              </a:effectLst>
            </a:endParaRPr>
          </a:p>
          <a:p>
            <a:pPr algn="l" rtl="0"/>
            <a:endParaRPr lang="en-US" sz="2800" b="1" spc="-150" dirty="0" smtClean="0">
              <a:effectLst>
                <a:outerShdw blurRad="38100" dist="38100" dir="2700000" algn="tl">
                  <a:srgbClr val="000000">
                    <a:alpha val="43137"/>
                  </a:srgbClr>
                </a:outerShdw>
              </a:effectLst>
            </a:endParaRPr>
          </a:p>
          <a:p>
            <a:pPr algn="justLow" rtl="0"/>
            <a:endParaRPr lang="en-US" sz="20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571472" y="2143122"/>
          <a:ext cx="7929618" cy="1889760"/>
        </p:xfrm>
        <a:graphic>
          <a:graphicData uri="http://schemas.openxmlformats.org/drawingml/2006/table">
            <a:tbl>
              <a:tblPr rtl="1" firstRow="1" bandRow="1">
                <a:tableStyleId>{5C22544A-7EE6-4342-B048-85BDC9FD1C3A}</a:tableStyleId>
              </a:tblPr>
              <a:tblGrid>
                <a:gridCol w="839389"/>
                <a:gridCol w="822903"/>
                <a:gridCol w="6267326"/>
              </a:tblGrid>
              <a:tr h="666755">
                <a:tc>
                  <a:txBody>
                    <a:bodyPr/>
                    <a:lstStyle/>
                    <a:p>
                      <a:pPr algn="ctr" rtl="0"/>
                      <a:r>
                        <a:rPr lang="en-US" sz="2800" dirty="0" smtClean="0">
                          <a:solidFill>
                            <a:schemeClr val="tx1"/>
                          </a:solidFill>
                        </a:rPr>
                        <a:t>$</a:t>
                      </a:r>
                      <a:r>
                        <a:rPr lang="en-US" sz="2800" baseline="0" dirty="0" smtClean="0">
                          <a:solidFill>
                            <a:schemeClr val="tx1"/>
                          </a:solidFill>
                        </a:rPr>
                        <a:t> 500</a:t>
                      </a:r>
                      <a:endParaRPr lang="ar-SA" sz="2800" dirty="0">
                        <a:solidFill>
                          <a:schemeClr val="tx1"/>
                        </a:solidFill>
                      </a:endParaRPr>
                    </a:p>
                  </a:txBody>
                  <a:tcPr/>
                </a:tc>
                <a:tc>
                  <a:txBody>
                    <a:bodyPr/>
                    <a:lstStyle/>
                    <a:p>
                      <a:pPr algn="ctr" rtl="1"/>
                      <a:endParaRPr lang="ar-SA" sz="2800" dirty="0">
                        <a:solidFill>
                          <a:schemeClr val="tx1"/>
                        </a:solidFill>
                      </a:endParaRPr>
                    </a:p>
                  </a:txBody>
                  <a:tcPr/>
                </a:tc>
                <a:tc>
                  <a:txBody>
                    <a:bodyPr/>
                    <a:lstStyle/>
                    <a:p>
                      <a:pPr algn="l" rtl="0"/>
                      <a:r>
                        <a:rPr lang="en-US" sz="2800" dirty="0" smtClean="0">
                          <a:solidFill>
                            <a:schemeClr val="tx1"/>
                          </a:solidFill>
                        </a:rPr>
                        <a:t>Retained earnings balance</a:t>
                      </a:r>
                      <a:r>
                        <a:rPr lang="en-US" sz="2800" baseline="0" dirty="0" smtClean="0">
                          <a:solidFill>
                            <a:schemeClr val="tx1"/>
                          </a:solidFill>
                        </a:rPr>
                        <a:t> (January 1, 1997)(Dec 31,1996)</a:t>
                      </a:r>
                      <a:endParaRPr lang="ar-SA" sz="2800" dirty="0">
                        <a:solidFill>
                          <a:schemeClr val="tx1"/>
                        </a:solidFill>
                      </a:endParaRPr>
                    </a:p>
                  </a:txBody>
                  <a:tcPr/>
                </a:tc>
              </a:tr>
              <a:tr h="666755">
                <a:tc>
                  <a:txBody>
                    <a:bodyPr/>
                    <a:lstStyle/>
                    <a:p>
                      <a:pPr algn="ctr" rtl="0"/>
                      <a:r>
                        <a:rPr lang="en-US" sz="2800" b="1" dirty="0" smtClean="0">
                          <a:solidFill>
                            <a:schemeClr val="tx1"/>
                          </a:solidFill>
                        </a:rPr>
                        <a:t>$ 180 </a:t>
                      </a:r>
                      <a:endParaRPr lang="ar-SA" sz="2800" b="1" dirty="0">
                        <a:solidFill>
                          <a:schemeClr val="tx1"/>
                        </a:solidFill>
                      </a:endParaRPr>
                    </a:p>
                  </a:txBody>
                  <a:tcPr/>
                </a:tc>
                <a:tc>
                  <a:txBody>
                    <a:bodyPr/>
                    <a:lstStyle/>
                    <a:p>
                      <a:pPr algn="ctr" rtl="1"/>
                      <a:endParaRPr lang="ar-SA" sz="2800" dirty="0">
                        <a:solidFill>
                          <a:schemeClr val="tx1"/>
                        </a:solidFill>
                      </a:endParaRPr>
                    </a:p>
                  </a:txBody>
                  <a:tcPr/>
                </a:tc>
                <a:tc>
                  <a:txBody>
                    <a:bodyPr/>
                    <a:lstStyle/>
                    <a:p>
                      <a:pPr algn="l" rtl="1"/>
                      <a:r>
                        <a:rPr lang="en-US" sz="2800" b="1" dirty="0" smtClean="0">
                          <a:solidFill>
                            <a:schemeClr val="tx1"/>
                          </a:solidFill>
                        </a:rPr>
                        <a:t>Plus: Net</a:t>
                      </a:r>
                      <a:r>
                        <a:rPr lang="en-US" sz="2800" b="1" baseline="0" dirty="0" smtClean="0">
                          <a:solidFill>
                            <a:schemeClr val="tx1"/>
                          </a:solidFill>
                        </a:rPr>
                        <a:t> profits after  taxes  (for the year 1997)</a:t>
                      </a:r>
                      <a:endParaRPr lang="ar-SA" sz="2800" b="1"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spcBef>
                <a:spcPts val="0"/>
              </a:spcBef>
            </a:pPr>
            <a:r>
              <a:rPr lang="en-US" b="1" dirty="0" smtClean="0">
                <a:effectLst>
                  <a:outerShdw blurRad="38100" dist="38100" dir="2700000" algn="tl">
                    <a:srgbClr val="000000">
                      <a:alpha val="43137"/>
                    </a:srgbClr>
                  </a:outerShdw>
                </a:effectLst>
              </a:rPr>
              <a:t>Baker Corporation  Statement of Retained Earnings  ($ 000)</a:t>
            </a:r>
          </a:p>
          <a:p>
            <a:pPr algn="l" rtl="0"/>
            <a:endParaRPr lang="en-US" sz="2400" b="1" spc="-150" dirty="0" smtClean="0">
              <a:effectLst>
                <a:outerShdw blurRad="38100" dist="38100" dir="2700000" algn="tl">
                  <a:srgbClr val="000000">
                    <a:alpha val="43137"/>
                  </a:srgbClr>
                </a:outerShdw>
              </a:effectLst>
            </a:endParaRPr>
          </a:p>
          <a:p>
            <a:pPr algn="l" rtl="0"/>
            <a:endParaRPr lang="en-US" sz="2800" b="1" spc="-150" dirty="0" smtClean="0">
              <a:effectLst>
                <a:outerShdw blurRad="38100" dist="38100" dir="2700000" algn="tl">
                  <a:srgbClr val="000000">
                    <a:alpha val="43137"/>
                  </a:srgbClr>
                </a:outerShdw>
              </a:effectLst>
            </a:endParaRPr>
          </a:p>
          <a:p>
            <a:pPr algn="justLow" rtl="0"/>
            <a:endParaRPr lang="en-US" sz="26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571472" y="2143122"/>
          <a:ext cx="7929619" cy="2060080"/>
        </p:xfrm>
        <a:graphic>
          <a:graphicData uri="http://schemas.openxmlformats.org/drawingml/2006/table">
            <a:tbl>
              <a:tblPr rtl="1" firstRow="1" bandRow="1">
                <a:tableStyleId>{5C22544A-7EE6-4342-B048-85BDC9FD1C3A}</a:tableStyleId>
              </a:tblPr>
              <a:tblGrid>
                <a:gridCol w="431116"/>
                <a:gridCol w="1231176"/>
                <a:gridCol w="6267327"/>
              </a:tblGrid>
              <a:tr h="422784">
                <a:tc>
                  <a:txBody>
                    <a:bodyPr/>
                    <a:lstStyle/>
                    <a:p>
                      <a:pPr algn="ctr" rtl="1"/>
                      <a:endParaRPr lang="ar-SA" sz="2800" dirty="0">
                        <a:solidFill>
                          <a:schemeClr val="bg1"/>
                        </a:solidFill>
                      </a:endParaRPr>
                    </a:p>
                  </a:txBody>
                  <a:tcPr/>
                </a:tc>
                <a:tc>
                  <a:txBody>
                    <a:bodyPr/>
                    <a:lstStyle/>
                    <a:p>
                      <a:pPr algn="ctr" rtl="1"/>
                      <a:endParaRPr lang="ar-SA" sz="2800" dirty="0">
                        <a:solidFill>
                          <a:schemeClr val="bg1"/>
                        </a:solidFill>
                      </a:endParaRPr>
                    </a:p>
                  </a:txBody>
                  <a:tcPr/>
                </a:tc>
                <a:tc>
                  <a:txBody>
                    <a:bodyPr/>
                    <a:lstStyle/>
                    <a:p>
                      <a:pPr algn="l" rtl="0"/>
                      <a:r>
                        <a:rPr lang="en-US" sz="2800" b="1" dirty="0" smtClean="0">
                          <a:solidFill>
                            <a:schemeClr val="tx1"/>
                          </a:solidFill>
                        </a:rPr>
                        <a:t>Less : Cash</a:t>
                      </a:r>
                      <a:r>
                        <a:rPr lang="en-US" sz="2800" b="1" baseline="0" dirty="0" smtClean="0">
                          <a:solidFill>
                            <a:schemeClr val="tx1"/>
                          </a:solidFill>
                        </a:rPr>
                        <a:t> dividends (paid during 1997)</a:t>
                      </a:r>
                      <a:endParaRPr lang="ar-SA" sz="2800" b="1" dirty="0">
                        <a:solidFill>
                          <a:schemeClr val="tx1"/>
                        </a:solidFill>
                      </a:endParaRPr>
                    </a:p>
                  </a:txBody>
                  <a:tcPr/>
                </a:tc>
              </a:tr>
              <a:tr h="770960">
                <a:tc>
                  <a:txBody>
                    <a:bodyPr/>
                    <a:lstStyle/>
                    <a:p>
                      <a:pPr algn="ctr" rtl="1"/>
                      <a:endParaRPr lang="ar-SA" sz="2800" dirty="0">
                        <a:solidFill>
                          <a:schemeClr val="bg1"/>
                        </a:solidFill>
                      </a:endParaRPr>
                    </a:p>
                  </a:txBody>
                  <a:tcPr/>
                </a:tc>
                <a:tc>
                  <a:txBody>
                    <a:bodyPr/>
                    <a:lstStyle/>
                    <a:p>
                      <a:pPr algn="ctr" rtl="1"/>
                      <a:r>
                        <a:rPr lang="en-US" sz="2800" b="1" dirty="0" smtClean="0">
                          <a:solidFill>
                            <a:srgbClr val="002060"/>
                          </a:solidFill>
                        </a:rPr>
                        <a:t>$ (10)</a:t>
                      </a:r>
                      <a:endParaRPr lang="ar-SA" sz="2800" b="1" dirty="0">
                        <a:solidFill>
                          <a:srgbClr val="002060"/>
                        </a:solidFill>
                      </a:endParaRPr>
                    </a:p>
                  </a:txBody>
                  <a:tcPr/>
                </a:tc>
                <a:tc>
                  <a:txBody>
                    <a:bodyPr/>
                    <a:lstStyle/>
                    <a:p>
                      <a:pPr algn="l" rtl="1"/>
                      <a:r>
                        <a:rPr lang="en-US" sz="2800" b="1" dirty="0" smtClean="0">
                          <a:solidFill>
                            <a:srgbClr val="002060"/>
                          </a:solidFill>
                        </a:rPr>
                        <a:t>           - Preferred Stock</a:t>
                      </a:r>
                      <a:endParaRPr lang="ar-SA" sz="2800" b="1" dirty="0">
                        <a:solidFill>
                          <a:srgbClr val="002060"/>
                        </a:solidFill>
                      </a:endParaRPr>
                    </a:p>
                  </a:txBody>
                  <a:tcPr/>
                </a:tc>
              </a:tr>
              <a:tr h="770960">
                <a:tc>
                  <a:txBody>
                    <a:bodyPr/>
                    <a:lstStyle/>
                    <a:p>
                      <a:pPr algn="ctr" rtl="1"/>
                      <a:endParaRPr lang="ar-SA" sz="2800" dirty="0">
                        <a:solidFill>
                          <a:schemeClr val="bg1"/>
                        </a:solidFill>
                      </a:endParaRPr>
                    </a:p>
                  </a:txBody>
                  <a:tcPr/>
                </a:tc>
                <a:tc>
                  <a:txBody>
                    <a:bodyPr/>
                    <a:lstStyle/>
                    <a:p>
                      <a:pPr algn="ctr" rtl="0"/>
                      <a:r>
                        <a:rPr lang="en-US" sz="2800" b="1" dirty="0" smtClean="0">
                          <a:solidFill>
                            <a:srgbClr val="002060"/>
                          </a:solidFill>
                        </a:rPr>
                        <a:t>$ (70)</a:t>
                      </a:r>
                      <a:endParaRPr lang="ar-SA" sz="2800" b="1" dirty="0">
                        <a:solidFill>
                          <a:srgbClr val="002060"/>
                        </a:solidFill>
                      </a:endParaRPr>
                    </a:p>
                  </a:txBody>
                  <a:tcPr/>
                </a:tc>
                <a:tc>
                  <a:txBody>
                    <a:bodyPr/>
                    <a:lstStyle/>
                    <a:p>
                      <a:pPr algn="l" rtl="1"/>
                      <a:r>
                        <a:rPr lang="en-US" sz="2800" b="1" dirty="0" smtClean="0">
                          <a:solidFill>
                            <a:srgbClr val="002060"/>
                          </a:solidFill>
                        </a:rPr>
                        <a:t>           - Common stock </a:t>
                      </a:r>
                      <a:endParaRPr lang="ar-SA" sz="2800" b="1" dirty="0">
                        <a:solidFill>
                          <a:srgbClr val="002060"/>
                        </a:solidFill>
                      </a:endParaRPr>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l" rtl="0"/>
            <a:r>
              <a:rPr lang="en-US" b="1" dirty="0" smtClean="0">
                <a:effectLst>
                  <a:outerShdw blurRad="38100" dist="38100" dir="2700000" algn="tl">
                    <a:srgbClr val="000000">
                      <a:alpha val="43137"/>
                    </a:srgbClr>
                  </a:outerShdw>
                </a:effectLst>
              </a:rPr>
              <a:t>Baker Corporation  Statement of Retained Earnings  ($ 000)</a:t>
            </a:r>
          </a:p>
          <a:p>
            <a:pPr algn="l" rtl="0"/>
            <a:endParaRPr lang="en-US" sz="2400" b="1" spc="-150" dirty="0" smtClean="0">
              <a:effectLst>
                <a:outerShdw blurRad="38100" dist="38100" dir="2700000" algn="tl">
                  <a:srgbClr val="000000">
                    <a:alpha val="43137"/>
                  </a:srgbClr>
                </a:outerShdw>
              </a:effectLst>
            </a:endParaRPr>
          </a:p>
          <a:p>
            <a:pPr algn="l" rtl="0"/>
            <a:endParaRPr lang="en-US" sz="2800" b="1" spc="-150" dirty="0" smtClean="0">
              <a:effectLst>
                <a:outerShdw blurRad="38100" dist="38100" dir="2700000" algn="tl">
                  <a:srgbClr val="000000">
                    <a:alpha val="43137"/>
                  </a:srgbClr>
                </a:outerShdw>
              </a:effectLst>
            </a:endParaRPr>
          </a:p>
          <a:p>
            <a:pPr algn="justLow" rtl="0"/>
            <a:endParaRPr lang="en-US" sz="26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500034" y="2285998"/>
          <a:ext cx="8072494" cy="1889760"/>
        </p:xfrm>
        <a:graphic>
          <a:graphicData uri="http://schemas.openxmlformats.org/drawingml/2006/table">
            <a:tbl>
              <a:tblPr rtl="1" firstRow="1" bandRow="1">
                <a:tableStyleId>{5C22544A-7EE6-4342-B048-85BDC9FD1C3A}</a:tableStyleId>
              </a:tblPr>
              <a:tblGrid>
                <a:gridCol w="854513"/>
                <a:gridCol w="837730"/>
                <a:gridCol w="6380251"/>
              </a:tblGrid>
              <a:tr h="362315">
                <a:tc>
                  <a:txBody>
                    <a:bodyPr/>
                    <a:lstStyle/>
                    <a:p>
                      <a:pPr algn="ctr" rtl="1"/>
                      <a:r>
                        <a:rPr lang="en-US" sz="2800" b="1" dirty="0" smtClean="0">
                          <a:solidFill>
                            <a:srgbClr val="002060"/>
                          </a:solidFill>
                        </a:rPr>
                        <a:t>$ (80)</a:t>
                      </a:r>
                      <a:endParaRPr lang="ar-SA" sz="2800" b="1" dirty="0">
                        <a:solidFill>
                          <a:srgbClr val="002060"/>
                        </a:solidFill>
                      </a:endParaRPr>
                    </a:p>
                  </a:txBody>
                  <a:tcPr/>
                </a:tc>
                <a:tc>
                  <a:txBody>
                    <a:bodyPr/>
                    <a:lstStyle/>
                    <a:p>
                      <a:pPr algn="ctr" rtl="1"/>
                      <a:endParaRPr lang="ar-SA" sz="2800" dirty="0">
                        <a:solidFill>
                          <a:schemeClr val="tx1"/>
                        </a:solidFill>
                      </a:endParaRPr>
                    </a:p>
                  </a:txBody>
                  <a:tcPr/>
                </a:tc>
                <a:tc>
                  <a:txBody>
                    <a:bodyPr/>
                    <a:lstStyle/>
                    <a:p>
                      <a:pPr algn="l" rtl="1"/>
                      <a:r>
                        <a:rPr lang="en-US" sz="2800" b="1" dirty="0" smtClean="0">
                          <a:solidFill>
                            <a:schemeClr val="tx1"/>
                          </a:solidFill>
                        </a:rPr>
                        <a:t>           Total dividends paid</a:t>
                      </a:r>
                      <a:endParaRPr lang="ar-SA" sz="2800" b="1" dirty="0">
                        <a:solidFill>
                          <a:schemeClr val="tx1"/>
                        </a:solidFill>
                      </a:endParaRPr>
                    </a:p>
                  </a:txBody>
                  <a:tcPr/>
                </a:tc>
              </a:tr>
              <a:tr h="362315">
                <a:tc>
                  <a:txBody>
                    <a:bodyPr/>
                    <a:lstStyle/>
                    <a:p>
                      <a:pPr algn="ctr" rtl="1"/>
                      <a:r>
                        <a:rPr lang="en-US" sz="2800" b="1" dirty="0" smtClean="0">
                          <a:solidFill>
                            <a:schemeClr val="tx1"/>
                          </a:solidFill>
                        </a:rPr>
                        <a:t>$ 600</a:t>
                      </a:r>
                      <a:endParaRPr lang="ar-SA" sz="2800" b="1" dirty="0">
                        <a:solidFill>
                          <a:schemeClr val="tx1"/>
                        </a:solidFill>
                      </a:endParaRPr>
                    </a:p>
                  </a:txBody>
                  <a:tcPr/>
                </a:tc>
                <a:tc>
                  <a:txBody>
                    <a:bodyPr/>
                    <a:lstStyle/>
                    <a:p>
                      <a:pPr algn="ctr" rtl="1"/>
                      <a:endParaRPr lang="ar-SA" sz="2800" dirty="0">
                        <a:solidFill>
                          <a:schemeClr val="tx1"/>
                        </a:solidFill>
                      </a:endParaRPr>
                    </a:p>
                  </a:txBody>
                  <a:tcPr/>
                </a:tc>
                <a:tc>
                  <a:txBody>
                    <a:bodyPr/>
                    <a:lstStyle/>
                    <a:p>
                      <a:pPr algn="l" rtl="0"/>
                      <a:r>
                        <a:rPr lang="en-US" sz="2800" b="1" dirty="0" smtClean="0">
                          <a:solidFill>
                            <a:schemeClr val="tx1"/>
                          </a:solidFill>
                        </a:rPr>
                        <a:t>Retained earnings balance </a:t>
                      </a:r>
                      <a:r>
                        <a:rPr lang="en-US" sz="2800" b="1" baseline="0" dirty="0" smtClean="0">
                          <a:solidFill>
                            <a:schemeClr val="tx1"/>
                          </a:solidFill>
                        </a:rPr>
                        <a:t>(December 31, 1997)</a:t>
                      </a:r>
                      <a:endParaRPr lang="ar-SA" sz="2800" b="1"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b="1" spc="-150" dirty="0" smtClean="0">
              <a:solidFill>
                <a:schemeClr val="accent6">
                  <a:lumMod val="50000"/>
                </a:schemeClr>
              </a:solidFill>
            </a:endParaRPr>
          </a:p>
          <a:p>
            <a:pPr marL="0" indent="0" algn="justLow" rtl="0"/>
            <a:r>
              <a:rPr lang="en-US" b="1" spc="-150" dirty="0" smtClean="0">
                <a:solidFill>
                  <a:srgbClr val="0070C0"/>
                </a:solidFill>
              </a:rPr>
              <a:t>4- Statement of  Cash Flows</a:t>
            </a:r>
          </a:p>
          <a:p>
            <a:pPr marL="0" indent="0" algn="justLow" rtl="0"/>
            <a:r>
              <a:rPr lang="en-US" sz="3000" b="1" dirty="0" smtClean="0"/>
              <a:t>The statement of cash flows provides a summary of the cash flows over the period of concern, typically, the year just ended. </a:t>
            </a:r>
          </a:p>
          <a:p>
            <a:pPr marL="0" indent="0" algn="justLow" rtl="0"/>
            <a:endParaRPr lang="en-US" sz="2600" b="1" spc="-150"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571882"/>
            <a:ext cx="642942" cy="642942"/>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000" b="1" dirty="0" smtClean="0"/>
              <a:t>The statement, which is sometimes called               “</a:t>
            </a:r>
            <a:r>
              <a:rPr lang="en-US" sz="3000" b="1" dirty="0" smtClean="0">
                <a:solidFill>
                  <a:schemeClr val="accent3">
                    <a:lumMod val="50000"/>
                  </a:schemeClr>
                </a:solidFill>
              </a:rPr>
              <a:t>a source and use statement</a:t>
            </a:r>
            <a:r>
              <a:rPr lang="en-US" sz="3000" b="1" dirty="0" smtClean="0"/>
              <a:t>” provide an insight into the firm’s operating, investment, and financing cash flows and reconciles them with changes in its cash and marketable securities during the concerned period. </a:t>
            </a:r>
          </a:p>
          <a:p>
            <a:pPr algn="l"/>
            <a:r>
              <a:rPr lang="en-US" sz="2800"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643320"/>
            <a:ext cx="714380"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p>
          <a:p>
            <a:pPr marL="0" indent="0" algn="justLow" rtl="0"/>
            <a:r>
              <a:rPr lang="en-US" sz="3000" b="1" dirty="0" smtClean="0"/>
              <a:t>Baker Corporation’s statement of  cash flows for the year  ended December 31, 1997, is presented in </a:t>
            </a:r>
            <a:r>
              <a:rPr lang="en-US" sz="3000" b="1" dirty="0" smtClean="0">
                <a:solidFill>
                  <a:schemeClr val="accent3">
                    <a:lumMod val="50000"/>
                  </a:schemeClr>
                </a:solidFill>
              </a:rPr>
              <a:t>(table 3.10)</a:t>
            </a:r>
            <a:r>
              <a:rPr lang="en-US" sz="3000" b="1" dirty="0" smtClean="0"/>
              <a:t>, however, before looking at the preparation of this statement, it is helpful to understand various aspects of depreciation. </a:t>
            </a:r>
          </a:p>
          <a:p>
            <a:pPr algn="l"/>
            <a:r>
              <a:rPr lang="en-US" sz="2800"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358214" y="3929072"/>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chemeClr val="accent3">
                    <a:lumMod val="50000"/>
                  </a:schemeClr>
                </a:solidFill>
              </a:rPr>
              <a:t>Conclusion</a:t>
            </a:r>
          </a:p>
          <a:p>
            <a:pPr marL="0" indent="0" algn="justLow" rtl="0"/>
            <a:r>
              <a:rPr lang="en-US" sz="3000" b="1" dirty="0" smtClean="0"/>
              <a:t>It is obvious by now to conclude that financial statements can be considered as the main issue of the firm in showing its performance throughout a specific period of time, mainly a year. </a:t>
            </a:r>
            <a:endParaRPr lang="ar-SA" sz="30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1" name="سهم منحني إلى اليسار 10"/>
          <p:cNvSpPr/>
          <p:nvPr/>
        </p:nvSpPr>
        <p:spPr>
          <a:xfrm>
            <a:off x="7858148" y="3643320"/>
            <a:ext cx="714380" cy="571504"/>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3: Basic Financial Statements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142990"/>
            <a:ext cx="8229600" cy="3014673"/>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000" b="1" dirty="0" smtClean="0"/>
              <a:t>Statements exposed  in the form of reports summarize different aspects of activities that the firm may engage, as well as the policies that may follow concerning the distribution of earnings, investments, and financing policies.</a:t>
            </a:r>
            <a:endParaRPr lang="ar-SA" sz="30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مخطط انسيابي: رابط 7"/>
          <p:cNvSpPr/>
          <p:nvPr/>
        </p:nvSpPr>
        <p:spPr>
          <a:xfrm>
            <a:off x="7572396" y="3786196"/>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رابط 8"/>
          <p:cNvSpPr/>
          <p:nvPr/>
        </p:nvSpPr>
        <p:spPr>
          <a:xfrm>
            <a:off x="7929586" y="3786196"/>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خطط انسيابي: رابط 9"/>
          <p:cNvSpPr/>
          <p:nvPr/>
        </p:nvSpPr>
        <p:spPr>
          <a:xfrm>
            <a:off x="8286776" y="3786196"/>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34</a:t>
            </a:fld>
            <a:endParaRPr lang="en-US" smtClean="0">
              <a:cs typeface="Arial" pitchFamily="34" charset="0"/>
            </a:endParaRPr>
          </a:p>
        </p:txBody>
      </p:sp>
      <p:sp>
        <p:nvSpPr>
          <p:cNvPr id="5" name="Rectangle 4"/>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7898" tIns="43950" rIns="87898" bIns="43950" anchor="ctr"/>
          <a:lstStyle/>
          <a:p>
            <a:pPr algn="ctr">
              <a:defRPr/>
            </a:pPr>
            <a:endParaRPr lang="en-US" dirty="0"/>
          </a:p>
        </p:txBody>
      </p:sp>
      <p:grpSp>
        <p:nvGrpSpPr>
          <p:cNvPr id="2" name="Group 5"/>
          <p:cNvGrpSpPr>
            <a:grpSpLocks/>
          </p:cNvGrpSpPr>
          <p:nvPr/>
        </p:nvGrpSpPr>
        <p:grpSpPr bwMode="auto">
          <a:xfrm>
            <a:off x="4783016" y="1485900"/>
            <a:ext cx="2400300" cy="1893094"/>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2" y="2514600"/>
            <a:ext cx="2602523" cy="1017406"/>
          </a:xfrm>
          <a:prstGeom prst="rect">
            <a:avLst/>
          </a:prstGeom>
          <a:noFill/>
          <a:ln w="9525">
            <a:noFill/>
            <a:miter lim="800000"/>
            <a:headEnd/>
            <a:tailEnd/>
          </a:ln>
        </p:spPr>
        <p:txBody>
          <a:bodyPr lIns="77925" tIns="38963" rIns="77925" bIns="38963">
            <a:spAutoFit/>
          </a:bodyPr>
          <a:lstStyle/>
          <a:p>
            <a:r>
              <a:rPr lang="ar-EG" sz="6100" dirty="0">
                <a:solidFill>
                  <a:schemeClr val="bg1"/>
                </a:solidFill>
                <a:latin typeface="Calibri" pitchFamily="34" charset="0"/>
              </a:rPr>
              <a:t>بحمد الله</a:t>
            </a:r>
            <a:endParaRPr lang="en-US" sz="6100" dirty="0">
              <a:solidFill>
                <a:schemeClr val="bg1"/>
              </a:solidFill>
              <a:latin typeface="Calibri" pitchFamily="34" charset="0"/>
            </a:endParaRPr>
          </a:p>
        </p:txBody>
      </p:sp>
      <p:sp>
        <p:nvSpPr>
          <p:cNvPr id="13318" name="Freeform 6"/>
          <p:cNvSpPr>
            <a:spLocks noEditPoints="1"/>
          </p:cNvSpPr>
          <p:nvPr/>
        </p:nvSpPr>
        <p:spPr bwMode="auto">
          <a:xfrm>
            <a:off x="2180493" y="1657351"/>
            <a:ext cx="2482362" cy="927497"/>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77925" tIns="38963" rIns="77925" bIns="38963"/>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241</TotalTime>
  <Words>1554</Words>
  <Application>Microsoft Office PowerPoint</Application>
  <PresentationFormat>عرض على الشاشة (9:16)‏</PresentationFormat>
  <Paragraphs>266</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سمة1</vt:lpstr>
      <vt:lpstr>الشريحة 1</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 Chapter 3: Basic Financial Statements</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aboudah</cp:lastModifiedBy>
  <cp:revision>30</cp:revision>
  <dcterms:created xsi:type="dcterms:W3CDTF">2010-06-15T11:33:45Z</dcterms:created>
  <dcterms:modified xsi:type="dcterms:W3CDTF">2010-06-20T10:42:39Z</dcterms:modified>
</cp:coreProperties>
</file>