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diagrams/layout7.xml" ContentType="application/vnd.openxmlformats-officedocument.drawingml.diagramLayout+xml"/>
  <Override PartName="/ppt/diagrams/data8.xml" ContentType="application/vnd.openxmlformats-officedocument.drawingml.diagramData+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drawing7.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39"/>
  </p:notes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82" r:id="rId15"/>
    <p:sldId id="270" r:id="rId16"/>
    <p:sldId id="284" r:id="rId17"/>
    <p:sldId id="283" r:id="rId18"/>
    <p:sldId id="271" r:id="rId19"/>
    <p:sldId id="285" r:id="rId20"/>
    <p:sldId id="272" r:id="rId21"/>
    <p:sldId id="273" r:id="rId22"/>
    <p:sldId id="274" r:id="rId23"/>
    <p:sldId id="275" r:id="rId24"/>
    <p:sldId id="276" r:id="rId25"/>
    <p:sldId id="291" r:id="rId26"/>
    <p:sldId id="277" r:id="rId27"/>
    <p:sldId id="290" r:id="rId28"/>
    <p:sldId id="292" r:id="rId29"/>
    <p:sldId id="278" r:id="rId30"/>
    <p:sldId id="286" r:id="rId31"/>
    <p:sldId id="287" r:id="rId32"/>
    <p:sldId id="279" r:id="rId33"/>
    <p:sldId id="280" r:id="rId34"/>
    <p:sldId id="288" r:id="rId35"/>
    <p:sldId id="281" r:id="rId36"/>
    <p:sldId id="289" r:id="rId37"/>
    <p:sldId id="259" r:id="rId38"/>
  </p:sldIdLst>
  <p:sldSz cx="9144000" cy="5143500" type="screen16x9"/>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6049" autoAdjust="0"/>
  </p:normalViewPr>
  <p:slideViewPr>
    <p:cSldViewPr>
      <p:cViewPr varScale="1">
        <p:scale>
          <a:sx n="81" d="100"/>
          <a:sy n="81" d="100"/>
        </p:scale>
        <p:origin x="-102" y="-498"/>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8F3466-34B3-4407-B0F9-45BFBE6CEF3D}"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SA"/>
        </a:p>
      </dgm:t>
    </dgm:pt>
    <dgm:pt modelId="{3E122E01-07EC-45C5-BC48-49252B3DFBE7}">
      <dgm:prSet>
        <dgm:style>
          <a:lnRef idx="1">
            <a:schemeClr val="accent2"/>
          </a:lnRef>
          <a:fillRef idx="2">
            <a:schemeClr val="accent2"/>
          </a:fillRef>
          <a:effectRef idx="1">
            <a:schemeClr val="accent2"/>
          </a:effectRef>
          <a:fontRef idx="minor">
            <a:schemeClr val="dk1"/>
          </a:fontRef>
        </dgm:style>
      </dgm:prSet>
      <dgm:spPr/>
      <dgm:t>
        <a:bodyPr/>
        <a:lstStyle/>
        <a:p>
          <a:pPr rtl="0"/>
          <a:r>
            <a:rPr lang="en-US" i="1" dirty="0" smtClean="0">
              <a:solidFill>
                <a:schemeClr val="tx1"/>
              </a:solidFill>
            </a:rPr>
            <a:t>Noncash </a:t>
          </a:r>
          <a:r>
            <a:rPr lang="en-US" b="1" dirty="0" smtClean="0">
              <a:solidFill>
                <a:schemeClr val="tx1"/>
              </a:solidFill>
            </a:rPr>
            <a:t>charges are expenses that are deducted on the income statement but do not involve an actual outlay of cash during the period. Depreciation, amortization, and depletion allowances are examples. </a:t>
          </a:r>
          <a:endParaRPr lang="en-US" i="1" dirty="0">
            <a:solidFill>
              <a:schemeClr val="tx1"/>
            </a:solidFill>
          </a:endParaRPr>
        </a:p>
      </dgm:t>
    </dgm:pt>
    <dgm:pt modelId="{FF507426-5CCD-4495-B72C-BD7D8EB12127}" type="parTrans" cxnId="{31BDA547-ABDC-4367-9351-9B83BBD9DCA4}">
      <dgm:prSet/>
      <dgm:spPr/>
      <dgm:t>
        <a:bodyPr/>
        <a:lstStyle/>
        <a:p>
          <a:pPr rtl="1"/>
          <a:endParaRPr lang="ar-SA"/>
        </a:p>
      </dgm:t>
    </dgm:pt>
    <dgm:pt modelId="{9AC4B7E2-19CC-4BB9-9BBF-6B69F7D93D72}" type="sibTrans" cxnId="{31BDA547-ABDC-4367-9351-9B83BBD9DCA4}">
      <dgm:prSet/>
      <dgm:spPr/>
      <dgm:t>
        <a:bodyPr/>
        <a:lstStyle/>
        <a:p>
          <a:pPr rtl="1"/>
          <a:endParaRPr lang="ar-SA"/>
        </a:p>
      </dgm:t>
    </dgm:pt>
    <dgm:pt modelId="{4FFA8ABA-A308-4F3D-8617-79445D9A463E}" type="pres">
      <dgm:prSet presAssocID="{B58F3466-34B3-4407-B0F9-45BFBE6CEF3D}" presName="linear" presStyleCnt="0">
        <dgm:presLayoutVars>
          <dgm:animLvl val="lvl"/>
          <dgm:resizeHandles val="exact"/>
        </dgm:presLayoutVars>
      </dgm:prSet>
      <dgm:spPr/>
      <dgm:t>
        <a:bodyPr/>
        <a:lstStyle/>
        <a:p>
          <a:pPr rtl="1"/>
          <a:endParaRPr lang="ar-SA"/>
        </a:p>
      </dgm:t>
    </dgm:pt>
    <dgm:pt modelId="{1CC36170-EB55-47D6-844B-D1A7351402F9}" type="pres">
      <dgm:prSet presAssocID="{3E122E01-07EC-45C5-BC48-49252B3DFBE7}" presName="parentText" presStyleLbl="node1" presStyleIdx="0" presStyleCnt="1">
        <dgm:presLayoutVars>
          <dgm:chMax val="0"/>
          <dgm:bulletEnabled val="1"/>
        </dgm:presLayoutVars>
      </dgm:prSet>
      <dgm:spPr/>
      <dgm:t>
        <a:bodyPr/>
        <a:lstStyle/>
        <a:p>
          <a:pPr rtl="1"/>
          <a:endParaRPr lang="ar-SA"/>
        </a:p>
      </dgm:t>
    </dgm:pt>
  </dgm:ptLst>
  <dgm:cxnLst>
    <dgm:cxn modelId="{53F9549B-2E40-4E55-9BFF-1C79D9C10515}" type="presOf" srcId="{3E122E01-07EC-45C5-BC48-49252B3DFBE7}" destId="{1CC36170-EB55-47D6-844B-D1A7351402F9}" srcOrd="0" destOrd="0" presId="urn:microsoft.com/office/officeart/2005/8/layout/vList2"/>
    <dgm:cxn modelId="{071796AF-8D2F-4734-89BA-3AD02095BF91}" type="presOf" srcId="{B58F3466-34B3-4407-B0F9-45BFBE6CEF3D}" destId="{4FFA8ABA-A308-4F3D-8617-79445D9A463E}" srcOrd="0" destOrd="0" presId="urn:microsoft.com/office/officeart/2005/8/layout/vList2"/>
    <dgm:cxn modelId="{31BDA547-ABDC-4367-9351-9B83BBD9DCA4}" srcId="{B58F3466-34B3-4407-B0F9-45BFBE6CEF3D}" destId="{3E122E01-07EC-45C5-BC48-49252B3DFBE7}" srcOrd="0" destOrd="0" parTransId="{FF507426-5CCD-4495-B72C-BD7D8EB12127}" sibTransId="{9AC4B7E2-19CC-4BB9-9BBF-6B69F7D93D72}"/>
    <dgm:cxn modelId="{FC53580F-8068-4160-8394-9A85E4A1F374}" type="presParOf" srcId="{4FFA8ABA-A308-4F3D-8617-79445D9A463E}" destId="{1CC36170-EB55-47D6-844B-D1A7351402F9}"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3B3BA98-D40A-4FD5-91E0-9680AA99B931}"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pPr rtl="1"/>
          <a:endParaRPr lang="ar-SA"/>
        </a:p>
      </dgm:t>
    </dgm:pt>
    <dgm:pt modelId="{2E17912E-C4CC-40C0-886E-7B8E8B4E378A}">
      <dgm:prSet custT="1"/>
      <dgm:spPr/>
      <dgm:t>
        <a:bodyPr/>
        <a:lstStyle/>
        <a:p>
          <a:pPr algn="justLow" rtl="0"/>
          <a:r>
            <a:rPr lang="en-US" sz="2800" b="1" dirty="0" smtClean="0"/>
            <a:t>Because</a:t>
          </a:r>
          <a:r>
            <a:rPr lang="en-US" sz="2800" i="1" dirty="0" smtClean="0"/>
            <a:t> depreciation </a:t>
          </a:r>
          <a:r>
            <a:rPr lang="en-US" sz="2800" b="1" dirty="0" smtClean="0"/>
            <a:t>expenses are the most </a:t>
          </a:r>
          <a:r>
            <a:rPr lang="en-US" sz="2800" i="1" dirty="0" smtClean="0"/>
            <a:t>Noncash </a:t>
          </a:r>
          <a:r>
            <a:rPr lang="en-US" sz="2800" b="1" dirty="0" smtClean="0"/>
            <a:t>charges, we shall focus on their treatment.</a:t>
          </a:r>
          <a:endParaRPr lang="ar-SA" sz="2800" dirty="0"/>
        </a:p>
      </dgm:t>
    </dgm:pt>
    <dgm:pt modelId="{63134F63-1BFF-4469-9631-6EB5D952135A}" type="parTrans" cxnId="{B0D56F44-58C4-4E42-AD20-6372149EC9C1}">
      <dgm:prSet/>
      <dgm:spPr/>
      <dgm:t>
        <a:bodyPr/>
        <a:lstStyle/>
        <a:p>
          <a:pPr rtl="1"/>
          <a:endParaRPr lang="ar-SA"/>
        </a:p>
      </dgm:t>
    </dgm:pt>
    <dgm:pt modelId="{B4F8B45D-E129-44F8-9C0D-649E80DF9A43}" type="sibTrans" cxnId="{B0D56F44-58C4-4E42-AD20-6372149EC9C1}">
      <dgm:prSet/>
      <dgm:spPr/>
      <dgm:t>
        <a:bodyPr/>
        <a:lstStyle/>
        <a:p>
          <a:pPr rtl="1"/>
          <a:endParaRPr lang="ar-SA"/>
        </a:p>
      </dgm:t>
    </dgm:pt>
    <dgm:pt modelId="{9D5C6966-EEEF-46BB-B6F3-D4528CAB4583}">
      <dgm:prSet custT="1"/>
      <dgm:spPr/>
      <dgm:t>
        <a:bodyPr/>
        <a:lstStyle/>
        <a:p>
          <a:pPr algn="justLow" rtl="0"/>
          <a:r>
            <a:rPr lang="en-US" sz="2800" b="1" dirty="0" smtClean="0"/>
            <a:t>The general rule for adjusting net profit after tax by adding back all </a:t>
          </a:r>
          <a:r>
            <a:rPr lang="en-US" sz="2800" i="1" dirty="0" smtClean="0"/>
            <a:t>Noncash </a:t>
          </a:r>
          <a:r>
            <a:rPr lang="en-US" sz="2800" b="1" dirty="0" smtClean="0"/>
            <a:t>charges is expressed as follows:</a:t>
          </a:r>
          <a:endParaRPr lang="en-US" sz="2800" dirty="0"/>
        </a:p>
      </dgm:t>
    </dgm:pt>
    <dgm:pt modelId="{5438C567-35AF-425A-9253-1394D8C40AFE}" type="parTrans" cxnId="{ABE8EAA1-432E-423A-AA48-3C631EB9C684}">
      <dgm:prSet/>
      <dgm:spPr/>
      <dgm:t>
        <a:bodyPr/>
        <a:lstStyle/>
        <a:p>
          <a:pPr rtl="1"/>
          <a:endParaRPr lang="ar-SA"/>
        </a:p>
      </dgm:t>
    </dgm:pt>
    <dgm:pt modelId="{CDC098DB-3C1A-4447-BD33-EC018019EB73}" type="sibTrans" cxnId="{ABE8EAA1-432E-423A-AA48-3C631EB9C684}">
      <dgm:prSet/>
      <dgm:spPr/>
      <dgm:t>
        <a:bodyPr/>
        <a:lstStyle/>
        <a:p>
          <a:pPr rtl="1"/>
          <a:endParaRPr lang="ar-SA"/>
        </a:p>
      </dgm:t>
    </dgm:pt>
    <dgm:pt modelId="{C301C679-B804-4560-A2AB-B899EE3364A9}" type="pres">
      <dgm:prSet presAssocID="{73B3BA98-D40A-4FD5-91E0-9680AA99B931}" presName="compositeShape" presStyleCnt="0">
        <dgm:presLayoutVars>
          <dgm:dir/>
          <dgm:resizeHandles/>
        </dgm:presLayoutVars>
      </dgm:prSet>
      <dgm:spPr/>
      <dgm:t>
        <a:bodyPr/>
        <a:lstStyle/>
        <a:p>
          <a:pPr rtl="1"/>
          <a:endParaRPr lang="ar-SA"/>
        </a:p>
      </dgm:t>
    </dgm:pt>
    <dgm:pt modelId="{5016D216-8582-4D4D-AC4B-825AA825B4C4}" type="pres">
      <dgm:prSet presAssocID="{73B3BA98-D40A-4FD5-91E0-9680AA99B931}" presName="pyramid" presStyleLbl="node1" presStyleIdx="0" presStyleCnt="1" custFlipHor="0" custScaleX="43706" custScaleY="15741" custLinFactNeighborX="6669" custLinFactNeighborY="-21296"/>
      <dgm:spPr/>
    </dgm:pt>
    <dgm:pt modelId="{7CEAFE6D-305C-4D7C-ACCA-8A445B52CC2C}" type="pres">
      <dgm:prSet presAssocID="{73B3BA98-D40A-4FD5-91E0-9680AA99B931}" presName="theList" presStyleCnt="0"/>
      <dgm:spPr/>
    </dgm:pt>
    <dgm:pt modelId="{B3D6DD5C-7A64-4132-8A49-2545CB6F5B79}" type="pres">
      <dgm:prSet presAssocID="{2E17912E-C4CC-40C0-886E-7B8E8B4E378A}" presName="aNode" presStyleLbl="fgAcc1" presStyleIdx="0" presStyleCnt="2" custScaleX="396010" custLinFactNeighborX="0" custLinFactNeighborY="-16889">
        <dgm:presLayoutVars>
          <dgm:bulletEnabled val="1"/>
        </dgm:presLayoutVars>
      </dgm:prSet>
      <dgm:spPr/>
      <dgm:t>
        <a:bodyPr/>
        <a:lstStyle/>
        <a:p>
          <a:pPr rtl="1"/>
          <a:endParaRPr lang="ar-SA"/>
        </a:p>
      </dgm:t>
    </dgm:pt>
    <dgm:pt modelId="{724FA8AC-01E9-408B-B26A-FDE93D981974}" type="pres">
      <dgm:prSet presAssocID="{2E17912E-C4CC-40C0-886E-7B8E8B4E378A}" presName="aSpace" presStyleCnt="0"/>
      <dgm:spPr/>
    </dgm:pt>
    <dgm:pt modelId="{CDC450BC-0198-4D2E-8852-C73FAC2490AB}" type="pres">
      <dgm:prSet presAssocID="{9D5C6966-EEEF-46BB-B6F3-D4528CAB4583}" presName="aNode" presStyleLbl="fgAcc1" presStyleIdx="1" presStyleCnt="2" custScaleX="395725" custLinFactNeighborX="-142" custLinFactNeighborY="20843">
        <dgm:presLayoutVars>
          <dgm:bulletEnabled val="1"/>
        </dgm:presLayoutVars>
      </dgm:prSet>
      <dgm:spPr/>
      <dgm:t>
        <a:bodyPr/>
        <a:lstStyle/>
        <a:p>
          <a:pPr rtl="1"/>
          <a:endParaRPr lang="ar-SA"/>
        </a:p>
      </dgm:t>
    </dgm:pt>
    <dgm:pt modelId="{8B5B4FE4-A926-4123-B0FC-5032EFCD0C2C}" type="pres">
      <dgm:prSet presAssocID="{9D5C6966-EEEF-46BB-B6F3-D4528CAB4583}" presName="aSpace" presStyleCnt="0"/>
      <dgm:spPr/>
    </dgm:pt>
  </dgm:ptLst>
  <dgm:cxnLst>
    <dgm:cxn modelId="{ABE8EAA1-432E-423A-AA48-3C631EB9C684}" srcId="{73B3BA98-D40A-4FD5-91E0-9680AA99B931}" destId="{9D5C6966-EEEF-46BB-B6F3-D4528CAB4583}" srcOrd="1" destOrd="0" parTransId="{5438C567-35AF-425A-9253-1394D8C40AFE}" sibTransId="{CDC098DB-3C1A-4447-BD33-EC018019EB73}"/>
    <dgm:cxn modelId="{469F2586-7FF3-4A27-97E6-BE5073A6E71D}" type="presOf" srcId="{73B3BA98-D40A-4FD5-91E0-9680AA99B931}" destId="{C301C679-B804-4560-A2AB-B899EE3364A9}" srcOrd="0" destOrd="0" presId="urn:microsoft.com/office/officeart/2005/8/layout/pyramid2"/>
    <dgm:cxn modelId="{B0D56F44-58C4-4E42-AD20-6372149EC9C1}" srcId="{73B3BA98-D40A-4FD5-91E0-9680AA99B931}" destId="{2E17912E-C4CC-40C0-886E-7B8E8B4E378A}" srcOrd="0" destOrd="0" parTransId="{63134F63-1BFF-4469-9631-6EB5D952135A}" sibTransId="{B4F8B45D-E129-44F8-9C0D-649E80DF9A43}"/>
    <dgm:cxn modelId="{525FB3B0-8213-4B79-99C7-61AB1976B159}" type="presOf" srcId="{9D5C6966-EEEF-46BB-B6F3-D4528CAB4583}" destId="{CDC450BC-0198-4D2E-8852-C73FAC2490AB}" srcOrd="0" destOrd="0" presId="urn:microsoft.com/office/officeart/2005/8/layout/pyramid2"/>
    <dgm:cxn modelId="{88FBC0FA-56CF-4F1E-A4BE-5EAD01E58233}" type="presOf" srcId="{2E17912E-C4CC-40C0-886E-7B8E8B4E378A}" destId="{B3D6DD5C-7A64-4132-8A49-2545CB6F5B79}" srcOrd="0" destOrd="0" presId="urn:microsoft.com/office/officeart/2005/8/layout/pyramid2"/>
    <dgm:cxn modelId="{C4D7669E-4B5F-4A4E-B216-F76CD9228157}" type="presParOf" srcId="{C301C679-B804-4560-A2AB-B899EE3364A9}" destId="{5016D216-8582-4D4D-AC4B-825AA825B4C4}" srcOrd="0" destOrd="0" presId="urn:microsoft.com/office/officeart/2005/8/layout/pyramid2"/>
    <dgm:cxn modelId="{F78C7FC3-D4BF-4DF2-AC60-63E6E763D89A}" type="presParOf" srcId="{C301C679-B804-4560-A2AB-B899EE3364A9}" destId="{7CEAFE6D-305C-4D7C-ACCA-8A445B52CC2C}" srcOrd="1" destOrd="0" presId="urn:microsoft.com/office/officeart/2005/8/layout/pyramid2"/>
    <dgm:cxn modelId="{03D8FC6F-1B55-4A71-93F5-94A48FE8D044}" type="presParOf" srcId="{7CEAFE6D-305C-4D7C-ACCA-8A445B52CC2C}" destId="{B3D6DD5C-7A64-4132-8A49-2545CB6F5B79}" srcOrd="0" destOrd="0" presId="urn:microsoft.com/office/officeart/2005/8/layout/pyramid2"/>
    <dgm:cxn modelId="{01636846-8652-41C8-A440-A692201641AC}" type="presParOf" srcId="{7CEAFE6D-305C-4D7C-ACCA-8A445B52CC2C}" destId="{724FA8AC-01E9-408B-B26A-FDE93D981974}" srcOrd="1" destOrd="0" presId="urn:microsoft.com/office/officeart/2005/8/layout/pyramid2"/>
    <dgm:cxn modelId="{506245A6-1CED-4D9B-ABA9-1C493633DE1B}" type="presParOf" srcId="{7CEAFE6D-305C-4D7C-ACCA-8A445B52CC2C}" destId="{CDC450BC-0198-4D2E-8852-C73FAC2490AB}" srcOrd="2" destOrd="0" presId="urn:microsoft.com/office/officeart/2005/8/layout/pyramid2"/>
    <dgm:cxn modelId="{B084267D-564B-4081-B707-25273D4F86D7}" type="presParOf" srcId="{7CEAFE6D-305C-4D7C-ACCA-8A445B52CC2C}" destId="{8B5B4FE4-A926-4123-B0FC-5032EFCD0C2C}" srcOrd="3" destOrd="0" presId="urn:microsoft.com/office/officeart/2005/8/layout/pyramid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E401EA5-F67D-4FEE-86D4-66AF0B9319AB}"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pPr rtl="1"/>
          <a:endParaRPr lang="ar-SA"/>
        </a:p>
      </dgm:t>
    </dgm:pt>
    <dgm:pt modelId="{DA36E516-1346-4243-9E99-91482614CE91}">
      <dgm:prSet>
        <dgm:style>
          <a:lnRef idx="2">
            <a:schemeClr val="accent2">
              <a:shade val="50000"/>
            </a:schemeClr>
          </a:lnRef>
          <a:fillRef idx="1">
            <a:schemeClr val="accent2"/>
          </a:fillRef>
          <a:effectRef idx="0">
            <a:schemeClr val="accent2"/>
          </a:effectRef>
          <a:fontRef idx="minor">
            <a:schemeClr val="lt1"/>
          </a:fontRef>
        </dgm:style>
      </dgm:prSet>
      <dgm:spPr/>
      <dgm:t>
        <a:bodyPr/>
        <a:lstStyle/>
        <a:p>
          <a:pPr rtl="0"/>
          <a:r>
            <a:rPr lang="en-US" b="1" dirty="0" smtClean="0">
              <a:solidFill>
                <a:schemeClr val="tx1"/>
              </a:solidFill>
            </a:rPr>
            <a:t>Cash flow from operation = net profit after tax + noncash charges</a:t>
          </a:r>
          <a:endParaRPr lang="ar-SA" dirty="0">
            <a:solidFill>
              <a:schemeClr val="tx1"/>
            </a:solidFill>
          </a:endParaRPr>
        </a:p>
      </dgm:t>
    </dgm:pt>
    <dgm:pt modelId="{995BA2C5-DA1C-4A55-A041-0E1001375059}" type="parTrans" cxnId="{2609300A-4C57-422E-9ED8-E47884CECFEF}">
      <dgm:prSet/>
      <dgm:spPr/>
      <dgm:t>
        <a:bodyPr/>
        <a:lstStyle/>
        <a:p>
          <a:pPr rtl="1"/>
          <a:endParaRPr lang="ar-SA"/>
        </a:p>
      </dgm:t>
    </dgm:pt>
    <dgm:pt modelId="{BE98197D-6B24-45A0-B69C-B0BC522BC989}" type="sibTrans" cxnId="{2609300A-4C57-422E-9ED8-E47884CECFEF}">
      <dgm:prSet/>
      <dgm:spPr/>
      <dgm:t>
        <a:bodyPr/>
        <a:lstStyle/>
        <a:p>
          <a:pPr rtl="1"/>
          <a:endParaRPr lang="ar-SA"/>
        </a:p>
      </dgm:t>
    </dgm:pt>
    <dgm:pt modelId="{7221CD5B-368D-45B7-BB41-1C5C49824517}" type="pres">
      <dgm:prSet presAssocID="{8E401EA5-F67D-4FEE-86D4-66AF0B9319AB}" presName="Name0" presStyleCnt="0">
        <dgm:presLayoutVars>
          <dgm:chPref val="3"/>
          <dgm:dir/>
          <dgm:animLvl val="lvl"/>
          <dgm:resizeHandles/>
        </dgm:presLayoutVars>
      </dgm:prSet>
      <dgm:spPr/>
      <dgm:t>
        <a:bodyPr/>
        <a:lstStyle/>
        <a:p>
          <a:pPr rtl="1"/>
          <a:endParaRPr lang="ar-SA"/>
        </a:p>
      </dgm:t>
    </dgm:pt>
    <dgm:pt modelId="{1A69C8BF-31EC-4EBC-976D-545D717C6CE4}" type="pres">
      <dgm:prSet presAssocID="{DA36E516-1346-4243-9E99-91482614CE91}" presName="horFlow" presStyleCnt="0"/>
      <dgm:spPr/>
    </dgm:pt>
    <dgm:pt modelId="{958FB86B-2037-4BA1-8595-68087E806FF0}" type="pres">
      <dgm:prSet presAssocID="{DA36E516-1346-4243-9E99-91482614CE91}" presName="bigChev" presStyleLbl="node1" presStyleIdx="0" presStyleCnt="1"/>
      <dgm:spPr/>
      <dgm:t>
        <a:bodyPr/>
        <a:lstStyle/>
        <a:p>
          <a:pPr rtl="1"/>
          <a:endParaRPr lang="ar-SA"/>
        </a:p>
      </dgm:t>
    </dgm:pt>
  </dgm:ptLst>
  <dgm:cxnLst>
    <dgm:cxn modelId="{E8938A6C-AB10-474C-B9D8-CF80CBABEB1F}" type="presOf" srcId="{8E401EA5-F67D-4FEE-86D4-66AF0B9319AB}" destId="{7221CD5B-368D-45B7-BB41-1C5C49824517}" srcOrd="0" destOrd="0" presId="urn:microsoft.com/office/officeart/2005/8/layout/lProcess3"/>
    <dgm:cxn modelId="{1B6D8403-9F4C-4398-90B6-C217A8BE3260}" type="presOf" srcId="{DA36E516-1346-4243-9E99-91482614CE91}" destId="{958FB86B-2037-4BA1-8595-68087E806FF0}" srcOrd="0" destOrd="0" presId="urn:microsoft.com/office/officeart/2005/8/layout/lProcess3"/>
    <dgm:cxn modelId="{2609300A-4C57-422E-9ED8-E47884CECFEF}" srcId="{8E401EA5-F67D-4FEE-86D4-66AF0B9319AB}" destId="{DA36E516-1346-4243-9E99-91482614CE91}" srcOrd="0" destOrd="0" parTransId="{995BA2C5-DA1C-4A55-A041-0E1001375059}" sibTransId="{BE98197D-6B24-45A0-B69C-B0BC522BC989}"/>
    <dgm:cxn modelId="{253782EB-406F-4E28-8341-F774B2987C73}" type="presParOf" srcId="{7221CD5B-368D-45B7-BB41-1C5C49824517}" destId="{1A69C8BF-31EC-4EBC-976D-545D717C6CE4}" srcOrd="0" destOrd="0" presId="urn:microsoft.com/office/officeart/2005/8/layout/lProcess3"/>
    <dgm:cxn modelId="{F882796E-EBE1-4E58-9C2A-57884D0D9E0B}" type="presParOf" srcId="{1A69C8BF-31EC-4EBC-976D-545D717C6CE4}" destId="{958FB86B-2037-4BA1-8595-68087E806FF0}" srcOrd="0" destOrd="0" presId="urn:microsoft.com/office/officeart/2005/8/layout/lProcess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4199B9B-31BB-4D81-BB1D-9FF1AF15CAE7}"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pPr rtl="1"/>
          <a:endParaRPr lang="ar-SA"/>
        </a:p>
      </dgm:t>
    </dgm:pt>
    <dgm:pt modelId="{CDA2C7EA-5B33-440D-AE03-56510465B177}">
      <dgm:prSet custT="1"/>
      <dgm:spPr/>
      <dgm:t>
        <a:bodyPr/>
        <a:lstStyle/>
        <a:p>
          <a:pPr algn="ctr" rtl="0"/>
          <a:r>
            <a:rPr lang="en-US" sz="2800" b="1" dirty="0" smtClean="0"/>
            <a:t>If we go back to Baker Corporation Income Statement and through </a:t>
          </a:r>
          <a:r>
            <a:rPr lang="en-US" sz="2800" b="1" dirty="0" smtClean="0">
              <a:solidFill>
                <a:srgbClr val="0070C0"/>
              </a:solidFill>
            </a:rPr>
            <a:t>table 3.1 </a:t>
          </a:r>
          <a:r>
            <a:rPr lang="en-US" sz="2800" b="1" dirty="0" smtClean="0"/>
            <a:t>, cash flow from operation can be deduced as follows:</a:t>
          </a:r>
          <a:endParaRPr lang="ar-SA" sz="2800" b="1" dirty="0"/>
        </a:p>
      </dgm:t>
    </dgm:pt>
    <dgm:pt modelId="{48A6901C-5C93-4385-9663-06193DF2C132}" type="parTrans" cxnId="{6E06FE3D-E1E4-48F5-9EE3-B46308480025}">
      <dgm:prSet/>
      <dgm:spPr/>
      <dgm:t>
        <a:bodyPr/>
        <a:lstStyle/>
        <a:p>
          <a:pPr rtl="1"/>
          <a:endParaRPr lang="ar-SA"/>
        </a:p>
      </dgm:t>
    </dgm:pt>
    <dgm:pt modelId="{ACBDC781-F791-4C87-89BD-3CF916AF6A7F}" type="sibTrans" cxnId="{6E06FE3D-E1E4-48F5-9EE3-B46308480025}">
      <dgm:prSet/>
      <dgm:spPr/>
      <dgm:t>
        <a:bodyPr/>
        <a:lstStyle/>
        <a:p>
          <a:pPr rtl="1"/>
          <a:endParaRPr lang="ar-SA"/>
        </a:p>
      </dgm:t>
    </dgm:pt>
    <dgm:pt modelId="{35B898D4-7107-4FB8-9752-EE062DBEDABE}" type="pres">
      <dgm:prSet presAssocID="{54199B9B-31BB-4D81-BB1D-9FF1AF15CAE7}" presName="Name0" presStyleCnt="0">
        <dgm:presLayoutVars>
          <dgm:chPref val="3"/>
          <dgm:dir/>
          <dgm:animLvl val="lvl"/>
          <dgm:resizeHandles/>
        </dgm:presLayoutVars>
      </dgm:prSet>
      <dgm:spPr/>
      <dgm:t>
        <a:bodyPr/>
        <a:lstStyle/>
        <a:p>
          <a:pPr rtl="1"/>
          <a:endParaRPr lang="ar-SA"/>
        </a:p>
      </dgm:t>
    </dgm:pt>
    <dgm:pt modelId="{4632F396-7CDA-4F8B-BDB9-C8A033938A3B}" type="pres">
      <dgm:prSet presAssocID="{CDA2C7EA-5B33-440D-AE03-56510465B177}" presName="horFlow" presStyleCnt="0"/>
      <dgm:spPr/>
    </dgm:pt>
    <dgm:pt modelId="{DF6967B8-23A7-4882-90CF-3006A2B24644}" type="pres">
      <dgm:prSet presAssocID="{CDA2C7EA-5B33-440D-AE03-56510465B177}" presName="bigChev" presStyleLbl="node1" presStyleIdx="0" presStyleCnt="1" custScaleX="689457" custScaleY="357352" custLinFactNeighborX="-14406" custLinFactNeighborY="27881"/>
      <dgm:spPr/>
      <dgm:t>
        <a:bodyPr/>
        <a:lstStyle/>
        <a:p>
          <a:pPr rtl="1"/>
          <a:endParaRPr lang="ar-SA"/>
        </a:p>
      </dgm:t>
    </dgm:pt>
  </dgm:ptLst>
  <dgm:cxnLst>
    <dgm:cxn modelId="{104B9476-E839-4F6A-AC9D-76517CAF7A6F}" type="presOf" srcId="{54199B9B-31BB-4D81-BB1D-9FF1AF15CAE7}" destId="{35B898D4-7107-4FB8-9752-EE062DBEDABE}" srcOrd="0" destOrd="0" presId="urn:microsoft.com/office/officeart/2005/8/layout/lProcess3"/>
    <dgm:cxn modelId="{6E06FE3D-E1E4-48F5-9EE3-B46308480025}" srcId="{54199B9B-31BB-4D81-BB1D-9FF1AF15CAE7}" destId="{CDA2C7EA-5B33-440D-AE03-56510465B177}" srcOrd="0" destOrd="0" parTransId="{48A6901C-5C93-4385-9663-06193DF2C132}" sibTransId="{ACBDC781-F791-4C87-89BD-3CF916AF6A7F}"/>
    <dgm:cxn modelId="{EAA0310C-79FE-44B9-8465-4430D0C9948B}" type="presOf" srcId="{CDA2C7EA-5B33-440D-AE03-56510465B177}" destId="{DF6967B8-23A7-4882-90CF-3006A2B24644}" srcOrd="0" destOrd="0" presId="urn:microsoft.com/office/officeart/2005/8/layout/lProcess3"/>
    <dgm:cxn modelId="{0DDC4701-4A67-436B-8611-AF8E33C42CDC}" type="presParOf" srcId="{35B898D4-7107-4FB8-9752-EE062DBEDABE}" destId="{4632F396-7CDA-4F8B-BDB9-C8A033938A3B}" srcOrd="0" destOrd="0" presId="urn:microsoft.com/office/officeart/2005/8/layout/lProcess3"/>
    <dgm:cxn modelId="{57B404AC-87C1-4BA8-A0A7-4EC0E440F6CA}" type="presParOf" srcId="{4632F396-7CDA-4F8B-BDB9-C8A033938A3B}" destId="{DF6967B8-23A7-4882-90CF-3006A2B24644}" srcOrd="0" destOrd="0" presId="urn:microsoft.com/office/officeart/2005/8/layout/lProcess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4199B9B-31BB-4D81-BB1D-9FF1AF15CAE7}"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pPr rtl="1"/>
          <a:endParaRPr lang="ar-SA"/>
        </a:p>
      </dgm:t>
    </dgm:pt>
    <dgm:pt modelId="{FBE3FB56-E422-4664-9F63-1792C3DD5414}">
      <dgm:prSet custT="1"/>
      <dgm:spPr/>
      <dgm:t>
        <a:bodyPr/>
        <a:lstStyle/>
        <a:p>
          <a:pPr rtl="0"/>
          <a:r>
            <a:rPr lang="en-US" sz="3200" b="1" dirty="0" smtClean="0"/>
            <a:t>Cash flow from operations= 280,000 $</a:t>
          </a:r>
          <a:endParaRPr lang="ar-SA" sz="3200" dirty="0"/>
        </a:p>
      </dgm:t>
    </dgm:pt>
    <dgm:pt modelId="{73DFE0AE-6247-493D-8DC1-8B0E750FA24B}" type="parTrans" cxnId="{9B566104-1D18-4A27-B768-8F86E2054F61}">
      <dgm:prSet/>
      <dgm:spPr/>
      <dgm:t>
        <a:bodyPr/>
        <a:lstStyle/>
        <a:p>
          <a:pPr rtl="1"/>
          <a:endParaRPr lang="ar-SA"/>
        </a:p>
      </dgm:t>
    </dgm:pt>
    <dgm:pt modelId="{732CF15E-8623-4B02-8D55-D410445A21CC}" type="sibTrans" cxnId="{9B566104-1D18-4A27-B768-8F86E2054F61}">
      <dgm:prSet/>
      <dgm:spPr/>
      <dgm:t>
        <a:bodyPr/>
        <a:lstStyle/>
        <a:p>
          <a:pPr rtl="1"/>
          <a:endParaRPr lang="ar-SA"/>
        </a:p>
      </dgm:t>
    </dgm:pt>
    <dgm:pt modelId="{35B898D4-7107-4FB8-9752-EE062DBEDABE}" type="pres">
      <dgm:prSet presAssocID="{54199B9B-31BB-4D81-BB1D-9FF1AF15CAE7}" presName="Name0" presStyleCnt="0">
        <dgm:presLayoutVars>
          <dgm:chPref val="3"/>
          <dgm:dir/>
          <dgm:animLvl val="lvl"/>
          <dgm:resizeHandles/>
        </dgm:presLayoutVars>
      </dgm:prSet>
      <dgm:spPr/>
      <dgm:t>
        <a:bodyPr/>
        <a:lstStyle/>
        <a:p>
          <a:pPr rtl="1"/>
          <a:endParaRPr lang="ar-SA"/>
        </a:p>
      </dgm:t>
    </dgm:pt>
    <dgm:pt modelId="{04760AEA-05F4-43BE-935C-E18CE26CD1FC}" type="pres">
      <dgm:prSet presAssocID="{FBE3FB56-E422-4664-9F63-1792C3DD5414}" presName="horFlow" presStyleCnt="0"/>
      <dgm:spPr/>
    </dgm:pt>
    <dgm:pt modelId="{2CD4C1A9-FE08-42F4-ACB6-525030742F9A}" type="pres">
      <dgm:prSet presAssocID="{FBE3FB56-E422-4664-9F63-1792C3DD5414}" presName="bigChev" presStyleLbl="node1" presStyleIdx="0" presStyleCnt="1" custScaleX="106559" custLinFactNeighborX="-5523" custLinFactNeighborY="-45168"/>
      <dgm:spPr/>
      <dgm:t>
        <a:bodyPr/>
        <a:lstStyle/>
        <a:p>
          <a:pPr rtl="1"/>
          <a:endParaRPr lang="ar-SA"/>
        </a:p>
      </dgm:t>
    </dgm:pt>
  </dgm:ptLst>
  <dgm:cxnLst>
    <dgm:cxn modelId="{470953CA-102B-40EB-BB9D-13643B0BE487}" type="presOf" srcId="{FBE3FB56-E422-4664-9F63-1792C3DD5414}" destId="{2CD4C1A9-FE08-42F4-ACB6-525030742F9A}" srcOrd="0" destOrd="0" presId="urn:microsoft.com/office/officeart/2005/8/layout/lProcess3"/>
    <dgm:cxn modelId="{9B566104-1D18-4A27-B768-8F86E2054F61}" srcId="{54199B9B-31BB-4D81-BB1D-9FF1AF15CAE7}" destId="{FBE3FB56-E422-4664-9F63-1792C3DD5414}" srcOrd="0" destOrd="0" parTransId="{73DFE0AE-6247-493D-8DC1-8B0E750FA24B}" sibTransId="{732CF15E-8623-4B02-8D55-D410445A21CC}"/>
    <dgm:cxn modelId="{0D59E7F9-235F-438F-8C1D-E760A19F2094}" type="presOf" srcId="{54199B9B-31BB-4D81-BB1D-9FF1AF15CAE7}" destId="{35B898D4-7107-4FB8-9752-EE062DBEDABE}" srcOrd="0" destOrd="0" presId="urn:microsoft.com/office/officeart/2005/8/layout/lProcess3"/>
    <dgm:cxn modelId="{BEDC4DFB-6097-4E8B-BC66-3A28A5418BD9}" type="presParOf" srcId="{35B898D4-7107-4FB8-9752-EE062DBEDABE}" destId="{04760AEA-05F4-43BE-935C-E18CE26CD1FC}" srcOrd="0" destOrd="0" presId="urn:microsoft.com/office/officeart/2005/8/layout/lProcess3"/>
    <dgm:cxn modelId="{5FF8E485-603A-4417-AFB4-68E5BFB7473A}" type="presParOf" srcId="{04760AEA-05F4-43BE-935C-E18CE26CD1FC}" destId="{2CD4C1A9-FE08-42F4-ACB6-525030742F9A}" srcOrd="0" destOrd="0" presId="urn:microsoft.com/office/officeart/2005/8/layout/lProcess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4199B9B-31BB-4D81-BB1D-9FF1AF15CAE7}"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pPr rtl="1"/>
          <a:endParaRPr lang="ar-SA"/>
        </a:p>
      </dgm:t>
    </dgm:pt>
    <dgm:pt modelId="{12C78028-FCDC-48B5-95A8-D7054FF49787}">
      <dgm:prSet custT="1"/>
      <dgm:spPr/>
      <dgm:t>
        <a:bodyPr/>
        <a:lstStyle/>
        <a:p>
          <a:pPr rtl="0"/>
          <a:r>
            <a:rPr lang="en-US" sz="3200" b="1" dirty="0" smtClean="0"/>
            <a:t>Net profit after  taxes $180,000</a:t>
          </a:r>
          <a:endParaRPr lang="ar-SA" sz="3200" dirty="0"/>
        </a:p>
      </dgm:t>
    </dgm:pt>
    <dgm:pt modelId="{B6AE6B3A-4407-48A4-AEDD-2B29BD0AB9BB}" type="parTrans" cxnId="{9D1B7346-5F71-4B2C-8FAE-7B3777E95920}">
      <dgm:prSet/>
      <dgm:spPr/>
      <dgm:t>
        <a:bodyPr/>
        <a:lstStyle/>
        <a:p>
          <a:pPr rtl="1"/>
          <a:endParaRPr lang="ar-SA"/>
        </a:p>
      </dgm:t>
    </dgm:pt>
    <dgm:pt modelId="{44551496-367B-4100-B6B2-9E1351550FF7}" type="sibTrans" cxnId="{9D1B7346-5F71-4B2C-8FAE-7B3777E95920}">
      <dgm:prSet/>
      <dgm:spPr/>
      <dgm:t>
        <a:bodyPr/>
        <a:lstStyle/>
        <a:p>
          <a:pPr rtl="1"/>
          <a:endParaRPr lang="ar-SA"/>
        </a:p>
      </dgm:t>
    </dgm:pt>
    <dgm:pt modelId="{35B898D4-7107-4FB8-9752-EE062DBEDABE}" type="pres">
      <dgm:prSet presAssocID="{54199B9B-31BB-4D81-BB1D-9FF1AF15CAE7}" presName="Name0" presStyleCnt="0">
        <dgm:presLayoutVars>
          <dgm:chPref val="3"/>
          <dgm:dir/>
          <dgm:animLvl val="lvl"/>
          <dgm:resizeHandles/>
        </dgm:presLayoutVars>
      </dgm:prSet>
      <dgm:spPr/>
      <dgm:t>
        <a:bodyPr/>
        <a:lstStyle/>
        <a:p>
          <a:pPr rtl="1"/>
          <a:endParaRPr lang="ar-SA"/>
        </a:p>
      </dgm:t>
    </dgm:pt>
    <dgm:pt modelId="{3119956A-8372-4CF2-85D2-D153B5A907C9}" type="pres">
      <dgm:prSet presAssocID="{12C78028-FCDC-48B5-95A8-D7054FF49787}" presName="horFlow" presStyleCnt="0"/>
      <dgm:spPr/>
    </dgm:pt>
    <dgm:pt modelId="{47BE5B54-55B5-4249-9C26-7DB224B0FF6F}" type="pres">
      <dgm:prSet presAssocID="{12C78028-FCDC-48B5-95A8-D7054FF49787}" presName="bigChev" presStyleLbl="node1" presStyleIdx="0" presStyleCnt="1" custScaleX="198810" custLinFactNeighborX="4983" custLinFactNeighborY="-22492"/>
      <dgm:spPr/>
      <dgm:t>
        <a:bodyPr/>
        <a:lstStyle/>
        <a:p>
          <a:pPr rtl="1"/>
          <a:endParaRPr lang="ar-SA"/>
        </a:p>
      </dgm:t>
    </dgm:pt>
  </dgm:ptLst>
  <dgm:cxnLst>
    <dgm:cxn modelId="{422ECC81-9167-4418-A389-003526AD028A}" type="presOf" srcId="{54199B9B-31BB-4D81-BB1D-9FF1AF15CAE7}" destId="{35B898D4-7107-4FB8-9752-EE062DBEDABE}" srcOrd="0" destOrd="0" presId="urn:microsoft.com/office/officeart/2005/8/layout/lProcess3"/>
    <dgm:cxn modelId="{90CD6A24-2177-47AA-BE8E-2C672BFB81F9}" type="presOf" srcId="{12C78028-FCDC-48B5-95A8-D7054FF49787}" destId="{47BE5B54-55B5-4249-9C26-7DB224B0FF6F}" srcOrd="0" destOrd="0" presId="urn:microsoft.com/office/officeart/2005/8/layout/lProcess3"/>
    <dgm:cxn modelId="{9D1B7346-5F71-4B2C-8FAE-7B3777E95920}" srcId="{54199B9B-31BB-4D81-BB1D-9FF1AF15CAE7}" destId="{12C78028-FCDC-48B5-95A8-D7054FF49787}" srcOrd="0" destOrd="0" parTransId="{B6AE6B3A-4407-48A4-AEDD-2B29BD0AB9BB}" sibTransId="{44551496-367B-4100-B6B2-9E1351550FF7}"/>
    <dgm:cxn modelId="{807A2740-73B9-4289-B057-804308DD5494}" type="presParOf" srcId="{35B898D4-7107-4FB8-9752-EE062DBEDABE}" destId="{3119956A-8372-4CF2-85D2-D153B5A907C9}" srcOrd="0" destOrd="0" presId="urn:microsoft.com/office/officeart/2005/8/layout/lProcess3"/>
    <dgm:cxn modelId="{275F6D87-295C-4999-93D4-5B54E5637056}" type="presParOf" srcId="{3119956A-8372-4CF2-85D2-D153B5A907C9}" destId="{47BE5B54-55B5-4249-9C26-7DB224B0FF6F}" srcOrd="0" destOrd="0" presId="urn:microsoft.com/office/officeart/2005/8/layout/lProcess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4199B9B-31BB-4D81-BB1D-9FF1AF15CAE7}"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pPr rtl="1"/>
          <a:endParaRPr lang="ar-SA"/>
        </a:p>
      </dgm:t>
    </dgm:pt>
    <dgm:pt modelId="{508889AE-DA03-4E5D-8C25-6ADA7425086B}">
      <dgm:prSet custT="1"/>
      <dgm:spPr/>
      <dgm:t>
        <a:bodyPr/>
        <a:lstStyle/>
        <a:p>
          <a:pPr rtl="0"/>
          <a:r>
            <a:rPr lang="en-US" sz="3200" b="1" dirty="0" smtClean="0"/>
            <a:t>Plus: Depreciation expense…$ 100,000</a:t>
          </a:r>
          <a:endParaRPr lang="ar-SA" sz="3200" dirty="0"/>
        </a:p>
      </dgm:t>
    </dgm:pt>
    <dgm:pt modelId="{43C6FDB0-5408-4B9C-9E48-2FDFD2FB4558}" type="parTrans" cxnId="{64289038-EA69-470F-A5E0-394B5E2B3723}">
      <dgm:prSet/>
      <dgm:spPr/>
      <dgm:t>
        <a:bodyPr/>
        <a:lstStyle/>
        <a:p>
          <a:pPr rtl="1"/>
          <a:endParaRPr lang="ar-SA"/>
        </a:p>
      </dgm:t>
    </dgm:pt>
    <dgm:pt modelId="{61B17375-B2D6-4B08-9CC5-D25E395CC793}" type="sibTrans" cxnId="{64289038-EA69-470F-A5E0-394B5E2B3723}">
      <dgm:prSet/>
      <dgm:spPr/>
      <dgm:t>
        <a:bodyPr/>
        <a:lstStyle/>
        <a:p>
          <a:pPr rtl="1"/>
          <a:endParaRPr lang="ar-SA"/>
        </a:p>
      </dgm:t>
    </dgm:pt>
    <dgm:pt modelId="{35B898D4-7107-4FB8-9752-EE062DBEDABE}" type="pres">
      <dgm:prSet presAssocID="{54199B9B-31BB-4D81-BB1D-9FF1AF15CAE7}" presName="Name0" presStyleCnt="0">
        <dgm:presLayoutVars>
          <dgm:chPref val="3"/>
          <dgm:dir/>
          <dgm:animLvl val="lvl"/>
          <dgm:resizeHandles/>
        </dgm:presLayoutVars>
      </dgm:prSet>
      <dgm:spPr/>
      <dgm:t>
        <a:bodyPr/>
        <a:lstStyle/>
        <a:p>
          <a:pPr rtl="1"/>
          <a:endParaRPr lang="ar-SA"/>
        </a:p>
      </dgm:t>
    </dgm:pt>
    <dgm:pt modelId="{202D852D-0BD7-4787-A129-81B8C690676C}" type="pres">
      <dgm:prSet presAssocID="{508889AE-DA03-4E5D-8C25-6ADA7425086B}" presName="horFlow" presStyleCnt="0"/>
      <dgm:spPr/>
    </dgm:pt>
    <dgm:pt modelId="{336334AB-808B-4AE3-B5DF-4923341C96A0}" type="pres">
      <dgm:prSet presAssocID="{508889AE-DA03-4E5D-8C25-6ADA7425086B}" presName="bigChev" presStyleLbl="node1" presStyleIdx="0" presStyleCnt="1" custScaleX="212779" custScaleY="117741" custLinFactNeighborX="-55" custLinFactNeighborY="12301"/>
      <dgm:spPr/>
      <dgm:t>
        <a:bodyPr/>
        <a:lstStyle/>
        <a:p>
          <a:pPr rtl="1"/>
          <a:endParaRPr lang="ar-SA"/>
        </a:p>
      </dgm:t>
    </dgm:pt>
  </dgm:ptLst>
  <dgm:cxnLst>
    <dgm:cxn modelId="{64289038-EA69-470F-A5E0-394B5E2B3723}" srcId="{54199B9B-31BB-4D81-BB1D-9FF1AF15CAE7}" destId="{508889AE-DA03-4E5D-8C25-6ADA7425086B}" srcOrd="0" destOrd="0" parTransId="{43C6FDB0-5408-4B9C-9E48-2FDFD2FB4558}" sibTransId="{61B17375-B2D6-4B08-9CC5-D25E395CC793}"/>
    <dgm:cxn modelId="{A3720AC8-B82A-4C09-BE27-6EE57B055451}" type="presOf" srcId="{54199B9B-31BB-4D81-BB1D-9FF1AF15CAE7}" destId="{35B898D4-7107-4FB8-9752-EE062DBEDABE}" srcOrd="0" destOrd="0" presId="urn:microsoft.com/office/officeart/2005/8/layout/lProcess3"/>
    <dgm:cxn modelId="{34DD0550-94A6-4BC9-B024-0BC88488250D}" type="presOf" srcId="{508889AE-DA03-4E5D-8C25-6ADA7425086B}" destId="{336334AB-808B-4AE3-B5DF-4923341C96A0}" srcOrd="0" destOrd="0" presId="urn:microsoft.com/office/officeart/2005/8/layout/lProcess3"/>
    <dgm:cxn modelId="{D73D86D1-8DA7-4F1A-B509-8A429D086C1D}" type="presParOf" srcId="{35B898D4-7107-4FB8-9752-EE062DBEDABE}" destId="{202D852D-0BD7-4787-A129-81B8C690676C}" srcOrd="0" destOrd="0" presId="urn:microsoft.com/office/officeart/2005/8/layout/lProcess3"/>
    <dgm:cxn modelId="{FF55A625-B073-41FC-9229-47C7134B7705}" type="presParOf" srcId="{202D852D-0BD7-4787-A129-81B8C690676C}" destId="{336334AB-808B-4AE3-B5DF-4923341C96A0}" srcOrd="0" destOrd="0" presId="urn:microsoft.com/office/officeart/2005/8/layout/lProcess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DFD9FB4-B646-4665-AA66-3C8D92FA955E}"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pPr rtl="1"/>
          <a:endParaRPr lang="ar-SA"/>
        </a:p>
      </dgm:t>
    </dgm:pt>
    <dgm:pt modelId="{F6123DB0-DF7A-4C3F-891A-AAE6B78279AB}">
      <dgm:prSet custT="1"/>
      <dgm:spPr>
        <a:solidFill>
          <a:schemeClr val="accent2"/>
        </a:solidFill>
      </dgm:spPr>
      <dgm:t>
        <a:bodyPr anchor="t"/>
        <a:lstStyle/>
        <a:p>
          <a:pPr algn="justLow" rtl="0"/>
          <a:r>
            <a:rPr lang="en-US" sz="2800" b="1" dirty="0" smtClean="0">
              <a:solidFill>
                <a:srgbClr val="0070C0"/>
              </a:solidFill>
            </a:rPr>
            <a:t>Example</a:t>
          </a:r>
        </a:p>
        <a:p>
          <a:pPr algn="justLow" rtl="0"/>
          <a:r>
            <a:rPr lang="en-US" sz="2800" b="1" dirty="0" smtClean="0">
              <a:solidFill>
                <a:schemeClr val="tx1"/>
              </a:solidFill>
            </a:rPr>
            <a:t>Baker Corporation acquired a new machine at a cost </a:t>
          </a:r>
          <a:r>
            <a:rPr lang="en-US" sz="2800" b="1" dirty="0" smtClean="0">
              <a:solidFill>
                <a:srgbClr val="002060"/>
              </a:solidFill>
            </a:rPr>
            <a:t>$38,000</a:t>
          </a:r>
          <a:r>
            <a:rPr lang="en-US" sz="2800" b="1" dirty="0" smtClean="0">
              <a:solidFill>
                <a:schemeClr val="tx1"/>
              </a:solidFill>
            </a:rPr>
            <a:t>, with installation costs of </a:t>
          </a:r>
          <a:r>
            <a:rPr lang="en-US" sz="2800" b="1" dirty="0" smtClean="0">
              <a:solidFill>
                <a:srgbClr val="002060"/>
              </a:solidFill>
            </a:rPr>
            <a:t>$2,000</a:t>
          </a:r>
          <a:r>
            <a:rPr lang="en-US" sz="2800" b="1" dirty="0" smtClean="0">
              <a:solidFill>
                <a:schemeClr val="tx1"/>
              </a:solidFill>
            </a:rPr>
            <a:t>. regardless of its expected salvage value, the depreciable value of the machine is </a:t>
          </a:r>
          <a:r>
            <a:rPr lang="en-US" sz="2800" b="1" dirty="0" smtClean="0">
              <a:solidFill>
                <a:srgbClr val="002060"/>
              </a:solidFill>
            </a:rPr>
            <a:t>$40,000 </a:t>
          </a:r>
          <a:r>
            <a:rPr lang="en-US" sz="2800" b="1" dirty="0" smtClean="0">
              <a:solidFill>
                <a:schemeClr val="tx1"/>
              </a:solidFill>
            </a:rPr>
            <a:t>= </a:t>
          </a:r>
          <a:r>
            <a:rPr lang="en-US" sz="2800" b="1" dirty="0" smtClean="0">
              <a:solidFill>
                <a:srgbClr val="002060"/>
              </a:solidFill>
            </a:rPr>
            <a:t>(38,000 + $2,000) .</a:t>
          </a:r>
          <a:endParaRPr lang="en-US" sz="2800" b="1" dirty="0">
            <a:solidFill>
              <a:srgbClr val="002060"/>
            </a:solidFill>
          </a:endParaRPr>
        </a:p>
      </dgm:t>
    </dgm:pt>
    <dgm:pt modelId="{6FD26FB1-9DFF-44F3-972D-99CAAE70E63A}" type="parTrans" cxnId="{262E864A-E5E0-486A-A3FF-C32A44087319}">
      <dgm:prSet/>
      <dgm:spPr/>
      <dgm:t>
        <a:bodyPr/>
        <a:lstStyle/>
        <a:p>
          <a:pPr rtl="1"/>
          <a:endParaRPr lang="ar-SA"/>
        </a:p>
      </dgm:t>
    </dgm:pt>
    <dgm:pt modelId="{B5C8D080-BAF6-4B46-A6D0-3EEC3F992D4D}" type="sibTrans" cxnId="{262E864A-E5E0-486A-A3FF-C32A44087319}">
      <dgm:prSet/>
      <dgm:spPr/>
      <dgm:t>
        <a:bodyPr/>
        <a:lstStyle/>
        <a:p>
          <a:pPr rtl="1"/>
          <a:endParaRPr lang="ar-SA"/>
        </a:p>
      </dgm:t>
    </dgm:pt>
    <dgm:pt modelId="{B585D0F2-D490-464B-AD94-B6004E0B9255}">
      <dgm:prSet custT="1"/>
      <dgm:spPr>
        <a:solidFill>
          <a:schemeClr val="accent2"/>
        </a:solidFill>
      </dgm:spPr>
      <dgm:t>
        <a:bodyPr anchor="t"/>
        <a:lstStyle/>
        <a:p>
          <a:pPr algn="justLow" rtl="1"/>
          <a:endParaRPr lang="ar-EG" sz="2800" b="1" dirty="0"/>
        </a:p>
      </dgm:t>
    </dgm:pt>
    <dgm:pt modelId="{121AADAA-3A87-4B88-92EB-8176533789A2}" type="parTrans" cxnId="{1AC7C751-558B-44A1-9CF5-C54FB59A81D7}">
      <dgm:prSet/>
      <dgm:spPr/>
      <dgm:t>
        <a:bodyPr/>
        <a:lstStyle/>
        <a:p>
          <a:pPr rtl="1"/>
          <a:endParaRPr lang="ar-SA"/>
        </a:p>
      </dgm:t>
    </dgm:pt>
    <dgm:pt modelId="{64F930C8-D058-47C3-81ED-693958B1659D}" type="sibTrans" cxnId="{1AC7C751-558B-44A1-9CF5-C54FB59A81D7}">
      <dgm:prSet/>
      <dgm:spPr/>
      <dgm:t>
        <a:bodyPr/>
        <a:lstStyle/>
        <a:p>
          <a:pPr rtl="1"/>
          <a:endParaRPr lang="ar-SA"/>
        </a:p>
      </dgm:t>
    </dgm:pt>
    <dgm:pt modelId="{2EED50F0-C36C-4995-8D79-350816CEFE66}" type="pres">
      <dgm:prSet presAssocID="{1DFD9FB4-B646-4665-AA66-3C8D92FA955E}" presName="Name0" presStyleCnt="0">
        <dgm:presLayoutVars>
          <dgm:dir/>
          <dgm:resizeHandles val="exact"/>
        </dgm:presLayoutVars>
      </dgm:prSet>
      <dgm:spPr/>
      <dgm:t>
        <a:bodyPr/>
        <a:lstStyle/>
        <a:p>
          <a:pPr rtl="1"/>
          <a:endParaRPr lang="ar-SA"/>
        </a:p>
      </dgm:t>
    </dgm:pt>
    <dgm:pt modelId="{ECB98BB7-C0C2-4632-87B0-B9CB6EE95378}" type="pres">
      <dgm:prSet presAssocID="{F6123DB0-DF7A-4C3F-891A-AAE6B78279AB}" presName="parAndChTx" presStyleLbl="node1" presStyleIdx="0" presStyleCnt="1">
        <dgm:presLayoutVars>
          <dgm:bulletEnabled val="1"/>
        </dgm:presLayoutVars>
      </dgm:prSet>
      <dgm:spPr/>
      <dgm:t>
        <a:bodyPr/>
        <a:lstStyle/>
        <a:p>
          <a:pPr rtl="1"/>
          <a:endParaRPr lang="ar-SA"/>
        </a:p>
      </dgm:t>
    </dgm:pt>
  </dgm:ptLst>
  <dgm:cxnLst>
    <dgm:cxn modelId="{DB388D79-A11F-4D0F-84E6-85D3739052B8}" type="presOf" srcId="{F6123DB0-DF7A-4C3F-891A-AAE6B78279AB}" destId="{ECB98BB7-C0C2-4632-87B0-B9CB6EE95378}" srcOrd="0" destOrd="0" presId="urn:microsoft.com/office/officeart/2005/8/layout/hChevron3"/>
    <dgm:cxn modelId="{3C50A058-E308-4D37-8317-6A92714055D1}" type="presOf" srcId="{1DFD9FB4-B646-4665-AA66-3C8D92FA955E}" destId="{2EED50F0-C36C-4995-8D79-350816CEFE66}" srcOrd="0" destOrd="0" presId="urn:microsoft.com/office/officeart/2005/8/layout/hChevron3"/>
    <dgm:cxn modelId="{04069689-FDEB-448F-815C-8AFD72A445B3}" type="presOf" srcId="{B585D0F2-D490-464B-AD94-B6004E0B9255}" destId="{ECB98BB7-C0C2-4632-87B0-B9CB6EE95378}" srcOrd="0" destOrd="1" presId="urn:microsoft.com/office/officeart/2005/8/layout/hChevron3"/>
    <dgm:cxn modelId="{262E864A-E5E0-486A-A3FF-C32A44087319}" srcId="{1DFD9FB4-B646-4665-AA66-3C8D92FA955E}" destId="{F6123DB0-DF7A-4C3F-891A-AAE6B78279AB}" srcOrd="0" destOrd="0" parTransId="{6FD26FB1-9DFF-44F3-972D-99CAAE70E63A}" sibTransId="{B5C8D080-BAF6-4B46-A6D0-3EEC3F992D4D}"/>
    <dgm:cxn modelId="{1AC7C751-558B-44A1-9CF5-C54FB59A81D7}" srcId="{F6123DB0-DF7A-4C3F-891A-AAE6B78279AB}" destId="{B585D0F2-D490-464B-AD94-B6004E0B9255}" srcOrd="0" destOrd="0" parTransId="{121AADAA-3A87-4B88-92EB-8176533789A2}" sibTransId="{64F930C8-D058-47C3-81ED-693958B1659D}"/>
    <dgm:cxn modelId="{5089B490-FC82-4E35-BC20-DEED2CCFA318}" type="presParOf" srcId="{2EED50F0-C36C-4995-8D79-350816CEFE66}" destId="{ECB98BB7-C0C2-4632-87B0-B9CB6EE95378}" srcOrd="0" destOrd="0" presId="urn:microsoft.com/office/officeart/2005/8/layout/hChevron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CC36170-EB55-47D6-844B-D1A7351402F9}">
      <dsp:nvSpPr>
        <dsp:cNvPr id="0" name=""/>
        <dsp:cNvSpPr/>
      </dsp:nvSpPr>
      <dsp:spPr>
        <a:xfrm>
          <a:off x="0" y="71195"/>
          <a:ext cx="8229600" cy="2943720"/>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29540" tIns="129540" rIns="129540" bIns="129540" numCol="1" spcCol="1270" anchor="ctr" anchorCtr="0">
          <a:noAutofit/>
        </a:bodyPr>
        <a:lstStyle/>
        <a:p>
          <a:pPr lvl="0" algn="l" defTabSz="1511300" rtl="0">
            <a:lnSpc>
              <a:spcPct val="90000"/>
            </a:lnSpc>
            <a:spcBef>
              <a:spcPct val="0"/>
            </a:spcBef>
            <a:spcAft>
              <a:spcPct val="35000"/>
            </a:spcAft>
          </a:pPr>
          <a:r>
            <a:rPr lang="en-US" sz="3400" i="1" kern="1200" dirty="0" smtClean="0">
              <a:solidFill>
                <a:schemeClr val="tx1"/>
              </a:solidFill>
            </a:rPr>
            <a:t>Noncash </a:t>
          </a:r>
          <a:r>
            <a:rPr lang="en-US" sz="3400" b="1" kern="1200" dirty="0" smtClean="0">
              <a:solidFill>
                <a:schemeClr val="tx1"/>
              </a:solidFill>
            </a:rPr>
            <a:t>charges are expenses that are deducted on the income statement but do not involve an actual outlay of cash during the period. Depreciation, amortization, and depletion allowances are examples. </a:t>
          </a:r>
          <a:endParaRPr lang="en-US" sz="3400" i="1" kern="1200" dirty="0">
            <a:solidFill>
              <a:schemeClr val="tx1"/>
            </a:solidFill>
          </a:endParaRPr>
        </a:p>
      </dsp:txBody>
      <dsp:txXfrm>
        <a:off x="0" y="71195"/>
        <a:ext cx="8229600" cy="294372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016D216-8582-4D4D-AC4B-825AA825B4C4}">
      <dsp:nvSpPr>
        <dsp:cNvPr id="0" name=""/>
        <dsp:cNvSpPr/>
      </dsp:nvSpPr>
      <dsp:spPr>
        <a:xfrm>
          <a:off x="2643218" y="642944"/>
          <a:ext cx="1348815" cy="485784"/>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D6DD5C-7A64-4132-8A49-2545CB6F5B79}">
      <dsp:nvSpPr>
        <dsp:cNvPr id="0" name=""/>
        <dsp:cNvSpPr/>
      </dsp:nvSpPr>
      <dsp:spPr>
        <a:xfrm>
          <a:off x="142874" y="285753"/>
          <a:ext cx="7943850" cy="1097016"/>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justLow" defTabSz="1244600" rtl="0">
            <a:lnSpc>
              <a:spcPct val="90000"/>
            </a:lnSpc>
            <a:spcBef>
              <a:spcPct val="0"/>
            </a:spcBef>
            <a:spcAft>
              <a:spcPct val="35000"/>
            </a:spcAft>
          </a:pPr>
          <a:r>
            <a:rPr lang="en-US" sz="2800" b="1" kern="1200" dirty="0" smtClean="0"/>
            <a:t>Because</a:t>
          </a:r>
          <a:r>
            <a:rPr lang="en-US" sz="2800" i="1" kern="1200" dirty="0" smtClean="0"/>
            <a:t> depreciation </a:t>
          </a:r>
          <a:r>
            <a:rPr lang="en-US" sz="2800" b="1" kern="1200" dirty="0" smtClean="0"/>
            <a:t>expenses are the most </a:t>
          </a:r>
          <a:r>
            <a:rPr lang="en-US" sz="2800" i="1" kern="1200" dirty="0" smtClean="0"/>
            <a:t>Noncash </a:t>
          </a:r>
          <a:r>
            <a:rPr lang="en-US" sz="2800" b="1" kern="1200" dirty="0" smtClean="0"/>
            <a:t>charges, we shall focus on their treatment.</a:t>
          </a:r>
          <a:endParaRPr lang="ar-SA" sz="2800" kern="1200" dirty="0"/>
        </a:p>
      </dsp:txBody>
      <dsp:txXfrm>
        <a:off x="142874" y="285753"/>
        <a:ext cx="7943850" cy="1097016"/>
      </dsp:txXfrm>
    </dsp:sp>
    <dsp:sp modelId="{CDC450BC-0198-4D2E-8852-C73FAC2490AB}">
      <dsp:nvSpPr>
        <dsp:cNvPr id="0" name=""/>
        <dsp:cNvSpPr/>
      </dsp:nvSpPr>
      <dsp:spPr>
        <a:xfrm>
          <a:off x="142884" y="1571636"/>
          <a:ext cx="7938133" cy="1097016"/>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justLow" defTabSz="1244600" rtl="0">
            <a:lnSpc>
              <a:spcPct val="90000"/>
            </a:lnSpc>
            <a:spcBef>
              <a:spcPct val="0"/>
            </a:spcBef>
            <a:spcAft>
              <a:spcPct val="35000"/>
            </a:spcAft>
          </a:pPr>
          <a:r>
            <a:rPr lang="en-US" sz="2800" b="1" kern="1200" dirty="0" smtClean="0"/>
            <a:t>The general rule for adjusting net profit after tax by adding back all </a:t>
          </a:r>
          <a:r>
            <a:rPr lang="en-US" sz="2800" i="1" kern="1200" dirty="0" smtClean="0"/>
            <a:t>Noncash </a:t>
          </a:r>
          <a:r>
            <a:rPr lang="en-US" sz="2800" b="1" kern="1200" dirty="0" smtClean="0"/>
            <a:t>charges is expressed as follows:</a:t>
          </a:r>
          <a:endParaRPr lang="en-US" sz="2800" kern="1200" dirty="0"/>
        </a:p>
      </dsp:txBody>
      <dsp:txXfrm>
        <a:off x="142884" y="1571636"/>
        <a:ext cx="7938133" cy="1097016"/>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58FB86B-2037-4BA1-8595-68087E806FF0}">
      <dsp:nvSpPr>
        <dsp:cNvPr id="0" name=""/>
        <dsp:cNvSpPr/>
      </dsp:nvSpPr>
      <dsp:spPr>
        <a:xfrm>
          <a:off x="257174" y="5"/>
          <a:ext cx="7715250" cy="3086100"/>
        </a:xfrm>
        <a:prstGeom prst="chevron">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6040" tIns="33020" rIns="0" bIns="33020" numCol="1" spcCol="1270" anchor="ctr" anchorCtr="0">
          <a:noAutofit/>
        </a:bodyPr>
        <a:lstStyle/>
        <a:p>
          <a:pPr lvl="0" algn="ctr" defTabSz="2311400" rtl="0">
            <a:lnSpc>
              <a:spcPct val="90000"/>
            </a:lnSpc>
            <a:spcBef>
              <a:spcPct val="0"/>
            </a:spcBef>
            <a:spcAft>
              <a:spcPct val="35000"/>
            </a:spcAft>
          </a:pPr>
          <a:r>
            <a:rPr lang="en-US" sz="5200" b="1" kern="1200" dirty="0" smtClean="0">
              <a:solidFill>
                <a:schemeClr val="tx1"/>
              </a:solidFill>
            </a:rPr>
            <a:t>Cash flow from operation = net profit after tax + noncash charges</a:t>
          </a:r>
          <a:endParaRPr lang="ar-SA" sz="5200" kern="1200" dirty="0">
            <a:solidFill>
              <a:schemeClr val="tx1"/>
            </a:solidFill>
          </a:endParaRPr>
        </a:p>
      </dsp:txBody>
      <dsp:txXfrm>
        <a:off x="257174" y="5"/>
        <a:ext cx="7715250" cy="3086100"/>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F6967B8-23A7-4882-90CF-3006A2B24644}">
      <dsp:nvSpPr>
        <dsp:cNvPr id="0" name=""/>
        <dsp:cNvSpPr/>
      </dsp:nvSpPr>
      <dsp:spPr>
        <a:xfrm>
          <a:off x="0" y="857488"/>
          <a:ext cx="8571251" cy="1777023"/>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17780" rIns="0" bIns="17780" numCol="1" spcCol="1270" anchor="ctr" anchorCtr="0">
          <a:noAutofit/>
        </a:bodyPr>
        <a:lstStyle/>
        <a:p>
          <a:pPr lvl="0" algn="ctr" defTabSz="1244600" rtl="0">
            <a:lnSpc>
              <a:spcPct val="90000"/>
            </a:lnSpc>
            <a:spcBef>
              <a:spcPct val="0"/>
            </a:spcBef>
            <a:spcAft>
              <a:spcPct val="35000"/>
            </a:spcAft>
          </a:pPr>
          <a:r>
            <a:rPr lang="en-US" sz="2800" b="1" kern="1200" dirty="0" smtClean="0"/>
            <a:t>If we go back to Baker Corporation Income Statement and through </a:t>
          </a:r>
          <a:r>
            <a:rPr lang="en-US" sz="2800" b="1" kern="1200" dirty="0" smtClean="0">
              <a:solidFill>
                <a:srgbClr val="0070C0"/>
              </a:solidFill>
            </a:rPr>
            <a:t>table 3.1 </a:t>
          </a:r>
          <a:r>
            <a:rPr lang="en-US" sz="2800" b="1" kern="1200" dirty="0" smtClean="0"/>
            <a:t>, cash flow from operation can be deduced as follows:</a:t>
          </a:r>
          <a:endParaRPr lang="ar-SA" sz="2800" b="1" kern="1200" dirty="0"/>
        </a:p>
      </dsp:txBody>
      <dsp:txXfrm>
        <a:off x="0" y="857488"/>
        <a:ext cx="8571251" cy="1777023"/>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CD4C1A9-FE08-42F4-ACB6-525030742F9A}">
      <dsp:nvSpPr>
        <dsp:cNvPr id="0" name=""/>
        <dsp:cNvSpPr/>
      </dsp:nvSpPr>
      <dsp:spPr>
        <a:xfrm>
          <a:off x="0" y="0"/>
          <a:ext cx="8181430" cy="3071136"/>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20320" rIns="0" bIns="20320" numCol="1" spcCol="1270" anchor="ctr" anchorCtr="0">
          <a:noAutofit/>
        </a:bodyPr>
        <a:lstStyle/>
        <a:p>
          <a:pPr lvl="0" algn="ctr" defTabSz="1422400" rtl="0">
            <a:lnSpc>
              <a:spcPct val="90000"/>
            </a:lnSpc>
            <a:spcBef>
              <a:spcPct val="0"/>
            </a:spcBef>
            <a:spcAft>
              <a:spcPct val="35000"/>
            </a:spcAft>
          </a:pPr>
          <a:r>
            <a:rPr lang="en-US" sz="3200" b="1" kern="1200" dirty="0" smtClean="0"/>
            <a:t>Cash flow from operations= 280,000 $</a:t>
          </a:r>
          <a:endParaRPr lang="ar-SA" sz="3200" kern="1200" dirty="0"/>
        </a:p>
      </dsp:txBody>
      <dsp:txXfrm>
        <a:off x="0" y="0"/>
        <a:ext cx="8181430" cy="3071136"/>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7BE5B54-55B5-4249-9C26-7DB224B0FF6F}">
      <dsp:nvSpPr>
        <dsp:cNvPr id="0" name=""/>
        <dsp:cNvSpPr/>
      </dsp:nvSpPr>
      <dsp:spPr>
        <a:xfrm>
          <a:off x="1075" y="928692"/>
          <a:ext cx="8571484" cy="1724557"/>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20320" rIns="0" bIns="20320" numCol="1" spcCol="1270" anchor="ctr" anchorCtr="0">
          <a:noAutofit/>
        </a:bodyPr>
        <a:lstStyle/>
        <a:p>
          <a:pPr lvl="0" algn="ctr" defTabSz="1422400" rtl="0">
            <a:lnSpc>
              <a:spcPct val="90000"/>
            </a:lnSpc>
            <a:spcBef>
              <a:spcPct val="0"/>
            </a:spcBef>
            <a:spcAft>
              <a:spcPct val="35000"/>
            </a:spcAft>
          </a:pPr>
          <a:r>
            <a:rPr lang="en-US" sz="3200" b="1" kern="1200" dirty="0" smtClean="0"/>
            <a:t>Net profit after  taxes $180,000</a:t>
          </a:r>
          <a:endParaRPr lang="ar-SA" sz="3200" kern="1200" dirty="0"/>
        </a:p>
      </dsp:txBody>
      <dsp:txXfrm>
        <a:off x="1075" y="928692"/>
        <a:ext cx="8571484" cy="1724557"/>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36334AB-808B-4AE3-B5DF-4923341C96A0}">
      <dsp:nvSpPr>
        <dsp:cNvPr id="0" name=""/>
        <dsp:cNvSpPr/>
      </dsp:nvSpPr>
      <dsp:spPr>
        <a:xfrm>
          <a:off x="16" y="714382"/>
          <a:ext cx="8568097" cy="1896458"/>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20320" rIns="0" bIns="20320" numCol="1" spcCol="1270" anchor="ctr" anchorCtr="0">
          <a:noAutofit/>
        </a:bodyPr>
        <a:lstStyle/>
        <a:p>
          <a:pPr lvl="0" algn="ctr" defTabSz="1422400" rtl="0">
            <a:lnSpc>
              <a:spcPct val="90000"/>
            </a:lnSpc>
            <a:spcBef>
              <a:spcPct val="0"/>
            </a:spcBef>
            <a:spcAft>
              <a:spcPct val="35000"/>
            </a:spcAft>
          </a:pPr>
          <a:r>
            <a:rPr lang="en-US" sz="3200" b="1" kern="1200" dirty="0" smtClean="0"/>
            <a:t>Plus: Depreciation expense…$ 100,000</a:t>
          </a:r>
          <a:endParaRPr lang="ar-SA" sz="3200" kern="1200" dirty="0"/>
        </a:p>
      </dsp:txBody>
      <dsp:txXfrm>
        <a:off x="16" y="714382"/>
        <a:ext cx="8568097" cy="1896458"/>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CB98BB7-C0C2-4632-87B0-B9CB6EE95378}">
      <dsp:nvSpPr>
        <dsp:cNvPr id="0" name=""/>
        <dsp:cNvSpPr/>
      </dsp:nvSpPr>
      <dsp:spPr>
        <a:xfrm>
          <a:off x="4018" y="0"/>
          <a:ext cx="8221563" cy="3286148"/>
        </a:xfrm>
        <a:prstGeom prst="homePlate">
          <a:avLst>
            <a:gd name="adj" fmla="val 2500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0038" tIns="71120" rIns="1160154" bIns="71120" numCol="1" spcCol="1270" anchor="t" anchorCtr="0">
          <a:noAutofit/>
        </a:bodyPr>
        <a:lstStyle/>
        <a:p>
          <a:pPr lvl="0" algn="justLow" defTabSz="1244600" rtl="0">
            <a:lnSpc>
              <a:spcPct val="90000"/>
            </a:lnSpc>
            <a:spcBef>
              <a:spcPct val="0"/>
            </a:spcBef>
            <a:spcAft>
              <a:spcPct val="35000"/>
            </a:spcAft>
          </a:pPr>
          <a:r>
            <a:rPr lang="en-US" sz="2800" b="1" kern="1200" dirty="0" smtClean="0">
              <a:solidFill>
                <a:srgbClr val="0070C0"/>
              </a:solidFill>
            </a:rPr>
            <a:t>Example</a:t>
          </a:r>
        </a:p>
        <a:p>
          <a:pPr lvl="0" algn="justLow" defTabSz="1244600" rtl="0">
            <a:lnSpc>
              <a:spcPct val="90000"/>
            </a:lnSpc>
            <a:spcBef>
              <a:spcPct val="0"/>
            </a:spcBef>
            <a:spcAft>
              <a:spcPct val="35000"/>
            </a:spcAft>
          </a:pPr>
          <a:r>
            <a:rPr lang="en-US" sz="2800" b="1" kern="1200" dirty="0" smtClean="0">
              <a:solidFill>
                <a:schemeClr val="tx1"/>
              </a:solidFill>
            </a:rPr>
            <a:t>Baker Corporation acquired a new machine at a cost </a:t>
          </a:r>
          <a:r>
            <a:rPr lang="en-US" sz="2800" b="1" kern="1200" dirty="0" smtClean="0">
              <a:solidFill>
                <a:srgbClr val="002060"/>
              </a:solidFill>
            </a:rPr>
            <a:t>$38,000</a:t>
          </a:r>
          <a:r>
            <a:rPr lang="en-US" sz="2800" b="1" kern="1200" dirty="0" smtClean="0">
              <a:solidFill>
                <a:schemeClr val="tx1"/>
              </a:solidFill>
            </a:rPr>
            <a:t>, with installation costs of </a:t>
          </a:r>
          <a:r>
            <a:rPr lang="en-US" sz="2800" b="1" kern="1200" dirty="0" smtClean="0">
              <a:solidFill>
                <a:srgbClr val="002060"/>
              </a:solidFill>
            </a:rPr>
            <a:t>$2,000</a:t>
          </a:r>
          <a:r>
            <a:rPr lang="en-US" sz="2800" b="1" kern="1200" dirty="0" smtClean="0">
              <a:solidFill>
                <a:schemeClr val="tx1"/>
              </a:solidFill>
            </a:rPr>
            <a:t>. regardless of its expected salvage value, the depreciable value of the machine is </a:t>
          </a:r>
          <a:r>
            <a:rPr lang="en-US" sz="2800" b="1" kern="1200" dirty="0" smtClean="0">
              <a:solidFill>
                <a:srgbClr val="002060"/>
              </a:solidFill>
            </a:rPr>
            <a:t>$40,000 </a:t>
          </a:r>
          <a:r>
            <a:rPr lang="en-US" sz="2800" b="1" kern="1200" dirty="0" smtClean="0">
              <a:solidFill>
                <a:schemeClr val="tx1"/>
              </a:solidFill>
            </a:rPr>
            <a:t>= </a:t>
          </a:r>
          <a:r>
            <a:rPr lang="en-US" sz="2800" b="1" kern="1200" dirty="0" smtClean="0">
              <a:solidFill>
                <a:srgbClr val="002060"/>
              </a:solidFill>
            </a:rPr>
            <a:t>(38,000 + $2,000) .</a:t>
          </a:r>
          <a:endParaRPr lang="en-US" sz="2800" b="1" kern="1200" dirty="0">
            <a:solidFill>
              <a:srgbClr val="002060"/>
            </a:solidFill>
          </a:endParaRPr>
        </a:p>
        <a:p>
          <a:pPr marL="285750" lvl="1" indent="-285750" algn="justLow" defTabSz="1244600" rtl="1">
            <a:lnSpc>
              <a:spcPct val="90000"/>
            </a:lnSpc>
            <a:spcBef>
              <a:spcPct val="0"/>
            </a:spcBef>
            <a:spcAft>
              <a:spcPct val="15000"/>
            </a:spcAft>
            <a:buChar char="••"/>
          </a:pPr>
          <a:endParaRPr lang="ar-EG" sz="2800" b="1" kern="1200" dirty="0"/>
        </a:p>
      </dsp:txBody>
      <dsp:txXfrm>
        <a:off x="4018" y="0"/>
        <a:ext cx="8221563" cy="328614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52B0BFC5-E9EE-4798-A860-9FE1D061C8C5}" type="datetimeFigureOut">
              <a:rPr lang="ar-SA" smtClean="0"/>
              <a:pPr/>
              <a:t>11/07/1431</a:t>
            </a:fld>
            <a:endParaRPr lang="ar-SA"/>
          </a:p>
        </p:txBody>
      </p:sp>
      <p:sp>
        <p:nvSpPr>
          <p:cNvPr id="4" name="عنصر نائب لصورة الشريحة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07CCE088-5357-4DED-94BF-D49071237524}"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algn="l" rtl="0"/>
            <a:r>
              <a:rPr lang="en-US" dirty="0" smtClean="0"/>
              <a:t>Depreciation expense is</a:t>
            </a:r>
            <a:r>
              <a:rPr lang="en-US" baseline="0" dirty="0" smtClean="0"/>
              <a:t> a noncash charge. The firm must add it back to net income to arrive to at ne cash provided by operating activities. In other words, depreciation is similar to any other expense in that it reduces net income. </a:t>
            </a:r>
            <a:endParaRPr lang="ar-SA" dirty="0"/>
          </a:p>
        </p:txBody>
      </p:sp>
      <p:sp>
        <p:nvSpPr>
          <p:cNvPr id="4" name="عنصر نائب لرقم الشريحة 3"/>
          <p:cNvSpPr>
            <a:spLocks noGrp="1"/>
          </p:cNvSpPr>
          <p:nvPr>
            <p:ph type="sldNum" sz="quarter" idx="10"/>
          </p:nvPr>
        </p:nvSpPr>
        <p:spPr/>
        <p:txBody>
          <a:bodyPr/>
          <a:lstStyle/>
          <a:p>
            <a:fld id="{07CCE088-5357-4DED-94BF-D49071237524}" type="slidenum">
              <a:rPr lang="ar-SA" smtClean="0"/>
              <a:pPr/>
              <a:t>4</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algn="l" rtl="0"/>
            <a:r>
              <a:rPr lang="en-US" dirty="0" smtClean="0"/>
              <a:t>MACRS </a:t>
            </a:r>
            <a:r>
              <a:rPr lang="en-US" spc="0" dirty="0" smtClean="0"/>
              <a:t>: </a:t>
            </a:r>
            <a:r>
              <a:rPr lang="en-US" sz="1200" b="1" spc="0" dirty="0" smtClean="0"/>
              <a:t>modified accelerated cost recovery system </a:t>
            </a:r>
            <a:endParaRPr lang="ar-SA" spc="0" dirty="0"/>
          </a:p>
        </p:txBody>
      </p:sp>
      <p:sp>
        <p:nvSpPr>
          <p:cNvPr id="4" name="عنصر نائب لرقم الشريحة 3"/>
          <p:cNvSpPr>
            <a:spLocks noGrp="1"/>
          </p:cNvSpPr>
          <p:nvPr>
            <p:ph type="sldNum" sz="quarter" idx="10"/>
          </p:nvPr>
        </p:nvSpPr>
        <p:spPr/>
        <p:txBody>
          <a:bodyPr/>
          <a:lstStyle/>
          <a:p>
            <a:fld id="{07CCE088-5357-4DED-94BF-D49071237524}" type="slidenum">
              <a:rPr lang="ar-SA" smtClean="0"/>
              <a:pPr/>
              <a:t>9</a:t>
            </a:fld>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07CCE088-5357-4DED-94BF-D49071237524}" type="slidenum">
              <a:rPr lang="ar-SA" smtClean="0"/>
              <a:pPr/>
              <a:t>12</a:t>
            </a:fld>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marL="0" marR="0" indent="0" algn="justLow" defTabSz="914400" rtl="0" eaLnBrk="1" fontAlgn="auto" latinLnBrk="0" hangingPunct="1">
              <a:lnSpc>
                <a:spcPct val="100000"/>
              </a:lnSpc>
              <a:spcBef>
                <a:spcPts val="0"/>
              </a:spcBef>
              <a:spcAft>
                <a:spcPts val="0"/>
              </a:spcAft>
              <a:buClrTx/>
              <a:buSzTx/>
              <a:buFontTx/>
              <a:buNone/>
              <a:tabLst/>
              <a:defRPr/>
            </a:pPr>
            <a:r>
              <a:rPr lang="en-US" dirty="0" smtClean="0"/>
              <a:t>MACRS </a:t>
            </a:r>
            <a:r>
              <a:rPr lang="en-US" spc="0" dirty="0" smtClean="0"/>
              <a:t>: </a:t>
            </a:r>
            <a:r>
              <a:rPr lang="en-US" sz="1200" b="1" spc="0" dirty="0" smtClean="0"/>
              <a:t>modified accelerated cost recovery system </a:t>
            </a:r>
            <a:endParaRPr lang="ar-SA" spc="0" dirty="0" smtClean="0"/>
          </a:p>
          <a:p>
            <a:pPr algn="justLow" rtl="0"/>
            <a:endParaRPr lang="ar-SA" dirty="0"/>
          </a:p>
        </p:txBody>
      </p:sp>
      <p:sp>
        <p:nvSpPr>
          <p:cNvPr id="4" name="عنصر نائب لرقم الشريحة 3"/>
          <p:cNvSpPr>
            <a:spLocks noGrp="1"/>
          </p:cNvSpPr>
          <p:nvPr>
            <p:ph type="sldNum" sz="quarter" idx="10"/>
          </p:nvPr>
        </p:nvSpPr>
        <p:spPr/>
        <p:txBody>
          <a:bodyPr/>
          <a:lstStyle/>
          <a:p>
            <a:fld id="{07CCE088-5357-4DED-94BF-D49071237524}" type="slidenum">
              <a:rPr lang="ar-SA" smtClean="0"/>
              <a:pPr/>
              <a:t>18</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4" name="Rectangle 9"/>
          <p:cNvSpPr/>
          <p:nvPr/>
        </p:nvSpPr>
        <p:spPr>
          <a:xfrm>
            <a:off x="0" y="1600200"/>
            <a:ext cx="2461846" cy="10858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11"/>
          <p:cNvSpPr/>
          <p:nvPr/>
        </p:nvSpPr>
        <p:spPr>
          <a:xfrm>
            <a:off x="6682154" y="1600200"/>
            <a:ext cx="2461846" cy="10858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ctrTitle"/>
          </p:nvPr>
        </p:nvSpPr>
        <p:spPr>
          <a:xfrm>
            <a:off x="685800" y="1597822"/>
            <a:ext cx="7772400" cy="1102519"/>
          </a:xfrm>
        </p:spPr>
        <p:txBody>
          <a:bodyPr/>
          <a:lstStyle>
            <a:lvl1pPr algn="ctr">
              <a:defRPr>
                <a:solidFill>
                  <a:schemeClr val="accent1">
                    <a:lumMod val="75000"/>
                  </a:schemeClr>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2017836" y="4767264"/>
            <a:ext cx="445477" cy="273844"/>
          </a:xfrm>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8699989" y="210741"/>
            <a:ext cx="281354" cy="81795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5" name="Straight Connector 11"/>
          <p:cNvCxnSpPr/>
          <p:nvPr/>
        </p:nvCxnSpPr>
        <p:spPr>
          <a:xfrm>
            <a:off x="383931" y="1023937"/>
            <a:ext cx="8581292" cy="4763"/>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22621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7"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7"/>
            <a:ext cx="7772400" cy="1021556"/>
          </a:xfrm>
        </p:spPr>
        <p:txBody>
          <a:bodyPr anchor="t"/>
          <a:lstStyle>
            <a:lvl1pPr algn="l">
              <a:defRPr sz="4000" b="1"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22313" y="2180038"/>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محتويين">
    <p:spTree>
      <p:nvGrpSpPr>
        <p:cNvPr id="1" name=""/>
        <p:cNvGrpSpPr/>
        <p:nvPr/>
      </p:nvGrpSpPr>
      <p:grpSpPr>
        <a:xfrm>
          <a:off x="0" y="0"/>
          <a:ext cx="0" cy="0"/>
          <a:chOff x="0" y="0"/>
          <a:chExt cx="0" cy="0"/>
        </a:xfrm>
      </p:grpSpPr>
      <p:sp>
        <p:nvSpPr>
          <p:cNvPr id="5" name="Rectangle 9"/>
          <p:cNvSpPr/>
          <p:nvPr/>
        </p:nvSpPr>
        <p:spPr>
          <a:xfrm>
            <a:off x="8699989" y="210741"/>
            <a:ext cx="281354" cy="81795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6" name="Straight Connector 11"/>
          <p:cNvCxnSpPr/>
          <p:nvPr/>
        </p:nvCxnSpPr>
        <p:spPr>
          <a:xfrm>
            <a:off x="383931" y="1023937"/>
            <a:ext cx="8581292" cy="4763"/>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22621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4638685" y="1200152"/>
            <a:ext cx="4051496" cy="3394472"/>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22032" y="1200152"/>
            <a:ext cx="4051496" cy="3394472"/>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8" name="Slide Number Placeholder 6"/>
          <p:cNvSpPr>
            <a:spLocks noGrp="1"/>
          </p:cNvSpPr>
          <p:nvPr>
            <p:ph type="sldNum" sz="quarter" idx="14"/>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57202"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57202"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4645027" y="1151335"/>
            <a:ext cx="4041776"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027" y="1631156"/>
            <a:ext cx="4041776"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575052" y="204791"/>
            <a:ext cx="5111749"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en-US" noProof="0" smtClean="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05982"/>
            <a:ext cx="2228850" cy="4388644"/>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495303" y="205982"/>
            <a:ext cx="6534150" cy="4388644"/>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4743450"/>
            <a:ext cx="9144000" cy="4000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grpSp>
        <p:nvGrpSpPr>
          <p:cNvPr id="2" name="Group 7"/>
          <p:cNvGrpSpPr>
            <a:grpSpLocks/>
          </p:cNvGrpSpPr>
          <p:nvPr/>
        </p:nvGrpSpPr>
        <p:grpSpPr bwMode="auto">
          <a:xfrm>
            <a:off x="7948246" y="4343400"/>
            <a:ext cx="868974" cy="6858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51695" y="4779169"/>
            <a:ext cx="2518830" cy="338554"/>
          </a:xfrm>
          <a:prstGeom prst="rect">
            <a:avLst/>
          </a:prstGeom>
        </p:spPr>
        <p:txBody>
          <a:bodyPr wrap="none">
            <a:spAutoFit/>
          </a:bodyPr>
          <a:lstStyle/>
          <a:p>
            <a:pPr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57200" y="205979"/>
            <a:ext cx="822960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57200" y="1200151"/>
            <a:ext cx="8229600" cy="33944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1943100" y="4782742"/>
            <a:ext cx="527538" cy="273844"/>
          </a:xfrm>
          <a:prstGeom prst="rect">
            <a:avLst/>
          </a:prstGeom>
        </p:spPr>
        <p:txBody>
          <a:bodyPr vert="horz" wrap="square" lIns="91440" tIns="45720" rIns="91440" bIns="45720" numCol="1" anchor="ctr" anchorCtr="0" compatLnSpc="1">
            <a:prstTxWarp prst="textNoShape">
              <a:avLst/>
            </a:prstTxWarp>
          </a:bodyPr>
          <a:lstStyle>
            <a:lvl1pPr algn="r" rtl="0">
              <a:defRPr sz="1200">
                <a:solidFill>
                  <a:schemeClr val="bg1"/>
                </a:solidFill>
                <a:latin typeface="Calibri" pitchFamily="34" charset="0"/>
                <a:cs typeface="Arial" charset="0"/>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C1303157-A074-42CC-B63F-E2C55E7C2BE6}"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sp>
        <p:nvSpPr>
          <p:cNvPr id="6" name="Rectangle 5"/>
          <p:cNvSpPr/>
          <p:nvPr/>
        </p:nvSpPr>
        <p:spPr>
          <a:xfrm>
            <a:off x="0" y="0"/>
            <a:ext cx="9144000" cy="2571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sp>
        <p:nvSpPr>
          <p:cNvPr id="5127" name="Subtitle 2"/>
          <p:cNvSpPr txBox="1">
            <a:spLocks/>
          </p:cNvSpPr>
          <p:nvPr/>
        </p:nvSpPr>
        <p:spPr bwMode="auto">
          <a:xfrm>
            <a:off x="5134715" y="3486150"/>
            <a:ext cx="3698631" cy="1200150"/>
          </a:xfrm>
          <a:prstGeom prst="rect">
            <a:avLst/>
          </a:prstGeom>
          <a:noFill/>
          <a:ln w="9525">
            <a:noFill/>
            <a:miter lim="800000"/>
            <a:headEnd/>
            <a:tailEnd/>
          </a:ln>
        </p:spPr>
        <p:txBody>
          <a:bodyPr/>
          <a:lstStyle/>
          <a:p>
            <a:pPr algn="ctr">
              <a:spcBef>
                <a:spcPct val="20000"/>
              </a:spcBef>
              <a:buFont typeface="Arial" pitchFamily="34" charset="0"/>
              <a:buNone/>
            </a:pPr>
            <a:r>
              <a:rPr lang="en-US" sz="2600">
                <a:solidFill>
                  <a:srgbClr val="898989"/>
                </a:solidFill>
                <a:latin typeface="Calibri" pitchFamily="34" charset="0"/>
              </a:rPr>
              <a:t>Business School </a:t>
            </a:r>
          </a:p>
          <a:p>
            <a:pPr algn="ctr">
              <a:spcBef>
                <a:spcPct val="20000"/>
              </a:spcBef>
              <a:buFont typeface="Arial" pitchFamily="34" charset="0"/>
              <a:buNone/>
            </a:pPr>
            <a:r>
              <a:rPr lang="en-US" sz="2600">
                <a:solidFill>
                  <a:srgbClr val="898989"/>
                </a:solidFill>
                <a:latin typeface="Calibri" pitchFamily="34" charset="0"/>
              </a:rPr>
              <a:t>Management Department</a:t>
            </a:r>
          </a:p>
          <a:p>
            <a:pPr algn="ctr">
              <a:spcBef>
                <a:spcPct val="20000"/>
              </a:spcBef>
              <a:buFont typeface="Arial" pitchFamily="34" charset="0"/>
              <a:buNone/>
            </a:pPr>
            <a:r>
              <a:rPr lang="en-US" sz="2600">
                <a:solidFill>
                  <a:srgbClr val="898989"/>
                </a:solidFill>
                <a:latin typeface="Calibri" pitchFamily="34" charset="0"/>
              </a:rPr>
              <a:t>    </a:t>
            </a:r>
          </a:p>
          <a:p>
            <a:pPr algn="ctr">
              <a:spcBef>
                <a:spcPct val="20000"/>
              </a:spcBef>
              <a:buFont typeface="Arial" pitchFamily="34" charset="0"/>
              <a:buNone/>
            </a:pPr>
            <a:endParaRPr lang="en-US" sz="2600">
              <a:solidFill>
                <a:srgbClr val="898989"/>
              </a:solidFill>
              <a:latin typeface="Calibri" pitchFamily="34" charset="0"/>
            </a:endParaRPr>
          </a:p>
          <a:p>
            <a:pPr algn="ctr">
              <a:spcBef>
                <a:spcPct val="20000"/>
              </a:spcBef>
              <a:buFont typeface="Arial" pitchFamily="34" charset="0"/>
              <a:buNone/>
            </a:pPr>
            <a:endParaRPr lang="en-US" sz="2600">
              <a:solidFill>
                <a:srgbClr val="898989"/>
              </a:solidFill>
              <a:latin typeface="Calibri" pitchFamily="34" charset="0"/>
            </a:endParaRPr>
          </a:p>
        </p:txBody>
      </p:sp>
      <p:grpSp>
        <p:nvGrpSpPr>
          <p:cNvPr id="2" name="Group 7"/>
          <p:cNvGrpSpPr>
            <a:grpSpLocks/>
          </p:cNvGrpSpPr>
          <p:nvPr/>
        </p:nvGrpSpPr>
        <p:grpSpPr bwMode="auto">
          <a:xfrm>
            <a:off x="5994889" y="1485903"/>
            <a:ext cx="2400300" cy="1893094"/>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2" y="2000250"/>
            <a:ext cx="5622681" cy="1571632"/>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130" name="Title 1"/>
          <p:cNvSpPr txBox="1">
            <a:spLocks/>
          </p:cNvSpPr>
          <p:nvPr/>
        </p:nvSpPr>
        <p:spPr bwMode="auto">
          <a:xfrm>
            <a:off x="422038" y="2000247"/>
            <a:ext cx="4706815" cy="1543054"/>
          </a:xfrm>
          <a:prstGeom prst="rect">
            <a:avLst/>
          </a:prstGeom>
          <a:noFill/>
          <a:ln w="9525">
            <a:noFill/>
            <a:miter lim="800000"/>
            <a:headEnd/>
            <a:tailEnd/>
          </a:ln>
        </p:spPr>
        <p:txBody>
          <a:bodyPr anchor="t"/>
          <a:lstStyle/>
          <a:p>
            <a:pPr>
              <a:lnSpc>
                <a:spcPct val="80000"/>
              </a:lnSpc>
            </a:pPr>
            <a:r>
              <a:rPr lang="en-US" sz="3600" b="1" dirty="0" smtClean="0"/>
              <a:t>Finance   </a:t>
            </a:r>
            <a:r>
              <a:rPr lang="en-US" sz="2200" b="1" dirty="0" smtClean="0">
                <a:solidFill>
                  <a:srgbClr val="7F7F7F"/>
                </a:solidFill>
                <a:latin typeface="Calibri" pitchFamily="34" charset="0"/>
                <a:cs typeface="Times New Roman" pitchFamily="18" charset="0"/>
              </a:rPr>
              <a:t>Pre-MBA </a:t>
            </a:r>
          </a:p>
          <a:p>
            <a:pPr>
              <a:lnSpc>
                <a:spcPct val="80000"/>
              </a:lnSpc>
            </a:pPr>
            <a:r>
              <a:rPr lang="en-US" sz="3200" b="1" dirty="0" smtClean="0">
                <a:solidFill>
                  <a:srgbClr val="7F7F7F"/>
                </a:solidFill>
                <a:latin typeface="Calibri" pitchFamily="34" charset="0"/>
                <a:cs typeface="Times New Roman" pitchFamily="18" charset="0"/>
              </a:rPr>
              <a:t>2010-2011</a:t>
            </a:r>
          </a:p>
          <a:p>
            <a:pPr>
              <a:lnSpc>
                <a:spcPct val="80000"/>
              </a:lnSpc>
            </a:pPr>
            <a:r>
              <a:rPr lang="en-US" sz="2800" b="1" dirty="0" smtClean="0">
                <a:latin typeface="Calibri" pitchFamily="34" charset="0"/>
                <a:cs typeface="Times New Roman" pitchFamily="18" charset="0"/>
              </a:rPr>
              <a:t>Dr Abdeldjelil Ferhat BOUDAH</a:t>
            </a:r>
            <a:endParaRPr lang="en-US" sz="2800" b="1" dirty="0">
              <a:latin typeface="Arial Black" pitchFamily="34" charset="0"/>
            </a:endParaRPr>
          </a:p>
          <a:p>
            <a:endParaRPr lang="en-US" sz="2000" dirty="0">
              <a:latin typeface="Arial Black" pitchFamily="34" charset="0"/>
            </a:endParaRPr>
          </a:p>
        </p:txBody>
      </p:sp>
      <p:sp>
        <p:nvSpPr>
          <p:cNvPr id="5131" name="Slide Number Placeholder 10"/>
          <p:cNvSpPr txBox="1">
            <a:spLocks/>
          </p:cNvSpPr>
          <p:nvPr/>
        </p:nvSpPr>
        <p:spPr bwMode="auto">
          <a:xfrm>
            <a:off x="351692" y="4804173"/>
            <a:ext cx="2133600" cy="273844"/>
          </a:xfrm>
          <a:prstGeom prst="rect">
            <a:avLst/>
          </a:prstGeom>
          <a:noFill/>
          <a:ln w="9525">
            <a:noFill/>
            <a:miter lim="800000"/>
            <a:headEnd/>
            <a:tailEnd/>
          </a:ln>
        </p:spPr>
        <p:txBody>
          <a:bodyPr anchor="ctr"/>
          <a:lstStyle/>
          <a:p>
            <a:pPr algn="r"/>
            <a:fld id="{91E687D7-3F6F-4CF1-B67A-0064119F7BC2}" type="slidenum">
              <a:rPr lang="ar-SA" sz="1200">
                <a:solidFill>
                  <a:schemeClr val="bg1"/>
                </a:solidFill>
                <a:latin typeface="Calibri" pitchFamily="34" charset="0"/>
              </a:rPr>
              <a:pPr algn="r"/>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571472" y="1643056"/>
            <a:ext cx="7772400" cy="1571636"/>
          </a:xfrm>
        </p:spPr>
        <p:txBody>
          <a:bodyPr anchor="b">
            <a:noAutofit/>
          </a:bodyPr>
          <a:lstStyle/>
          <a:p>
            <a:pPr>
              <a:defRPr/>
            </a:pPr>
            <a:r>
              <a:rPr lang="ar-SA" sz="3200" b="1" dirty="0" smtClean="0"/>
              <a:t/>
            </a:r>
            <a:br>
              <a:rPr lang="ar-SA" sz="3200" b="1" dirty="0" smtClean="0"/>
            </a:br>
            <a:r>
              <a:rPr lang="ar-SA" sz="3200" b="1" dirty="0" smtClean="0"/>
              <a:t/>
            </a:r>
            <a:br>
              <a:rPr lang="ar-SA" sz="3200" b="1" dirty="0" smtClean="0"/>
            </a:br>
            <a:r>
              <a:rPr lang="en-US" sz="4000" b="1" dirty="0" smtClean="0"/>
              <a:t>CHAPTER 4</a:t>
            </a:r>
            <a:r>
              <a:rPr lang="en-US" sz="3200" b="1" dirty="0" smtClean="0"/>
              <a:t/>
            </a:r>
            <a:br>
              <a:rPr lang="en-US" sz="3200" b="1" dirty="0" smtClean="0"/>
            </a:br>
            <a:r>
              <a:rPr lang="en-US" sz="3200" b="1" spc="-150" dirty="0" smtClean="0">
                <a:solidFill>
                  <a:schemeClr val="tx1"/>
                </a:solidFill>
              </a:rPr>
              <a:t> </a:t>
            </a:r>
            <a:r>
              <a:rPr lang="en-US" sz="3600" b="1" spc="-150" dirty="0" smtClean="0">
                <a:solidFill>
                  <a:schemeClr val="tx1"/>
                </a:solidFill>
              </a:rPr>
              <a:t>DEPRECIATION</a:t>
            </a:r>
            <a:endParaRPr lang="en-US" sz="3200" dirty="0" smtClean="0">
              <a:solidFill>
                <a:schemeClr val="tx1"/>
              </a:solidFill>
            </a:endParaRPr>
          </a:p>
        </p:txBody>
      </p:sp>
      <p:sp>
        <p:nvSpPr>
          <p:cNvPr id="6147" name="Slide Number Placeholder 3"/>
          <p:cNvSpPr>
            <a:spLocks noGrp="1"/>
          </p:cNvSpPr>
          <p:nvPr>
            <p:ph type="sldNum" sz="quarter" idx="10"/>
          </p:nvPr>
        </p:nvSpPr>
        <p:spPr bwMode="auto">
          <a:xfrm>
            <a:off x="2110154" y="4743450"/>
            <a:ext cx="282820" cy="376238"/>
          </a:xfrm>
          <a:noFill/>
          <a:ln>
            <a:miter lim="800000"/>
            <a:headEnd/>
            <a:tailEnd/>
          </a:ln>
        </p:spPr>
        <p:txBody>
          <a:bodyPr/>
          <a:lstStyle/>
          <a:p>
            <a:fld id="{F6C2C642-79F6-486B-825F-127AFB4BC4AF}" type="slidenum">
              <a:rPr lang="ar-SA" smtClean="0">
                <a:cs typeface="Arial" pitchFamily="34" charset="0"/>
              </a:rPr>
              <a:pPr/>
              <a:t>2</a:t>
            </a:fld>
            <a:endParaRPr lang="en-US" smtClean="0">
              <a:cs typeface="Arial" pitchFamily="34" charset="0"/>
            </a:endParaRPr>
          </a:p>
        </p:txBody>
      </p:sp>
      <p:sp>
        <p:nvSpPr>
          <p:cNvPr id="6148" name="TextBox 4"/>
          <p:cNvSpPr txBox="1">
            <a:spLocks noChangeArrowheads="1"/>
          </p:cNvSpPr>
          <p:nvPr/>
        </p:nvSpPr>
        <p:spPr bwMode="auto">
          <a:xfrm>
            <a:off x="2532185" y="4773216"/>
            <a:ext cx="3516923" cy="632685"/>
          </a:xfrm>
          <a:prstGeom prst="rect">
            <a:avLst/>
          </a:prstGeom>
          <a:noFill/>
          <a:ln w="9525">
            <a:noFill/>
            <a:miter lim="800000"/>
            <a:headEnd/>
            <a:tailEnd/>
          </a:ln>
        </p:spPr>
        <p:txBody>
          <a:bodyPr lIns="77925" tIns="38963" rIns="77925" bIns="38963">
            <a:spAutoFit/>
          </a:bodyPr>
          <a:lstStyle/>
          <a:p>
            <a:pPr algn="r" rtl="1"/>
            <a:r>
              <a:rPr lang="en-US" b="1" dirty="0" smtClean="0">
                <a:solidFill>
                  <a:schemeClr val="bg1"/>
                </a:solidFill>
                <a:latin typeface="Calibri" pitchFamily="34" charset="0"/>
                <a:cs typeface="Times New Roman" pitchFamily="18" charset="0"/>
              </a:rPr>
              <a:t>Dr  Abdeldjelil Ferhat  BOUDAH </a:t>
            </a:r>
            <a:endParaRPr lang="en-US" b="1" dirty="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4: DEPRECIATION</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7200" y="1200151"/>
            <a:ext cx="8229600" cy="3157549"/>
          </a:xfrm>
        </p:spPr>
        <p:style>
          <a:lnRef idx="2">
            <a:schemeClr val="accent1"/>
          </a:lnRef>
          <a:fillRef idx="1">
            <a:schemeClr val="lt1"/>
          </a:fillRef>
          <a:effectRef idx="0">
            <a:schemeClr val="accent1"/>
          </a:effectRef>
          <a:fontRef idx="minor">
            <a:schemeClr val="dk1"/>
          </a:fontRef>
        </p:style>
        <p:txBody>
          <a:bodyPr anchor="t"/>
          <a:lstStyle/>
          <a:p>
            <a:pPr algn="justLow" rtl="0"/>
            <a:r>
              <a:rPr lang="en-US" b="1" dirty="0" smtClean="0">
                <a:solidFill>
                  <a:srgbClr val="0070C0"/>
                </a:solidFill>
              </a:rPr>
              <a:t>Introduction</a:t>
            </a:r>
          </a:p>
          <a:p>
            <a:pPr algn="justLow" rtl="0">
              <a:spcBef>
                <a:spcPts val="0"/>
              </a:spcBef>
            </a:pPr>
            <a:r>
              <a:rPr lang="en-US" sz="2800" b="1" dirty="0" smtClean="0"/>
              <a:t>1- Depreciation and cash flows</a:t>
            </a:r>
          </a:p>
          <a:p>
            <a:pPr algn="justLow" rtl="0">
              <a:spcBef>
                <a:spcPts val="0"/>
              </a:spcBef>
            </a:pPr>
            <a:r>
              <a:rPr lang="en-US" sz="2800" b="1" dirty="0" smtClean="0"/>
              <a:t>2- Depreciable value of an asset</a:t>
            </a:r>
          </a:p>
          <a:p>
            <a:pPr algn="justLow" rtl="0">
              <a:spcBef>
                <a:spcPts val="0"/>
              </a:spcBef>
            </a:pPr>
            <a:r>
              <a:rPr lang="en-US" sz="2800" b="1" dirty="0" smtClean="0"/>
              <a:t>3- Depreciable life of an asset</a:t>
            </a:r>
          </a:p>
          <a:p>
            <a:pPr algn="justLow" rtl="0">
              <a:spcBef>
                <a:spcPts val="0"/>
              </a:spcBef>
            </a:pPr>
            <a:r>
              <a:rPr lang="en-US" sz="2800" b="1" dirty="0" smtClean="0"/>
              <a:t>4- Depreciation methods</a:t>
            </a:r>
          </a:p>
          <a:p>
            <a:pPr algn="justLow" rtl="0">
              <a:spcBef>
                <a:spcPts val="0"/>
              </a:spcBef>
            </a:pPr>
            <a:r>
              <a:rPr lang="en-US" sz="2800" b="1" dirty="0" smtClean="0"/>
              <a:t>5- Analyzing the firm’s cash flows.</a:t>
            </a:r>
          </a:p>
          <a:p>
            <a:pPr algn="justLow" rtl="0">
              <a:spcBef>
                <a:spcPts val="0"/>
              </a:spcBef>
            </a:pPr>
            <a:r>
              <a:rPr lang="en-US" b="1" dirty="0" smtClean="0">
                <a:solidFill>
                  <a:srgbClr val="0070C0"/>
                </a:solidFill>
              </a:rPr>
              <a:t>Conclusion</a:t>
            </a:r>
          </a:p>
          <a:p>
            <a:pPr marL="0" indent="0" algn="justLow" rtl="0" eaLnBrk="1" hangingPunct="1">
              <a:buFont typeface="Arial" pitchFamily="34" charset="0"/>
              <a:buChar char="•"/>
            </a:pPr>
            <a:endParaRPr lang="ar-SA" sz="2600"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4: DEPRECIATION</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214428"/>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endParaRPr lang="en-US" sz="3000" b="1" dirty="0" smtClean="0">
              <a:solidFill>
                <a:srgbClr val="C00000"/>
              </a:solidFill>
            </a:endParaRPr>
          </a:p>
          <a:p>
            <a:pPr algn="justLow" rtl="0"/>
            <a:r>
              <a:rPr lang="en-US" sz="3000" b="1" dirty="0" smtClean="0">
                <a:solidFill>
                  <a:srgbClr val="0070C0"/>
                </a:solidFill>
              </a:rPr>
              <a:t>Introduction</a:t>
            </a:r>
          </a:p>
          <a:p>
            <a:pPr marL="0" indent="0" algn="justLow" rtl="0"/>
            <a:r>
              <a:rPr lang="en-US" sz="2800" b="1" spc="-150" dirty="0" smtClean="0"/>
              <a:t>Business firms are  permitted  to  systematically  charge             a  portion  of  the costs of fixed assets against annual revenues. </a:t>
            </a:r>
            <a:r>
              <a:rPr lang="en-US" sz="2800" b="1" spc="-150" dirty="0" smtClean="0">
                <a:solidFill>
                  <a:srgbClr val="0070C0"/>
                </a:solidFill>
              </a:rPr>
              <a:t>This allocation of historic cost time is called </a:t>
            </a:r>
            <a:r>
              <a:rPr lang="en-US" sz="2800" b="1" spc="-150" dirty="0" smtClean="0">
                <a:solidFill>
                  <a:srgbClr val="0070C0"/>
                </a:solidFill>
                <a:effectLst>
                  <a:outerShdw blurRad="38100" dist="38100" dir="2700000" algn="tl">
                    <a:srgbClr val="000000">
                      <a:alpha val="43137"/>
                    </a:srgbClr>
                  </a:outerShdw>
                </a:effectLst>
              </a:rPr>
              <a:t>DEPRECIATION</a:t>
            </a:r>
            <a:r>
              <a:rPr lang="en-US" sz="2800" b="1" spc="-150" dirty="0" smtClean="0"/>
              <a:t>.  </a:t>
            </a:r>
          </a:p>
          <a:p>
            <a:pPr marL="0" indent="0" algn="justLow" rtl="0" eaLnBrk="1" hangingPunct="1"/>
            <a:endParaRPr lang="ar-SA" sz="2600"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4</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858148" y="3714758"/>
            <a:ext cx="588644"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4: DEPRECIATION</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214428"/>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endParaRPr lang="en-US" sz="3000" b="1" dirty="0" smtClean="0"/>
          </a:p>
          <a:p>
            <a:pPr marL="0" indent="0" algn="justLow" rtl="0"/>
            <a:r>
              <a:rPr lang="en-US" sz="2800" b="1" spc="-150" dirty="0" smtClean="0"/>
              <a:t>Depreciation, in other words, can be defined as the measure of the cost (or revalued amount of the economic benefits of a tangible fixed assets that have been consumed during a financial period. </a:t>
            </a:r>
          </a:p>
          <a:p>
            <a:pPr marL="0" indent="0" algn="justLow" rtl="0" eaLnBrk="1" hangingPunct="1"/>
            <a:endParaRPr lang="ar-SA" sz="2600"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5</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643834" y="3643320"/>
            <a:ext cx="731520"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4: DEPRECIATION</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214428"/>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endParaRPr lang="en-US" sz="3000" b="1" dirty="0" smtClean="0"/>
          </a:p>
          <a:p>
            <a:pPr marL="0" indent="0" algn="justLow" rtl="0"/>
            <a:r>
              <a:rPr lang="en-US" sz="2800" b="1" spc="-150" dirty="0" smtClean="0"/>
              <a:t>The depreciation reduces the book value of the asset and is charged against income of an organization in the income statement or profit and loss account. </a:t>
            </a:r>
          </a:p>
          <a:p>
            <a:pPr marL="0" indent="0" algn="justLow" rtl="0" eaLnBrk="1" hangingPunct="1"/>
            <a:endParaRPr lang="ar-SA" sz="2600"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6</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786710" y="3571882"/>
            <a:ext cx="731520"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4: DEPRECIATION</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214428"/>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2800" b="1" spc="-150" dirty="0" smtClean="0"/>
              <a:t>For tax purposes, the depreciation of business assets is regulated by law (the Internal Revenue Code). Because the objectives of financial reporting are sometimes different from those tax legislation, a firm often will use different depreciation methods for financial reporting than those required for tax purposes.</a:t>
            </a:r>
          </a:p>
          <a:p>
            <a:pPr marL="0" indent="0" algn="justLow" rtl="0" eaLnBrk="1" hangingPunct="1"/>
            <a:endParaRPr lang="ar-SA" sz="2600"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7</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786710" y="3571882"/>
            <a:ext cx="731520"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4: DEPRECIATION</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214428"/>
            <a:ext cx="8229600" cy="3086111"/>
          </a:xfrm>
        </p:spPr>
        <p:style>
          <a:lnRef idx="2">
            <a:schemeClr val="accent1"/>
          </a:lnRef>
          <a:fillRef idx="1">
            <a:schemeClr val="lt1"/>
          </a:fillRef>
          <a:effectRef idx="0">
            <a:schemeClr val="accent1"/>
          </a:effectRef>
          <a:fontRef idx="minor">
            <a:schemeClr val="dk1"/>
          </a:fontRef>
        </p:style>
        <p:txBody>
          <a:bodyPr anchor="t"/>
          <a:lstStyle/>
          <a:p>
            <a:pPr marL="0" lvl="0" indent="0" algn="justLow" rtl="0"/>
            <a:endParaRPr lang="en-US" sz="2800" b="1" spc="-150" dirty="0" smtClean="0"/>
          </a:p>
          <a:p>
            <a:pPr marL="0" lvl="0" indent="0" algn="justLow" rtl="0"/>
            <a:r>
              <a:rPr lang="en-US" sz="2800" b="1" spc="-150" dirty="0" smtClean="0"/>
              <a:t>Tax laws are used to accomplish economic goals such as providing incentives for business investment in certain types of assets, whereas the objectives of financial reporting are of course quite different.</a:t>
            </a:r>
          </a:p>
          <a:p>
            <a:pPr marL="0" indent="0" algn="justLow" rtl="0" eaLnBrk="1" hangingPunct="1"/>
            <a:endParaRPr lang="ar-SA" sz="2600"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8</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786710" y="3571882"/>
            <a:ext cx="731520"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4: DEPRECIATION</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214428"/>
            <a:ext cx="8229600" cy="3086111"/>
          </a:xfrm>
        </p:spPr>
        <p:style>
          <a:lnRef idx="2">
            <a:schemeClr val="accent1"/>
          </a:lnRef>
          <a:fillRef idx="1">
            <a:schemeClr val="lt1"/>
          </a:fillRef>
          <a:effectRef idx="0">
            <a:schemeClr val="accent1"/>
          </a:effectRef>
          <a:fontRef idx="minor">
            <a:schemeClr val="dk1"/>
          </a:fontRef>
        </p:style>
        <p:txBody>
          <a:bodyPr anchor="t"/>
          <a:lstStyle/>
          <a:p>
            <a:pPr marL="0" lvl="0" indent="0" algn="just" rtl="0"/>
            <a:r>
              <a:rPr lang="en-US" sz="2800" b="1" spc="-150" dirty="0" smtClean="0"/>
              <a:t>Depreciation for tax purposes is determined by using the modified accelerated cost recovery system (MACRS), whereas  financial reporting purposes, a variety of depreciation methods are available. Before discussing the methods of depreciating an asset, we must understand the relationships between </a:t>
            </a:r>
            <a:r>
              <a:rPr lang="en-US" sz="2800" b="1" spc="-150" dirty="0" smtClean="0">
                <a:solidFill>
                  <a:schemeClr val="accent2">
                    <a:lumMod val="50000"/>
                  </a:schemeClr>
                </a:solidFill>
              </a:rPr>
              <a:t>depreciation and cash flows, the depreciable value of an asset, and the depreciable life of an asse</a:t>
            </a:r>
            <a:r>
              <a:rPr lang="en-US" sz="2600" b="1" spc="-150" dirty="0" smtClean="0">
                <a:solidFill>
                  <a:schemeClr val="accent2">
                    <a:lumMod val="50000"/>
                  </a:schemeClr>
                </a:solidFill>
              </a:rPr>
              <a:t>t</a:t>
            </a:r>
            <a:r>
              <a:rPr lang="en-US" sz="2600" b="1" spc="-150" dirty="0" smtClean="0"/>
              <a:t>.</a:t>
            </a:r>
          </a:p>
          <a:p>
            <a:pPr marL="0" indent="0" algn="justLow" rtl="0" eaLnBrk="1" hangingPunct="1"/>
            <a:endParaRPr lang="ar-SA" sz="2600"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9</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مخطط انسيابي: رابط 5"/>
          <p:cNvSpPr/>
          <p:nvPr/>
        </p:nvSpPr>
        <p:spPr>
          <a:xfrm>
            <a:off x="8215338" y="3857634"/>
            <a:ext cx="285752" cy="2857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4: DEPRECIATION</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214428"/>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r>
              <a:rPr lang="en-US" sz="3000" b="1" dirty="0" smtClean="0">
                <a:solidFill>
                  <a:srgbClr val="0070C0"/>
                </a:solidFill>
              </a:rPr>
              <a:t>1- Depreciation and cash flows</a:t>
            </a:r>
          </a:p>
          <a:p>
            <a:pPr marL="0" indent="0" algn="justLow" rtl="0"/>
            <a:r>
              <a:rPr lang="en-US" sz="2800" b="1" dirty="0" smtClean="0"/>
              <a:t>The financial manager is concerned with cash flows rather than net profits as reported on the income statement. To adjust the income statement to show </a:t>
            </a:r>
            <a:r>
              <a:rPr lang="en-US" sz="2800" i="1" dirty="0" smtClean="0">
                <a:solidFill>
                  <a:schemeClr val="accent1">
                    <a:lumMod val="75000"/>
                  </a:schemeClr>
                </a:solidFill>
                <a:effectLst>
                  <a:outerShdw blurRad="38100" dist="38100" dir="2700000" algn="tl">
                    <a:srgbClr val="000000">
                      <a:alpha val="43137"/>
                    </a:srgbClr>
                  </a:outerShdw>
                </a:effectLst>
              </a:rPr>
              <a:t>cash flows from operations</a:t>
            </a:r>
            <a:r>
              <a:rPr lang="en-US" sz="2800" b="1" dirty="0" smtClean="0"/>
              <a:t>, all noncash charges must be </a:t>
            </a:r>
            <a:r>
              <a:rPr lang="en-US" sz="2800" i="1" dirty="0" smtClean="0">
                <a:solidFill>
                  <a:schemeClr val="accent1">
                    <a:lumMod val="75000"/>
                  </a:schemeClr>
                </a:solidFill>
                <a:effectLst>
                  <a:outerShdw blurRad="38100" dist="38100" dir="2700000" algn="tl">
                    <a:srgbClr val="000000">
                      <a:alpha val="43137"/>
                    </a:srgbClr>
                  </a:outerShdw>
                </a:effectLst>
              </a:rPr>
              <a:t>added back </a:t>
            </a:r>
            <a:r>
              <a:rPr lang="en-US" sz="2800" b="1" dirty="0" smtClean="0"/>
              <a:t>to the firm’s </a:t>
            </a:r>
            <a:r>
              <a:rPr lang="en-US" sz="2800" i="1" dirty="0" smtClean="0">
                <a:solidFill>
                  <a:schemeClr val="accent1">
                    <a:lumMod val="75000"/>
                  </a:schemeClr>
                </a:solidFill>
                <a:effectLst>
                  <a:outerShdw blurRad="38100" dist="38100" dir="2700000" algn="tl">
                    <a:srgbClr val="000000">
                      <a:alpha val="43137"/>
                    </a:srgbClr>
                  </a:outerShdw>
                </a:effectLst>
              </a:rPr>
              <a:t>net profits after taxes</a:t>
            </a:r>
            <a:r>
              <a:rPr lang="en-US" sz="2800" i="1" dirty="0" smtClean="0">
                <a:effectLst>
                  <a:outerShdw blurRad="38100" dist="38100" dir="2700000" algn="tl">
                    <a:srgbClr val="000000">
                      <a:alpha val="43137"/>
                    </a:srgbClr>
                  </a:outerShdw>
                </a:effectLst>
              </a:rPr>
              <a:t>.</a:t>
            </a:r>
          </a:p>
          <a:p>
            <a:pPr marL="0" indent="0" algn="justLow" rtl="0" eaLnBrk="1" hangingPunct="1"/>
            <a:endParaRPr lang="ar-SA" sz="2600" b="1" dirty="0" smtClean="0">
              <a:cs typeface="Arial" pitchFamily="34" charset="0"/>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10</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715272" y="3643320"/>
            <a:ext cx="731520"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4: DEPRECIATION</a:t>
            </a:r>
            <a:endParaRPr lang="en-US" sz="3600" b="1" dirty="0">
              <a:effectLst>
                <a:outerShdw blurRad="38100" dist="38100" dir="2700000" algn="tl">
                  <a:srgbClr val="000000">
                    <a:alpha val="43137"/>
                  </a:srgbClr>
                </a:outerShdw>
              </a:effectLst>
            </a:endParaRPr>
          </a:p>
        </p:txBody>
      </p:sp>
      <p:graphicFrame>
        <p:nvGraphicFramePr>
          <p:cNvPr id="8" name="عنصر نائب للمحتوى 7"/>
          <p:cNvGraphicFramePr>
            <a:graphicFrameLocks noGrp="1"/>
          </p:cNvGraphicFramePr>
          <p:nvPr>
            <p:ph idx="1"/>
          </p:nvPr>
        </p:nvGraphicFramePr>
        <p:xfrm>
          <a:off x="428596" y="1214428"/>
          <a:ext cx="8229600" cy="30861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11</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6929454" y="4214824"/>
            <a:ext cx="731520"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4: DEPRECIATION</a:t>
            </a:r>
            <a:endParaRPr lang="en-US" sz="3600" b="1" dirty="0">
              <a:effectLst>
                <a:outerShdw blurRad="38100" dist="38100" dir="2700000" algn="tl">
                  <a:srgbClr val="000000">
                    <a:alpha val="43137"/>
                  </a:srgbClr>
                </a:outerShdw>
              </a:effectLst>
            </a:endParaRPr>
          </a:p>
        </p:txBody>
      </p:sp>
      <p:graphicFrame>
        <p:nvGraphicFramePr>
          <p:cNvPr id="8" name="عنصر نائب للمحتوى 7"/>
          <p:cNvGraphicFramePr>
            <a:graphicFrameLocks noGrp="1"/>
          </p:cNvGraphicFramePr>
          <p:nvPr>
            <p:ph idx="1"/>
          </p:nvPr>
        </p:nvGraphicFramePr>
        <p:xfrm>
          <a:off x="428596" y="1214428"/>
          <a:ext cx="8229600" cy="3086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12</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6858016" y="4000510"/>
            <a:ext cx="731520"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4: DEPRECIATION</a:t>
            </a:r>
            <a:endParaRPr lang="en-US" sz="3600" b="1" dirty="0">
              <a:effectLst>
                <a:outerShdw blurRad="38100" dist="38100" dir="2700000" algn="tl">
                  <a:srgbClr val="000000">
                    <a:alpha val="43137"/>
                  </a:srgbClr>
                </a:outerShdw>
              </a:effectLst>
            </a:endParaRPr>
          </a:p>
        </p:txBody>
      </p:sp>
      <p:graphicFrame>
        <p:nvGraphicFramePr>
          <p:cNvPr id="8" name="عنصر نائب للمحتوى 7"/>
          <p:cNvGraphicFramePr>
            <a:graphicFrameLocks noGrp="1"/>
          </p:cNvGraphicFramePr>
          <p:nvPr>
            <p:ph idx="1"/>
          </p:nvPr>
        </p:nvGraphicFramePr>
        <p:xfrm>
          <a:off x="428596" y="1214428"/>
          <a:ext cx="8229600" cy="30861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13</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4: DEPRECIATION</a:t>
            </a:r>
            <a:endParaRPr lang="en-US" sz="3600" b="1" dirty="0">
              <a:effectLst>
                <a:outerShdw blurRad="38100" dist="38100" dir="2700000" algn="tl">
                  <a:srgbClr val="000000">
                    <a:alpha val="43137"/>
                  </a:srgbClr>
                </a:outerShdw>
              </a:effectLst>
            </a:endParaRPr>
          </a:p>
        </p:txBody>
      </p:sp>
      <p:graphicFrame>
        <p:nvGraphicFramePr>
          <p:cNvPr id="8" name="عنصر نائب للمحتوى 7"/>
          <p:cNvGraphicFramePr>
            <a:graphicFrameLocks noGrp="1"/>
          </p:cNvGraphicFramePr>
          <p:nvPr>
            <p:ph idx="1"/>
          </p:nvPr>
        </p:nvGraphicFramePr>
        <p:xfrm>
          <a:off x="357158" y="1214428"/>
          <a:ext cx="8572560" cy="32147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14</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4: DEPRECIATION</a:t>
            </a:r>
            <a:endParaRPr lang="en-US" sz="3600" b="1" dirty="0">
              <a:effectLst>
                <a:outerShdw blurRad="38100" dist="38100" dir="2700000" algn="tl">
                  <a:srgbClr val="000000">
                    <a:alpha val="43137"/>
                  </a:srgbClr>
                </a:outerShdw>
              </a:effectLst>
            </a:endParaRPr>
          </a:p>
        </p:txBody>
      </p:sp>
      <p:graphicFrame>
        <p:nvGraphicFramePr>
          <p:cNvPr id="8" name="عنصر نائب للمحتوى 7"/>
          <p:cNvGraphicFramePr>
            <a:graphicFrameLocks noGrp="1"/>
          </p:cNvGraphicFramePr>
          <p:nvPr>
            <p:ph idx="1"/>
          </p:nvPr>
        </p:nvGraphicFramePr>
        <p:xfrm>
          <a:off x="357158" y="1214428"/>
          <a:ext cx="8215370" cy="30718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15</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4: DEPRECIATION</a:t>
            </a:r>
            <a:endParaRPr lang="en-US" sz="3600" b="1" dirty="0">
              <a:effectLst>
                <a:outerShdw blurRad="38100" dist="38100" dir="2700000" algn="tl">
                  <a:srgbClr val="000000">
                    <a:alpha val="43137"/>
                  </a:srgbClr>
                </a:outerShdw>
              </a:effectLst>
            </a:endParaRPr>
          </a:p>
        </p:txBody>
      </p:sp>
      <p:graphicFrame>
        <p:nvGraphicFramePr>
          <p:cNvPr id="8" name="عنصر نائب للمحتوى 7"/>
          <p:cNvGraphicFramePr>
            <a:graphicFrameLocks noGrp="1"/>
          </p:cNvGraphicFramePr>
          <p:nvPr>
            <p:ph idx="1"/>
          </p:nvPr>
        </p:nvGraphicFramePr>
        <p:xfrm>
          <a:off x="357158" y="1214428"/>
          <a:ext cx="8572560" cy="43577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16</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4: DEPRECIATION</a:t>
            </a:r>
            <a:endParaRPr lang="en-US" sz="3600" b="1" dirty="0">
              <a:effectLst>
                <a:outerShdw blurRad="38100" dist="38100" dir="2700000" algn="tl">
                  <a:srgbClr val="000000">
                    <a:alpha val="43137"/>
                  </a:srgbClr>
                </a:outerShdw>
              </a:effectLst>
            </a:endParaRPr>
          </a:p>
        </p:txBody>
      </p:sp>
      <p:graphicFrame>
        <p:nvGraphicFramePr>
          <p:cNvPr id="8" name="عنصر نائب للمحتوى 7"/>
          <p:cNvGraphicFramePr>
            <a:graphicFrameLocks noGrp="1"/>
          </p:cNvGraphicFramePr>
          <p:nvPr>
            <p:ph idx="1"/>
          </p:nvPr>
        </p:nvGraphicFramePr>
        <p:xfrm>
          <a:off x="357158" y="1214428"/>
          <a:ext cx="8572560" cy="29289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17</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مخطط انسيابي: رابط 5"/>
          <p:cNvSpPr/>
          <p:nvPr/>
        </p:nvSpPr>
        <p:spPr>
          <a:xfrm>
            <a:off x="8215338" y="4000510"/>
            <a:ext cx="285752" cy="2857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4: DEPRECIATION</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214428"/>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r>
              <a:rPr lang="en-US" sz="3000" b="1" dirty="0" smtClean="0">
                <a:solidFill>
                  <a:srgbClr val="0070C0"/>
                </a:solidFill>
              </a:rPr>
              <a:t>2- Depreciable value of an asset</a:t>
            </a:r>
          </a:p>
          <a:p>
            <a:pPr marL="0" indent="0" algn="justLow" rtl="0"/>
            <a:r>
              <a:rPr lang="en-US" sz="2800" b="1" spc="-150" dirty="0" smtClean="0"/>
              <a:t>Under the basic MACRS procedures the depreciable value of asset (the amount to be depreciated) is its full cost, including outlays for installation. No adjustment is required for expected salvage value</a:t>
            </a:r>
            <a:r>
              <a:rPr lang="en-US" sz="2800" b="1" dirty="0" smtClean="0"/>
              <a:t>.</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18</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572396" y="3500444"/>
            <a:ext cx="731520"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4: DEPRECIATION</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500034" y="1214428"/>
            <a:ext cx="8229600" cy="3086111"/>
          </a:xfrm>
        </p:spPr>
        <p:style>
          <a:lnRef idx="2">
            <a:schemeClr val="accent1"/>
          </a:lnRef>
          <a:fillRef idx="1">
            <a:schemeClr val="lt1"/>
          </a:fillRef>
          <a:effectRef idx="0">
            <a:schemeClr val="accent1"/>
          </a:effectRef>
          <a:fontRef idx="minor">
            <a:schemeClr val="dk1"/>
          </a:fontRef>
        </p:style>
        <p:txBody>
          <a:bodyPr anchor="t"/>
          <a:lstStyle/>
          <a:p>
            <a:pPr marL="0" indent="0" algn="justLow" rtl="0"/>
            <a:endParaRPr lang="en-US" sz="2800" b="1" dirty="0" smtClean="0">
              <a:solidFill>
                <a:srgbClr val="FF0000"/>
              </a:solidFill>
            </a:endParaRPr>
          </a:p>
          <a:p>
            <a:pPr marL="0" indent="0" algn="justLow" rtl="0"/>
            <a:r>
              <a:rPr lang="en-US" sz="2800" b="1" dirty="0" smtClean="0">
                <a:solidFill>
                  <a:srgbClr val="0070C0"/>
                </a:solidFill>
              </a:rPr>
              <a:t>Salvage value(Scrap value) : The realizable value of an asset at the end of its useful life, when it is no longer suitable for its original use. Fixed assets, stock or waste arising from a production process can all have a salvage</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19</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858148" y="3714758"/>
            <a:ext cx="731520"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4: DEPRECIATION</a:t>
            </a:r>
            <a:endParaRPr lang="en-US" sz="3600" b="1" dirty="0">
              <a:effectLst>
                <a:outerShdw blurRad="38100" dist="38100" dir="2700000" algn="tl">
                  <a:srgbClr val="000000">
                    <a:alpha val="43137"/>
                  </a:srgbClr>
                </a:outerShdw>
              </a:effectLst>
            </a:endParaRPr>
          </a:p>
        </p:txBody>
      </p:sp>
      <p:graphicFrame>
        <p:nvGraphicFramePr>
          <p:cNvPr id="9" name="عنصر نائب للمحتوى 8"/>
          <p:cNvGraphicFramePr>
            <a:graphicFrameLocks noGrp="1"/>
          </p:cNvGraphicFramePr>
          <p:nvPr>
            <p:ph idx="1"/>
          </p:nvPr>
        </p:nvGraphicFramePr>
        <p:xfrm>
          <a:off x="285720" y="1214428"/>
          <a:ext cx="8229600" cy="32861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20</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4: DEPRECIATION</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214428"/>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r>
              <a:rPr lang="en-US" b="1" dirty="0" smtClean="0">
                <a:solidFill>
                  <a:srgbClr val="0070C0"/>
                </a:solidFill>
              </a:rPr>
              <a:t>3- Depreciable life of an asset</a:t>
            </a:r>
          </a:p>
          <a:p>
            <a:pPr marL="0" indent="0" algn="just" rtl="0">
              <a:lnSpc>
                <a:spcPts val="4800"/>
              </a:lnSpc>
              <a:spcBef>
                <a:spcPts val="0"/>
              </a:spcBef>
              <a:tabLst>
                <a:tab pos="0" algn="l"/>
              </a:tabLst>
            </a:pPr>
            <a:r>
              <a:rPr lang="en-US" sz="2800" b="1" dirty="0" smtClean="0"/>
              <a:t>Depreciable life means time period over which an asset is depreciated. The shorter the depreciable life, the more quickly the cash flow created by the depreciation write-off will be received. </a:t>
            </a:r>
            <a:r>
              <a:rPr lang="en-US" sz="4000" b="1" dirty="0" smtClean="0"/>
              <a:t>  </a:t>
            </a:r>
          </a:p>
          <a:p>
            <a:pPr algn="l">
              <a:spcBef>
                <a:spcPts val="0"/>
              </a:spcBef>
            </a:pPr>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21</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مخطط انسيابي: رابط 5"/>
          <p:cNvSpPr/>
          <p:nvPr/>
        </p:nvSpPr>
        <p:spPr>
          <a:xfrm>
            <a:off x="8215338" y="3857634"/>
            <a:ext cx="285752" cy="2857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4: DEPRECIATION</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214428"/>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r>
              <a:rPr lang="en-US" b="1" dirty="0" smtClean="0">
                <a:solidFill>
                  <a:srgbClr val="0070C0"/>
                </a:solidFill>
              </a:rPr>
              <a:t>4- Depreciation Methods</a:t>
            </a:r>
          </a:p>
          <a:p>
            <a:pPr marL="0" indent="0" algn="justLow" rtl="0">
              <a:tabLst>
                <a:tab pos="0" algn="l"/>
              </a:tabLst>
            </a:pPr>
            <a:r>
              <a:rPr lang="en-US" b="1" spc="-150" dirty="0" smtClean="0">
                <a:solidFill>
                  <a:srgbClr val="002060"/>
                </a:solidFill>
              </a:rPr>
              <a:t>A provision of depreciation </a:t>
            </a:r>
            <a:r>
              <a:rPr lang="en-US" b="1" spc="-150" dirty="0" smtClean="0"/>
              <a:t>can be calculated by means of a number of generally accepted techniques, including the straight-line method, </a:t>
            </a:r>
            <a:r>
              <a:rPr lang="en-US" b="1" spc="-150" dirty="0" smtClean="0"/>
              <a:t>declining-balance method, Units-of –Activity depreciation.</a:t>
            </a:r>
            <a:endParaRPr lang="en-US" b="1" spc="-150" dirty="0" smtClean="0"/>
          </a:p>
          <a:p>
            <a:pPr algn="l">
              <a:spcBef>
                <a:spcPts val="0"/>
              </a:spcBef>
            </a:pPr>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22</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786710" y="3571882"/>
            <a:ext cx="731520"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4: DEPRECIATION</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214428"/>
            <a:ext cx="8229600" cy="3086111"/>
          </a:xfrm>
        </p:spPr>
        <p:style>
          <a:lnRef idx="2">
            <a:schemeClr val="accent1"/>
          </a:lnRef>
          <a:fillRef idx="1">
            <a:schemeClr val="lt1"/>
          </a:fillRef>
          <a:effectRef idx="0">
            <a:schemeClr val="accent1"/>
          </a:effectRef>
          <a:fontRef idx="minor">
            <a:schemeClr val="dk1"/>
          </a:fontRef>
        </p:style>
        <p:txBody>
          <a:bodyPr anchor="t"/>
          <a:lstStyle/>
          <a:p>
            <a:pPr algn="justLow" rtl="0"/>
            <a:r>
              <a:rPr lang="en-US" b="1" spc="-150" dirty="0" smtClean="0">
                <a:solidFill>
                  <a:srgbClr val="0070C0"/>
                </a:solidFill>
              </a:rPr>
              <a:t>The straight-line method,</a:t>
            </a:r>
          </a:p>
          <a:p>
            <a:pPr marL="0" indent="0" algn="justLow" rtl="0"/>
            <a:r>
              <a:rPr lang="en-US" b="1" spc="-150" dirty="0" smtClean="0"/>
              <a:t>The straight-line depreciation allocates a given percentage of the cost of the asset each year, thus suggesting an even spread of the cost of the asset over its useful life.</a:t>
            </a:r>
          </a:p>
          <a:p>
            <a:pPr algn="l">
              <a:spcBef>
                <a:spcPts val="0"/>
              </a:spcBef>
            </a:pPr>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23</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786710" y="3571882"/>
            <a:ext cx="731520"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4: DEPRECIATION</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214428"/>
            <a:ext cx="8229600" cy="3214710"/>
          </a:xfrm>
        </p:spPr>
        <p:style>
          <a:lnRef idx="2">
            <a:schemeClr val="accent1"/>
          </a:lnRef>
          <a:fillRef idx="1">
            <a:schemeClr val="lt1"/>
          </a:fillRef>
          <a:effectRef idx="0">
            <a:schemeClr val="accent1"/>
          </a:effectRef>
          <a:fontRef idx="minor">
            <a:schemeClr val="dk1"/>
          </a:fontRef>
        </p:style>
        <p:txBody>
          <a:bodyPr anchor="t"/>
          <a:lstStyle/>
          <a:p>
            <a:pPr marL="0" indent="0" algn="justLow" rtl="0"/>
            <a:endParaRPr lang="en-US" b="1" spc="-150" dirty="0" smtClean="0"/>
          </a:p>
          <a:p>
            <a:pPr marL="0" indent="0" algn="justLow" rtl="0"/>
            <a:r>
              <a:rPr lang="en-US" b="1" spc="-150" dirty="0" smtClean="0"/>
              <a:t>The </a:t>
            </a:r>
            <a:r>
              <a:rPr lang="en-US" b="1" spc="-150" dirty="0" smtClean="0"/>
              <a:t>amount of straight-line depreciation per year of life is fairly easy to calculate.</a:t>
            </a:r>
          </a:p>
          <a:p>
            <a:pPr algn="ctr" rtl="0"/>
            <a:r>
              <a:rPr lang="en-US" sz="2800" b="1" spc="-150" dirty="0" smtClean="0">
                <a:solidFill>
                  <a:srgbClr val="0070C0"/>
                </a:solidFill>
              </a:rPr>
              <a:t>Yearly depreciation = [(depreciation basis -  salvage  value)/ N]</a:t>
            </a:r>
          </a:p>
          <a:p>
            <a:pPr algn="ctr" rtl="0"/>
            <a:endParaRPr lang="en-US" sz="1200" b="1" spc="-150" dirty="0" smtClean="0">
              <a:solidFill>
                <a:srgbClr val="FF0000"/>
              </a:solidFill>
            </a:endParaRPr>
          </a:p>
          <a:p>
            <a:pPr algn="l"/>
            <a:r>
              <a:rPr lang="en-GB" sz="2400" b="1" dirty="0" smtClean="0">
                <a:cs typeface="Arial" pitchFamily="34" charset="0"/>
              </a:rPr>
              <a:t> </a:t>
            </a:r>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24</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715272" y="3786196"/>
            <a:ext cx="731520"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4: DEPRECIATION</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214428"/>
            <a:ext cx="8229600" cy="3214710"/>
          </a:xfrm>
        </p:spPr>
        <p:style>
          <a:lnRef idx="2">
            <a:schemeClr val="accent1"/>
          </a:lnRef>
          <a:fillRef idx="1">
            <a:schemeClr val="lt1"/>
          </a:fillRef>
          <a:effectRef idx="0">
            <a:schemeClr val="accent1"/>
          </a:effectRef>
          <a:fontRef idx="minor">
            <a:schemeClr val="dk1"/>
          </a:fontRef>
        </p:style>
        <p:txBody>
          <a:bodyPr anchor="t"/>
          <a:lstStyle/>
          <a:p>
            <a:pPr algn="ctr" rtl="0"/>
            <a:endParaRPr lang="en-US" sz="1200" b="1" spc="-150" dirty="0" smtClean="0">
              <a:solidFill>
                <a:srgbClr val="FF0000"/>
              </a:solidFill>
            </a:endParaRPr>
          </a:p>
          <a:p>
            <a:pPr marL="0" indent="0" algn="justLow" rtl="0">
              <a:spcBef>
                <a:spcPts val="0"/>
              </a:spcBef>
            </a:pPr>
            <a:r>
              <a:rPr lang="en-US" sz="3000" b="1" dirty="0" smtClean="0">
                <a:cs typeface="Arial" pitchFamily="34" charset="0"/>
              </a:rPr>
              <a:t>Where , </a:t>
            </a:r>
            <a:r>
              <a:rPr lang="en-US" sz="3000" b="1" dirty="0" smtClean="0">
                <a:solidFill>
                  <a:srgbClr val="0070C0"/>
                </a:solidFill>
                <a:cs typeface="Arial" pitchFamily="34" charset="0"/>
              </a:rPr>
              <a:t>N</a:t>
            </a:r>
            <a:r>
              <a:rPr lang="en-US" sz="3000" b="1" dirty="0" smtClean="0">
                <a:cs typeface="Arial" pitchFamily="34" charset="0"/>
              </a:rPr>
              <a:t>: Number of years that express the asset life.</a:t>
            </a:r>
          </a:p>
          <a:p>
            <a:pPr marL="0" indent="0" algn="justLow" rtl="0">
              <a:spcBef>
                <a:spcPts val="0"/>
              </a:spcBef>
            </a:pPr>
            <a:r>
              <a:rPr lang="en-US" sz="3000" b="1" dirty="0" smtClean="0">
                <a:solidFill>
                  <a:srgbClr val="0070C0"/>
                </a:solidFill>
                <a:cs typeface="Arial" pitchFamily="34" charset="0"/>
              </a:rPr>
              <a:t>Salvage value</a:t>
            </a:r>
            <a:r>
              <a:rPr lang="en-US" sz="3000" b="1" dirty="0" smtClean="0">
                <a:cs typeface="Arial" pitchFamily="34" charset="0"/>
              </a:rPr>
              <a:t>: the value that may not be written off at the end of asset life.</a:t>
            </a:r>
          </a:p>
          <a:p>
            <a:pPr marL="0" indent="0" algn="justLow" rtl="0">
              <a:spcBef>
                <a:spcPts val="0"/>
              </a:spcBef>
            </a:pPr>
            <a:r>
              <a:rPr lang="en-US" sz="3000" b="1" dirty="0" smtClean="0">
                <a:solidFill>
                  <a:srgbClr val="0070C0"/>
                </a:solidFill>
                <a:cs typeface="Arial" pitchFamily="34" charset="0"/>
              </a:rPr>
              <a:t>Depreciation basis</a:t>
            </a:r>
            <a:r>
              <a:rPr lang="en-US" sz="3000" b="1" dirty="0" smtClean="0">
                <a:cs typeface="Arial" pitchFamily="34" charset="0"/>
              </a:rPr>
              <a:t>: The depreciable value of an asset</a:t>
            </a:r>
            <a:r>
              <a:rPr lang="en-US" sz="3000" b="1" dirty="0" smtClean="0">
                <a:cs typeface="Arial" pitchFamily="34" charset="0"/>
              </a:rPr>
              <a:t>. </a:t>
            </a:r>
            <a:r>
              <a:rPr lang="en-US" sz="3000" b="1" dirty="0" smtClean="0">
                <a:solidFill>
                  <a:srgbClr val="0070C0"/>
                </a:solidFill>
                <a:cs typeface="Arial" pitchFamily="34" charset="0"/>
              </a:rPr>
              <a:t>See Illustration 10-10</a:t>
            </a:r>
            <a:endParaRPr lang="en-US" sz="3000" b="1" dirty="0" smtClean="0">
              <a:solidFill>
                <a:srgbClr val="0070C0"/>
              </a:solidFill>
              <a:cs typeface="Arial" pitchFamily="34" charset="0"/>
            </a:endParaRPr>
          </a:p>
          <a:p>
            <a:pPr algn="l"/>
            <a:r>
              <a:rPr lang="en-GB" sz="2400" b="1" dirty="0" smtClean="0">
                <a:cs typeface="Arial" pitchFamily="34" charset="0"/>
              </a:rPr>
              <a:t> </a:t>
            </a:r>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25</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715272" y="3786196"/>
            <a:ext cx="731520"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4: DEPRECIATION</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214428"/>
            <a:ext cx="8229600" cy="3071834"/>
          </a:xfrm>
        </p:spPr>
        <p:style>
          <a:lnRef idx="2">
            <a:schemeClr val="accent1"/>
          </a:lnRef>
          <a:fillRef idx="1">
            <a:schemeClr val="lt1"/>
          </a:fillRef>
          <a:effectRef idx="0">
            <a:schemeClr val="accent1"/>
          </a:effectRef>
          <a:fontRef idx="minor">
            <a:schemeClr val="dk1"/>
          </a:fontRef>
        </p:style>
        <p:txBody>
          <a:bodyPr anchor="t"/>
          <a:lstStyle/>
          <a:p>
            <a:pPr algn="justLow" rtl="0"/>
            <a:r>
              <a:rPr lang="en-US" b="1" spc="-150" dirty="0" smtClean="0">
                <a:solidFill>
                  <a:srgbClr val="0070C0"/>
                </a:solidFill>
              </a:rPr>
              <a:t>The </a:t>
            </a:r>
            <a:r>
              <a:rPr lang="en-US" b="1" spc="-150" dirty="0" smtClean="0">
                <a:solidFill>
                  <a:srgbClr val="0070C0"/>
                </a:solidFill>
              </a:rPr>
              <a:t>declining-balance </a:t>
            </a:r>
            <a:r>
              <a:rPr lang="en-US" b="1" spc="-150" dirty="0" smtClean="0">
                <a:solidFill>
                  <a:srgbClr val="0070C0"/>
                </a:solidFill>
              </a:rPr>
              <a:t>method</a:t>
            </a:r>
          </a:p>
          <a:p>
            <a:pPr marL="0" indent="0" algn="justLow" rtl="0"/>
            <a:r>
              <a:rPr lang="en-US" sz="2800" b="1" spc="-150" dirty="0" smtClean="0"/>
              <a:t>The declining-balance method produces a decreasing annual depreciation expense over the asset’s useful life. The periodic depreciation is based on declining  book value;(cost less accumulated depreciation ) of the asset.</a:t>
            </a:r>
            <a:endParaRPr lang="en-US" sz="2800" b="1" spc="-150" dirty="0" smtClean="0"/>
          </a:p>
          <a:p>
            <a:pPr marL="0" indent="0" algn="justLow" rtl="0"/>
            <a:endParaRPr lang="en-US" sz="2800" b="1" spc="-150" dirty="0" smtClean="0"/>
          </a:p>
          <a:p>
            <a:pPr algn="l">
              <a:spcBef>
                <a:spcPts val="0"/>
              </a:spcBef>
            </a:pPr>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26</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8" name="سهم منحني إلى اليسار 7"/>
          <p:cNvSpPr/>
          <p:nvPr/>
        </p:nvSpPr>
        <p:spPr>
          <a:xfrm>
            <a:off x="7740352" y="3651870"/>
            <a:ext cx="731520"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4: DEPRECIATION</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214428"/>
            <a:ext cx="8229600" cy="3071834"/>
          </a:xfrm>
        </p:spPr>
        <p:style>
          <a:lnRef idx="2">
            <a:schemeClr val="accent1"/>
          </a:lnRef>
          <a:fillRef idx="1">
            <a:schemeClr val="lt1"/>
          </a:fillRef>
          <a:effectRef idx="0">
            <a:schemeClr val="accent1"/>
          </a:effectRef>
          <a:fontRef idx="minor">
            <a:schemeClr val="dk1"/>
          </a:fontRef>
        </p:style>
        <p:txBody>
          <a:bodyPr anchor="t"/>
          <a:lstStyle/>
          <a:p>
            <a:pPr marL="0" indent="0" algn="justLow" rtl="0"/>
            <a:endParaRPr lang="en-US" b="1" spc="-150" dirty="0" smtClean="0"/>
          </a:p>
          <a:p>
            <a:pPr marL="0" indent="0" algn="justLow" rtl="0"/>
            <a:r>
              <a:rPr lang="en-US" b="1" spc="-150" dirty="0" smtClean="0"/>
              <a:t>Book value at the beginning of year </a:t>
            </a:r>
            <a:r>
              <a:rPr lang="ar-SA" sz="2800" b="1" spc="-150" dirty="0" smtClean="0"/>
              <a:t>×</a:t>
            </a:r>
            <a:r>
              <a:rPr lang="en-US" b="1" dirty="0" smtClean="0">
                <a:cs typeface="Arial" pitchFamily="34" charset="0"/>
              </a:rPr>
              <a:t> Declining balance rate = Annual Depreciation Expense</a:t>
            </a:r>
          </a:p>
          <a:p>
            <a:pPr marL="0" indent="0" algn="justLow" rtl="0"/>
            <a:r>
              <a:rPr lang="en-US" b="1" dirty="0" smtClean="0">
                <a:solidFill>
                  <a:srgbClr val="0070C0"/>
                </a:solidFill>
                <a:cs typeface="Arial" pitchFamily="34" charset="0"/>
              </a:rPr>
              <a:t>Ex: $ 13000 </a:t>
            </a:r>
            <a:r>
              <a:rPr lang="ar-SA" b="1" dirty="0" smtClean="0">
                <a:solidFill>
                  <a:srgbClr val="0070C0"/>
                </a:solidFill>
                <a:cs typeface="Arial" pitchFamily="34" charset="0"/>
              </a:rPr>
              <a:t>×</a:t>
            </a:r>
            <a:r>
              <a:rPr lang="en-US" b="1" dirty="0" smtClean="0">
                <a:solidFill>
                  <a:srgbClr val="0070C0"/>
                </a:solidFill>
                <a:cs typeface="Arial" pitchFamily="34" charset="0"/>
              </a:rPr>
              <a:t>40% = $5200</a:t>
            </a:r>
          </a:p>
          <a:p>
            <a:pPr marL="0" indent="0" algn="justLow" rtl="0"/>
            <a:r>
              <a:rPr lang="en-US" b="1" dirty="0" smtClean="0">
                <a:solidFill>
                  <a:srgbClr val="0070C0"/>
                </a:solidFill>
                <a:cs typeface="Arial" pitchFamily="34" charset="0"/>
              </a:rPr>
              <a:t>See Illustration 10-14</a:t>
            </a:r>
            <a:endParaRPr lang="en-US" b="1" dirty="0" smtClean="0">
              <a:solidFill>
                <a:srgbClr val="0070C0"/>
              </a:solidFill>
              <a:cs typeface="Arial" pitchFamily="34" charset="0"/>
            </a:endParaRP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27</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مخطط انسيابي: رابط 5"/>
          <p:cNvSpPr/>
          <p:nvPr/>
        </p:nvSpPr>
        <p:spPr>
          <a:xfrm>
            <a:off x="8143900" y="3857634"/>
            <a:ext cx="285752" cy="2857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4: DEPRECIATION</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214428"/>
            <a:ext cx="8229600" cy="3071834"/>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b="1" spc="-150" dirty="0" smtClean="0">
                <a:solidFill>
                  <a:srgbClr val="0070C0"/>
                </a:solidFill>
              </a:rPr>
              <a:t>Units-of –Activity </a:t>
            </a:r>
            <a:r>
              <a:rPr lang="en-US" b="1" spc="-150" dirty="0" smtClean="0">
                <a:solidFill>
                  <a:srgbClr val="0070C0"/>
                </a:solidFill>
              </a:rPr>
              <a:t>Depreciation</a:t>
            </a:r>
            <a:endParaRPr lang="en-US" b="1" spc="-150" dirty="0" smtClean="0">
              <a:solidFill>
                <a:srgbClr val="0070C0"/>
              </a:solidFill>
            </a:endParaRPr>
          </a:p>
          <a:p>
            <a:pPr marL="0" indent="0" algn="l" rtl="0"/>
            <a:r>
              <a:rPr lang="en-GB" b="1" dirty="0" smtClean="0">
                <a:cs typeface="Arial" pitchFamily="34" charset="0"/>
              </a:rPr>
              <a:t>Under this method , useful life is expressed in terms of the total units of production or use expected from the asset, rather than as time period. </a:t>
            </a:r>
            <a:r>
              <a:rPr lang="en-GB" b="1" dirty="0" smtClean="0">
                <a:solidFill>
                  <a:srgbClr val="0070C0"/>
                </a:solidFill>
                <a:cs typeface="Arial" pitchFamily="34" charset="0"/>
              </a:rPr>
              <a:t>See Illustration 10-12,and 10-15 </a:t>
            </a:r>
            <a:r>
              <a:rPr lang="en-US" b="1" dirty="0" smtClean="0">
                <a:solidFill>
                  <a:srgbClr val="0070C0"/>
                </a:solidFill>
                <a:cs typeface="Arial" pitchFamily="34" charset="0"/>
              </a:rPr>
              <a:t>     </a:t>
            </a:r>
            <a:r>
              <a:rPr lang="en-GB" b="1" dirty="0" smtClean="0">
                <a:solidFill>
                  <a:srgbClr val="0070C0"/>
                </a:solidFill>
                <a:cs typeface="Arial" pitchFamily="34" charset="0"/>
              </a:rPr>
              <a:t>     </a:t>
            </a:r>
            <a:endParaRPr lang="ar-EG" b="1" dirty="0" smtClean="0">
              <a:solidFill>
                <a:srgbClr val="0070C0"/>
              </a:solidFill>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28</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مخطط انسيابي: رابط 5"/>
          <p:cNvSpPr/>
          <p:nvPr/>
        </p:nvSpPr>
        <p:spPr>
          <a:xfrm>
            <a:off x="8143900" y="3857634"/>
            <a:ext cx="285752" cy="2857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4: DEPRECIATION</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214428"/>
            <a:ext cx="8229600" cy="3071834"/>
          </a:xfrm>
        </p:spPr>
        <p:style>
          <a:lnRef idx="2">
            <a:schemeClr val="accent1"/>
          </a:lnRef>
          <a:fillRef idx="1">
            <a:schemeClr val="lt1"/>
          </a:fillRef>
          <a:effectRef idx="0">
            <a:schemeClr val="accent1"/>
          </a:effectRef>
          <a:fontRef idx="minor">
            <a:schemeClr val="dk1"/>
          </a:fontRef>
        </p:style>
        <p:txBody>
          <a:bodyPr anchor="t"/>
          <a:lstStyle/>
          <a:p>
            <a:pPr lvl="0" algn="l" rtl="0"/>
            <a:r>
              <a:rPr lang="en-US" b="1" dirty="0" smtClean="0">
                <a:solidFill>
                  <a:srgbClr val="0070C0"/>
                </a:solidFill>
              </a:rPr>
              <a:t>5- Analyzing the firm’s cash flows</a:t>
            </a:r>
          </a:p>
          <a:p>
            <a:pPr marL="0" indent="0" algn="justLow" rtl="0"/>
            <a:r>
              <a:rPr lang="en-US" sz="2800" b="1" dirty="0" smtClean="0">
                <a:solidFill>
                  <a:srgbClr val="0070C0"/>
                </a:solidFill>
              </a:rPr>
              <a:t>Figure 3.2 </a:t>
            </a:r>
            <a:r>
              <a:rPr lang="en-US" sz="2800" b="1" dirty="0" smtClean="0"/>
              <a:t>illustrates</a:t>
            </a:r>
            <a:r>
              <a:rPr lang="en-US" sz="2800" b="1" dirty="0" smtClean="0">
                <a:solidFill>
                  <a:srgbClr val="0070C0"/>
                </a:solidFill>
              </a:rPr>
              <a:t> </a:t>
            </a:r>
            <a:r>
              <a:rPr lang="en-US" sz="2800" b="1" dirty="0" smtClean="0"/>
              <a:t>the firm’s cash flows. Two main observations can be noted:</a:t>
            </a:r>
          </a:p>
          <a:p>
            <a:pPr marL="0" indent="0" algn="justLow" rtl="0"/>
            <a:r>
              <a:rPr lang="en-US" sz="2800" b="1" dirty="0" smtClean="0">
                <a:solidFill>
                  <a:schemeClr val="accent2">
                    <a:lumMod val="50000"/>
                  </a:schemeClr>
                </a:solidFill>
              </a:rPr>
              <a:t>First</a:t>
            </a:r>
            <a:r>
              <a:rPr lang="en-US" sz="2800" b="1" dirty="0" smtClean="0"/>
              <a:t>, cash and marketable securities represent a reservoir of liquidity that is increased by cash inflows and decreased by cash outflows. </a:t>
            </a:r>
          </a:p>
          <a:p>
            <a:pPr lvl="0" algn="l" rtl="0"/>
            <a:endParaRPr lang="ar-SA" sz="2800" dirty="0" smtClean="0">
              <a:solidFill>
                <a:schemeClr val="accent6">
                  <a:lumMod val="50000"/>
                </a:schemeClr>
              </a:solidFill>
            </a:endParaRPr>
          </a:p>
          <a:p>
            <a:pPr algn="l">
              <a:spcBef>
                <a:spcPts val="0"/>
              </a:spcBef>
            </a:pPr>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29</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786710" y="3643320"/>
            <a:ext cx="731520"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4: DEPRECIATION</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214428"/>
            <a:ext cx="8229600" cy="3000396"/>
          </a:xfrm>
        </p:spPr>
        <p:style>
          <a:lnRef idx="2">
            <a:schemeClr val="accent1"/>
          </a:lnRef>
          <a:fillRef idx="1">
            <a:schemeClr val="lt1"/>
          </a:fillRef>
          <a:effectRef idx="0">
            <a:schemeClr val="accent1"/>
          </a:effectRef>
          <a:fontRef idx="minor">
            <a:schemeClr val="dk1"/>
          </a:fontRef>
        </p:style>
        <p:txBody>
          <a:bodyPr anchor="t"/>
          <a:lstStyle/>
          <a:p>
            <a:pPr marL="0" lvl="0" indent="0" algn="justLow" rtl="0"/>
            <a:endParaRPr lang="en-US" sz="2800" b="1" dirty="0" smtClean="0">
              <a:solidFill>
                <a:schemeClr val="accent6">
                  <a:lumMod val="50000"/>
                </a:schemeClr>
              </a:solidFill>
            </a:endParaRPr>
          </a:p>
          <a:p>
            <a:pPr marL="0" lvl="0" indent="0" algn="justLow" rtl="0"/>
            <a:r>
              <a:rPr lang="en-US" sz="2800" b="1" dirty="0" smtClean="0">
                <a:solidFill>
                  <a:schemeClr val="accent2">
                    <a:lumMod val="50000"/>
                  </a:schemeClr>
                </a:solidFill>
              </a:rPr>
              <a:t>Second,</a:t>
            </a:r>
            <a:r>
              <a:rPr lang="en-US" sz="2800" b="1" dirty="0" smtClean="0"/>
              <a:t> the firm’s cash flows have been divided into three categories of cash flows : (1) operating flows (2) investment flows and (3) financing flows.</a:t>
            </a:r>
          </a:p>
          <a:p>
            <a:pPr lvl="0" algn="l" rtl="0"/>
            <a:endParaRPr lang="ar-SA" sz="2800" dirty="0" smtClean="0">
              <a:solidFill>
                <a:schemeClr val="accent6">
                  <a:lumMod val="50000"/>
                </a:schemeClr>
              </a:solidFill>
            </a:endParaRPr>
          </a:p>
          <a:p>
            <a:pPr algn="l">
              <a:spcBef>
                <a:spcPts val="0"/>
              </a:spcBef>
            </a:pPr>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30</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786710" y="3571882"/>
            <a:ext cx="731520"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4: DEPRECIATION</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214428"/>
            <a:ext cx="8229600" cy="3000396"/>
          </a:xfrm>
        </p:spPr>
        <p:style>
          <a:lnRef idx="2">
            <a:schemeClr val="accent1"/>
          </a:lnRef>
          <a:fillRef idx="1">
            <a:schemeClr val="lt1"/>
          </a:fillRef>
          <a:effectRef idx="0">
            <a:schemeClr val="accent1"/>
          </a:effectRef>
          <a:fontRef idx="minor">
            <a:schemeClr val="dk1"/>
          </a:fontRef>
        </p:style>
        <p:txBody>
          <a:bodyPr anchor="t"/>
          <a:lstStyle/>
          <a:p>
            <a:pPr lvl="0" algn="l" rtl="0"/>
            <a:endParaRPr lang="en-US" sz="3000" b="1" dirty="0" smtClean="0">
              <a:solidFill>
                <a:srgbClr val="C00000"/>
              </a:solidFill>
            </a:endParaRPr>
          </a:p>
          <a:p>
            <a:pPr lvl="0" algn="l" rtl="0"/>
            <a:r>
              <a:rPr lang="en-US" sz="3000" b="1" dirty="0" smtClean="0">
                <a:solidFill>
                  <a:srgbClr val="0070C0"/>
                </a:solidFill>
              </a:rPr>
              <a:t>Classifying sources and uses of cash</a:t>
            </a:r>
            <a:endParaRPr lang="ar-SA" sz="3000" dirty="0" smtClean="0">
              <a:solidFill>
                <a:srgbClr val="0070C0"/>
              </a:solidFill>
            </a:endParaRPr>
          </a:p>
          <a:p>
            <a:pPr marL="0" lvl="0" indent="0" algn="justLow" rtl="0"/>
            <a:r>
              <a:rPr lang="en-US" sz="2800" b="1" dirty="0" smtClean="0"/>
              <a:t>The statement of cash flows in effects summarizes the sources and uses of cash during a given period. </a:t>
            </a:r>
            <a:r>
              <a:rPr lang="en-US" sz="2800" b="1" dirty="0" smtClean="0">
                <a:solidFill>
                  <a:srgbClr val="0070C0"/>
                </a:solidFill>
              </a:rPr>
              <a:t>Table 3.7</a:t>
            </a:r>
            <a:r>
              <a:rPr lang="en-US" sz="2800" b="1" dirty="0" smtClean="0"/>
              <a:t>, shows the basic sources and uses of cash. </a:t>
            </a:r>
          </a:p>
          <a:p>
            <a:pPr lvl="0" algn="l" rtl="0"/>
            <a:endParaRPr lang="ar-SA" sz="2800" dirty="0" smtClean="0">
              <a:solidFill>
                <a:schemeClr val="accent6">
                  <a:lumMod val="50000"/>
                </a:schemeClr>
              </a:solidFill>
            </a:endParaRPr>
          </a:p>
          <a:p>
            <a:pPr algn="l">
              <a:spcBef>
                <a:spcPts val="0"/>
              </a:spcBef>
            </a:pPr>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31</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786710" y="3571882"/>
            <a:ext cx="731520"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4: DEPRECIATION</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214428"/>
            <a:ext cx="8229600" cy="3000396"/>
          </a:xfrm>
        </p:spPr>
        <p:style>
          <a:lnRef idx="2">
            <a:schemeClr val="accent1"/>
          </a:lnRef>
          <a:fillRef idx="1">
            <a:schemeClr val="lt1"/>
          </a:fillRef>
          <a:effectRef idx="0">
            <a:schemeClr val="accent1"/>
          </a:effectRef>
          <a:fontRef idx="minor">
            <a:schemeClr val="dk1"/>
          </a:fontRef>
        </p:style>
        <p:txBody>
          <a:bodyPr anchor="t"/>
          <a:lstStyle/>
          <a:p>
            <a:pPr marL="0" lvl="0" indent="0" algn="justLow" rtl="0"/>
            <a:r>
              <a:rPr lang="en-US" sz="2800" b="1" dirty="0" smtClean="0">
                <a:solidFill>
                  <a:srgbClr val="0070C0"/>
                </a:solidFill>
              </a:rPr>
              <a:t>For example</a:t>
            </a:r>
            <a:r>
              <a:rPr lang="en-US" sz="2800" b="1" dirty="0" smtClean="0"/>
              <a:t>, if a firm’s accounts payables increased by $ 1000 during the year, this change would be source of cash. However, if the firm’s inventory increased by $ 2500, the change would be a use of cash, meaning that an additional $ 2500 was tied up in inventory.</a:t>
            </a:r>
          </a:p>
          <a:p>
            <a:pPr lvl="0" algn="l" rtl="0"/>
            <a:endParaRPr lang="ar-SA" sz="2800" dirty="0" smtClean="0">
              <a:solidFill>
                <a:schemeClr val="accent6">
                  <a:lumMod val="50000"/>
                </a:schemeClr>
              </a:solidFill>
            </a:endParaRPr>
          </a:p>
          <a:p>
            <a:pPr algn="l">
              <a:spcBef>
                <a:spcPts val="0"/>
              </a:spcBef>
            </a:pPr>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32</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مخطط انسيابي: رابط 5"/>
          <p:cNvSpPr/>
          <p:nvPr/>
        </p:nvSpPr>
        <p:spPr>
          <a:xfrm>
            <a:off x="8215338" y="3714758"/>
            <a:ext cx="285752" cy="2857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4: DEPRECIATION</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214428"/>
            <a:ext cx="8229600" cy="3143272"/>
          </a:xfrm>
        </p:spPr>
        <p:style>
          <a:lnRef idx="2">
            <a:schemeClr val="accent1"/>
          </a:lnRef>
          <a:fillRef idx="1">
            <a:schemeClr val="lt1"/>
          </a:fillRef>
          <a:effectRef idx="0">
            <a:schemeClr val="accent1"/>
          </a:effectRef>
          <a:fontRef idx="minor">
            <a:schemeClr val="dk1"/>
          </a:fontRef>
        </p:style>
        <p:txBody>
          <a:bodyPr anchor="t"/>
          <a:lstStyle/>
          <a:p>
            <a:pPr lvl="0" algn="l" rtl="0"/>
            <a:r>
              <a:rPr lang="en-US" sz="3000" b="1" dirty="0" smtClean="0">
                <a:solidFill>
                  <a:srgbClr val="0070C0"/>
                </a:solidFill>
              </a:rPr>
              <a:t>Interpreting the statement of cash flows</a:t>
            </a:r>
            <a:endParaRPr lang="ar-SA" sz="3000" dirty="0" smtClean="0">
              <a:solidFill>
                <a:srgbClr val="0070C0"/>
              </a:solidFill>
            </a:endParaRPr>
          </a:p>
          <a:p>
            <a:pPr marL="0" lvl="0" indent="0" algn="justLow" rtl="0"/>
            <a:r>
              <a:rPr lang="en-US" sz="2800" b="1" dirty="0" smtClean="0"/>
              <a:t>The statement of cash flows allows the financial manager and other interested parties to analyze the firm’s past and possibly future cash flows. </a:t>
            </a:r>
            <a:endParaRPr lang="en-US" sz="2800" b="1" dirty="0" smtClean="0">
              <a:solidFill>
                <a:srgbClr val="FF0000"/>
              </a:solidFill>
            </a:endParaRPr>
          </a:p>
          <a:p>
            <a:pPr lvl="0" algn="l" rtl="0"/>
            <a:endParaRPr lang="ar-SA" sz="2800" dirty="0" smtClean="0">
              <a:solidFill>
                <a:schemeClr val="accent6">
                  <a:lumMod val="50000"/>
                </a:schemeClr>
              </a:solidFill>
            </a:endParaRPr>
          </a:p>
          <a:p>
            <a:pPr algn="l">
              <a:spcBef>
                <a:spcPts val="0"/>
              </a:spcBef>
            </a:pPr>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33</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786710" y="3571882"/>
            <a:ext cx="731520"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4: DEPRECIATION</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214428"/>
            <a:ext cx="8229600" cy="2928958"/>
          </a:xfrm>
        </p:spPr>
        <p:style>
          <a:lnRef idx="2">
            <a:schemeClr val="accent1"/>
          </a:lnRef>
          <a:fillRef idx="1">
            <a:schemeClr val="lt1"/>
          </a:fillRef>
          <a:effectRef idx="0">
            <a:schemeClr val="accent1"/>
          </a:effectRef>
          <a:fontRef idx="minor">
            <a:schemeClr val="dk1"/>
          </a:fontRef>
        </p:style>
        <p:txBody>
          <a:bodyPr anchor="t"/>
          <a:lstStyle/>
          <a:p>
            <a:pPr marL="0" lvl="0" indent="0" algn="justLow" rtl="0"/>
            <a:r>
              <a:rPr lang="en-US" sz="2800" b="1" dirty="0" smtClean="0"/>
              <a:t>The manager should pay attention to both the major categories of cash flow and the individual items  of cash inflows and outflows to assess whether any developments have been occurred that are to the contrary to company’s financial policies. </a:t>
            </a:r>
            <a:r>
              <a:rPr lang="en-US" sz="2800" b="1" dirty="0" smtClean="0">
                <a:solidFill>
                  <a:srgbClr val="0070C0"/>
                </a:solidFill>
              </a:rPr>
              <a:t>(See table 3.10)</a:t>
            </a:r>
          </a:p>
          <a:p>
            <a:pPr lvl="0" algn="l" rtl="0"/>
            <a:endParaRPr lang="ar-SA" sz="2800" dirty="0" smtClean="0">
              <a:solidFill>
                <a:schemeClr val="accent6">
                  <a:lumMod val="50000"/>
                </a:schemeClr>
              </a:solidFill>
            </a:endParaRPr>
          </a:p>
          <a:p>
            <a:pPr algn="l">
              <a:spcBef>
                <a:spcPts val="0"/>
              </a:spcBef>
            </a:pPr>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34</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مخطط انسيابي: رابط 5"/>
          <p:cNvSpPr/>
          <p:nvPr/>
        </p:nvSpPr>
        <p:spPr>
          <a:xfrm>
            <a:off x="8143900" y="3643320"/>
            <a:ext cx="285752" cy="2857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4: DEPRECIATION</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214428"/>
            <a:ext cx="8229600" cy="3143272"/>
          </a:xfrm>
        </p:spPr>
        <p:style>
          <a:lnRef idx="2">
            <a:schemeClr val="accent1"/>
          </a:lnRef>
          <a:fillRef idx="1">
            <a:schemeClr val="lt1"/>
          </a:fillRef>
          <a:effectRef idx="0">
            <a:schemeClr val="accent1"/>
          </a:effectRef>
          <a:fontRef idx="minor">
            <a:schemeClr val="dk1"/>
          </a:fontRef>
        </p:style>
        <p:txBody>
          <a:bodyPr anchor="t"/>
          <a:lstStyle/>
          <a:p>
            <a:pPr lvl="0" algn="l" rtl="0"/>
            <a:r>
              <a:rPr lang="en-US" b="1" dirty="0" smtClean="0">
                <a:solidFill>
                  <a:srgbClr val="0070C0"/>
                </a:solidFill>
              </a:rPr>
              <a:t>Conclusion</a:t>
            </a:r>
            <a:endParaRPr lang="ar-SA" dirty="0" smtClean="0">
              <a:solidFill>
                <a:srgbClr val="0070C0"/>
              </a:solidFill>
            </a:endParaRPr>
          </a:p>
          <a:p>
            <a:pPr marL="0" lvl="0" indent="0" algn="justLow" rtl="0"/>
            <a:r>
              <a:rPr lang="en-US" sz="3000" b="1" dirty="0" smtClean="0"/>
              <a:t>The statement of cash flows provides the financial manager with an effective and realistic tool that shows the real disbursements and revenues may firms have to spend or to receive. </a:t>
            </a:r>
            <a:endParaRPr lang="en-US" sz="3000" b="1" dirty="0" smtClean="0">
              <a:solidFill>
                <a:srgbClr val="FF0000"/>
              </a:solidFill>
            </a:endParaRPr>
          </a:p>
          <a:p>
            <a:pPr algn="l">
              <a:spcBef>
                <a:spcPts val="0"/>
              </a:spcBef>
            </a:pPr>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35</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786710" y="3571882"/>
            <a:ext cx="731520" cy="5715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eaLnBrk="1" hangingPunct="1">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4: DEPRECIATION</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214428"/>
            <a:ext cx="8229600" cy="3000396"/>
          </a:xfrm>
        </p:spPr>
        <p:style>
          <a:lnRef idx="2">
            <a:schemeClr val="accent1"/>
          </a:lnRef>
          <a:fillRef idx="1">
            <a:schemeClr val="lt1"/>
          </a:fillRef>
          <a:effectRef idx="0">
            <a:schemeClr val="accent1"/>
          </a:effectRef>
          <a:fontRef idx="minor">
            <a:schemeClr val="dk1"/>
          </a:fontRef>
        </p:style>
        <p:txBody>
          <a:bodyPr anchor="t"/>
          <a:lstStyle/>
          <a:p>
            <a:pPr marL="0" lvl="0" indent="0" algn="justLow" rtl="0"/>
            <a:r>
              <a:rPr lang="en-US" sz="3000" b="1" dirty="0" smtClean="0"/>
              <a:t>From financial view, the income statement is so important as a basis tool for financial analysis but not sufficient because of certain registered elements that can be used for different purposes, once as an expense and an other time as cash flow. </a:t>
            </a:r>
            <a:endParaRPr lang="en-US" sz="3000" b="1" dirty="0" smtClean="0">
              <a:solidFill>
                <a:srgbClr val="FF0000"/>
              </a:solidFill>
            </a:endParaRPr>
          </a:p>
          <a:p>
            <a:pPr algn="l">
              <a:spcBef>
                <a:spcPts val="0"/>
              </a:spcBef>
            </a:pPr>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36</a:t>
            </a:fld>
            <a:endParaRPr lang="en-US" smtClean="0">
              <a:cs typeface="Arial" pitchFamily="34" charset="0"/>
            </a:endParaRPr>
          </a:p>
        </p:txBody>
      </p:sp>
      <p:sp>
        <p:nvSpPr>
          <p:cNvPr id="7173" name="TextBox 4"/>
          <p:cNvSpPr txBox="1">
            <a:spLocks noChangeArrowheads="1"/>
          </p:cNvSpPr>
          <p:nvPr/>
        </p:nvSpPr>
        <p:spPr bwMode="auto">
          <a:xfrm>
            <a:off x="2857488" y="4714891"/>
            <a:ext cx="3500462" cy="632685"/>
          </a:xfrm>
          <a:prstGeom prst="rect">
            <a:avLst/>
          </a:prstGeom>
          <a:noFill/>
          <a:ln w="9525">
            <a:noFill/>
            <a:miter lim="800000"/>
            <a:headEnd/>
            <a:tailEnd/>
          </a:ln>
        </p:spPr>
        <p:txBody>
          <a:bodyPr wrap="square" lIns="77925" tIns="38963" rIns="77925" bIns="38963">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مخطط انسيابي: رابط 5"/>
          <p:cNvSpPr/>
          <p:nvPr/>
        </p:nvSpPr>
        <p:spPr>
          <a:xfrm>
            <a:off x="8286776" y="3857634"/>
            <a:ext cx="285752" cy="2857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مخطط انسيابي: رابط 7"/>
          <p:cNvSpPr/>
          <p:nvPr/>
        </p:nvSpPr>
        <p:spPr>
          <a:xfrm>
            <a:off x="7429520" y="3857634"/>
            <a:ext cx="285752" cy="2857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مخطط انسيابي: رابط 8"/>
          <p:cNvSpPr/>
          <p:nvPr/>
        </p:nvSpPr>
        <p:spPr>
          <a:xfrm>
            <a:off x="7858148" y="3857634"/>
            <a:ext cx="285752" cy="2857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p:cNvSpPr>
            <a:spLocks noGrp="1"/>
          </p:cNvSpPr>
          <p:nvPr>
            <p:ph type="sldNum" sz="quarter" idx="10"/>
          </p:nvPr>
        </p:nvSpPr>
        <p:spPr bwMode="auto">
          <a:noFill/>
          <a:ln>
            <a:miter lim="800000"/>
            <a:headEnd/>
            <a:tailEnd/>
          </a:ln>
        </p:spPr>
        <p:txBody>
          <a:bodyPr/>
          <a:lstStyle/>
          <a:p>
            <a:fld id="{1C73FC24-B4D5-4BDC-AD3A-5B2D160ABE0D}" type="slidenum">
              <a:rPr lang="ar-SA" smtClean="0">
                <a:cs typeface="Arial" pitchFamily="34" charset="0"/>
              </a:rPr>
              <a:pPr/>
              <a:t>37</a:t>
            </a:fld>
            <a:endParaRPr lang="en-US" smtClean="0">
              <a:cs typeface="Arial" pitchFamily="34" charset="0"/>
            </a:endParaRPr>
          </a:p>
        </p:txBody>
      </p:sp>
      <p:sp>
        <p:nvSpPr>
          <p:cNvPr id="5" name="Rectangle 4"/>
          <p:cNvSpPr/>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87898" tIns="43950" rIns="87898" bIns="43950" anchor="ctr"/>
          <a:lstStyle/>
          <a:p>
            <a:pPr algn="ctr">
              <a:defRPr/>
            </a:pPr>
            <a:endParaRPr lang="en-US" dirty="0"/>
          </a:p>
        </p:txBody>
      </p:sp>
      <p:grpSp>
        <p:nvGrpSpPr>
          <p:cNvPr id="2" name="Group 5"/>
          <p:cNvGrpSpPr>
            <a:grpSpLocks/>
          </p:cNvGrpSpPr>
          <p:nvPr/>
        </p:nvGrpSpPr>
        <p:grpSpPr bwMode="auto">
          <a:xfrm>
            <a:off x="4783016" y="1485900"/>
            <a:ext cx="2400300" cy="1893094"/>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13320"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3317" name="Rectangle 8"/>
          <p:cNvSpPr>
            <a:spLocks noChangeArrowheads="1"/>
          </p:cNvSpPr>
          <p:nvPr/>
        </p:nvSpPr>
        <p:spPr bwMode="auto">
          <a:xfrm>
            <a:off x="2180492" y="2514600"/>
            <a:ext cx="2602523" cy="1017406"/>
          </a:xfrm>
          <a:prstGeom prst="rect">
            <a:avLst/>
          </a:prstGeom>
          <a:noFill/>
          <a:ln w="9525">
            <a:noFill/>
            <a:miter lim="800000"/>
            <a:headEnd/>
            <a:tailEnd/>
          </a:ln>
        </p:spPr>
        <p:txBody>
          <a:bodyPr lIns="77925" tIns="38963" rIns="77925" bIns="38963">
            <a:spAutoFit/>
          </a:bodyPr>
          <a:lstStyle/>
          <a:p>
            <a:r>
              <a:rPr lang="ar-EG" sz="6100" dirty="0">
                <a:solidFill>
                  <a:schemeClr val="bg1"/>
                </a:solidFill>
                <a:latin typeface="Calibri" pitchFamily="34" charset="0"/>
              </a:rPr>
              <a:t>بحمد الله</a:t>
            </a:r>
            <a:endParaRPr lang="en-US" sz="6100" dirty="0">
              <a:solidFill>
                <a:schemeClr val="bg1"/>
              </a:solidFill>
              <a:latin typeface="Calibri" pitchFamily="34" charset="0"/>
            </a:endParaRPr>
          </a:p>
        </p:txBody>
      </p:sp>
      <p:sp>
        <p:nvSpPr>
          <p:cNvPr id="13318" name="Freeform 6"/>
          <p:cNvSpPr>
            <a:spLocks noEditPoints="1"/>
          </p:cNvSpPr>
          <p:nvPr/>
        </p:nvSpPr>
        <p:spPr bwMode="auto">
          <a:xfrm>
            <a:off x="2180493" y="1657351"/>
            <a:ext cx="2482362" cy="927497"/>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lIns="77925" tIns="38963" rIns="77925" bIns="38963"/>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سمة1">
  <a:themeElements>
    <a:clrScheme name="مسبوك">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سمة1</Template>
  <TotalTime>510</TotalTime>
  <Words>1655</Words>
  <Application>Microsoft Office PowerPoint</Application>
  <PresentationFormat>عرض على الشاشة (9:16)‏</PresentationFormat>
  <Paragraphs>255</Paragraphs>
  <Slides>37</Slides>
  <Notes>4</Notes>
  <HiddenSlides>0</HiddenSlides>
  <MMClips>0</MMClips>
  <ScaleCrop>false</ScaleCrop>
  <HeadingPairs>
    <vt:vector size="4" baseType="variant">
      <vt:variant>
        <vt:lpstr>سمة</vt:lpstr>
      </vt:variant>
      <vt:variant>
        <vt:i4>1</vt:i4>
      </vt:variant>
      <vt:variant>
        <vt:lpstr>عناوين الشرائح</vt:lpstr>
      </vt:variant>
      <vt:variant>
        <vt:i4>37</vt:i4>
      </vt:variant>
    </vt:vector>
  </HeadingPairs>
  <TitlesOfParts>
    <vt:vector size="38" baseType="lpstr">
      <vt:lpstr>سمة1</vt:lpstr>
      <vt:lpstr>الشريحة 1</vt:lpstr>
      <vt:lpstr>  CHAPTER 4  DEPRECIATION</vt:lpstr>
      <vt:lpstr> CHAPTER 4: DEPRECIATION</vt:lpstr>
      <vt:lpstr> CHAPTER 4: DEPRECIATION</vt:lpstr>
      <vt:lpstr> CHAPTER 4: DEPRECIATION</vt:lpstr>
      <vt:lpstr> CHAPTER 4: DEPRECIATION</vt:lpstr>
      <vt:lpstr> CHAPTER 4: DEPRECIATION</vt:lpstr>
      <vt:lpstr> CHAPTER 4: DEPRECIATION</vt:lpstr>
      <vt:lpstr> CHAPTER 4: DEPRECIATION</vt:lpstr>
      <vt:lpstr> CHAPTER 4: DEPRECIATION</vt:lpstr>
      <vt:lpstr> CHAPTER 4: DEPRECIATION</vt:lpstr>
      <vt:lpstr> CHAPTER 4: DEPRECIATION</vt:lpstr>
      <vt:lpstr> CHAPTER 4: DEPRECIATION</vt:lpstr>
      <vt:lpstr> CHAPTER 4: DEPRECIATION</vt:lpstr>
      <vt:lpstr> CHAPTER 4: DEPRECIATION</vt:lpstr>
      <vt:lpstr> CHAPTER 4: DEPRECIATION</vt:lpstr>
      <vt:lpstr> CHAPTER 4: DEPRECIATION</vt:lpstr>
      <vt:lpstr> CHAPTER 4: DEPRECIATION</vt:lpstr>
      <vt:lpstr> CHAPTER 4: DEPRECIATION</vt:lpstr>
      <vt:lpstr> CHAPTER 4: DEPRECIATION</vt:lpstr>
      <vt:lpstr> CHAPTER 4: DEPRECIATION</vt:lpstr>
      <vt:lpstr> CHAPTER 4: DEPRECIATION</vt:lpstr>
      <vt:lpstr> CHAPTER 4: DEPRECIATION</vt:lpstr>
      <vt:lpstr> CHAPTER 4: DEPRECIATION</vt:lpstr>
      <vt:lpstr> CHAPTER 4: DEPRECIATION</vt:lpstr>
      <vt:lpstr> CHAPTER 4: DEPRECIATION</vt:lpstr>
      <vt:lpstr> CHAPTER 4: DEPRECIATION</vt:lpstr>
      <vt:lpstr> CHAPTER 4: DEPRECIATION</vt:lpstr>
      <vt:lpstr> CHAPTER 4: DEPRECIATION</vt:lpstr>
      <vt:lpstr> CHAPTER 4: DEPRECIATION</vt:lpstr>
      <vt:lpstr> CHAPTER 4: DEPRECIATION</vt:lpstr>
      <vt:lpstr> CHAPTER 4: DEPRECIATION</vt:lpstr>
      <vt:lpstr> CHAPTER 4: DEPRECIATION</vt:lpstr>
      <vt:lpstr> CHAPTER 4: DEPRECIATION</vt:lpstr>
      <vt:lpstr> CHAPTER 4: DEPRECIATION</vt:lpstr>
      <vt:lpstr> CHAPTER 4: DEPRECIATION</vt:lpstr>
      <vt:lpstr>الشريحة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seepc</dc:creator>
  <cp:lastModifiedBy>aboudah</cp:lastModifiedBy>
  <cp:revision>34</cp:revision>
  <dcterms:created xsi:type="dcterms:W3CDTF">2010-06-15T13:56:33Z</dcterms:created>
  <dcterms:modified xsi:type="dcterms:W3CDTF">2010-06-22T10:33:49Z</dcterms:modified>
</cp:coreProperties>
</file>