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60" r:id="rId5"/>
    <p:sldId id="261" r:id="rId6"/>
    <p:sldId id="283" r:id="rId7"/>
    <p:sldId id="262" r:id="rId8"/>
    <p:sldId id="264" r:id="rId9"/>
    <p:sldId id="284" r:id="rId10"/>
    <p:sldId id="265" r:id="rId11"/>
    <p:sldId id="285" r:id="rId12"/>
    <p:sldId id="286" r:id="rId13"/>
    <p:sldId id="268" r:id="rId14"/>
    <p:sldId id="287" r:id="rId15"/>
    <p:sldId id="266" r:id="rId16"/>
    <p:sldId id="288" r:id="rId17"/>
    <p:sldId id="289" r:id="rId18"/>
    <p:sldId id="270" r:id="rId19"/>
    <p:sldId id="271" r:id="rId20"/>
    <p:sldId id="272" r:id="rId21"/>
    <p:sldId id="290" r:id="rId22"/>
    <p:sldId id="274" r:id="rId23"/>
    <p:sldId id="275" r:id="rId24"/>
    <p:sldId id="291" r:id="rId25"/>
    <p:sldId id="273" r:id="rId26"/>
    <p:sldId id="276" r:id="rId27"/>
    <p:sldId id="292" r:id="rId28"/>
    <p:sldId id="281" r:id="rId29"/>
    <p:sldId id="280" r:id="rId30"/>
    <p:sldId id="279" r:id="rId31"/>
    <p:sldId id="282" r:id="rId32"/>
    <p:sldId id="293" r:id="rId33"/>
    <p:sldId id="294" r:id="rId34"/>
    <p:sldId id="295" r:id="rId35"/>
    <p:sldId id="296" r:id="rId36"/>
    <p:sldId id="297" r:id="rId37"/>
    <p:sldId id="298" r:id="rId38"/>
    <p:sldId id="299" r:id="rId39"/>
    <p:sldId id="300" r:id="rId40"/>
    <p:sldId id="301" r:id="rId41"/>
    <p:sldId id="302" r:id="rId42"/>
    <p:sldId id="303" r:id="rId43"/>
    <p:sldId id="304" r:id="rId44"/>
    <p:sldId id="305" r:id="rId45"/>
    <p:sldId id="306" r:id="rId46"/>
    <p:sldId id="307" r:id="rId47"/>
    <p:sldId id="308" r:id="rId48"/>
    <p:sldId id="309" r:id="rId49"/>
    <p:sldId id="310" r:id="rId50"/>
    <p:sldId id="311" r:id="rId51"/>
    <p:sldId id="312" r:id="rId52"/>
    <p:sldId id="313" r:id="rId53"/>
    <p:sldId id="316" r:id="rId54"/>
    <p:sldId id="314" r:id="rId55"/>
    <p:sldId id="315" r:id="rId56"/>
    <p:sldId id="318" r:id="rId57"/>
    <p:sldId id="319" r:id="rId58"/>
    <p:sldId id="321" r:id="rId59"/>
    <p:sldId id="322" r:id="rId60"/>
    <p:sldId id="323" r:id="rId61"/>
    <p:sldId id="324" r:id="rId62"/>
    <p:sldId id="325" r:id="rId63"/>
    <p:sldId id="326" r:id="rId64"/>
    <p:sldId id="327" r:id="rId65"/>
    <p:sldId id="259" r:id="rId66"/>
  </p:sldIdLst>
  <p:sldSz cx="9144000" cy="5143500" type="screen16x9"/>
  <p:notesSz cx="6797675" cy="987425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81" d="100"/>
          <a:sy n="81" d="100"/>
        </p:scale>
        <p:origin x="-102" y="-414"/>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4" name="Rectangle 9"/>
          <p:cNvSpPr/>
          <p:nvPr/>
        </p:nvSpPr>
        <p:spPr>
          <a:xfrm>
            <a:off x="0" y="1600200"/>
            <a:ext cx="2461846" cy="10858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Rectangle 11"/>
          <p:cNvSpPr/>
          <p:nvPr/>
        </p:nvSpPr>
        <p:spPr>
          <a:xfrm>
            <a:off x="6682154" y="1600200"/>
            <a:ext cx="2461846" cy="10858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ctrTitle"/>
          </p:nvPr>
        </p:nvSpPr>
        <p:spPr>
          <a:xfrm>
            <a:off x="685800" y="1597822"/>
            <a:ext cx="7772400" cy="1102519"/>
          </a:xfrm>
        </p:spPr>
        <p:txBody>
          <a:bodyPr/>
          <a:lstStyle>
            <a:lvl1pPr algn="ctr">
              <a:defRPr>
                <a:solidFill>
                  <a:schemeClr val="accent1">
                    <a:lumMod val="7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2017836" y="4767264"/>
            <a:ext cx="445477" cy="273844"/>
          </a:xfrm>
        </p:spPr>
        <p:txBody>
          <a:bodyPr/>
          <a:lstStyle>
            <a:lvl1pPr>
              <a:defRPr/>
            </a:lvl1pPr>
          </a:lstStyle>
          <a:p>
            <a:fld id="{0B34F065-1154-456A-91E3-76DE8E75E17B}" type="slidenum">
              <a:rPr lang="ar-SA" smtClean="0"/>
              <a:pPr/>
              <a:t>‹#›</a:t>
            </a:fld>
            <a:endParaRPr lang="ar-S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8699989" y="210741"/>
            <a:ext cx="281354" cy="81795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5" name="Straight Connector 11"/>
          <p:cNvCxnSpPr/>
          <p:nvPr/>
        </p:nvCxnSpPr>
        <p:spPr>
          <a:xfrm>
            <a:off x="383931" y="1023937"/>
            <a:ext cx="8581292" cy="4763"/>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22621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7"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7"/>
            <a:ext cx="7772400" cy="1021556"/>
          </a:xfrm>
        </p:spPr>
        <p:txBody>
          <a:bodyPr anchor="t"/>
          <a:lstStyle>
            <a:lvl1pPr algn="l">
              <a:defRPr sz="4000" b="1"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22313" y="2180038"/>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محتويين">
    <p:spTree>
      <p:nvGrpSpPr>
        <p:cNvPr id="1" name=""/>
        <p:cNvGrpSpPr/>
        <p:nvPr/>
      </p:nvGrpSpPr>
      <p:grpSpPr>
        <a:xfrm>
          <a:off x="0" y="0"/>
          <a:ext cx="0" cy="0"/>
          <a:chOff x="0" y="0"/>
          <a:chExt cx="0" cy="0"/>
        </a:xfrm>
      </p:grpSpPr>
      <p:sp>
        <p:nvSpPr>
          <p:cNvPr id="5" name="Rectangle 9"/>
          <p:cNvSpPr/>
          <p:nvPr/>
        </p:nvSpPr>
        <p:spPr>
          <a:xfrm>
            <a:off x="8699989" y="210741"/>
            <a:ext cx="281354" cy="81795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6" name="Straight Connector 11"/>
          <p:cNvCxnSpPr/>
          <p:nvPr/>
        </p:nvCxnSpPr>
        <p:spPr>
          <a:xfrm>
            <a:off x="383931" y="1023937"/>
            <a:ext cx="8581292" cy="4763"/>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22621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4638685" y="1200152"/>
            <a:ext cx="4051496" cy="3394472"/>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22032" y="1200152"/>
            <a:ext cx="4051496" cy="3394472"/>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8" name="Slide Number Placeholder 6"/>
          <p:cNvSpPr>
            <a:spLocks noGrp="1"/>
          </p:cNvSpPr>
          <p:nvPr>
            <p:ph type="sldNum" sz="quarter" idx="14"/>
          </p:nvPr>
        </p:nvSpPr>
        <p:spPr/>
        <p:txBody>
          <a:bodyPr/>
          <a:lstStyle>
            <a:lvl1pPr>
              <a:defRPr/>
            </a:lvl1pPr>
          </a:lstStyle>
          <a:p>
            <a:fld id="{0B34F065-1154-456A-91E3-76DE8E75E17B}" type="slidenum">
              <a:rPr lang="ar-SA" smtClean="0"/>
              <a:pPr/>
              <a:t>‹#›</a:t>
            </a:fld>
            <a:endParaRPr lang="ar-S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57202"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57202"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4645027" y="1151335"/>
            <a:ext cx="4041776"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027" y="1631156"/>
            <a:ext cx="4041776"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575052" y="204791"/>
            <a:ext cx="5111749"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dirty="0" smtClean="0"/>
              <a:t>انقر فوق الرمز لإضافة صورة</a:t>
            </a:r>
            <a:endParaRPr lang="en-US" noProof="0" dirty="0" smtClean="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05982"/>
            <a:ext cx="2228850" cy="4388644"/>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495303" y="205982"/>
            <a:ext cx="6534150" cy="4388644"/>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4743450"/>
            <a:ext cx="9144000" cy="4000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dirty="0"/>
          </a:p>
        </p:txBody>
      </p:sp>
      <p:grpSp>
        <p:nvGrpSpPr>
          <p:cNvPr id="2" name="Group 7"/>
          <p:cNvGrpSpPr>
            <a:grpSpLocks/>
          </p:cNvGrpSpPr>
          <p:nvPr/>
        </p:nvGrpSpPr>
        <p:grpSpPr bwMode="auto">
          <a:xfrm>
            <a:off x="7948246" y="4343400"/>
            <a:ext cx="868974" cy="6858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51695" y="4779169"/>
            <a:ext cx="2518830" cy="338554"/>
          </a:xfrm>
          <a:prstGeom prst="rect">
            <a:avLst/>
          </a:prstGeom>
        </p:spPr>
        <p:txBody>
          <a:bodyPr wrap="none">
            <a:spAutoFit/>
          </a:bodyPr>
          <a:lstStyle/>
          <a:p>
            <a:pPr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57200" y="205979"/>
            <a:ext cx="822960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57200" y="1200151"/>
            <a:ext cx="8229600" cy="33944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1943100" y="4782742"/>
            <a:ext cx="527538" cy="273844"/>
          </a:xfrm>
          <a:prstGeom prst="rect">
            <a:avLst/>
          </a:prstGeom>
        </p:spPr>
        <p:txBody>
          <a:bodyPr vert="horz" wrap="square" lIns="91440" tIns="45720" rIns="91440" bIns="45720" numCol="1" anchor="ctr" anchorCtr="0" compatLnSpc="1">
            <a:prstTxWarp prst="textNoShape">
              <a:avLst/>
            </a:prstTxWarp>
          </a:bodyPr>
          <a:lstStyle>
            <a:lvl1pPr algn="r" rtl="0">
              <a:defRPr sz="1200">
                <a:solidFill>
                  <a:schemeClr val="bg1"/>
                </a:solidFill>
                <a:latin typeface="Calibri" pitchFamily="34" charset="0"/>
                <a:cs typeface="Arial" charset="0"/>
              </a:defRPr>
            </a:lvl1pPr>
          </a:lstStyle>
          <a:p>
            <a:fld id="{0B34F065-1154-456A-91E3-76DE8E75E17B}" type="slidenum">
              <a:rPr lang="ar-SA" smtClean="0"/>
              <a:pPr/>
              <a:t>‹#›</a:t>
            </a:fld>
            <a:endParaRPr lang="ar-SA"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C1303157-A074-42CC-B63F-E2C55E7C2BE6}"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dirty="0"/>
          </a:p>
        </p:txBody>
      </p:sp>
      <p:sp>
        <p:nvSpPr>
          <p:cNvPr id="6" name="Rectangle 5"/>
          <p:cNvSpPr/>
          <p:nvPr/>
        </p:nvSpPr>
        <p:spPr>
          <a:xfrm>
            <a:off x="0" y="0"/>
            <a:ext cx="9144000" cy="2571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dirty="0"/>
          </a:p>
        </p:txBody>
      </p:sp>
      <p:sp>
        <p:nvSpPr>
          <p:cNvPr id="5127" name="Subtitle 2"/>
          <p:cNvSpPr txBox="1">
            <a:spLocks/>
          </p:cNvSpPr>
          <p:nvPr/>
        </p:nvSpPr>
        <p:spPr bwMode="auto">
          <a:xfrm>
            <a:off x="5134717" y="3486150"/>
            <a:ext cx="3698631" cy="1200150"/>
          </a:xfrm>
          <a:prstGeom prst="rect">
            <a:avLst/>
          </a:prstGeom>
          <a:noFill/>
          <a:ln w="9525">
            <a:noFill/>
            <a:miter lim="800000"/>
            <a:headEnd/>
            <a:tailEnd/>
          </a:ln>
        </p:spPr>
        <p:txBody>
          <a:bodyPr/>
          <a:lstStyle/>
          <a:p>
            <a:pPr algn="ctr">
              <a:spcBef>
                <a:spcPct val="20000"/>
              </a:spcBef>
              <a:buFont typeface="Arial" pitchFamily="34" charset="0"/>
              <a:buNone/>
            </a:pPr>
            <a:r>
              <a:rPr lang="en-US" sz="2600" dirty="0">
                <a:solidFill>
                  <a:srgbClr val="898989"/>
                </a:solidFill>
                <a:latin typeface="Calibri" pitchFamily="34" charset="0"/>
              </a:rPr>
              <a:t>Business School </a:t>
            </a:r>
          </a:p>
          <a:p>
            <a:pPr algn="ctr">
              <a:spcBef>
                <a:spcPct val="20000"/>
              </a:spcBef>
              <a:buFont typeface="Arial" pitchFamily="34" charset="0"/>
              <a:buNone/>
            </a:pPr>
            <a:r>
              <a:rPr lang="en-US" sz="2600" dirty="0">
                <a:solidFill>
                  <a:srgbClr val="898989"/>
                </a:solidFill>
                <a:latin typeface="Calibri" pitchFamily="34" charset="0"/>
              </a:rPr>
              <a:t>Management Department</a:t>
            </a:r>
          </a:p>
          <a:p>
            <a:pPr algn="ctr">
              <a:spcBef>
                <a:spcPct val="20000"/>
              </a:spcBef>
              <a:buFont typeface="Arial" pitchFamily="34" charset="0"/>
              <a:buNone/>
            </a:pPr>
            <a:r>
              <a:rPr lang="en-US" sz="2600" dirty="0">
                <a:solidFill>
                  <a:srgbClr val="898989"/>
                </a:solidFill>
                <a:latin typeface="Calibri" pitchFamily="34" charset="0"/>
              </a:rPr>
              <a:t>    </a:t>
            </a:r>
          </a:p>
          <a:p>
            <a:pPr algn="ctr">
              <a:spcBef>
                <a:spcPct val="20000"/>
              </a:spcBef>
              <a:buFont typeface="Arial" pitchFamily="34" charset="0"/>
              <a:buNone/>
            </a:pPr>
            <a:endParaRPr lang="en-US" sz="2600" dirty="0">
              <a:solidFill>
                <a:srgbClr val="898989"/>
              </a:solidFill>
              <a:latin typeface="Calibri" pitchFamily="34" charset="0"/>
            </a:endParaRPr>
          </a:p>
          <a:p>
            <a:pPr algn="ctr">
              <a:spcBef>
                <a:spcPct val="20000"/>
              </a:spcBef>
              <a:buFont typeface="Arial" pitchFamily="34" charset="0"/>
              <a:buNone/>
            </a:pPr>
            <a:endParaRPr lang="en-US" sz="2600" dirty="0">
              <a:solidFill>
                <a:srgbClr val="898989"/>
              </a:solidFill>
              <a:latin typeface="Calibri" pitchFamily="34" charset="0"/>
            </a:endParaRPr>
          </a:p>
        </p:txBody>
      </p:sp>
      <p:grpSp>
        <p:nvGrpSpPr>
          <p:cNvPr id="2" name="Group 7"/>
          <p:cNvGrpSpPr>
            <a:grpSpLocks/>
          </p:cNvGrpSpPr>
          <p:nvPr/>
        </p:nvGrpSpPr>
        <p:grpSpPr bwMode="auto">
          <a:xfrm>
            <a:off x="5994889" y="1485903"/>
            <a:ext cx="2400300" cy="1893094"/>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2" y="2000250"/>
            <a:ext cx="5622681" cy="1571632"/>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130" name="Title 1"/>
          <p:cNvSpPr txBox="1">
            <a:spLocks/>
          </p:cNvSpPr>
          <p:nvPr/>
        </p:nvSpPr>
        <p:spPr bwMode="auto">
          <a:xfrm>
            <a:off x="422040" y="2000247"/>
            <a:ext cx="4706815" cy="1543054"/>
          </a:xfrm>
          <a:prstGeom prst="rect">
            <a:avLst/>
          </a:prstGeom>
          <a:noFill/>
          <a:ln w="9525">
            <a:noFill/>
            <a:miter lim="800000"/>
            <a:headEnd/>
            <a:tailEnd/>
          </a:ln>
        </p:spPr>
        <p:txBody>
          <a:bodyPr anchor="t"/>
          <a:lstStyle/>
          <a:p>
            <a:pPr>
              <a:lnSpc>
                <a:spcPct val="80000"/>
              </a:lnSpc>
            </a:pPr>
            <a:r>
              <a:rPr lang="en-US" sz="3600" b="1" dirty="0" smtClean="0"/>
              <a:t>Finance   </a:t>
            </a:r>
            <a:r>
              <a:rPr lang="en-US" sz="2200" b="1" dirty="0" smtClean="0">
                <a:solidFill>
                  <a:srgbClr val="7F7F7F"/>
                </a:solidFill>
                <a:latin typeface="Calibri" pitchFamily="34" charset="0"/>
                <a:cs typeface="Times New Roman" pitchFamily="18" charset="0"/>
              </a:rPr>
              <a:t>Pre-MBA </a:t>
            </a:r>
          </a:p>
          <a:p>
            <a:pPr>
              <a:lnSpc>
                <a:spcPct val="80000"/>
              </a:lnSpc>
            </a:pPr>
            <a:r>
              <a:rPr lang="en-US" sz="3200" b="1" dirty="0" smtClean="0">
                <a:solidFill>
                  <a:srgbClr val="7F7F7F"/>
                </a:solidFill>
                <a:latin typeface="Calibri" pitchFamily="34" charset="0"/>
                <a:cs typeface="Times New Roman" pitchFamily="18" charset="0"/>
              </a:rPr>
              <a:t>2010-2011</a:t>
            </a:r>
          </a:p>
          <a:p>
            <a:pPr>
              <a:lnSpc>
                <a:spcPct val="80000"/>
              </a:lnSpc>
            </a:pPr>
            <a:r>
              <a:rPr lang="en-US" sz="2800" b="1" dirty="0" smtClean="0">
                <a:latin typeface="Calibri" pitchFamily="34" charset="0"/>
                <a:cs typeface="Times New Roman" pitchFamily="18" charset="0"/>
              </a:rPr>
              <a:t>Dr Abdeldjelil Ferhat BOUDAH</a:t>
            </a:r>
            <a:endParaRPr lang="en-US" sz="2800" b="1" dirty="0">
              <a:latin typeface="Arial Black" pitchFamily="34" charset="0"/>
            </a:endParaRPr>
          </a:p>
          <a:p>
            <a:endParaRPr lang="en-US" sz="2000" dirty="0">
              <a:latin typeface="Arial Black" pitchFamily="34" charset="0"/>
            </a:endParaRPr>
          </a:p>
        </p:txBody>
      </p:sp>
      <p:sp>
        <p:nvSpPr>
          <p:cNvPr id="5131" name="Slide Number Placeholder 10"/>
          <p:cNvSpPr txBox="1">
            <a:spLocks/>
          </p:cNvSpPr>
          <p:nvPr/>
        </p:nvSpPr>
        <p:spPr bwMode="auto">
          <a:xfrm>
            <a:off x="351692" y="4804173"/>
            <a:ext cx="2133600" cy="273844"/>
          </a:xfrm>
          <a:prstGeom prst="rect">
            <a:avLst/>
          </a:prstGeom>
          <a:noFill/>
          <a:ln w="9525">
            <a:noFill/>
            <a:miter lim="800000"/>
            <a:headEnd/>
            <a:tailEnd/>
          </a:ln>
        </p:spPr>
        <p:txBody>
          <a:bodyPr anchor="ctr"/>
          <a:lstStyle/>
          <a:p>
            <a:pPr algn="r"/>
            <a:fld id="{91E687D7-3F6F-4CF1-B67A-0064119F7BC2}" type="slidenum">
              <a:rPr lang="ar-SA" sz="1200">
                <a:solidFill>
                  <a:schemeClr val="bg1"/>
                </a:solidFill>
                <a:latin typeface="Calibri" pitchFamily="34" charset="0"/>
              </a:rPr>
              <a:pPr algn="r"/>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571472" y="1643056"/>
            <a:ext cx="7772400" cy="1571636"/>
          </a:xfrm>
        </p:spPr>
        <p:txBody>
          <a:bodyPr anchor="b">
            <a:noAutofit/>
          </a:bodyPr>
          <a:lstStyle/>
          <a:p>
            <a:pPr>
              <a:defRPr/>
            </a:pPr>
            <a:r>
              <a:rPr lang="ar-SA" sz="3200" b="1" dirty="0" smtClean="0"/>
              <a:t/>
            </a:r>
            <a:br>
              <a:rPr lang="ar-SA" sz="3200" b="1" dirty="0" smtClean="0"/>
            </a:br>
            <a:r>
              <a:rPr lang="ar-SA" sz="3200" b="1" dirty="0" smtClean="0"/>
              <a:t/>
            </a:r>
            <a:br>
              <a:rPr lang="ar-SA" sz="3200" b="1" dirty="0" smtClean="0"/>
            </a:br>
            <a:r>
              <a:rPr lang="en-US" sz="3200" b="1" dirty="0" smtClean="0"/>
              <a:t>CHAPTER 5</a:t>
            </a:r>
            <a:br>
              <a:rPr lang="en-US" sz="3200" b="1" dirty="0" smtClean="0"/>
            </a:br>
            <a:r>
              <a:rPr lang="en-US" sz="3200" b="1" spc="-150" dirty="0" smtClean="0">
                <a:solidFill>
                  <a:schemeClr val="tx1"/>
                </a:solidFill>
              </a:rPr>
              <a:t> </a:t>
            </a:r>
            <a:r>
              <a:rPr lang="en-US" sz="3600" b="1" spc="-150" dirty="0" smtClean="0">
                <a:solidFill>
                  <a:schemeClr val="tx1"/>
                </a:solidFill>
              </a:rPr>
              <a:t>TIME VALUE OF MONEY</a:t>
            </a:r>
            <a:endParaRPr lang="en-US" sz="3200" dirty="0" smtClean="0">
              <a:solidFill>
                <a:schemeClr val="tx1"/>
              </a:solidFill>
            </a:endParaRPr>
          </a:p>
        </p:txBody>
      </p:sp>
      <p:sp>
        <p:nvSpPr>
          <p:cNvPr id="6147" name="Slide Number Placeholder 3"/>
          <p:cNvSpPr>
            <a:spLocks noGrp="1"/>
          </p:cNvSpPr>
          <p:nvPr>
            <p:ph type="sldNum" sz="quarter" idx="10"/>
          </p:nvPr>
        </p:nvSpPr>
        <p:spPr bwMode="auto">
          <a:xfrm>
            <a:off x="2110154" y="4743450"/>
            <a:ext cx="282820" cy="376238"/>
          </a:xfrm>
          <a:noFill/>
          <a:ln>
            <a:miter lim="800000"/>
            <a:headEnd/>
            <a:tailEnd/>
          </a:ln>
        </p:spPr>
        <p:txBody>
          <a:bodyPr/>
          <a:lstStyle/>
          <a:p>
            <a:fld id="{F6C2C642-79F6-486B-825F-127AFB4BC4AF}" type="slidenum">
              <a:rPr lang="ar-SA" smtClean="0">
                <a:cs typeface="Arial" pitchFamily="34" charset="0"/>
              </a:rPr>
              <a:pPr/>
              <a:t>2</a:t>
            </a:fld>
            <a:endParaRPr lang="en-US" dirty="0" smtClean="0">
              <a:cs typeface="Arial" pitchFamily="34" charset="0"/>
            </a:endParaRPr>
          </a:p>
        </p:txBody>
      </p:sp>
      <p:sp>
        <p:nvSpPr>
          <p:cNvPr id="6148" name="TextBox 4"/>
          <p:cNvSpPr txBox="1">
            <a:spLocks noChangeArrowheads="1"/>
          </p:cNvSpPr>
          <p:nvPr/>
        </p:nvSpPr>
        <p:spPr bwMode="auto">
          <a:xfrm>
            <a:off x="2532185" y="4773216"/>
            <a:ext cx="3516923" cy="632685"/>
          </a:xfrm>
          <a:prstGeom prst="rect">
            <a:avLst/>
          </a:prstGeom>
          <a:noFill/>
          <a:ln w="9525">
            <a:noFill/>
            <a:miter lim="800000"/>
            <a:headEnd/>
            <a:tailEnd/>
          </a:ln>
        </p:spPr>
        <p:txBody>
          <a:bodyPr lIns="77925" tIns="38963" rIns="77925" bIns="38963">
            <a:spAutoFit/>
          </a:bodyPr>
          <a:lstStyle/>
          <a:p>
            <a:pPr algn="r" rtl="1"/>
            <a:r>
              <a:rPr lang="en-US" b="1" dirty="0" smtClean="0">
                <a:solidFill>
                  <a:schemeClr val="bg1"/>
                </a:solidFill>
                <a:latin typeface="Calibri" pitchFamily="34" charset="0"/>
                <a:cs typeface="Times New Roman" pitchFamily="18" charset="0"/>
              </a:rPr>
              <a:t>Dr  Abdeldjelil Ferhat  BOUDAH </a:t>
            </a:r>
            <a:endParaRPr lang="en-US" b="1" dirty="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r>
              <a:rPr lang="en-US" sz="3600" b="1" dirty="0" smtClean="0">
                <a:solidFill>
                  <a:srgbClr val="C00000"/>
                </a:solidFill>
              </a:rPr>
              <a:t>Introduction</a:t>
            </a:r>
          </a:p>
          <a:p>
            <a:pPr algn="justLow" rtl="0"/>
            <a:r>
              <a:rPr lang="en-US" b="1" dirty="0" smtClean="0"/>
              <a:t>1- The role of time value in finance</a:t>
            </a:r>
          </a:p>
          <a:p>
            <a:pPr algn="justLow" rtl="0"/>
            <a:r>
              <a:rPr lang="en-US" b="1" dirty="0" smtClean="0"/>
              <a:t>2- Future value</a:t>
            </a:r>
          </a:p>
          <a:p>
            <a:pPr algn="justLow" rtl="0"/>
            <a:r>
              <a:rPr lang="en-US" b="1" dirty="0" smtClean="0"/>
              <a:t>3- Present value</a:t>
            </a:r>
          </a:p>
          <a:p>
            <a:pPr algn="justLow" rtl="0"/>
            <a:r>
              <a:rPr lang="en-US" sz="3600" b="1" dirty="0" smtClean="0">
                <a:solidFill>
                  <a:srgbClr val="C00000"/>
                </a:solidFill>
              </a:rPr>
              <a:t>Conclusion</a:t>
            </a:r>
          </a:p>
          <a:p>
            <a:pPr algn="justLow" rtl="0"/>
            <a:endParaRPr lang="en-US" sz="28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r>
              <a:rPr lang="en-US" b="1" dirty="0" smtClean="0">
                <a:solidFill>
                  <a:srgbClr val="C00000"/>
                </a:solidFill>
              </a:rPr>
              <a:t>Introduction</a:t>
            </a:r>
            <a:endParaRPr lang="en-US" sz="3600" b="1" dirty="0" smtClean="0">
              <a:solidFill>
                <a:srgbClr val="C00000"/>
              </a:solidFill>
            </a:endParaRPr>
          </a:p>
          <a:p>
            <a:pPr marL="0" lvl="0" indent="0" algn="justLow" rtl="0"/>
            <a:r>
              <a:rPr lang="en-US" sz="3000" b="1" dirty="0" smtClean="0"/>
              <a:t>Financial manager must assess the firm’s value and decisions in light of both its present and future cash flows- both inflows and outflows.</a:t>
            </a:r>
          </a:p>
          <a:p>
            <a:pPr algn="justLow" rtl="0"/>
            <a:endParaRPr lang="en-US" sz="28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4</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مخطط انسيابي: رابط 5"/>
          <p:cNvSpPr/>
          <p:nvPr/>
        </p:nvSpPr>
        <p:spPr>
          <a:xfrm>
            <a:off x="8215338" y="3857634"/>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443301"/>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b="1" dirty="0" smtClean="0">
                <a:solidFill>
                  <a:srgbClr val="0070C0"/>
                </a:solidFill>
              </a:rPr>
              <a:t>1- The role of time value in finance</a:t>
            </a:r>
          </a:p>
          <a:p>
            <a:pPr marL="0" lvl="0" indent="0" algn="justLow" rtl="0"/>
            <a:r>
              <a:rPr lang="en-US" sz="3000" b="1" dirty="0" smtClean="0"/>
              <a:t>Firms and individuals are always confronted with opportunities to earn positive rates of return on their funds, that is, interest rates which are always greater than zero. Taking a long-term view requires the financial manager to explicitly recognize the time value of money.   </a:t>
            </a:r>
          </a:p>
          <a:p>
            <a:pPr algn="justLow" rtl="0"/>
            <a:endParaRPr lang="en-US" sz="28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5</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357158" y="1285866"/>
            <a:ext cx="8229600" cy="3086111"/>
          </a:xfrm>
        </p:spPr>
        <p:style>
          <a:lnRef idx="2">
            <a:schemeClr val="accent1"/>
          </a:lnRef>
          <a:fillRef idx="1">
            <a:schemeClr val="lt1"/>
          </a:fillRef>
          <a:effectRef idx="0">
            <a:schemeClr val="accent1"/>
          </a:effectRef>
          <a:fontRef idx="minor">
            <a:schemeClr val="dk1"/>
          </a:fontRef>
        </p:style>
        <p:txBody>
          <a:bodyPr anchor="t"/>
          <a:lstStyle/>
          <a:p>
            <a:pPr lvl="0" algn="justLow" rtl="0"/>
            <a:endParaRPr lang="en-US" b="1" dirty="0" smtClean="0">
              <a:solidFill>
                <a:srgbClr val="002060"/>
              </a:solidFill>
            </a:endParaRPr>
          </a:p>
          <a:p>
            <a:pPr lvl="0" algn="justLow" rtl="0"/>
            <a:r>
              <a:rPr lang="en-US" b="1" dirty="0" smtClean="0">
                <a:solidFill>
                  <a:srgbClr val="002060"/>
                </a:solidFill>
              </a:rPr>
              <a:t>Future Versus Present Value</a:t>
            </a:r>
          </a:p>
          <a:p>
            <a:pPr marL="0" lvl="0" indent="0" algn="justLow" rtl="0"/>
            <a:r>
              <a:rPr lang="en-US" sz="3000" b="1" dirty="0" smtClean="0"/>
              <a:t>Values and decisions can be assessed by using either </a:t>
            </a:r>
            <a:r>
              <a:rPr lang="en-US" sz="3000" b="1" dirty="0" smtClean="0">
                <a:solidFill>
                  <a:srgbClr val="7030A0"/>
                </a:solidFill>
              </a:rPr>
              <a:t>future value </a:t>
            </a:r>
            <a:r>
              <a:rPr lang="en-US" sz="3000" b="1" dirty="0" smtClean="0"/>
              <a:t>or </a:t>
            </a:r>
            <a:r>
              <a:rPr lang="en-US" sz="3000" b="1" dirty="0" smtClean="0">
                <a:solidFill>
                  <a:srgbClr val="7030A0"/>
                </a:solidFill>
              </a:rPr>
              <a:t>present value </a:t>
            </a:r>
            <a:r>
              <a:rPr lang="en-US" sz="3000" b="1" dirty="0" smtClean="0"/>
              <a:t>techniques.</a:t>
            </a:r>
          </a:p>
          <a:p>
            <a:pPr marL="0" lvl="0" indent="0" algn="justLow" rtl="0"/>
            <a:endParaRPr lang="en-US" b="1" dirty="0" smtClean="0"/>
          </a:p>
          <a:p>
            <a:pPr algn="justLow" rtl="0"/>
            <a:endParaRPr lang="en-US" sz="28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6</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786710" y="3643320"/>
            <a:ext cx="731520"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0" lvl="0" indent="0" algn="justLow" rtl="0"/>
            <a:r>
              <a:rPr lang="en-US" sz="3000" b="1" dirty="0" smtClean="0">
                <a:solidFill>
                  <a:srgbClr val="7030A0"/>
                </a:solidFill>
              </a:rPr>
              <a:t>Future value techniques </a:t>
            </a:r>
            <a:r>
              <a:rPr lang="en-US" sz="3000" b="1" dirty="0" smtClean="0"/>
              <a:t>are used to find future values, which are, typically, measured at the end of a project’s life.</a:t>
            </a:r>
          </a:p>
          <a:p>
            <a:pPr marL="0" lvl="0" indent="0" algn="justLow" rtl="0"/>
            <a:r>
              <a:rPr lang="en-US" sz="3000" b="1" dirty="0" smtClean="0">
                <a:solidFill>
                  <a:srgbClr val="7030A0"/>
                </a:solidFill>
              </a:rPr>
              <a:t>Present value techniques </a:t>
            </a:r>
            <a:r>
              <a:rPr lang="en-US" sz="3000" b="1" dirty="0" smtClean="0"/>
              <a:t>are used to find present values, which are, typically, measured at the start of a project’s life</a:t>
            </a:r>
            <a:r>
              <a:rPr lang="en-US" sz="3000" b="1" dirty="0" smtClean="0">
                <a:solidFill>
                  <a:schemeClr val="bg1"/>
                </a:solidFill>
              </a:rPr>
              <a:t>.  </a:t>
            </a:r>
          </a:p>
          <a:p>
            <a:pPr marL="0" lvl="0" indent="0" algn="justLow" rtl="0"/>
            <a:endParaRPr lang="en-US" b="1" dirty="0" smtClean="0"/>
          </a:p>
          <a:p>
            <a:pPr algn="justLow" rtl="0"/>
            <a:endParaRPr lang="en-US" sz="28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7</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214428"/>
            <a:ext cx="8229600" cy="3086111"/>
          </a:xfrm>
          <a:ln w="38100"/>
        </p:spPr>
        <p:style>
          <a:lnRef idx="2">
            <a:schemeClr val="accent1"/>
          </a:lnRef>
          <a:fillRef idx="1">
            <a:schemeClr val="lt1"/>
          </a:fillRef>
          <a:effectRef idx="0">
            <a:schemeClr val="accent1"/>
          </a:effectRef>
          <a:fontRef idx="minor">
            <a:schemeClr val="dk1"/>
          </a:fontRef>
        </p:style>
        <p:txBody>
          <a:bodyPr anchor="t"/>
          <a:lstStyle/>
          <a:p>
            <a:pPr lvl="0" algn="justLow" rtl="0"/>
            <a:r>
              <a:rPr lang="en-US" b="1" dirty="0" smtClean="0">
                <a:solidFill>
                  <a:srgbClr val="002060"/>
                </a:solidFill>
              </a:rPr>
              <a:t>Time Line</a:t>
            </a:r>
            <a:endParaRPr lang="en-US" b="1" dirty="0" smtClean="0"/>
          </a:p>
          <a:p>
            <a:pPr marL="0" lvl="0" indent="0" algn="justLow" rtl="0"/>
            <a:r>
              <a:rPr lang="en-US" sz="3000" b="1" dirty="0" smtClean="0"/>
              <a:t>To understand how future value and present value can be computed, an horizontal</a:t>
            </a:r>
            <a:r>
              <a:rPr lang="en-US" sz="3000" b="1" dirty="0" smtClean="0">
                <a:solidFill>
                  <a:schemeClr val="bg1"/>
                </a:solidFill>
              </a:rPr>
              <a:t> </a:t>
            </a:r>
            <a:r>
              <a:rPr lang="en-US" sz="3000" b="1" dirty="0" smtClean="0">
                <a:solidFill>
                  <a:srgbClr val="0070C0"/>
                </a:solidFill>
              </a:rPr>
              <a:t>time line </a:t>
            </a:r>
            <a:r>
              <a:rPr lang="en-US" sz="3000" b="1" dirty="0" smtClean="0"/>
              <a:t>is drawn as it is shown below:</a:t>
            </a:r>
            <a:endParaRPr lang="en-US" sz="3000" b="1" dirty="0" smtClean="0">
              <a:solidFill>
                <a:srgbClr val="FF0000"/>
              </a:solidFill>
            </a:endParaRPr>
          </a:p>
          <a:p>
            <a:pPr marL="0" lvl="0" indent="0" algn="justLow" rtl="0"/>
            <a:r>
              <a:rPr lang="en-US" sz="2400" b="1" dirty="0" smtClean="0">
                <a:solidFill>
                  <a:srgbClr val="7030A0"/>
                </a:solidFill>
              </a:rPr>
              <a:t>          0             1            2            3            4              5          Years</a:t>
            </a:r>
          </a:p>
          <a:p>
            <a:pPr marL="0" lvl="0" indent="0" algn="justLow" rtl="0">
              <a:spcBef>
                <a:spcPts val="0"/>
              </a:spcBef>
            </a:pPr>
            <a:endParaRPr lang="en-US" sz="2400" b="1" dirty="0" smtClean="0">
              <a:solidFill>
                <a:srgbClr val="0070C0"/>
              </a:solidFill>
            </a:endParaRPr>
          </a:p>
          <a:p>
            <a:pPr marL="0" lvl="0" indent="0" algn="justLow" rtl="0"/>
            <a:endParaRPr lang="en-US" b="1" dirty="0" smtClean="0"/>
          </a:p>
          <a:p>
            <a:pPr algn="justLow" rtl="0"/>
            <a:endParaRPr lang="en-US" sz="28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8</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cxnSp>
        <p:nvCxnSpPr>
          <p:cNvPr id="8" name="رابط كسهم مستقيم 7"/>
          <p:cNvCxnSpPr/>
          <p:nvPr/>
        </p:nvCxnSpPr>
        <p:spPr>
          <a:xfrm>
            <a:off x="1142976" y="3857634"/>
            <a:ext cx="6000792" cy="158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4" name="رابط مستقيم 13"/>
          <p:cNvCxnSpPr/>
          <p:nvPr/>
        </p:nvCxnSpPr>
        <p:spPr>
          <a:xfrm rot="5400000" flipH="1" flipV="1">
            <a:off x="2143108" y="3714758"/>
            <a:ext cx="286546" cy="79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رابط مستقيم 17"/>
          <p:cNvCxnSpPr/>
          <p:nvPr/>
        </p:nvCxnSpPr>
        <p:spPr>
          <a:xfrm rot="5400000" flipH="1" flipV="1">
            <a:off x="1072332" y="3713964"/>
            <a:ext cx="284958" cy="79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رابط مستقيم 19"/>
          <p:cNvCxnSpPr/>
          <p:nvPr/>
        </p:nvCxnSpPr>
        <p:spPr>
          <a:xfrm rot="5400000" flipH="1" flipV="1">
            <a:off x="3142843" y="3715155"/>
            <a:ext cx="287340" cy="79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4" name="رابط مستقيم 23"/>
          <p:cNvCxnSpPr/>
          <p:nvPr/>
        </p:nvCxnSpPr>
        <p:spPr>
          <a:xfrm rot="5400000" flipH="1" flipV="1">
            <a:off x="3995936" y="3723878"/>
            <a:ext cx="288032"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7" name="رابط مستقيم 26"/>
          <p:cNvCxnSpPr/>
          <p:nvPr/>
        </p:nvCxnSpPr>
        <p:spPr>
          <a:xfrm rot="5400000" flipH="1" flipV="1">
            <a:off x="5072066" y="3714758"/>
            <a:ext cx="286546" cy="79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9" name="رابط مستقيم 28"/>
          <p:cNvCxnSpPr/>
          <p:nvPr/>
        </p:nvCxnSpPr>
        <p:spPr>
          <a:xfrm rot="5400000" flipH="1" flipV="1">
            <a:off x="6143636" y="3714758"/>
            <a:ext cx="286546" cy="794"/>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سهم منحني إلى اليسار 12"/>
          <p:cNvSpPr/>
          <p:nvPr/>
        </p:nvSpPr>
        <p:spPr>
          <a:xfrm>
            <a:off x="8001024" y="3643320"/>
            <a:ext cx="588644"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300425"/>
          </a:xfrm>
          <a:ln w="38100"/>
        </p:spPr>
        <p:style>
          <a:lnRef idx="2">
            <a:schemeClr val="accent1"/>
          </a:lnRef>
          <a:fillRef idx="1">
            <a:schemeClr val="lt1"/>
          </a:fillRef>
          <a:effectRef idx="0">
            <a:schemeClr val="accent1"/>
          </a:effectRef>
          <a:fontRef idx="minor">
            <a:schemeClr val="dk1"/>
          </a:fontRef>
        </p:style>
        <p:txBody>
          <a:bodyPr anchor="t"/>
          <a:lstStyle/>
          <a:p>
            <a:pPr lvl="0" algn="justLow" rtl="0"/>
            <a:r>
              <a:rPr lang="en-US" b="1" dirty="0" smtClean="0">
                <a:solidFill>
                  <a:srgbClr val="002060"/>
                </a:solidFill>
              </a:rPr>
              <a:t>Time Line</a:t>
            </a:r>
            <a:endParaRPr lang="en-US" b="1" dirty="0" smtClean="0"/>
          </a:p>
          <a:p>
            <a:pPr marL="0" lvl="0" indent="0" algn="justLow" rtl="0"/>
            <a:r>
              <a:rPr lang="en-US" sz="2800" b="1" dirty="0" smtClean="0">
                <a:solidFill>
                  <a:srgbClr val="7030A0"/>
                </a:solidFill>
              </a:rPr>
              <a:t>0</a:t>
            </a:r>
            <a:r>
              <a:rPr lang="en-US" sz="2400" b="1" dirty="0" smtClean="0">
                <a:solidFill>
                  <a:srgbClr val="7030A0"/>
                </a:solidFill>
              </a:rPr>
              <a:t>              </a:t>
            </a:r>
            <a:r>
              <a:rPr lang="en-US" sz="2800" b="1" dirty="0" smtClean="0">
                <a:solidFill>
                  <a:srgbClr val="7030A0"/>
                </a:solidFill>
              </a:rPr>
              <a:t>1           2            3        4            5</a:t>
            </a:r>
            <a:r>
              <a:rPr lang="en-US" sz="2400" b="1" dirty="0" smtClean="0">
                <a:solidFill>
                  <a:srgbClr val="7030A0"/>
                </a:solidFill>
              </a:rPr>
              <a:t>          </a:t>
            </a:r>
            <a:r>
              <a:rPr lang="en-US" sz="2800" b="1" dirty="0" smtClean="0">
                <a:solidFill>
                  <a:srgbClr val="7030A0"/>
                </a:solidFill>
              </a:rPr>
              <a:t>Years</a:t>
            </a:r>
            <a:endParaRPr lang="en-US" sz="2400" b="1" dirty="0" smtClean="0">
              <a:solidFill>
                <a:srgbClr val="7030A0"/>
              </a:solidFill>
            </a:endParaRPr>
          </a:p>
          <a:p>
            <a:pPr marL="0" lvl="0" indent="0" algn="justLow" rtl="0">
              <a:spcBef>
                <a:spcPts val="0"/>
              </a:spcBef>
            </a:pPr>
            <a:endParaRPr lang="en-US" sz="1800" b="1" dirty="0" smtClean="0">
              <a:solidFill>
                <a:srgbClr val="0070C0"/>
              </a:solidFill>
            </a:endParaRPr>
          </a:p>
          <a:p>
            <a:pPr marL="0" lvl="0" indent="0" algn="justLow" rtl="0">
              <a:spcBef>
                <a:spcPts val="0"/>
              </a:spcBef>
            </a:pPr>
            <a:r>
              <a:rPr lang="en-US" sz="1800" b="1" dirty="0" smtClean="0">
                <a:solidFill>
                  <a:srgbClr val="0070C0"/>
                </a:solidFill>
              </a:rPr>
              <a:t>-$10000  $3000     $5000        $4000    $3000         $2000</a:t>
            </a:r>
            <a:r>
              <a:rPr lang="en-US" sz="2000" b="1" dirty="0" smtClean="0">
                <a:solidFill>
                  <a:srgbClr val="0070C0"/>
                </a:solidFill>
              </a:rPr>
              <a:t>           </a:t>
            </a:r>
            <a:r>
              <a:rPr lang="en-US" sz="2400" b="1" dirty="0" smtClean="0">
                <a:solidFill>
                  <a:srgbClr val="0070C0"/>
                </a:solidFill>
              </a:rPr>
              <a:t>Cash flows</a:t>
            </a:r>
          </a:p>
          <a:p>
            <a:pPr marL="0" lvl="0" indent="0" algn="justLow" rtl="0"/>
            <a:r>
              <a:rPr lang="en-US" sz="3000" b="1" dirty="0" smtClean="0">
                <a:solidFill>
                  <a:srgbClr val="0070C0"/>
                </a:solidFill>
              </a:rPr>
              <a:t>Time lines </a:t>
            </a:r>
            <a:r>
              <a:rPr lang="en-US" sz="3000" b="1" dirty="0" smtClean="0"/>
              <a:t>are frequently used in finance to allow the analyst to fully understand the cash flows associated with a given investment.</a:t>
            </a:r>
          </a:p>
          <a:p>
            <a:pPr marL="0" lvl="0" indent="0" algn="justLow" rtl="0"/>
            <a:endParaRPr lang="en-US" b="1" dirty="0" smtClean="0"/>
          </a:p>
          <a:p>
            <a:pPr algn="justLow" rtl="0"/>
            <a:endParaRPr lang="en-US" sz="28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9</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cxnSp>
        <p:nvCxnSpPr>
          <p:cNvPr id="8" name="رابط كسهم مستقيم 7"/>
          <p:cNvCxnSpPr/>
          <p:nvPr/>
        </p:nvCxnSpPr>
        <p:spPr>
          <a:xfrm>
            <a:off x="500034" y="2357436"/>
            <a:ext cx="6000792" cy="158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4" name="رابط مستقيم 13"/>
          <p:cNvCxnSpPr/>
          <p:nvPr/>
        </p:nvCxnSpPr>
        <p:spPr>
          <a:xfrm rot="5400000" flipH="1" flipV="1">
            <a:off x="1536282" y="2249882"/>
            <a:ext cx="214314" cy="79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رابط مستقيم 17"/>
          <p:cNvCxnSpPr/>
          <p:nvPr/>
        </p:nvCxnSpPr>
        <p:spPr>
          <a:xfrm rot="5400000" flipH="1" flipV="1">
            <a:off x="643704" y="2213766"/>
            <a:ext cx="284958" cy="79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رابط مستقيم 19"/>
          <p:cNvCxnSpPr/>
          <p:nvPr/>
        </p:nvCxnSpPr>
        <p:spPr>
          <a:xfrm rot="5400000" flipH="1" flipV="1">
            <a:off x="2464976" y="2249882"/>
            <a:ext cx="214314" cy="79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4" name="رابط مستقيم 23"/>
          <p:cNvCxnSpPr/>
          <p:nvPr/>
        </p:nvCxnSpPr>
        <p:spPr>
          <a:xfrm rot="5400000" flipH="1" flipV="1">
            <a:off x="4429124" y="2214560"/>
            <a:ext cx="286546" cy="79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7" name="رابط مستقيم 26"/>
          <p:cNvCxnSpPr/>
          <p:nvPr/>
        </p:nvCxnSpPr>
        <p:spPr>
          <a:xfrm rot="5400000" flipH="1" flipV="1">
            <a:off x="3500430" y="2214560"/>
            <a:ext cx="286546" cy="79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9" name="رابط مستقيم 28"/>
          <p:cNvCxnSpPr/>
          <p:nvPr/>
        </p:nvCxnSpPr>
        <p:spPr>
          <a:xfrm rot="5400000" flipH="1" flipV="1">
            <a:off x="5500694" y="2214560"/>
            <a:ext cx="286546" cy="794"/>
          </a:xfrm>
          <a:prstGeom prst="line">
            <a:avLst/>
          </a:prstGeom>
          <a:ln w="3810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500034" y="1214428"/>
            <a:ext cx="8229600" cy="3157549"/>
          </a:xfrm>
        </p:spPr>
        <p:style>
          <a:lnRef idx="2">
            <a:schemeClr val="accent1"/>
          </a:lnRef>
          <a:fillRef idx="1">
            <a:schemeClr val="lt1"/>
          </a:fillRef>
          <a:effectRef idx="0">
            <a:schemeClr val="accent1"/>
          </a:effectRef>
          <a:fontRef idx="minor">
            <a:schemeClr val="dk1"/>
          </a:fontRef>
        </p:style>
        <p:txBody>
          <a:bodyPr anchor="t"/>
          <a:lstStyle/>
          <a:p>
            <a:pPr lvl="0" algn="justLow" rtl="0"/>
            <a:r>
              <a:rPr lang="en-US" b="1" dirty="0" smtClean="0">
                <a:solidFill>
                  <a:srgbClr val="002060"/>
                </a:solidFill>
              </a:rPr>
              <a:t>Time Line</a:t>
            </a:r>
            <a:endParaRPr lang="en-US" b="1" dirty="0" smtClean="0"/>
          </a:p>
          <a:p>
            <a:pPr marL="0" indent="0" algn="justLow" rtl="0"/>
            <a:r>
              <a:rPr lang="en-US" b="1" dirty="0" smtClean="0"/>
              <a:t>The present value techniques uses </a:t>
            </a:r>
            <a:r>
              <a:rPr lang="en-US" b="1" dirty="0" smtClean="0">
                <a:solidFill>
                  <a:srgbClr val="7030A0"/>
                </a:solidFill>
              </a:rPr>
              <a:t>discounting </a:t>
            </a:r>
            <a:r>
              <a:rPr lang="en-US" b="1" dirty="0" smtClean="0"/>
              <a:t>to find the present value of each cash flow at time zero and then sums them to find the investment’s present value. </a:t>
            </a:r>
          </a:p>
          <a:p>
            <a:pPr algn="justLow" rtl="0"/>
            <a:endParaRPr lang="en-US" sz="28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10</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371863"/>
          </a:xfrm>
        </p:spPr>
        <p:style>
          <a:lnRef idx="2">
            <a:schemeClr val="accent1"/>
          </a:lnRef>
          <a:fillRef idx="1">
            <a:schemeClr val="lt1"/>
          </a:fillRef>
          <a:effectRef idx="0">
            <a:schemeClr val="accent1"/>
          </a:effectRef>
          <a:fontRef idx="minor">
            <a:schemeClr val="dk1"/>
          </a:fontRef>
        </p:style>
        <p:txBody>
          <a:bodyPr anchor="t"/>
          <a:lstStyle/>
          <a:p>
            <a:pPr lvl="0" algn="justLow" rtl="0"/>
            <a:r>
              <a:rPr lang="en-US" b="1" dirty="0" smtClean="0">
                <a:solidFill>
                  <a:srgbClr val="002060"/>
                </a:solidFill>
              </a:rPr>
              <a:t>Time Line</a:t>
            </a:r>
            <a:endParaRPr lang="en-US" b="1" dirty="0" smtClean="0"/>
          </a:p>
          <a:p>
            <a:pPr marL="0" indent="0" algn="justLow" rtl="0"/>
            <a:r>
              <a:rPr lang="en-US" sz="2400" b="1" dirty="0" smtClean="0">
                <a:solidFill>
                  <a:srgbClr val="7030A0"/>
                </a:solidFill>
              </a:rPr>
              <a:t>0             1            2            3            4              5            years</a:t>
            </a:r>
          </a:p>
          <a:p>
            <a:pPr marL="0" lvl="0" indent="0" algn="justLow" rtl="0">
              <a:spcBef>
                <a:spcPts val="0"/>
              </a:spcBef>
            </a:pPr>
            <a:r>
              <a:rPr lang="en-US" sz="2400" b="1" dirty="0" smtClean="0">
                <a:solidFill>
                  <a:srgbClr val="0070C0"/>
                </a:solidFill>
              </a:rPr>
              <a:t>  </a:t>
            </a:r>
            <a:r>
              <a:rPr lang="en-US" sz="1600" b="1" dirty="0" smtClean="0">
                <a:solidFill>
                  <a:srgbClr val="0070C0"/>
                </a:solidFill>
              </a:rPr>
              <a:t>         </a:t>
            </a:r>
            <a:r>
              <a:rPr lang="en-US" sz="2000" b="1" dirty="0" smtClean="0">
                <a:solidFill>
                  <a:srgbClr val="0070C0"/>
                </a:solidFill>
              </a:rPr>
              <a:t>$3000    $5000     $4000       $3000        $2000            </a:t>
            </a:r>
            <a:r>
              <a:rPr lang="en-US" sz="2400" b="1" dirty="0" smtClean="0">
                <a:solidFill>
                  <a:srgbClr val="0070C0"/>
                </a:solidFill>
              </a:rPr>
              <a:t>Cash flows</a:t>
            </a:r>
          </a:p>
          <a:p>
            <a:pPr marL="0" lvl="0" indent="0" algn="justLow" rtl="0"/>
            <a:r>
              <a:rPr lang="en-US" sz="2600" b="1" dirty="0" smtClean="0">
                <a:solidFill>
                  <a:srgbClr val="7030A0"/>
                </a:solidFill>
              </a:rPr>
              <a:t>Discounting : The application of discount factors to each year’s cash flows projections, alternatively, the present value based on the discount rate which is considered as the interest rate that the funds used for the project could earn elsewhere.</a:t>
            </a:r>
          </a:p>
          <a:p>
            <a:pPr algn="justLow" rtl="0"/>
            <a:endParaRPr lang="en-US" sz="28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11</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cxnSp>
        <p:nvCxnSpPr>
          <p:cNvPr id="8" name="رابط كسهم مستقيم 7"/>
          <p:cNvCxnSpPr/>
          <p:nvPr/>
        </p:nvCxnSpPr>
        <p:spPr>
          <a:xfrm>
            <a:off x="571472" y="2214560"/>
            <a:ext cx="6000792" cy="158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4" name="رابط مستقيم 13"/>
          <p:cNvCxnSpPr/>
          <p:nvPr/>
        </p:nvCxnSpPr>
        <p:spPr>
          <a:xfrm rot="5400000" flipH="1" flipV="1">
            <a:off x="1571604" y="2143122"/>
            <a:ext cx="143670" cy="79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رابط مستقيم 17"/>
          <p:cNvCxnSpPr/>
          <p:nvPr/>
        </p:nvCxnSpPr>
        <p:spPr>
          <a:xfrm rot="5400000" flipH="1" flipV="1">
            <a:off x="572266" y="2142328"/>
            <a:ext cx="142876"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رابط مستقيم 19"/>
          <p:cNvCxnSpPr/>
          <p:nvPr/>
        </p:nvCxnSpPr>
        <p:spPr>
          <a:xfrm rot="5400000" flipH="1" flipV="1">
            <a:off x="2357819" y="2142725"/>
            <a:ext cx="143670"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4" name="رابط مستقيم 23"/>
          <p:cNvCxnSpPr/>
          <p:nvPr/>
        </p:nvCxnSpPr>
        <p:spPr>
          <a:xfrm rot="5400000" flipH="1" flipV="1">
            <a:off x="3357554" y="2143122"/>
            <a:ext cx="143670" cy="79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7" name="رابط مستقيم 26"/>
          <p:cNvCxnSpPr/>
          <p:nvPr/>
        </p:nvCxnSpPr>
        <p:spPr>
          <a:xfrm rot="5400000" flipH="1" flipV="1">
            <a:off x="4358480" y="2142328"/>
            <a:ext cx="142876"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9" name="رابط مستقيم 28"/>
          <p:cNvCxnSpPr/>
          <p:nvPr/>
        </p:nvCxnSpPr>
        <p:spPr>
          <a:xfrm rot="5400000" flipH="1" flipV="1">
            <a:off x="5429256" y="2143122"/>
            <a:ext cx="143670" cy="794"/>
          </a:xfrm>
          <a:prstGeom prst="line">
            <a:avLst/>
          </a:prstGeom>
          <a:ln w="3810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142990"/>
            <a:ext cx="8229600" cy="3157549"/>
          </a:xfrm>
        </p:spPr>
        <p:style>
          <a:lnRef idx="2">
            <a:schemeClr val="accent1"/>
          </a:lnRef>
          <a:fillRef idx="1">
            <a:schemeClr val="lt1"/>
          </a:fillRef>
          <a:effectRef idx="0">
            <a:schemeClr val="accent1"/>
          </a:effectRef>
          <a:fontRef idx="minor">
            <a:schemeClr val="dk1"/>
          </a:fontRef>
        </p:style>
        <p:txBody>
          <a:bodyPr anchor="t"/>
          <a:lstStyle/>
          <a:p>
            <a:pPr lvl="0" algn="justLow" rtl="0"/>
            <a:r>
              <a:rPr lang="en-US" b="1" dirty="0" smtClean="0">
                <a:solidFill>
                  <a:srgbClr val="002060"/>
                </a:solidFill>
              </a:rPr>
              <a:t>Time Line</a:t>
            </a:r>
            <a:endParaRPr lang="en-US" b="1" dirty="0" smtClean="0"/>
          </a:p>
          <a:p>
            <a:pPr marL="0" indent="0" algn="justLow" rtl="0"/>
            <a:r>
              <a:rPr lang="en-US" sz="3000" b="1" dirty="0" smtClean="0"/>
              <a:t>The present value techniques uses </a:t>
            </a:r>
            <a:r>
              <a:rPr lang="en-US" sz="3000" b="1" dirty="0" smtClean="0">
                <a:solidFill>
                  <a:srgbClr val="7030A0"/>
                </a:solidFill>
              </a:rPr>
              <a:t>discounting</a:t>
            </a:r>
            <a:r>
              <a:rPr lang="en-US" sz="3000" b="1" dirty="0" smtClean="0"/>
              <a:t> to find the present value of each cash flow at time zero and then sums them to find the investment’s present value. </a:t>
            </a:r>
            <a:endParaRPr lang="en-US" sz="3000" b="1" dirty="0" smtClean="0">
              <a:solidFill>
                <a:srgbClr val="7030A0"/>
              </a:solidFill>
            </a:endParaRPr>
          </a:p>
          <a:p>
            <a:pPr marL="0" lvl="0" indent="0" algn="justLow" rtl="0"/>
            <a:r>
              <a:rPr lang="en-US" sz="3000" b="1" dirty="0" smtClean="0">
                <a:solidFill>
                  <a:srgbClr val="7030A0"/>
                </a:solidFill>
              </a:rPr>
              <a:t>         </a:t>
            </a:r>
            <a:r>
              <a:rPr lang="en-GB" sz="3000" b="1" dirty="0" smtClean="0">
                <a:cs typeface="Arial" pitchFamily="34" charset="0"/>
              </a:rPr>
              <a:t>  </a:t>
            </a:r>
            <a:r>
              <a:rPr lang="en-US" sz="3000" b="1" dirty="0" smtClean="0">
                <a:cs typeface="Arial" pitchFamily="34" charset="0"/>
              </a:rPr>
              <a:t>     </a:t>
            </a:r>
            <a:r>
              <a:rPr lang="en-GB" sz="3000" b="1" dirty="0" smtClean="0">
                <a:cs typeface="Arial" pitchFamily="34" charset="0"/>
              </a:rPr>
              <a:t>     </a:t>
            </a:r>
            <a:endParaRPr lang="ar-EG" sz="30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12</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142990"/>
            <a:ext cx="8229600" cy="3157549"/>
          </a:xfrm>
        </p:spPr>
        <p:style>
          <a:lnRef idx="2">
            <a:schemeClr val="accent1"/>
          </a:lnRef>
          <a:fillRef idx="1">
            <a:schemeClr val="lt1"/>
          </a:fillRef>
          <a:effectRef idx="0">
            <a:schemeClr val="accent1"/>
          </a:effectRef>
          <a:fontRef idx="minor">
            <a:schemeClr val="dk1"/>
          </a:fontRef>
        </p:style>
        <p:txBody>
          <a:bodyPr anchor="t"/>
          <a:lstStyle/>
          <a:p>
            <a:pPr lvl="0" algn="justLow" rtl="0"/>
            <a:r>
              <a:rPr lang="en-US" sz="3000" b="1" dirty="0" smtClean="0">
                <a:solidFill>
                  <a:srgbClr val="002060"/>
                </a:solidFill>
              </a:rPr>
              <a:t>Time Line</a:t>
            </a:r>
            <a:endParaRPr lang="en-US" sz="3000" b="1" dirty="0" smtClean="0"/>
          </a:p>
          <a:p>
            <a:pPr marL="0" indent="0" algn="justLow" rtl="0"/>
            <a:r>
              <a:rPr lang="en-US" sz="2400" b="1" dirty="0" smtClean="0">
                <a:solidFill>
                  <a:srgbClr val="7030A0"/>
                </a:solidFill>
              </a:rPr>
              <a:t>0             1            2            3            4              5             </a:t>
            </a:r>
            <a:r>
              <a:rPr lang="en-US" sz="2800" b="1" dirty="0" smtClean="0">
                <a:solidFill>
                  <a:srgbClr val="7030A0"/>
                </a:solidFill>
              </a:rPr>
              <a:t>years</a:t>
            </a:r>
            <a:endParaRPr lang="en-US" sz="2400" b="1" dirty="0" smtClean="0">
              <a:solidFill>
                <a:srgbClr val="7030A0"/>
              </a:solidFill>
            </a:endParaRPr>
          </a:p>
          <a:p>
            <a:pPr marL="0" lvl="0" indent="0" algn="justLow" rtl="0">
              <a:spcBef>
                <a:spcPts val="0"/>
              </a:spcBef>
            </a:pPr>
            <a:r>
              <a:rPr lang="en-US" sz="2400" b="1" dirty="0" smtClean="0">
                <a:solidFill>
                  <a:srgbClr val="0070C0"/>
                </a:solidFill>
              </a:rPr>
              <a:t>              </a:t>
            </a:r>
            <a:r>
              <a:rPr lang="en-US" sz="1800" b="1" dirty="0" smtClean="0">
                <a:solidFill>
                  <a:srgbClr val="0070C0"/>
                </a:solidFill>
              </a:rPr>
              <a:t>$3000      $5000    $4000     $3000       $2000         </a:t>
            </a:r>
            <a:r>
              <a:rPr lang="en-US" sz="2400" b="1" dirty="0" smtClean="0">
                <a:solidFill>
                  <a:srgbClr val="0070C0"/>
                </a:solidFill>
              </a:rPr>
              <a:t>Cash flows</a:t>
            </a:r>
          </a:p>
          <a:p>
            <a:pPr algn="justLow" rtl="0"/>
            <a:endParaRPr lang="en-US" sz="1600" b="1" dirty="0" smtClean="0"/>
          </a:p>
          <a:p>
            <a:pPr algn="justLow" rtl="0"/>
            <a:endParaRPr lang="en-US" sz="1600" b="1" dirty="0" smtClean="0"/>
          </a:p>
          <a:p>
            <a:pPr algn="justLow" rtl="0"/>
            <a:endParaRPr lang="en-US" sz="1600" b="1" dirty="0" smtClean="0"/>
          </a:p>
          <a:p>
            <a:pPr algn="justLow" rtl="0"/>
            <a:r>
              <a:rPr lang="en-US" sz="2400" b="1" dirty="0" smtClean="0"/>
              <a:t>Present</a:t>
            </a:r>
          </a:p>
          <a:p>
            <a:pPr algn="justLow" rtl="0"/>
            <a:r>
              <a:rPr lang="en-US" sz="2400" b="1" dirty="0" smtClean="0"/>
              <a:t>Value</a:t>
            </a:r>
          </a:p>
          <a:p>
            <a:pPr algn="l"/>
            <a:endParaRPr lang="en-US" b="1" dirty="0" smtClean="0">
              <a:cs typeface="Arial" pitchFamily="34" charset="0"/>
            </a:endParaRP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13</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cxnSp>
        <p:nvCxnSpPr>
          <p:cNvPr id="8" name="رابط كسهم مستقيم 7"/>
          <p:cNvCxnSpPr/>
          <p:nvPr/>
        </p:nvCxnSpPr>
        <p:spPr>
          <a:xfrm>
            <a:off x="571472" y="2143122"/>
            <a:ext cx="6000792"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4" name="رابط مستقيم 13"/>
          <p:cNvCxnSpPr/>
          <p:nvPr/>
        </p:nvCxnSpPr>
        <p:spPr>
          <a:xfrm rot="5400000" flipH="1" flipV="1">
            <a:off x="2357422" y="2000246"/>
            <a:ext cx="143670" cy="794"/>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رابط مستقيم 17"/>
          <p:cNvCxnSpPr/>
          <p:nvPr/>
        </p:nvCxnSpPr>
        <p:spPr>
          <a:xfrm rot="5400000" flipH="1" flipV="1">
            <a:off x="1500166" y="2071684"/>
            <a:ext cx="14287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رابط مستقيم 19"/>
          <p:cNvCxnSpPr/>
          <p:nvPr/>
        </p:nvCxnSpPr>
        <p:spPr>
          <a:xfrm rot="5400000" flipH="1" flipV="1">
            <a:off x="3357951" y="2071287"/>
            <a:ext cx="14367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رابط مستقيم 23"/>
          <p:cNvCxnSpPr/>
          <p:nvPr/>
        </p:nvCxnSpPr>
        <p:spPr>
          <a:xfrm rot="5400000" flipH="1" flipV="1">
            <a:off x="4357686" y="2071684"/>
            <a:ext cx="143670" cy="794"/>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رابط مستقيم 26"/>
          <p:cNvCxnSpPr/>
          <p:nvPr/>
        </p:nvCxnSpPr>
        <p:spPr>
          <a:xfrm rot="5400000" flipH="1" flipV="1">
            <a:off x="5430050" y="1999452"/>
            <a:ext cx="14287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رابط مستقيم 28"/>
          <p:cNvCxnSpPr/>
          <p:nvPr/>
        </p:nvCxnSpPr>
        <p:spPr>
          <a:xfrm rot="5400000" flipH="1" flipV="1">
            <a:off x="4357686" y="2000246"/>
            <a:ext cx="143670" cy="794"/>
          </a:xfrm>
          <a:prstGeom prst="line">
            <a:avLst/>
          </a:prstGeom>
        </p:spPr>
        <p:style>
          <a:lnRef idx="1">
            <a:schemeClr val="accent1"/>
          </a:lnRef>
          <a:fillRef idx="0">
            <a:schemeClr val="accent1"/>
          </a:fillRef>
          <a:effectRef idx="0">
            <a:schemeClr val="accent1"/>
          </a:effectRef>
          <a:fontRef idx="minor">
            <a:schemeClr val="tx1"/>
          </a:fontRef>
        </p:style>
      </p:cxnSp>
      <p:sp>
        <p:nvSpPr>
          <p:cNvPr id="13" name="سهم للأسفل 12"/>
          <p:cNvSpPr/>
          <p:nvPr/>
        </p:nvSpPr>
        <p:spPr>
          <a:xfrm>
            <a:off x="571472" y="2214560"/>
            <a:ext cx="45719" cy="285752"/>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dirty="0"/>
          </a:p>
        </p:txBody>
      </p:sp>
      <p:cxnSp>
        <p:nvCxnSpPr>
          <p:cNvPr id="30" name="رابط منحني 29"/>
          <p:cNvCxnSpPr/>
          <p:nvPr/>
        </p:nvCxnSpPr>
        <p:spPr>
          <a:xfrm rot="10800000">
            <a:off x="571472" y="2571750"/>
            <a:ext cx="1071570" cy="1588"/>
          </a:xfrm>
          <a:prstGeom prst="curvedConnector3">
            <a:avLst>
              <a:gd name="adj1" fmla="val 50000"/>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40" name="رابط مستقيم 39"/>
          <p:cNvCxnSpPr/>
          <p:nvPr/>
        </p:nvCxnSpPr>
        <p:spPr>
          <a:xfrm rot="5400000">
            <a:off x="2465373" y="2606675"/>
            <a:ext cx="21431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رابط كسهم مستقيم 42"/>
          <p:cNvCxnSpPr/>
          <p:nvPr/>
        </p:nvCxnSpPr>
        <p:spPr>
          <a:xfrm rot="10800000">
            <a:off x="571472" y="2714626"/>
            <a:ext cx="2000264"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45" name="رابط مستقيم 44"/>
          <p:cNvCxnSpPr/>
          <p:nvPr/>
        </p:nvCxnSpPr>
        <p:spPr>
          <a:xfrm rot="5400000">
            <a:off x="3251191" y="2678113"/>
            <a:ext cx="356396" cy="794"/>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رابط كسهم مستقيم 46"/>
          <p:cNvCxnSpPr/>
          <p:nvPr/>
        </p:nvCxnSpPr>
        <p:spPr>
          <a:xfrm rot="10800000">
            <a:off x="571472" y="2857502"/>
            <a:ext cx="2857520"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52" name="رابط مستقيم 51"/>
          <p:cNvCxnSpPr/>
          <p:nvPr/>
        </p:nvCxnSpPr>
        <p:spPr>
          <a:xfrm rot="5400000" flipH="1" flipV="1">
            <a:off x="1572398" y="2499518"/>
            <a:ext cx="142876"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4" name="رابط مستقيم 53"/>
          <p:cNvCxnSpPr/>
          <p:nvPr/>
        </p:nvCxnSpPr>
        <p:spPr>
          <a:xfrm rot="5400000">
            <a:off x="4287042" y="2856708"/>
            <a:ext cx="42862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رابط كسهم مستقيم 55"/>
          <p:cNvCxnSpPr/>
          <p:nvPr/>
        </p:nvCxnSpPr>
        <p:spPr>
          <a:xfrm rot="10800000">
            <a:off x="571472" y="3071816"/>
            <a:ext cx="3929090"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58" name="رابط مستقيم 57"/>
          <p:cNvCxnSpPr/>
          <p:nvPr/>
        </p:nvCxnSpPr>
        <p:spPr>
          <a:xfrm rot="5400000">
            <a:off x="5251455" y="2892427"/>
            <a:ext cx="64294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رابط كسهم مستقيم 59"/>
          <p:cNvCxnSpPr/>
          <p:nvPr/>
        </p:nvCxnSpPr>
        <p:spPr>
          <a:xfrm rot="10800000">
            <a:off x="571472" y="3214692"/>
            <a:ext cx="5000660"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157549"/>
          </a:xfrm>
        </p:spPr>
        <p:style>
          <a:lnRef idx="2">
            <a:schemeClr val="accent1"/>
          </a:lnRef>
          <a:fillRef idx="1">
            <a:schemeClr val="lt1"/>
          </a:fillRef>
          <a:effectRef idx="0">
            <a:schemeClr val="accent1"/>
          </a:effectRef>
          <a:fontRef idx="minor">
            <a:schemeClr val="dk1"/>
          </a:fontRef>
        </p:style>
        <p:txBody>
          <a:bodyPr anchor="t"/>
          <a:lstStyle/>
          <a:p>
            <a:pPr lvl="0" algn="justLow" rtl="0"/>
            <a:r>
              <a:rPr lang="en-US" b="1" dirty="0" smtClean="0">
                <a:solidFill>
                  <a:srgbClr val="002060"/>
                </a:solidFill>
              </a:rPr>
              <a:t>Time Line</a:t>
            </a:r>
            <a:endParaRPr lang="en-US" b="1" dirty="0" smtClean="0"/>
          </a:p>
          <a:p>
            <a:pPr marL="0" indent="0" algn="justLow" rtl="0"/>
            <a:r>
              <a:rPr lang="en-US" sz="3000" b="1" dirty="0" smtClean="0"/>
              <a:t>The future value techniques uses </a:t>
            </a:r>
            <a:r>
              <a:rPr lang="en-US" sz="3000" b="1" dirty="0" smtClean="0">
                <a:solidFill>
                  <a:schemeClr val="accent6">
                    <a:lumMod val="50000"/>
                  </a:schemeClr>
                </a:solidFill>
              </a:rPr>
              <a:t>compounding</a:t>
            </a:r>
            <a:r>
              <a:rPr lang="en-US" sz="3000" b="1" dirty="0" smtClean="0"/>
              <a:t> to find the future value of each cash flow at the end of the investment’s life and then sums them to find the investment’s future value. </a:t>
            </a:r>
          </a:p>
          <a:p>
            <a:pPr marL="0" lvl="0" indent="0" algn="justLow" rtl="0"/>
            <a:r>
              <a:rPr lang="en-US" sz="3000" b="1" dirty="0" smtClean="0">
                <a:solidFill>
                  <a:srgbClr val="FF0000"/>
                </a:solidFill>
              </a:rPr>
              <a:t>         </a:t>
            </a:r>
            <a:endParaRPr lang="en-US" sz="30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14</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157549"/>
          </a:xfrm>
        </p:spPr>
        <p:style>
          <a:lnRef idx="2">
            <a:schemeClr val="accent1"/>
          </a:lnRef>
          <a:fillRef idx="1">
            <a:schemeClr val="lt1"/>
          </a:fillRef>
          <a:effectRef idx="0">
            <a:schemeClr val="accent1"/>
          </a:effectRef>
          <a:fontRef idx="minor">
            <a:schemeClr val="dk1"/>
          </a:fontRef>
        </p:style>
        <p:txBody>
          <a:bodyPr anchor="t"/>
          <a:lstStyle/>
          <a:p>
            <a:pPr lvl="0" algn="justLow" rtl="0"/>
            <a:r>
              <a:rPr lang="en-US" b="1" dirty="0" smtClean="0">
                <a:solidFill>
                  <a:srgbClr val="002060"/>
                </a:solidFill>
              </a:rPr>
              <a:t>Time Line</a:t>
            </a:r>
            <a:endParaRPr lang="en-US" b="1" dirty="0" smtClean="0"/>
          </a:p>
          <a:p>
            <a:pPr marL="0" indent="0" algn="justLow" rtl="0"/>
            <a:r>
              <a:rPr lang="en-US" sz="2400" b="1" dirty="0" smtClean="0">
                <a:solidFill>
                  <a:srgbClr val="7030A0"/>
                </a:solidFill>
              </a:rPr>
              <a:t>0             1            2            3            4              5           years</a:t>
            </a:r>
          </a:p>
          <a:p>
            <a:pPr marL="0" lvl="0" indent="0" algn="justLow" rtl="0">
              <a:spcBef>
                <a:spcPts val="0"/>
              </a:spcBef>
            </a:pPr>
            <a:endParaRPr lang="en-US" sz="1600" b="1" dirty="0" smtClean="0">
              <a:solidFill>
                <a:srgbClr val="0070C0"/>
              </a:solidFill>
            </a:endParaRPr>
          </a:p>
          <a:p>
            <a:pPr marL="0" lvl="0" indent="0" algn="justLow" rtl="0">
              <a:spcBef>
                <a:spcPts val="0"/>
              </a:spcBef>
            </a:pPr>
            <a:r>
              <a:rPr lang="en-US" sz="1600" b="1" dirty="0" smtClean="0">
                <a:solidFill>
                  <a:srgbClr val="0070C0"/>
                </a:solidFill>
              </a:rPr>
              <a:t> </a:t>
            </a:r>
            <a:r>
              <a:rPr lang="en-US" sz="1800" b="1" dirty="0" smtClean="0">
                <a:solidFill>
                  <a:srgbClr val="0070C0"/>
                </a:solidFill>
              </a:rPr>
              <a:t>$2500   $3000   $5000    $4000      $3000         $2000         </a:t>
            </a:r>
            <a:r>
              <a:rPr lang="en-US" sz="2400" b="1" dirty="0" smtClean="0">
                <a:solidFill>
                  <a:srgbClr val="0070C0"/>
                </a:solidFill>
              </a:rPr>
              <a:t>Cash flows</a:t>
            </a:r>
          </a:p>
          <a:p>
            <a:pPr marL="0" lvl="0" indent="0" algn="justLow" rtl="0"/>
            <a:r>
              <a:rPr lang="en-US" sz="2800" b="1" dirty="0" smtClean="0">
                <a:solidFill>
                  <a:srgbClr val="7030A0"/>
                </a:solidFill>
              </a:rPr>
              <a:t>Compounding means the compound interest, where the charge of the loan is calculated on the sum loaned plus any interest that has accrued in previous period.</a:t>
            </a:r>
          </a:p>
          <a:p>
            <a:pPr algn="justLow" rtl="0"/>
            <a:endParaRPr lang="en-US" sz="28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15</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cxnSp>
        <p:nvCxnSpPr>
          <p:cNvPr id="8" name="رابط كسهم مستقيم 7"/>
          <p:cNvCxnSpPr/>
          <p:nvPr/>
        </p:nvCxnSpPr>
        <p:spPr>
          <a:xfrm>
            <a:off x="571472" y="2214560"/>
            <a:ext cx="6000792"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4" name="رابط مستقيم 13"/>
          <p:cNvCxnSpPr/>
          <p:nvPr/>
        </p:nvCxnSpPr>
        <p:spPr>
          <a:xfrm rot="5400000" flipH="1" flipV="1">
            <a:off x="1500166" y="2143122"/>
            <a:ext cx="143670" cy="794"/>
          </a:xfrm>
          <a:prstGeom prst="line">
            <a:avLst/>
          </a:prstGeom>
        </p:spPr>
        <p:style>
          <a:lnRef idx="3">
            <a:schemeClr val="dk1"/>
          </a:lnRef>
          <a:fillRef idx="0">
            <a:schemeClr val="dk1"/>
          </a:fillRef>
          <a:effectRef idx="2">
            <a:schemeClr val="dk1"/>
          </a:effectRef>
          <a:fontRef idx="minor">
            <a:schemeClr val="tx1"/>
          </a:fontRef>
        </p:style>
      </p:cxnSp>
      <p:cxnSp>
        <p:nvCxnSpPr>
          <p:cNvPr id="18" name="رابط مستقيم 17"/>
          <p:cNvCxnSpPr/>
          <p:nvPr/>
        </p:nvCxnSpPr>
        <p:spPr>
          <a:xfrm rot="5400000" flipH="1" flipV="1">
            <a:off x="500828" y="2142328"/>
            <a:ext cx="142876" cy="1588"/>
          </a:xfrm>
          <a:prstGeom prst="line">
            <a:avLst/>
          </a:prstGeom>
        </p:spPr>
        <p:style>
          <a:lnRef idx="3">
            <a:schemeClr val="dk1"/>
          </a:lnRef>
          <a:fillRef idx="0">
            <a:schemeClr val="dk1"/>
          </a:fillRef>
          <a:effectRef idx="2">
            <a:schemeClr val="dk1"/>
          </a:effectRef>
          <a:fontRef idx="minor">
            <a:schemeClr val="tx1"/>
          </a:fontRef>
        </p:style>
      </p:cxnSp>
      <p:cxnSp>
        <p:nvCxnSpPr>
          <p:cNvPr id="20" name="رابط مستقيم 19"/>
          <p:cNvCxnSpPr/>
          <p:nvPr/>
        </p:nvCxnSpPr>
        <p:spPr>
          <a:xfrm rot="5400000" flipH="1" flipV="1">
            <a:off x="2429257" y="2142725"/>
            <a:ext cx="143670" cy="1588"/>
          </a:xfrm>
          <a:prstGeom prst="line">
            <a:avLst/>
          </a:prstGeom>
        </p:spPr>
        <p:style>
          <a:lnRef idx="3">
            <a:schemeClr val="dk1"/>
          </a:lnRef>
          <a:fillRef idx="0">
            <a:schemeClr val="dk1"/>
          </a:fillRef>
          <a:effectRef idx="2">
            <a:schemeClr val="dk1"/>
          </a:effectRef>
          <a:fontRef idx="minor">
            <a:schemeClr val="tx1"/>
          </a:fontRef>
        </p:style>
      </p:cxnSp>
      <p:cxnSp>
        <p:nvCxnSpPr>
          <p:cNvPr id="24" name="رابط مستقيم 23"/>
          <p:cNvCxnSpPr/>
          <p:nvPr/>
        </p:nvCxnSpPr>
        <p:spPr>
          <a:xfrm rot="5400000" flipH="1" flipV="1">
            <a:off x="3286116" y="2143122"/>
            <a:ext cx="143670" cy="794"/>
          </a:xfrm>
          <a:prstGeom prst="line">
            <a:avLst/>
          </a:prstGeom>
        </p:spPr>
        <p:style>
          <a:lnRef idx="3">
            <a:schemeClr val="dk1"/>
          </a:lnRef>
          <a:fillRef idx="0">
            <a:schemeClr val="dk1"/>
          </a:fillRef>
          <a:effectRef idx="2">
            <a:schemeClr val="dk1"/>
          </a:effectRef>
          <a:fontRef idx="minor">
            <a:schemeClr val="tx1"/>
          </a:fontRef>
        </p:style>
      </p:cxnSp>
      <p:cxnSp>
        <p:nvCxnSpPr>
          <p:cNvPr id="27" name="رابط مستقيم 26"/>
          <p:cNvCxnSpPr/>
          <p:nvPr/>
        </p:nvCxnSpPr>
        <p:spPr>
          <a:xfrm rot="5400000" flipH="1" flipV="1">
            <a:off x="4286248" y="2143122"/>
            <a:ext cx="143670" cy="794"/>
          </a:xfrm>
          <a:prstGeom prst="line">
            <a:avLst/>
          </a:prstGeom>
        </p:spPr>
        <p:style>
          <a:lnRef idx="3">
            <a:schemeClr val="dk1"/>
          </a:lnRef>
          <a:fillRef idx="0">
            <a:schemeClr val="dk1"/>
          </a:fillRef>
          <a:effectRef idx="2">
            <a:schemeClr val="dk1"/>
          </a:effectRef>
          <a:fontRef idx="minor">
            <a:schemeClr val="tx1"/>
          </a:fontRef>
        </p:style>
      </p:cxnSp>
      <p:cxnSp>
        <p:nvCxnSpPr>
          <p:cNvPr id="29" name="رابط مستقيم 28"/>
          <p:cNvCxnSpPr/>
          <p:nvPr/>
        </p:nvCxnSpPr>
        <p:spPr>
          <a:xfrm rot="5400000" flipH="1" flipV="1">
            <a:off x="5429256" y="2143122"/>
            <a:ext cx="143670" cy="794"/>
          </a:xfrm>
          <a:prstGeom prst="line">
            <a:avLst/>
          </a:prstGeom>
        </p:spPr>
        <p:style>
          <a:lnRef idx="3">
            <a:schemeClr val="dk1"/>
          </a:lnRef>
          <a:fillRef idx="0">
            <a:schemeClr val="dk1"/>
          </a:fillRef>
          <a:effectRef idx="2">
            <a:schemeClr val="dk1"/>
          </a:effectRef>
          <a:fontRef idx="minor">
            <a:schemeClr val="tx1"/>
          </a:fontRef>
        </p:style>
      </p:cxn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157549"/>
          </a:xfrm>
        </p:spPr>
        <p:style>
          <a:lnRef idx="2">
            <a:schemeClr val="accent1"/>
          </a:lnRef>
          <a:fillRef idx="1">
            <a:schemeClr val="lt1"/>
          </a:fillRef>
          <a:effectRef idx="0">
            <a:schemeClr val="accent1"/>
          </a:effectRef>
          <a:fontRef idx="minor">
            <a:schemeClr val="dk1"/>
          </a:fontRef>
        </p:style>
        <p:txBody>
          <a:bodyPr anchor="t"/>
          <a:lstStyle/>
          <a:p>
            <a:pPr lvl="0" algn="justLow" rtl="0"/>
            <a:r>
              <a:rPr lang="en-US" b="1" dirty="0" smtClean="0">
                <a:solidFill>
                  <a:srgbClr val="002060"/>
                </a:solidFill>
              </a:rPr>
              <a:t>Time Line</a:t>
            </a:r>
            <a:endParaRPr lang="en-US" b="1" dirty="0" smtClean="0"/>
          </a:p>
          <a:p>
            <a:pPr marL="0" indent="0" algn="justLow" rtl="0"/>
            <a:endParaRPr lang="en-US" sz="2400" b="1" dirty="0" smtClean="0">
              <a:solidFill>
                <a:srgbClr val="7030A0"/>
              </a:solidFill>
            </a:endParaRPr>
          </a:p>
          <a:p>
            <a:pPr marL="0" indent="0" algn="justLow" rtl="0"/>
            <a:r>
              <a:rPr lang="en-US" sz="2400" b="1" dirty="0" smtClean="0">
                <a:solidFill>
                  <a:srgbClr val="7030A0"/>
                </a:solidFill>
              </a:rPr>
              <a:t>        0            1            2            3          4              5                 years</a:t>
            </a:r>
          </a:p>
          <a:p>
            <a:pPr marL="0" lvl="0" indent="0" algn="justLow" rtl="0">
              <a:spcBef>
                <a:spcPts val="0"/>
              </a:spcBef>
            </a:pPr>
            <a:r>
              <a:rPr lang="en-US" sz="2800" b="1" dirty="0" smtClean="0">
                <a:solidFill>
                  <a:srgbClr val="0070C0"/>
                </a:solidFill>
              </a:rPr>
              <a:t>   </a:t>
            </a:r>
            <a:r>
              <a:rPr lang="en-US" sz="1800" b="1" dirty="0" smtClean="0">
                <a:solidFill>
                  <a:srgbClr val="0070C0"/>
                </a:solidFill>
              </a:rPr>
              <a:t>$2500     $3000     $5000       $4000        $3000         $2000           Cash flows</a:t>
            </a:r>
            <a:endParaRPr lang="en-US" sz="2800" b="1" dirty="0" smtClean="0">
              <a:solidFill>
                <a:srgbClr val="0070C0"/>
              </a:solidFill>
            </a:endParaRPr>
          </a:p>
          <a:p>
            <a:pPr rtl="0"/>
            <a:r>
              <a:rPr lang="en-US" sz="2800" b="1" dirty="0" smtClean="0"/>
              <a:t> Future value</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16</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cxnSp>
        <p:nvCxnSpPr>
          <p:cNvPr id="8" name="رابط كسهم مستقيم 7"/>
          <p:cNvCxnSpPr/>
          <p:nvPr/>
        </p:nvCxnSpPr>
        <p:spPr>
          <a:xfrm>
            <a:off x="1142976" y="2571750"/>
            <a:ext cx="6000792"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4" name="رابط مستقيم 13"/>
          <p:cNvCxnSpPr/>
          <p:nvPr/>
        </p:nvCxnSpPr>
        <p:spPr>
          <a:xfrm rot="5400000" flipH="1" flipV="1">
            <a:off x="2965439" y="2606675"/>
            <a:ext cx="213520" cy="794"/>
          </a:xfrm>
          <a:prstGeom prst="line">
            <a:avLst/>
          </a:prstGeom>
        </p:spPr>
        <p:style>
          <a:lnRef idx="1">
            <a:schemeClr val="dk1"/>
          </a:lnRef>
          <a:fillRef idx="0">
            <a:schemeClr val="dk1"/>
          </a:fillRef>
          <a:effectRef idx="0">
            <a:schemeClr val="dk1"/>
          </a:effectRef>
          <a:fontRef idx="minor">
            <a:schemeClr val="tx1"/>
          </a:fontRef>
        </p:style>
      </p:cxnSp>
      <p:cxnSp>
        <p:nvCxnSpPr>
          <p:cNvPr id="18" name="رابط مستقيم 17"/>
          <p:cNvCxnSpPr/>
          <p:nvPr/>
        </p:nvCxnSpPr>
        <p:spPr>
          <a:xfrm rot="5400000" flipH="1" flipV="1">
            <a:off x="2107389" y="2607469"/>
            <a:ext cx="214314" cy="1588"/>
          </a:xfrm>
          <a:prstGeom prst="line">
            <a:avLst/>
          </a:prstGeom>
        </p:spPr>
        <p:style>
          <a:lnRef idx="1">
            <a:schemeClr val="dk1"/>
          </a:lnRef>
          <a:fillRef idx="0">
            <a:schemeClr val="dk1"/>
          </a:fillRef>
          <a:effectRef idx="0">
            <a:schemeClr val="dk1"/>
          </a:effectRef>
          <a:fontRef idx="minor">
            <a:schemeClr val="tx1"/>
          </a:fontRef>
        </p:style>
      </p:cxnSp>
      <p:cxnSp>
        <p:nvCxnSpPr>
          <p:cNvPr id="20" name="رابط مستقيم 19"/>
          <p:cNvCxnSpPr/>
          <p:nvPr/>
        </p:nvCxnSpPr>
        <p:spPr>
          <a:xfrm rot="5400000" flipH="1" flipV="1">
            <a:off x="3822298" y="2607072"/>
            <a:ext cx="215108" cy="1588"/>
          </a:xfrm>
          <a:prstGeom prst="line">
            <a:avLst/>
          </a:prstGeom>
        </p:spPr>
        <p:style>
          <a:lnRef idx="1">
            <a:schemeClr val="dk1"/>
          </a:lnRef>
          <a:fillRef idx="0">
            <a:schemeClr val="dk1"/>
          </a:fillRef>
          <a:effectRef idx="0">
            <a:schemeClr val="dk1"/>
          </a:effectRef>
          <a:fontRef idx="minor">
            <a:schemeClr val="tx1"/>
          </a:fontRef>
        </p:style>
      </p:cxnSp>
      <p:cxnSp>
        <p:nvCxnSpPr>
          <p:cNvPr id="24" name="رابط مستقيم 23"/>
          <p:cNvCxnSpPr/>
          <p:nvPr/>
        </p:nvCxnSpPr>
        <p:spPr>
          <a:xfrm rot="5400000" flipH="1" flipV="1">
            <a:off x="4893868" y="2607072"/>
            <a:ext cx="215108" cy="1588"/>
          </a:xfrm>
          <a:prstGeom prst="line">
            <a:avLst/>
          </a:prstGeom>
        </p:spPr>
        <p:style>
          <a:lnRef idx="1">
            <a:schemeClr val="dk1"/>
          </a:lnRef>
          <a:fillRef idx="0">
            <a:schemeClr val="dk1"/>
          </a:fillRef>
          <a:effectRef idx="0">
            <a:schemeClr val="dk1"/>
          </a:effectRef>
          <a:fontRef idx="minor">
            <a:schemeClr val="tx1"/>
          </a:fontRef>
        </p:style>
      </p:cxnSp>
      <p:cxnSp>
        <p:nvCxnSpPr>
          <p:cNvPr id="27" name="رابط مستقيم 26"/>
          <p:cNvCxnSpPr/>
          <p:nvPr/>
        </p:nvCxnSpPr>
        <p:spPr>
          <a:xfrm rot="5400000" flipH="1" flipV="1">
            <a:off x="5965835" y="2392361"/>
            <a:ext cx="21431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رابط مستقيم 28"/>
          <p:cNvCxnSpPr/>
          <p:nvPr/>
        </p:nvCxnSpPr>
        <p:spPr>
          <a:xfrm rot="5400000" flipH="1" flipV="1">
            <a:off x="5965835" y="2606675"/>
            <a:ext cx="213520" cy="794"/>
          </a:xfrm>
          <a:prstGeom prst="line">
            <a:avLst/>
          </a:prstGeom>
        </p:spPr>
        <p:style>
          <a:lnRef idx="1">
            <a:schemeClr val="dk1"/>
          </a:lnRef>
          <a:fillRef idx="0">
            <a:schemeClr val="dk1"/>
          </a:fillRef>
          <a:effectRef idx="0">
            <a:schemeClr val="dk1"/>
          </a:effectRef>
          <a:fontRef idx="minor">
            <a:schemeClr val="tx1"/>
          </a:fontRef>
        </p:style>
      </p:cxnSp>
      <p:cxnSp>
        <p:nvCxnSpPr>
          <p:cNvPr id="31" name="رابط مستقيم 30"/>
          <p:cNvCxnSpPr/>
          <p:nvPr/>
        </p:nvCxnSpPr>
        <p:spPr>
          <a:xfrm rot="5400000" flipH="1" flipV="1">
            <a:off x="857224" y="2143122"/>
            <a:ext cx="71438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رابط مستقيم 36"/>
          <p:cNvCxnSpPr/>
          <p:nvPr/>
        </p:nvCxnSpPr>
        <p:spPr>
          <a:xfrm rot="5400000" flipH="1" flipV="1">
            <a:off x="1929588" y="2213766"/>
            <a:ext cx="57150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رابط كسهم مستقيم 38"/>
          <p:cNvCxnSpPr/>
          <p:nvPr/>
        </p:nvCxnSpPr>
        <p:spPr>
          <a:xfrm>
            <a:off x="1214414" y="1785932"/>
            <a:ext cx="4929222"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42" name="رابط مستقيم 41"/>
          <p:cNvCxnSpPr/>
          <p:nvPr/>
        </p:nvCxnSpPr>
        <p:spPr>
          <a:xfrm rot="5400000" flipH="1" flipV="1">
            <a:off x="2858282" y="2285204"/>
            <a:ext cx="42862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رابط كسهم مستقيم 43"/>
          <p:cNvCxnSpPr/>
          <p:nvPr/>
        </p:nvCxnSpPr>
        <p:spPr>
          <a:xfrm>
            <a:off x="2214546" y="1928808"/>
            <a:ext cx="3929090"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47" name="رابط مستقيم 46"/>
          <p:cNvCxnSpPr/>
          <p:nvPr/>
        </p:nvCxnSpPr>
        <p:spPr>
          <a:xfrm rot="5400000" flipH="1" flipV="1">
            <a:off x="3750463" y="2321717"/>
            <a:ext cx="357984" cy="794"/>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رابط كسهم مستقيم 48"/>
          <p:cNvCxnSpPr/>
          <p:nvPr/>
        </p:nvCxnSpPr>
        <p:spPr>
          <a:xfrm>
            <a:off x="3071802" y="2071684"/>
            <a:ext cx="3071834"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58" name="رابط مستقيم 57"/>
          <p:cNvCxnSpPr/>
          <p:nvPr/>
        </p:nvCxnSpPr>
        <p:spPr>
          <a:xfrm rot="5400000" flipH="1" flipV="1">
            <a:off x="4894265" y="2392361"/>
            <a:ext cx="21431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رابط كسهم مستقيم 59"/>
          <p:cNvCxnSpPr/>
          <p:nvPr/>
        </p:nvCxnSpPr>
        <p:spPr>
          <a:xfrm>
            <a:off x="3929058" y="2143122"/>
            <a:ext cx="2214578"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62" name="سهم لأعلى 61"/>
          <p:cNvSpPr/>
          <p:nvPr/>
        </p:nvSpPr>
        <p:spPr>
          <a:xfrm>
            <a:off x="6300192" y="2211710"/>
            <a:ext cx="285752" cy="35719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cxnSp>
        <p:nvCxnSpPr>
          <p:cNvPr id="30" name="رابط كسهم مستقيم 29"/>
          <p:cNvCxnSpPr/>
          <p:nvPr/>
        </p:nvCxnSpPr>
        <p:spPr>
          <a:xfrm>
            <a:off x="5000628" y="2285998"/>
            <a:ext cx="1071570"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5" name="رابط مستقيم 24"/>
          <p:cNvCxnSpPr/>
          <p:nvPr/>
        </p:nvCxnSpPr>
        <p:spPr>
          <a:xfrm rot="5400000" flipH="1" flipV="1">
            <a:off x="1081261" y="2606105"/>
            <a:ext cx="214314" cy="1588"/>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lvl="0" algn="justLow" rtl="0"/>
            <a:endParaRPr lang="en-US" b="1" dirty="0" smtClean="0">
              <a:solidFill>
                <a:srgbClr val="002060"/>
              </a:solidFill>
            </a:endParaRPr>
          </a:p>
          <a:p>
            <a:pPr lvl="0" algn="justLow" rtl="0"/>
            <a:r>
              <a:rPr lang="en-US" b="1" dirty="0" smtClean="0">
                <a:solidFill>
                  <a:srgbClr val="002060"/>
                </a:solidFill>
              </a:rPr>
              <a:t>Computational aids</a:t>
            </a:r>
          </a:p>
          <a:p>
            <a:pPr marL="0" lvl="0" indent="0" algn="justLow" rtl="0"/>
            <a:r>
              <a:rPr lang="en-US" sz="3000" b="1" dirty="0" smtClean="0"/>
              <a:t>There are three computational aids: financial tables, hand-held business/calculators, and personal computers.</a:t>
            </a:r>
          </a:p>
          <a:p>
            <a:pPr algn="justLow" rtl="0"/>
            <a:endParaRPr lang="en-US" sz="28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17</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lvl="0" algn="justLow" rtl="0"/>
            <a:r>
              <a:rPr lang="en-US" b="1" dirty="0" smtClean="0">
                <a:solidFill>
                  <a:srgbClr val="002060"/>
                </a:solidFill>
              </a:rPr>
              <a:t>Computational aids</a:t>
            </a:r>
          </a:p>
          <a:p>
            <a:pPr marL="0" lvl="0" indent="0" algn="justLow" rtl="0"/>
            <a:r>
              <a:rPr lang="en-US" sz="3000" b="1" dirty="0" smtClean="0"/>
              <a:t>Financial Tables</a:t>
            </a:r>
          </a:p>
          <a:p>
            <a:pPr marL="0" lvl="0" indent="0" algn="justLow" rtl="0"/>
            <a:r>
              <a:rPr lang="en-US" sz="3000" b="1" i="1" dirty="0" smtClean="0">
                <a:solidFill>
                  <a:srgbClr val="002060"/>
                </a:solidFill>
                <a:effectLst>
                  <a:outerShdw blurRad="38100" dist="38100" dir="2700000" algn="tl">
                    <a:srgbClr val="000000">
                      <a:alpha val="43137"/>
                    </a:srgbClr>
                  </a:outerShdw>
                </a:effectLst>
              </a:rPr>
              <a:t>Financial tables include </a:t>
            </a:r>
            <a:r>
              <a:rPr lang="en-US" sz="3000" b="1" i="1" dirty="0" smtClean="0">
                <a:solidFill>
                  <a:schemeClr val="accent6">
                    <a:lumMod val="50000"/>
                  </a:schemeClr>
                </a:solidFill>
                <a:effectLst>
                  <a:outerShdw blurRad="38100" dist="38100" dir="2700000" algn="tl">
                    <a:srgbClr val="000000">
                      <a:alpha val="43137"/>
                    </a:srgbClr>
                  </a:outerShdw>
                </a:effectLst>
              </a:rPr>
              <a:t>future</a:t>
            </a:r>
            <a:r>
              <a:rPr lang="en-US" sz="3000" b="1" i="1" dirty="0" smtClean="0">
                <a:solidFill>
                  <a:srgbClr val="002060"/>
                </a:solidFill>
                <a:effectLst>
                  <a:outerShdw blurRad="38100" dist="38100" dir="2700000" algn="tl">
                    <a:srgbClr val="000000">
                      <a:alpha val="43137"/>
                    </a:srgbClr>
                  </a:outerShdw>
                </a:effectLst>
              </a:rPr>
              <a:t> and </a:t>
            </a:r>
            <a:r>
              <a:rPr lang="en-US" sz="3000" b="1" i="1" dirty="0" smtClean="0">
                <a:solidFill>
                  <a:schemeClr val="accent6">
                    <a:lumMod val="50000"/>
                  </a:schemeClr>
                </a:solidFill>
                <a:effectLst>
                  <a:outerShdw blurRad="38100" dist="38100" dir="2700000" algn="tl">
                    <a:srgbClr val="000000">
                      <a:alpha val="43137"/>
                    </a:srgbClr>
                  </a:outerShdw>
                </a:effectLst>
              </a:rPr>
              <a:t>present</a:t>
            </a:r>
            <a:r>
              <a:rPr lang="en-US" sz="3000" b="1" i="1" dirty="0" smtClean="0">
                <a:solidFill>
                  <a:srgbClr val="002060"/>
                </a:solidFill>
                <a:effectLst>
                  <a:outerShdw blurRad="38100" dist="38100" dir="2700000" algn="tl">
                    <a:srgbClr val="000000">
                      <a:alpha val="43137"/>
                    </a:srgbClr>
                  </a:outerShdw>
                </a:effectLst>
              </a:rPr>
              <a:t> value interest factors which can be easily developed from the appropriate formulas and used to simplify time value calculations. </a:t>
            </a:r>
            <a:r>
              <a:rPr lang="en-US" sz="3000" b="1" i="1" dirty="0" smtClean="0">
                <a:solidFill>
                  <a:schemeClr val="accent6">
                    <a:lumMod val="50000"/>
                  </a:schemeClr>
                </a:solidFill>
                <a:effectLst>
                  <a:outerShdw blurRad="38100" dist="38100" dir="2700000" algn="tl">
                    <a:srgbClr val="000000">
                      <a:alpha val="43137"/>
                    </a:srgbClr>
                  </a:outerShdw>
                </a:effectLst>
              </a:rPr>
              <a:t>(Figure 5.3)</a:t>
            </a:r>
          </a:p>
          <a:p>
            <a:pPr algn="justLow" rtl="0"/>
            <a:endParaRPr lang="en-US" sz="28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18</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lvl="0" algn="justLow" rtl="0"/>
            <a:endParaRPr lang="en-US" sz="3000" b="1" dirty="0" smtClean="0">
              <a:solidFill>
                <a:srgbClr val="002060"/>
              </a:solidFill>
            </a:endParaRPr>
          </a:p>
          <a:p>
            <a:pPr lvl="0" algn="justLow" rtl="0"/>
            <a:r>
              <a:rPr lang="en-US" b="1" dirty="0" smtClean="0">
                <a:solidFill>
                  <a:srgbClr val="0070C0"/>
                </a:solidFill>
              </a:rPr>
              <a:t>2- Future value </a:t>
            </a:r>
          </a:p>
          <a:p>
            <a:pPr marL="0" lvl="0" indent="0" algn="justLow" rtl="0"/>
            <a:r>
              <a:rPr lang="en-US" sz="3000" b="1" dirty="0" smtClean="0"/>
              <a:t>There are two main categories of future value: </a:t>
            </a:r>
            <a:r>
              <a:rPr lang="en-US" sz="3000" b="1" dirty="0" smtClean="0">
                <a:solidFill>
                  <a:srgbClr val="C00000"/>
                </a:solidFill>
              </a:rPr>
              <a:t>future value of a single amount </a:t>
            </a:r>
            <a:r>
              <a:rPr lang="en-US" sz="3000" b="1" dirty="0" smtClean="0"/>
              <a:t>and </a:t>
            </a:r>
            <a:r>
              <a:rPr lang="en-US" sz="3000" b="1" dirty="0" smtClean="0">
                <a:solidFill>
                  <a:srgbClr val="C00000"/>
                </a:solidFill>
              </a:rPr>
              <a:t>future value of an annuity.</a:t>
            </a:r>
          </a:p>
          <a:p>
            <a:pPr algn="justLow" rtl="0"/>
            <a:endParaRPr lang="en-US" sz="28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19</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lvl="0" algn="justLow" rtl="0"/>
            <a:endParaRPr lang="en-US" b="1" dirty="0" smtClean="0">
              <a:solidFill>
                <a:srgbClr val="7030A0"/>
              </a:solidFill>
            </a:endParaRPr>
          </a:p>
          <a:p>
            <a:pPr lvl="0" algn="justLow" rtl="0"/>
            <a:r>
              <a:rPr lang="en-US" b="1" dirty="0" smtClean="0">
                <a:solidFill>
                  <a:srgbClr val="002060"/>
                </a:solidFill>
              </a:rPr>
              <a:t>2-1 Future value of a single amount</a:t>
            </a:r>
          </a:p>
          <a:p>
            <a:pPr marL="0" lvl="0" indent="0" algn="justLow" rtl="0"/>
            <a:r>
              <a:rPr lang="en-US" sz="3000" b="1" dirty="0" smtClean="0"/>
              <a:t>Prior to any calculation of the future value, it should be so helpful to define the following terms: future value, compound interest, and principal.</a:t>
            </a:r>
          </a:p>
          <a:p>
            <a:pPr marL="0" lvl="0" indent="0" algn="justLow" rtl="0"/>
            <a:endParaRPr lang="en-US" sz="2400" b="1" dirty="0" smtClean="0"/>
          </a:p>
          <a:p>
            <a:pPr algn="justLow" rtl="0"/>
            <a:endParaRPr lang="en-US" sz="28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20</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929586" y="3714758"/>
            <a:ext cx="731520"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0" lvl="0" indent="0" algn="justLow" rtl="0"/>
            <a:r>
              <a:rPr lang="en-US" sz="2600" b="1" dirty="0" smtClean="0">
                <a:solidFill>
                  <a:srgbClr val="002060"/>
                </a:solidFill>
              </a:rPr>
              <a:t>Future value: </a:t>
            </a:r>
            <a:r>
              <a:rPr lang="en-US" sz="2600" b="1" dirty="0" smtClean="0"/>
              <a:t>the value of a present amount at future date found by applying compound interest over a specified period of time.</a:t>
            </a:r>
          </a:p>
          <a:p>
            <a:pPr marL="0" lvl="0" indent="0" algn="justLow" rtl="0"/>
            <a:r>
              <a:rPr lang="en-US" sz="2600" b="1" dirty="0" smtClean="0">
                <a:solidFill>
                  <a:srgbClr val="002060"/>
                </a:solidFill>
              </a:rPr>
              <a:t>Compound interest : </a:t>
            </a:r>
            <a:r>
              <a:rPr lang="en-US" sz="2600" b="1" dirty="0" smtClean="0"/>
              <a:t>interest earned on a given deposit that has become part of the principal at the end of a specified period.</a:t>
            </a:r>
          </a:p>
          <a:p>
            <a:pPr marL="0" lvl="0" indent="0" algn="justLow" rtl="0"/>
            <a:r>
              <a:rPr lang="en-US" sz="2600" b="1" dirty="0" smtClean="0">
                <a:solidFill>
                  <a:srgbClr val="002060"/>
                </a:solidFill>
              </a:rPr>
              <a:t>Principal:</a:t>
            </a:r>
            <a:r>
              <a:rPr lang="en-US" sz="2600" b="1" dirty="0" smtClean="0"/>
              <a:t> The amount of money on which interest is paid. </a:t>
            </a:r>
          </a:p>
          <a:p>
            <a:pPr marL="0" lvl="0" indent="0" algn="justLow" rtl="0"/>
            <a:endParaRPr lang="en-US" sz="2400" b="1" dirty="0" smtClean="0"/>
          </a:p>
          <a:p>
            <a:pPr algn="justLow" rtl="0"/>
            <a:endParaRPr lang="en-US" sz="28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21</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r>
              <a:rPr lang="en-US" sz="2800" b="1" dirty="0" smtClean="0">
                <a:solidFill>
                  <a:srgbClr val="002060"/>
                </a:solidFill>
              </a:rPr>
              <a:t>The calculation of future value of a single amount</a:t>
            </a:r>
          </a:p>
          <a:p>
            <a:pPr algn="justLow" rtl="0"/>
            <a:endParaRPr lang="en-US" sz="2800" b="1" dirty="0" smtClean="0">
              <a:solidFill>
                <a:srgbClr val="002060"/>
              </a:solidFill>
            </a:endParaRPr>
          </a:p>
          <a:p>
            <a:pPr marL="0" indent="0" algn="l" rtl="0">
              <a:spcBef>
                <a:spcPts val="0"/>
              </a:spcBef>
            </a:pPr>
            <a:r>
              <a:rPr lang="en-US" sz="2400" b="1" dirty="0" smtClean="0">
                <a:cs typeface="Arial" pitchFamily="34" charset="0"/>
              </a:rPr>
              <a:t>Where </a:t>
            </a:r>
            <a:r>
              <a:rPr lang="en-US" sz="1600" b="1" dirty="0" smtClean="0">
                <a:cs typeface="Arial" pitchFamily="34" charset="0"/>
              </a:rPr>
              <a:t>:</a:t>
            </a:r>
            <a:r>
              <a:rPr lang="en-US" b="1" dirty="0" smtClean="0">
                <a:cs typeface="Arial" pitchFamily="34" charset="0"/>
              </a:rPr>
              <a:t>        </a:t>
            </a:r>
            <a:r>
              <a:rPr lang="en-US" sz="2400" b="1" dirty="0" smtClean="0">
                <a:cs typeface="Arial" pitchFamily="34" charset="0"/>
              </a:rPr>
              <a:t>= future value at the end of the period n</a:t>
            </a:r>
            <a:endParaRPr lang="en-US" sz="1600" b="1" dirty="0" smtClean="0">
              <a:cs typeface="Arial" pitchFamily="34" charset="0"/>
            </a:endParaRPr>
          </a:p>
          <a:p>
            <a:pPr marL="0" indent="0" algn="l" rtl="0">
              <a:spcBef>
                <a:spcPts val="0"/>
              </a:spcBef>
            </a:pPr>
            <a:r>
              <a:rPr lang="en-US" sz="1800" b="1" dirty="0" smtClean="0">
                <a:cs typeface="Arial" pitchFamily="34" charset="0"/>
              </a:rPr>
              <a:t>                          </a:t>
            </a:r>
            <a:r>
              <a:rPr lang="en-US" sz="2400" b="1" dirty="0" smtClean="0">
                <a:cs typeface="Arial" pitchFamily="34" charset="0"/>
              </a:rPr>
              <a:t>C   = initial principal</a:t>
            </a:r>
          </a:p>
          <a:p>
            <a:pPr marL="0" indent="0" algn="l" rtl="0">
              <a:spcBef>
                <a:spcPts val="0"/>
              </a:spcBef>
            </a:pPr>
            <a:r>
              <a:rPr lang="en-US" sz="1600" b="1" dirty="0" smtClean="0">
                <a:cs typeface="Arial" pitchFamily="34" charset="0"/>
              </a:rPr>
              <a:t>	          </a:t>
            </a:r>
            <a:r>
              <a:rPr lang="en-US" sz="2400" b="1" dirty="0" smtClean="0">
                <a:cs typeface="Arial" pitchFamily="34" charset="0"/>
              </a:rPr>
              <a:t>k      = annual rate of interest paid</a:t>
            </a:r>
          </a:p>
          <a:p>
            <a:pPr marL="0" indent="0" algn="l" rtl="0">
              <a:spcBef>
                <a:spcPts val="0"/>
              </a:spcBef>
            </a:pPr>
            <a:r>
              <a:rPr lang="en-US" sz="1600" b="1" dirty="0" smtClean="0">
                <a:cs typeface="Arial" pitchFamily="34" charset="0"/>
              </a:rPr>
              <a:t>	          </a:t>
            </a:r>
            <a:r>
              <a:rPr lang="en-US" sz="2400" b="1" dirty="0" smtClean="0">
                <a:cs typeface="Arial" pitchFamily="34" charset="0"/>
              </a:rPr>
              <a:t>n       = number of periods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22</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307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sp>
        <p:nvSpPr>
          <p:cNvPr id="307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sp>
        <p:nvSpPr>
          <p:cNvPr id="3078"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sp>
        <p:nvSpPr>
          <p:cNvPr id="3080"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sp>
        <p:nvSpPr>
          <p:cNvPr id="3082"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sp>
        <p:nvSpPr>
          <p:cNvPr id="3084"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pic>
        <p:nvPicPr>
          <p:cNvPr id="3083" name="Picture 1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85786" y="3714758"/>
            <a:ext cx="7159504" cy="540093"/>
          </a:xfrm>
          <a:prstGeom prst="rect">
            <a:avLst/>
          </a:prstGeom>
          <a:noFill/>
        </p:spPr>
      </p:pic>
      <p:sp>
        <p:nvSpPr>
          <p:cNvPr id="1843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pic>
        <p:nvPicPr>
          <p:cNvPr id="18433"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285852" y="1785932"/>
            <a:ext cx="6691531" cy="540000"/>
          </a:xfrm>
          <a:prstGeom prst="rect">
            <a:avLst/>
          </a:prstGeom>
          <a:noFill/>
        </p:spPr>
      </p:pic>
      <p:sp>
        <p:nvSpPr>
          <p:cNvPr id="1843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pic>
        <p:nvPicPr>
          <p:cNvPr id="18435"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571604" y="2357436"/>
            <a:ext cx="602876" cy="3600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r>
              <a:rPr lang="en-US" b="1" dirty="0" smtClean="0">
                <a:solidFill>
                  <a:srgbClr val="002060"/>
                </a:solidFill>
              </a:rPr>
              <a:t>Example:</a:t>
            </a:r>
          </a:p>
          <a:p>
            <a:pPr marL="0" indent="0" algn="justLow" rtl="0"/>
            <a:r>
              <a:rPr lang="en-US" sz="3000" b="1" dirty="0" smtClean="0"/>
              <a:t>Jane Farber placed $800 in savings account paying 6 percent interest compounded annually, she wishes to determine how much money will in the account at the end of 5 years. </a:t>
            </a:r>
            <a:endParaRPr lang="en-US" sz="3000" b="1" dirty="0" smtClean="0">
              <a:solidFill>
                <a:srgbClr val="002060"/>
              </a:solidFill>
            </a:endParaRP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23</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307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sp>
        <p:nvSpPr>
          <p:cNvPr id="307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sp>
        <p:nvSpPr>
          <p:cNvPr id="3078"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sp>
        <p:nvSpPr>
          <p:cNvPr id="3080"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sp>
        <p:nvSpPr>
          <p:cNvPr id="3082"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sp>
        <p:nvSpPr>
          <p:cNvPr id="3084"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371863"/>
          </a:xfrm>
        </p:spPr>
        <p:style>
          <a:lnRef idx="2">
            <a:schemeClr val="accent1"/>
          </a:lnRef>
          <a:fillRef idx="1">
            <a:schemeClr val="lt1"/>
          </a:fillRef>
          <a:effectRef idx="0">
            <a:schemeClr val="accent1"/>
          </a:effectRef>
          <a:fontRef idx="minor">
            <a:schemeClr val="dk1"/>
          </a:fontRef>
        </p:style>
        <p:txBody>
          <a:bodyPr anchor="t"/>
          <a:lstStyle/>
          <a:p>
            <a:pPr algn="justLow" rtl="0"/>
            <a:r>
              <a:rPr lang="en-US" b="1" dirty="0" smtClean="0">
                <a:solidFill>
                  <a:srgbClr val="002060"/>
                </a:solidFill>
              </a:rPr>
              <a:t>Solution                                                  </a:t>
            </a:r>
            <a:r>
              <a:rPr lang="en-US" sz="2000" b="1" dirty="0" smtClean="0">
                <a:solidFill>
                  <a:srgbClr val="7030A0"/>
                </a:solidFill>
              </a:rPr>
              <a:t>See financial tables</a:t>
            </a:r>
            <a:endParaRPr lang="en-US" b="1" dirty="0" smtClean="0">
              <a:solidFill>
                <a:srgbClr val="7030A0"/>
              </a:solidFill>
            </a:endParaRPr>
          </a:p>
          <a:p>
            <a:pPr marL="0" indent="0" algn="justLow" rtl="0"/>
            <a:r>
              <a:rPr lang="en-US" sz="3000" b="1" dirty="0" smtClean="0"/>
              <a:t>Substituting C= $800, k= 0.06, and n = 5 into equation 1 gives the amount at the end of year 5: </a:t>
            </a:r>
            <a:r>
              <a:rPr lang="en-US" sz="2000" b="1" dirty="0" smtClean="0"/>
              <a:t>                                                                          </a:t>
            </a:r>
          </a:p>
          <a:p>
            <a:pPr marL="0" indent="0" algn="justLow" rtl="0"/>
            <a:endParaRPr lang="en-US" sz="2000" b="1" dirty="0" smtClean="0"/>
          </a:p>
          <a:p>
            <a:pPr algn="justLow" rtl="0"/>
            <a:endParaRPr lang="en-US" sz="2800" b="1" dirty="0" smtClean="0">
              <a:solidFill>
                <a:srgbClr val="002060"/>
              </a:solidFill>
            </a:endParaRP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24</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307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sp>
        <p:nvSpPr>
          <p:cNvPr id="307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sp>
        <p:nvSpPr>
          <p:cNvPr id="3078"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sp>
        <p:nvSpPr>
          <p:cNvPr id="3080"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sp>
        <p:nvSpPr>
          <p:cNvPr id="3082"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sp>
        <p:nvSpPr>
          <p:cNvPr id="3084"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pic>
        <p:nvPicPr>
          <p:cNvPr id="3083" name="Picture 1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357290" y="3929072"/>
            <a:ext cx="5200650" cy="571504"/>
          </a:xfrm>
          <a:prstGeom prst="rect">
            <a:avLst/>
          </a:prstGeom>
          <a:noFill/>
        </p:spPr>
      </p:pic>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pic>
        <p:nvPicPr>
          <p:cNvPr id="16"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071538" y="2714626"/>
            <a:ext cx="7143800" cy="540000"/>
          </a:xfrm>
          <a:prstGeom prst="rect">
            <a:avLst/>
          </a:prstGeom>
          <a:noFill/>
        </p:spPr>
      </p:pic>
      <p:sp>
        <p:nvSpPr>
          <p:cNvPr id="4608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pic>
        <p:nvPicPr>
          <p:cNvPr id="46081" name="Picture 1"/>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071538" y="3357568"/>
            <a:ext cx="7000924" cy="500066"/>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300425"/>
          </a:xfrm>
        </p:spPr>
        <p:style>
          <a:lnRef idx="2">
            <a:schemeClr val="accent1"/>
          </a:lnRef>
          <a:fillRef idx="1">
            <a:schemeClr val="lt1"/>
          </a:fillRef>
          <a:effectRef idx="0">
            <a:schemeClr val="accent1"/>
          </a:effectRef>
          <a:fontRef idx="minor">
            <a:schemeClr val="dk1"/>
          </a:fontRef>
        </p:style>
        <p:txBody>
          <a:bodyPr anchor="t"/>
          <a:lstStyle/>
          <a:p>
            <a:pPr lvl="0" algn="justLow" rtl="0"/>
            <a:r>
              <a:rPr lang="en-US" b="1" dirty="0" smtClean="0">
                <a:solidFill>
                  <a:srgbClr val="002060"/>
                </a:solidFill>
              </a:rPr>
              <a:t>2-2 Future value of an annuity</a:t>
            </a:r>
          </a:p>
          <a:p>
            <a:pPr marL="0" indent="0" algn="justLow" rtl="0"/>
            <a:r>
              <a:rPr lang="en-US" sz="2700" b="1" dirty="0" smtClean="0"/>
              <a:t>An </a:t>
            </a:r>
            <a:r>
              <a:rPr lang="en-US" sz="2700" b="1" dirty="0" smtClean="0">
                <a:solidFill>
                  <a:srgbClr val="FF0000"/>
                </a:solidFill>
              </a:rPr>
              <a:t>annuity</a:t>
            </a:r>
            <a:r>
              <a:rPr lang="en-US" sz="2700" b="1" dirty="0" smtClean="0"/>
              <a:t>  is a stream of equal annual cash flows. These cash flows can be inflows of returns earned on investments or outflows of funds invested to earn future returns. </a:t>
            </a:r>
          </a:p>
          <a:p>
            <a:pPr marL="0" indent="0" algn="justLow" rtl="0"/>
            <a:r>
              <a:rPr lang="en-US" sz="2700" b="1" dirty="0" smtClean="0"/>
              <a:t>There are two basic types of annuities, </a:t>
            </a:r>
            <a:r>
              <a:rPr lang="en-US" sz="2700" b="1" i="1" dirty="0" smtClean="0">
                <a:solidFill>
                  <a:srgbClr val="C00000"/>
                </a:solidFill>
              </a:rPr>
              <a:t>ordinary annuity</a:t>
            </a:r>
            <a:r>
              <a:rPr lang="en-US" sz="2700" b="1" dirty="0" smtClean="0"/>
              <a:t>, and the </a:t>
            </a:r>
            <a:r>
              <a:rPr lang="en-US" sz="2700" b="1" i="1" dirty="0" smtClean="0">
                <a:solidFill>
                  <a:srgbClr val="C00000"/>
                </a:solidFill>
              </a:rPr>
              <a:t>annuity due</a:t>
            </a:r>
            <a:r>
              <a:rPr lang="en-US" sz="2700" b="1" dirty="0" smtClean="0"/>
              <a:t>.</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25</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858148" y="4000510"/>
            <a:ext cx="731520" cy="500066"/>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justLow" rtl="0"/>
            <a:endParaRPr lang="en-US" sz="3000" b="1" i="1" dirty="0" smtClean="0">
              <a:solidFill>
                <a:schemeClr val="accent6">
                  <a:lumMod val="25000"/>
                </a:schemeClr>
              </a:solidFill>
            </a:endParaRPr>
          </a:p>
          <a:p>
            <a:pPr marL="0" indent="0" algn="justLow" rtl="0"/>
            <a:r>
              <a:rPr lang="en-US" sz="3000" b="1" i="1" dirty="0" smtClean="0">
                <a:solidFill>
                  <a:schemeClr val="accent6">
                    <a:lumMod val="25000"/>
                  </a:schemeClr>
                </a:solidFill>
              </a:rPr>
              <a:t>An </a:t>
            </a:r>
            <a:r>
              <a:rPr lang="en-US" sz="3000" b="1" i="1" dirty="0" smtClean="0">
                <a:solidFill>
                  <a:srgbClr val="C00000"/>
                </a:solidFill>
              </a:rPr>
              <a:t>Ordinary annuity </a:t>
            </a:r>
            <a:r>
              <a:rPr lang="en-US" sz="3000" b="1" dirty="0" smtClean="0"/>
              <a:t>is an annuity for which the payments occurs at the end of each period, whereas an </a:t>
            </a:r>
            <a:r>
              <a:rPr lang="en-US" sz="3000" b="1" i="1" dirty="0" smtClean="0">
                <a:solidFill>
                  <a:srgbClr val="C00000"/>
                </a:solidFill>
              </a:rPr>
              <a:t>annuity due </a:t>
            </a:r>
            <a:r>
              <a:rPr lang="en-US" sz="3000" b="1" dirty="0" smtClean="0"/>
              <a:t>is one for which the payments occur at the beginning of each period .</a:t>
            </a:r>
          </a:p>
          <a:p>
            <a:pPr marL="0" indent="0" algn="justLow" rtl="0"/>
            <a:endParaRPr lang="en-US" sz="2200" b="1" dirty="0" smtClean="0"/>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26</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643834" y="3643320"/>
            <a:ext cx="731520"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2800" b="1" dirty="0" smtClean="0">
                <a:solidFill>
                  <a:srgbClr val="002060"/>
                </a:solidFill>
              </a:rPr>
              <a:t>Example: </a:t>
            </a:r>
            <a:r>
              <a:rPr lang="en-US" sz="2800" b="1" dirty="0" smtClean="0"/>
              <a:t>Fran Abrams is attempting to choose the better of two annuities. Both are 5-year, $ 1,000 annuities, but the annuity </a:t>
            </a:r>
            <a:r>
              <a:rPr lang="en-US" sz="2800" b="1" dirty="0" smtClean="0">
                <a:solidFill>
                  <a:srgbClr val="C00000"/>
                </a:solidFill>
              </a:rPr>
              <a:t>A</a:t>
            </a:r>
            <a:r>
              <a:rPr lang="en-US" sz="2800" b="1" dirty="0" smtClean="0"/>
              <a:t> is an </a:t>
            </a:r>
            <a:r>
              <a:rPr lang="en-US" sz="2800" b="1" dirty="0" smtClean="0">
                <a:solidFill>
                  <a:srgbClr val="C00000"/>
                </a:solidFill>
              </a:rPr>
              <a:t>ordinary annuity </a:t>
            </a:r>
            <a:r>
              <a:rPr lang="en-US" sz="2800" b="1" dirty="0" smtClean="0"/>
              <a:t>, and annuity </a:t>
            </a:r>
            <a:r>
              <a:rPr lang="en-US" sz="2800" b="1" dirty="0" smtClean="0">
                <a:solidFill>
                  <a:srgbClr val="C00000"/>
                </a:solidFill>
              </a:rPr>
              <a:t>B</a:t>
            </a:r>
            <a:r>
              <a:rPr lang="en-US" sz="2800" b="1" dirty="0" smtClean="0"/>
              <a:t> is an </a:t>
            </a:r>
            <a:r>
              <a:rPr lang="en-US" sz="2800" b="1" dirty="0" smtClean="0">
                <a:solidFill>
                  <a:srgbClr val="C00000"/>
                </a:solidFill>
              </a:rPr>
              <a:t>annuity due</a:t>
            </a:r>
            <a:r>
              <a:rPr lang="en-US" sz="2800" b="1" dirty="0" smtClean="0"/>
              <a:t>. To better understand the difference between these annuities , she has listed their cash flows in table shown below as follows:</a:t>
            </a:r>
          </a:p>
          <a:p>
            <a:pPr algn="l"/>
            <a:r>
              <a:rPr lang="en-US" sz="2800" b="1" dirty="0" smtClean="0">
                <a:cs typeface="Arial" pitchFamily="34" charset="0"/>
              </a:rPr>
              <a:t> </a:t>
            </a:r>
          </a:p>
          <a:p>
            <a:pPr algn="l"/>
            <a:r>
              <a:rPr lang="en-GB" sz="2800" b="1" dirty="0" smtClean="0">
                <a:cs typeface="Arial" pitchFamily="34" charset="0"/>
              </a:rPr>
              <a:t>  </a:t>
            </a:r>
            <a:r>
              <a:rPr lang="en-US" sz="2800" b="1" dirty="0" smtClean="0">
                <a:cs typeface="Arial" pitchFamily="34" charset="0"/>
              </a:rPr>
              <a:t>     </a:t>
            </a:r>
            <a:r>
              <a:rPr lang="en-GB" sz="2800" b="1" dirty="0" smtClean="0">
                <a:cs typeface="Arial" pitchFamily="34" charset="0"/>
              </a:rPr>
              <a:t>     </a:t>
            </a:r>
            <a:endParaRPr lang="ar-EG" sz="28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27</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929586" y="3571882"/>
            <a:ext cx="731520"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001">
            <a:schemeClr val="lt1"/>
          </a:fillRef>
          <a:effectRef idx="0">
            <a:schemeClr val="accent1"/>
          </a:effectRef>
          <a:fontRef idx="minor">
            <a:schemeClr val="dk1"/>
          </a:fontRef>
        </p:style>
        <p:txBody>
          <a:bodyPr anchor="t"/>
          <a:lstStyle/>
          <a:p>
            <a:pPr algn="justLow" rtl="0"/>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28</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graphicFrame>
        <p:nvGraphicFramePr>
          <p:cNvPr id="8" name="جدول 7"/>
          <p:cNvGraphicFramePr>
            <a:graphicFrameLocks noGrp="1"/>
          </p:cNvGraphicFramePr>
          <p:nvPr/>
        </p:nvGraphicFramePr>
        <p:xfrm>
          <a:off x="357158" y="1214429"/>
          <a:ext cx="7500990" cy="3088958"/>
        </p:xfrm>
        <a:graphic>
          <a:graphicData uri="http://schemas.openxmlformats.org/drawingml/2006/table">
            <a:tbl>
              <a:tblPr rtl="1" firstRow="1" bandRow="1">
                <a:tableStyleId>{5C22544A-7EE6-4342-B048-85BDC9FD1C3A}</a:tableStyleId>
              </a:tblPr>
              <a:tblGrid>
                <a:gridCol w="2500330"/>
                <a:gridCol w="2500330"/>
                <a:gridCol w="2500330"/>
              </a:tblGrid>
              <a:tr h="589598">
                <a:tc gridSpan="2">
                  <a:txBody>
                    <a:bodyPr/>
                    <a:lstStyle/>
                    <a:p>
                      <a:pPr algn="ctr" rtl="1"/>
                      <a:r>
                        <a:rPr lang="en-US" sz="2800" dirty="0" smtClean="0"/>
                        <a:t>Annual</a:t>
                      </a:r>
                      <a:r>
                        <a:rPr lang="en-US" sz="2800" baseline="0" dirty="0" smtClean="0"/>
                        <a:t> cash flows</a:t>
                      </a:r>
                      <a:endParaRPr lang="ar-SA" sz="2800" dirty="0"/>
                    </a:p>
                  </a:txBody>
                  <a:tcPr/>
                </a:tc>
                <a:tc hMerge="1">
                  <a:txBody>
                    <a:bodyPr/>
                    <a:lstStyle/>
                    <a:p>
                      <a:pPr rtl="1"/>
                      <a:endParaRPr lang="ar-SA" dirty="0"/>
                    </a:p>
                  </a:txBody>
                  <a:tcPr/>
                </a:tc>
                <a:tc rowSpan="2">
                  <a:txBody>
                    <a:bodyPr/>
                    <a:lstStyle/>
                    <a:p>
                      <a:pPr algn="ctr" rtl="1"/>
                      <a:r>
                        <a:rPr lang="en-US" sz="2800" b="1" dirty="0" smtClean="0"/>
                        <a:t>End</a:t>
                      </a:r>
                      <a:r>
                        <a:rPr lang="en-US" sz="2800" b="1" baseline="0" dirty="0" smtClean="0"/>
                        <a:t> of year</a:t>
                      </a:r>
                      <a:endParaRPr lang="ar-SA" sz="2800" b="1" dirty="0"/>
                    </a:p>
                  </a:txBody>
                  <a:tcPr anchor="b"/>
                </a:tc>
              </a:tr>
              <a:tr h="900141">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800" b="1" dirty="0" smtClean="0"/>
                        <a:t>Annuity B (due)</a:t>
                      </a:r>
                      <a:endParaRPr lang="ar-SA" sz="2800" b="1" dirty="0"/>
                    </a:p>
                  </a:txBody>
                  <a:tcPr/>
                </a:tc>
                <a:tc>
                  <a:txBody>
                    <a:bodyPr/>
                    <a:lstStyle/>
                    <a:p>
                      <a:pPr algn="ctr" rtl="1"/>
                      <a:r>
                        <a:rPr lang="en-US" sz="2800" b="1" dirty="0" smtClean="0"/>
                        <a:t>Annuity A (Ordinary)</a:t>
                      </a:r>
                      <a:endParaRPr lang="ar-SA" sz="2800" b="1" dirty="0"/>
                    </a:p>
                  </a:txBody>
                  <a:tcPr/>
                </a:tc>
                <a:tc vMerge="1">
                  <a:txBody>
                    <a:bodyPr/>
                    <a:lstStyle/>
                    <a:p>
                      <a:pPr rtl="1"/>
                      <a:endParaRPr lang="ar-SA" dirty="0"/>
                    </a:p>
                  </a:txBody>
                  <a:tcPr/>
                </a:tc>
              </a:tr>
              <a:tr h="493626">
                <a:tc>
                  <a:txBody>
                    <a:bodyPr/>
                    <a:lstStyle/>
                    <a:p>
                      <a:pPr algn="ctr" rtl="1"/>
                      <a:r>
                        <a:rPr lang="en-US" sz="2800" b="1" dirty="0" smtClean="0"/>
                        <a:t>$ 1,000 </a:t>
                      </a:r>
                      <a:endParaRPr lang="ar-SA" sz="2800" b="1" dirty="0"/>
                    </a:p>
                  </a:txBody>
                  <a:tcPr/>
                </a:tc>
                <a:tc>
                  <a:txBody>
                    <a:bodyPr/>
                    <a:lstStyle/>
                    <a:p>
                      <a:pPr algn="ctr" rtl="1"/>
                      <a:r>
                        <a:rPr lang="en-US" sz="2800" b="1" dirty="0" smtClean="0"/>
                        <a:t>$        0</a:t>
                      </a:r>
                      <a:endParaRPr lang="ar-SA" sz="2800" b="1" dirty="0"/>
                    </a:p>
                  </a:txBody>
                  <a:tcPr/>
                </a:tc>
                <a:tc>
                  <a:txBody>
                    <a:bodyPr/>
                    <a:lstStyle/>
                    <a:p>
                      <a:pPr algn="ctr" rtl="1"/>
                      <a:r>
                        <a:rPr lang="en-US" sz="2800" b="1" dirty="0" smtClean="0"/>
                        <a:t>0</a:t>
                      </a:r>
                      <a:endParaRPr lang="ar-SA" sz="2800" b="1" dirty="0"/>
                    </a:p>
                  </a:txBody>
                  <a:tcPr/>
                </a:tc>
              </a:tr>
              <a:tr h="493626">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800" b="1" dirty="0" smtClean="0"/>
                        <a:t>1,000</a:t>
                      </a:r>
                      <a:endParaRPr lang="ar-SA" sz="2800" b="1" dirty="0"/>
                    </a:p>
                  </a:txBody>
                  <a:tcPr/>
                </a:tc>
                <a:tc>
                  <a:txBody>
                    <a:bodyPr/>
                    <a:lstStyle/>
                    <a:p>
                      <a:pPr algn="ctr" rtl="1"/>
                      <a:r>
                        <a:rPr lang="en-US" sz="2800" b="1" dirty="0" smtClean="0"/>
                        <a:t>1,000</a:t>
                      </a:r>
                      <a:endParaRPr lang="ar-SA" sz="2800" b="1" dirty="0"/>
                    </a:p>
                  </a:txBody>
                  <a:tcPr/>
                </a:tc>
                <a:tc>
                  <a:txBody>
                    <a:bodyPr/>
                    <a:lstStyle/>
                    <a:p>
                      <a:pPr algn="ctr" rtl="1"/>
                      <a:r>
                        <a:rPr lang="en-US" sz="2800" b="1" dirty="0" smtClean="0"/>
                        <a:t>1</a:t>
                      </a:r>
                      <a:endParaRPr lang="ar-SA" sz="2800" b="1" dirty="0"/>
                    </a:p>
                  </a:txBody>
                  <a:tcPr/>
                </a:tc>
              </a:tr>
              <a:tr h="493626">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800" b="1" dirty="0" smtClean="0"/>
                        <a:t>1,000</a:t>
                      </a:r>
                      <a:endParaRPr lang="ar-SA" sz="2800" b="1"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800" b="1" dirty="0" smtClean="0"/>
                        <a:t>1,000</a:t>
                      </a:r>
                      <a:endParaRPr lang="ar-SA" sz="2800" b="1" dirty="0"/>
                    </a:p>
                  </a:txBody>
                  <a:tcPr/>
                </a:tc>
                <a:tc>
                  <a:txBody>
                    <a:bodyPr/>
                    <a:lstStyle/>
                    <a:p>
                      <a:pPr algn="ctr" rtl="1"/>
                      <a:r>
                        <a:rPr lang="en-US" sz="2800" b="1" dirty="0" smtClean="0"/>
                        <a:t>2</a:t>
                      </a:r>
                      <a:endParaRPr lang="ar-SA" sz="2800" b="1" dirty="0"/>
                    </a:p>
                  </a:txBody>
                  <a:tcPr/>
                </a:tc>
              </a:tr>
            </a:tbl>
          </a:graphicData>
        </a:graphic>
      </p:graphicFrame>
      <p:sp>
        <p:nvSpPr>
          <p:cNvPr id="9" name="سهم منحني إلى اليسار 8"/>
          <p:cNvSpPr/>
          <p:nvPr/>
        </p:nvSpPr>
        <p:spPr>
          <a:xfrm>
            <a:off x="8001024" y="3643320"/>
            <a:ext cx="517206" cy="500066"/>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001">
            <a:schemeClr val="lt1"/>
          </a:fillRef>
          <a:effectRef idx="0">
            <a:schemeClr val="accent1"/>
          </a:effectRef>
          <a:fontRef idx="minor">
            <a:schemeClr val="dk1"/>
          </a:fontRef>
        </p:style>
        <p:txBody>
          <a:bodyPr anchor="t"/>
          <a:lstStyle/>
          <a:p>
            <a:pPr algn="justLow" rtl="0"/>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29</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graphicFrame>
        <p:nvGraphicFramePr>
          <p:cNvPr id="8" name="جدول 7"/>
          <p:cNvGraphicFramePr>
            <a:graphicFrameLocks noGrp="1"/>
          </p:cNvGraphicFramePr>
          <p:nvPr/>
        </p:nvGraphicFramePr>
        <p:xfrm>
          <a:off x="285719" y="1071552"/>
          <a:ext cx="7572429" cy="3535680"/>
        </p:xfrm>
        <a:graphic>
          <a:graphicData uri="http://schemas.openxmlformats.org/drawingml/2006/table">
            <a:tbl>
              <a:tblPr rtl="1" firstRow="1" bandRow="1">
                <a:tableStyleId>{5C22544A-7EE6-4342-B048-85BDC9FD1C3A}</a:tableStyleId>
              </a:tblPr>
              <a:tblGrid>
                <a:gridCol w="2524143"/>
                <a:gridCol w="2524143"/>
                <a:gridCol w="2524143"/>
              </a:tblGrid>
              <a:tr h="322387">
                <a:tc gridSpan="2">
                  <a:txBody>
                    <a:bodyPr/>
                    <a:lstStyle/>
                    <a:p>
                      <a:pPr algn="l" rtl="0">
                        <a:tabLst>
                          <a:tab pos="3762375" algn="l"/>
                        </a:tabLst>
                      </a:pPr>
                      <a:r>
                        <a:rPr lang="en-US" sz="2800" dirty="0" smtClean="0"/>
                        <a:t>Annual</a:t>
                      </a:r>
                      <a:r>
                        <a:rPr lang="en-US" sz="2800" baseline="0" dirty="0" smtClean="0"/>
                        <a:t> cash flows </a:t>
                      </a:r>
                      <a:r>
                        <a:rPr lang="en-US" sz="2400" baseline="0" dirty="0" smtClean="0"/>
                        <a:t>(Continuation)</a:t>
                      </a:r>
                      <a:endParaRPr lang="ar-SA" sz="2800" dirty="0"/>
                    </a:p>
                  </a:txBody>
                  <a:tcPr/>
                </a:tc>
                <a:tc hMerge="1">
                  <a:txBody>
                    <a:bodyPr/>
                    <a:lstStyle/>
                    <a:p>
                      <a:pPr rtl="1"/>
                      <a:endParaRPr lang="ar-SA" dirty="0"/>
                    </a:p>
                  </a:txBody>
                  <a:tcPr/>
                </a:tc>
                <a:tc rowSpan="2">
                  <a:txBody>
                    <a:bodyPr/>
                    <a:lstStyle/>
                    <a:p>
                      <a:pPr algn="ctr" rtl="1"/>
                      <a:r>
                        <a:rPr lang="en-US" sz="2800" b="1" dirty="0" smtClean="0"/>
                        <a:t>End</a:t>
                      </a:r>
                      <a:r>
                        <a:rPr lang="en-US" sz="2800" b="1" baseline="0" dirty="0" smtClean="0"/>
                        <a:t> of year</a:t>
                      </a:r>
                      <a:endParaRPr lang="ar-SA" sz="2800" b="1" dirty="0"/>
                    </a:p>
                  </a:txBody>
                  <a:tcPr anchor="b"/>
                </a:tc>
              </a:tr>
              <a:tr h="564176">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800" b="1" dirty="0" smtClean="0"/>
                        <a:t>Annuity B (due)</a:t>
                      </a:r>
                      <a:endParaRPr lang="ar-SA" sz="2800" b="1" dirty="0"/>
                    </a:p>
                  </a:txBody>
                  <a:tcPr/>
                </a:tc>
                <a:tc>
                  <a:txBody>
                    <a:bodyPr/>
                    <a:lstStyle/>
                    <a:p>
                      <a:pPr algn="ctr" rtl="1"/>
                      <a:r>
                        <a:rPr lang="en-US" sz="2800" b="1" dirty="0" smtClean="0"/>
                        <a:t>Annuity A (Ordinary)</a:t>
                      </a:r>
                      <a:endParaRPr lang="ar-SA" sz="2800" b="1" dirty="0"/>
                    </a:p>
                  </a:txBody>
                  <a:tcPr/>
                </a:tc>
                <a:tc vMerge="1">
                  <a:txBody>
                    <a:bodyPr/>
                    <a:lstStyle/>
                    <a:p>
                      <a:pPr rtl="1"/>
                      <a:endParaRPr lang="ar-SA" dirty="0"/>
                    </a:p>
                  </a:txBody>
                  <a:tcPr/>
                </a:tc>
              </a:tr>
              <a:tr h="322387">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800" b="1" dirty="0" smtClean="0"/>
                        <a:t>1,000</a:t>
                      </a:r>
                      <a:endParaRPr lang="ar-SA" sz="2800" b="1"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800" b="1" dirty="0" smtClean="0"/>
                        <a:t>1,000</a:t>
                      </a:r>
                      <a:endParaRPr lang="ar-SA" sz="2800" b="1" dirty="0"/>
                    </a:p>
                  </a:txBody>
                  <a:tcPr/>
                </a:tc>
                <a:tc>
                  <a:txBody>
                    <a:bodyPr/>
                    <a:lstStyle/>
                    <a:p>
                      <a:pPr algn="ctr" rtl="1"/>
                      <a:r>
                        <a:rPr lang="en-US" sz="2800" b="1" dirty="0" smtClean="0"/>
                        <a:t>3</a:t>
                      </a:r>
                      <a:endParaRPr lang="ar-SA" sz="2800" b="1" dirty="0"/>
                    </a:p>
                  </a:txBody>
                  <a:tcPr/>
                </a:tc>
              </a:tr>
              <a:tr h="322387">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800" b="1" dirty="0" smtClean="0"/>
                        <a:t>1,000</a:t>
                      </a:r>
                      <a:endParaRPr lang="ar-SA" sz="2800" b="1"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800" b="1" dirty="0" smtClean="0"/>
                        <a:t>1,000</a:t>
                      </a:r>
                      <a:endParaRPr lang="ar-SA" sz="2800" b="1" dirty="0"/>
                    </a:p>
                  </a:txBody>
                  <a:tcPr/>
                </a:tc>
                <a:tc>
                  <a:txBody>
                    <a:bodyPr/>
                    <a:lstStyle/>
                    <a:p>
                      <a:pPr algn="ctr" rtl="1"/>
                      <a:r>
                        <a:rPr lang="en-US" sz="2800" b="1" dirty="0" smtClean="0"/>
                        <a:t>4</a:t>
                      </a:r>
                      <a:endParaRPr lang="ar-SA" sz="2800" b="1" dirty="0"/>
                    </a:p>
                  </a:txBody>
                  <a:tcPr/>
                </a:tc>
              </a:tr>
              <a:tr h="322387">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800" b="1" dirty="0" smtClean="0"/>
                        <a:t>$        0</a:t>
                      </a:r>
                      <a:endParaRPr lang="ar-SA" sz="2800" b="1"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800" b="1" dirty="0" smtClean="0"/>
                        <a:t>1,000</a:t>
                      </a:r>
                      <a:endParaRPr lang="ar-SA" sz="2800" b="1" dirty="0"/>
                    </a:p>
                  </a:txBody>
                  <a:tcPr/>
                </a:tc>
                <a:tc>
                  <a:txBody>
                    <a:bodyPr/>
                    <a:lstStyle/>
                    <a:p>
                      <a:pPr algn="ctr" rtl="1"/>
                      <a:r>
                        <a:rPr lang="en-US" sz="2800" b="1" dirty="0" smtClean="0"/>
                        <a:t>5</a:t>
                      </a:r>
                      <a:endParaRPr lang="ar-SA" sz="2800" b="1" dirty="0"/>
                    </a:p>
                  </a:txBody>
                  <a:tcPr/>
                </a:tc>
              </a:tr>
              <a:tr h="393825">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800" b="1" dirty="0" smtClean="0"/>
                        <a:t>$</a:t>
                      </a:r>
                      <a:r>
                        <a:rPr lang="en-US" sz="2800" b="1" baseline="0" dirty="0" smtClean="0"/>
                        <a:t> 5000</a:t>
                      </a:r>
                      <a:endParaRPr lang="ar-SA" sz="2800" b="1" dirty="0"/>
                    </a:p>
                  </a:txBody>
                  <a:tcPr/>
                </a:tc>
                <a:tc>
                  <a:txBody>
                    <a:bodyPr/>
                    <a:lstStyle/>
                    <a:p>
                      <a:pPr algn="ctr" rtl="1"/>
                      <a:r>
                        <a:rPr lang="en-US" sz="2800" b="1" dirty="0" smtClean="0"/>
                        <a:t>$</a:t>
                      </a:r>
                      <a:r>
                        <a:rPr lang="en-US" sz="2800" b="1" baseline="0" dirty="0" smtClean="0"/>
                        <a:t> 5000</a:t>
                      </a:r>
                      <a:endParaRPr lang="ar-SA" sz="2800" b="1" dirty="0"/>
                    </a:p>
                  </a:txBody>
                  <a:tcPr/>
                </a:tc>
                <a:tc>
                  <a:txBody>
                    <a:bodyPr/>
                    <a:lstStyle/>
                    <a:p>
                      <a:pPr algn="ctr" rtl="1"/>
                      <a:r>
                        <a:rPr lang="en-US" sz="2800" b="1" dirty="0" smtClean="0"/>
                        <a:t>Totals</a:t>
                      </a:r>
                      <a:endParaRPr lang="ar-SA" sz="2800" b="1" dirty="0"/>
                    </a:p>
                  </a:txBody>
                  <a:tcPr/>
                </a:tc>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001">
            <a:schemeClr val="lt1"/>
          </a:fillRef>
          <a:effectRef idx="0">
            <a:schemeClr val="accent1"/>
          </a:effectRef>
          <a:fontRef idx="minor">
            <a:schemeClr val="dk1"/>
          </a:fontRef>
        </p:style>
        <p:txBody>
          <a:bodyPr anchor="t"/>
          <a:lstStyle/>
          <a:p>
            <a:pPr algn="justLow" rtl="0"/>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30</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graphicFrame>
        <p:nvGraphicFramePr>
          <p:cNvPr id="8" name="جدول 7"/>
          <p:cNvGraphicFramePr>
            <a:graphicFrameLocks noGrp="1"/>
          </p:cNvGraphicFramePr>
          <p:nvPr/>
        </p:nvGraphicFramePr>
        <p:xfrm>
          <a:off x="357160" y="1071552"/>
          <a:ext cx="8358245" cy="3352800"/>
        </p:xfrm>
        <a:graphic>
          <a:graphicData uri="http://schemas.openxmlformats.org/drawingml/2006/table">
            <a:tbl>
              <a:tblPr rtl="1" firstRow="1" bandRow="1">
                <a:tableStyleId>{5C22544A-7EE6-4342-B048-85BDC9FD1C3A}</a:tableStyleId>
              </a:tblPr>
              <a:tblGrid>
                <a:gridCol w="1671649"/>
                <a:gridCol w="1671649"/>
                <a:gridCol w="1671649"/>
                <a:gridCol w="1671649"/>
                <a:gridCol w="1671649"/>
              </a:tblGrid>
              <a:tr h="322387">
                <a:tc gridSpan="5">
                  <a:txBody>
                    <a:bodyPr/>
                    <a:lstStyle/>
                    <a:p>
                      <a:pPr algn="ctr" rtl="0"/>
                      <a:r>
                        <a:rPr lang="en-US" sz="1800" dirty="0" smtClean="0"/>
                        <a:t>The Future Value of $ 1000   5-year  </a:t>
                      </a:r>
                      <a:r>
                        <a:rPr lang="en-US" sz="1800" dirty="0" smtClean="0">
                          <a:solidFill>
                            <a:schemeClr val="tx1"/>
                          </a:solidFill>
                        </a:rPr>
                        <a:t>Ordinary Annuity  </a:t>
                      </a:r>
                      <a:r>
                        <a:rPr lang="en-US" sz="1800" dirty="0" smtClean="0"/>
                        <a:t>Compounded  at 7  Percent</a:t>
                      </a:r>
                      <a:endParaRPr lang="ar-SA" sz="1800" dirty="0"/>
                    </a:p>
                  </a:txBody>
                  <a:tcPr/>
                </a:tc>
                <a:tc hMerge="1">
                  <a:txBody>
                    <a:bodyPr/>
                    <a:lstStyle/>
                    <a:p>
                      <a:pPr algn="ctr" rtl="1"/>
                      <a:endParaRPr lang="ar-SA" sz="1200" dirty="0"/>
                    </a:p>
                  </a:txBody>
                  <a:tcPr/>
                </a:tc>
                <a:tc hMerge="1">
                  <a:txBody>
                    <a:bodyPr/>
                    <a:lstStyle/>
                    <a:p>
                      <a:pPr algn="ctr" rtl="1"/>
                      <a:endParaRPr lang="ar-SA" sz="1200" dirty="0"/>
                    </a:p>
                  </a:txBody>
                  <a:tcPr/>
                </a:tc>
                <a:tc hMerge="1">
                  <a:txBody>
                    <a:bodyPr/>
                    <a:lstStyle/>
                    <a:p>
                      <a:pPr rtl="1"/>
                      <a:endParaRPr lang="ar-SA"/>
                    </a:p>
                  </a:txBody>
                  <a:tcPr/>
                </a:tc>
                <a:tc hMerge="1">
                  <a:txBody>
                    <a:bodyPr/>
                    <a:lstStyle/>
                    <a:p>
                      <a:pPr algn="ctr" rtl="1"/>
                      <a:endParaRPr lang="ar-SA" sz="1200" b="1" dirty="0"/>
                    </a:p>
                  </a:txBody>
                  <a:tcPr anchor="b"/>
                </a:tc>
              </a:tr>
              <a:tr h="49823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smtClean="0"/>
                        <a:t>FV  at the end of Year </a:t>
                      </a:r>
                    </a:p>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smtClean="0"/>
                        <a:t>[(1)</a:t>
                      </a:r>
                      <a:r>
                        <a:rPr lang="ar-SA" sz="2000" b="1" dirty="0" smtClean="0"/>
                        <a:t>×</a:t>
                      </a:r>
                      <a:r>
                        <a:rPr lang="en-US" sz="2000" b="1" dirty="0" smtClean="0"/>
                        <a:t>(3)= (4)]</a:t>
                      </a:r>
                      <a:endParaRPr lang="ar-SA" sz="20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smtClean="0"/>
                        <a:t>FV IF From Table  </a:t>
                      </a:r>
                    </a:p>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smtClean="0"/>
                        <a:t>(3)</a:t>
                      </a:r>
                      <a:endParaRPr lang="ar-SA" sz="20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smtClean="0"/>
                        <a:t>Number</a:t>
                      </a:r>
                      <a:r>
                        <a:rPr lang="en-US" sz="2000" b="1" baseline="0" dirty="0" smtClean="0"/>
                        <a:t> of Years </a:t>
                      </a:r>
                      <a:r>
                        <a:rPr lang="ar-SA" sz="2000" b="1" baseline="0" dirty="0" smtClean="0"/>
                        <a:t> </a:t>
                      </a:r>
                      <a:r>
                        <a:rPr lang="en-US" sz="2000" b="1" baseline="0" dirty="0" smtClean="0"/>
                        <a:t>Compounded (2)</a:t>
                      </a:r>
                      <a:endParaRPr lang="ar-SA" sz="2000" b="1"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en-US" sz="2000" b="1" baseline="0" dirty="0" smtClean="0"/>
                    </a:p>
                  </a:txBody>
                  <a:tcPr/>
                </a:tc>
                <a:tc>
                  <a:txBody>
                    <a:bodyPr/>
                    <a:lstStyle/>
                    <a:p>
                      <a:pPr algn="ctr" rtl="1"/>
                      <a:r>
                        <a:rPr lang="en-US" sz="2000" b="1" dirty="0" smtClean="0"/>
                        <a:t>Amount deposited</a:t>
                      </a:r>
                    </a:p>
                    <a:p>
                      <a:pPr algn="ctr" rtl="1"/>
                      <a:r>
                        <a:rPr lang="en-US" sz="2000" b="1" dirty="0" smtClean="0"/>
                        <a:t>(1)</a:t>
                      </a:r>
                      <a:endParaRPr lang="ar-SA" sz="2000" b="1" dirty="0"/>
                    </a:p>
                  </a:txBody>
                  <a:tcPr/>
                </a:tc>
                <a:tc>
                  <a:txBody>
                    <a:bodyPr/>
                    <a:lstStyle/>
                    <a:p>
                      <a:pPr algn="ctr" rtl="1"/>
                      <a:r>
                        <a:rPr lang="en-US" sz="2400" b="1" dirty="0" smtClean="0"/>
                        <a:t>End</a:t>
                      </a:r>
                      <a:r>
                        <a:rPr lang="en-US" sz="2400" b="1" baseline="0" dirty="0" smtClean="0"/>
                        <a:t> of year</a:t>
                      </a:r>
                      <a:endParaRPr lang="ar-SA" sz="2400" b="1" dirty="0"/>
                    </a:p>
                  </a:txBody>
                  <a:tcPr anchor="b"/>
                </a:tc>
              </a:tr>
              <a:tr h="322387">
                <a:tc>
                  <a:txBody>
                    <a:bodyPr/>
                    <a:lstStyle/>
                    <a:p>
                      <a:pPr algn="ctr" rtl="1"/>
                      <a:r>
                        <a:rPr lang="en-US" sz="2400" b="1" dirty="0" smtClean="0"/>
                        <a:t>1,311</a:t>
                      </a:r>
                      <a:endParaRPr lang="ar-SA" sz="2400" b="1" dirty="0"/>
                    </a:p>
                  </a:txBody>
                  <a:tcPr/>
                </a:tc>
                <a:tc>
                  <a:txBody>
                    <a:bodyPr/>
                    <a:lstStyle/>
                    <a:p>
                      <a:pPr algn="ctr" rtl="1"/>
                      <a:r>
                        <a:rPr lang="en-US" sz="2400" b="1" dirty="0" smtClean="0"/>
                        <a:t>1.311</a:t>
                      </a:r>
                      <a:endParaRPr lang="ar-SA" sz="2400" b="1" dirty="0"/>
                    </a:p>
                  </a:txBody>
                  <a:tcPr/>
                </a:tc>
                <a:tc>
                  <a:txBody>
                    <a:bodyPr/>
                    <a:lstStyle/>
                    <a:p>
                      <a:pPr algn="ctr" rtl="1"/>
                      <a:r>
                        <a:rPr lang="en-US" sz="2400" b="1" dirty="0" smtClean="0"/>
                        <a:t>4</a:t>
                      </a:r>
                      <a:endParaRPr lang="ar-SA" sz="2400" b="1" dirty="0"/>
                    </a:p>
                  </a:txBody>
                  <a:tcPr/>
                </a:tc>
                <a:tc>
                  <a:txBody>
                    <a:bodyPr/>
                    <a:lstStyle/>
                    <a:p>
                      <a:pPr algn="ctr" rtl="1"/>
                      <a:r>
                        <a:rPr lang="en-US" sz="2400" b="1" dirty="0" smtClean="0"/>
                        <a:t>$1000</a:t>
                      </a:r>
                      <a:endParaRPr lang="ar-SA" sz="2400" b="1" dirty="0"/>
                    </a:p>
                  </a:txBody>
                  <a:tcPr/>
                </a:tc>
                <a:tc>
                  <a:txBody>
                    <a:bodyPr/>
                    <a:lstStyle/>
                    <a:p>
                      <a:pPr algn="ctr" rtl="1"/>
                      <a:r>
                        <a:rPr lang="en-US" sz="2400" b="1" dirty="0" smtClean="0"/>
                        <a:t>1</a:t>
                      </a:r>
                      <a:endParaRPr lang="ar-SA" sz="2400" b="1" dirty="0"/>
                    </a:p>
                  </a:txBody>
                  <a:tcPr/>
                </a:tc>
              </a:tr>
              <a:tr h="322387">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400" b="1" dirty="0" smtClean="0"/>
                        <a:t>1,225</a:t>
                      </a:r>
                      <a:endParaRPr lang="ar-SA" sz="2400" b="1"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400" b="1" dirty="0" smtClean="0"/>
                        <a:t>1.225</a:t>
                      </a:r>
                      <a:endParaRPr lang="ar-SA" sz="2400" b="1"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400" b="1" dirty="0" smtClean="0"/>
                        <a:t>3</a:t>
                      </a:r>
                      <a:endParaRPr lang="ar-SA" sz="2400" b="1" dirty="0"/>
                    </a:p>
                  </a:txBody>
                  <a:tcPr/>
                </a:tc>
                <a:tc>
                  <a:txBody>
                    <a:bodyPr/>
                    <a:lstStyle/>
                    <a:p>
                      <a:pPr algn="ctr" rtl="1"/>
                      <a:r>
                        <a:rPr lang="en-US" sz="2400" b="1" dirty="0" smtClean="0"/>
                        <a:t>1,000</a:t>
                      </a:r>
                      <a:endParaRPr lang="ar-SA" sz="2400" b="1" dirty="0"/>
                    </a:p>
                  </a:txBody>
                  <a:tcPr/>
                </a:tc>
                <a:tc>
                  <a:txBody>
                    <a:bodyPr/>
                    <a:lstStyle/>
                    <a:p>
                      <a:pPr algn="ctr" rtl="1"/>
                      <a:r>
                        <a:rPr lang="en-US" sz="2400" b="1" dirty="0" smtClean="0"/>
                        <a:t>2</a:t>
                      </a:r>
                      <a:endParaRPr lang="ar-SA" sz="2400" b="1" dirty="0"/>
                    </a:p>
                  </a:txBody>
                  <a:tcPr/>
                </a:tc>
              </a:tr>
              <a:tr h="322387">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400" b="1" dirty="0" smtClean="0"/>
                        <a:t>1,145</a:t>
                      </a:r>
                      <a:endParaRPr lang="ar-SA" sz="2400" b="1"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400" b="1" dirty="0" smtClean="0"/>
                        <a:t>1.145</a:t>
                      </a:r>
                      <a:endParaRPr lang="ar-SA" sz="2400" b="1"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400" b="1" dirty="0" smtClean="0"/>
                        <a:t>2</a:t>
                      </a:r>
                      <a:endParaRPr lang="ar-SA" sz="2400" b="1"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400" b="1" dirty="0" smtClean="0"/>
                        <a:t>1,000</a:t>
                      </a:r>
                      <a:endParaRPr lang="ar-SA" sz="2400" b="1" dirty="0"/>
                    </a:p>
                  </a:txBody>
                  <a:tcPr/>
                </a:tc>
                <a:tc>
                  <a:txBody>
                    <a:bodyPr/>
                    <a:lstStyle/>
                    <a:p>
                      <a:pPr algn="ctr" rtl="1"/>
                      <a:r>
                        <a:rPr lang="en-US" sz="2400" b="1" dirty="0" smtClean="0"/>
                        <a:t>3</a:t>
                      </a:r>
                      <a:endParaRPr lang="ar-SA" sz="2400" b="1" dirty="0"/>
                    </a:p>
                  </a:txBody>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001">
            <a:schemeClr val="lt1"/>
          </a:fillRef>
          <a:effectRef idx="0">
            <a:schemeClr val="accent1"/>
          </a:effectRef>
          <a:fontRef idx="minor">
            <a:schemeClr val="dk1"/>
          </a:fontRef>
        </p:style>
        <p:txBody>
          <a:bodyPr anchor="t"/>
          <a:lstStyle/>
          <a:p>
            <a:pPr algn="justLow" rtl="0"/>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31</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graphicFrame>
        <p:nvGraphicFramePr>
          <p:cNvPr id="8" name="جدول 7"/>
          <p:cNvGraphicFramePr>
            <a:graphicFrameLocks noGrp="1"/>
          </p:cNvGraphicFramePr>
          <p:nvPr/>
        </p:nvGraphicFramePr>
        <p:xfrm>
          <a:off x="214282" y="928676"/>
          <a:ext cx="8572560" cy="3718560"/>
        </p:xfrm>
        <a:graphic>
          <a:graphicData uri="http://schemas.openxmlformats.org/drawingml/2006/table">
            <a:tbl>
              <a:tblPr rtl="1" firstRow="1" bandRow="1">
                <a:tableStyleId>{5C22544A-7EE6-4342-B048-85BDC9FD1C3A}</a:tableStyleId>
              </a:tblPr>
              <a:tblGrid>
                <a:gridCol w="1714512"/>
                <a:gridCol w="1714512"/>
                <a:gridCol w="1714512"/>
                <a:gridCol w="1714512"/>
                <a:gridCol w="1714512"/>
              </a:tblGrid>
              <a:tr h="315060">
                <a:tc gridSpan="5">
                  <a:txBody>
                    <a:bodyPr/>
                    <a:lstStyle/>
                    <a:p>
                      <a:pPr algn="ctr" rtl="0"/>
                      <a:r>
                        <a:rPr lang="en-US" sz="1800" dirty="0" smtClean="0"/>
                        <a:t>The Future Value of $ 1000   5-year  </a:t>
                      </a:r>
                      <a:r>
                        <a:rPr lang="en-US" sz="1800" dirty="0" smtClean="0">
                          <a:solidFill>
                            <a:schemeClr val="tx1"/>
                          </a:solidFill>
                        </a:rPr>
                        <a:t>Ordinary Annuity  </a:t>
                      </a:r>
                      <a:r>
                        <a:rPr lang="en-US" sz="1800" dirty="0" smtClean="0"/>
                        <a:t>Compounded  at 7  Percent</a:t>
                      </a:r>
                      <a:endParaRPr lang="ar-SA" sz="1800" dirty="0"/>
                    </a:p>
                  </a:txBody>
                  <a:tcPr/>
                </a:tc>
                <a:tc hMerge="1">
                  <a:txBody>
                    <a:bodyPr/>
                    <a:lstStyle/>
                    <a:p>
                      <a:pPr algn="ctr" rtl="1"/>
                      <a:endParaRPr lang="ar-SA" sz="1200" dirty="0"/>
                    </a:p>
                  </a:txBody>
                  <a:tcPr/>
                </a:tc>
                <a:tc hMerge="1">
                  <a:txBody>
                    <a:bodyPr/>
                    <a:lstStyle/>
                    <a:p>
                      <a:pPr algn="ctr" rtl="1"/>
                      <a:endParaRPr lang="ar-SA" sz="1200" dirty="0"/>
                    </a:p>
                  </a:txBody>
                  <a:tcPr/>
                </a:tc>
                <a:tc hMerge="1">
                  <a:txBody>
                    <a:bodyPr/>
                    <a:lstStyle/>
                    <a:p>
                      <a:pPr rtl="1"/>
                      <a:endParaRPr lang="ar-SA"/>
                    </a:p>
                  </a:txBody>
                  <a:tcPr/>
                </a:tc>
                <a:tc hMerge="1">
                  <a:txBody>
                    <a:bodyPr/>
                    <a:lstStyle/>
                    <a:p>
                      <a:pPr algn="ctr" rtl="1"/>
                      <a:endParaRPr lang="ar-SA" sz="1200" b="1" dirty="0"/>
                    </a:p>
                  </a:txBody>
                  <a:tcPr anchor="b"/>
                </a:tc>
              </a:tr>
              <a:tr h="12602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smtClean="0"/>
                        <a:t>FV  at the end of Year </a:t>
                      </a:r>
                    </a:p>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smtClean="0"/>
                        <a:t>[(1)</a:t>
                      </a:r>
                      <a:r>
                        <a:rPr lang="ar-SA" sz="2000" b="1" dirty="0" smtClean="0"/>
                        <a:t>×</a:t>
                      </a:r>
                      <a:r>
                        <a:rPr lang="en-US" sz="2000" b="1" dirty="0" smtClean="0"/>
                        <a:t>(3)= (4)]</a:t>
                      </a:r>
                      <a:endParaRPr lang="ar-SA" sz="20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smtClean="0"/>
                        <a:t>FV IF From Table  </a:t>
                      </a:r>
                    </a:p>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smtClean="0"/>
                        <a:t>(3)</a:t>
                      </a:r>
                      <a:endParaRPr lang="ar-SA" sz="20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smtClean="0"/>
                        <a:t>Number</a:t>
                      </a:r>
                      <a:r>
                        <a:rPr lang="en-US" sz="2000" b="1" baseline="0" dirty="0" smtClean="0"/>
                        <a:t> of Years </a:t>
                      </a:r>
                      <a:r>
                        <a:rPr lang="ar-SA" sz="2000" b="1" baseline="0" dirty="0" smtClean="0"/>
                        <a:t> </a:t>
                      </a:r>
                      <a:r>
                        <a:rPr lang="en-US" sz="2000" b="1" baseline="0" dirty="0" smtClean="0"/>
                        <a:t>Compounded (2)</a:t>
                      </a:r>
                      <a:endParaRPr lang="ar-SA" sz="2000" b="1"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en-US" sz="2000" b="1" baseline="0" dirty="0" smtClean="0"/>
                    </a:p>
                  </a:txBody>
                  <a:tcPr/>
                </a:tc>
                <a:tc>
                  <a:txBody>
                    <a:bodyPr/>
                    <a:lstStyle/>
                    <a:p>
                      <a:pPr algn="ctr" rtl="1"/>
                      <a:r>
                        <a:rPr lang="en-US" sz="2000" b="1" dirty="0" smtClean="0"/>
                        <a:t>Amount deposited</a:t>
                      </a:r>
                    </a:p>
                    <a:p>
                      <a:pPr algn="ctr" rtl="1"/>
                      <a:r>
                        <a:rPr lang="en-US" sz="2000" b="1" dirty="0" smtClean="0"/>
                        <a:t>(1)</a:t>
                      </a:r>
                      <a:endParaRPr lang="ar-SA" sz="2000" b="1" dirty="0"/>
                    </a:p>
                  </a:txBody>
                  <a:tcPr/>
                </a:tc>
                <a:tc>
                  <a:txBody>
                    <a:bodyPr/>
                    <a:lstStyle/>
                    <a:p>
                      <a:pPr algn="ctr" rtl="1"/>
                      <a:r>
                        <a:rPr lang="en-US" sz="2400" b="1" dirty="0" smtClean="0"/>
                        <a:t>End</a:t>
                      </a:r>
                      <a:r>
                        <a:rPr lang="en-US" sz="2400" b="1" baseline="0" dirty="0" smtClean="0"/>
                        <a:t> of year</a:t>
                      </a:r>
                      <a:endParaRPr lang="ar-SA" sz="2400" b="1" dirty="0"/>
                    </a:p>
                  </a:txBody>
                  <a:tcPr anchor="b"/>
                </a:tc>
              </a:tr>
              <a:tr h="393825">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400" b="1" dirty="0" smtClean="0"/>
                        <a:t>1,070</a:t>
                      </a:r>
                      <a:endParaRPr lang="ar-SA" sz="2400" b="1"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400" b="1" dirty="0" smtClean="0"/>
                        <a:t>1.070</a:t>
                      </a:r>
                      <a:endParaRPr lang="ar-SA" sz="2400" b="1"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400" b="1" dirty="0" smtClean="0"/>
                        <a:t>1</a:t>
                      </a:r>
                      <a:endParaRPr lang="ar-SA" sz="2400" b="1"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400" b="1" dirty="0" smtClean="0"/>
                        <a:t>1,000</a:t>
                      </a:r>
                      <a:endParaRPr lang="ar-SA" sz="2400" b="1" dirty="0"/>
                    </a:p>
                  </a:txBody>
                  <a:tcPr/>
                </a:tc>
                <a:tc>
                  <a:txBody>
                    <a:bodyPr/>
                    <a:lstStyle/>
                    <a:p>
                      <a:pPr algn="ctr" rtl="1"/>
                      <a:r>
                        <a:rPr lang="en-US" sz="2400" b="1" dirty="0" smtClean="0"/>
                        <a:t>4</a:t>
                      </a:r>
                      <a:endParaRPr lang="ar-SA" sz="2400" b="1" dirty="0"/>
                    </a:p>
                  </a:txBody>
                  <a:tcPr/>
                </a:tc>
              </a:tr>
              <a:tr h="393825">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400" b="1" dirty="0" smtClean="0"/>
                        <a:t>1,000</a:t>
                      </a:r>
                      <a:endParaRPr lang="ar-SA" sz="2400" b="1"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400" b="1" dirty="0" smtClean="0"/>
                        <a:t>1.000</a:t>
                      </a:r>
                      <a:endParaRPr lang="ar-SA" sz="2400" b="1"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400" b="1" dirty="0" smtClean="0"/>
                        <a:t>0</a:t>
                      </a:r>
                      <a:endParaRPr lang="ar-SA" sz="2400" b="1"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400" b="1" dirty="0" smtClean="0"/>
                        <a:t>1,000</a:t>
                      </a:r>
                      <a:endParaRPr lang="ar-SA" sz="2400" b="1" dirty="0"/>
                    </a:p>
                  </a:txBody>
                  <a:tcPr/>
                </a:tc>
                <a:tc>
                  <a:txBody>
                    <a:bodyPr/>
                    <a:lstStyle/>
                    <a:p>
                      <a:pPr algn="ctr" rtl="1"/>
                      <a:r>
                        <a:rPr lang="en-US" sz="2400" b="1" dirty="0" smtClean="0"/>
                        <a:t>5</a:t>
                      </a:r>
                      <a:endParaRPr lang="ar-SA" sz="2400" b="1" dirty="0"/>
                    </a:p>
                  </a:txBody>
                  <a:tcPr/>
                </a:tc>
              </a:tr>
              <a:tr h="708885">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400" b="1" dirty="0" smtClean="0"/>
                        <a:t>$</a:t>
                      </a:r>
                      <a:r>
                        <a:rPr lang="en-US" sz="2400" b="1" baseline="0" dirty="0" smtClean="0"/>
                        <a:t> </a:t>
                      </a:r>
                      <a:r>
                        <a:rPr lang="en-US" sz="2400" b="1" baseline="0" dirty="0" smtClean="0">
                          <a:solidFill>
                            <a:srgbClr val="0070C0"/>
                          </a:solidFill>
                        </a:rPr>
                        <a:t>5,751</a:t>
                      </a:r>
                      <a:endParaRPr lang="ar-SA" sz="2400" b="1" dirty="0" smtClean="0">
                        <a:solidFill>
                          <a:srgbClr val="0070C0"/>
                        </a:solidFill>
                      </a:endParaRPr>
                    </a:p>
                    <a:p>
                      <a:pPr marL="0" marR="0" indent="0" algn="ctr" defTabSz="914400" rtl="1" eaLnBrk="1" fontAlgn="auto" latinLnBrk="0" hangingPunct="1">
                        <a:lnSpc>
                          <a:spcPct val="100000"/>
                        </a:lnSpc>
                        <a:spcBef>
                          <a:spcPts val="0"/>
                        </a:spcBef>
                        <a:spcAft>
                          <a:spcPts val="0"/>
                        </a:spcAft>
                        <a:buClrTx/>
                        <a:buSzTx/>
                        <a:buFontTx/>
                        <a:buNone/>
                        <a:tabLst/>
                        <a:defRPr/>
                      </a:pPr>
                      <a:endParaRPr lang="ar-SA" sz="2400" b="1"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ar-SA" sz="2400" b="1"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ar-SA" sz="2400" b="1" dirty="0"/>
                    </a:p>
                  </a:txBody>
                  <a:tcPr/>
                </a:tc>
                <a:tc>
                  <a:txBody>
                    <a:bodyPr/>
                    <a:lstStyle/>
                    <a:p>
                      <a:pPr algn="ctr" rtl="1"/>
                      <a:r>
                        <a:rPr lang="en-US" sz="2400" b="1" dirty="0" smtClean="0"/>
                        <a:t>$</a:t>
                      </a:r>
                      <a:r>
                        <a:rPr lang="en-US" sz="2400" b="1" baseline="0" dirty="0" smtClean="0"/>
                        <a:t> 5000</a:t>
                      </a:r>
                      <a:endParaRPr lang="ar-SA" sz="2400" b="1" dirty="0"/>
                    </a:p>
                  </a:txBody>
                  <a:tcPr/>
                </a:tc>
                <a:tc>
                  <a:txBody>
                    <a:bodyPr/>
                    <a:lstStyle/>
                    <a:p>
                      <a:pPr algn="ctr" rtl="1"/>
                      <a:r>
                        <a:rPr lang="en-US" sz="2400" b="1" dirty="0" smtClean="0"/>
                        <a:t>Totals</a:t>
                      </a:r>
                      <a:endParaRPr lang="ar-SA" sz="2400" b="1" dirty="0"/>
                    </a:p>
                  </a:txBody>
                  <a:tcPr/>
                </a:tc>
              </a:tr>
            </a:tbl>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001">
            <a:schemeClr val="lt1"/>
          </a:fillRef>
          <a:effectRef idx="0">
            <a:schemeClr val="accent1"/>
          </a:effectRef>
          <a:fontRef idx="minor">
            <a:schemeClr val="dk1"/>
          </a:fontRef>
        </p:style>
        <p:txBody>
          <a:bodyPr anchor="t"/>
          <a:lstStyle/>
          <a:p>
            <a:pPr algn="justLow" rtl="0"/>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32</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graphicFrame>
        <p:nvGraphicFramePr>
          <p:cNvPr id="8" name="جدول 7"/>
          <p:cNvGraphicFramePr>
            <a:graphicFrameLocks noGrp="1"/>
          </p:cNvGraphicFramePr>
          <p:nvPr/>
        </p:nvGraphicFramePr>
        <p:xfrm>
          <a:off x="357160" y="1071552"/>
          <a:ext cx="8358245" cy="3352800"/>
        </p:xfrm>
        <a:graphic>
          <a:graphicData uri="http://schemas.openxmlformats.org/drawingml/2006/table">
            <a:tbl>
              <a:tblPr rtl="1" firstRow="1" bandRow="1">
                <a:tableStyleId>{5C22544A-7EE6-4342-B048-85BDC9FD1C3A}</a:tableStyleId>
              </a:tblPr>
              <a:tblGrid>
                <a:gridCol w="1671649"/>
                <a:gridCol w="1671649"/>
                <a:gridCol w="1671649"/>
                <a:gridCol w="1671649"/>
                <a:gridCol w="1671649"/>
              </a:tblGrid>
              <a:tr h="322387">
                <a:tc gridSpan="5">
                  <a:txBody>
                    <a:bodyPr/>
                    <a:lstStyle/>
                    <a:p>
                      <a:pPr algn="ctr" rtl="0"/>
                      <a:r>
                        <a:rPr lang="en-US" sz="1800" dirty="0" smtClean="0"/>
                        <a:t>The Future Value of $ 1000   5-year  </a:t>
                      </a:r>
                      <a:r>
                        <a:rPr lang="en-US" sz="1800" dirty="0" smtClean="0">
                          <a:solidFill>
                            <a:schemeClr val="tx1"/>
                          </a:solidFill>
                        </a:rPr>
                        <a:t>Annuity Due  </a:t>
                      </a:r>
                      <a:r>
                        <a:rPr lang="en-US" sz="1800" dirty="0" smtClean="0"/>
                        <a:t>Compounded  at 7  Percent</a:t>
                      </a:r>
                      <a:endParaRPr lang="ar-SA" sz="1800" dirty="0"/>
                    </a:p>
                  </a:txBody>
                  <a:tcPr/>
                </a:tc>
                <a:tc hMerge="1">
                  <a:txBody>
                    <a:bodyPr/>
                    <a:lstStyle/>
                    <a:p>
                      <a:pPr algn="ctr" rtl="1"/>
                      <a:endParaRPr lang="ar-SA" sz="1200" dirty="0"/>
                    </a:p>
                  </a:txBody>
                  <a:tcPr/>
                </a:tc>
                <a:tc hMerge="1">
                  <a:txBody>
                    <a:bodyPr/>
                    <a:lstStyle/>
                    <a:p>
                      <a:pPr algn="ctr" rtl="1"/>
                      <a:endParaRPr lang="ar-SA" sz="1200" dirty="0"/>
                    </a:p>
                  </a:txBody>
                  <a:tcPr/>
                </a:tc>
                <a:tc hMerge="1">
                  <a:txBody>
                    <a:bodyPr/>
                    <a:lstStyle/>
                    <a:p>
                      <a:pPr rtl="1"/>
                      <a:endParaRPr lang="ar-SA"/>
                    </a:p>
                  </a:txBody>
                  <a:tcPr/>
                </a:tc>
                <a:tc hMerge="1">
                  <a:txBody>
                    <a:bodyPr/>
                    <a:lstStyle/>
                    <a:p>
                      <a:pPr algn="ctr" rtl="1"/>
                      <a:endParaRPr lang="ar-SA" sz="1200" b="1" dirty="0"/>
                    </a:p>
                  </a:txBody>
                  <a:tcPr anchor="b"/>
                </a:tc>
              </a:tr>
              <a:tr h="49823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smtClean="0"/>
                        <a:t>FV  at the end of Year </a:t>
                      </a:r>
                    </a:p>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smtClean="0"/>
                        <a:t>[(1)</a:t>
                      </a:r>
                      <a:r>
                        <a:rPr lang="ar-SA" sz="2000" b="1" dirty="0" smtClean="0"/>
                        <a:t>×</a:t>
                      </a:r>
                      <a:r>
                        <a:rPr lang="en-US" sz="2000" b="1" dirty="0" smtClean="0"/>
                        <a:t>(3)= (4)]</a:t>
                      </a:r>
                      <a:endParaRPr lang="ar-SA" sz="20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smtClean="0"/>
                        <a:t>FV IF From Table  </a:t>
                      </a:r>
                    </a:p>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smtClean="0"/>
                        <a:t>(3)</a:t>
                      </a:r>
                      <a:endParaRPr lang="ar-SA" sz="20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smtClean="0"/>
                        <a:t>Number</a:t>
                      </a:r>
                      <a:r>
                        <a:rPr lang="en-US" sz="2000" b="1" baseline="0" dirty="0" smtClean="0"/>
                        <a:t> of Years </a:t>
                      </a:r>
                      <a:r>
                        <a:rPr lang="ar-SA" sz="2000" b="1" baseline="0" dirty="0" smtClean="0"/>
                        <a:t> </a:t>
                      </a:r>
                      <a:r>
                        <a:rPr lang="en-US" sz="2000" b="1" baseline="0" dirty="0" smtClean="0"/>
                        <a:t>Compounded (2)</a:t>
                      </a:r>
                      <a:endParaRPr lang="ar-SA" sz="2000" b="1"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en-US" sz="2000" b="1" baseline="0" dirty="0" smtClean="0"/>
                    </a:p>
                  </a:txBody>
                  <a:tcPr/>
                </a:tc>
                <a:tc>
                  <a:txBody>
                    <a:bodyPr/>
                    <a:lstStyle/>
                    <a:p>
                      <a:pPr algn="ctr" rtl="1"/>
                      <a:r>
                        <a:rPr lang="en-US" sz="2000" b="1" dirty="0" smtClean="0"/>
                        <a:t>Amount deposited</a:t>
                      </a:r>
                    </a:p>
                    <a:p>
                      <a:pPr algn="ctr" rtl="1"/>
                      <a:r>
                        <a:rPr lang="en-US" sz="2000" b="1" dirty="0" smtClean="0"/>
                        <a:t>(1)</a:t>
                      </a:r>
                      <a:endParaRPr lang="ar-SA" sz="2000" b="1" dirty="0"/>
                    </a:p>
                  </a:txBody>
                  <a:tcPr/>
                </a:tc>
                <a:tc>
                  <a:txBody>
                    <a:bodyPr/>
                    <a:lstStyle/>
                    <a:p>
                      <a:pPr algn="ctr" rtl="1"/>
                      <a:r>
                        <a:rPr lang="en-US" sz="2400" b="1" dirty="0" smtClean="0"/>
                        <a:t>End</a:t>
                      </a:r>
                      <a:r>
                        <a:rPr lang="en-US" sz="2400" b="1" baseline="0" dirty="0" smtClean="0"/>
                        <a:t> of year</a:t>
                      </a:r>
                      <a:endParaRPr lang="ar-SA" sz="2400" b="1" dirty="0"/>
                    </a:p>
                  </a:txBody>
                  <a:tcPr anchor="b"/>
                </a:tc>
              </a:tr>
              <a:tr h="322387">
                <a:tc>
                  <a:txBody>
                    <a:bodyPr/>
                    <a:lstStyle/>
                    <a:p>
                      <a:pPr algn="ctr" rtl="1"/>
                      <a:r>
                        <a:rPr lang="en-US" sz="2400" b="1" dirty="0" smtClean="0"/>
                        <a:t>1,403</a:t>
                      </a:r>
                      <a:endParaRPr lang="ar-SA" sz="2400" b="1" dirty="0"/>
                    </a:p>
                  </a:txBody>
                  <a:tcPr/>
                </a:tc>
                <a:tc>
                  <a:txBody>
                    <a:bodyPr/>
                    <a:lstStyle/>
                    <a:p>
                      <a:pPr algn="ctr" rtl="0"/>
                      <a:r>
                        <a:rPr lang="en-US" sz="2400" b="1" dirty="0" smtClean="0"/>
                        <a:t>1.403</a:t>
                      </a:r>
                      <a:endParaRPr lang="ar-SA" sz="2400" b="1" dirty="0"/>
                    </a:p>
                  </a:txBody>
                  <a:tcPr/>
                </a:tc>
                <a:tc>
                  <a:txBody>
                    <a:bodyPr/>
                    <a:lstStyle/>
                    <a:p>
                      <a:pPr algn="ctr" rtl="0"/>
                      <a:r>
                        <a:rPr lang="en-US" sz="2400" b="1" dirty="0" smtClean="0"/>
                        <a:t>5</a:t>
                      </a:r>
                      <a:endParaRPr lang="ar-SA" sz="2400" b="1" dirty="0"/>
                    </a:p>
                  </a:txBody>
                  <a:tcPr/>
                </a:tc>
                <a:tc>
                  <a:txBody>
                    <a:bodyPr/>
                    <a:lstStyle/>
                    <a:p>
                      <a:pPr algn="ctr" rtl="1"/>
                      <a:r>
                        <a:rPr lang="en-US" sz="2400" b="1" dirty="0" smtClean="0"/>
                        <a:t>$1000</a:t>
                      </a:r>
                      <a:endParaRPr lang="ar-SA" sz="2400" b="1" dirty="0"/>
                    </a:p>
                  </a:txBody>
                  <a:tcPr/>
                </a:tc>
                <a:tc>
                  <a:txBody>
                    <a:bodyPr/>
                    <a:lstStyle/>
                    <a:p>
                      <a:pPr algn="ctr" rtl="1"/>
                      <a:r>
                        <a:rPr lang="en-US" sz="2400" b="1" dirty="0" smtClean="0"/>
                        <a:t>0</a:t>
                      </a:r>
                      <a:endParaRPr lang="ar-SA" sz="2400" b="1" dirty="0"/>
                    </a:p>
                  </a:txBody>
                  <a:tcPr/>
                </a:tc>
              </a:tr>
              <a:tr h="322387">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400" b="1" dirty="0" smtClean="0"/>
                        <a:t>1,311</a:t>
                      </a:r>
                      <a:endParaRPr lang="ar-SA" sz="2400" b="1"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400" b="1" dirty="0" smtClean="0"/>
                        <a:t>1.311</a:t>
                      </a:r>
                      <a:endParaRPr lang="ar-SA" sz="24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1" dirty="0" smtClean="0"/>
                        <a:t>4</a:t>
                      </a:r>
                      <a:endParaRPr lang="ar-SA" sz="2400" b="1" dirty="0"/>
                    </a:p>
                  </a:txBody>
                  <a:tcPr/>
                </a:tc>
                <a:tc>
                  <a:txBody>
                    <a:bodyPr/>
                    <a:lstStyle/>
                    <a:p>
                      <a:pPr algn="ctr" rtl="1"/>
                      <a:r>
                        <a:rPr lang="en-US" sz="2400" b="1" dirty="0" smtClean="0"/>
                        <a:t>1,000</a:t>
                      </a:r>
                      <a:endParaRPr lang="ar-SA" sz="2400" b="1" dirty="0"/>
                    </a:p>
                  </a:txBody>
                  <a:tcPr/>
                </a:tc>
                <a:tc>
                  <a:txBody>
                    <a:bodyPr/>
                    <a:lstStyle/>
                    <a:p>
                      <a:pPr algn="ctr" rtl="1"/>
                      <a:r>
                        <a:rPr lang="en-US" sz="2400" b="1" dirty="0" smtClean="0"/>
                        <a:t>1</a:t>
                      </a:r>
                      <a:endParaRPr lang="ar-SA" sz="2400" b="1" dirty="0"/>
                    </a:p>
                  </a:txBody>
                  <a:tcPr/>
                </a:tc>
              </a:tr>
              <a:tr h="322387">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400" b="1" dirty="0" smtClean="0"/>
                        <a:t>1,225</a:t>
                      </a:r>
                      <a:endParaRPr lang="ar-SA" sz="2400" b="1"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400" b="1" dirty="0" smtClean="0"/>
                        <a:t>1.225</a:t>
                      </a:r>
                      <a:endParaRPr lang="ar-SA" sz="24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1" dirty="0" smtClean="0"/>
                        <a:t>3</a:t>
                      </a:r>
                      <a:endParaRPr lang="ar-SA" sz="2400" b="1"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400" b="1" dirty="0" smtClean="0"/>
                        <a:t>1,000</a:t>
                      </a:r>
                      <a:endParaRPr lang="ar-SA" sz="2400" b="1" dirty="0"/>
                    </a:p>
                  </a:txBody>
                  <a:tcPr/>
                </a:tc>
                <a:tc>
                  <a:txBody>
                    <a:bodyPr/>
                    <a:lstStyle/>
                    <a:p>
                      <a:pPr algn="ctr" rtl="1"/>
                      <a:r>
                        <a:rPr lang="en-US" sz="2400" b="1" dirty="0" smtClean="0"/>
                        <a:t>2</a:t>
                      </a:r>
                      <a:endParaRPr lang="ar-SA" sz="2400" b="1" dirty="0"/>
                    </a:p>
                  </a:txBody>
                  <a:tcPr/>
                </a:tc>
              </a:tr>
            </a:tbl>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001">
            <a:schemeClr val="lt1"/>
          </a:fillRef>
          <a:effectRef idx="0">
            <a:schemeClr val="accent1"/>
          </a:effectRef>
          <a:fontRef idx="minor">
            <a:schemeClr val="dk1"/>
          </a:fontRef>
        </p:style>
        <p:txBody>
          <a:bodyPr anchor="t"/>
          <a:lstStyle/>
          <a:p>
            <a:pPr algn="justLow" rtl="0"/>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33</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graphicFrame>
        <p:nvGraphicFramePr>
          <p:cNvPr id="8" name="جدول 7"/>
          <p:cNvGraphicFramePr>
            <a:graphicFrameLocks noGrp="1"/>
          </p:cNvGraphicFramePr>
          <p:nvPr/>
        </p:nvGraphicFramePr>
        <p:xfrm>
          <a:off x="214282" y="928676"/>
          <a:ext cx="8572560" cy="3718560"/>
        </p:xfrm>
        <a:graphic>
          <a:graphicData uri="http://schemas.openxmlformats.org/drawingml/2006/table">
            <a:tbl>
              <a:tblPr rtl="1" firstRow="1" bandRow="1">
                <a:tableStyleId>{5C22544A-7EE6-4342-B048-85BDC9FD1C3A}</a:tableStyleId>
              </a:tblPr>
              <a:tblGrid>
                <a:gridCol w="1714512"/>
                <a:gridCol w="1714512"/>
                <a:gridCol w="1714512"/>
                <a:gridCol w="1714512"/>
                <a:gridCol w="1714512"/>
              </a:tblGrid>
              <a:tr h="315060">
                <a:tc gridSpan="5">
                  <a:txBody>
                    <a:bodyPr/>
                    <a:lstStyle/>
                    <a:p>
                      <a:pPr algn="ctr" rtl="0"/>
                      <a:r>
                        <a:rPr lang="en-US" sz="1800" dirty="0" smtClean="0"/>
                        <a:t>The Future Value of $ 1000   5-year  </a:t>
                      </a:r>
                      <a:r>
                        <a:rPr lang="en-US" sz="1800" dirty="0" smtClean="0">
                          <a:solidFill>
                            <a:schemeClr val="tx1"/>
                          </a:solidFill>
                        </a:rPr>
                        <a:t>Annuity Due</a:t>
                      </a:r>
                      <a:r>
                        <a:rPr lang="en-US" sz="1800" dirty="0" smtClean="0"/>
                        <a:t>  Compounded  at 7  Percent</a:t>
                      </a:r>
                      <a:endParaRPr lang="ar-SA" sz="1800" dirty="0"/>
                    </a:p>
                  </a:txBody>
                  <a:tcPr/>
                </a:tc>
                <a:tc hMerge="1">
                  <a:txBody>
                    <a:bodyPr/>
                    <a:lstStyle/>
                    <a:p>
                      <a:pPr algn="ctr" rtl="1"/>
                      <a:endParaRPr lang="ar-SA" sz="1200" dirty="0"/>
                    </a:p>
                  </a:txBody>
                  <a:tcPr/>
                </a:tc>
                <a:tc hMerge="1">
                  <a:txBody>
                    <a:bodyPr/>
                    <a:lstStyle/>
                    <a:p>
                      <a:pPr algn="ctr" rtl="1"/>
                      <a:endParaRPr lang="ar-SA" sz="1200" dirty="0"/>
                    </a:p>
                  </a:txBody>
                  <a:tcPr/>
                </a:tc>
                <a:tc hMerge="1">
                  <a:txBody>
                    <a:bodyPr/>
                    <a:lstStyle/>
                    <a:p>
                      <a:pPr rtl="1"/>
                      <a:endParaRPr lang="ar-SA"/>
                    </a:p>
                  </a:txBody>
                  <a:tcPr/>
                </a:tc>
                <a:tc hMerge="1">
                  <a:txBody>
                    <a:bodyPr/>
                    <a:lstStyle/>
                    <a:p>
                      <a:pPr algn="ctr" rtl="1"/>
                      <a:endParaRPr lang="ar-SA" sz="1200" b="1" dirty="0"/>
                    </a:p>
                  </a:txBody>
                  <a:tcPr anchor="b"/>
                </a:tc>
              </a:tr>
              <a:tr h="12602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smtClean="0"/>
                        <a:t>FV  at the end of Year </a:t>
                      </a:r>
                    </a:p>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smtClean="0"/>
                        <a:t>[(1)</a:t>
                      </a:r>
                      <a:r>
                        <a:rPr lang="ar-SA" sz="2000" b="1" dirty="0" smtClean="0"/>
                        <a:t>×</a:t>
                      </a:r>
                      <a:r>
                        <a:rPr lang="en-US" sz="2000" b="1" dirty="0" smtClean="0"/>
                        <a:t>(3)= (4)]</a:t>
                      </a:r>
                      <a:endParaRPr lang="ar-SA" sz="20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smtClean="0"/>
                        <a:t>FV IF From Table  </a:t>
                      </a:r>
                    </a:p>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smtClean="0"/>
                        <a:t>(3)</a:t>
                      </a:r>
                      <a:endParaRPr lang="ar-SA" sz="20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smtClean="0"/>
                        <a:t>Number</a:t>
                      </a:r>
                      <a:r>
                        <a:rPr lang="en-US" sz="2000" b="1" baseline="0" dirty="0" smtClean="0"/>
                        <a:t> of Years </a:t>
                      </a:r>
                      <a:r>
                        <a:rPr lang="ar-SA" sz="2000" b="1" baseline="0" dirty="0" smtClean="0"/>
                        <a:t> </a:t>
                      </a:r>
                      <a:r>
                        <a:rPr lang="en-US" sz="2000" b="1" baseline="0" dirty="0" smtClean="0"/>
                        <a:t>Compounded (2)</a:t>
                      </a:r>
                      <a:endParaRPr lang="ar-SA" sz="2000" b="1"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en-US" sz="2000" b="1" baseline="0" dirty="0" smtClean="0"/>
                    </a:p>
                  </a:txBody>
                  <a:tcPr/>
                </a:tc>
                <a:tc>
                  <a:txBody>
                    <a:bodyPr/>
                    <a:lstStyle/>
                    <a:p>
                      <a:pPr algn="ctr" rtl="1"/>
                      <a:r>
                        <a:rPr lang="en-US" sz="2000" b="1" dirty="0" smtClean="0"/>
                        <a:t>Amount deposited</a:t>
                      </a:r>
                    </a:p>
                    <a:p>
                      <a:pPr algn="ctr" rtl="1"/>
                      <a:r>
                        <a:rPr lang="en-US" sz="2000" b="1" dirty="0" smtClean="0"/>
                        <a:t>(1)</a:t>
                      </a:r>
                      <a:endParaRPr lang="ar-SA" sz="2000" b="1" dirty="0"/>
                    </a:p>
                  </a:txBody>
                  <a:tcPr/>
                </a:tc>
                <a:tc>
                  <a:txBody>
                    <a:bodyPr/>
                    <a:lstStyle/>
                    <a:p>
                      <a:pPr algn="ctr" rtl="1"/>
                      <a:r>
                        <a:rPr lang="en-US" sz="2400" b="1" dirty="0" smtClean="0"/>
                        <a:t>End</a:t>
                      </a:r>
                      <a:r>
                        <a:rPr lang="en-US" sz="2400" b="1" baseline="0" dirty="0" smtClean="0"/>
                        <a:t> of year</a:t>
                      </a:r>
                      <a:endParaRPr lang="ar-SA" sz="2400" b="1" dirty="0"/>
                    </a:p>
                  </a:txBody>
                  <a:tcPr anchor="b"/>
                </a:tc>
              </a:tr>
              <a:tr h="393825">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400" b="1" dirty="0" smtClean="0"/>
                        <a:t>1.145</a:t>
                      </a:r>
                      <a:endParaRPr lang="ar-SA" sz="2400" b="1"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400" b="1" dirty="0" smtClean="0"/>
                        <a:t>1.145</a:t>
                      </a:r>
                      <a:endParaRPr lang="ar-SA" sz="2400" b="1"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400" b="1" dirty="0" smtClean="0"/>
                        <a:t>2</a:t>
                      </a:r>
                      <a:endParaRPr lang="ar-SA" sz="2400" b="1"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400" b="1" dirty="0" smtClean="0"/>
                        <a:t>1,000</a:t>
                      </a:r>
                      <a:endParaRPr lang="ar-SA" sz="2400" b="1" dirty="0"/>
                    </a:p>
                  </a:txBody>
                  <a:tcPr/>
                </a:tc>
                <a:tc>
                  <a:txBody>
                    <a:bodyPr/>
                    <a:lstStyle/>
                    <a:p>
                      <a:pPr algn="ctr" rtl="1"/>
                      <a:r>
                        <a:rPr lang="en-US" sz="2400" b="1" dirty="0" smtClean="0"/>
                        <a:t>4</a:t>
                      </a:r>
                      <a:endParaRPr lang="ar-SA" sz="2400" b="1" dirty="0"/>
                    </a:p>
                  </a:txBody>
                  <a:tcPr/>
                </a:tc>
              </a:tr>
              <a:tr h="393825">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400" b="1" dirty="0" smtClean="0"/>
                        <a:t>1,070</a:t>
                      </a:r>
                      <a:endParaRPr lang="ar-SA" sz="2400" b="1"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400" b="1" dirty="0" smtClean="0"/>
                        <a:t>1.070</a:t>
                      </a:r>
                      <a:endParaRPr lang="ar-SA" sz="2400" b="1"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400" b="1" dirty="0" smtClean="0"/>
                        <a:t>1</a:t>
                      </a:r>
                      <a:endParaRPr lang="ar-SA" sz="2400" b="1"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400" b="1" dirty="0" smtClean="0"/>
                        <a:t>1,000</a:t>
                      </a:r>
                      <a:endParaRPr lang="ar-SA" sz="2400" b="1" dirty="0"/>
                    </a:p>
                  </a:txBody>
                  <a:tcPr/>
                </a:tc>
                <a:tc>
                  <a:txBody>
                    <a:bodyPr/>
                    <a:lstStyle/>
                    <a:p>
                      <a:pPr algn="ctr" rtl="1"/>
                      <a:r>
                        <a:rPr lang="en-US" sz="2400" b="1" dirty="0" smtClean="0"/>
                        <a:t>5</a:t>
                      </a:r>
                      <a:endParaRPr lang="ar-SA" sz="2400" b="1" dirty="0"/>
                    </a:p>
                  </a:txBody>
                  <a:tcPr/>
                </a:tc>
              </a:tr>
              <a:tr h="708885">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400" b="1" dirty="0" smtClean="0"/>
                        <a:t>$</a:t>
                      </a:r>
                      <a:r>
                        <a:rPr lang="en-US" sz="2400" b="1" baseline="0" dirty="0" smtClean="0"/>
                        <a:t> </a:t>
                      </a:r>
                      <a:r>
                        <a:rPr lang="en-US" sz="2400" b="1" baseline="0" dirty="0" smtClean="0">
                          <a:solidFill>
                            <a:srgbClr val="0070C0"/>
                          </a:solidFill>
                        </a:rPr>
                        <a:t>6,154</a:t>
                      </a:r>
                      <a:endParaRPr lang="ar-SA" sz="2400" b="1" dirty="0" smtClean="0">
                        <a:solidFill>
                          <a:srgbClr val="0070C0"/>
                        </a:solidFill>
                      </a:endParaRPr>
                    </a:p>
                    <a:p>
                      <a:pPr marL="0" marR="0" indent="0" algn="ctr" defTabSz="914400" rtl="1" eaLnBrk="1" fontAlgn="auto" latinLnBrk="0" hangingPunct="1">
                        <a:lnSpc>
                          <a:spcPct val="100000"/>
                        </a:lnSpc>
                        <a:spcBef>
                          <a:spcPts val="0"/>
                        </a:spcBef>
                        <a:spcAft>
                          <a:spcPts val="0"/>
                        </a:spcAft>
                        <a:buClrTx/>
                        <a:buSzTx/>
                        <a:buFontTx/>
                        <a:buNone/>
                        <a:tabLst/>
                        <a:defRPr/>
                      </a:pPr>
                      <a:endParaRPr lang="ar-SA" sz="2400" b="1"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ar-SA" sz="2400" b="1"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ar-SA" sz="2400" b="1" dirty="0"/>
                    </a:p>
                  </a:txBody>
                  <a:tcPr/>
                </a:tc>
                <a:tc>
                  <a:txBody>
                    <a:bodyPr/>
                    <a:lstStyle/>
                    <a:p>
                      <a:pPr algn="ctr" rtl="1"/>
                      <a:r>
                        <a:rPr lang="en-US" sz="2400" b="1" dirty="0" smtClean="0"/>
                        <a:t>$</a:t>
                      </a:r>
                      <a:r>
                        <a:rPr lang="en-US" sz="2400" b="1" baseline="0" dirty="0" smtClean="0"/>
                        <a:t> 5000</a:t>
                      </a:r>
                      <a:endParaRPr lang="ar-SA" sz="2400" b="1" dirty="0"/>
                    </a:p>
                  </a:txBody>
                  <a:tcPr/>
                </a:tc>
                <a:tc>
                  <a:txBody>
                    <a:bodyPr/>
                    <a:lstStyle/>
                    <a:p>
                      <a:pPr algn="ctr" rtl="1"/>
                      <a:r>
                        <a:rPr lang="en-US" sz="2400" b="1" dirty="0" smtClean="0"/>
                        <a:t>Totals</a:t>
                      </a:r>
                      <a:endParaRPr lang="ar-SA" sz="2400" b="1" dirty="0"/>
                    </a:p>
                  </a:txBody>
                  <a:tcPr/>
                </a:tc>
              </a:tr>
            </a:tbl>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lvl="0" algn="justLow" rtl="0"/>
            <a:endParaRPr lang="en-US" sz="3000" b="1" dirty="0" smtClean="0">
              <a:solidFill>
                <a:srgbClr val="002060"/>
              </a:solidFill>
            </a:endParaRPr>
          </a:p>
          <a:p>
            <a:pPr lvl="0" algn="justLow" rtl="0"/>
            <a:r>
              <a:rPr lang="en-US" b="1" dirty="0" smtClean="0">
                <a:solidFill>
                  <a:srgbClr val="0070C0"/>
                </a:solidFill>
              </a:rPr>
              <a:t>3- Present value </a:t>
            </a:r>
          </a:p>
          <a:p>
            <a:pPr marL="0" lvl="0" indent="0" algn="justLow" rtl="0"/>
            <a:r>
              <a:rPr lang="en-US" sz="2800" b="1" dirty="0" smtClean="0"/>
              <a:t>There are two main categories of present value: present value of a single amount, and present value of cash flow streams (PV of mixed stream and annuity).</a:t>
            </a:r>
          </a:p>
          <a:p>
            <a:pPr marL="88900" indent="-88900" algn="justLow" rtl="0"/>
            <a:endParaRPr lang="en-US" sz="28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34</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228987"/>
          </a:xfrm>
        </p:spPr>
        <p:style>
          <a:lnRef idx="2">
            <a:schemeClr val="accent1"/>
          </a:lnRef>
          <a:fillRef idx="1">
            <a:schemeClr val="lt1"/>
          </a:fillRef>
          <a:effectRef idx="0">
            <a:schemeClr val="accent1"/>
          </a:effectRef>
          <a:fontRef idx="minor">
            <a:schemeClr val="dk1"/>
          </a:fontRef>
        </p:style>
        <p:txBody>
          <a:bodyPr anchor="t"/>
          <a:lstStyle/>
          <a:p>
            <a:pPr lvl="0" algn="justLow" rtl="0"/>
            <a:r>
              <a:rPr lang="en-US" b="1" dirty="0" smtClean="0">
                <a:solidFill>
                  <a:srgbClr val="002060"/>
                </a:solidFill>
              </a:rPr>
              <a:t>3-1 Present Value of a single amount</a:t>
            </a:r>
          </a:p>
          <a:p>
            <a:pPr marL="0" indent="0" algn="justLow" rtl="0"/>
            <a:r>
              <a:rPr lang="en-US" sz="2800" b="1" dirty="0" smtClean="0"/>
              <a:t>It is often useful to determine the </a:t>
            </a:r>
            <a:r>
              <a:rPr lang="en-US" sz="2800" b="1" i="1" dirty="0" smtClean="0"/>
              <a:t>present value </a:t>
            </a:r>
            <a:r>
              <a:rPr lang="en-US" sz="2800" b="1" dirty="0" smtClean="0"/>
              <a:t>of a future amount of money. So, the </a:t>
            </a:r>
            <a:r>
              <a:rPr lang="en-US" sz="2800" b="1" i="1" dirty="0" smtClean="0"/>
              <a:t>Present Value </a:t>
            </a:r>
            <a:r>
              <a:rPr lang="en-US" sz="2800" b="1" dirty="0" smtClean="0"/>
              <a:t>is the current dollar value of a future amount – the money that would have to be invested today at a given interest rate over a specified period to equal the future amount.</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35</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884368" y="3939902"/>
            <a:ext cx="633862" cy="489236"/>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2739751"/>
          </a:xfrm>
        </p:spPr>
        <p:style>
          <a:lnRef idx="2">
            <a:schemeClr val="accent1"/>
          </a:lnRef>
          <a:fillRef idx="1">
            <a:schemeClr val="lt1"/>
          </a:fillRef>
          <a:effectRef idx="0">
            <a:schemeClr val="accent1"/>
          </a:effectRef>
          <a:fontRef idx="minor">
            <a:schemeClr val="dk1"/>
          </a:fontRef>
        </p:style>
        <p:txBody>
          <a:bodyPr anchor="t"/>
          <a:lstStyle/>
          <a:p>
            <a:pPr marL="0" indent="0" algn="justLow" rtl="0"/>
            <a:endParaRPr lang="en-US" b="1" dirty="0" smtClean="0">
              <a:cs typeface="Arial" pitchFamily="34" charset="0"/>
            </a:endParaRPr>
          </a:p>
          <a:p>
            <a:pPr marL="0" indent="0" algn="justLow" rtl="0"/>
            <a:r>
              <a:rPr lang="en-US" sz="3000" b="1" dirty="0" smtClean="0">
                <a:cs typeface="Arial" pitchFamily="34" charset="0"/>
              </a:rPr>
              <a:t>Present value, like future value, is based on the belief that a dollar today is worth more than a dollar that will be received at some future date. </a:t>
            </a: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36</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2871797"/>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b="1" dirty="0" smtClean="0">
                <a:solidFill>
                  <a:srgbClr val="002060"/>
                </a:solidFill>
                <a:cs typeface="Arial" pitchFamily="34" charset="0"/>
              </a:rPr>
              <a:t>The Concept of Present Value</a:t>
            </a:r>
          </a:p>
          <a:p>
            <a:pPr marL="0" indent="0" algn="justLow" rtl="0"/>
            <a:r>
              <a:rPr lang="en-US" sz="2800" b="1" dirty="0" smtClean="0">
                <a:cs typeface="Arial" pitchFamily="34" charset="0"/>
              </a:rPr>
              <a:t>The Process of finding present values is often referred to as </a:t>
            </a:r>
            <a:r>
              <a:rPr lang="en-US" sz="2800" b="1" i="1" dirty="0" smtClean="0">
                <a:solidFill>
                  <a:srgbClr val="C00000"/>
                </a:solidFill>
                <a:cs typeface="Arial" pitchFamily="34" charset="0"/>
              </a:rPr>
              <a:t>discounting cash flows. </a:t>
            </a:r>
            <a:r>
              <a:rPr lang="en-US" sz="2800" b="1" dirty="0" smtClean="0">
                <a:cs typeface="Arial" pitchFamily="34" charset="0"/>
              </a:rPr>
              <a:t>This process is actually the inverse of compounding interest. It is concerned with answering the questions:</a:t>
            </a:r>
            <a:endParaRPr lang="en-US" sz="2800" b="1" dirty="0" smtClean="0"/>
          </a:p>
          <a:p>
            <a:pPr marL="0" indent="0" algn="justLow" rtl="0"/>
            <a:endParaRPr lang="en-US" sz="28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37</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858148" y="3286130"/>
            <a:ext cx="731520"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228987"/>
          </a:xfrm>
        </p:spPr>
        <p:style>
          <a:lnRef idx="2">
            <a:schemeClr val="accent1"/>
          </a:lnRef>
          <a:fillRef idx="1">
            <a:schemeClr val="lt1"/>
          </a:fillRef>
          <a:effectRef idx="0">
            <a:schemeClr val="accent1"/>
          </a:effectRef>
          <a:fontRef idx="minor">
            <a:schemeClr val="dk1"/>
          </a:fontRef>
        </p:style>
        <p:txBody>
          <a:bodyPr anchor="t"/>
          <a:lstStyle/>
          <a:p>
            <a:pPr marL="0" indent="0" algn="justLow" rtl="0"/>
            <a:endParaRPr lang="en-US" sz="2800" b="1" dirty="0" smtClean="0">
              <a:cs typeface="Arial" pitchFamily="34" charset="0"/>
            </a:endParaRPr>
          </a:p>
          <a:p>
            <a:pPr marL="0" indent="0" algn="justLow" rtl="0"/>
            <a:r>
              <a:rPr lang="en-US" sz="2800" b="1" dirty="0" smtClean="0">
                <a:cs typeface="Arial" pitchFamily="34" charset="0"/>
              </a:rPr>
              <a:t>“ If I can earn </a:t>
            </a:r>
            <a:r>
              <a:rPr lang="en-US" sz="2800" b="1" dirty="0" smtClean="0">
                <a:solidFill>
                  <a:srgbClr val="C00000"/>
                </a:solidFill>
                <a:cs typeface="Arial" pitchFamily="34" charset="0"/>
              </a:rPr>
              <a:t>k </a:t>
            </a:r>
            <a:r>
              <a:rPr lang="en-US" sz="2800" b="1" dirty="0" smtClean="0">
                <a:cs typeface="Arial" pitchFamily="34" charset="0"/>
              </a:rPr>
              <a:t>percent on my money, what is the most I would be willing to pay now for an opportunity to receive </a:t>
            </a:r>
            <a:r>
              <a:rPr lang="en-US" sz="2800" b="1" dirty="0" smtClean="0"/>
              <a:t>FV</a:t>
            </a:r>
            <a:r>
              <a:rPr lang="en-US" sz="2800" b="1" baseline="-25000" dirty="0" smtClean="0"/>
              <a:t>n</a:t>
            </a:r>
            <a:r>
              <a:rPr lang="en-US" sz="2800" b="1" dirty="0" smtClean="0"/>
              <a:t> dollars n periods from today ? “</a:t>
            </a:r>
          </a:p>
          <a:p>
            <a:pPr marL="0" indent="0" algn="justLow" rtl="0"/>
            <a:endParaRPr lang="en-US" sz="28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38</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228987"/>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2800" b="1" dirty="0" smtClean="0">
                <a:cs typeface="Arial" pitchFamily="34" charset="0"/>
              </a:rPr>
              <a:t>Instead of finding the future value of present dollars invested at a given rate, discounting determines the present value of a future amount, assuming that the decision maker has an opportunity to earn certain rate, </a:t>
            </a:r>
            <a:r>
              <a:rPr lang="en-US"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cs typeface="Arial" pitchFamily="34" charset="0"/>
              </a:rPr>
              <a:t>k</a:t>
            </a:r>
            <a:r>
              <a:rPr lang="en-US" sz="2800" b="1" dirty="0" smtClean="0">
                <a:cs typeface="Arial" pitchFamily="34" charset="0"/>
              </a:rPr>
              <a:t> , on the money. </a:t>
            </a:r>
            <a:r>
              <a:rPr lang="en-US" sz="2800" b="1" dirty="0" smtClean="0">
                <a:solidFill>
                  <a:srgbClr val="7030A0"/>
                </a:solidFill>
                <a:cs typeface="Arial" pitchFamily="34" charset="0"/>
              </a:rPr>
              <a:t>This </a:t>
            </a:r>
            <a:r>
              <a:rPr lang="en-US" sz="2800" b="1" u="sng" dirty="0" smtClean="0">
                <a:solidFill>
                  <a:srgbClr val="7030A0"/>
                </a:solidFill>
                <a:cs typeface="Arial" pitchFamily="34" charset="0"/>
              </a:rPr>
              <a:t>annual rate of return </a:t>
            </a:r>
            <a:r>
              <a:rPr lang="en-US" sz="2800" b="1" dirty="0" smtClean="0">
                <a:solidFill>
                  <a:srgbClr val="7030A0"/>
                </a:solidFill>
                <a:cs typeface="Arial" pitchFamily="34" charset="0"/>
              </a:rPr>
              <a:t>is referred to as </a:t>
            </a:r>
            <a:r>
              <a:rPr lang="en-US" sz="2800" b="1" i="1" dirty="0" smtClean="0">
                <a:solidFill>
                  <a:srgbClr val="7030A0"/>
                </a:solidFill>
                <a:cs typeface="Arial" pitchFamily="34" charset="0"/>
              </a:rPr>
              <a:t>the </a:t>
            </a:r>
            <a:r>
              <a:rPr lang="en-US" sz="2800" b="1" i="1" u="sng" dirty="0" smtClean="0">
                <a:solidFill>
                  <a:srgbClr val="7030A0"/>
                </a:solidFill>
                <a:cs typeface="Arial" pitchFamily="34" charset="0"/>
              </a:rPr>
              <a:t>discount rate</a:t>
            </a:r>
            <a:r>
              <a:rPr lang="en-US" sz="2800" b="1" dirty="0" smtClean="0">
                <a:solidFill>
                  <a:srgbClr val="7030A0"/>
                </a:solidFill>
                <a:cs typeface="Arial" pitchFamily="34" charset="0"/>
              </a:rPr>
              <a:t>, </a:t>
            </a:r>
            <a:r>
              <a:rPr lang="en-US" sz="2800" b="1" i="1" u="sng" dirty="0" smtClean="0">
                <a:solidFill>
                  <a:srgbClr val="7030A0"/>
                </a:solidFill>
                <a:cs typeface="Arial" pitchFamily="34" charset="0"/>
              </a:rPr>
              <a:t>required return</a:t>
            </a:r>
            <a:r>
              <a:rPr lang="en-US" sz="2800" b="1" dirty="0" smtClean="0">
                <a:solidFill>
                  <a:srgbClr val="7030A0"/>
                </a:solidFill>
                <a:cs typeface="Arial" pitchFamily="34" charset="0"/>
              </a:rPr>
              <a:t>, </a:t>
            </a:r>
            <a:r>
              <a:rPr lang="en-US" sz="2800" b="1" i="1" u="sng" dirty="0" smtClean="0">
                <a:solidFill>
                  <a:srgbClr val="7030A0"/>
                </a:solidFill>
                <a:cs typeface="Arial" pitchFamily="34" charset="0"/>
              </a:rPr>
              <a:t>cost of capital</a:t>
            </a:r>
            <a:r>
              <a:rPr lang="en-US" sz="2800" b="1" dirty="0" smtClean="0">
                <a:solidFill>
                  <a:srgbClr val="7030A0"/>
                </a:solidFill>
                <a:cs typeface="Arial" pitchFamily="34" charset="0"/>
              </a:rPr>
              <a:t>, or </a:t>
            </a:r>
            <a:r>
              <a:rPr lang="en-US" sz="2800" b="1" i="1" u="sng" dirty="0" smtClean="0">
                <a:solidFill>
                  <a:srgbClr val="7030A0"/>
                </a:solidFill>
                <a:cs typeface="Arial" pitchFamily="34" charset="0"/>
              </a:rPr>
              <a:t>opportunity cost.</a:t>
            </a:r>
          </a:p>
          <a:p>
            <a:pPr marL="0" indent="0" algn="justLow" rtl="0"/>
            <a:endParaRPr lang="en-US" sz="28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39</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500034" y="1142991"/>
            <a:ext cx="8229600" cy="3071834"/>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2800" b="1" dirty="0" smtClean="0">
                <a:solidFill>
                  <a:srgbClr val="002060"/>
                </a:solidFill>
                <a:cs typeface="Arial" pitchFamily="34" charset="0"/>
              </a:rPr>
              <a:t>Example: </a:t>
            </a:r>
          </a:p>
          <a:p>
            <a:pPr marL="0" indent="0" algn="justLow" rtl="0"/>
            <a:r>
              <a:rPr lang="en-US" sz="2800" b="1" dirty="0" smtClean="0">
                <a:cs typeface="Arial" pitchFamily="34" charset="0"/>
              </a:rPr>
              <a:t>An investor has been given an opportunity to receive $300 one year from now. If he can receive 6% on his investment in the normal course of events, what is the most he should pay now for this opportunity?</a:t>
            </a:r>
          </a:p>
          <a:p>
            <a:pPr marL="0" indent="0" algn="justLow" rtl="0"/>
            <a:endParaRPr lang="en-US" sz="2800" b="1" dirty="0" smtClean="0">
              <a:solidFill>
                <a:srgbClr val="002060"/>
              </a:solidFill>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40</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929586" y="3643320"/>
            <a:ext cx="731520"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500034" y="1142991"/>
            <a:ext cx="8229600" cy="3071834"/>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2800" b="1" dirty="0" smtClean="0">
                <a:solidFill>
                  <a:srgbClr val="002060"/>
                </a:solidFill>
                <a:cs typeface="Arial" pitchFamily="34" charset="0"/>
              </a:rPr>
              <a:t>Answer </a:t>
            </a:r>
          </a:p>
          <a:p>
            <a:pPr marL="0" indent="0" algn="justLow" rtl="0"/>
            <a:r>
              <a:rPr lang="en-US" sz="2800" b="1" dirty="0" smtClean="0">
                <a:cs typeface="Arial" pitchFamily="34" charset="0"/>
              </a:rPr>
              <a:t>Since the present value is the unknown amount that we are looking for, then let us imagine the following equation:                 </a:t>
            </a:r>
            <a:r>
              <a:rPr lang="en-US" sz="2800" b="1" i="1" dirty="0" smtClean="0">
                <a:solidFill>
                  <a:schemeClr val="accent6">
                    <a:lumMod val="50000"/>
                  </a:schemeClr>
                </a:solidFill>
                <a:cs typeface="Arial" pitchFamily="34" charset="0"/>
              </a:rPr>
              <a:t>PV</a:t>
            </a:r>
            <a:r>
              <a:rPr lang="ar-SA" sz="2800" b="1" i="1" dirty="0" smtClean="0">
                <a:solidFill>
                  <a:schemeClr val="accent6">
                    <a:lumMod val="50000"/>
                  </a:schemeClr>
                </a:solidFill>
                <a:cs typeface="Arial" pitchFamily="34" charset="0"/>
              </a:rPr>
              <a:t>×</a:t>
            </a:r>
            <a:r>
              <a:rPr lang="en-US" sz="2800" b="1" i="1" dirty="0" smtClean="0">
                <a:solidFill>
                  <a:schemeClr val="accent6">
                    <a:lumMod val="50000"/>
                  </a:schemeClr>
                </a:solidFill>
                <a:cs typeface="Arial" pitchFamily="34" charset="0"/>
              </a:rPr>
              <a:t> (1+%6) = $300 </a:t>
            </a:r>
          </a:p>
          <a:p>
            <a:pPr marL="0" indent="0" algn="justLow" rtl="0"/>
            <a:r>
              <a:rPr lang="en-US" sz="2800" b="1" i="1" dirty="0" smtClean="0">
                <a:solidFill>
                  <a:schemeClr val="accent6">
                    <a:lumMod val="50000"/>
                  </a:schemeClr>
                </a:solidFill>
                <a:cs typeface="Arial" pitchFamily="34" charset="0"/>
              </a:rPr>
              <a:t>Solving equation For PV gives</a:t>
            </a:r>
          </a:p>
          <a:p>
            <a:pPr marL="0" indent="0" algn="ctr" rtl="0"/>
            <a:r>
              <a:rPr lang="en-US" sz="2800" b="1" i="1" dirty="0" smtClean="0">
                <a:solidFill>
                  <a:schemeClr val="accent6">
                    <a:lumMod val="50000"/>
                  </a:schemeClr>
                </a:solidFill>
                <a:cs typeface="Arial" pitchFamily="34" charset="0"/>
              </a:rPr>
              <a:t>PV= $300/(1+%6)= $283.02</a:t>
            </a:r>
          </a:p>
          <a:p>
            <a:pPr marL="0" indent="0" algn="justLow" rtl="0"/>
            <a:endParaRPr lang="en-US" sz="2800" b="1" dirty="0" smtClean="0">
              <a:solidFill>
                <a:srgbClr val="002060"/>
              </a:solidFill>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41</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929586" y="3643320"/>
            <a:ext cx="731520"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500034" y="1142991"/>
            <a:ext cx="8229600" cy="2428891"/>
          </a:xfrm>
        </p:spPr>
        <p:style>
          <a:lnRef idx="2">
            <a:schemeClr val="accent1"/>
          </a:lnRef>
          <a:fillRef idx="1">
            <a:schemeClr val="lt1"/>
          </a:fillRef>
          <a:effectRef idx="0">
            <a:schemeClr val="accent1"/>
          </a:effectRef>
          <a:fontRef idx="minor">
            <a:schemeClr val="dk1"/>
          </a:fontRef>
        </p:style>
        <p:txBody>
          <a:bodyPr anchor="t"/>
          <a:lstStyle/>
          <a:p>
            <a:pPr marL="0" indent="0" algn="justLow" rtl="0"/>
            <a:endParaRPr lang="en-US" sz="2800" b="1" i="1" dirty="0" smtClean="0">
              <a:solidFill>
                <a:schemeClr val="accent6">
                  <a:lumMod val="50000"/>
                </a:schemeClr>
              </a:solidFill>
              <a:cs typeface="Arial" pitchFamily="34" charset="0"/>
            </a:endParaRPr>
          </a:p>
          <a:p>
            <a:pPr marL="0" indent="0" algn="justLow" rtl="0"/>
            <a:r>
              <a:rPr lang="en-US" sz="2800" b="1" i="1" dirty="0" smtClean="0">
                <a:solidFill>
                  <a:schemeClr val="accent6">
                    <a:lumMod val="50000"/>
                  </a:schemeClr>
                </a:solidFill>
                <a:cs typeface="Arial" pitchFamily="34" charset="0"/>
              </a:rPr>
              <a:t>The present value of $283.02 </a:t>
            </a:r>
            <a:r>
              <a:rPr lang="en-US" sz="2800" b="1" dirty="0" smtClean="0">
                <a:cs typeface="Arial" pitchFamily="34" charset="0"/>
              </a:rPr>
              <a:t>investment today at the 6% opportunity cost would result in $300 at the end of one year.</a:t>
            </a:r>
            <a:endParaRPr lang="en-US" sz="2800" b="1" i="1" dirty="0" smtClean="0">
              <a:solidFill>
                <a:schemeClr val="accent6">
                  <a:lumMod val="50000"/>
                </a:schemeClr>
              </a:solidFill>
              <a:cs typeface="Arial" pitchFamily="34" charset="0"/>
            </a:endParaRPr>
          </a:p>
          <a:p>
            <a:pPr marL="0" indent="0" algn="justLow" rtl="0"/>
            <a:endParaRPr lang="en-US" sz="2800" b="1" dirty="0" smtClean="0">
              <a:solidFill>
                <a:srgbClr val="002060"/>
              </a:solidFill>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42</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500034" y="1142991"/>
            <a:ext cx="8229600" cy="3071833"/>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2800" b="1" dirty="0" smtClean="0">
                <a:solidFill>
                  <a:srgbClr val="002060"/>
                </a:solidFill>
                <a:cs typeface="Arial" pitchFamily="34" charset="0"/>
              </a:rPr>
              <a:t>The calculation of present value</a:t>
            </a:r>
          </a:p>
          <a:p>
            <a:pPr marL="0" indent="0" algn="justLow" rtl="0"/>
            <a:r>
              <a:rPr lang="en-US" sz="2800" b="1" dirty="0" smtClean="0">
                <a:cs typeface="Arial" pitchFamily="34" charset="0"/>
              </a:rPr>
              <a:t>The present value of future value can be found mathematically by solving the following equation:</a:t>
            </a:r>
          </a:p>
          <a:p>
            <a:pPr marL="0" indent="0" algn="justLow" rtl="0"/>
            <a:r>
              <a:rPr lang="en-US" sz="2800" b="1" dirty="0" smtClean="0">
                <a:cs typeface="Arial" pitchFamily="34" charset="0"/>
              </a:rPr>
              <a:t> </a:t>
            </a:r>
          </a:p>
          <a:p>
            <a:pPr marL="0" indent="0" algn="justLow" rtl="0"/>
            <a:endParaRPr lang="en-US" sz="2800" b="1" dirty="0" smtClean="0">
              <a:solidFill>
                <a:srgbClr val="002060"/>
              </a:solidFill>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43</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pic>
        <p:nvPicPr>
          <p:cNvPr id="1025"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643042" y="2714626"/>
            <a:ext cx="5234749" cy="1000132"/>
          </a:xfrm>
          <a:prstGeom prst="rect">
            <a:avLst/>
          </a:prstGeom>
          <a:ln w="88900" cap="sq" cmpd="thickThin">
            <a:solidFill>
              <a:schemeClr val="accent1"/>
            </a:solidFill>
            <a:prstDash val="solid"/>
            <a:miter lim="800000"/>
          </a:ln>
          <a:effectLst>
            <a:innerShdw blurRad="76200">
              <a:srgbClr val="000000"/>
            </a:innerShdw>
          </a:effectLst>
        </p:spPr>
      </p:pic>
      <p:sp>
        <p:nvSpPr>
          <p:cNvPr id="8" name="سهم منحني إلى اليسار 7"/>
          <p:cNvSpPr/>
          <p:nvPr/>
        </p:nvSpPr>
        <p:spPr>
          <a:xfrm>
            <a:off x="7929586" y="3643320"/>
            <a:ext cx="731520"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500034" y="1142991"/>
            <a:ext cx="8229600" cy="3143271"/>
          </a:xfrm>
        </p:spPr>
        <p:style>
          <a:lnRef idx="2">
            <a:schemeClr val="accent1"/>
          </a:lnRef>
          <a:fillRef idx="1">
            <a:schemeClr val="lt1"/>
          </a:fillRef>
          <a:effectRef idx="0">
            <a:schemeClr val="accent1"/>
          </a:effectRef>
          <a:fontRef idx="minor">
            <a:schemeClr val="dk1"/>
          </a:fontRef>
        </p:style>
        <p:txBody>
          <a:bodyPr anchor="t"/>
          <a:lstStyle/>
          <a:p>
            <a:pPr marL="0" indent="0" algn="justLow" rtl="0"/>
            <a:endParaRPr lang="en-US" sz="2800" b="1" i="1" dirty="0" smtClean="0">
              <a:solidFill>
                <a:schemeClr val="accent6">
                  <a:lumMod val="50000"/>
                </a:schemeClr>
              </a:solidFill>
              <a:cs typeface="Arial" pitchFamily="34" charset="0"/>
            </a:endParaRPr>
          </a:p>
          <a:p>
            <a:pPr marL="0" indent="0" algn="justLow" rtl="0"/>
            <a:r>
              <a:rPr lang="en-US" sz="2800" b="1" dirty="0" smtClean="0">
                <a:solidFill>
                  <a:srgbClr val="002060"/>
                </a:solidFill>
                <a:cs typeface="Arial" pitchFamily="34" charset="0"/>
              </a:rPr>
              <a:t>Where, PV= Present Value</a:t>
            </a:r>
          </a:p>
          <a:p>
            <a:pPr marL="0" indent="0" algn="justLow" rtl="0"/>
            <a:r>
              <a:rPr lang="en-US" sz="2800" b="1" dirty="0" smtClean="0">
                <a:solidFill>
                  <a:srgbClr val="002060"/>
                </a:solidFill>
                <a:cs typeface="Arial" pitchFamily="34" charset="0"/>
              </a:rPr>
              <a:t>	    C= Future value that can be received within n    	          periods from now; that is </a:t>
            </a:r>
            <a:r>
              <a:rPr lang="en-US" sz="2800" b="1" dirty="0" smtClean="0"/>
              <a:t>FV</a:t>
            </a:r>
            <a:r>
              <a:rPr lang="en-US" sz="2800" b="1" baseline="-25000" dirty="0" smtClean="0"/>
              <a:t>n</a:t>
            </a:r>
            <a:r>
              <a:rPr lang="en-US" sz="2800" b="1" dirty="0" smtClean="0">
                <a:solidFill>
                  <a:srgbClr val="002060"/>
                </a:solidFill>
                <a:cs typeface="Arial" pitchFamily="34" charset="0"/>
              </a:rPr>
              <a:t>.</a:t>
            </a:r>
          </a:p>
          <a:p>
            <a:pPr marL="0" indent="0" algn="justLow" rtl="0"/>
            <a:r>
              <a:rPr lang="en-US" sz="2800" b="1" dirty="0" smtClean="0">
                <a:solidFill>
                  <a:srgbClr val="002060"/>
                </a:solidFill>
                <a:cs typeface="Arial" pitchFamily="34" charset="0"/>
              </a:rPr>
              <a:t>	     k=Discounting rate </a:t>
            </a:r>
          </a:p>
          <a:p>
            <a:pPr marL="0" indent="0" algn="justLow" rtl="0"/>
            <a:r>
              <a:rPr lang="en-US" sz="2800" b="1" dirty="0" smtClean="0">
                <a:solidFill>
                  <a:srgbClr val="002060"/>
                </a:solidFill>
                <a:cs typeface="Arial" pitchFamily="34" charset="0"/>
              </a:rPr>
              <a:t>	      n= Number of years</a:t>
            </a: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44</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929586" y="3643320"/>
            <a:ext cx="731520"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500034" y="1142991"/>
            <a:ext cx="8229600" cy="3071834"/>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2800" b="1" dirty="0" smtClean="0">
                <a:solidFill>
                  <a:srgbClr val="002060"/>
                </a:solidFill>
                <a:cs typeface="Arial" pitchFamily="34" charset="0"/>
              </a:rPr>
              <a:t>Example: </a:t>
            </a:r>
          </a:p>
          <a:p>
            <a:pPr marL="0" indent="0" algn="justLow" rtl="0"/>
            <a:r>
              <a:rPr lang="en-US" sz="2800" b="1" dirty="0" smtClean="0">
                <a:cs typeface="Arial" pitchFamily="34" charset="0"/>
              </a:rPr>
              <a:t>An investor wishes to find the present value of $1700 that will be received 8 years fro now. The opportunity cost (discounting rate) is 8%. So, the present value would be calculated as follows:</a:t>
            </a:r>
          </a:p>
          <a:p>
            <a:pPr marL="0" indent="0" algn="justLow" rtl="0"/>
            <a:r>
              <a:rPr lang="en-US" sz="2800" b="1" dirty="0" smtClean="0">
                <a:solidFill>
                  <a:srgbClr val="C00000"/>
                </a:solidFill>
                <a:cs typeface="Arial" pitchFamily="34" charset="0"/>
              </a:rPr>
              <a:t>Note: Important to use Financial tables</a:t>
            </a:r>
          </a:p>
          <a:p>
            <a:pPr marL="0" indent="0" algn="justLow" rtl="0"/>
            <a:endParaRPr lang="en-US" sz="2800" b="1" dirty="0" smtClean="0">
              <a:solidFill>
                <a:srgbClr val="002060"/>
              </a:solidFill>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45</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929586" y="3643320"/>
            <a:ext cx="731520"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500034" y="1142991"/>
            <a:ext cx="8229600" cy="3071834"/>
          </a:xfrm>
        </p:spPr>
        <p:style>
          <a:lnRef idx="2">
            <a:schemeClr val="accent1"/>
          </a:lnRef>
          <a:fillRef idx="1">
            <a:schemeClr val="lt1"/>
          </a:fillRef>
          <a:effectRef idx="0">
            <a:schemeClr val="accent1"/>
          </a:effectRef>
          <a:fontRef idx="minor">
            <a:schemeClr val="dk1"/>
          </a:fontRef>
        </p:style>
        <p:txBody>
          <a:bodyPr anchor="t"/>
          <a:lstStyle/>
          <a:p>
            <a:pPr marL="0" indent="0" algn="justLow" rtl="0"/>
            <a:endParaRPr lang="en-US" sz="2800" b="1" dirty="0" smtClean="0">
              <a:solidFill>
                <a:srgbClr val="002060"/>
              </a:solidFill>
              <a:cs typeface="Arial" pitchFamily="34" charset="0"/>
            </a:endParaRPr>
          </a:p>
          <a:p>
            <a:pPr marL="0" indent="0" algn="justLow" rtl="0"/>
            <a:endParaRPr lang="en-US" sz="2800" b="1" dirty="0" smtClean="0">
              <a:solidFill>
                <a:srgbClr val="002060"/>
              </a:solidFill>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46</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929586" y="3643320"/>
            <a:ext cx="731520"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
        <p:nvSpPr>
          <p:cNvPr id="6144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pic>
        <p:nvPicPr>
          <p:cNvPr id="61441"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14346" y="1714494"/>
            <a:ext cx="7956000" cy="1643074"/>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500034" y="1142991"/>
            <a:ext cx="8229600" cy="3071833"/>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3000" b="1" i="1" dirty="0" smtClean="0">
                <a:solidFill>
                  <a:schemeClr val="accent6">
                    <a:lumMod val="50000"/>
                  </a:schemeClr>
                </a:solidFill>
                <a:cs typeface="Arial" pitchFamily="34" charset="0"/>
              </a:rPr>
              <a:t>Time-line use: Illustration</a:t>
            </a:r>
          </a:p>
          <a:p>
            <a:pPr marL="0" indent="0" algn="justLow" rtl="0"/>
            <a:r>
              <a:rPr lang="en-US" sz="2800" b="1" i="1" dirty="0" smtClean="0">
                <a:solidFill>
                  <a:schemeClr val="accent6">
                    <a:lumMod val="50000"/>
                  </a:schemeClr>
                </a:solidFill>
                <a:cs typeface="Arial" pitchFamily="34" charset="0"/>
              </a:rPr>
              <a:t>                                  </a:t>
            </a:r>
            <a:r>
              <a:rPr lang="en-US" sz="2800" b="1" i="1" dirty="0" smtClean="0">
                <a:solidFill>
                  <a:srgbClr val="002060"/>
                </a:solidFill>
                <a:cs typeface="Arial" pitchFamily="34" charset="0"/>
              </a:rPr>
              <a:t>  End of year</a:t>
            </a:r>
          </a:p>
          <a:p>
            <a:pPr marL="0" indent="0" algn="justLow" rtl="0"/>
            <a:r>
              <a:rPr lang="en-US" sz="2800" b="1" i="1" dirty="0" smtClean="0">
                <a:solidFill>
                  <a:schemeClr val="accent6">
                    <a:lumMod val="50000"/>
                  </a:schemeClr>
                </a:solidFill>
                <a:cs typeface="Arial" pitchFamily="34" charset="0"/>
              </a:rPr>
              <a:t>  0      </a:t>
            </a:r>
            <a:r>
              <a:rPr lang="en-US" sz="2800" b="1" i="1" dirty="0" smtClean="0">
                <a:solidFill>
                  <a:schemeClr val="accent6">
                    <a:lumMod val="50000"/>
                  </a:schemeClr>
                </a:solidFill>
                <a:cs typeface="Arial" pitchFamily="34" charset="0"/>
              </a:rPr>
              <a:t>   </a:t>
            </a:r>
            <a:r>
              <a:rPr lang="en-US" sz="2800" b="1" i="1" dirty="0" smtClean="0">
                <a:solidFill>
                  <a:schemeClr val="accent6">
                    <a:lumMod val="50000"/>
                  </a:schemeClr>
                </a:solidFill>
                <a:cs typeface="Arial" pitchFamily="34" charset="0"/>
              </a:rPr>
              <a:t>1       2       3      4      5       6       7      8</a:t>
            </a:r>
          </a:p>
          <a:p>
            <a:pPr marL="0" indent="0" algn="justLow" rtl="0"/>
            <a:r>
              <a:rPr lang="en-US" sz="2800" b="1" i="1" dirty="0" smtClean="0">
                <a:solidFill>
                  <a:schemeClr val="accent6">
                    <a:lumMod val="50000"/>
                  </a:schemeClr>
                </a:solidFill>
                <a:cs typeface="Arial" pitchFamily="34" charset="0"/>
              </a:rPr>
              <a:t>						FV= $1700</a:t>
            </a:r>
          </a:p>
          <a:p>
            <a:pPr marL="0" indent="0" algn="justLow" rtl="0"/>
            <a:r>
              <a:rPr lang="en-US" sz="2800" b="1" dirty="0" smtClean="0">
                <a:solidFill>
                  <a:srgbClr val="002060"/>
                </a:solidFill>
                <a:cs typeface="Arial" pitchFamily="34" charset="0"/>
              </a:rPr>
              <a:t>PV= $918.42</a:t>
            </a: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47</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cxnSp>
        <p:nvCxnSpPr>
          <p:cNvPr id="14" name="رابط كسهم مستقيم 13"/>
          <p:cNvCxnSpPr/>
          <p:nvPr/>
        </p:nvCxnSpPr>
        <p:spPr>
          <a:xfrm>
            <a:off x="1000100" y="2571750"/>
            <a:ext cx="6357982" cy="1588"/>
          </a:xfrm>
          <a:prstGeom prst="straightConnector1">
            <a:avLst/>
          </a:prstGeom>
          <a:ln>
            <a:tailEnd type="arrow"/>
          </a:ln>
          <a:effectLst>
            <a:glow rad="101600">
              <a:schemeClr val="accent6">
                <a:satMod val="175000"/>
                <a:alpha val="40000"/>
              </a:schemeClr>
            </a:glow>
            <a:outerShdw blurRad="40000" dist="23000" dir="5400000" rotWithShape="0">
              <a:srgbClr val="000000">
                <a:alpha val="35000"/>
              </a:srgbClr>
            </a:outerShdw>
          </a:effectLst>
        </p:spPr>
        <p:style>
          <a:lnRef idx="3">
            <a:schemeClr val="dk1"/>
          </a:lnRef>
          <a:fillRef idx="0">
            <a:schemeClr val="dk1"/>
          </a:fillRef>
          <a:effectRef idx="2">
            <a:schemeClr val="dk1"/>
          </a:effectRef>
          <a:fontRef idx="minor">
            <a:schemeClr val="tx1"/>
          </a:fontRef>
        </p:style>
      </p:cxnSp>
      <p:cxnSp>
        <p:nvCxnSpPr>
          <p:cNvPr id="16" name="رابط مستقيم 15"/>
          <p:cNvCxnSpPr/>
          <p:nvPr/>
        </p:nvCxnSpPr>
        <p:spPr>
          <a:xfrm rot="5400000" flipH="1" flipV="1">
            <a:off x="928662" y="2500312"/>
            <a:ext cx="142876" cy="1588"/>
          </a:xfrm>
          <a:prstGeom prst="line">
            <a:avLst/>
          </a:prstGeom>
        </p:spPr>
        <p:style>
          <a:lnRef idx="3">
            <a:schemeClr val="dk1"/>
          </a:lnRef>
          <a:fillRef idx="0">
            <a:schemeClr val="dk1"/>
          </a:fillRef>
          <a:effectRef idx="2">
            <a:schemeClr val="dk1"/>
          </a:effectRef>
          <a:fontRef idx="minor">
            <a:schemeClr val="tx1"/>
          </a:fontRef>
        </p:style>
      </p:cxnSp>
      <p:cxnSp>
        <p:nvCxnSpPr>
          <p:cNvPr id="18" name="رابط مستقيم 17"/>
          <p:cNvCxnSpPr/>
          <p:nvPr/>
        </p:nvCxnSpPr>
        <p:spPr>
          <a:xfrm rot="5400000" flipH="1" flipV="1">
            <a:off x="1572398" y="2499518"/>
            <a:ext cx="142876" cy="1588"/>
          </a:xfrm>
          <a:prstGeom prst="line">
            <a:avLst/>
          </a:prstGeom>
        </p:spPr>
        <p:style>
          <a:lnRef idx="3">
            <a:schemeClr val="dk1"/>
          </a:lnRef>
          <a:fillRef idx="0">
            <a:schemeClr val="dk1"/>
          </a:fillRef>
          <a:effectRef idx="2">
            <a:schemeClr val="dk1"/>
          </a:effectRef>
          <a:fontRef idx="minor">
            <a:schemeClr val="tx1"/>
          </a:fontRef>
        </p:style>
      </p:cxnSp>
      <p:cxnSp>
        <p:nvCxnSpPr>
          <p:cNvPr id="20" name="رابط مستقيم 19"/>
          <p:cNvCxnSpPr/>
          <p:nvPr/>
        </p:nvCxnSpPr>
        <p:spPr>
          <a:xfrm rot="5400000" flipH="1" flipV="1">
            <a:off x="2286778" y="2499518"/>
            <a:ext cx="142876" cy="1588"/>
          </a:xfrm>
          <a:prstGeom prst="line">
            <a:avLst/>
          </a:prstGeom>
        </p:spPr>
        <p:style>
          <a:lnRef idx="3">
            <a:schemeClr val="dk1"/>
          </a:lnRef>
          <a:fillRef idx="0">
            <a:schemeClr val="dk1"/>
          </a:fillRef>
          <a:effectRef idx="2">
            <a:schemeClr val="dk1"/>
          </a:effectRef>
          <a:fontRef idx="minor">
            <a:schemeClr val="tx1"/>
          </a:fontRef>
        </p:style>
      </p:cxnSp>
      <p:cxnSp>
        <p:nvCxnSpPr>
          <p:cNvPr id="22" name="رابط مستقيم 21"/>
          <p:cNvCxnSpPr/>
          <p:nvPr/>
        </p:nvCxnSpPr>
        <p:spPr>
          <a:xfrm rot="5400000" flipH="1" flipV="1">
            <a:off x="3071008" y="2500312"/>
            <a:ext cx="143670" cy="794"/>
          </a:xfrm>
          <a:prstGeom prst="line">
            <a:avLst/>
          </a:prstGeom>
        </p:spPr>
        <p:style>
          <a:lnRef idx="3">
            <a:schemeClr val="dk1"/>
          </a:lnRef>
          <a:fillRef idx="0">
            <a:schemeClr val="dk1"/>
          </a:fillRef>
          <a:effectRef idx="2">
            <a:schemeClr val="dk1"/>
          </a:effectRef>
          <a:fontRef idx="minor">
            <a:schemeClr val="tx1"/>
          </a:fontRef>
        </p:style>
      </p:cxnSp>
      <p:cxnSp>
        <p:nvCxnSpPr>
          <p:cNvPr id="24" name="رابط مستقيم 23"/>
          <p:cNvCxnSpPr/>
          <p:nvPr/>
        </p:nvCxnSpPr>
        <p:spPr>
          <a:xfrm rot="5400000" flipH="1" flipV="1">
            <a:off x="3714744" y="2500312"/>
            <a:ext cx="142876" cy="1588"/>
          </a:xfrm>
          <a:prstGeom prst="line">
            <a:avLst/>
          </a:prstGeom>
        </p:spPr>
        <p:style>
          <a:lnRef idx="3">
            <a:schemeClr val="dk1"/>
          </a:lnRef>
          <a:fillRef idx="0">
            <a:schemeClr val="dk1"/>
          </a:fillRef>
          <a:effectRef idx="2">
            <a:schemeClr val="dk1"/>
          </a:effectRef>
          <a:fontRef idx="minor">
            <a:schemeClr val="tx1"/>
          </a:fontRef>
        </p:style>
      </p:cxnSp>
      <p:cxnSp>
        <p:nvCxnSpPr>
          <p:cNvPr id="27" name="رابط مستقيم 26"/>
          <p:cNvCxnSpPr/>
          <p:nvPr/>
        </p:nvCxnSpPr>
        <p:spPr>
          <a:xfrm rot="5400000" flipH="1" flipV="1">
            <a:off x="4357686" y="2500312"/>
            <a:ext cx="142876" cy="1588"/>
          </a:xfrm>
          <a:prstGeom prst="line">
            <a:avLst/>
          </a:prstGeom>
        </p:spPr>
        <p:style>
          <a:lnRef idx="3">
            <a:schemeClr val="dk1"/>
          </a:lnRef>
          <a:fillRef idx="0">
            <a:schemeClr val="dk1"/>
          </a:fillRef>
          <a:effectRef idx="2">
            <a:schemeClr val="dk1"/>
          </a:effectRef>
          <a:fontRef idx="minor">
            <a:schemeClr val="tx1"/>
          </a:fontRef>
        </p:style>
      </p:cxnSp>
      <p:cxnSp>
        <p:nvCxnSpPr>
          <p:cNvPr id="29" name="رابط مستقيم 28"/>
          <p:cNvCxnSpPr/>
          <p:nvPr/>
        </p:nvCxnSpPr>
        <p:spPr>
          <a:xfrm rot="5400000" flipH="1" flipV="1">
            <a:off x="5000628" y="2500312"/>
            <a:ext cx="143670" cy="794"/>
          </a:xfrm>
          <a:prstGeom prst="line">
            <a:avLst/>
          </a:prstGeom>
        </p:spPr>
        <p:style>
          <a:lnRef idx="3">
            <a:schemeClr val="dk1"/>
          </a:lnRef>
          <a:fillRef idx="0">
            <a:schemeClr val="dk1"/>
          </a:fillRef>
          <a:effectRef idx="2">
            <a:schemeClr val="dk1"/>
          </a:effectRef>
          <a:fontRef idx="minor">
            <a:schemeClr val="tx1"/>
          </a:fontRef>
        </p:style>
      </p:cxnSp>
      <p:cxnSp>
        <p:nvCxnSpPr>
          <p:cNvPr id="31" name="رابط مستقيم 30"/>
          <p:cNvCxnSpPr/>
          <p:nvPr/>
        </p:nvCxnSpPr>
        <p:spPr>
          <a:xfrm rot="5400000" flipH="1" flipV="1">
            <a:off x="5787240" y="2499518"/>
            <a:ext cx="142876" cy="1588"/>
          </a:xfrm>
          <a:prstGeom prst="line">
            <a:avLst/>
          </a:prstGeom>
        </p:spPr>
        <p:style>
          <a:lnRef idx="3">
            <a:schemeClr val="dk1"/>
          </a:lnRef>
          <a:fillRef idx="0">
            <a:schemeClr val="dk1"/>
          </a:fillRef>
          <a:effectRef idx="2">
            <a:schemeClr val="dk1"/>
          </a:effectRef>
          <a:fontRef idx="minor">
            <a:schemeClr val="tx1"/>
          </a:fontRef>
        </p:style>
      </p:cxnSp>
      <p:cxnSp>
        <p:nvCxnSpPr>
          <p:cNvPr id="33" name="رابط مستقيم 32"/>
          <p:cNvCxnSpPr/>
          <p:nvPr/>
        </p:nvCxnSpPr>
        <p:spPr>
          <a:xfrm rot="5400000" flipH="1" flipV="1">
            <a:off x="6430182" y="2499518"/>
            <a:ext cx="142876" cy="1588"/>
          </a:xfrm>
          <a:prstGeom prst="line">
            <a:avLst/>
          </a:prstGeom>
        </p:spPr>
        <p:style>
          <a:lnRef idx="3">
            <a:schemeClr val="dk1"/>
          </a:lnRef>
          <a:fillRef idx="0">
            <a:schemeClr val="dk1"/>
          </a:fillRef>
          <a:effectRef idx="2">
            <a:schemeClr val="dk1"/>
          </a:effectRef>
          <a:fontRef idx="minor">
            <a:schemeClr val="tx1"/>
          </a:fontRef>
        </p:style>
      </p:cxnSp>
      <p:cxnSp>
        <p:nvCxnSpPr>
          <p:cNvPr id="40" name="رابط مستقيم 39"/>
          <p:cNvCxnSpPr/>
          <p:nvPr/>
        </p:nvCxnSpPr>
        <p:spPr>
          <a:xfrm rot="5400000">
            <a:off x="6178561" y="3393287"/>
            <a:ext cx="500860" cy="794"/>
          </a:xfrm>
          <a:prstGeom prst="line">
            <a:avLst/>
          </a:prstGeom>
          <a:ln>
            <a:solidFill>
              <a:schemeClr val="accent2">
                <a:lumMod val="50000"/>
              </a:schemeClr>
            </a:solidFill>
          </a:ln>
        </p:spPr>
        <p:style>
          <a:lnRef idx="3">
            <a:schemeClr val="accent1"/>
          </a:lnRef>
          <a:fillRef idx="0">
            <a:schemeClr val="accent1"/>
          </a:fillRef>
          <a:effectRef idx="2">
            <a:schemeClr val="accent1"/>
          </a:effectRef>
          <a:fontRef idx="minor">
            <a:schemeClr val="tx1"/>
          </a:fontRef>
        </p:style>
      </p:cxnSp>
      <p:cxnSp>
        <p:nvCxnSpPr>
          <p:cNvPr id="42" name="رابط كسهم مستقيم 41"/>
          <p:cNvCxnSpPr/>
          <p:nvPr/>
        </p:nvCxnSpPr>
        <p:spPr>
          <a:xfrm rot="10800000">
            <a:off x="1000100" y="3643320"/>
            <a:ext cx="5429288" cy="1588"/>
          </a:xfrm>
          <a:prstGeom prst="straightConnector1">
            <a:avLst/>
          </a:prstGeom>
          <a:ln>
            <a:solidFill>
              <a:schemeClr val="accent2">
                <a:lumMod val="50000"/>
              </a:schemeClr>
            </a:solidFill>
            <a:tailEnd type="arrow"/>
          </a:ln>
        </p:spPr>
        <p:style>
          <a:lnRef idx="3">
            <a:schemeClr val="accent1"/>
          </a:lnRef>
          <a:fillRef idx="0">
            <a:schemeClr val="accent1"/>
          </a:fillRef>
          <a:effectRef idx="2">
            <a:schemeClr val="accent1"/>
          </a:effectRef>
          <a:fontRef idx="minor">
            <a:schemeClr val="tx1"/>
          </a:fontRef>
        </p:style>
      </p:cxnSp>
      <p:cxnSp>
        <p:nvCxnSpPr>
          <p:cNvPr id="44" name="رابط مستقيم 43"/>
          <p:cNvCxnSpPr/>
          <p:nvPr/>
        </p:nvCxnSpPr>
        <p:spPr>
          <a:xfrm rot="5400000">
            <a:off x="750861" y="3036097"/>
            <a:ext cx="499272" cy="794"/>
          </a:xfrm>
          <a:prstGeom prst="line">
            <a:avLst/>
          </a:prstGeom>
          <a:ln>
            <a:solidFill>
              <a:srgbClr val="0070C0"/>
            </a:solidFill>
          </a:ln>
        </p:spPr>
        <p:style>
          <a:lnRef idx="3">
            <a:schemeClr val="accent3"/>
          </a:lnRef>
          <a:fillRef idx="0">
            <a:schemeClr val="accent3"/>
          </a:fillRef>
          <a:effectRef idx="2">
            <a:schemeClr val="accent3"/>
          </a:effectRef>
          <a:fontRef idx="minor">
            <a:schemeClr val="tx1"/>
          </a:fontRef>
        </p:style>
      </p:cxn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500034" y="1142991"/>
            <a:ext cx="8229600" cy="3143271"/>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2800" b="1" dirty="0" smtClean="0">
                <a:solidFill>
                  <a:srgbClr val="002060"/>
                </a:solidFill>
                <a:cs typeface="Arial" pitchFamily="34" charset="0"/>
              </a:rPr>
              <a:t>Simplifying Present Value Calculations</a:t>
            </a:r>
          </a:p>
          <a:p>
            <a:pPr marL="0" indent="0" algn="justLow" rtl="0"/>
            <a:r>
              <a:rPr lang="en-US" sz="2800" b="1" dirty="0" smtClean="0">
                <a:cs typeface="Arial" pitchFamily="34" charset="0"/>
              </a:rPr>
              <a:t>The present value calculations can be simplified by using a </a:t>
            </a:r>
            <a:r>
              <a:rPr lang="en-US" sz="2800" b="1" i="1" dirty="0" smtClean="0">
                <a:solidFill>
                  <a:srgbClr val="C00000"/>
                </a:solidFill>
                <a:cs typeface="Arial" pitchFamily="34" charset="0"/>
              </a:rPr>
              <a:t>present value interest factor (PVIF).</a:t>
            </a:r>
          </a:p>
          <a:p>
            <a:pPr marL="0" indent="0" algn="justLow" rtl="0"/>
            <a:r>
              <a:rPr lang="en-US" sz="2800" b="1" i="1" dirty="0" smtClean="0">
                <a:solidFill>
                  <a:srgbClr val="C00000"/>
                </a:solidFill>
                <a:cs typeface="Arial" pitchFamily="34" charset="0"/>
              </a:rPr>
              <a:t> </a:t>
            </a:r>
          </a:p>
          <a:p>
            <a:pPr marL="0" indent="0" algn="justLow" rtl="0"/>
            <a:endParaRPr lang="en-US" sz="2800" b="1" dirty="0" smtClean="0">
              <a:solidFill>
                <a:srgbClr val="002060"/>
              </a:solidFill>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48</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246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pic>
        <p:nvPicPr>
          <p:cNvPr id="62465"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214546" y="2643188"/>
            <a:ext cx="4000528" cy="1071570"/>
          </a:xfrm>
          <a:prstGeom prst="rect">
            <a:avLst/>
          </a:prstGeom>
          <a:noFill/>
        </p:spPr>
      </p:pic>
      <p:sp>
        <p:nvSpPr>
          <p:cNvPr id="62467" name="Rectangle 3"/>
          <p:cNvSpPr>
            <a:spLocks noChangeArrowheads="1"/>
          </p:cNvSpPr>
          <p:nvPr/>
        </p:nvSpPr>
        <p:spPr bwMode="auto">
          <a:xfrm>
            <a:off x="0" y="124777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سهم منحني إلى اليسار 8"/>
          <p:cNvSpPr/>
          <p:nvPr/>
        </p:nvSpPr>
        <p:spPr>
          <a:xfrm>
            <a:off x="7929586" y="3643320"/>
            <a:ext cx="731520"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500034" y="1142991"/>
            <a:ext cx="8229600" cy="3143271"/>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2800" b="1" i="1" dirty="0" smtClean="0">
                <a:solidFill>
                  <a:srgbClr val="C00000"/>
                </a:solidFill>
                <a:cs typeface="Arial" pitchFamily="34" charset="0"/>
              </a:rPr>
              <a:t>Since</a:t>
            </a:r>
          </a:p>
          <a:p>
            <a:pPr marL="0" indent="0" algn="justLow" rtl="0"/>
            <a:endParaRPr lang="en-US" sz="2800" b="1" i="1" dirty="0" smtClean="0">
              <a:solidFill>
                <a:srgbClr val="C00000"/>
              </a:solidFill>
              <a:cs typeface="Arial" pitchFamily="34" charset="0"/>
            </a:endParaRPr>
          </a:p>
          <a:p>
            <a:pPr marL="0" indent="0" algn="justLow" rtl="0"/>
            <a:endParaRPr lang="en-US" sz="2800" b="1" i="1" dirty="0" smtClean="0">
              <a:solidFill>
                <a:srgbClr val="C00000"/>
              </a:solidFill>
              <a:cs typeface="Arial" pitchFamily="34" charset="0"/>
            </a:endParaRPr>
          </a:p>
          <a:p>
            <a:pPr marL="0" indent="0" algn="justLow" rtl="0"/>
            <a:r>
              <a:rPr lang="en-US" sz="2800" b="1" i="1" dirty="0" smtClean="0">
                <a:solidFill>
                  <a:srgbClr val="C00000"/>
                </a:solidFill>
                <a:cs typeface="Arial" pitchFamily="34" charset="0"/>
              </a:rPr>
              <a:t>and  </a:t>
            </a:r>
          </a:p>
          <a:p>
            <a:pPr marL="0" indent="0" algn="justLow" rtl="0"/>
            <a:endParaRPr lang="en-US" sz="2800" b="1" dirty="0" smtClean="0">
              <a:solidFill>
                <a:srgbClr val="002060"/>
              </a:solidFill>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49</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246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pic>
        <p:nvPicPr>
          <p:cNvPr id="62465"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214546" y="2643188"/>
            <a:ext cx="4000528" cy="1071570"/>
          </a:xfrm>
          <a:prstGeom prst="rect">
            <a:avLst/>
          </a:prstGeom>
          <a:ln w="88900" cap="sq" cmpd="thickThin">
            <a:solidFill>
              <a:srgbClr val="0070C0"/>
            </a:solidFill>
            <a:prstDash val="solid"/>
            <a:miter lim="800000"/>
          </a:ln>
          <a:effectLst>
            <a:innerShdw blurRad="76200">
              <a:srgbClr val="000000"/>
            </a:innerShdw>
          </a:effectLst>
        </p:spPr>
      </p:pic>
      <p:sp>
        <p:nvSpPr>
          <p:cNvPr id="62467" name="Rectangle 3"/>
          <p:cNvSpPr>
            <a:spLocks noChangeArrowheads="1"/>
          </p:cNvSpPr>
          <p:nvPr/>
        </p:nvSpPr>
        <p:spPr bwMode="auto">
          <a:xfrm>
            <a:off x="0" y="124777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سهم منحني إلى اليسار 8"/>
          <p:cNvSpPr/>
          <p:nvPr/>
        </p:nvSpPr>
        <p:spPr>
          <a:xfrm>
            <a:off x="7929586" y="3643320"/>
            <a:ext cx="731520"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pic>
        <p:nvPicPr>
          <p:cNvPr id="11"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785918" y="1285866"/>
            <a:ext cx="5234749" cy="1000132"/>
          </a:xfrm>
          <a:prstGeom prst="rect">
            <a:avLst/>
          </a:prstGeom>
          <a:ln w="88900" cap="sq" cmpd="thickThin">
            <a:solidFill>
              <a:schemeClr val="accent1"/>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500034" y="1142991"/>
            <a:ext cx="8229600" cy="3143271"/>
          </a:xfrm>
        </p:spPr>
        <p:style>
          <a:lnRef idx="2">
            <a:schemeClr val="accent1"/>
          </a:lnRef>
          <a:fillRef idx="1">
            <a:schemeClr val="lt1"/>
          </a:fillRef>
          <a:effectRef idx="0">
            <a:schemeClr val="accent1"/>
          </a:effectRef>
          <a:fontRef idx="minor">
            <a:schemeClr val="dk1"/>
          </a:fontRef>
        </p:style>
        <p:txBody>
          <a:bodyPr anchor="t"/>
          <a:lstStyle/>
          <a:p>
            <a:pPr marL="0" indent="0" algn="justLow" rtl="0"/>
            <a:endParaRPr lang="en-US" sz="2800" b="1" i="1" dirty="0" smtClean="0">
              <a:solidFill>
                <a:srgbClr val="C00000"/>
              </a:solidFill>
              <a:cs typeface="Arial" pitchFamily="34" charset="0"/>
            </a:endParaRPr>
          </a:p>
          <a:p>
            <a:pPr marL="0" indent="0" algn="justLow" rtl="0"/>
            <a:r>
              <a:rPr lang="en-US" b="1" i="1" dirty="0" smtClean="0">
                <a:solidFill>
                  <a:srgbClr val="C00000"/>
                </a:solidFill>
                <a:cs typeface="Arial" pitchFamily="34" charset="0"/>
              </a:rPr>
              <a:t>Then</a:t>
            </a:r>
          </a:p>
          <a:p>
            <a:pPr marL="0" indent="0" algn="justLow" rtl="0"/>
            <a:endParaRPr lang="en-US" b="1" i="1" dirty="0" smtClean="0">
              <a:solidFill>
                <a:srgbClr val="C00000"/>
              </a:solidFill>
              <a:cs typeface="Arial" pitchFamily="34" charset="0"/>
            </a:endParaRPr>
          </a:p>
          <a:p>
            <a:pPr marL="0" indent="0" algn="justLow" rtl="0"/>
            <a:r>
              <a:rPr lang="en-US" b="1" i="1" dirty="0" smtClean="0">
                <a:solidFill>
                  <a:srgbClr val="C00000"/>
                </a:solidFill>
                <a:cs typeface="Arial" pitchFamily="34" charset="0"/>
              </a:rPr>
              <a:t>Note: In this case it would definitely be better to use the financial tables. </a:t>
            </a:r>
          </a:p>
          <a:p>
            <a:pPr marL="0" indent="0" algn="justLow" rtl="0"/>
            <a:endParaRPr lang="en-US" sz="2800" b="1" i="1" dirty="0" smtClean="0">
              <a:solidFill>
                <a:srgbClr val="C00000"/>
              </a:solidFill>
              <a:cs typeface="Arial" pitchFamily="34" charset="0"/>
            </a:endParaRPr>
          </a:p>
          <a:p>
            <a:pPr marL="0" indent="0" algn="justLow" rtl="0"/>
            <a:endParaRPr lang="en-US" sz="2800" b="1" i="1" dirty="0" smtClean="0">
              <a:solidFill>
                <a:srgbClr val="C00000"/>
              </a:solidFill>
              <a:cs typeface="Arial" pitchFamily="34" charset="0"/>
            </a:endParaRPr>
          </a:p>
          <a:p>
            <a:pPr marL="0" indent="0" algn="justLow" rtl="0"/>
            <a:endParaRPr lang="en-US" sz="2800" b="1" dirty="0" smtClean="0">
              <a:solidFill>
                <a:srgbClr val="002060"/>
              </a:solidFill>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50</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246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sp>
        <p:nvSpPr>
          <p:cNvPr id="62467" name="Rectangle 3"/>
          <p:cNvSpPr>
            <a:spLocks noChangeArrowheads="1"/>
          </p:cNvSpPr>
          <p:nvPr/>
        </p:nvSpPr>
        <p:spPr bwMode="auto">
          <a:xfrm>
            <a:off x="0" y="124777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451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pic>
        <p:nvPicPr>
          <p:cNvPr id="64513"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571736" y="1571618"/>
            <a:ext cx="4214842" cy="857256"/>
          </a:xfrm>
          <a:prstGeom prst="roundRect">
            <a:avLst>
              <a:gd name="adj" fmla="val 4167"/>
            </a:avLst>
          </a:prstGeom>
          <a:solidFill>
            <a:srgbClr val="FFFFFF"/>
          </a:solidFill>
          <a:ln w="76200" cap="sq">
            <a:solidFill>
              <a:schemeClr val="accent1">
                <a:lumMod val="75000"/>
              </a:schemeClr>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64515" name="Rectangle 3"/>
          <p:cNvSpPr>
            <a:spLocks noChangeArrowheads="1"/>
          </p:cNvSpPr>
          <p:nvPr/>
        </p:nvSpPr>
        <p:spPr bwMode="auto">
          <a:xfrm>
            <a:off x="0" y="8953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228987"/>
          </a:xfrm>
        </p:spPr>
        <p:style>
          <a:lnRef idx="2">
            <a:schemeClr val="accent1"/>
          </a:lnRef>
          <a:fillRef idx="1">
            <a:schemeClr val="lt1"/>
          </a:fillRef>
          <a:effectRef idx="0">
            <a:schemeClr val="accent1"/>
          </a:effectRef>
          <a:fontRef idx="minor">
            <a:schemeClr val="dk1"/>
          </a:fontRef>
        </p:style>
        <p:txBody>
          <a:bodyPr anchor="t"/>
          <a:lstStyle/>
          <a:p>
            <a:pPr lvl="0" algn="justLow" rtl="0"/>
            <a:r>
              <a:rPr lang="en-US" b="1" dirty="0" smtClean="0">
                <a:solidFill>
                  <a:srgbClr val="002060"/>
                </a:solidFill>
              </a:rPr>
              <a:t>3-2 Present Value of Cash Flow Streams</a:t>
            </a:r>
          </a:p>
          <a:p>
            <a:pPr marL="0" indent="0" algn="justLow" rtl="0"/>
            <a:r>
              <a:rPr lang="en-US" b="1" dirty="0" smtClean="0">
                <a:cs typeface="Arial" pitchFamily="34" charset="0"/>
              </a:rPr>
              <a:t>Quite often in finance there is a need to find the  present value of a stream of cash flows to be received in various future periods. Two basic types of cash flow streams are possible: </a:t>
            </a:r>
            <a:r>
              <a:rPr lang="en-US" b="1" dirty="0" smtClean="0">
                <a:solidFill>
                  <a:schemeClr val="accent1">
                    <a:lumMod val="75000"/>
                  </a:schemeClr>
                </a:solidFill>
                <a:cs typeface="Arial" pitchFamily="34" charset="0"/>
              </a:rPr>
              <a:t>the mixed stream </a:t>
            </a:r>
            <a:r>
              <a:rPr lang="en-US" b="1" dirty="0" smtClean="0">
                <a:cs typeface="Arial" pitchFamily="34" charset="0"/>
              </a:rPr>
              <a:t>and</a:t>
            </a:r>
            <a:r>
              <a:rPr lang="en-US" b="1" dirty="0" smtClean="0">
                <a:solidFill>
                  <a:srgbClr val="C00000"/>
                </a:solidFill>
                <a:cs typeface="Arial" pitchFamily="34" charset="0"/>
              </a:rPr>
              <a:t> the annuity.</a:t>
            </a:r>
            <a:endParaRPr lang="en-US" b="1" dirty="0" smtClean="0">
              <a:cs typeface="Arial" pitchFamily="34" charset="0"/>
            </a:endParaRPr>
          </a:p>
          <a:p>
            <a:pPr algn="justLow"/>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51</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786710" y="3857634"/>
            <a:ext cx="731520"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228987"/>
          </a:xfrm>
        </p:spPr>
        <p:style>
          <a:lnRef idx="2">
            <a:schemeClr val="accent1"/>
          </a:lnRef>
          <a:fillRef idx="1">
            <a:schemeClr val="lt1"/>
          </a:fillRef>
          <a:effectRef idx="0">
            <a:schemeClr val="accent1"/>
          </a:effectRef>
          <a:fontRef idx="minor">
            <a:schemeClr val="dk1"/>
          </a:fontRef>
        </p:style>
        <p:txBody>
          <a:bodyPr anchor="t"/>
          <a:lstStyle/>
          <a:p>
            <a:pPr lvl="0" algn="justLow" rtl="0"/>
            <a:r>
              <a:rPr lang="en-US" b="1" dirty="0" smtClean="0">
                <a:solidFill>
                  <a:srgbClr val="002060"/>
                </a:solidFill>
              </a:rPr>
              <a:t>Present Value of a Mixed Stream</a:t>
            </a:r>
          </a:p>
          <a:p>
            <a:pPr marL="0" indent="0" algn="justLow" rtl="0"/>
            <a:r>
              <a:rPr lang="en-GB" b="1" dirty="0" smtClean="0">
                <a:cs typeface="Arial" pitchFamily="34" charset="0"/>
              </a:rPr>
              <a:t>The present value of a mixed stream of cash flows</a:t>
            </a:r>
            <a:r>
              <a:rPr lang="en-US" b="1" dirty="0" smtClean="0">
                <a:cs typeface="Arial" pitchFamily="34" charset="0"/>
              </a:rPr>
              <a:t> means a determination of the present value of each future amount. An example can be used to illustrate the procedure of calculation.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52</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786710" y="3857634"/>
            <a:ext cx="731520"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214428"/>
            <a:ext cx="8229600" cy="3228987"/>
          </a:xfrm>
        </p:spPr>
        <p:style>
          <a:lnRef idx="2">
            <a:schemeClr val="accent1"/>
          </a:lnRef>
          <a:fillRef idx="1">
            <a:schemeClr val="lt1"/>
          </a:fillRef>
          <a:effectRef idx="0">
            <a:schemeClr val="accent1"/>
          </a:effectRef>
          <a:fontRef idx="minor">
            <a:schemeClr val="dk1"/>
          </a:fontRef>
        </p:style>
        <p:txBody>
          <a:bodyPr anchor="t"/>
          <a:lstStyle/>
          <a:p>
            <a:pPr lvl="0" algn="justLow" rtl="0"/>
            <a:r>
              <a:rPr lang="en-US" b="1" dirty="0" smtClean="0">
                <a:solidFill>
                  <a:srgbClr val="002060"/>
                </a:solidFill>
              </a:rPr>
              <a:t>Example</a:t>
            </a:r>
          </a:p>
          <a:p>
            <a:pPr marL="0" indent="0" algn="justLow" rtl="0"/>
            <a:r>
              <a:rPr lang="en-GB" sz="2700" b="1" dirty="0" smtClean="0">
                <a:cs typeface="Arial" pitchFamily="34" charset="0"/>
              </a:rPr>
              <a:t>The Frey Company, a shoe manufacturer, has been offered an opportunity to receive the following mixed stream of cash flows over the next five (5) years.</a:t>
            </a:r>
          </a:p>
          <a:p>
            <a:pPr marL="0" indent="0" algn="justLow" rtl="0"/>
            <a:r>
              <a:rPr lang="en-GB" sz="2700" b="1" dirty="0" smtClean="0">
                <a:solidFill>
                  <a:schemeClr val="accent6">
                    <a:lumMod val="50000"/>
                  </a:schemeClr>
                </a:solidFill>
                <a:cs typeface="Arial" pitchFamily="34" charset="0"/>
              </a:rPr>
              <a:t>If the firm must earn 9%, at minimum, on its investment, what is the most it should pay for this opportunity. </a:t>
            </a:r>
            <a:r>
              <a:rPr lang="en-GB" sz="2700" b="1" dirty="0" smtClean="0">
                <a:solidFill>
                  <a:schemeClr val="accent6">
                    <a:lumMod val="25000"/>
                  </a:schemeClr>
                </a:solidFill>
                <a:cs typeface="Arial" pitchFamily="34" charset="0"/>
              </a:rPr>
              <a:t>See data below</a:t>
            </a:r>
            <a:endParaRPr lang="ar-EG" sz="2700" b="1" dirty="0" smtClean="0">
              <a:solidFill>
                <a:schemeClr val="accent6">
                  <a:lumMod val="25000"/>
                </a:schemeClr>
              </a:solidFill>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53</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001024" y="4000510"/>
            <a:ext cx="445768" cy="35719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1928794" y="1214428"/>
            <a:ext cx="5072098" cy="3357586"/>
          </a:xfrm>
        </p:spPr>
        <p:style>
          <a:lnRef idx="2">
            <a:schemeClr val="accent1"/>
          </a:lnRef>
          <a:fillRef idx="1">
            <a:schemeClr val="lt1"/>
          </a:fillRef>
          <a:effectRef idx="0">
            <a:schemeClr val="accent1"/>
          </a:effectRef>
          <a:fontRef idx="minor">
            <a:schemeClr val="dk1"/>
          </a:fontRef>
        </p:style>
        <p:txBody>
          <a:bodyPr anchor="t"/>
          <a:lstStyle/>
          <a:p>
            <a:pPr lvl="0" algn="justLow" rtl="0"/>
            <a:endParaRPr lang="en-US" sz="2700" b="1" dirty="0" smtClean="0">
              <a:solidFill>
                <a:schemeClr val="accent6">
                  <a:lumMod val="50000"/>
                </a:schemeClr>
              </a:solidFill>
              <a:cs typeface="Arial" pitchFamily="34" charset="0"/>
            </a:endParaRPr>
          </a:p>
          <a:p>
            <a:pPr lvl="0" algn="justLow" rtl="0"/>
            <a:endParaRPr lang="ar-EG" sz="2700" b="1" dirty="0" smtClean="0">
              <a:solidFill>
                <a:schemeClr val="accent6">
                  <a:lumMod val="50000"/>
                </a:schemeClr>
              </a:solidFill>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54</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358082" y="4286262"/>
            <a:ext cx="445768" cy="35719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graphicFrame>
        <p:nvGraphicFramePr>
          <p:cNvPr id="8" name="جدول 7"/>
          <p:cNvGraphicFramePr>
            <a:graphicFrameLocks noGrp="1"/>
          </p:cNvGraphicFramePr>
          <p:nvPr/>
        </p:nvGraphicFramePr>
        <p:xfrm>
          <a:off x="2071670" y="1357304"/>
          <a:ext cx="4714908" cy="3093720"/>
        </p:xfrm>
        <a:graphic>
          <a:graphicData uri="http://schemas.openxmlformats.org/drawingml/2006/table">
            <a:tbl>
              <a:tblPr rtl="1" firstRow="1" bandRow="1">
                <a:tableStyleId>{5C22544A-7EE6-4342-B048-85BDC9FD1C3A}</a:tableStyleId>
              </a:tblPr>
              <a:tblGrid>
                <a:gridCol w="2357454"/>
                <a:gridCol w="2357454"/>
              </a:tblGrid>
              <a:tr h="442278">
                <a:tc>
                  <a:txBody>
                    <a:bodyPr/>
                    <a:lstStyle/>
                    <a:p>
                      <a:pPr algn="ctr" rtl="1"/>
                      <a:r>
                        <a:rPr lang="en-US" sz="3200" dirty="0" smtClean="0"/>
                        <a:t>Cash</a:t>
                      </a:r>
                      <a:r>
                        <a:rPr lang="en-US" sz="3200" baseline="0" dirty="0" smtClean="0"/>
                        <a:t> flow</a:t>
                      </a:r>
                      <a:endParaRPr lang="ar-SA" sz="3200" dirty="0"/>
                    </a:p>
                  </a:txBody>
                  <a:tcPr/>
                </a:tc>
                <a:tc>
                  <a:txBody>
                    <a:bodyPr/>
                    <a:lstStyle/>
                    <a:p>
                      <a:pPr algn="ctr" rtl="1"/>
                      <a:r>
                        <a:rPr lang="en-US" sz="3200" dirty="0" smtClean="0"/>
                        <a:t>year</a:t>
                      </a:r>
                      <a:endParaRPr lang="ar-SA" sz="3200" dirty="0"/>
                    </a:p>
                  </a:txBody>
                  <a:tcPr/>
                </a:tc>
              </a:tr>
              <a:tr h="442278">
                <a:tc>
                  <a:txBody>
                    <a:bodyPr/>
                    <a:lstStyle/>
                    <a:p>
                      <a:pPr algn="ctr" rtl="1"/>
                      <a:r>
                        <a:rPr lang="en-US" sz="2700" b="1" dirty="0" smtClean="0"/>
                        <a:t>$ 400</a:t>
                      </a:r>
                      <a:endParaRPr lang="ar-SA" sz="2700" b="1" dirty="0"/>
                    </a:p>
                  </a:txBody>
                  <a:tcPr/>
                </a:tc>
                <a:tc>
                  <a:txBody>
                    <a:bodyPr/>
                    <a:lstStyle/>
                    <a:p>
                      <a:pPr algn="ctr" rtl="1"/>
                      <a:r>
                        <a:rPr lang="en-US" sz="2700" b="1" dirty="0" smtClean="0"/>
                        <a:t>1</a:t>
                      </a:r>
                      <a:endParaRPr lang="ar-SA" sz="2700" b="1" dirty="0"/>
                    </a:p>
                  </a:txBody>
                  <a:tcPr/>
                </a:tc>
              </a:tr>
              <a:tr h="442278">
                <a:tc>
                  <a:txBody>
                    <a:bodyPr/>
                    <a:lstStyle/>
                    <a:p>
                      <a:pPr algn="ctr" rtl="1"/>
                      <a:r>
                        <a:rPr lang="en-US" sz="2700" b="1" dirty="0" smtClean="0"/>
                        <a:t>800</a:t>
                      </a:r>
                      <a:endParaRPr lang="ar-SA" sz="2700" b="1" dirty="0"/>
                    </a:p>
                  </a:txBody>
                  <a:tcPr/>
                </a:tc>
                <a:tc>
                  <a:txBody>
                    <a:bodyPr/>
                    <a:lstStyle/>
                    <a:p>
                      <a:pPr algn="ctr" rtl="1"/>
                      <a:r>
                        <a:rPr lang="en-US" sz="2700" b="1" dirty="0" smtClean="0"/>
                        <a:t>2</a:t>
                      </a:r>
                      <a:endParaRPr lang="ar-SA" sz="2700" b="1" dirty="0"/>
                    </a:p>
                  </a:txBody>
                  <a:tcPr/>
                </a:tc>
              </a:tr>
              <a:tr h="442278">
                <a:tc>
                  <a:txBody>
                    <a:bodyPr/>
                    <a:lstStyle/>
                    <a:p>
                      <a:pPr algn="ctr" rtl="1"/>
                      <a:r>
                        <a:rPr lang="en-US" sz="2700" b="1" dirty="0" smtClean="0"/>
                        <a:t>500</a:t>
                      </a:r>
                      <a:endParaRPr lang="ar-SA" sz="2700" b="1" dirty="0"/>
                    </a:p>
                  </a:txBody>
                  <a:tcPr/>
                </a:tc>
                <a:tc>
                  <a:txBody>
                    <a:bodyPr/>
                    <a:lstStyle/>
                    <a:p>
                      <a:pPr algn="ctr" rtl="1"/>
                      <a:r>
                        <a:rPr lang="en-US" sz="2700" b="1" dirty="0" smtClean="0"/>
                        <a:t>3</a:t>
                      </a:r>
                      <a:endParaRPr lang="ar-SA" sz="2700" b="1" dirty="0"/>
                    </a:p>
                  </a:txBody>
                  <a:tcPr/>
                </a:tc>
              </a:tr>
              <a:tr h="442278">
                <a:tc>
                  <a:txBody>
                    <a:bodyPr/>
                    <a:lstStyle/>
                    <a:p>
                      <a:pPr algn="ctr" rtl="1"/>
                      <a:r>
                        <a:rPr lang="en-US" sz="2700" b="1" dirty="0" smtClean="0"/>
                        <a:t>400</a:t>
                      </a:r>
                      <a:endParaRPr lang="ar-SA" sz="2700" b="1" dirty="0"/>
                    </a:p>
                  </a:txBody>
                  <a:tcPr/>
                </a:tc>
                <a:tc>
                  <a:txBody>
                    <a:bodyPr/>
                    <a:lstStyle/>
                    <a:p>
                      <a:pPr algn="ctr" rtl="1"/>
                      <a:r>
                        <a:rPr lang="en-US" sz="2700" b="1" dirty="0" smtClean="0"/>
                        <a:t>4</a:t>
                      </a:r>
                      <a:endParaRPr lang="ar-SA" sz="2700" b="1" dirty="0"/>
                    </a:p>
                  </a:txBody>
                  <a:tcPr/>
                </a:tc>
              </a:tr>
              <a:tr h="442278">
                <a:tc>
                  <a:txBody>
                    <a:bodyPr/>
                    <a:lstStyle/>
                    <a:p>
                      <a:pPr algn="ctr" rtl="1"/>
                      <a:r>
                        <a:rPr lang="en-US" sz="2700" b="1" dirty="0" smtClean="0"/>
                        <a:t>300</a:t>
                      </a:r>
                      <a:endParaRPr lang="ar-SA" sz="2700" b="1" dirty="0"/>
                    </a:p>
                  </a:txBody>
                  <a:tcPr/>
                </a:tc>
                <a:tc>
                  <a:txBody>
                    <a:bodyPr/>
                    <a:lstStyle/>
                    <a:p>
                      <a:pPr algn="ctr" rtl="1"/>
                      <a:r>
                        <a:rPr lang="en-US" sz="2700" b="1" dirty="0" smtClean="0"/>
                        <a:t>5</a:t>
                      </a:r>
                      <a:endParaRPr lang="ar-SA" sz="2700" b="1" dirty="0"/>
                    </a:p>
                  </a:txBody>
                  <a:tcPr/>
                </a:tc>
              </a:tr>
            </a:tbl>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graphicFrame>
        <p:nvGraphicFramePr>
          <p:cNvPr id="8" name="عنصر نائب للمحتوى 7"/>
          <p:cNvGraphicFramePr>
            <a:graphicFrameLocks noGrp="1"/>
          </p:cNvGraphicFramePr>
          <p:nvPr>
            <p:ph idx="1"/>
          </p:nvPr>
        </p:nvGraphicFramePr>
        <p:xfrm>
          <a:off x="285720" y="1214428"/>
          <a:ext cx="8072492" cy="3444240"/>
        </p:xfrm>
        <a:graphic>
          <a:graphicData uri="http://schemas.openxmlformats.org/drawingml/2006/table">
            <a:tbl>
              <a:tblPr rtl="1" firstRow="1" bandRow="1">
                <a:tableStyleId>{5C22544A-7EE6-4342-B048-85BDC9FD1C3A}</a:tableStyleId>
              </a:tblPr>
              <a:tblGrid>
                <a:gridCol w="2254332"/>
                <a:gridCol w="2094322"/>
                <a:gridCol w="2201306"/>
                <a:gridCol w="1522532"/>
              </a:tblGrid>
              <a:tr h="370840">
                <a:tc gridSpan="4">
                  <a:txBody>
                    <a:bodyPr/>
                    <a:lstStyle/>
                    <a:p>
                      <a:pPr algn="ctr" rtl="1"/>
                      <a:r>
                        <a:rPr lang="en-US" sz="2800" dirty="0" smtClean="0"/>
                        <a:t>The present value of a mixed stream of cash flows</a:t>
                      </a:r>
                      <a:endParaRPr lang="ar-SA" sz="2800" dirty="0"/>
                    </a:p>
                  </a:txBody>
                  <a:tcPr/>
                </a:tc>
                <a:tc hMerge="1">
                  <a:txBody>
                    <a:bodyPr/>
                    <a:lstStyle/>
                    <a:p>
                      <a:pPr rtl="1"/>
                      <a:endParaRPr lang="ar-SA" dirty="0"/>
                    </a:p>
                  </a:txBody>
                  <a:tcPr/>
                </a:tc>
                <a:tc hMerge="1">
                  <a:txBody>
                    <a:bodyPr/>
                    <a:lstStyle/>
                    <a:p>
                      <a:pPr rtl="1"/>
                      <a:endParaRPr lang="ar-SA"/>
                    </a:p>
                  </a:txBody>
                  <a:tcPr/>
                </a:tc>
                <a:tc hMerge="1">
                  <a:txBody>
                    <a:bodyPr/>
                    <a:lstStyle/>
                    <a:p>
                      <a:pPr rtl="1"/>
                      <a:endParaRPr lang="ar-SA" dirty="0"/>
                    </a:p>
                  </a:txBody>
                  <a:tcPr/>
                </a:tc>
              </a:tr>
              <a:tr h="370840">
                <a:tc>
                  <a:txBody>
                    <a:bodyPr/>
                    <a:lstStyle/>
                    <a:p>
                      <a:pPr algn="ctr" rtl="1"/>
                      <a:r>
                        <a:rPr lang="en-US" sz="2800" b="1" dirty="0" smtClean="0"/>
                        <a:t>Present value</a:t>
                      </a:r>
                      <a:r>
                        <a:rPr lang="en-US" sz="2800" b="1" baseline="0" dirty="0" smtClean="0"/>
                        <a:t> 3)]</a:t>
                      </a:r>
                      <a:r>
                        <a:rPr lang="ar-SA" sz="2800" b="1" baseline="0" dirty="0" smtClean="0"/>
                        <a:t>)=(</a:t>
                      </a:r>
                      <a:r>
                        <a:rPr lang="en-US" sz="2800" b="1" baseline="0" dirty="0" smtClean="0"/>
                        <a:t>2</a:t>
                      </a:r>
                      <a:r>
                        <a:rPr lang="ar-SA" sz="2800" b="1" baseline="0" dirty="0" smtClean="0"/>
                        <a:t>)×</a:t>
                      </a:r>
                      <a:r>
                        <a:rPr lang="en-US" sz="2800" b="1" baseline="0" dirty="0" smtClean="0"/>
                        <a:t>[(1)</a:t>
                      </a:r>
                      <a:endParaRPr lang="ar-SA" sz="28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kern="1200" dirty="0" smtClean="0">
                          <a:solidFill>
                            <a:schemeClr val="dk1"/>
                          </a:solidFill>
                          <a:latin typeface="+mn-lt"/>
                          <a:ea typeface="+mn-ea"/>
                          <a:cs typeface="+mn-cs"/>
                        </a:rPr>
                        <a:t>PVIF</a:t>
                      </a:r>
                      <a:r>
                        <a:rPr lang="en-US" sz="2800" b="1" kern="1200" baseline="-25000" dirty="0" smtClean="0">
                          <a:solidFill>
                            <a:schemeClr val="dk1"/>
                          </a:solidFill>
                          <a:latin typeface="+mn-lt"/>
                          <a:ea typeface="+mn-ea"/>
                          <a:cs typeface="+mn-cs"/>
                        </a:rPr>
                        <a:t>9%,n  </a:t>
                      </a:r>
                      <a:r>
                        <a:rPr lang="en-US" sz="2800" b="1" kern="1200" baseline="0" dirty="0" smtClean="0">
                          <a:solidFill>
                            <a:schemeClr val="dk1"/>
                          </a:solidFill>
                          <a:latin typeface="+mn-lt"/>
                          <a:ea typeface="+mn-ea"/>
                          <a:cs typeface="+mn-cs"/>
                        </a:rPr>
                        <a:t> (2)</a:t>
                      </a:r>
                      <a:endParaRPr lang="en-US" sz="2800" b="1" kern="1200" baseline="-25000" dirty="0" smtClean="0">
                        <a:solidFill>
                          <a:schemeClr val="dk1"/>
                        </a:solidFill>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US" sz="2800" b="1" kern="1200" dirty="0" smtClean="0">
                        <a:solidFill>
                          <a:schemeClr val="dk1"/>
                        </a:solidFill>
                        <a:latin typeface="+mn-lt"/>
                        <a:ea typeface="+mn-ea"/>
                        <a:cs typeface="+mn-cs"/>
                      </a:endParaRPr>
                    </a:p>
                    <a:p>
                      <a:pPr algn="ctr" rtl="1"/>
                      <a:endParaRPr lang="ar-SA" sz="2800" b="1" dirty="0"/>
                    </a:p>
                  </a:txBody>
                  <a:tcPr/>
                </a:tc>
                <a:tc>
                  <a:txBody>
                    <a:bodyPr/>
                    <a:lstStyle/>
                    <a:p>
                      <a:pPr algn="ctr" rtl="1"/>
                      <a:r>
                        <a:rPr lang="en-US" sz="2800" b="1" dirty="0" smtClean="0"/>
                        <a:t>Cash flow (1)</a:t>
                      </a:r>
                      <a:endParaRPr lang="ar-SA" sz="2800" b="1" dirty="0"/>
                    </a:p>
                  </a:txBody>
                  <a:tcPr/>
                </a:tc>
                <a:tc>
                  <a:txBody>
                    <a:bodyPr/>
                    <a:lstStyle/>
                    <a:p>
                      <a:pPr algn="ctr" rtl="1"/>
                      <a:r>
                        <a:rPr lang="en-US" sz="2800" b="1" dirty="0" smtClean="0"/>
                        <a:t>Year (n)</a:t>
                      </a:r>
                      <a:endParaRPr lang="ar-SA" sz="2800" b="1" dirty="0"/>
                    </a:p>
                  </a:txBody>
                  <a:tcPr/>
                </a:tc>
              </a:tr>
              <a:tr h="370840">
                <a:tc>
                  <a:txBody>
                    <a:bodyPr/>
                    <a:lstStyle/>
                    <a:p>
                      <a:pPr algn="ctr" rtl="1"/>
                      <a:r>
                        <a:rPr lang="en-US" sz="2800" b="1" dirty="0" smtClean="0"/>
                        <a:t>$ 366.80</a:t>
                      </a:r>
                      <a:endParaRPr lang="ar-SA" sz="2800" b="1" dirty="0"/>
                    </a:p>
                  </a:txBody>
                  <a:tcPr/>
                </a:tc>
                <a:tc>
                  <a:txBody>
                    <a:bodyPr/>
                    <a:lstStyle/>
                    <a:p>
                      <a:pPr algn="ctr" rtl="1"/>
                      <a:r>
                        <a:rPr lang="en-US" sz="2800" b="1" dirty="0" smtClean="0"/>
                        <a:t>0.917</a:t>
                      </a:r>
                      <a:endParaRPr lang="ar-SA" sz="2800" b="1" dirty="0"/>
                    </a:p>
                  </a:txBody>
                  <a:tcPr/>
                </a:tc>
                <a:tc>
                  <a:txBody>
                    <a:bodyPr/>
                    <a:lstStyle/>
                    <a:p>
                      <a:pPr algn="ctr" rtl="1"/>
                      <a:r>
                        <a:rPr lang="en-US" sz="2800" b="1" dirty="0" smtClean="0"/>
                        <a:t>$400</a:t>
                      </a:r>
                      <a:endParaRPr lang="ar-SA" sz="2800" b="1" dirty="0"/>
                    </a:p>
                  </a:txBody>
                  <a:tcPr/>
                </a:tc>
                <a:tc>
                  <a:txBody>
                    <a:bodyPr/>
                    <a:lstStyle/>
                    <a:p>
                      <a:pPr algn="ctr" rtl="1"/>
                      <a:r>
                        <a:rPr lang="en-US" sz="2800" b="1" dirty="0" smtClean="0"/>
                        <a:t>1</a:t>
                      </a:r>
                      <a:endParaRPr lang="ar-SA" sz="2800" b="1" dirty="0"/>
                    </a:p>
                  </a:txBody>
                  <a:tcPr/>
                </a:tc>
              </a:tr>
              <a:tr h="370840">
                <a:tc>
                  <a:txBody>
                    <a:bodyPr/>
                    <a:lstStyle/>
                    <a:p>
                      <a:pPr algn="ctr" rtl="1"/>
                      <a:r>
                        <a:rPr lang="en-US" sz="2800" b="1" dirty="0" smtClean="0"/>
                        <a:t>673.60</a:t>
                      </a:r>
                      <a:endParaRPr lang="ar-SA" sz="2800" b="1" dirty="0"/>
                    </a:p>
                  </a:txBody>
                  <a:tcPr/>
                </a:tc>
                <a:tc>
                  <a:txBody>
                    <a:bodyPr/>
                    <a:lstStyle/>
                    <a:p>
                      <a:pPr algn="ctr" rtl="1"/>
                      <a:r>
                        <a:rPr lang="en-US" sz="2800" b="1" dirty="0" smtClean="0"/>
                        <a:t>0.842</a:t>
                      </a:r>
                      <a:endParaRPr lang="ar-SA" sz="2800" b="1" dirty="0"/>
                    </a:p>
                  </a:txBody>
                  <a:tcPr/>
                </a:tc>
                <a:tc>
                  <a:txBody>
                    <a:bodyPr/>
                    <a:lstStyle/>
                    <a:p>
                      <a:pPr algn="ctr" rtl="1"/>
                      <a:r>
                        <a:rPr lang="en-US" sz="2800" b="1" dirty="0" smtClean="0"/>
                        <a:t>800</a:t>
                      </a:r>
                      <a:endParaRPr lang="ar-SA" sz="2800" b="1" dirty="0"/>
                    </a:p>
                  </a:txBody>
                  <a:tcPr/>
                </a:tc>
                <a:tc>
                  <a:txBody>
                    <a:bodyPr/>
                    <a:lstStyle/>
                    <a:p>
                      <a:pPr algn="ctr" rtl="1"/>
                      <a:r>
                        <a:rPr lang="en-US" sz="2800" b="1" dirty="0" smtClean="0"/>
                        <a:t>2</a:t>
                      </a:r>
                      <a:endParaRPr lang="ar-SA" sz="2800" b="1" dirty="0"/>
                    </a:p>
                  </a:txBody>
                  <a:tcPr/>
                </a:tc>
              </a:tr>
              <a:tr h="370840">
                <a:tc>
                  <a:txBody>
                    <a:bodyPr/>
                    <a:lstStyle/>
                    <a:p>
                      <a:pPr algn="ctr" rtl="1"/>
                      <a:r>
                        <a:rPr lang="en-US" sz="2800" b="1" dirty="0" smtClean="0"/>
                        <a:t>386.00</a:t>
                      </a:r>
                      <a:endParaRPr lang="ar-SA" sz="2800" b="1" dirty="0"/>
                    </a:p>
                  </a:txBody>
                  <a:tcPr/>
                </a:tc>
                <a:tc>
                  <a:txBody>
                    <a:bodyPr/>
                    <a:lstStyle/>
                    <a:p>
                      <a:pPr algn="ctr" rtl="1"/>
                      <a:r>
                        <a:rPr lang="en-US" sz="2800" b="1" dirty="0" smtClean="0"/>
                        <a:t>0.772</a:t>
                      </a:r>
                      <a:endParaRPr lang="ar-SA" sz="2800" b="1" dirty="0"/>
                    </a:p>
                  </a:txBody>
                  <a:tcPr/>
                </a:tc>
                <a:tc>
                  <a:txBody>
                    <a:bodyPr/>
                    <a:lstStyle/>
                    <a:p>
                      <a:pPr algn="ctr" rtl="1"/>
                      <a:r>
                        <a:rPr lang="en-US" sz="2800" b="1" dirty="0" smtClean="0"/>
                        <a:t>500</a:t>
                      </a:r>
                      <a:endParaRPr lang="ar-SA" sz="2800" b="1" dirty="0"/>
                    </a:p>
                  </a:txBody>
                  <a:tcPr/>
                </a:tc>
                <a:tc>
                  <a:txBody>
                    <a:bodyPr/>
                    <a:lstStyle/>
                    <a:p>
                      <a:pPr algn="ctr" rtl="1"/>
                      <a:r>
                        <a:rPr lang="en-US" sz="2800" b="1" dirty="0" smtClean="0"/>
                        <a:t>3</a:t>
                      </a:r>
                      <a:endParaRPr lang="ar-SA" sz="2800" b="1" dirty="0"/>
                    </a:p>
                  </a:txBody>
                  <a:tcPr/>
                </a:tc>
              </a:tr>
            </a:tbl>
          </a:graphicData>
        </a:graphic>
      </p:graphicFrame>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55</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001024" y="571486"/>
            <a:ext cx="445768" cy="35719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graphicFrame>
        <p:nvGraphicFramePr>
          <p:cNvPr id="8" name="عنصر نائب للمحتوى 7"/>
          <p:cNvGraphicFramePr>
            <a:graphicFrameLocks noGrp="1"/>
          </p:cNvGraphicFramePr>
          <p:nvPr>
            <p:ph idx="1"/>
          </p:nvPr>
        </p:nvGraphicFramePr>
        <p:xfrm>
          <a:off x="785786" y="1214438"/>
          <a:ext cx="8072492" cy="3444240"/>
        </p:xfrm>
        <a:graphic>
          <a:graphicData uri="http://schemas.openxmlformats.org/drawingml/2006/table">
            <a:tbl>
              <a:tblPr rtl="1" firstRow="1" bandRow="1">
                <a:tableStyleId>{5C22544A-7EE6-4342-B048-85BDC9FD1C3A}</a:tableStyleId>
              </a:tblPr>
              <a:tblGrid>
                <a:gridCol w="2254332"/>
                <a:gridCol w="2094322"/>
                <a:gridCol w="2201306"/>
                <a:gridCol w="1522532"/>
              </a:tblGrid>
              <a:tr h="370840">
                <a:tc gridSpan="4">
                  <a:txBody>
                    <a:bodyPr/>
                    <a:lstStyle/>
                    <a:p>
                      <a:pPr algn="ctr" rtl="1"/>
                      <a:r>
                        <a:rPr lang="en-US" sz="2800" dirty="0" smtClean="0"/>
                        <a:t>The present value of a mixed stream of cash flows</a:t>
                      </a:r>
                      <a:endParaRPr lang="ar-SA" sz="2800" dirty="0"/>
                    </a:p>
                  </a:txBody>
                  <a:tcPr/>
                </a:tc>
                <a:tc hMerge="1">
                  <a:txBody>
                    <a:bodyPr/>
                    <a:lstStyle/>
                    <a:p>
                      <a:pPr rtl="1"/>
                      <a:endParaRPr lang="ar-SA" dirty="0"/>
                    </a:p>
                  </a:txBody>
                  <a:tcPr/>
                </a:tc>
                <a:tc hMerge="1">
                  <a:txBody>
                    <a:bodyPr/>
                    <a:lstStyle/>
                    <a:p>
                      <a:pPr rtl="1"/>
                      <a:endParaRPr lang="ar-SA"/>
                    </a:p>
                  </a:txBody>
                  <a:tcPr/>
                </a:tc>
                <a:tc hMerge="1">
                  <a:txBody>
                    <a:bodyPr/>
                    <a:lstStyle/>
                    <a:p>
                      <a:pPr rtl="1"/>
                      <a:endParaRPr lang="ar-SA" dirty="0"/>
                    </a:p>
                  </a:txBody>
                  <a:tcPr/>
                </a:tc>
              </a:tr>
              <a:tr h="370840">
                <a:tc>
                  <a:txBody>
                    <a:bodyPr/>
                    <a:lstStyle/>
                    <a:p>
                      <a:pPr algn="ctr" rtl="1"/>
                      <a:r>
                        <a:rPr lang="en-US" sz="2800" b="1" dirty="0" smtClean="0"/>
                        <a:t>Present value</a:t>
                      </a:r>
                      <a:r>
                        <a:rPr lang="en-US" sz="2800" b="1" baseline="0" dirty="0" smtClean="0"/>
                        <a:t> 3)]</a:t>
                      </a:r>
                      <a:r>
                        <a:rPr lang="ar-SA" sz="2800" b="1" baseline="0" dirty="0" smtClean="0"/>
                        <a:t>)=(</a:t>
                      </a:r>
                      <a:r>
                        <a:rPr lang="en-US" sz="2800" b="1" baseline="0" dirty="0" smtClean="0"/>
                        <a:t>2</a:t>
                      </a:r>
                      <a:r>
                        <a:rPr lang="ar-SA" sz="2800" b="1" baseline="0" dirty="0" smtClean="0"/>
                        <a:t>)×</a:t>
                      </a:r>
                      <a:r>
                        <a:rPr lang="en-US" sz="2800" b="1" baseline="0" dirty="0" smtClean="0"/>
                        <a:t>[(1)</a:t>
                      </a:r>
                      <a:endParaRPr lang="ar-SA" sz="28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kern="1200" dirty="0" smtClean="0">
                          <a:solidFill>
                            <a:schemeClr val="dk1"/>
                          </a:solidFill>
                          <a:latin typeface="+mn-lt"/>
                          <a:ea typeface="+mn-ea"/>
                          <a:cs typeface="+mn-cs"/>
                        </a:rPr>
                        <a:t>PVIF</a:t>
                      </a:r>
                      <a:r>
                        <a:rPr lang="en-US" sz="2800" b="1" kern="1200" baseline="-25000" dirty="0" smtClean="0">
                          <a:solidFill>
                            <a:schemeClr val="dk1"/>
                          </a:solidFill>
                          <a:latin typeface="+mn-lt"/>
                          <a:ea typeface="+mn-ea"/>
                          <a:cs typeface="+mn-cs"/>
                        </a:rPr>
                        <a:t>9%,n</a:t>
                      </a:r>
                      <a:r>
                        <a:rPr lang="en-US" sz="2800" b="1" kern="1200" baseline="0" dirty="0" smtClean="0">
                          <a:solidFill>
                            <a:schemeClr val="dk1"/>
                          </a:solidFill>
                          <a:latin typeface="+mn-lt"/>
                          <a:ea typeface="+mn-ea"/>
                          <a:cs typeface="+mn-cs"/>
                        </a:rPr>
                        <a:t>(2)</a:t>
                      </a:r>
                      <a:endParaRPr lang="en-US" sz="2800" b="1" kern="1200" baseline="-25000" dirty="0" smtClean="0">
                        <a:solidFill>
                          <a:schemeClr val="dk1"/>
                        </a:solidFill>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US" sz="2800" b="1" kern="1200" dirty="0" smtClean="0">
                        <a:solidFill>
                          <a:schemeClr val="dk1"/>
                        </a:solidFill>
                        <a:latin typeface="+mn-lt"/>
                        <a:ea typeface="+mn-ea"/>
                        <a:cs typeface="+mn-cs"/>
                      </a:endParaRPr>
                    </a:p>
                    <a:p>
                      <a:pPr algn="ctr" rtl="1"/>
                      <a:endParaRPr lang="ar-SA" sz="2800" b="1" dirty="0"/>
                    </a:p>
                  </a:txBody>
                  <a:tcPr/>
                </a:tc>
                <a:tc>
                  <a:txBody>
                    <a:bodyPr/>
                    <a:lstStyle/>
                    <a:p>
                      <a:pPr algn="ctr" rtl="1"/>
                      <a:r>
                        <a:rPr lang="en-US" sz="2800" b="1" dirty="0" smtClean="0"/>
                        <a:t>Cash flow (1)</a:t>
                      </a:r>
                      <a:endParaRPr lang="ar-SA" sz="2800" b="1" dirty="0"/>
                    </a:p>
                  </a:txBody>
                  <a:tcPr/>
                </a:tc>
                <a:tc>
                  <a:txBody>
                    <a:bodyPr/>
                    <a:lstStyle/>
                    <a:p>
                      <a:pPr algn="ctr" rtl="1"/>
                      <a:r>
                        <a:rPr lang="en-US" sz="2800" b="1" dirty="0" smtClean="0"/>
                        <a:t>Year (n)</a:t>
                      </a:r>
                      <a:endParaRPr lang="ar-SA" sz="2800" b="1" dirty="0"/>
                    </a:p>
                  </a:txBody>
                  <a:tcPr/>
                </a:tc>
              </a:tr>
              <a:tr h="370840">
                <a:tc>
                  <a:txBody>
                    <a:bodyPr/>
                    <a:lstStyle/>
                    <a:p>
                      <a:pPr algn="ctr" rtl="1"/>
                      <a:r>
                        <a:rPr lang="en-US" sz="2800" b="1" dirty="0" smtClean="0"/>
                        <a:t>283.20</a:t>
                      </a:r>
                      <a:endParaRPr lang="ar-SA" sz="2800" b="1" dirty="0"/>
                    </a:p>
                  </a:txBody>
                  <a:tcPr/>
                </a:tc>
                <a:tc>
                  <a:txBody>
                    <a:bodyPr/>
                    <a:lstStyle/>
                    <a:p>
                      <a:pPr algn="ctr" rtl="1"/>
                      <a:r>
                        <a:rPr lang="en-US" sz="2800" b="1" dirty="0" smtClean="0"/>
                        <a:t>0.708</a:t>
                      </a:r>
                      <a:endParaRPr lang="ar-SA" sz="2800" b="1" dirty="0"/>
                    </a:p>
                  </a:txBody>
                  <a:tcPr/>
                </a:tc>
                <a:tc>
                  <a:txBody>
                    <a:bodyPr/>
                    <a:lstStyle/>
                    <a:p>
                      <a:pPr algn="ctr" rtl="1"/>
                      <a:r>
                        <a:rPr lang="en-US" sz="2800" b="1" dirty="0" smtClean="0"/>
                        <a:t>400</a:t>
                      </a:r>
                      <a:endParaRPr lang="ar-SA" sz="2800" b="1" dirty="0"/>
                    </a:p>
                  </a:txBody>
                  <a:tcPr/>
                </a:tc>
                <a:tc>
                  <a:txBody>
                    <a:bodyPr/>
                    <a:lstStyle/>
                    <a:p>
                      <a:pPr algn="ctr" rtl="1"/>
                      <a:r>
                        <a:rPr lang="en-US" sz="2800" b="1" dirty="0" smtClean="0"/>
                        <a:t>4</a:t>
                      </a:r>
                      <a:endParaRPr lang="ar-SA" sz="2800" b="1" dirty="0"/>
                    </a:p>
                  </a:txBody>
                  <a:tcPr/>
                </a:tc>
              </a:tr>
              <a:tr h="370840">
                <a:tc>
                  <a:txBody>
                    <a:bodyPr/>
                    <a:lstStyle/>
                    <a:p>
                      <a:pPr algn="ctr" rtl="1"/>
                      <a:r>
                        <a:rPr lang="en-US" sz="2800" b="1" dirty="0" smtClean="0"/>
                        <a:t>195.00</a:t>
                      </a:r>
                      <a:endParaRPr lang="ar-SA" sz="2800" b="1" dirty="0"/>
                    </a:p>
                  </a:txBody>
                  <a:tcPr/>
                </a:tc>
                <a:tc>
                  <a:txBody>
                    <a:bodyPr/>
                    <a:lstStyle/>
                    <a:p>
                      <a:pPr algn="ctr" rtl="1"/>
                      <a:r>
                        <a:rPr lang="en-US" sz="2800" b="1" dirty="0" smtClean="0"/>
                        <a:t>0.650</a:t>
                      </a:r>
                      <a:endParaRPr lang="ar-SA" sz="2800" b="1" dirty="0"/>
                    </a:p>
                  </a:txBody>
                  <a:tcPr/>
                </a:tc>
                <a:tc>
                  <a:txBody>
                    <a:bodyPr/>
                    <a:lstStyle/>
                    <a:p>
                      <a:pPr algn="ctr" rtl="1"/>
                      <a:r>
                        <a:rPr lang="en-US" sz="2800" b="1" dirty="0" smtClean="0"/>
                        <a:t>300</a:t>
                      </a:r>
                      <a:endParaRPr lang="ar-SA" sz="2800" b="1" dirty="0"/>
                    </a:p>
                  </a:txBody>
                  <a:tcPr/>
                </a:tc>
                <a:tc>
                  <a:txBody>
                    <a:bodyPr/>
                    <a:lstStyle/>
                    <a:p>
                      <a:pPr algn="ctr" rtl="1"/>
                      <a:r>
                        <a:rPr lang="en-US" sz="2800" b="1" dirty="0" smtClean="0"/>
                        <a:t>5</a:t>
                      </a:r>
                      <a:endParaRPr lang="ar-SA" sz="2800" b="1" dirty="0"/>
                    </a:p>
                  </a:txBody>
                  <a:tcPr/>
                </a:tc>
              </a:tr>
              <a:tr h="370840">
                <a:tc>
                  <a:txBody>
                    <a:bodyPr/>
                    <a:lstStyle/>
                    <a:p>
                      <a:pPr algn="ctr" rtl="0"/>
                      <a:r>
                        <a:rPr lang="en-US" sz="2800" b="1" dirty="0" smtClean="0"/>
                        <a:t>$ 1,904.60</a:t>
                      </a:r>
                      <a:endParaRPr lang="ar-SA" sz="2800" b="1" dirty="0"/>
                    </a:p>
                  </a:txBody>
                  <a:tcPr/>
                </a:tc>
                <a:tc gridSpan="3">
                  <a:txBody>
                    <a:bodyPr/>
                    <a:lstStyle/>
                    <a:p>
                      <a:pPr algn="ctr" rtl="1"/>
                      <a:r>
                        <a:rPr lang="en-US" sz="2800" dirty="0" smtClean="0"/>
                        <a:t>Present value of mixed</a:t>
                      </a:r>
                      <a:r>
                        <a:rPr lang="en-US" sz="2800" baseline="0" dirty="0" smtClean="0"/>
                        <a:t> stream </a:t>
                      </a:r>
                      <a:endParaRPr lang="ar-SA" sz="2800" dirty="0"/>
                    </a:p>
                  </a:txBody>
                  <a:tcPr/>
                </a:tc>
                <a:tc hMerge="1">
                  <a:txBody>
                    <a:bodyPr/>
                    <a:lstStyle/>
                    <a:p>
                      <a:pPr algn="ctr" rtl="1"/>
                      <a:endParaRPr lang="ar-SA"/>
                    </a:p>
                  </a:txBody>
                  <a:tcPr/>
                </a:tc>
                <a:tc hMerge="1">
                  <a:txBody>
                    <a:bodyPr/>
                    <a:lstStyle/>
                    <a:p>
                      <a:pPr algn="ctr" rtl="1"/>
                      <a:endParaRPr lang="ar-SA" dirty="0"/>
                    </a:p>
                  </a:txBody>
                  <a:tcPr/>
                </a:tc>
              </a:tr>
            </a:tbl>
          </a:graphicData>
        </a:graphic>
      </p:graphicFrame>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56</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001024" y="571486"/>
            <a:ext cx="445768" cy="35719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500034" y="1142991"/>
            <a:ext cx="8229600" cy="3214709"/>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3000" b="1" i="1" dirty="0" smtClean="0">
                <a:solidFill>
                  <a:schemeClr val="accent6">
                    <a:lumMod val="50000"/>
                  </a:schemeClr>
                </a:solidFill>
                <a:cs typeface="Arial" pitchFamily="34" charset="0"/>
              </a:rPr>
              <a:t>Time-line use: Illustration</a:t>
            </a:r>
          </a:p>
          <a:p>
            <a:pPr marL="0" indent="0" algn="justLow" rtl="0"/>
            <a:r>
              <a:rPr lang="en-US" sz="2800" b="1" i="1" dirty="0" smtClean="0">
                <a:solidFill>
                  <a:schemeClr val="accent6">
                    <a:lumMod val="50000"/>
                  </a:schemeClr>
                </a:solidFill>
                <a:cs typeface="Arial" pitchFamily="34" charset="0"/>
              </a:rPr>
              <a:t>                                  </a:t>
            </a:r>
            <a:r>
              <a:rPr lang="en-US" sz="2800" b="1" i="1" dirty="0" smtClean="0">
                <a:solidFill>
                  <a:srgbClr val="002060"/>
                </a:solidFill>
                <a:cs typeface="Arial" pitchFamily="34" charset="0"/>
              </a:rPr>
              <a:t>  End of year</a:t>
            </a:r>
          </a:p>
          <a:p>
            <a:pPr marL="0" indent="0" algn="justLow" rtl="0"/>
            <a:r>
              <a:rPr lang="en-US" sz="2800" b="1" i="1" dirty="0" smtClean="0">
                <a:solidFill>
                  <a:schemeClr val="accent6">
                    <a:lumMod val="50000"/>
                  </a:schemeClr>
                </a:solidFill>
                <a:cs typeface="Arial" pitchFamily="34" charset="0"/>
              </a:rPr>
              <a:t>  0  </a:t>
            </a:r>
            <a:r>
              <a:rPr lang="en-US" sz="2800" b="1" i="1" dirty="0" smtClean="0">
                <a:solidFill>
                  <a:schemeClr val="accent6">
                    <a:lumMod val="50000"/>
                  </a:schemeClr>
                </a:solidFill>
                <a:cs typeface="Arial" pitchFamily="34" charset="0"/>
              </a:rPr>
              <a:t>          </a:t>
            </a:r>
            <a:r>
              <a:rPr lang="en-US" sz="2800" b="1" i="1" dirty="0" smtClean="0">
                <a:solidFill>
                  <a:schemeClr val="accent6">
                    <a:lumMod val="50000"/>
                  </a:schemeClr>
                </a:solidFill>
                <a:cs typeface="Arial" pitchFamily="34" charset="0"/>
              </a:rPr>
              <a:t>1  </a:t>
            </a:r>
            <a:r>
              <a:rPr lang="en-US" sz="2800" b="1" i="1" dirty="0" smtClean="0">
                <a:solidFill>
                  <a:schemeClr val="accent6">
                    <a:lumMod val="50000"/>
                  </a:schemeClr>
                </a:solidFill>
                <a:cs typeface="Arial" pitchFamily="34" charset="0"/>
              </a:rPr>
              <a:t>        </a:t>
            </a:r>
            <a:r>
              <a:rPr lang="en-US" sz="2800" b="1" i="1" dirty="0" smtClean="0">
                <a:solidFill>
                  <a:schemeClr val="accent6">
                    <a:lumMod val="50000"/>
                  </a:schemeClr>
                </a:solidFill>
                <a:cs typeface="Arial" pitchFamily="34" charset="0"/>
              </a:rPr>
              <a:t>2           3             4              5           	</a:t>
            </a:r>
          </a:p>
          <a:p>
            <a:pPr marL="0" indent="0" algn="justLow" rtl="0"/>
            <a:r>
              <a:rPr lang="en-US" sz="2800" b="1" i="1" dirty="0" smtClean="0">
                <a:solidFill>
                  <a:schemeClr val="accent6">
                    <a:lumMod val="50000"/>
                  </a:schemeClr>
                </a:solidFill>
                <a:cs typeface="Arial" pitchFamily="34" charset="0"/>
              </a:rPr>
              <a:t>	    400       800       500         400   FV= $300</a:t>
            </a: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57</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cxnSp>
        <p:nvCxnSpPr>
          <p:cNvPr id="14" name="رابط كسهم مستقيم 13"/>
          <p:cNvCxnSpPr/>
          <p:nvPr/>
        </p:nvCxnSpPr>
        <p:spPr>
          <a:xfrm>
            <a:off x="1000100" y="2571750"/>
            <a:ext cx="7286676" cy="1588"/>
          </a:xfrm>
          <a:prstGeom prst="straightConnector1">
            <a:avLst/>
          </a:prstGeom>
          <a:ln>
            <a:tailEnd type="arrow"/>
          </a:ln>
          <a:effectLst>
            <a:glow rad="101600">
              <a:schemeClr val="accent6">
                <a:satMod val="175000"/>
                <a:alpha val="40000"/>
              </a:schemeClr>
            </a:glow>
            <a:outerShdw blurRad="40000" dist="23000" dir="5400000" rotWithShape="0">
              <a:srgbClr val="000000">
                <a:alpha val="35000"/>
              </a:srgbClr>
            </a:outerShdw>
          </a:effectLst>
        </p:spPr>
        <p:style>
          <a:lnRef idx="3">
            <a:schemeClr val="dk1"/>
          </a:lnRef>
          <a:fillRef idx="0">
            <a:schemeClr val="dk1"/>
          </a:fillRef>
          <a:effectRef idx="2">
            <a:schemeClr val="dk1"/>
          </a:effectRef>
          <a:fontRef idx="minor">
            <a:schemeClr val="tx1"/>
          </a:fontRef>
        </p:style>
      </p:cxnSp>
      <p:cxnSp>
        <p:nvCxnSpPr>
          <p:cNvPr id="16" name="رابط مستقيم 15"/>
          <p:cNvCxnSpPr/>
          <p:nvPr/>
        </p:nvCxnSpPr>
        <p:spPr>
          <a:xfrm rot="5400000" flipH="1" flipV="1">
            <a:off x="928662" y="2500312"/>
            <a:ext cx="142876" cy="1588"/>
          </a:xfrm>
          <a:prstGeom prst="line">
            <a:avLst/>
          </a:prstGeom>
        </p:spPr>
        <p:style>
          <a:lnRef idx="3">
            <a:schemeClr val="dk1"/>
          </a:lnRef>
          <a:fillRef idx="0">
            <a:schemeClr val="dk1"/>
          </a:fillRef>
          <a:effectRef idx="2">
            <a:schemeClr val="dk1"/>
          </a:effectRef>
          <a:fontRef idx="minor">
            <a:schemeClr val="tx1"/>
          </a:fontRef>
        </p:style>
      </p:cxnSp>
      <p:cxnSp>
        <p:nvCxnSpPr>
          <p:cNvPr id="18" name="رابط مستقيم 17"/>
          <p:cNvCxnSpPr/>
          <p:nvPr/>
        </p:nvCxnSpPr>
        <p:spPr>
          <a:xfrm rot="5400000" flipH="1" flipV="1">
            <a:off x="5394331" y="2463799"/>
            <a:ext cx="214314" cy="1588"/>
          </a:xfrm>
          <a:prstGeom prst="line">
            <a:avLst/>
          </a:prstGeom>
        </p:spPr>
        <p:style>
          <a:lnRef idx="3">
            <a:schemeClr val="dk1"/>
          </a:lnRef>
          <a:fillRef idx="0">
            <a:schemeClr val="dk1"/>
          </a:fillRef>
          <a:effectRef idx="2">
            <a:schemeClr val="dk1"/>
          </a:effectRef>
          <a:fontRef idx="minor">
            <a:schemeClr val="tx1"/>
          </a:fontRef>
        </p:style>
      </p:cxnSp>
      <p:cxnSp>
        <p:nvCxnSpPr>
          <p:cNvPr id="20" name="رابط مستقيم 19"/>
          <p:cNvCxnSpPr/>
          <p:nvPr/>
        </p:nvCxnSpPr>
        <p:spPr>
          <a:xfrm rot="5400000" flipH="1" flipV="1">
            <a:off x="2143902" y="2499518"/>
            <a:ext cx="142876" cy="1588"/>
          </a:xfrm>
          <a:prstGeom prst="line">
            <a:avLst/>
          </a:prstGeom>
        </p:spPr>
        <p:style>
          <a:lnRef idx="3">
            <a:schemeClr val="dk1"/>
          </a:lnRef>
          <a:fillRef idx="0">
            <a:schemeClr val="dk1"/>
          </a:fillRef>
          <a:effectRef idx="2">
            <a:schemeClr val="dk1"/>
          </a:effectRef>
          <a:fontRef idx="minor">
            <a:schemeClr val="tx1"/>
          </a:fontRef>
        </p:style>
      </p:cxnSp>
      <p:cxnSp>
        <p:nvCxnSpPr>
          <p:cNvPr id="22" name="رابط مستقيم 21"/>
          <p:cNvCxnSpPr/>
          <p:nvPr/>
        </p:nvCxnSpPr>
        <p:spPr>
          <a:xfrm rot="5400000" flipH="1" flipV="1">
            <a:off x="6750462" y="2464990"/>
            <a:ext cx="215108" cy="1588"/>
          </a:xfrm>
          <a:prstGeom prst="line">
            <a:avLst/>
          </a:prstGeom>
        </p:spPr>
        <p:style>
          <a:lnRef idx="3">
            <a:schemeClr val="dk1"/>
          </a:lnRef>
          <a:fillRef idx="0">
            <a:schemeClr val="dk1"/>
          </a:fillRef>
          <a:effectRef idx="2">
            <a:schemeClr val="dk1"/>
          </a:effectRef>
          <a:fontRef idx="minor">
            <a:schemeClr val="tx1"/>
          </a:fontRef>
        </p:style>
      </p:cxnSp>
      <p:cxnSp>
        <p:nvCxnSpPr>
          <p:cNvPr id="24" name="رابط مستقيم 23"/>
          <p:cNvCxnSpPr/>
          <p:nvPr/>
        </p:nvCxnSpPr>
        <p:spPr>
          <a:xfrm rot="5400000" flipH="1" flipV="1">
            <a:off x="3178165" y="2464593"/>
            <a:ext cx="215108" cy="794"/>
          </a:xfrm>
          <a:prstGeom prst="line">
            <a:avLst/>
          </a:prstGeom>
        </p:spPr>
        <p:style>
          <a:lnRef idx="3">
            <a:schemeClr val="dk1"/>
          </a:lnRef>
          <a:fillRef idx="0">
            <a:schemeClr val="dk1"/>
          </a:fillRef>
          <a:effectRef idx="2">
            <a:schemeClr val="dk1"/>
          </a:effectRef>
          <a:fontRef idx="minor">
            <a:schemeClr val="tx1"/>
          </a:fontRef>
        </p:style>
      </p:cxnSp>
      <p:cxnSp>
        <p:nvCxnSpPr>
          <p:cNvPr id="27" name="رابط مستقيم 26"/>
          <p:cNvCxnSpPr/>
          <p:nvPr/>
        </p:nvCxnSpPr>
        <p:spPr>
          <a:xfrm rot="5400000" flipH="1" flipV="1">
            <a:off x="4250529" y="2464593"/>
            <a:ext cx="214314" cy="1588"/>
          </a:xfrm>
          <a:prstGeom prst="line">
            <a:avLst/>
          </a:prstGeom>
        </p:spPr>
        <p:style>
          <a:lnRef idx="3">
            <a:schemeClr val="dk1"/>
          </a:lnRef>
          <a:fillRef idx="0">
            <a:schemeClr val="dk1"/>
          </a:fillRef>
          <a:effectRef idx="2">
            <a:schemeClr val="dk1"/>
          </a:effectRef>
          <a:fontRef idx="minor">
            <a:schemeClr val="tx1"/>
          </a:fontRef>
        </p:style>
      </p:cxnSp>
      <p:cxnSp>
        <p:nvCxnSpPr>
          <p:cNvPr id="40" name="رابط مستقيم 39"/>
          <p:cNvCxnSpPr/>
          <p:nvPr/>
        </p:nvCxnSpPr>
        <p:spPr>
          <a:xfrm rot="5400000">
            <a:off x="6357950" y="3571882"/>
            <a:ext cx="1000132" cy="1588"/>
          </a:xfrm>
          <a:prstGeom prst="line">
            <a:avLst/>
          </a:prstGeom>
          <a:ln>
            <a:solidFill>
              <a:schemeClr val="accent2">
                <a:lumMod val="50000"/>
              </a:schemeClr>
            </a:solidFill>
          </a:ln>
        </p:spPr>
        <p:style>
          <a:lnRef idx="3">
            <a:schemeClr val="accent1"/>
          </a:lnRef>
          <a:fillRef idx="0">
            <a:schemeClr val="accent1"/>
          </a:fillRef>
          <a:effectRef idx="2">
            <a:schemeClr val="accent1"/>
          </a:effectRef>
          <a:fontRef idx="minor">
            <a:schemeClr val="tx1"/>
          </a:fontRef>
        </p:style>
      </p:cxnSp>
      <p:cxnSp>
        <p:nvCxnSpPr>
          <p:cNvPr id="42" name="رابط كسهم مستقيم 41"/>
          <p:cNvCxnSpPr/>
          <p:nvPr/>
        </p:nvCxnSpPr>
        <p:spPr>
          <a:xfrm rot="10800000">
            <a:off x="1000100" y="4071948"/>
            <a:ext cx="5857916" cy="1588"/>
          </a:xfrm>
          <a:prstGeom prst="straightConnector1">
            <a:avLst/>
          </a:prstGeom>
          <a:ln>
            <a:solidFill>
              <a:schemeClr val="accent2">
                <a:lumMod val="50000"/>
              </a:schemeClr>
            </a:solidFill>
            <a:tailEnd type="arrow"/>
          </a:ln>
        </p:spPr>
        <p:style>
          <a:lnRef idx="3">
            <a:schemeClr val="accent1"/>
          </a:lnRef>
          <a:fillRef idx="0">
            <a:schemeClr val="accent1"/>
          </a:fillRef>
          <a:effectRef idx="2">
            <a:schemeClr val="accent1"/>
          </a:effectRef>
          <a:fontRef idx="minor">
            <a:schemeClr val="tx1"/>
          </a:fontRef>
        </p:style>
      </p:cxnSp>
      <p:cxnSp>
        <p:nvCxnSpPr>
          <p:cNvPr id="45" name="رابط كسهم مستقيم 44"/>
          <p:cNvCxnSpPr/>
          <p:nvPr/>
        </p:nvCxnSpPr>
        <p:spPr>
          <a:xfrm rot="10800000">
            <a:off x="1000100" y="3643320"/>
            <a:ext cx="4572032" cy="1588"/>
          </a:xfrm>
          <a:prstGeom prst="straightConnector1">
            <a:avLst/>
          </a:prstGeom>
          <a:ln>
            <a:solidFill>
              <a:schemeClr val="accent2">
                <a:lumMod val="50000"/>
              </a:schemeClr>
            </a:solidFill>
            <a:tailEnd type="arrow"/>
          </a:ln>
        </p:spPr>
        <p:style>
          <a:lnRef idx="3">
            <a:schemeClr val="accent1"/>
          </a:lnRef>
          <a:fillRef idx="0">
            <a:schemeClr val="accent1"/>
          </a:fillRef>
          <a:effectRef idx="2">
            <a:schemeClr val="accent1"/>
          </a:effectRef>
          <a:fontRef idx="minor">
            <a:schemeClr val="tx1"/>
          </a:fontRef>
        </p:style>
      </p:cxnSp>
      <p:cxnSp>
        <p:nvCxnSpPr>
          <p:cNvPr id="48" name="رابط مستقيم 47"/>
          <p:cNvCxnSpPr/>
          <p:nvPr/>
        </p:nvCxnSpPr>
        <p:spPr>
          <a:xfrm rot="5400000">
            <a:off x="5322893" y="3393287"/>
            <a:ext cx="499272" cy="794"/>
          </a:xfrm>
          <a:prstGeom prst="line">
            <a:avLst/>
          </a:prstGeom>
          <a:ln>
            <a:solidFill>
              <a:schemeClr val="accent2">
                <a:lumMod val="50000"/>
              </a:schemeClr>
            </a:solidFill>
          </a:ln>
        </p:spPr>
        <p:style>
          <a:lnRef idx="3">
            <a:schemeClr val="accent1"/>
          </a:lnRef>
          <a:fillRef idx="0">
            <a:schemeClr val="accent1"/>
          </a:fillRef>
          <a:effectRef idx="2">
            <a:schemeClr val="accent1"/>
          </a:effectRef>
          <a:fontRef idx="minor">
            <a:schemeClr val="tx1"/>
          </a:fontRef>
        </p:style>
      </p:cxnSp>
      <p:cxnSp>
        <p:nvCxnSpPr>
          <p:cNvPr id="52" name="رابط كسهم مستقيم 51"/>
          <p:cNvCxnSpPr/>
          <p:nvPr/>
        </p:nvCxnSpPr>
        <p:spPr>
          <a:xfrm rot="10800000" flipV="1">
            <a:off x="1000100" y="3429006"/>
            <a:ext cx="3357586" cy="9524"/>
          </a:xfrm>
          <a:prstGeom prst="straightConnector1">
            <a:avLst/>
          </a:prstGeom>
          <a:ln>
            <a:solidFill>
              <a:schemeClr val="accent2">
                <a:lumMod val="50000"/>
              </a:schemeClr>
            </a:solidFill>
            <a:tailEnd type="arrow"/>
          </a:ln>
        </p:spPr>
        <p:style>
          <a:lnRef idx="3">
            <a:schemeClr val="accent1"/>
          </a:lnRef>
          <a:fillRef idx="0">
            <a:schemeClr val="accent1"/>
          </a:fillRef>
          <a:effectRef idx="2">
            <a:schemeClr val="accent1"/>
          </a:effectRef>
          <a:fontRef idx="minor">
            <a:schemeClr val="tx1"/>
          </a:fontRef>
        </p:style>
      </p:cxnSp>
      <p:cxnSp>
        <p:nvCxnSpPr>
          <p:cNvPr id="55" name="رابط مستقيم 54"/>
          <p:cNvCxnSpPr/>
          <p:nvPr/>
        </p:nvCxnSpPr>
        <p:spPr>
          <a:xfrm rot="5400000">
            <a:off x="4179488" y="3250014"/>
            <a:ext cx="356396" cy="1588"/>
          </a:xfrm>
          <a:prstGeom prst="line">
            <a:avLst/>
          </a:prstGeom>
          <a:ln>
            <a:solidFill>
              <a:schemeClr val="accent2">
                <a:lumMod val="50000"/>
              </a:schemeClr>
            </a:solidFill>
          </a:ln>
        </p:spPr>
        <p:style>
          <a:lnRef idx="3">
            <a:schemeClr val="accent1"/>
          </a:lnRef>
          <a:fillRef idx="0">
            <a:schemeClr val="accent1"/>
          </a:fillRef>
          <a:effectRef idx="2">
            <a:schemeClr val="accent1"/>
          </a:effectRef>
          <a:fontRef idx="minor">
            <a:schemeClr val="tx1"/>
          </a:fontRef>
        </p:style>
      </p:cxnSp>
      <p:cxnSp>
        <p:nvCxnSpPr>
          <p:cNvPr id="57" name="رابط كسهم مستقيم 56"/>
          <p:cNvCxnSpPr/>
          <p:nvPr/>
        </p:nvCxnSpPr>
        <p:spPr>
          <a:xfrm rot="10800000" flipV="1">
            <a:off x="1000100" y="3286130"/>
            <a:ext cx="2214578" cy="19048"/>
          </a:xfrm>
          <a:prstGeom prst="straightConnector1">
            <a:avLst/>
          </a:prstGeom>
          <a:ln>
            <a:solidFill>
              <a:schemeClr val="accent2">
                <a:lumMod val="50000"/>
              </a:schemeClr>
            </a:solidFill>
            <a:tailEnd type="arrow"/>
          </a:ln>
        </p:spPr>
        <p:style>
          <a:lnRef idx="3">
            <a:schemeClr val="accent1"/>
          </a:lnRef>
          <a:fillRef idx="0">
            <a:schemeClr val="accent1"/>
          </a:fillRef>
          <a:effectRef idx="2">
            <a:schemeClr val="accent1"/>
          </a:effectRef>
          <a:fontRef idx="minor">
            <a:schemeClr val="tx1"/>
          </a:fontRef>
        </p:style>
      </p:cxnSp>
      <p:cxnSp>
        <p:nvCxnSpPr>
          <p:cNvPr id="60" name="رابط مستقيم 59"/>
          <p:cNvCxnSpPr/>
          <p:nvPr/>
        </p:nvCxnSpPr>
        <p:spPr>
          <a:xfrm rot="5400000">
            <a:off x="3107918" y="3178576"/>
            <a:ext cx="213520" cy="1588"/>
          </a:xfrm>
          <a:prstGeom prst="line">
            <a:avLst/>
          </a:prstGeom>
          <a:ln>
            <a:solidFill>
              <a:schemeClr val="accent2">
                <a:lumMod val="50000"/>
              </a:schemeClr>
            </a:solidFill>
          </a:ln>
        </p:spPr>
        <p:style>
          <a:lnRef idx="3">
            <a:schemeClr val="accent1"/>
          </a:lnRef>
          <a:fillRef idx="0">
            <a:schemeClr val="accent1"/>
          </a:fillRef>
          <a:effectRef idx="2">
            <a:schemeClr val="accent1"/>
          </a:effectRef>
          <a:fontRef idx="minor">
            <a:schemeClr val="tx1"/>
          </a:fontRef>
        </p:style>
      </p:cxnSp>
      <p:cxnSp>
        <p:nvCxnSpPr>
          <p:cNvPr id="62" name="رابط كسهم مستقيم 61"/>
          <p:cNvCxnSpPr/>
          <p:nvPr/>
        </p:nvCxnSpPr>
        <p:spPr>
          <a:xfrm rot="10800000" flipV="1">
            <a:off x="1000100" y="3143254"/>
            <a:ext cx="1285884" cy="28572"/>
          </a:xfrm>
          <a:prstGeom prst="straightConnector1">
            <a:avLst/>
          </a:prstGeom>
          <a:ln>
            <a:solidFill>
              <a:schemeClr val="accent2">
                <a:lumMod val="50000"/>
              </a:schemeClr>
            </a:solidFill>
            <a:tailEnd type="arrow"/>
          </a:ln>
        </p:spPr>
        <p:style>
          <a:lnRef idx="3">
            <a:schemeClr val="accent1"/>
          </a:lnRef>
          <a:fillRef idx="0">
            <a:schemeClr val="accent1"/>
          </a:fillRef>
          <a:effectRef idx="2">
            <a:schemeClr val="accent1"/>
          </a:effectRef>
          <a:fontRef idx="minor">
            <a:schemeClr val="tx1"/>
          </a:fontRef>
        </p:style>
      </p:cxnSp>
      <p:cxnSp>
        <p:nvCxnSpPr>
          <p:cNvPr id="71" name="رابط مستقيم 70"/>
          <p:cNvCxnSpPr/>
          <p:nvPr/>
        </p:nvCxnSpPr>
        <p:spPr>
          <a:xfrm rot="5400000">
            <a:off x="2250662" y="3107138"/>
            <a:ext cx="70644" cy="1588"/>
          </a:xfrm>
          <a:prstGeom prst="line">
            <a:avLst/>
          </a:prstGeom>
          <a:ln>
            <a:solidFill>
              <a:schemeClr val="accent2">
                <a:lumMod val="50000"/>
              </a:schemeClr>
            </a:solidFill>
          </a:ln>
        </p:spPr>
        <p:style>
          <a:lnRef idx="3">
            <a:schemeClr val="accent1"/>
          </a:lnRef>
          <a:fillRef idx="0">
            <a:schemeClr val="accent1"/>
          </a:fillRef>
          <a:effectRef idx="2">
            <a:schemeClr val="accent1"/>
          </a:effectRef>
          <a:fontRef idx="minor">
            <a:schemeClr val="tx1"/>
          </a:fontRef>
        </p:style>
      </p:cxn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228987"/>
          </a:xfrm>
        </p:spPr>
        <p:style>
          <a:lnRef idx="2">
            <a:schemeClr val="accent1"/>
          </a:lnRef>
          <a:fillRef idx="1">
            <a:schemeClr val="lt1"/>
          </a:fillRef>
          <a:effectRef idx="0">
            <a:schemeClr val="accent1"/>
          </a:effectRef>
          <a:fontRef idx="minor">
            <a:schemeClr val="dk1"/>
          </a:fontRef>
        </p:style>
        <p:txBody>
          <a:bodyPr anchor="t"/>
          <a:lstStyle/>
          <a:p>
            <a:pPr lvl="0" algn="justLow" rtl="0"/>
            <a:r>
              <a:rPr lang="en-US" b="1" dirty="0" smtClean="0">
                <a:solidFill>
                  <a:srgbClr val="002060"/>
                </a:solidFill>
              </a:rPr>
              <a:t>Present Value of an Annuity</a:t>
            </a:r>
          </a:p>
          <a:p>
            <a:pPr marL="0" indent="0" algn="justLow" rtl="0"/>
            <a:r>
              <a:rPr lang="en-GB" b="1" dirty="0" smtClean="0">
                <a:cs typeface="Arial" pitchFamily="34" charset="0"/>
              </a:rPr>
              <a:t>The present value of </a:t>
            </a:r>
            <a:r>
              <a:rPr lang="en-US" b="1" dirty="0" smtClean="0">
                <a:cs typeface="Arial" pitchFamily="34" charset="0"/>
              </a:rPr>
              <a:t>can be found in a manner similar to  that used for a mixed stream, but a short cut is possible.</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58</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786710" y="3714758"/>
            <a:ext cx="731520"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500034" y="1142991"/>
            <a:ext cx="8229600" cy="3071834"/>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2800" b="1" dirty="0" smtClean="0">
                <a:solidFill>
                  <a:srgbClr val="002060"/>
                </a:solidFill>
                <a:cs typeface="Arial" pitchFamily="34" charset="0"/>
              </a:rPr>
              <a:t>Example: </a:t>
            </a:r>
          </a:p>
          <a:p>
            <a:pPr marL="0" indent="0" algn="justLow" rtl="0"/>
            <a:r>
              <a:rPr lang="en-US" sz="2800" b="1" dirty="0" smtClean="0">
                <a:cs typeface="Arial" pitchFamily="34" charset="0"/>
              </a:rPr>
              <a:t>The Braden company, a small producer of plastic toys, is attempting to determine the most it should pay to purchase a particular annuity. The firm requires a minimum return of 8% on all investments, and the annuity consists of cash flows of $700 per year for 5 years. </a:t>
            </a:r>
            <a:r>
              <a:rPr lang="en-US" sz="2800" b="1" dirty="0" smtClean="0">
                <a:solidFill>
                  <a:srgbClr val="C00000"/>
                </a:solidFill>
                <a:cs typeface="Arial" pitchFamily="34" charset="0"/>
              </a:rPr>
              <a:t>Note: Important to use Financial tables</a:t>
            </a:r>
          </a:p>
          <a:p>
            <a:pPr marL="0" indent="0" algn="justLow" rtl="0"/>
            <a:endParaRPr lang="en-US" sz="2800" b="1" dirty="0" smtClean="0">
              <a:cs typeface="Arial" pitchFamily="34" charset="0"/>
            </a:endParaRPr>
          </a:p>
          <a:p>
            <a:pPr marL="0" indent="0" algn="justLow" rtl="0"/>
            <a:endParaRPr lang="en-US" sz="2800" b="1" dirty="0" smtClean="0">
              <a:solidFill>
                <a:srgbClr val="002060"/>
              </a:solidFill>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59</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072462" y="3786196"/>
            <a:ext cx="588644" cy="428628"/>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85720" y="1214428"/>
            <a:ext cx="6715172" cy="3357586"/>
          </a:xfrm>
        </p:spPr>
        <p:style>
          <a:lnRef idx="2">
            <a:schemeClr val="accent1"/>
          </a:lnRef>
          <a:fillRef idx="1">
            <a:schemeClr val="lt1"/>
          </a:fillRef>
          <a:effectRef idx="0">
            <a:schemeClr val="accent1"/>
          </a:effectRef>
          <a:fontRef idx="minor">
            <a:schemeClr val="dk1"/>
          </a:fontRef>
        </p:style>
        <p:txBody>
          <a:bodyPr anchor="t"/>
          <a:lstStyle/>
          <a:p>
            <a:pPr lvl="0" algn="justLow" rtl="0"/>
            <a:r>
              <a:rPr lang="en-US" sz="2700" b="1" dirty="0" smtClean="0">
                <a:solidFill>
                  <a:schemeClr val="accent6">
                    <a:lumMod val="50000"/>
                  </a:schemeClr>
                </a:solidFill>
                <a:cs typeface="Arial" pitchFamily="34" charset="0"/>
              </a:rPr>
              <a:t>Calculation</a:t>
            </a:r>
          </a:p>
          <a:p>
            <a:pPr lvl="0" algn="justLow" rtl="0"/>
            <a:r>
              <a:rPr lang="en-US" sz="2700" b="1" dirty="0" smtClean="0">
                <a:solidFill>
                  <a:schemeClr val="accent6">
                    <a:lumMod val="50000"/>
                  </a:schemeClr>
                </a:solidFill>
                <a:cs typeface="Arial" pitchFamily="34" charset="0"/>
              </a:rPr>
              <a:t>Of Present </a:t>
            </a:r>
          </a:p>
          <a:p>
            <a:pPr lvl="0" algn="justLow" rtl="0"/>
            <a:r>
              <a:rPr lang="en-US" sz="2700" b="1" dirty="0" smtClean="0">
                <a:solidFill>
                  <a:schemeClr val="accent6">
                    <a:lumMod val="50000"/>
                  </a:schemeClr>
                </a:solidFill>
                <a:cs typeface="Arial" pitchFamily="34" charset="0"/>
              </a:rPr>
              <a:t>Value of</a:t>
            </a:r>
          </a:p>
          <a:p>
            <a:pPr lvl="0" algn="justLow" rtl="0"/>
            <a:r>
              <a:rPr lang="en-US" sz="2700" b="1" dirty="0" smtClean="0">
                <a:solidFill>
                  <a:schemeClr val="accent6">
                    <a:lumMod val="50000"/>
                  </a:schemeClr>
                </a:solidFill>
                <a:cs typeface="Arial" pitchFamily="34" charset="0"/>
              </a:rPr>
              <a:t>Annuity</a:t>
            </a:r>
          </a:p>
          <a:p>
            <a:pPr lvl="0" algn="justLow" rtl="0"/>
            <a:endParaRPr lang="ar-EG" sz="2700" b="1" dirty="0" smtClean="0">
              <a:solidFill>
                <a:schemeClr val="accent6">
                  <a:lumMod val="50000"/>
                </a:schemeClr>
              </a:solidFill>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60</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358082" y="4286262"/>
            <a:ext cx="445768" cy="35719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graphicFrame>
        <p:nvGraphicFramePr>
          <p:cNvPr id="8" name="جدول 7"/>
          <p:cNvGraphicFramePr>
            <a:graphicFrameLocks noGrp="1"/>
          </p:cNvGraphicFramePr>
          <p:nvPr/>
        </p:nvGraphicFramePr>
        <p:xfrm>
          <a:off x="2071670" y="1357304"/>
          <a:ext cx="4714908" cy="3093720"/>
        </p:xfrm>
        <a:graphic>
          <a:graphicData uri="http://schemas.openxmlformats.org/drawingml/2006/table">
            <a:tbl>
              <a:tblPr rtl="1" firstRow="1" bandRow="1">
                <a:tableStyleId>{5C22544A-7EE6-4342-B048-85BDC9FD1C3A}</a:tableStyleId>
              </a:tblPr>
              <a:tblGrid>
                <a:gridCol w="2357454"/>
                <a:gridCol w="2357454"/>
              </a:tblGrid>
              <a:tr h="442278">
                <a:tc>
                  <a:txBody>
                    <a:bodyPr/>
                    <a:lstStyle/>
                    <a:p>
                      <a:pPr algn="ctr" rtl="1"/>
                      <a:r>
                        <a:rPr lang="en-US" sz="3200" dirty="0" smtClean="0"/>
                        <a:t>Cash</a:t>
                      </a:r>
                      <a:r>
                        <a:rPr lang="en-US" sz="3200" baseline="0" dirty="0" smtClean="0"/>
                        <a:t> flow</a:t>
                      </a:r>
                      <a:endParaRPr lang="ar-SA" sz="3200" dirty="0"/>
                    </a:p>
                  </a:txBody>
                  <a:tcPr/>
                </a:tc>
                <a:tc>
                  <a:txBody>
                    <a:bodyPr/>
                    <a:lstStyle/>
                    <a:p>
                      <a:pPr algn="ctr" rtl="1"/>
                      <a:r>
                        <a:rPr lang="en-US" sz="3200" dirty="0" smtClean="0"/>
                        <a:t>year</a:t>
                      </a:r>
                      <a:endParaRPr lang="ar-SA" sz="3200" dirty="0"/>
                    </a:p>
                  </a:txBody>
                  <a:tcPr/>
                </a:tc>
              </a:tr>
              <a:tr h="442278">
                <a:tc>
                  <a:txBody>
                    <a:bodyPr/>
                    <a:lstStyle/>
                    <a:p>
                      <a:pPr algn="ctr" rtl="1"/>
                      <a:r>
                        <a:rPr lang="en-US" sz="2700" b="1" dirty="0" smtClean="0"/>
                        <a:t>$ 700</a:t>
                      </a:r>
                      <a:endParaRPr lang="ar-SA" sz="2700" b="1" dirty="0"/>
                    </a:p>
                  </a:txBody>
                  <a:tcPr/>
                </a:tc>
                <a:tc>
                  <a:txBody>
                    <a:bodyPr/>
                    <a:lstStyle/>
                    <a:p>
                      <a:pPr algn="ctr" rtl="1"/>
                      <a:r>
                        <a:rPr lang="en-US" sz="2700" b="1" dirty="0" smtClean="0"/>
                        <a:t>1</a:t>
                      </a:r>
                      <a:endParaRPr lang="ar-SA" sz="2700" b="1" dirty="0"/>
                    </a:p>
                  </a:txBody>
                  <a:tcPr/>
                </a:tc>
              </a:tr>
              <a:tr h="442278">
                <a:tc>
                  <a:txBody>
                    <a:bodyPr/>
                    <a:lstStyle/>
                    <a:p>
                      <a:pPr algn="ctr" rtl="1"/>
                      <a:r>
                        <a:rPr lang="en-US" sz="2700" b="1" dirty="0" smtClean="0"/>
                        <a:t>700</a:t>
                      </a:r>
                      <a:endParaRPr lang="ar-SA" sz="2700" b="1" dirty="0"/>
                    </a:p>
                  </a:txBody>
                  <a:tcPr/>
                </a:tc>
                <a:tc>
                  <a:txBody>
                    <a:bodyPr/>
                    <a:lstStyle/>
                    <a:p>
                      <a:pPr algn="ctr" rtl="1"/>
                      <a:r>
                        <a:rPr lang="en-US" sz="2700" b="1" dirty="0" smtClean="0"/>
                        <a:t>2</a:t>
                      </a:r>
                      <a:endParaRPr lang="ar-SA" sz="2700" b="1" dirty="0"/>
                    </a:p>
                  </a:txBody>
                  <a:tcPr/>
                </a:tc>
              </a:tr>
              <a:tr h="442278">
                <a:tc>
                  <a:txBody>
                    <a:bodyPr/>
                    <a:lstStyle/>
                    <a:p>
                      <a:pPr algn="ctr" rtl="1"/>
                      <a:r>
                        <a:rPr lang="en-US" sz="2700" b="1" dirty="0" smtClean="0"/>
                        <a:t>700</a:t>
                      </a:r>
                      <a:endParaRPr lang="ar-SA" sz="2700" b="1" dirty="0"/>
                    </a:p>
                  </a:txBody>
                  <a:tcPr/>
                </a:tc>
                <a:tc>
                  <a:txBody>
                    <a:bodyPr/>
                    <a:lstStyle/>
                    <a:p>
                      <a:pPr algn="ctr" rtl="1"/>
                      <a:r>
                        <a:rPr lang="en-US" sz="2700" b="1" dirty="0" smtClean="0"/>
                        <a:t>3</a:t>
                      </a:r>
                      <a:endParaRPr lang="ar-SA" sz="2700" b="1" dirty="0"/>
                    </a:p>
                  </a:txBody>
                  <a:tcPr/>
                </a:tc>
              </a:tr>
              <a:tr h="442278">
                <a:tc>
                  <a:txBody>
                    <a:bodyPr/>
                    <a:lstStyle/>
                    <a:p>
                      <a:pPr algn="ctr" rtl="1"/>
                      <a:r>
                        <a:rPr lang="en-US" sz="2700" b="1" dirty="0" smtClean="0"/>
                        <a:t>700</a:t>
                      </a:r>
                      <a:endParaRPr lang="ar-SA" sz="2700" b="1" dirty="0"/>
                    </a:p>
                  </a:txBody>
                  <a:tcPr/>
                </a:tc>
                <a:tc>
                  <a:txBody>
                    <a:bodyPr/>
                    <a:lstStyle/>
                    <a:p>
                      <a:pPr algn="ctr" rtl="1"/>
                      <a:r>
                        <a:rPr lang="en-US" sz="2700" b="1" dirty="0" smtClean="0"/>
                        <a:t>4</a:t>
                      </a:r>
                      <a:endParaRPr lang="ar-SA" sz="2700" b="1" dirty="0"/>
                    </a:p>
                  </a:txBody>
                  <a:tcPr/>
                </a:tc>
              </a:tr>
              <a:tr h="442278">
                <a:tc>
                  <a:txBody>
                    <a:bodyPr/>
                    <a:lstStyle/>
                    <a:p>
                      <a:pPr algn="ctr" rtl="1"/>
                      <a:r>
                        <a:rPr lang="en-US" sz="2700" b="1" dirty="0" smtClean="0"/>
                        <a:t>700</a:t>
                      </a:r>
                      <a:endParaRPr lang="ar-SA" sz="2700" b="1" dirty="0"/>
                    </a:p>
                  </a:txBody>
                  <a:tcPr/>
                </a:tc>
                <a:tc>
                  <a:txBody>
                    <a:bodyPr/>
                    <a:lstStyle/>
                    <a:p>
                      <a:pPr algn="ctr" rtl="1"/>
                      <a:r>
                        <a:rPr lang="en-US" sz="2700" b="1" dirty="0" smtClean="0"/>
                        <a:t>5</a:t>
                      </a:r>
                      <a:endParaRPr lang="ar-SA" sz="2700" b="1" dirty="0"/>
                    </a:p>
                  </a:txBody>
                  <a:tcPr/>
                </a:tc>
              </a:tr>
            </a:tbl>
          </a:graphicData>
        </a:graphic>
      </p:graphicFrame>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graphicFrame>
        <p:nvGraphicFramePr>
          <p:cNvPr id="8" name="عنصر نائب للمحتوى 7"/>
          <p:cNvGraphicFramePr>
            <a:graphicFrameLocks noGrp="1"/>
          </p:cNvGraphicFramePr>
          <p:nvPr>
            <p:ph idx="1"/>
          </p:nvPr>
        </p:nvGraphicFramePr>
        <p:xfrm>
          <a:off x="285720" y="1214428"/>
          <a:ext cx="8072492" cy="3444240"/>
        </p:xfrm>
        <a:graphic>
          <a:graphicData uri="http://schemas.openxmlformats.org/drawingml/2006/table">
            <a:tbl>
              <a:tblPr rtl="1" firstRow="1" bandRow="1">
                <a:tableStyleId>{5C22544A-7EE6-4342-B048-85BDC9FD1C3A}</a:tableStyleId>
              </a:tblPr>
              <a:tblGrid>
                <a:gridCol w="2254332"/>
                <a:gridCol w="2094322"/>
                <a:gridCol w="2201306"/>
                <a:gridCol w="1522532"/>
              </a:tblGrid>
              <a:tr h="370840">
                <a:tc gridSpan="4">
                  <a:txBody>
                    <a:bodyPr/>
                    <a:lstStyle/>
                    <a:p>
                      <a:pPr algn="ctr" rtl="1"/>
                      <a:r>
                        <a:rPr lang="en-US" sz="2800" dirty="0" smtClean="0"/>
                        <a:t>  The present value of an annuity</a:t>
                      </a:r>
                      <a:endParaRPr lang="ar-SA" sz="2800" dirty="0"/>
                    </a:p>
                  </a:txBody>
                  <a:tcPr/>
                </a:tc>
                <a:tc hMerge="1">
                  <a:txBody>
                    <a:bodyPr/>
                    <a:lstStyle/>
                    <a:p>
                      <a:pPr rtl="1"/>
                      <a:endParaRPr lang="ar-SA" dirty="0"/>
                    </a:p>
                  </a:txBody>
                  <a:tcPr/>
                </a:tc>
                <a:tc hMerge="1">
                  <a:txBody>
                    <a:bodyPr/>
                    <a:lstStyle/>
                    <a:p>
                      <a:pPr rtl="1"/>
                      <a:endParaRPr lang="ar-SA"/>
                    </a:p>
                  </a:txBody>
                  <a:tcPr/>
                </a:tc>
                <a:tc hMerge="1">
                  <a:txBody>
                    <a:bodyPr/>
                    <a:lstStyle/>
                    <a:p>
                      <a:pPr rtl="1"/>
                      <a:endParaRPr lang="ar-SA" dirty="0"/>
                    </a:p>
                  </a:txBody>
                  <a:tcPr/>
                </a:tc>
              </a:tr>
              <a:tr h="370840">
                <a:tc>
                  <a:txBody>
                    <a:bodyPr/>
                    <a:lstStyle/>
                    <a:p>
                      <a:pPr algn="ctr" rtl="1"/>
                      <a:r>
                        <a:rPr lang="en-US" sz="2800" b="1" dirty="0" smtClean="0"/>
                        <a:t>Present value</a:t>
                      </a:r>
                      <a:r>
                        <a:rPr lang="en-US" sz="2800" b="1" baseline="0" dirty="0" smtClean="0"/>
                        <a:t> 3)]</a:t>
                      </a:r>
                      <a:r>
                        <a:rPr lang="ar-SA" sz="2800" b="1" baseline="0" dirty="0" smtClean="0"/>
                        <a:t>)=(</a:t>
                      </a:r>
                      <a:r>
                        <a:rPr lang="en-US" sz="2800" b="1" baseline="0" dirty="0" smtClean="0"/>
                        <a:t>2</a:t>
                      </a:r>
                      <a:r>
                        <a:rPr lang="ar-SA" sz="2800" b="1" baseline="0" dirty="0" smtClean="0"/>
                        <a:t>)×</a:t>
                      </a:r>
                      <a:r>
                        <a:rPr lang="en-US" sz="2800" b="1" baseline="0" dirty="0" smtClean="0"/>
                        <a:t>[(1)</a:t>
                      </a:r>
                      <a:endParaRPr lang="ar-SA" sz="28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kern="1200" dirty="0" smtClean="0">
                          <a:solidFill>
                            <a:schemeClr val="dk1"/>
                          </a:solidFill>
                          <a:latin typeface="+mn-lt"/>
                          <a:ea typeface="+mn-ea"/>
                          <a:cs typeface="+mn-cs"/>
                        </a:rPr>
                        <a:t>PVIF</a:t>
                      </a:r>
                      <a:r>
                        <a:rPr lang="en-US" sz="2800" b="1" kern="1200" baseline="-25000" dirty="0" smtClean="0">
                          <a:solidFill>
                            <a:schemeClr val="dk1"/>
                          </a:solidFill>
                          <a:latin typeface="+mn-lt"/>
                          <a:ea typeface="+mn-ea"/>
                          <a:cs typeface="+mn-cs"/>
                        </a:rPr>
                        <a:t>8%,n  </a:t>
                      </a:r>
                      <a:r>
                        <a:rPr lang="en-US" sz="2800" b="1" kern="1200" baseline="0" dirty="0" smtClean="0">
                          <a:solidFill>
                            <a:schemeClr val="dk1"/>
                          </a:solidFill>
                          <a:latin typeface="+mn-lt"/>
                          <a:ea typeface="+mn-ea"/>
                          <a:cs typeface="+mn-cs"/>
                        </a:rPr>
                        <a:t> (2)</a:t>
                      </a:r>
                      <a:endParaRPr lang="en-US" sz="2800" b="1" kern="1200" baseline="-25000" dirty="0" smtClean="0">
                        <a:solidFill>
                          <a:schemeClr val="dk1"/>
                        </a:solidFill>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US" sz="2800" b="1" kern="1200" dirty="0" smtClean="0">
                        <a:solidFill>
                          <a:schemeClr val="dk1"/>
                        </a:solidFill>
                        <a:latin typeface="+mn-lt"/>
                        <a:ea typeface="+mn-ea"/>
                        <a:cs typeface="+mn-cs"/>
                      </a:endParaRPr>
                    </a:p>
                    <a:p>
                      <a:pPr algn="ctr" rtl="1"/>
                      <a:endParaRPr lang="ar-SA" sz="2800" b="1" dirty="0"/>
                    </a:p>
                  </a:txBody>
                  <a:tcPr/>
                </a:tc>
                <a:tc>
                  <a:txBody>
                    <a:bodyPr/>
                    <a:lstStyle/>
                    <a:p>
                      <a:pPr algn="ctr" rtl="1"/>
                      <a:r>
                        <a:rPr lang="en-US" sz="2800" b="1" dirty="0" smtClean="0"/>
                        <a:t>Cash flow (1)</a:t>
                      </a:r>
                      <a:endParaRPr lang="ar-SA" sz="2800" b="1" dirty="0"/>
                    </a:p>
                  </a:txBody>
                  <a:tcPr/>
                </a:tc>
                <a:tc>
                  <a:txBody>
                    <a:bodyPr/>
                    <a:lstStyle/>
                    <a:p>
                      <a:pPr algn="ctr" rtl="1"/>
                      <a:r>
                        <a:rPr lang="en-US" sz="2800" b="1" dirty="0" smtClean="0"/>
                        <a:t>Year (n)</a:t>
                      </a:r>
                      <a:endParaRPr lang="ar-SA" sz="2800" b="1" dirty="0"/>
                    </a:p>
                  </a:txBody>
                  <a:tcPr/>
                </a:tc>
              </a:tr>
              <a:tr h="370840">
                <a:tc>
                  <a:txBody>
                    <a:bodyPr/>
                    <a:lstStyle/>
                    <a:p>
                      <a:pPr algn="ctr" rtl="1"/>
                      <a:r>
                        <a:rPr lang="en-US" sz="2800" b="1" dirty="0" smtClean="0"/>
                        <a:t>$ 648.20</a:t>
                      </a:r>
                      <a:endParaRPr lang="ar-SA" sz="2800" b="1" dirty="0"/>
                    </a:p>
                  </a:txBody>
                  <a:tcPr/>
                </a:tc>
                <a:tc>
                  <a:txBody>
                    <a:bodyPr/>
                    <a:lstStyle/>
                    <a:p>
                      <a:pPr algn="ctr" rtl="1"/>
                      <a:r>
                        <a:rPr lang="en-US" sz="2800" b="1" dirty="0" smtClean="0"/>
                        <a:t>0.926</a:t>
                      </a:r>
                      <a:endParaRPr lang="ar-SA" sz="2800" b="1" dirty="0"/>
                    </a:p>
                  </a:txBody>
                  <a:tcPr/>
                </a:tc>
                <a:tc>
                  <a:txBody>
                    <a:bodyPr/>
                    <a:lstStyle/>
                    <a:p>
                      <a:pPr algn="ctr" rtl="1"/>
                      <a:r>
                        <a:rPr lang="en-US" sz="2800" b="1" dirty="0" smtClean="0"/>
                        <a:t>$700</a:t>
                      </a:r>
                      <a:endParaRPr lang="ar-SA" sz="2800" b="1" dirty="0"/>
                    </a:p>
                  </a:txBody>
                  <a:tcPr/>
                </a:tc>
                <a:tc>
                  <a:txBody>
                    <a:bodyPr/>
                    <a:lstStyle/>
                    <a:p>
                      <a:pPr algn="ctr" rtl="1"/>
                      <a:r>
                        <a:rPr lang="en-US" sz="2800" b="1" dirty="0" smtClean="0"/>
                        <a:t>1</a:t>
                      </a:r>
                      <a:endParaRPr lang="ar-SA" sz="2800" b="1" dirty="0"/>
                    </a:p>
                  </a:txBody>
                  <a:tcPr/>
                </a:tc>
              </a:tr>
              <a:tr h="370840">
                <a:tc>
                  <a:txBody>
                    <a:bodyPr/>
                    <a:lstStyle/>
                    <a:p>
                      <a:pPr algn="ctr" rtl="1"/>
                      <a:r>
                        <a:rPr lang="en-US" sz="2800" b="1" dirty="0" smtClean="0"/>
                        <a:t>599.90</a:t>
                      </a:r>
                      <a:endParaRPr lang="ar-SA" sz="2800" b="1" dirty="0"/>
                    </a:p>
                  </a:txBody>
                  <a:tcPr/>
                </a:tc>
                <a:tc>
                  <a:txBody>
                    <a:bodyPr/>
                    <a:lstStyle/>
                    <a:p>
                      <a:pPr algn="ctr" rtl="1"/>
                      <a:r>
                        <a:rPr lang="en-US" sz="2800" b="1" dirty="0" smtClean="0"/>
                        <a:t>0.857</a:t>
                      </a:r>
                      <a:endParaRPr lang="ar-SA" sz="2800" b="1" dirty="0"/>
                    </a:p>
                  </a:txBody>
                  <a:tcPr/>
                </a:tc>
                <a:tc>
                  <a:txBody>
                    <a:bodyPr/>
                    <a:lstStyle/>
                    <a:p>
                      <a:pPr algn="ctr" rtl="1"/>
                      <a:r>
                        <a:rPr lang="en-US" sz="2800" b="1" dirty="0" smtClean="0"/>
                        <a:t>700</a:t>
                      </a:r>
                      <a:endParaRPr lang="ar-SA" sz="2800" b="1" dirty="0"/>
                    </a:p>
                  </a:txBody>
                  <a:tcPr/>
                </a:tc>
                <a:tc>
                  <a:txBody>
                    <a:bodyPr/>
                    <a:lstStyle/>
                    <a:p>
                      <a:pPr algn="ctr" rtl="1"/>
                      <a:r>
                        <a:rPr lang="en-US" sz="2800" b="1" dirty="0" smtClean="0"/>
                        <a:t>2</a:t>
                      </a:r>
                      <a:endParaRPr lang="ar-SA" sz="2800" b="1" dirty="0"/>
                    </a:p>
                  </a:txBody>
                  <a:tcPr/>
                </a:tc>
              </a:tr>
              <a:tr h="370840">
                <a:tc>
                  <a:txBody>
                    <a:bodyPr/>
                    <a:lstStyle/>
                    <a:p>
                      <a:pPr algn="ctr" rtl="1"/>
                      <a:r>
                        <a:rPr lang="en-US" sz="2800" b="1" dirty="0" smtClean="0"/>
                        <a:t>555.80</a:t>
                      </a:r>
                      <a:endParaRPr lang="ar-SA" sz="2800" b="1" dirty="0"/>
                    </a:p>
                  </a:txBody>
                  <a:tcPr/>
                </a:tc>
                <a:tc>
                  <a:txBody>
                    <a:bodyPr/>
                    <a:lstStyle/>
                    <a:p>
                      <a:pPr algn="ctr" rtl="1"/>
                      <a:r>
                        <a:rPr lang="en-US" sz="2800" b="1" dirty="0" smtClean="0"/>
                        <a:t>0.794</a:t>
                      </a:r>
                      <a:endParaRPr lang="ar-SA" sz="2800" b="1" dirty="0"/>
                    </a:p>
                  </a:txBody>
                  <a:tcPr/>
                </a:tc>
                <a:tc>
                  <a:txBody>
                    <a:bodyPr/>
                    <a:lstStyle/>
                    <a:p>
                      <a:pPr algn="ctr" rtl="1"/>
                      <a:r>
                        <a:rPr lang="en-US" sz="2800" b="1" dirty="0" smtClean="0"/>
                        <a:t>700</a:t>
                      </a:r>
                      <a:endParaRPr lang="ar-SA" sz="2800" b="1" dirty="0"/>
                    </a:p>
                  </a:txBody>
                  <a:tcPr/>
                </a:tc>
                <a:tc>
                  <a:txBody>
                    <a:bodyPr/>
                    <a:lstStyle/>
                    <a:p>
                      <a:pPr algn="ctr" rtl="1"/>
                      <a:r>
                        <a:rPr lang="en-US" sz="2800" b="1" dirty="0" smtClean="0"/>
                        <a:t>3</a:t>
                      </a:r>
                      <a:endParaRPr lang="ar-SA" sz="2800" b="1" dirty="0"/>
                    </a:p>
                  </a:txBody>
                  <a:tcPr/>
                </a:tc>
              </a:tr>
            </a:tbl>
          </a:graphicData>
        </a:graphic>
      </p:graphicFrame>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61</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001024" y="571486"/>
            <a:ext cx="445768" cy="35719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graphicFrame>
        <p:nvGraphicFramePr>
          <p:cNvPr id="8" name="عنصر نائب للمحتوى 7"/>
          <p:cNvGraphicFramePr>
            <a:graphicFrameLocks noGrp="1"/>
          </p:cNvGraphicFramePr>
          <p:nvPr>
            <p:ph idx="1"/>
          </p:nvPr>
        </p:nvGraphicFramePr>
        <p:xfrm>
          <a:off x="785786" y="1214438"/>
          <a:ext cx="8072492" cy="3444240"/>
        </p:xfrm>
        <a:graphic>
          <a:graphicData uri="http://schemas.openxmlformats.org/drawingml/2006/table">
            <a:tbl>
              <a:tblPr rtl="1" firstRow="1" bandRow="1">
                <a:tableStyleId>{5C22544A-7EE6-4342-B048-85BDC9FD1C3A}</a:tableStyleId>
              </a:tblPr>
              <a:tblGrid>
                <a:gridCol w="2254332"/>
                <a:gridCol w="2094322"/>
                <a:gridCol w="2201306"/>
                <a:gridCol w="1522532"/>
              </a:tblGrid>
              <a:tr h="370840">
                <a:tc gridSpan="4">
                  <a:txBody>
                    <a:bodyPr/>
                    <a:lstStyle/>
                    <a:p>
                      <a:pPr algn="ctr" rtl="1"/>
                      <a:r>
                        <a:rPr lang="en-US" sz="2800" dirty="0" smtClean="0"/>
                        <a:t> The present value of an annuity</a:t>
                      </a:r>
                      <a:endParaRPr lang="ar-SA" sz="2800" dirty="0"/>
                    </a:p>
                  </a:txBody>
                  <a:tcPr/>
                </a:tc>
                <a:tc hMerge="1">
                  <a:txBody>
                    <a:bodyPr/>
                    <a:lstStyle/>
                    <a:p>
                      <a:pPr rtl="1"/>
                      <a:endParaRPr lang="ar-SA" dirty="0"/>
                    </a:p>
                  </a:txBody>
                  <a:tcPr/>
                </a:tc>
                <a:tc hMerge="1">
                  <a:txBody>
                    <a:bodyPr/>
                    <a:lstStyle/>
                    <a:p>
                      <a:pPr rtl="1"/>
                      <a:endParaRPr lang="ar-SA"/>
                    </a:p>
                  </a:txBody>
                  <a:tcPr/>
                </a:tc>
                <a:tc hMerge="1">
                  <a:txBody>
                    <a:bodyPr/>
                    <a:lstStyle/>
                    <a:p>
                      <a:pPr rtl="1"/>
                      <a:endParaRPr lang="ar-SA" dirty="0"/>
                    </a:p>
                  </a:txBody>
                  <a:tcPr/>
                </a:tc>
              </a:tr>
              <a:tr h="370840">
                <a:tc>
                  <a:txBody>
                    <a:bodyPr/>
                    <a:lstStyle/>
                    <a:p>
                      <a:pPr algn="ctr" rtl="1"/>
                      <a:r>
                        <a:rPr lang="en-US" sz="2800" b="1" dirty="0" smtClean="0"/>
                        <a:t>Present value</a:t>
                      </a:r>
                      <a:r>
                        <a:rPr lang="en-US" sz="2800" b="1" baseline="0" dirty="0" smtClean="0"/>
                        <a:t> 3)]</a:t>
                      </a:r>
                      <a:r>
                        <a:rPr lang="ar-SA" sz="2800" b="1" baseline="0" dirty="0" smtClean="0"/>
                        <a:t>)=(</a:t>
                      </a:r>
                      <a:r>
                        <a:rPr lang="en-US" sz="2800" b="1" baseline="0" dirty="0" smtClean="0"/>
                        <a:t>2</a:t>
                      </a:r>
                      <a:r>
                        <a:rPr lang="ar-SA" sz="2800" b="1" baseline="0" dirty="0" smtClean="0"/>
                        <a:t>)×</a:t>
                      </a:r>
                      <a:r>
                        <a:rPr lang="en-US" sz="2800" b="1" baseline="0" dirty="0" smtClean="0"/>
                        <a:t>[(1)</a:t>
                      </a:r>
                      <a:endParaRPr lang="ar-SA" sz="28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kern="1200" dirty="0" smtClean="0">
                          <a:solidFill>
                            <a:schemeClr val="dk1"/>
                          </a:solidFill>
                          <a:latin typeface="+mn-lt"/>
                          <a:ea typeface="+mn-ea"/>
                          <a:cs typeface="+mn-cs"/>
                        </a:rPr>
                        <a:t>PVIF</a:t>
                      </a:r>
                      <a:r>
                        <a:rPr lang="en-US" sz="2800" b="1" kern="1200" baseline="-25000" dirty="0" smtClean="0">
                          <a:solidFill>
                            <a:schemeClr val="dk1"/>
                          </a:solidFill>
                          <a:latin typeface="+mn-lt"/>
                          <a:ea typeface="+mn-ea"/>
                          <a:cs typeface="+mn-cs"/>
                        </a:rPr>
                        <a:t>8%,5</a:t>
                      </a:r>
                      <a:r>
                        <a:rPr lang="en-US" sz="2800" b="1" kern="1200" baseline="0" dirty="0" smtClean="0">
                          <a:solidFill>
                            <a:schemeClr val="dk1"/>
                          </a:solidFill>
                          <a:latin typeface="+mn-lt"/>
                          <a:ea typeface="+mn-ea"/>
                          <a:cs typeface="+mn-cs"/>
                        </a:rPr>
                        <a:t>(2)</a:t>
                      </a:r>
                      <a:endParaRPr lang="en-US" sz="2800" b="1" kern="1200" baseline="-25000" dirty="0" smtClean="0">
                        <a:solidFill>
                          <a:schemeClr val="dk1"/>
                        </a:solidFill>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US" sz="2800" b="1" kern="1200" dirty="0" smtClean="0">
                        <a:solidFill>
                          <a:schemeClr val="dk1"/>
                        </a:solidFill>
                        <a:latin typeface="+mn-lt"/>
                        <a:ea typeface="+mn-ea"/>
                        <a:cs typeface="+mn-cs"/>
                      </a:endParaRPr>
                    </a:p>
                    <a:p>
                      <a:pPr algn="ctr" rtl="1"/>
                      <a:endParaRPr lang="ar-SA" sz="2800" b="1" dirty="0"/>
                    </a:p>
                  </a:txBody>
                  <a:tcPr/>
                </a:tc>
                <a:tc>
                  <a:txBody>
                    <a:bodyPr/>
                    <a:lstStyle/>
                    <a:p>
                      <a:pPr algn="ctr" rtl="1"/>
                      <a:r>
                        <a:rPr lang="en-US" sz="2800" b="1" dirty="0" smtClean="0"/>
                        <a:t>Cash flow (1)</a:t>
                      </a:r>
                      <a:endParaRPr lang="ar-SA" sz="2800" b="1" dirty="0"/>
                    </a:p>
                  </a:txBody>
                  <a:tcPr/>
                </a:tc>
                <a:tc>
                  <a:txBody>
                    <a:bodyPr/>
                    <a:lstStyle/>
                    <a:p>
                      <a:pPr algn="ctr" rtl="1"/>
                      <a:r>
                        <a:rPr lang="en-US" sz="2800" b="1" dirty="0" smtClean="0"/>
                        <a:t>Year (n)</a:t>
                      </a:r>
                      <a:endParaRPr lang="ar-SA" sz="2800" b="1" dirty="0"/>
                    </a:p>
                  </a:txBody>
                  <a:tcPr/>
                </a:tc>
              </a:tr>
              <a:tr h="370840">
                <a:tc>
                  <a:txBody>
                    <a:bodyPr/>
                    <a:lstStyle/>
                    <a:p>
                      <a:pPr algn="ctr" rtl="1"/>
                      <a:r>
                        <a:rPr lang="en-US" sz="2800" b="1" dirty="0" smtClean="0"/>
                        <a:t>514.50</a:t>
                      </a:r>
                      <a:endParaRPr lang="ar-SA" sz="2800" b="1" dirty="0"/>
                    </a:p>
                  </a:txBody>
                  <a:tcPr/>
                </a:tc>
                <a:tc>
                  <a:txBody>
                    <a:bodyPr/>
                    <a:lstStyle/>
                    <a:p>
                      <a:pPr algn="ctr" rtl="1"/>
                      <a:r>
                        <a:rPr lang="en-US" sz="2800" b="1" dirty="0" smtClean="0"/>
                        <a:t>0.735</a:t>
                      </a:r>
                      <a:endParaRPr lang="ar-SA" sz="2800" b="1" dirty="0"/>
                    </a:p>
                  </a:txBody>
                  <a:tcPr/>
                </a:tc>
                <a:tc>
                  <a:txBody>
                    <a:bodyPr/>
                    <a:lstStyle/>
                    <a:p>
                      <a:pPr algn="ctr" rtl="1"/>
                      <a:r>
                        <a:rPr lang="en-US" sz="2800" b="1" dirty="0" smtClean="0"/>
                        <a:t>700</a:t>
                      </a:r>
                      <a:endParaRPr lang="ar-SA" sz="2800" b="1" dirty="0"/>
                    </a:p>
                  </a:txBody>
                  <a:tcPr/>
                </a:tc>
                <a:tc>
                  <a:txBody>
                    <a:bodyPr/>
                    <a:lstStyle/>
                    <a:p>
                      <a:pPr algn="ctr" rtl="1"/>
                      <a:r>
                        <a:rPr lang="en-US" sz="2800" b="1" dirty="0" smtClean="0"/>
                        <a:t>4</a:t>
                      </a:r>
                      <a:endParaRPr lang="ar-SA" sz="2800" b="1" dirty="0"/>
                    </a:p>
                  </a:txBody>
                  <a:tcPr/>
                </a:tc>
              </a:tr>
              <a:tr h="370840">
                <a:tc>
                  <a:txBody>
                    <a:bodyPr/>
                    <a:lstStyle/>
                    <a:p>
                      <a:pPr algn="ctr" rtl="1"/>
                      <a:r>
                        <a:rPr lang="en-US" sz="2800" b="1" dirty="0" smtClean="0"/>
                        <a:t>476.7</a:t>
                      </a:r>
                      <a:endParaRPr lang="ar-SA" sz="2800" b="1" dirty="0"/>
                    </a:p>
                  </a:txBody>
                  <a:tcPr/>
                </a:tc>
                <a:tc>
                  <a:txBody>
                    <a:bodyPr/>
                    <a:lstStyle/>
                    <a:p>
                      <a:pPr algn="ctr" rtl="1"/>
                      <a:r>
                        <a:rPr lang="en-US" sz="2800" b="1" dirty="0" smtClean="0"/>
                        <a:t>0.681</a:t>
                      </a:r>
                      <a:endParaRPr lang="ar-SA" sz="2800" b="1" dirty="0"/>
                    </a:p>
                  </a:txBody>
                  <a:tcPr/>
                </a:tc>
                <a:tc>
                  <a:txBody>
                    <a:bodyPr/>
                    <a:lstStyle/>
                    <a:p>
                      <a:pPr algn="ctr" rtl="1"/>
                      <a:r>
                        <a:rPr lang="en-US" sz="2800" b="1" dirty="0" smtClean="0"/>
                        <a:t>700</a:t>
                      </a:r>
                      <a:endParaRPr lang="ar-SA" sz="2800" b="1" dirty="0"/>
                    </a:p>
                  </a:txBody>
                  <a:tcPr/>
                </a:tc>
                <a:tc>
                  <a:txBody>
                    <a:bodyPr/>
                    <a:lstStyle/>
                    <a:p>
                      <a:pPr algn="ctr" rtl="1"/>
                      <a:r>
                        <a:rPr lang="en-US" sz="2800" b="1" dirty="0" smtClean="0"/>
                        <a:t>5</a:t>
                      </a:r>
                      <a:endParaRPr lang="ar-SA" sz="2800" b="1" dirty="0"/>
                    </a:p>
                  </a:txBody>
                  <a:tcPr/>
                </a:tc>
              </a:tr>
              <a:tr h="370840">
                <a:tc>
                  <a:txBody>
                    <a:bodyPr/>
                    <a:lstStyle/>
                    <a:p>
                      <a:pPr algn="ctr" rtl="0"/>
                      <a:r>
                        <a:rPr lang="en-US" sz="2800" b="1" dirty="0" smtClean="0"/>
                        <a:t>$ 2,795.10</a:t>
                      </a:r>
                      <a:endParaRPr lang="ar-SA" sz="2800" b="1" dirty="0"/>
                    </a:p>
                  </a:txBody>
                  <a:tcPr/>
                </a:tc>
                <a:tc gridSpan="3">
                  <a:txBody>
                    <a:bodyPr/>
                    <a:lstStyle/>
                    <a:p>
                      <a:pPr algn="ctr" rtl="1"/>
                      <a:r>
                        <a:rPr lang="en-US" sz="2800" dirty="0" smtClean="0"/>
                        <a:t>Present value of Annuity</a:t>
                      </a:r>
                      <a:endParaRPr lang="ar-SA" sz="2800" dirty="0"/>
                    </a:p>
                  </a:txBody>
                  <a:tcPr/>
                </a:tc>
                <a:tc hMerge="1">
                  <a:txBody>
                    <a:bodyPr/>
                    <a:lstStyle/>
                    <a:p>
                      <a:pPr algn="ctr" rtl="1"/>
                      <a:endParaRPr lang="ar-SA"/>
                    </a:p>
                  </a:txBody>
                  <a:tcPr/>
                </a:tc>
                <a:tc hMerge="1">
                  <a:txBody>
                    <a:bodyPr/>
                    <a:lstStyle/>
                    <a:p>
                      <a:pPr algn="ctr" rtl="1"/>
                      <a:endParaRPr lang="ar-SA" dirty="0"/>
                    </a:p>
                  </a:txBody>
                  <a:tcPr/>
                </a:tc>
              </a:tr>
            </a:tbl>
          </a:graphicData>
        </a:graphic>
      </p:graphicFrame>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62</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001024" y="571486"/>
            <a:ext cx="445768" cy="35719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r>
              <a:rPr lang="en-US" b="1" dirty="0" smtClean="0">
                <a:solidFill>
                  <a:srgbClr val="C00000"/>
                </a:solidFill>
              </a:rPr>
              <a:t>Conclusion</a:t>
            </a:r>
            <a:endParaRPr lang="en-US" sz="3600" b="1" dirty="0" smtClean="0">
              <a:solidFill>
                <a:srgbClr val="C00000"/>
              </a:solidFill>
            </a:endParaRPr>
          </a:p>
          <a:p>
            <a:pPr marL="0" lvl="0" indent="0" algn="justLow" rtl="0"/>
            <a:r>
              <a:rPr lang="en-US" sz="3000" b="1" dirty="0" smtClean="0"/>
              <a:t>It can be concluded that the time value of money helps managers make sound corporate finance, and investment decisions and also helps with personnel financial planning.</a:t>
            </a:r>
          </a:p>
          <a:p>
            <a:pPr algn="justLow" rtl="0"/>
            <a:endParaRPr lang="en-US" sz="28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63</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858148" y="3500444"/>
            <a:ext cx="588644"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5: </a:t>
            </a:r>
            <a:r>
              <a:rPr lang="en-US" sz="3600" b="1" spc="-150" dirty="0" smtClean="0">
                <a:effectLst>
                  <a:outerShdw blurRad="38100" dist="38100" dir="2700000" algn="tl">
                    <a:srgbClr val="000000">
                      <a:alpha val="43137"/>
                    </a:srgbClr>
                  </a:outerShdw>
                </a:effectLst>
              </a:rPr>
              <a:t>TIME VALUE OF MONEY</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0" lvl="0" indent="0" algn="justLow" rtl="0"/>
            <a:r>
              <a:rPr lang="en-US" sz="3000" b="1" dirty="0" smtClean="0"/>
              <a:t>To properly use the tools presented in later chapters, time value concepts and techniques must be well understood. As well as other concepts such as risk, return, and valuation, which all fit together.</a:t>
            </a:r>
          </a:p>
          <a:p>
            <a:pPr algn="justLow" rtl="0"/>
            <a:endParaRPr lang="en-US" sz="28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64</a:t>
            </a:fld>
            <a:endParaRPr lang="en-US" dirty="0"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10" name="مخطط انسيابي: رابط 9"/>
          <p:cNvSpPr/>
          <p:nvPr/>
        </p:nvSpPr>
        <p:spPr>
          <a:xfrm>
            <a:off x="7572396" y="3929072"/>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مخطط انسيابي: رابط 10"/>
          <p:cNvSpPr/>
          <p:nvPr/>
        </p:nvSpPr>
        <p:spPr>
          <a:xfrm>
            <a:off x="7929586" y="3929072"/>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2" name="مخطط انسيابي: رابط 11"/>
          <p:cNvSpPr/>
          <p:nvPr/>
        </p:nvSpPr>
        <p:spPr>
          <a:xfrm>
            <a:off x="8286776" y="3929072"/>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p:cNvSpPr>
            <a:spLocks noGrp="1"/>
          </p:cNvSpPr>
          <p:nvPr>
            <p:ph type="sldNum" sz="quarter" idx="10"/>
          </p:nvPr>
        </p:nvSpPr>
        <p:spPr bwMode="auto">
          <a:noFill/>
          <a:ln>
            <a:miter lim="800000"/>
            <a:headEnd/>
            <a:tailEnd/>
          </a:ln>
        </p:spPr>
        <p:txBody>
          <a:bodyPr/>
          <a:lstStyle/>
          <a:p>
            <a:fld id="{1C73FC24-B4D5-4BDC-AD3A-5B2D160ABE0D}" type="slidenum">
              <a:rPr lang="ar-SA" smtClean="0">
                <a:cs typeface="Arial" pitchFamily="34" charset="0"/>
              </a:rPr>
              <a:pPr/>
              <a:t>65</a:t>
            </a:fld>
            <a:endParaRPr lang="en-US" dirty="0" smtClean="0">
              <a:cs typeface="Arial" pitchFamily="34" charset="0"/>
            </a:endParaRPr>
          </a:p>
        </p:txBody>
      </p:sp>
      <p:sp>
        <p:nvSpPr>
          <p:cNvPr id="5" name="Rectangle 4"/>
          <p:cNvSpPr/>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87898" tIns="43950" rIns="87898" bIns="43950" anchor="ctr"/>
          <a:lstStyle/>
          <a:p>
            <a:pPr algn="ctr">
              <a:defRPr/>
            </a:pPr>
            <a:endParaRPr lang="en-US" dirty="0"/>
          </a:p>
        </p:txBody>
      </p:sp>
      <p:grpSp>
        <p:nvGrpSpPr>
          <p:cNvPr id="2" name="Group 5"/>
          <p:cNvGrpSpPr>
            <a:grpSpLocks/>
          </p:cNvGrpSpPr>
          <p:nvPr/>
        </p:nvGrpSpPr>
        <p:grpSpPr bwMode="auto">
          <a:xfrm>
            <a:off x="4783016" y="1485900"/>
            <a:ext cx="2400300" cy="1893094"/>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13320"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3317" name="Rectangle 8"/>
          <p:cNvSpPr>
            <a:spLocks noChangeArrowheads="1"/>
          </p:cNvSpPr>
          <p:nvPr/>
        </p:nvSpPr>
        <p:spPr bwMode="auto">
          <a:xfrm>
            <a:off x="2180492" y="2514600"/>
            <a:ext cx="2602523" cy="1017406"/>
          </a:xfrm>
          <a:prstGeom prst="rect">
            <a:avLst/>
          </a:prstGeom>
          <a:noFill/>
          <a:ln w="9525">
            <a:noFill/>
            <a:miter lim="800000"/>
            <a:headEnd/>
            <a:tailEnd/>
          </a:ln>
        </p:spPr>
        <p:txBody>
          <a:bodyPr lIns="77925" tIns="38963" rIns="77925" bIns="38963">
            <a:spAutoFit/>
          </a:bodyPr>
          <a:lstStyle/>
          <a:p>
            <a:r>
              <a:rPr lang="ar-EG" sz="6100" dirty="0">
                <a:solidFill>
                  <a:schemeClr val="bg1"/>
                </a:solidFill>
                <a:latin typeface="Calibri" pitchFamily="34" charset="0"/>
              </a:rPr>
              <a:t>بحمد الله</a:t>
            </a:r>
            <a:endParaRPr lang="en-US" sz="6100" dirty="0">
              <a:solidFill>
                <a:schemeClr val="bg1"/>
              </a:solidFill>
              <a:latin typeface="Calibri" pitchFamily="34" charset="0"/>
            </a:endParaRPr>
          </a:p>
        </p:txBody>
      </p:sp>
      <p:sp>
        <p:nvSpPr>
          <p:cNvPr id="13318" name="Freeform 6"/>
          <p:cNvSpPr>
            <a:spLocks noEditPoints="1"/>
          </p:cNvSpPr>
          <p:nvPr/>
        </p:nvSpPr>
        <p:spPr bwMode="auto">
          <a:xfrm>
            <a:off x="2180493" y="1657351"/>
            <a:ext cx="2482362" cy="927497"/>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lIns="77925" tIns="38963" rIns="77925" bIns="38963"/>
          <a:lstStyle/>
          <a:p>
            <a:endParaRPr lang="ar-SA"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1">
  <a:themeElements>
    <a:clrScheme name="مسبوك">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سمة1</Template>
  <TotalTime>2009</TotalTime>
  <Words>3221</Words>
  <Application>Microsoft Office PowerPoint</Application>
  <PresentationFormat>عرض على الشاشة (9:16)‏</PresentationFormat>
  <Paragraphs>654</Paragraphs>
  <Slides>65</Slides>
  <Notes>0</Notes>
  <HiddenSlides>0</HiddenSlides>
  <MMClips>0</MMClips>
  <ScaleCrop>false</ScaleCrop>
  <HeadingPairs>
    <vt:vector size="4" baseType="variant">
      <vt:variant>
        <vt:lpstr>سمة</vt:lpstr>
      </vt:variant>
      <vt:variant>
        <vt:i4>1</vt:i4>
      </vt:variant>
      <vt:variant>
        <vt:lpstr>عناوين الشرائح</vt:lpstr>
      </vt:variant>
      <vt:variant>
        <vt:i4>65</vt:i4>
      </vt:variant>
    </vt:vector>
  </HeadingPairs>
  <TitlesOfParts>
    <vt:vector size="66" baseType="lpstr">
      <vt:lpstr>سمة1</vt:lpstr>
      <vt:lpstr>الشريحة 1</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 CHAPTER 5: TIME VALUE OF MONEY</vt:lpstr>
      <vt:lpstr>الشريحة 65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seepc</dc:creator>
  <cp:lastModifiedBy>aboudah</cp:lastModifiedBy>
  <cp:revision>126</cp:revision>
  <dcterms:created xsi:type="dcterms:W3CDTF">2010-06-15T17:03:35Z</dcterms:created>
  <dcterms:modified xsi:type="dcterms:W3CDTF">2010-06-24T09:17:55Z</dcterms:modified>
</cp:coreProperties>
</file>