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9"/>
  </p:notesMasterIdLst>
  <p:sldIdLst>
    <p:sldId id="256"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2" r:id="rId23"/>
    <p:sldId id="281" r:id="rId24"/>
    <p:sldId id="283" r:id="rId25"/>
    <p:sldId id="284" r:id="rId26"/>
    <p:sldId id="285" r:id="rId27"/>
    <p:sldId id="286" r:id="rId28"/>
    <p:sldId id="287" r:id="rId29"/>
    <p:sldId id="289" r:id="rId30"/>
    <p:sldId id="292" r:id="rId31"/>
    <p:sldId id="290" r:id="rId32"/>
    <p:sldId id="291" r:id="rId33"/>
    <p:sldId id="293" r:id="rId34"/>
    <p:sldId id="294" r:id="rId35"/>
    <p:sldId id="288" r:id="rId36"/>
    <p:sldId id="295" r:id="rId37"/>
    <p:sldId id="260" r:id="rId38"/>
  </p:sldIdLst>
  <p:sldSz cx="9906000" cy="6858000" type="A4"/>
  <p:notesSz cx="6797675" cy="9872663"/>
  <p:defaultTextStyle>
    <a:defPPr>
      <a:defRPr lang="ar-SA"/>
    </a:defPPr>
    <a:lvl1pPr marL="0" algn="r" defTabSz="1064453" rtl="1" eaLnBrk="1" latinLnBrk="0" hangingPunct="1">
      <a:defRPr sz="2100" kern="1200">
        <a:solidFill>
          <a:schemeClr val="tx1"/>
        </a:solidFill>
        <a:latin typeface="+mn-lt"/>
        <a:ea typeface="+mn-ea"/>
        <a:cs typeface="+mn-cs"/>
      </a:defRPr>
    </a:lvl1pPr>
    <a:lvl2pPr marL="532227" algn="r" defTabSz="1064453" rtl="1" eaLnBrk="1" latinLnBrk="0" hangingPunct="1">
      <a:defRPr sz="2100" kern="1200">
        <a:solidFill>
          <a:schemeClr val="tx1"/>
        </a:solidFill>
        <a:latin typeface="+mn-lt"/>
        <a:ea typeface="+mn-ea"/>
        <a:cs typeface="+mn-cs"/>
      </a:defRPr>
    </a:lvl2pPr>
    <a:lvl3pPr marL="1064453" algn="r" defTabSz="1064453" rtl="1" eaLnBrk="1" latinLnBrk="0" hangingPunct="1">
      <a:defRPr sz="2100" kern="1200">
        <a:solidFill>
          <a:schemeClr val="tx1"/>
        </a:solidFill>
        <a:latin typeface="+mn-lt"/>
        <a:ea typeface="+mn-ea"/>
        <a:cs typeface="+mn-cs"/>
      </a:defRPr>
    </a:lvl3pPr>
    <a:lvl4pPr marL="1596680" algn="r" defTabSz="1064453" rtl="1" eaLnBrk="1" latinLnBrk="0" hangingPunct="1">
      <a:defRPr sz="2100" kern="1200">
        <a:solidFill>
          <a:schemeClr val="tx1"/>
        </a:solidFill>
        <a:latin typeface="+mn-lt"/>
        <a:ea typeface="+mn-ea"/>
        <a:cs typeface="+mn-cs"/>
      </a:defRPr>
    </a:lvl4pPr>
    <a:lvl5pPr marL="2128906" algn="r" defTabSz="1064453" rtl="1" eaLnBrk="1" latinLnBrk="0" hangingPunct="1">
      <a:defRPr sz="2100" kern="1200">
        <a:solidFill>
          <a:schemeClr val="tx1"/>
        </a:solidFill>
        <a:latin typeface="+mn-lt"/>
        <a:ea typeface="+mn-ea"/>
        <a:cs typeface="+mn-cs"/>
      </a:defRPr>
    </a:lvl5pPr>
    <a:lvl6pPr marL="2661133" algn="r" defTabSz="1064453" rtl="1" eaLnBrk="1" latinLnBrk="0" hangingPunct="1">
      <a:defRPr sz="2100" kern="1200">
        <a:solidFill>
          <a:schemeClr val="tx1"/>
        </a:solidFill>
        <a:latin typeface="+mn-lt"/>
        <a:ea typeface="+mn-ea"/>
        <a:cs typeface="+mn-cs"/>
      </a:defRPr>
    </a:lvl6pPr>
    <a:lvl7pPr marL="3193359" algn="r" defTabSz="1064453" rtl="1" eaLnBrk="1" latinLnBrk="0" hangingPunct="1">
      <a:defRPr sz="2100" kern="1200">
        <a:solidFill>
          <a:schemeClr val="tx1"/>
        </a:solidFill>
        <a:latin typeface="+mn-lt"/>
        <a:ea typeface="+mn-ea"/>
        <a:cs typeface="+mn-cs"/>
      </a:defRPr>
    </a:lvl7pPr>
    <a:lvl8pPr marL="3725586" algn="r" defTabSz="1064453" rtl="1" eaLnBrk="1" latinLnBrk="0" hangingPunct="1">
      <a:defRPr sz="2100" kern="1200">
        <a:solidFill>
          <a:schemeClr val="tx1"/>
        </a:solidFill>
        <a:latin typeface="+mn-lt"/>
        <a:ea typeface="+mn-ea"/>
        <a:cs typeface="+mn-cs"/>
      </a:defRPr>
    </a:lvl8pPr>
    <a:lvl9pPr marL="4257812" algn="r" defTabSz="1064453" rtl="1"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8592" autoAdjust="0"/>
  </p:normalViewPr>
  <p:slideViewPr>
    <p:cSldViewPr>
      <p:cViewPr varScale="1">
        <p:scale>
          <a:sx n="75" d="100"/>
          <a:sy n="75" d="100"/>
        </p:scale>
        <p:origin x="-102" y="-240"/>
      </p:cViewPr>
      <p:guideLst>
        <p:guide orient="horz" pos="2161"/>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52016" y="0"/>
            <a:ext cx="2945659" cy="493633"/>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74" y="0"/>
            <a:ext cx="2945659" cy="493633"/>
          </a:xfrm>
          <a:prstGeom prst="rect">
            <a:avLst/>
          </a:prstGeom>
        </p:spPr>
        <p:txBody>
          <a:bodyPr vert="horz" lIns="91440" tIns="45720" rIns="91440" bIns="45720" rtlCol="1"/>
          <a:lstStyle>
            <a:lvl1pPr algn="l">
              <a:defRPr sz="1200"/>
            </a:lvl1pPr>
          </a:lstStyle>
          <a:p>
            <a:fld id="{B35DC08C-C8E5-4B52-9E02-70863FE24151}" type="datetimeFigureOut">
              <a:rPr lang="ar-SA" smtClean="0"/>
              <a:pPr/>
              <a:t>17/07/1431</a:t>
            </a:fld>
            <a:endParaRPr lang="ar-SA"/>
          </a:p>
        </p:txBody>
      </p:sp>
      <p:sp>
        <p:nvSpPr>
          <p:cNvPr id="4" name="عنصر نائب لصورة الشريحة 3"/>
          <p:cNvSpPr>
            <a:spLocks noGrp="1" noRot="1" noChangeAspect="1"/>
          </p:cNvSpPr>
          <p:nvPr>
            <p:ph type="sldImg" idx="2"/>
          </p:nvPr>
        </p:nvSpPr>
        <p:spPr>
          <a:xfrm>
            <a:off x="725488" y="739775"/>
            <a:ext cx="5346700" cy="3703638"/>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79768" y="4689515"/>
            <a:ext cx="5438140" cy="444269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52016" y="9377316"/>
            <a:ext cx="2945659" cy="493633"/>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74" y="9377316"/>
            <a:ext cx="2945659" cy="493633"/>
          </a:xfrm>
          <a:prstGeom prst="rect">
            <a:avLst/>
          </a:prstGeom>
        </p:spPr>
        <p:txBody>
          <a:bodyPr vert="horz" lIns="91440" tIns="45720" rIns="91440" bIns="45720" rtlCol="1" anchor="b"/>
          <a:lstStyle>
            <a:lvl1pPr algn="l">
              <a:defRPr sz="1200"/>
            </a:lvl1pPr>
          </a:lstStyle>
          <a:p>
            <a:fld id="{7C463419-4CAC-46E1-B90A-0B26B4850924}"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rtl="0"/>
            <a:r>
              <a:rPr lang="en-US" dirty="0" smtClean="0"/>
              <a:t>The formula for finding the expected value of return when all the outcomes are known and their related probabilities are assumed to be equal</a:t>
            </a:r>
            <a:r>
              <a:rPr lang="en-US" baseline="0" dirty="0" smtClean="0"/>
              <a:t> is a simple arithmetic average</a:t>
            </a:r>
            <a:endParaRPr lang="ar-SA" dirty="0"/>
          </a:p>
        </p:txBody>
      </p:sp>
      <p:sp>
        <p:nvSpPr>
          <p:cNvPr id="4" name="عنصر نائب لرقم الشريحة 3"/>
          <p:cNvSpPr>
            <a:spLocks noGrp="1"/>
          </p:cNvSpPr>
          <p:nvPr>
            <p:ph type="sldNum" sz="quarter" idx="10"/>
          </p:nvPr>
        </p:nvSpPr>
        <p:spPr/>
        <p:txBody>
          <a:bodyPr/>
          <a:lstStyle/>
          <a:p>
            <a:fld id="{7C463419-4CAC-46E1-B90A-0B26B4850924}" type="slidenum">
              <a:rPr lang="ar-SA" smtClean="0"/>
              <a:pPr/>
              <a:t>31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2133602"/>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0712" tIns="45357" rIns="90712" bIns="45357" anchor="ctr"/>
          <a:lstStyle/>
          <a:p>
            <a:pPr algn="ctr" fontAlgn="auto">
              <a:spcBef>
                <a:spcPts val="0"/>
              </a:spcBef>
              <a:spcAft>
                <a:spcPts val="0"/>
              </a:spcAft>
              <a:defRPr/>
            </a:pPr>
            <a:endParaRPr lang="en-US" dirty="0"/>
          </a:p>
        </p:txBody>
      </p:sp>
      <p:sp>
        <p:nvSpPr>
          <p:cNvPr id="5" name="Rectangle 11"/>
          <p:cNvSpPr/>
          <p:nvPr/>
        </p:nvSpPr>
        <p:spPr>
          <a:xfrm>
            <a:off x="7239000" y="2133602"/>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0712" tIns="45357" rIns="90712" bIns="45357"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742950" y="2130432"/>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1"/>
            <a:ext cx="6934200" cy="1752601"/>
          </a:xfrm>
        </p:spPr>
        <p:txBody>
          <a:bodyPr/>
          <a:lstStyle>
            <a:lvl1pPr marL="0" indent="0" algn="ctr">
              <a:buNone/>
              <a:defRPr>
                <a:solidFill>
                  <a:schemeClr val="tx1">
                    <a:tint val="75000"/>
                  </a:schemeClr>
                </a:solidFill>
              </a:defRPr>
            </a:lvl1pPr>
            <a:lvl2pPr marL="453564" indent="0" algn="ctr">
              <a:buNone/>
              <a:defRPr>
                <a:solidFill>
                  <a:schemeClr val="tx1">
                    <a:tint val="75000"/>
                  </a:schemeClr>
                </a:solidFill>
              </a:defRPr>
            </a:lvl2pPr>
            <a:lvl3pPr marL="907127" indent="0" algn="ctr">
              <a:buNone/>
              <a:defRPr>
                <a:solidFill>
                  <a:schemeClr val="tx1">
                    <a:tint val="75000"/>
                  </a:schemeClr>
                </a:solidFill>
              </a:defRPr>
            </a:lvl3pPr>
            <a:lvl4pPr marL="1360691" indent="0" algn="ctr">
              <a:buNone/>
              <a:defRPr>
                <a:solidFill>
                  <a:schemeClr val="tx1">
                    <a:tint val="75000"/>
                  </a:schemeClr>
                </a:solidFill>
              </a:defRPr>
            </a:lvl4pPr>
            <a:lvl5pPr marL="1814253" indent="0" algn="ctr">
              <a:buNone/>
              <a:defRPr>
                <a:solidFill>
                  <a:schemeClr val="tx1">
                    <a:tint val="75000"/>
                  </a:schemeClr>
                </a:solidFill>
              </a:defRPr>
            </a:lvl5pPr>
            <a:lvl6pPr marL="2267817" indent="0" algn="ctr">
              <a:buNone/>
              <a:defRPr>
                <a:solidFill>
                  <a:schemeClr val="tx1">
                    <a:tint val="75000"/>
                  </a:schemeClr>
                </a:solidFill>
              </a:defRPr>
            </a:lvl6pPr>
            <a:lvl7pPr marL="2721381" indent="0" algn="ctr">
              <a:buNone/>
              <a:defRPr>
                <a:solidFill>
                  <a:schemeClr val="tx1">
                    <a:tint val="75000"/>
                  </a:schemeClr>
                </a:solidFill>
              </a:defRPr>
            </a:lvl7pPr>
            <a:lvl8pPr marL="3174944" indent="0" algn="ctr">
              <a:buNone/>
              <a:defRPr>
                <a:solidFill>
                  <a:schemeClr val="tx1">
                    <a:tint val="75000"/>
                  </a:schemeClr>
                </a:solidFill>
              </a:defRPr>
            </a:lvl8pPr>
            <a:lvl9pPr marL="3628508"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185993" y="6356351"/>
            <a:ext cx="482600" cy="365125"/>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90"/>
            <a:ext cx="304800" cy="1090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0712" tIns="45357" rIns="90712" bIns="45357" anchor="ctr"/>
          <a:lstStyle/>
          <a:p>
            <a:pPr algn="ctr" fontAlgn="auto">
              <a:spcBef>
                <a:spcPts val="0"/>
              </a:spcBef>
              <a:spcAft>
                <a:spcPts val="0"/>
              </a:spcAft>
              <a:defRPr/>
            </a:pPr>
            <a:endParaRPr lang="en-US" dirty="0"/>
          </a:p>
        </p:txBody>
      </p:sp>
      <p:cxnSp>
        <p:nvCxnSpPr>
          <p:cNvPr id="5" name="Straight Connector 11"/>
          <p:cNvCxnSpPr/>
          <p:nvPr/>
        </p:nvCxnSpPr>
        <p:spPr>
          <a:xfrm>
            <a:off x="415925" y="136525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1"/>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0712" tIns="45357" rIns="90712" bIns="45357" anchor="ctr"/>
          <a:lstStyle/>
          <a:p>
            <a:pPr algn="ctr"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2"/>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6"/>
            <a:ext cx="8420100" cy="1500187"/>
          </a:xfrm>
        </p:spPr>
        <p:txBody>
          <a:bodyPr anchor="b"/>
          <a:lstStyle>
            <a:lvl1pPr marL="0" indent="0">
              <a:buNone/>
              <a:defRPr sz="2000">
                <a:solidFill>
                  <a:schemeClr val="tx1">
                    <a:tint val="75000"/>
                  </a:schemeClr>
                </a:solidFill>
              </a:defRPr>
            </a:lvl1pPr>
            <a:lvl2pPr marL="453564" indent="0">
              <a:buNone/>
              <a:defRPr sz="1700">
                <a:solidFill>
                  <a:schemeClr val="tx1">
                    <a:tint val="75000"/>
                  </a:schemeClr>
                </a:solidFill>
              </a:defRPr>
            </a:lvl2pPr>
            <a:lvl3pPr marL="907127" indent="0">
              <a:buNone/>
              <a:defRPr sz="1600">
                <a:solidFill>
                  <a:schemeClr val="tx1">
                    <a:tint val="75000"/>
                  </a:schemeClr>
                </a:solidFill>
              </a:defRPr>
            </a:lvl3pPr>
            <a:lvl4pPr marL="1360691" indent="0">
              <a:buNone/>
              <a:defRPr sz="1400">
                <a:solidFill>
                  <a:schemeClr val="tx1">
                    <a:tint val="75000"/>
                  </a:schemeClr>
                </a:solidFill>
              </a:defRPr>
            </a:lvl4pPr>
            <a:lvl5pPr marL="1814253" indent="0">
              <a:buNone/>
              <a:defRPr sz="1400">
                <a:solidFill>
                  <a:schemeClr val="tx1">
                    <a:tint val="75000"/>
                  </a:schemeClr>
                </a:solidFill>
              </a:defRPr>
            </a:lvl5pPr>
            <a:lvl6pPr marL="2267817" indent="0">
              <a:buNone/>
              <a:defRPr sz="1400">
                <a:solidFill>
                  <a:schemeClr val="tx1">
                    <a:tint val="75000"/>
                  </a:schemeClr>
                </a:solidFill>
              </a:defRPr>
            </a:lvl6pPr>
            <a:lvl7pPr marL="2721381" indent="0">
              <a:buNone/>
              <a:defRPr sz="1400">
                <a:solidFill>
                  <a:schemeClr val="tx1">
                    <a:tint val="75000"/>
                  </a:schemeClr>
                </a:solidFill>
              </a:defRPr>
            </a:lvl7pPr>
            <a:lvl8pPr marL="3174944" indent="0">
              <a:buNone/>
              <a:defRPr sz="1400">
                <a:solidFill>
                  <a:schemeClr val="tx1">
                    <a:tint val="75000"/>
                  </a:schemeClr>
                </a:solidFill>
              </a:defRPr>
            </a:lvl8pPr>
            <a:lvl9pPr marL="3628508"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9424988" y="280990"/>
            <a:ext cx="304800" cy="1090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0712" tIns="45357" rIns="90712" bIns="45357" anchor="ctr"/>
          <a:lstStyle/>
          <a:p>
            <a:pPr algn="ctr" fontAlgn="auto">
              <a:spcBef>
                <a:spcPts val="0"/>
              </a:spcBef>
              <a:spcAft>
                <a:spcPts val="0"/>
              </a:spcAft>
              <a:defRPr/>
            </a:pPr>
            <a:endParaRPr lang="en-US" dirty="0"/>
          </a:p>
        </p:txBody>
      </p:sp>
      <p:cxnSp>
        <p:nvCxnSpPr>
          <p:cNvPr id="6" name="Straight Connector 11"/>
          <p:cNvCxnSpPr/>
          <p:nvPr/>
        </p:nvCxnSpPr>
        <p:spPr>
          <a:xfrm>
            <a:off x="415925" y="1365252"/>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1"/>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0712" tIns="45357" rIns="90712" bIns="45357" anchor="ctr"/>
          <a:lstStyle/>
          <a:p>
            <a:pPr algn="ctr"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2"/>
            <a:ext cx="4389121" cy="4525963"/>
          </a:xfrm>
        </p:spPr>
        <p:txBody>
          <a:bodyPr/>
          <a:lstStyle>
            <a:lvl1pPr marL="170087" marR="0" indent="-283477" algn="r" defTabSz="907127" rtl="1" eaLnBrk="1" fontAlgn="auto" latinLnBrk="0" hangingPunct="1">
              <a:lnSpc>
                <a:spcPct val="100000"/>
              </a:lnSpc>
              <a:spcBef>
                <a:spcPct val="20000"/>
              </a:spcBef>
              <a:spcAft>
                <a:spcPts val="0"/>
              </a:spcAft>
              <a:buClrTx/>
              <a:buSzTx/>
              <a:buFont typeface="Arial" pitchFamily="34" charset="0"/>
              <a:buNone/>
              <a:tabLst/>
              <a:defRPr sz="2800"/>
            </a:lvl1pPr>
            <a:lvl2pPr marL="737041" marR="0" indent="-283477" algn="r" defTabSz="907127" rtl="0" eaLnBrk="1" fontAlgn="auto" latinLnBrk="0" hangingPunct="1">
              <a:lnSpc>
                <a:spcPct val="100000"/>
              </a:lnSpc>
              <a:spcBef>
                <a:spcPct val="20000"/>
              </a:spcBef>
              <a:spcAft>
                <a:spcPts val="0"/>
              </a:spcAft>
              <a:buClrTx/>
              <a:buSzTx/>
              <a:buFont typeface="Arial" pitchFamily="34" charset="0"/>
              <a:buNone/>
              <a:tabLst/>
              <a:defRPr sz="2300"/>
            </a:lvl2pPr>
            <a:lvl3pPr>
              <a:defRPr sz="2000"/>
            </a:lvl3pPr>
            <a:lvl4pPr>
              <a:defRPr sz="1700"/>
            </a:lvl4pPr>
            <a:lvl5pPr>
              <a:defRPr sz="1700"/>
            </a:lvl5pPr>
            <a:lvl6pPr>
              <a:defRPr sz="1700"/>
            </a:lvl6pPr>
            <a:lvl7pPr>
              <a:defRPr sz="1700"/>
            </a:lvl7pPr>
            <a:lvl8pPr>
              <a:defRPr sz="1700"/>
            </a:lvl8pPr>
            <a:lvl9pPr>
              <a:defRPr sz="17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1" y="1600202"/>
            <a:ext cx="4389121" cy="4525963"/>
          </a:xfrm>
        </p:spPr>
        <p:txBody>
          <a:bodyPr/>
          <a:lstStyle>
            <a:lvl1pPr marL="170087" marR="0" indent="-283477" algn="r" defTabSz="907127" rtl="1" eaLnBrk="1" fontAlgn="auto" latinLnBrk="0" hangingPunct="1">
              <a:lnSpc>
                <a:spcPct val="100000"/>
              </a:lnSpc>
              <a:spcBef>
                <a:spcPct val="20000"/>
              </a:spcBef>
              <a:spcAft>
                <a:spcPts val="0"/>
              </a:spcAft>
              <a:buClrTx/>
              <a:buSzTx/>
              <a:buFont typeface="Arial" pitchFamily="34" charset="0"/>
              <a:buNone/>
              <a:tabLst/>
              <a:defRPr sz="2800"/>
            </a:lvl1pPr>
            <a:lvl2pPr marL="737041" marR="0" indent="-283477" algn="r" defTabSz="907127" rtl="0" eaLnBrk="1" fontAlgn="auto" latinLnBrk="0" hangingPunct="1">
              <a:lnSpc>
                <a:spcPct val="100000"/>
              </a:lnSpc>
              <a:spcBef>
                <a:spcPct val="20000"/>
              </a:spcBef>
              <a:spcAft>
                <a:spcPts val="0"/>
              </a:spcAft>
              <a:buClrTx/>
              <a:buSzTx/>
              <a:buFont typeface="Arial" pitchFamily="34" charset="0"/>
              <a:buNone/>
              <a:tabLst/>
              <a:defRPr sz="2300"/>
            </a:lvl2pPr>
            <a:lvl3pPr>
              <a:defRPr sz="2000"/>
            </a:lvl3pPr>
            <a:lvl4pPr>
              <a:defRPr sz="1700"/>
            </a:lvl4pPr>
            <a:lvl5pPr>
              <a:defRPr sz="1700"/>
            </a:lvl5pPr>
            <a:lvl6pPr>
              <a:defRPr sz="1700"/>
            </a:lvl6pPr>
            <a:lvl7pPr>
              <a:defRPr sz="1700"/>
            </a:lvl7pPr>
            <a:lvl8pPr>
              <a:defRPr sz="1700"/>
            </a:lvl8pPr>
            <a:lvl9pPr>
              <a:defRPr sz="17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40"/>
            <a:ext cx="8915400" cy="1143001"/>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2" y="1535114"/>
            <a:ext cx="4376870" cy="639763"/>
          </a:xfrm>
        </p:spPr>
        <p:txBody>
          <a:bodyPr anchor="b"/>
          <a:lstStyle>
            <a:lvl1pPr marL="0" indent="0">
              <a:buNone/>
              <a:defRPr sz="2300" b="1"/>
            </a:lvl1pPr>
            <a:lvl2pPr marL="453564" indent="0">
              <a:buNone/>
              <a:defRPr sz="2000" b="1"/>
            </a:lvl2pPr>
            <a:lvl3pPr marL="907127" indent="0">
              <a:buNone/>
              <a:defRPr sz="1700" b="1"/>
            </a:lvl3pPr>
            <a:lvl4pPr marL="1360691" indent="0">
              <a:buNone/>
              <a:defRPr sz="1600" b="1"/>
            </a:lvl4pPr>
            <a:lvl5pPr marL="1814253" indent="0">
              <a:buNone/>
              <a:defRPr sz="1600" b="1"/>
            </a:lvl5pPr>
            <a:lvl6pPr marL="2267817" indent="0">
              <a:buNone/>
              <a:defRPr sz="1600" b="1"/>
            </a:lvl6pPr>
            <a:lvl7pPr marL="2721381" indent="0">
              <a:buNone/>
              <a:defRPr sz="1600" b="1"/>
            </a:lvl7pPr>
            <a:lvl8pPr marL="3174944" indent="0">
              <a:buNone/>
              <a:defRPr sz="1600" b="1"/>
            </a:lvl8pPr>
            <a:lvl9pPr marL="3628508"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2" y="2174877"/>
            <a:ext cx="4376870" cy="3951287"/>
          </a:xfrm>
        </p:spPr>
        <p:txBody>
          <a:bodyPr/>
          <a:lstStyle>
            <a:lvl1pPr>
              <a:defRPr sz="23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2" y="1535114"/>
            <a:ext cx="4378591" cy="639763"/>
          </a:xfrm>
        </p:spPr>
        <p:txBody>
          <a:bodyPr anchor="b"/>
          <a:lstStyle>
            <a:lvl1pPr marL="0" indent="0">
              <a:buNone/>
              <a:defRPr sz="2300" b="1"/>
            </a:lvl1pPr>
            <a:lvl2pPr marL="453564" indent="0">
              <a:buNone/>
              <a:defRPr sz="2000" b="1"/>
            </a:lvl2pPr>
            <a:lvl3pPr marL="907127" indent="0">
              <a:buNone/>
              <a:defRPr sz="1700" b="1"/>
            </a:lvl3pPr>
            <a:lvl4pPr marL="1360691" indent="0">
              <a:buNone/>
              <a:defRPr sz="1600" b="1"/>
            </a:lvl4pPr>
            <a:lvl5pPr marL="1814253" indent="0">
              <a:buNone/>
              <a:defRPr sz="1600" b="1"/>
            </a:lvl5pPr>
            <a:lvl6pPr marL="2267817" indent="0">
              <a:buNone/>
              <a:defRPr sz="1600" b="1"/>
            </a:lvl6pPr>
            <a:lvl7pPr marL="2721381" indent="0">
              <a:buNone/>
              <a:defRPr sz="1600" b="1"/>
            </a:lvl7pPr>
            <a:lvl8pPr marL="3174944" indent="0">
              <a:buNone/>
              <a:defRPr sz="1600" b="1"/>
            </a:lvl8pPr>
            <a:lvl9pPr marL="3628508"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2" y="2174877"/>
            <a:ext cx="4378591" cy="3951287"/>
          </a:xfrm>
        </p:spPr>
        <p:txBody>
          <a:bodyPr/>
          <a:lstStyle>
            <a:lvl1pPr>
              <a:defRPr sz="23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7" y="273052"/>
            <a:ext cx="3259006" cy="1162051"/>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7" y="273056"/>
            <a:ext cx="5537728" cy="5853114"/>
          </a:xfrm>
        </p:spPr>
        <p:txBody>
          <a:bodyPr/>
          <a:lstStyle>
            <a:lvl1pPr>
              <a:defRPr sz="3100"/>
            </a:lvl1pPr>
            <a:lvl2pPr>
              <a:defRPr sz="2800"/>
            </a:lvl2pPr>
            <a:lvl3pPr>
              <a:defRPr sz="23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7" y="1435102"/>
            <a:ext cx="3259006" cy="4691063"/>
          </a:xfrm>
        </p:spPr>
        <p:txBody>
          <a:bodyPr/>
          <a:lstStyle>
            <a:lvl1pPr marL="0" indent="0">
              <a:buNone/>
              <a:defRPr sz="1400"/>
            </a:lvl1pPr>
            <a:lvl2pPr marL="453564" indent="0">
              <a:buNone/>
              <a:defRPr sz="1200"/>
            </a:lvl2pPr>
            <a:lvl3pPr marL="907127" indent="0">
              <a:buNone/>
              <a:defRPr sz="1000"/>
            </a:lvl3pPr>
            <a:lvl4pPr marL="1360691" indent="0">
              <a:buNone/>
              <a:defRPr sz="900"/>
            </a:lvl4pPr>
            <a:lvl5pPr marL="1814253" indent="0">
              <a:buNone/>
              <a:defRPr sz="900"/>
            </a:lvl5pPr>
            <a:lvl6pPr marL="2267817" indent="0">
              <a:buNone/>
              <a:defRPr sz="900"/>
            </a:lvl6pPr>
            <a:lvl7pPr marL="2721381" indent="0">
              <a:buNone/>
              <a:defRPr sz="900"/>
            </a:lvl7pPr>
            <a:lvl8pPr marL="3174944" indent="0">
              <a:buNone/>
              <a:defRPr sz="900"/>
            </a:lvl8pPr>
            <a:lvl9pPr marL="3628508"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2"/>
            <a:ext cx="5943600" cy="566739"/>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6"/>
            <a:ext cx="5943600" cy="4114800"/>
          </a:xfrm>
        </p:spPr>
        <p:txBody>
          <a:bodyPr rtlCol="0">
            <a:normAutofit/>
          </a:bodyPr>
          <a:lstStyle>
            <a:lvl1pPr marL="0" indent="0">
              <a:buNone/>
              <a:defRPr sz="3100"/>
            </a:lvl1pPr>
            <a:lvl2pPr marL="453564" indent="0">
              <a:buNone/>
              <a:defRPr sz="2800"/>
            </a:lvl2pPr>
            <a:lvl3pPr marL="907127" indent="0">
              <a:buNone/>
              <a:defRPr sz="2300"/>
            </a:lvl3pPr>
            <a:lvl4pPr marL="1360691" indent="0">
              <a:buNone/>
              <a:defRPr sz="2000"/>
            </a:lvl4pPr>
            <a:lvl5pPr marL="1814253" indent="0">
              <a:buNone/>
              <a:defRPr sz="2000"/>
            </a:lvl5pPr>
            <a:lvl6pPr marL="2267817" indent="0">
              <a:buNone/>
              <a:defRPr sz="2000"/>
            </a:lvl6pPr>
            <a:lvl7pPr marL="2721381" indent="0">
              <a:buNone/>
              <a:defRPr sz="2000"/>
            </a:lvl7pPr>
            <a:lvl8pPr marL="3174944" indent="0">
              <a:buNone/>
              <a:defRPr sz="2000"/>
            </a:lvl8pPr>
            <a:lvl9pPr marL="3628508"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40"/>
            <a:ext cx="5943600" cy="804863"/>
          </a:xfrm>
        </p:spPr>
        <p:txBody>
          <a:bodyPr/>
          <a:lstStyle>
            <a:lvl1pPr marL="0" indent="0">
              <a:buNone/>
              <a:defRPr sz="1400"/>
            </a:lvl1pPr>
            <a:lvl2pPr marL="453564" indent="0">
              <a:buNone/>
              <a:defRPr sz="1200"/>
            </a:lvl2pPr>
            <a:lvl3pPr marL="907127" indent="0">
              <a:buNone/>
              <a:defRPr sz="1000"/>
            </a:lvl3pPr>
            <a:lvl4pPr marL="1360691" indent="0">
              <a:buNone/>
              <a:defRPr sz="900"/>
            </a:lvl4pPr>
            <a:lvl5pPr marL="1814253" indent="0">
              <a:buNone/>
              <a:defRPr sz="900"/>
            </a:lvl5pPr>
            <a:lvl6pPr marL="2267817" indent="0">
              <a:buNone/>
              <a:defRPr sz="900"/>
            </a:lvl6pPr>
            <a:lvl7pPr marL="2721381" indent="0">
              <a:buNone/>
              <a:defRPr sz="900"/>
            </a:lvl7pPr>
            <a:lvl8pPr marL="3174944" indent="0">
              <a:buNone/>
              <a:defRPr sz="900"/>
            </a:lvl8pPr>
            <a:lvl9pPr marL="3628508"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2"/>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8" y="274642"/>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1"/>
            <a:ext cx="9906000" cy="5334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2322" tIns="51162" rIns="102322" bIns="51162" anchor="ctr"/>
          <a:lstStyle/>
          <a:p>
            <a:pPr algn="ctr" fontAlgn="auto">
              <a:spcBef>
                <a:spcPts val="0"/>
              </a:spcBef>
              <a:spcAft>
                <a:spcPts val="0"/>
              </a:spcAft>
              <a:defRPr/>
            </a:pPr>
            <a:endParaRPr lang="en-US" dirty="0"/>
          </a:p>
        </p:txBody>
      </p:sp>
      <p:grpSp>
        <p:nvGrpSpPr>
          <p:cNvPr id="2" name="Group 7"/>
          <p:cNvGrpSpPr>
            <a:grpSpLocks/>
          </p:cNvGrpSpPr>
          <p:nvPr/>
        </p:nvGrpSpPr>
        <p:grpSpPr bwMode="auto">
          <a:xfrm>
            <a:off x="8610600" y="5791200"/>
            <a:ext cx="941389" cy="914399"/>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248275" y="6372228"/>
            <a:ext cx="2517361" cy="337821"/>
          </a:xfrm>
          <a:prstGeom prst="rect">
            <a:avLst/>
          </a:prstGeom>
        </p:spPr>
        <p:txBody>
          <a:bodyPr wrap="none" lIns="90712" tIns="45357" rIns="90712" bIns="45357">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40"/>
            <a:ext cx="8915400" cy="1143001"/>
          </a:xfrm>
          <a:prstGeom prst="rect">
            <a:avLst/>
          </a:prstGeom>
          <a:noFill/>
          <a:ln w="9525">
            <a:noFill/>
            <a:miter lim="800000"/>
            <a:headEnd/>
            <a:tailEnd/>
          </a:ln>
        </p:spPr>
        <p:txBody>
          <a:bodyPr vert="horz" wrap="square" lIns="90712" tIns="45357" rIns="90712" bIns="45357"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2"/>
            <a:ext cx="8915400" cy="4525963"/>
          </a:xfrm>
          <a:prstGeom prst="rect">
            <a:avLst/>
          </a:prstGeom>
          <a:noFill/>
          <a:ln w="9525">
            <a:noFill/>
            <a:miter lim="800000"/>
            <a:headEnd/>
            <a:tailEnd/>
          </a:ln>
        </p:spPr>
        <p:txBody>
          <a:bodyPr vert="horz" wrap="square" lIns="90712" tIns="45357" rIns="90712" bIns="45357"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0712" tIns="45357" rIns="90712" bIns="45357"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300" kern="1200">
          <a:solidFill>
            <a:srgbClr val="376092"/>
          </a:solidFill>
          <a:latin typeface="+mj-lt"/>
          <a:ea typeface="+mj-ea"/>
          <a:cs typeface="Arial" charset="0"/>
        </a:defRPr>
      </a:lvl1pPr>
      <a:lvl2pPr algn="r" rtl="1" eaLnBrk="1" fontAlgn="base" hangingPunct="1">
        <a:spcBef>
          <a:spcPct val="0"/>
        </a:spcBef>
        <a:spcAft>
          <a:spcPct val="0"/>
        </a:spcAft>
        <a:defRPr sz="4300">
          <a:solidFill>
            <a:srgbClr val="376092"/>
          </a:solidFill>
          <a:latin typeface="Calibri" pitchFamily="34" charset="0"/>
          <a:cs typeface="Arial" charset="0"/>
        </a:defRPr>
      </a:lvl2pPr>
      <a:lvl3pPr algn="r" rtl="1" eaLnBrk="1" fontAlgn="base" hangingPunct="1">
        <a:spcBef>
          <a:spcPct val="0"/>
        </a:spcBef>
        <a:spcAft>
          <a:spcPct val="0"/>
        </a:spcAft>
        <a:defRPr sz="4300">
          <a:solidFill>
            <a:srgbClr val="376092"/>
          </a:solidFill>
          <a:latin typeface="Calibri" pitchFamily="34" charset="0"/>
          <a:cs typeface="Arial" charset="0"/>
        </a:defRPr>
      </a:lvl3pPr>
      <a:lvl4pPr algn="r" rtl="1" eaLnBrk="1" fontAlgn="base" hangingPunct="1">
        <a:spcBef>
          <a:spcPct val="0"/>
        </a:spcBef>
        <a:spcAft>
          <a:spcPct val="0"/>
        </a:spcAft>
        <a:defRPr sz="4300">
          <a:solidFill>
            <a:srgbClr val="376092"/>
          </a:solidFill>
          <a:latin typeface="Calibri" pitchFamily="34" charset="0"/>
          <a:cs typeface="Arial" charset="0"/>
        </a:defRPr>
      </a:lvl4pPr>
      <a:lvl5pPr algn="r" rtl="1" eaLnBrk="1" fontAlgn="base" hangingPunct="1">
        <a:spcBef>
          <a:spcPct val="0"/>
        </a:spcBef>
        <a:spcAft>
          <a:spcPct val="0"/>
        </a:spcAft>
        <a:defRPr sz="4300">
          <a:solidFill>
            <a:srgbClr val="376092"/>
          </a:solidFill>
          <a:latin typeface="Calibri" pitchFamily="34" charset="0"/>
          <a:cs typeface="Arial" charset="0"/>
        </a:defRPr>
      </a:lvl5pPr>
      <a:lvl6pPr marL="453564" algn="r" rtl="1" eaLnBrk="1" fontAlgn="base" hangingPunct="1">
        <a:spcBef>
          <a:spcPct val="0"/>
        </a:spcBef>
        <a:spcAft>
          <a:spcPct val="0"/>
        </a:spcAft>
        <a:defRPr sz="4300">
          <a:solidFill>
            <a:srgbClr val="376092"/>
          </a:solidFill>
          <a:latin typeface="Calibri" pitchFamily="34" charset="0"/>
          <a:cs typeface="Arial" charset="0"/>
        </a:defRPr>
      </a:lvl6pPr>
      <a:lvl7pPr marL="907127" algn="r" rtl="1" eaLnBrk="1" fontAlgn="base" hangingPunct="1">
        <a:spcBef>
          <a:spcPct val="0"/>
        </a:spcBef>
        <a:spcAft>
          <a:spcPct val="0"/>
        </a:spcAft>
        <a:defRPr sz="4300">
          <a:solidFill>
            <a:srgbClr val="376092"/>
          </a:solidFill>
          <a:latin typeface="Calibri" pitchFamily="34" charset="0"/>
          <a:cs typeface="Arial" charset="0"/>
        </a:defRPr>
      </a:lvl7pPr>
      <a:lvl8pPr marL="1360691" algn="r" rtl="1" eaLnBrk="1" fontAlgn="base" hangingPunct="1">
        <a:spcBef>
          <a:spcPct val="0"/>
        </a:spcBef>
        <a:spcAft>
          <a:spcPct val="0"/>
        </a:spcAft>
        <a:defRPr sz="4300">
          <a:solidFill>
            <a:srgbClr val="376092"/>
          </a:solidFill>
          <a:latin typeface="Calibri" pitchFamily="34" charset="0"/>
          <a:cs typeface="Arial" charset="0"/>
        </a:defRPr>
      </a:lvl8pPr>
      <a:lvl9pPr marL="1814253" algn="r" rtl="1" eaLnBrk="1" fontAlgn="base" hangingPunct="1">
        <a:spcBef>
          <a:spcPct val="0"/>
        </a:spcBef>
        <a:spcAft>
          <a:spcPct val="0"/>
        </a:spcAft>
        <a:defRPr sz="4300">
          <a:solidFill>
            <a:srgbClr val="376092"/>
          </a:solidFill>
          <a:latin typeface="Calibri" pitchFamily="34" charset="0"/>
          <a:cs typeface="Arial" charset="0"/>
        </a:defRPr>
      </a:lvl9pPr>
    </p:titleStyle>
    <p:bodyStyle>
      <a:lvl1pPr marL="340172" indent="-340172" algn="r" rtl="1" eaLnBrk="1" fontAlgn="base" hangingPunct="1">
        <a:spcBef>
          <a:spcPct val="20000"/>
        </a:spcBef>
        <a:spcAft>
          <a:spcPct val="0"/>
        </a:spcAft>
        <a:buFont typeface="Arial" pitchFamily="34" charset="0"/>
        <a:buChar char="•"/>
        <a:defRPr sz="3100" kern="1200">
          <a:solidFill>
            <a:schemeClr val="tx1"/>
          </a:solidFill>
          <a:latin typeface="+mn-lt"/>
          <a:ea typeface="+mn-ea"/>
          <a:cs typeface="Arial" charset="0"/>
        </a:defRPr>
      </a:lvl1pPr>
      <a:lvl2pPr marL="737041" indent="-283477"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33909" indent="-226782" algn="r" rtl="1" eaLnBrk="1" fontAlgn="base" hangingPunct="1">
        <a:spcBef>
          <a:spcPct val="20000"/>
        </a:spcBef>
        <a:spcAft>
          <a:spcPct val="0"/>
        </a:spcAft>
        <a:buFont typeface="Arial" pitchFamily="34" charset="0"/>
        <a:buChar char="•"/>
        <a:defRPr sz="2300" kern="1200">
          <a:solidFill>
            <a:schemeClr val="tx1"/>
          </a:solidFill>
          <a:latin typeface="+mn-lt"/>
          <a:ea typeface="+mn-ea"/>
          <a:cs typeface="Arial" charset="0"/>
        </a:defRPr>
      </a:lvl3pPr>
      <a:lvl4pPr marL="1587472" indent="-226782"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41035" indent="-226782"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494599" indent="-226782" algn="r" defTabSz="907127"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48162" indent="-226782" algn="r" defTabSz="907127"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01726" indent="-226782" algn="r" defTabSz="907127"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55290" indent="-226782" algn="r" defTabSz="907127"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07127" rtl="1" eaLnBrk="1" latinLnBrk="0" hangingPunct="1">
        <a:defRPr sz="1700" kern="1200">
          <a:solidFill>
            <a:schemeClr val="tx1"/>
          </a:solidFill>
          <a:latin typeface="+mn-lt"/>
          <a:ea typeface="+mn-ea"/>
          <a:cs typeface="+mn-cs"/>
        </a:defRPr>
      </a:lvl1pPr>
      <a:lvl2pPr marL="453564" algn="r" defTabSz="907127" rtl="1" eaLnBrk="1" latinLnBrk="0" hangingPunct="1">
        <a:defRPr sz="1700" kern="1200">
          <a:solidFill>
            <a:schemeClr val="tx1"/>
          </a:solidFill>
          <a:latin typeface="+mn-lt"/>
          <a:ea typeface="+mn-ea"/>
          <a:cs typeface="+mn-cs"/>
        </a:defRPr>
      </a:lvl2pPr>
      <a:lvl3pPr marL="907127" algn="r" defTabSz="907127" rtl="1" eaLnBrk="1" latinLnBrk="0" hangingPunct="1">
        <a:defRPr sz="1700" kern="1200">
          <a:solidFill>
            <a:schemeClr val="tx1"/>
          </a:solidFill>
          <a:latin typeface="+mn-lt"/>
          <a:ea typeface="+mn-ea"/>
          <a:cs typeface="+mn-cs"/>
        </a:defRPr>
      </a:lvl3pPr>
      <a:lvl4pPr marL="1360691" algn="r" defTabSz="907127" rtl="1" eaLnBrk="1" latinLnBrk="0" hangingPunct="1">
        <a:defRPr sz="1700" kern="1200">
          <a:solidFill>
            <a:schemeClr val="tx1"/>
          </a:solidFill>
          <a:latin typeface="+mn-lt"/>
          <a:ea typeface="+mn-ea"/>
          <a:cs typeface="+mn-cs"/>
        </a:defRPr>
      </a:lvl4pPr>
      <a:lvl5pPr marL="1814253" algn="r" defTabSz="907127" rtl="1" eaLnBrk="1" latinLnBrk="0" hangingPunct="1">
        <a:defRPr sz="1700" kern="1200">
          <a:solidFill>
            <a:schemeClr val="tx1"/>
          </a:solidFill>
          <a:latin typeface="+mn-lt"/>
          <a:ea typeface="+mn-ea"/>
          <a:cs typeface="+mn-cs"/>
        </a:defRPr>
      </a:lvl5pPr>
      <a:lvl6pPr marL="2267817" algn="r" defTabSz="907127" rtl="1" eaLnBrk="1" latinLnBrk="0" hangingPunct="1">
        <a:defRPr sz="1700" kern="1200">
          <a:solidFill>
            <a:schemeClr val="tx1"/>
          </a:solidFill>
          <a:latin typeface="+mn-lt"/>
          <a:ea typeface="+mn-ea"/>
          <a:cs typeface="+mn-cs"/>
        </a:defRPr>
      </a:lvl6pPr>
      <a:lvl7pPr marL="2721381" algn="r" defTabSz="907127" rtl="1" eaLnBrk="1" latinLnBrk="0" hangingPunct="1">
        <a:defRPr sz="1700" kern="1200">
          <a:solidFill>
            <a:schemeClr val="tx1"/>
          </a:solidFill>
          <a:latin typeface="+mn-lt"/>
          <a:ea typeface="+mn-ea"/>
          <a:cs typeface="+mn-cs"/>
        </a:defRPr>
      </a:lvl7pPr>
      <a:lvl8pPr marL="3174944" algn="r" defTabSz="907127" rtl="1" eaLnBrk="1" latinLnBrk="0" hangingPunct="1">
        <a:defRPr sz="1700" kern="1200">
          <a:solidFill>
            <a:schemeClr val="tx1"/>
          </a:solidFill>
          <a:latin typeface="+mn-lt"/>
          <a:ea typeface="+mn-ea"/>
          <a:cs typeface="+mn-cs"/>
        </a:defRPr>
      </a:lvl8pPr>
      <a:lvl9pPr marL="3628508" algn="r" defTabSz="907127" rtl="1"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22.png"/></Relationships>
</file>

<file path=ppt/slides/_rels/slide3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5.png"/><Relationship Id="rId4" Type="http://schemas.openxmlformats.org/officeDocument/2006/relationships/image" Target="../media/image19.png"/><Relationship Id="rId9" Type="http://schemas.openxmlformats.org/officeDocument/2006/relationships/image" Target="../media/image24.png"/></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6" name="Rectangle 5"/>
          <p:cNvSpPr/>
          <p:nvPr/>
        </p:nvSpPr>
        <p:spPr>
          <a:xfrm>
            <a:off x="0" y="0"/>
            <a:ext cx="9906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5127" name="Subtitle 2"/>
          <p:cNvSpPr txBox="1">
            <a:spLocks/>
          </p:cNvSpPr>
          <p:nvPr/>
        </p:nvSpPr>
        <p:spPr bwMode="auto">
          <a:xfrm>
            <a:off x="5562617" y="4648201"/>
            <a:ext cx="4006850" cy="1600200"/>
          </a:xfrm>
          <a:prstGeom prst="rect">
            <a:avLst/>
          </a:prstGeom>
          <a:noFill/>
          <a:ln w="9525">
            <a:noFill/>
            <a:miter lim="800000"/>
            <a:headEnd/>
            <a:tailEnd/>
          </a:ln>
        </p:spPr>
        <p:txBody>
          <a:bodyPr lIns="106445" tIns="53223" rIns="106445" bIns="53223"/>
          <a:lstStyle/>
          <a:p>
            <a:pPr algn="ctr">
              <a:spcBef>
                <a:spcPct val="20000"/>
              </a:spcBef>
              <a:buFont typeface="Arial" pitchFamily="34" charset="0"/>
              <a:buNone/>
            </a:pPr>
            <a:r>
              <a:rPr lang="en-US" sz="3000" dirty="0">
                <a:solidFill>
                  <a:srgbClr val="898989"/>
                </a:solidFill>
                <a:latin typeface="Calibri" pitchFamily="34" charset="0"/>
              </a:rPr>
              <a:t>Business School </a:t>
            </a:r>
          </a:p>
          <a:p>
            <a:pPr algn="ctr">
              <a:spcBef>
                <a:spcPct val="20000"/>
              </a:spcBef>
              <a:buFont typeface="Arial" pitchFamily="34" charset="0"/>
              <a:buNone/>
            </a:pPr>
            <a:r>
              <a:rPr lang="en-US" sz="3000" dirty="0">
                <a:solidFill>
                  <a:srgbClr val="898989"/>
                </a:solidFill>
                <a:latin typeface="Calibri" pitchFamily="34" charset="0"/>
              </a:rPr>
              <a:t>Management Department</a:t>
            </a:r>
          </a:p>
          <a:p>
            <a:pPr algn="ctr">
              <a:spcBef>
                <a:spcPct val="20000"/>
              </a:spcBef>
              <a:buFont typeface="Arial" pitchFamily="34" charset="0"/>
              <a:buNone/>
            </a:pPr>
            <a:r>
              <a:rPr lang="en-US" sz="3000" dirty="0">
                <a:solidFill>
                  <a:srgbClr val="898989"/>
                </a:solidFill>
                <a:latin typeface="Calibri" pitchFamily="34" charset="0"/>
              </a:rPr>
              <a:t>    </a:t>
            </a:r>
          </a:p>
          <a:p>
            <a:pPr algn="ctr">
              <a:spcBef>
                <a:spcPct val="20000"/>
              </a:spcBef>
              <a:buFont typeface="Arial" pitchFamily="34" charset="0"/>
              <a:buNone/>
            </a:pPr>
            <a:endParaRPr lang="en-US" sz="3000" dirty="0">
              <a:solidFill>
                <a:srgbClr val="898989"/>
              </a:solidFill>
              <a:latin typeface="Calibri" pitchFamily="34" charset="0"/>
            </a:endParaRPr>
          </a:p>
          <a:p>
            <a:pPr algn="ctr">
              <a:spcBef>
                <a:spcPct val="20000"/>
              </a:spcBef>
              <a:buFont typeface="Arial" pitchFamily="34" charset="0"/>
              <a:buNone/>
            </a:pPr>
            <a:endParaRPr lang="en-US" sz="3000" dirty="0">
              <a:solidFill>
                <a:srgbClr val="898989"/>
              </a:solidFill>
              <a:latin typeface="Calibri" pitchFamily="34" charset="0"/>
            </a:endParaRPr>
          </a:p>
        </p:txBody>
      </p:sp>
      <p:grpSp>
        <p:nvGrpSpPr>
          <p:cNvPr id="2" name="Group 7"/>
          <p:cNvGrpSpPr>
            <a:grpSpLocks/>
          </p:cNvGrpSpPr>
          <p:nvPr/>
        </p:nvGrpSpPr>
        <p:grpSpPr bwMode="auto">
          <a:xfrm>
            <a:off x="6494463" y="1981206"/>
            <a:ext cx="2600325" cy="2524126"/>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3" y="2667000"/>
            <a:ext cx="6091238" cy="209551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6445" tIns="53223" rIns="106445" bIns="53223" anchor="ctr"/>
          <a:lstStyle/>
          <a:p>
            <a:pPr algn="ctr">
              <a:defRPr/>
            </a:pPr>
            <a:endParaRPr lang="en-US" dirty="0"/>
          </a:p>
        </p:txBody>
      </p:sp>
      <p:sp>
        <p:nvSpPr>
          <p:cNvPr id="5130" name="Title 1"/>
          <p:cNvSpPr txBox="1">
            <a:spLocks/>
          </p:cNvSpPr>
          <p:nvPr/>
        </p:nvSpPr>
        <p:spPr bwMode="auto">
          <a:xfrm>
            <a:off x="457211" y="2666998"/>
            <a:ext cx="5099050" cy="2057405"/>
          </a:xfrm>
          <a:prstGeom prst="rect">
            <a:avLst/>
          </a:prstGeom>
          <a:noFill/>
          <a:ln w="9525">
            <a:noFill/>
            <a:miter lim="800000"/>
            <a:headEnd/>
            <a:tailEnd/>
          </a:ln>
        </p:spPr>
        <p:txBody>
          <a:bodyPr lIns="106445" tIns="53223" rIns="106445" bIns="53223" anchor="t"/>
          <a:lstStyle/>
          <a:p>
            <a:pPr>
              <a:lnSpc>
                <a:spcPct val="80000"/>
              </a:lnSpc>
            </a:pPr>
            <a:r>
              <a:rPr lang="en-US" sz="4200" b="1" dirty="0" smtClean="0"/>
              <a:t>Finance   </a:t>
            </a:r>
            <a:r>
              <a:rPr lang="en-US" sz="2600" b="1" dirty="0" smtClean="0">
                <a:solidFill>
                  <a:srgbClr val="7F7F7F"/>
                </a:solidFill>
                <a:latin typeface="Calibri" pitchFamily="34" charset="0"/>
                <a:cs typeface="Times New Roman" pitchFamily="18" charset="0"/>
              </a:rPr>
              <a:t>Pre-MBA </a:t>
            </a:r>
          </a:p>
          <a:p>
            <a:pPr>
              <a:lnSpc>
                <a:spcPct val="80000"/>
              </a:lnSpc>
            </a:pPr>
            <a:r>
              <a:rPr lang="en-US" sz="3700" b="1" dirty="0" smtClean="0">
                <a:solidFill>
                  <a:srgbClr val="7F7F7F"/>
                </a:solidFill>
                <a:latin typeface="Calibri" pitchFamily="34" charset="0"/>
                <a:cs typeface="Times New Roman" pitchFamily="18" charset="0"/>
              </a:rPr>
              <a:t>2010-2011</a:t>
            </a:r>
          </a:p>
          <a:p>
            <a:pPr>
              <a:lnSpc>
                <a:spcPct val="80000"/>
              </a:lnSpc>
            </a:pPr>
            <a:r>
              <a:rPr lang="en-US" sz="3300" b="1" dirty="0" smtClean="0">
                <a:latin typeface="Calibri" pitchFamily="34" charset="0"/>
                <a:cs typeface="Times New Roman" pitchFamily="18" charset="0"/>
              </a:rPr>
              <a:t>Dr Abdeldjelil Ferhat BOUDAH</a:t>
            </a:r>
            <a:endParaRPr lang="en-US" sz="3300" b="1" dirty="0">
              <a:latin typeface="Arial Black" pitchFamily="34" charset="0"/>
            </a:endParaRPr>
          </a:p>
          <a:p>
            <a:endParaRPr lang="en-US" sz="2300" dirty="0">
              <a:latin typeface="Arial Black" pitchFamily="34" charset="0"/>
            </a:endParaRPr>
          </a:p>
        </p:txBody>
      </p:sp>
      <p:sp>
        <p:nvSpPr>
          <p:cNvPr id="5131" name="Slide Number Placeholder 10"/>
          <p:cNvSpPr txBox="1">
            <a:spLocks/>
          </p:cNvSpPr>
          <p:nvPr/>
        </p:nvSpPr>
        <p:spPr bwMode="auto">
          <a:xfrm>
            <a:off x="381000" y="6405565"/>
            <a:ext cx="2311400" cy="365125"/>
          </a:xfrm>
          <a:prstGeom prst="rect">
            <a:avLst/>
          </a:prstGeom>
          <a:noFill/>
          <a:ln w="9525">
            <a:noFill/>
            <a:miter lim="800000"/>
            <a:headEnd/>
            <a:tailEnd/>
          </a:ln>
        </p:spPr>
        <p:txBody>
          <a:bodyPr lIns="106445" tIns="53223" rIns="106445" bIns="53223" anchor="ctr"/>
          <a:lstStyle/>
          <a:p>
            <a:pPr algn="r"/>
            <a:fld id="{91E687D7-3F6F-4CF1-B67A-0064119F7BC2}" type="slidenum">
              <a:rPr lang="ar-SA" sz="1400">
                <a:solidFill>
                  <a:schemeClr val="bg1"/>
                </a:solidFill>
                <a:latin typeface="Calibri" pitchFamily="34" charset="0"/>
              </a:rPr>
              <a:pPr algn="r"/>
              <a:t>1</a:t>
            </a:fld>
            <a:endParaRPr lang="en-US" sz="14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619095" y="2190741"/>
            <a:ext cx="8420100" cy="2095516"/>
          </a:xfrm>
        </p:spPr>
        <p:txBody>
          <a:bodyPr anchor="b">
            <a:noAutofit/>
          </a:bodyPr>
          <a:lstStyle/>
          <a:p>
            <a:pPr>
              <a:defRPr/>
            </a:pPr>
            <a:r>
              <a:rPr lang="ar-SA" sz="3700" b="1" dirty="0" smtClean="0"/>
              <a:t/>
            </a:r>
            <a:br>
              <a:rPr lang="ar-SA" sz="3700" b="1" dirty="0" smtClean="0"/>
            </a:br>
            <a:r>
              <a:rPr lang="ar-SA" sz="3700" b="1" dirty="0" smtClean="0"/>
              <a:t/>
            </a:r>
            <a:br>
              <a:rPr lang="ar-SA" sz="3700" b="1" dirty="0" smtClean="0"/>
            </a:br>
            <a:r>
              <a:rPr lang="en-US" sz="4200" b="1" dirty="0" smtClean="0"/>
              <a:t>CHAPTER 6</a:t>
            </a:r>
            <a:r>
              <a:rPr lang="en-US" sz="3700" b="1" dirty="0" smtClean="0"/>
              <a:t/>
            </a:r>
            <a:br>
              <a:rPr lang="en-US" sz="3700" b="1" dirty="0" smtClean="0"/>
            </a:br>
            <a:r>
              <a:rPr lang="en-US" sz="4700" b="1" spc="-175" dirty="0" smtClean="0">
                <a:solidFill>
                  <a:schemeClr val="tx1"/>
                </a:solidFill>
              </a:rPr>
              <a:t> RISK AND RETURN</a:t>
            </a:r>
            <a:endParaRPr lang="en-US" sz="4700" dirty="0" smtClean="0">
              <a:solidFill>
                <a:schemeClr val="tx1"/>
              </a:solidFill>
            </a:endParaRPr>
          </a:p>
        </p:txBody>
      </p:sp>
      <p:sp>
        <p:nvSpPr>
          <p:cNvPr id="6147" name="Slide Number Placeholder 3"/>
          <p:cNvSpPr>
            <a:spLocks noGrp="1"/>
          </p:cNvSpPr>
          <p:nvPr>
            <p:ph type="sldNum" sz="quarter" idx="10"/>
          </p:nvPr>
        </p:nvSpPr>
        <p:spPr bwMode="auto">
          <a:xfrm>
            <a:off x="2286000" y="6324600"/>
            <a:ext cx="306388" cy="501651"/>
          </a:xfrm>
          <a:noFill/>
          <a:ln>
            <a:miter lim="800000"/>
            <a:headEnd/>
            <a:tailEnd/>
          </a:ln>
        </p:spPr>
        <p:txBody>
          <a:bodyPr/>
          <a:lstStyle/>
          <a:p>
            <a:fld id="{F6C2C642-79F6-486B-825F-127AFB4BC4AF}" type="slidenum">
              <a:rPr lang="ar-SA" smtClean="0">
                <a:cs typeface="Arial" pitchFamily="34" charset="0"/>
              </a:rPr>
              <a:pPr/>
              <a:t>2</a:t>
            </a:fld>
            <a:endParaRPr lang="en-US" dirty="0" smtClean="0">
              <a:cs typeface="Arial" pitchFamily="34" charset="0"/>
            </a:endParaRPr>
          </a:p>
        </p:txBody>
      </p:sp>
      <p:sp>
        <p:nvSpPr>
          <p:cNvPr id="6148" name="TextBox 4"/>
          <p:cNvSpPr txBox="1">
            <a:spLocks noChangeArrowheads="1"/>
          </p:cNvSpPr>
          <p:nvPr/>
        </p:nvSpPr>
        <p:spPr bwMode="auto">
          <a:xfrm>
            <a:off x="2743205" y="6364292"/>
            <a:ext cx="3810000" cy="737931"/>
          </a:xfrm>
          <a:prstGeom prst="rect">
            <a:avLst/>
          </a:prstGeom>
          <a:noFill/>
          <a:ln w="9525">
            <a:noFill/>
            <a:miter lim="800000"/>
            <a:headEnd/>
            <a:tailEnd/>
          </a:ln>
        </p:spPr>
        <p:txBody>
          <a:bodyPr lIns="90712" tIns="45357" rIns="90712" bIns="45357">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8915400" cy="4114815"/>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4400" b="1" dirty="0" smtClean="0">
                <a:solidFill>
                  <a:srgbClr val="C00000"/>
                </a:solidFill>
              </a:rPr>
              <a:t>Introduction</a:t>
            </a:r>
          </a:p>
          <a:p>
            <a:pPr algn="justLow" rtl="0"/>
            <a:r>
              <a:rPr lang="en-US" sz="4000" b="1" dirty="0" smtClean="0"/>
              <a:t>I- Risk and Return Fundamentals</a:t>
            </a:r>
          </a:p>
          <a:p>
            <a:pPr algn="justLow" rtl="0"/>
            <a:r>
              <a:rPr lang="en-US" sz="4000" b="1" dirty="0" smtClean="0"/>
              <a:t>II- Risk of a Single Asset</a:t>
            </a:r>
          </a:p>
          <a:p>
            <a:pPr algn="justLow" rtl="0"/>
            <a:r>
              <a:rPr lang="en-US" sz="4400" b="1" dirty="0" smtClean="0">
                <a:solidFill>
                  <a:srgbClr val="C00000"/>
                </a:solidFill>
              </a:rPr>
              <a:t>Conclusion</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686317"/>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4400" b="1" dirty="0" smtClean="0">
                <a:solidFill>
                  <a:srgbClr val="C00000"/>
                </a:solidFill>
              </a:rPr>
              <a:t>Introduction</a:t>
            </a:r>
          </a:p>
          <a:p>
            <a:pPr marL="0" indent="0" algn="justLow" rtl="0"/>
            <a:r>
              <a:rPr lang="en-US" sz="3600" b="1" dirty="0" smtClean="0"/>
              <a:t>To achieve the goal of share price maximization, the financial manager must learn to assess the two key determinants of share price, and all major financial decisions must be viewed in terms of expected risk, expected returns, and their </a:t>
            </a:r>
            <a:r>
              <a:rPr lang="en-US" sz="3600" b="1" smtClean="0"/>
              <a:t>combined impact </a:t>
            </a:r>
            <a:r>
              <a:rPr lang="en-US" sz="3600" b="1" dirty="0" smtClean="0"/>
              <a:t>on share price.</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68631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4400" b="1" dirty="0" smtClean="0">
                <a:solidFill>
                  <a:srgbClr val="C00000"/>
                </a:solidFill>
              </a:rPr>
              <a:t>Risk </a:t>
            </a:r>
            <a:r>
              <a:rPr lang="en-US" sz="4400" b="1" dirty="0" smtClean="0"/>
              <a:t>can be viewed as it relates either to a single asset held in isolation or to a portfolio- a collection or group of assets. In this shortly chapter the main concern is to concentrate on the general concept of risk in terms of a  single asset.</a:t>
            </a:r>
            <a:endParaRPr lang="en-US" sz="3600" b="1" dirty="0" smtClean="0"/>
          </a:p>
          <a:p>
            <a:pPr algn="justLow"/>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32912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4400" b="1" dirty="0" smtClean="0">
                <a:solidFill>
                  <a:srgbClr val="C00000"/>
                </a:solidFill>
              </a:rPr>
              <a:t>I- Risk and Return Fundamentals</a:t>
            </a:r>
          </a:p>
          <a:p>
            <a:pPr marL="0" indent="0" algn="justLow" rtl="0"/>
            <a:r>
              <a:rPr lang="en-US" sz="3200" b="1" dirty="0" smtClean="0">
                <a:solidFill>
                  <a:srgbClr val="002060"/>
                </a:solidFill>
              </a:rPr>
              <a:t>RISK DEFINED</a:t>
            </a:r>
          </a:p>
          <a:p>
            <a:pPr marL="0" indent="0" algn="justLow" rtl="0"/>
            <a:r>
              <a:rPr lang="en-US" sz="3000" b="1" dirty="0" smtClean="0"/>
              <a:t>Risk can be defined as the chance of financial loss. Assets having greater chances of loss are viewed as more risky than those with lesser chances of loss.</a:t>
            </a:r>
          </a:p>
          <a:p>
            <a:pPr marL="0" indent="0" algn="justLow" rtl="0"/>
            <a:r>
              <a:rPr lang="en-US" sz="3000" b="1" dirty="0" smtClean="0"/>
              <a:t>More formally, the term risk is used interchangeably with uncertainty to refer to the variability of returns associated with a given asset.</a:t>
            </a:r>
          </a:p>
          <a:p>
            <a:pPr algn="justLow"/>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32912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b="1" dirty="0" smtClean="0">
                <a:cs typeface="Arial" pitchFamily="34" charset="0"/>
              </a:rPr>
              <a:t>For instance, a government bond  that guarantees its holder $100 interest after 30 days has no risk, because there is no variability associated with the return.</a:t>
            </a:r>
          </a:p>
          <a:p>
            <a:pPr marL="0" indent="0" algn="justLow" rtl="0"/>
            <a:r>
              <a:rPr lang="en-US" b="1" dirty="0" smtClean="0">
                <a:cs typeface="Arial" pitchFamily="34" charset="0"/>
              </a:rPr>
              <a:t>An equivalent investment in a firm’s common stock that may earn over the same period anywhere from   $0 to $200 is very risky due to the high variability of its return. The more certain the return from an asset, the less variability and therefore the less risk.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32912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002060"/>
                </a:solidFill>
              </a:rPr>
              <a:t>RETURN DEFINED</a:t>
            </a:r>
          </a:p>
          <a:p>
            <a:pPr marL="0" indent="0" algn="justLow" rtl="0"/>
            <a:r>
              <a:rPr lang="en-US" sz="3000" b="1" dirty="0" smtClean="0">
                <a:cs typeface="Arial" pitchFamily="34" charset="0"/>
              </a:rPr>
              <a:t>The return on investment is measured as the total gain or loss experienced on behalf of its owner over a given period of time. It is usually stated as the change in value plus any cash distribution during the period, expressed as a percentage of the beginning-of-period investment value. </a:t>
            </a:r>
            <a:endParaRPr lang="en-US" b="1" dirty="0" smtClean="0">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382024" y="500063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32912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cs typeface="Arial" pitchFamily="34" charset="0"/>
              </a:rPr>
              <a:t>The expression for calculating the rate of return earned on any asset over period t, </a:t>
            </a:r>
            <a:r>
              <a:rPr lang="en-US" b="1" dirty="0" err="1" smtClean="0"/>
              <a:t>k</a:t>
            </a:r>
            <a:r>
              <a:rPr lang="en-US" b="1" baseline="-25000" dirty="0" err="1" smtClean="0"/>
              <a:t>t</a:t>
            </a:r>
            <a:r>
              <a:rPr lang="en-US" baseline="-25000" dirty="0" smtClean="0"/>
              <a:t> </a:t>
            </a:r>
            <a:r>
              <a:rPr lang="en-GB" b="1" dirty="0" smtClean="0">
                <a:cs typeface="Arial" pitchFamily="34" charset="0"/>
              </a:rPr>
              <a:t> is commonly defined as : </a:t>
            </a:r>
          </a:p>
          <a:p>
            <a:pPr marL="0" indent="0" algn="justLow" rtl="0"/>
            <a:endParaRPr lang="en-US" dirty="0" smtClean="0"/>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382024" y="500063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166786" y="3786190"/>
            <a:ext cx="6257810" cy="155478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643050"/>
            <a:ext cx="9029732" cy="432912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cs typeface="Arial" pitchFamily="34" charset="0"/>
              </a:rPr>
              <a:t>WHERE, </a:t>
            </a: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 actual, expected, or required rate of return 	         during period t</a:t>
            </a:r>
          </a:p>
          <a:p>
            <a:pPr marL="0" indent="0" algn="justLow" rtl="0"/>
            <a:r>
              <a:rPr lang="en-GB" b="1" dirty="0" smtClean="0">
                <a:cs typeface="Arial" pitchFamily="34" charset="0"/>
              </a:rPr>
              <a:t>	      = price value of asset at time t</a:t>
            </a:r>
          </a:p>
          <a:p>
            <a:pPr marL="0" indent="0" algn="justLow" rtl="0"/>
            <a:r>
              <a:rPr lang="en-GB" b="1" dirty="0" smtClean="0">
                <a:cs typeface="Arial" pitchFamily="34" charset="0"/>
              </a:rPr>
              <a:t>	      =  price (value ) of asset at time </a:t>
            </a:r>
            <a:r>
              <a:rPr lang="en-GB" b="1" dirty="0" smtClean="0"/>
              <a:t>t</a:t>
            </a:r>
            <a:r>
              <a:rPr lang="en-GB" b="1" baseline="-25000" dirty="0" smtClean="0"/>
              <a:t>-1</a:t>
            </a:r>
            <a:endParaRPr lang="en-US" dirty="0" smtClean="0"/>
          </a:p>
          <a:p>
            <a:pPr marL="0" indent="0" algn="justLow" rtl="0"/>
            <a:r>
              <a:rPr lang="en-GB" b="1" dirty="0" smtClean="0">
                <a:cs typeface="Arial" pitchFamily="34" charset="0"/>
              </a:rPr>
              <a:t>	      =  cash (flow) received from the asset 	    	          investment in the time period </a:t>
            </a:r>
            <a:r>
              <a:rPr lang="en-GB" b="1" dirty="0" smtClean="0"/>
              <a:t>t</a:t>
            </a:r>
            <a:r>
              <a:rPr lang="en-GB" b="1" baseline="-25000" dirty="0" smtClean="0"/>
              <a:t>-1 </a:t>
            </a:r>
            <a:r>
              <a:rPr lang="en-GB" b="1" dirty="0" smtClean="0">
                <a:cs typeface="Arial" pitchFamily="34" charset="0"/>
              </a:rPr>
              <a:t>to t.</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667776" y="5214950"/>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355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81100" y="2214554"/>
            <a:ext cx="378000" cy="540000"/>
          </a:xfrm>
          <a:prstGeom prst="rect">
            <a:avLst/>
          </a:prstGeom>
          <a:noFill/>
        </p:spPr>
      </p:pic>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355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452538" y="3286124"/>
            <a:ext cx="472500" cy="540000"/>
          </a:xfrm>
          <a:prstGeom prst="rect">
            <a:avLst/>
          </a:prstGeom>
          <a:noFill/>
        </p:spPr>
      </p:pic>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3557"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95348" y="3786190"/>
            <a:ext cx="796500" cy="540000"/>
          </a:xfrm>
          <a:prstGeom prst="rect">
            <a:avLst/>
          </a:prstGeom>
          <a:noFill/>
        </p:spPr>
      </p:pic>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3559"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381100" y="4500570"/>
            <a:ext cx="391500" cy="540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428736"/>
            <a:ext cx="9029732" cy="4543441"/>
          </a:xfrm>
        </p:spPr>
        <p:style>
          <a:lnRef idx="2">
            <a:schemeClr val="accent1"/>
          </a:lnRef>
          <a:fillRef idx="1">
            <a:schemeClr val="lt1"/>
          </a:fillRef>
          <a:effectRef idx="0">
            <a:schemeClr val="accent1"/>
          </a:effectRef>
          <a:fontRef idx="minor">
            <a:schemeClr val="dk1"/>
          </a:fontRef>
        </p:style>
        <p:txBody>
          <a:bodyPr anchor="t"/>
          <a:lstStyle/>
          <a:p>
            <a:pPr marL="0" lvl="1" indent="0" algn="justLow" rtl="0"/>
            <a:r>
              <a:rPr lang="en-GB" b="1" dirty="0" smtClean="0">
                <a:solidFill>
                  <a:srgbClr val="002060"/>
                </a:solidFill>
                <a:cs typeface="Arial" pitchFamily="34" charset="0"/>
              </a:rPr>
              <a:t>EXAMPLE</a:t>
            </a:r>
          </a:p>
          <a:p>
            <a:pPr marL="0" lvl="1" indent="0" algn="justLow" rtl="0"/>
            <a:r>
              <a:rPr lang="en-GB" b="1" dirty="0" smtClean="0">
                <a:cs typeface="Arial" pitchFamily="34" charset="0"/>
              </a:rPr>
              <a:t>An investor wines to determine the actual rate of return on two of its video machines, </a:t>
            </a:r>
            <a:r>
              <a:rPr lang="en-GB" b="1" dirty="0" smtClean="0">
                <a:solidFill>
                  <a:srgbClr val="C00000"/>
                </a:solidFill>
                <a:cs typeface="Arial" pitchFamily="34" charset="0"/>
              </a:rPr>
              <a:t>Conqueror</a:t>
            </a:r>
            <a:r>
              <a:rPr lang="en-GB" b="1" dirty="0" smtClean="0">
                <a:cs typeface="Arial" pitchFamily="34" charset="0"/>
              </a:rPr>
              <a:t> and </a:t>
            </a:r>
            <a:r>
              <a:rPr lang="en-GB" b="1" dirty="0" smtClean="0">
                <a:solidFill>
                  <a:srgbClr val="C00000"/>
                </a:solidFill>
                <a:cs typeface="Arial" pitchFamily="34" charset="0"/>
              </a:rPr>
              <a:t>Demolition</a:t>
            </a:r>
            <a:r>
              <a:rPr lang="en-GB" b="1" dirty="0" smtClean="0">
                <a:cs typeface="Arial" pitchFamily="34" charset="0"/>
              </a:rPr>
              <a:t>. </a:t>
            </a:r>
            <a:r>
              <a:rPr lang="en-GB" b="1" dirty="0" smtClean="0">
                <a:solidFill>
                  <a:srgbClr val="C00000"/>
                </a:solidFill>
                <a:cs typeface="Arial" pitchFamily="34" charset="0"/>
              </a:rPr>
              <a:t>Conqueror</a:t>
            </a:r>
            <a:r>
              <a:rPr lang="en-GB" b="1" dirty="0" smtClean="0">
                <a:cs typeface="Arial" pitchFamily="34" charset="0"/>
              </a:rPr>
              <a:t> was purchased exactly 1 year ago for $20,000 and currently has a market value of $ 21, 500. During the year, it generated $800 of after-tax cash receipts. </a:t>
            </a:r>
            <a:r>
              <a:rPr lang="en-GB" b="1" dirty="0" smtClean="0">
                <a:solidFill>
                  <a:srgbClr val="C00000"/>
                </a:solidFill>
                <a:cs typeface="Arial" pitchFamily="34" charset="0"/>
              </a:rPr>
              <a:t>Demolition</a:t>
            </a:r>
            <a:r>
              <a:rPr lang="en-GB" b="1" dirty="0" smtClean="0">
                <a:cs typeface="Arial" pitchFamily="34" charset="0"/>
              </a:rPr>
              <a:t> was purchased 4 years ago, and its value at the beginning and end of the year just completed declined from $ 12000 to $ 11800. During the year, it generated $ 1700 of after-tax cash receipts. </a:t>
            </a: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524900" y="500042"/>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643050"/>
            <a:ext cx="9029732" cy="432912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cs typeface="Arial" pitchFamily="34" charset="0"/>
              </a:rPr>
              <a:t>Substituting into the above equation, then the annual rate of return, k, for each video machine is calculated:</a:t>
            </a: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667776" y="5214950"/>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457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66720" y="3071810"/>
            <a:ext cx="6215106" cy="1071570"/>
          </a:xfrm>
          <a:prstGeom prst="rect">
            <a:avLst/>
          </a:prstGeom>
          <a:noFill/>
        </p:spPr>
      </p:pic>
      <p:sp>
        <p:nvSpPr>
          <p:cNvPr id="245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457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38158" y="4500570"/>
            <a:ext cx="6715172" cy="128588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643051"/>
            <a:ext cx="9029732" cy="3857652"/>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cs typeface="Arial" pitchFamily="34" charset="0"/>
              </a:rPr>
              <a:t>Comment : Although the value of </a:t>
            </a:r>
            <a:r>
              <a:rPr lang="en-GB" b="1" dirty="0" smtClean="0">
                <a:solidFill>
                  <a:srgbClr val="C00000"/>
                </a:solidFill>
                <a:cs typeface="Arial" pitchFamily="34" charset="0"/>
              </a:rPr>
              <a:t>Demolition</a:t>
            </a:r>
            <a:r>
              <a:rPr lang="en-GB" b="1" dirty="0" smtClean="0">
                <a:cs typeface="Arial" pitchFamily="34" charset="0"/>
              </a:rPr>
              <a:t> declined during the year, its relatively high cash flow caused it to earn a higher rate of return than that earned by </a:t>
            </a:r>
            <a:r>
              <a:rPr lang="en-GB" b="1" dirty="0" smtClean="0">
                <a:solidFill>
                  <a:srgbClr val="C00000"/>
                </a:solidFill>
                <a:cs typeface="Arial" pitchFamily="34" charset="0"/>
              </a:rPr>
              <a:t>Conqueror</a:t>
            </a:r>
            <a:r>
              <a:rPr lang="en-GB" b="1" dirty="0" smtClean="0">
                <a:cs typeface="Arial" pitchFamily="34" charset="0"/>
              </a:rPr>
              <a:t> during the same period. Clearly the combined impact of changes in value and cash flow measured by the rate of return is important.</a:t>
            </a: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524900" y="464344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643051"/>
            <a:ext cx="9029732" cy="4000528"/>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solidFill>
                  <a:srgbClr val="002060"/>
                </a:solidFill>
                <a:cs typeface="Arial" pitchFamily="34" charset="0"/>
              </a:rPr>
              <a:t>RISK PREFERENCES</a:t>
            </a:r>
          </a:p>
          <a:p>
            <a:pPr marL="0" indent="0" algn="justLow" rtl="0"/>
            <a:r>
              <a:rPr lang="en-GB" b="1" dirty="0" smtClean="0">
                <a:cs typeface="Arial" pitchFamily="34" charset="0"/>
              </a:rPr>
              <a:t>Because of differing managerial preferences, it is important to specify a generally acceptable level of risk.</a:t>
            </a:r>
          </a:p>
          <a:p>
            <a:pPr marL="0" indent="0" algn="justLow" rtl="0"/>
            <a:r>
              <a:rPr lang="en-GB" b="1" dirty="0" smtClean="0">
                <a:cs typeface="Arial" pitchFamily="34" charset="0"/>
              </a:rPr>
              <a:t>The three basic risk preference behaviours can be explained as follows: </a:t>
            </a:r>
            <a:r>
              <a:rPr lang="en-GB" b="1" dirty="0" smtClean="0">
                <a:solidFill>
                  <a:schemeClr val="accent1">
                    <a:lumMod val="50000"/>
                  </a:schemeClr>
                </a:solidFill>
                <a:cs typeface="Arial" pitchFamily="34" charset="0"/>
              </a:rPr>
              <a:t>risk-averse manager</a:t>
            </a:r>
            <a:r>
              <a:rPr lang="en-GB" b="1" dirty="0" smtClean="0">
                <a:cs typeface="Arial" pitchFamily="34" charset="0"/>
              </a:rPr>
              <a:t>, </a:t>
            </a:r>
            <a:r>
              <a:rPr lang="en-GB" b="1" dirty="0" smtClean="0">
                <a:solidFill>
                  <a:srgbClr val="C00000"/>
                </a:solidFill>
                <a:cs typeface="Arial" pitchFamily="34" charset="0"/>
              </a:rPr>
              <a:t>risk-seeking manager</a:t>
            </a:r>
            <a:r>
              <a:rPr lang="en-GB" b="1" dirty="0" smtClean="0">
                <a:cs typeface="Arial" pitchFamily="34" charset="0"/>
              </a:rPr>
              <a:t>, and </a:t>
            </a:r>
            <a:r>
              <a:rPr lang="en-GB" b="1" dirty="0" smtClean="0">
                <a:solidFill>
                  <a:schemeClr val="accent5">
                    <a:lumMod val="50000"/>
                  </a:schemeClr>
                </a:solidFill>
                <a:cs typeface="Arial" pitchFamily="34" charset="0"/>
              </a:rPr>
              <a:t>risk-indifferent manager</a:t>
            </a:r>
            <a:r>
              <a:rPr lang="en-GB" b="1" dirty="0" smtClean="0">
                <a:cs typeface="Arial" pitchFamily="34" charset="0"/>
              </a:rPr>
              <a:t>.</a:t>
            </a: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667776" y="4929198"/>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643050"/>
            <a:ext cx="9029732" cy="4500593"/>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solidFill>
                  <a:srgbClr val="C00000"/>
                </a:solidFill>
                <a:cs typeface="Arial" pitchFamily="34" charset="0"/>
              </a:rPr>
              <a:t>RISK AVERSE MANAGER</a:t>
            </a:r>
          </a:p>
          <a:p>
            <a:pPr marL="0" indent="0" algn="justLow" rtl="0"/>
            <a:r>
              <a:rPr lang="en-GB" b="1" dirty="0" smtClean="0">
                <a:cs typeface="Arial" pitchFamily="34" charset="0"/>
              </a:rPr>
              <a:t>Risk-averse can be defined as the attitude toward risk in which an increased return would be required for an increase in risk. Most manager are risk-averse, because for a given increase in risk, they require an increase in return. Although in theory the risk disposition of each manager could be measured, in practice managers tend to be conservative rather than aggressive when accepting risk.</a:t>
            </a:r>
          </a:p>
          <a:p>
            <a:pPr marL="0" indent="0" algn="justLow" rtl="0"/>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596338" y="500042"/>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643051"/>
            <a:ext cx="9029732" cy="4000528"/>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solidFill>
                  <a:srgbClr val="C00000"/>
                </a:solidFill>
                <a:cs typeface="Arial" pitchFamily="34" charset="0"/>
              </a:rPr>
              <a:t>RISK SEEKING MANAGER</a:t>
            </a:r>
          </a:p>
          <a:p>
            <a:pPr marL="0" indent="0" algn="justLow" rtl="0"/>
            <a:r>
              <a:rPr lang="en-US" b="1" dirty="0" smtClean="0">
                <a:cs typeface="Arial" pitchFamily="34" charset="0"/>
              </a:rPr>
              <a:t>For the risk-seeking manager, the required return decreases for an increase of risk. Theoretically,  because they enjoy risk, these managers are willing to give up some return to take more risk.</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667776" y="464344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1643051"/>
            <a:ext cx="9029732" cy="364333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GB" b="1" dirty="0" smtClean="0">
                <a:solidFill>
                  <a:srgbClr val="C00000"/>
                </a:solidFill>
                <a:cs typeface="Arial" pitchFamily="34" charset="0"/>
              </a:rPr>
              <a:t>RISK INDIFFERENT  MANAGER</a:t>
            </a:r>
          </a:p>
          <a:p>
            <a:pPr marL="0" indent="0" algn="justLow" rtl="0"/>
            <a:r>
              <a:rPr lang="en-GB" b="1" dirty="0" smtClean="0">
                <a:cs typeface="Arial" pitchFamily="34" charset="0"/>
              </a:rPr>
              <a:t>In case of the risk-different manager, the required return does not change. In essence, no change in return in return would be required for the increase in risk.</a:t>
            </a:r>
          </a:p>
          <a:p>
            <a:pPr marL="0" indent="0" algn="justLow" rtl="0"/>
            <a:r>
              <a:rPr lang="en-GB" b="1" dirty="0" smtClean="0">
                <a:solidFill>
                  <a:srgbClr val="C00000"/>
                </a:solidFill>
                <a:cs typeface="Arial" pitchFamily="34" charset="0"/>
              </a:rPr>
              <a:t>See figure 6.1</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10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5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356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45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3686185"/>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4400" b="1" dirty="0" smtClean="0">
                <a:solidFill>
                  <a:srgbClr val="C00000"/>
                </a:solidFill>
              </a:rPr>
              <a:t>II- Risk of a single asset</a:t>
            </a:r>
          </a:p>
          <a:p>
            <a:pPr marL="0" indent="0" algn="justLow" rtl="0"/>
            <a:r>
              <a:rPr lang="en-US" b="1" dirty="0" smtClean="0">
                <a:cs typeface="Arial" pitchFamily="34" charset="0"/>
              </a:rPr>
              <a:t>The concept of risk is mostly developed by first considering a single asset held in isolation. Behavioral approaches  can be used to assess risk and statistics can be used to measure risk.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18</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329127"/>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002060"/>
                </a:solidFill>
              </a:rPr>
              <a:t>RISK ASSESSMENT</a:t>
            </a:r>
          </a:p>
          <a:p>
            <a:pPr marL="0" indent="0" algn="justLow" rtl="0"/>
            <a:r>
              <a:rPr lang="en-US" sz="3000" b="1" dirty="0" smtClean="0">
                <a:cs typeface="Arial" pitchFamily="34" charset="0"/>
              </a:rPr>
              <a:t>Risk can be assessed from a behavioral point of view using </a:t>
            </a:r>
            <a:r>
              <a:rPr lang="en-US" sz="3000" b="1" dirty="0" smtClean="0">
                <a:solidFill>
                  <a:srgbClr val="C00000"/>
                </a:solidFill>
                <a:cs typeface="Arial" pitchFamily="34" charset="0"/>
              </a:rPr>
              <a:t>sensitivity analysis</a:t>
            </a:r>
            <a:r>
              <a:rPr lang="en-US" sz="3000" b="1" dirty="0" smtClean="0">
                <a:cs typeface="Arial" pitchFamily="34" charset="0"/>
              </a:rPr>
              <a:t> and </a:t>
            </a:r>
            <a:r>
              <a:rPr lang="en-US" sz="3000" b="1" dirty="0" smtClean="0">
                <a:solidFill>
                  <a:srgbClr val="C00000"/>
                </a:solidFill>
                <a:cs typeface="Arial" pitchFamily="34" charset="0"/>
              </a:rPr>
              <a:t>probability distributions</a:t>
            </a:r>
            <a:r>
              <a:rPr lang="en-US" sz="3000" b="1" dirty="0" smtClean="0">
                <a:cs typeface="Arial" pitchFamily="34" charset="0"/>
              </a:rPr>
              <a:t>. These approaches provide a feel for the level of embodied in a given asset.</a:t>
            </a:r>
            <a:endParaRPr lang="en-US" b="1" dirty="0" smtClean="0">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19</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382024" y="500063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382906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000" b="1" dirty="0" smtClean="0">
                <a:solidFill>
                  <a:srgbClr val="C00000"/>
                </a:solidFill>
                <a:cs typeface="Arial" pitchFamily="34" charset="0"/>
              </a:rPr>
              <a:t>sensitivity analysis</a:t>
            </a:r>
            <a:endParaRPr lang="en-US" sz="3000" b="1" dirty="0" smtClean="0">
              <a:cs typeface="Arial" pitchFamily="34" charset="0"/>
            </a:endParaRPr>
          </a:p>
          <a:p>
            <a:pPr marL="0" indent="0" algn="justLow" rtl="0"/>
            <a:r>
              <a:rPr lang="en-US" sz="3000" b="1" dirty="0" smtClean="0">
                <a:cs typeface="Arial" pitchFamily="34" charset="0"/>
              </a:rPr>
              <a:t>Sensitivity analysis is a behavioral approach that uses a number of possible return estimates to obtain a sense of the variability among outcomes.</a:t>
            </a:r>
          </a:p>
          <a:p>
            <a:pPr marL="0" indent="0" algn="justLow" rtl="0"/>
            <a:r>
              <a:rPr lang="en-US" sz="3000" b="1" dirty="0" smtClean="0">
                <a:cs typeface="Arial" pitchFamily="34" charset="0"/>
              </a:rPr>
              <a:t>One common method involves the estimation of the pessimistic (worst), the most likely (expected), and the optimistic (best) returns associated with a given asset.</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20</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3829061"/>
          </a:xfrm>
        </p:spPr>
        <p:style>
          <a:lnRef idx="2">
            <a:schemeClr val="accent1"/>
          </a:lnRef>
          <a:fillRef idx="1">
            <a:schemeClr val="lt1"/>
          </a:fillRef>
          <a:effectRef idx="0">
            <a:schemeClr val="accent1"/>
          </a:effectRef>
          <a:fontRef idx="minor">
            <a:schemeClr val="dk1"/>
          </a:fontRef>
        </p:style>
        <p:txBody>
          <a:bodyPr anchor="t"/>
          <a:lstStyle/>
          <a:p>
            <a:pPr marL="0" indent="0" algn="justLow" rtl="0"/>
            <a:endParaRPr lang="en-US" sz="3200" b="1" dirty="0" smtClean="0">
              <a:cs typeface="Arial" pitchFamily="34" charset="0"/>
            </a:endParaRPr>
          </a:p>
          <a:p>
            <a:pPr marL="0" indent="0" algn="justLow" rtl="0"/>
            <a:r>
              <a:rPr lang="en-US" sz="3200" b="1" dirty="0" smtClean="0">
                <a:cs typeface="Arial" pitchFamily="34" charset="0"/>
              </a:rPr>
              <a:t>In this case, the asset’s risk can be measured by the </a:t>
            </a:r>
            <a:r>
              <a:rPr lang="en-US" sz="3200" b="1" dirty="0" smtClean="0">
                <a:solidFill>
                  <a:srgbClr val="7030A0"/>
                </a:solidFill>
                <a:cs typeface="Arial" pitchFamily="34" charset="0"/>
              </a:rPr>
              <a:t>range</a:t>
            </a:r>
            <a:r>
              <a:rPr lang="en-US" sz="3200" b="1" dirty="0" smtClean="0">
                <a:cs typeface="Arial" pitchFamily="34" charset="0"/>
              </a:rPr>
              <a:t>, which is found by subtracting the pessimistic outcome from the optimistic. The greater the range for a given asset, the more variability, or risk, it is said to have.</a:t>
            </a:r>
            <a:endParaRPr lang="ar-EG" sz="32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21</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18625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7030A0"/>
                </a:solidFill>
                <a:cs typeface="Arial" pitchFamily="34" charset="0"/>
              </a:rPr>
              <a:t>EXAMPLE</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22</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graphicFrame>
        <p:nvGraphicFramePr>
          <p:cNvPr id="8" name="جدول 7"/>
          <p:cNvGraphicFramePr>
            <a:graphicFrameLocks noGrp="1"/>
          </p:cNvGraphicFramePr>
          <p:nvPr/>
        </p:nvGraphicFramePr>
        <p:xfrm>
          <a:off x="738158" y="2357430"/>
          <a:ext cx="8215371" cy="3000396"/>
        </p:xfrm>
        <a:graphic>
          <a:graphicData uri="http://schemas.openxmlformats.org/drawingml/2006/table">
            <a:tbl>
              <a:tblPr rtl="1" firstRow="1" bandRow="1">
                <a:tableStyleId>{5C22544A-7EE6-4342-B048-85BDC9FD1C3A}</a:tableStyleId>
              </a:tblPr>
              <a:tblGrid>
                <a:gridCol w="2738457"/>
                <a:gridCol w="2738457"/>
                <a:gridCol w="2738457"/>
              </a:tblGrid>
              <a:tr h="1000132">
                <a:tc gridSpan="3">
                  <a:txBody>
                    <a:bodyPr/>
                    <a:lstStyle/>
                    <a:p>
                      <a:pPr algn="ctr" rtl="1"/>
                      <a:r>
                        <a:rPr lang="en-US" sz="3600" dirty="0" smtClean="0">
                          <a:solidFill>
                            <a:schemeClr val="tx1"/>
                          </a:solidFill>
                        </a:rPr>
                        <a:t>Assets A and B</a:t>
                      </a:r>
                      <a:endParaRPr lang="ar-SA" sz="3600" dirty="0">
                        <a:solidFill>
                          <a:schemeClr val="tx1"/>
                        </a:solidFill>
                      </a:endParaRPr>
                    </a:p>
                  </a:txBody>
                  <a:tcPr/>
                </a:tc>
                <a:tc hMerge="1">
                  <a:txBody>
                    <a:bodyPr/>
                    <a:lstStyle/>
                    <a:p>
                      <a:pPr rtl="1"/>
                      <a:endParaRPr lang="ar-SA"/>
                    </a:p>
                  </a:txBody>
                  <a:tcPr/>
                </a:tc>
                <a:tc hMerge="1">
                  <a:txBody>
                    <a:bodyPr/>
                    <a:lstStyle/>
                    <a:p>
                      <a:pPr rtl="1"/>
                      <a:endParaRPr lang="ar-SA" dirty="0"/>
                    </a:p>
                  </a:txBody>
                  <a:tcPr/>
                </a:tc>
              </a:tr>
              <a:tr h="1000132">
                <a:tc>
                  <a:txBody>
                    <a:bodyPr/>
                    <a:lstStyle/>
                    <a:p>
                      <a:pPr algn="ctr" rtl="0"/>
                      <a:r>
                        <a:rPr lang="en-US" sz="3600" b="1" dirty="0" smtClean="0"/>
                        <a:t>Asset B</a:t>
                      </a:r>
                      <a:endParaRPr lang="ar-SA" sz="3600" b="1" dirty="0"/>
                    </a:p>
                  </a:txBody>
                  <a:tcPr/>
                </a:tc>
                <a:tc>
                  <a:txBody>
                    <a:bodyPr/>
                    <a:lstStyle/>
                    <a:p>
                      <a:pPr algn="ctr" rtl="0"/>
                      <a:r>
                        <a:rPr lang="en-US" sz="3600" b="1" dirty="0" smtClean="0"/>
                        <a:t>Asset A</a:t>
                      </a:r>
                      <a:endParaRPr lang="ar-SA" sz="3600" b="1" dirty="0"/>
                    </a:p>
                  </a:txBody>
                  <a:tcPr/>
                </a:tc>
                <a:tc rowSpan="2">
                  <a:txBody>
                    <a:bodyPr/>
                    <a:lstStyle/>
                    <a:p>
                      <a:pPr algn="ctr" rtl="0"/>
                      <a:r>
                        <a:rPr lang="en-US" sz="3600" b="1" dirty="0" smtClean="0">
                          <a:solidFill>
                            <a:schemeClr val="tx1"/>
                          </a:solidFill>
                        </a:rPr>
                        <a:t>Initial Investment</a:t>
                      </a:r>
                      <a:endParaRPr lang="ar-SA" sz="3600" b="1" dirty="0">
                        <a:solidFill>
                          <a:schemeClr val="tx1"/>
                        </a:solidFill>
                      </a:endParaRPr>
                    </a:p>
                  </a:txBody>
                  <a:tcPr anchor="ctr"/>
                </a:tc>
              </a:tr>
              <a:tr h="1000132">
                <a:tc>
                  <a:txBody>
                    <a:bodyPr/>
                    <a:lstStyle/>
                    <a:p>
                      <a:pPr algn="ctr" rtl="0"/>
                      <a:r>
                        <a:rPr lang="en-US" sz="3600" b="1" dirty="0" smtClean="0"/>
                        <a:t>$10000</a:t>
                      </a:r>
                      <a:endParaRPr lang="ar-SA" sz="3600" b="1" dirty="0"/>
                    </a:p>
                  </a:txBody>
                  <a:tcPr/>
                </a:tc>
                <a:tc>
                  <a:txBody>
                    <a:bodyPr/>
                    <a:lstStyle/>
                    <a:p>
                      <a:pPr algn="ctr" rtl="0"/>
                      <a:r>
                        <a:rPr lang="en-US" sz="3600" b="1" dirty="0" smtClean="0"/>
                        <a:t>$10000</a:t>
                      </a:r>
                      <a:endParaRPr lang="ar-SA" sz="3600" b="1" dirty="0"/>
                    </a:p>
                  </a:txBody>
                  <a:tcPr/>
                </a:tc>
                <a:tc vMerge="1">
                  <a:txBody>
                    <a:bodyPr/>
                    <a:lstStyle/>
                    <a:p>
                      <a:pPr algn="ctr" rtl="0"/>
                      <a:endParaRPr lang="ar-SA" sz="3600"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18625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7030A0"/>
                </a:solidFill>
                <a:cs typeface="Arial" pitchFamily="34" charset="0"/>
              </a:rPr>
              <a:t>EXAMPLE</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23</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graphicFrame>
        <p:nvGraphicFramePr>
          <p:cNvPr id="8" name="جدول 7"/>
          <p:cNvGraphicFramePr>
            <a:graphicFrameLocks noGrp="1"/>
          </p:cNvGraphicFramePr>
          <p:nvPr/>
        </p:nvGraphicFramePr>
        <p:xfrm>
          <a:off x="666720" y="2357430"/>
          <a:ext cx="8358246" cy="3139440"/>
        </p:xfrm>
        <a:graphic>
          <a:graphicData uri="http://schemas.openxmlformats.org/drawingml/2006/table">
            <a:tbl>
              <a:tblPr rtl="1" firstRow="1" bandRow="1">
                <a:tableStyleId>{5C22544A-7EE6-4342-B048-85BDC9FD1C3A}</a:tableStyleId>
              </a:tblPr>
              <a:tblGrid>
                <a:gridCol w="2786082"/>
                <a:gridCol w="2786082"/>
                <a:gridCol w="2786082"/>
              </a:tblGrid>
              <a:tr h="370840">
                <a:tc gridSpan="3">
                  <a:txBody>
                    <a:bodyPr/>
                    <a:lstStyle/>
                    <a:p>
                      <a:pPr algn="ctr" rtl="1"/>
                      <a:r>
                        <a:rPr lang="en-US" sz="3200" dirty="0" smtClean="0">
                          <a:solidFill>
                            <a:schemeClr val="tx1"/>
                          </a:solidFill>
                        </a:rPr>
                        <a:t>Assets A and B</a:t>
                      </a:r>
                      <a:endParaRPr lang="ar-SA" sz="3200" dirty="0">
                        <a:solidFill>
                          <a:schemeClr val="tx1"/>
                        </a:solidFill>
                      </a:endParaRPr>
                    </a:p>
                  </a:txBody>
                  <a:tcPr/>
                </a:tc>
                <a:tc hMerge="1">
                  <a:txBody>
                    <a:bodyPr/>
                    <a:lstStyle/>
                    <a:p>
                      <a:pPr rtl="1"/>
                      <a:endParaRPr lang="ar-SA"/>
                    </a:p>
                  </a:txBody>
                  <a:tcPr/>
                </a:tc>
                <a:tc hMerge="1">
                  <a:txBody>
                    <a:bodyPr/>
                    <a:lstStyle/>
                    <a:p>
                      <a:pPr rtl="1"/>
                      <a:endParaRPr lang="ar-SA" dirty="0"/>
                    </a:p>
                  </a:txBody>
                  <a:tcPr/>
                </a:tc>
              </a:tr>
              <a:tr h="370840">
                <a:tc>
                  <a:txBody>
                    <a:bodyPr/>
                    <a:lstStyle/>
                    <a:p>
                      <a:pPr algn="ctr" rtl="0"/>
                      <a:r>
                        <a:rPr lang="en-US" sz="3600" b="1" dirty="0" smtClean="0"/>
                        <a:t>7%</a:t>
                      </a:r>
                      <a:endParaRPr lang="ar-SA" sz="3600" b="1" dirty="0"/>
                    </a:p>
                  </a:txBody>
                  <a:tcPr/>
                </a:tc>
                <a:tc>
                  <a:txBody>
                    <a:bodyPr/>
                    <a:lstStyle/>
                    <a:p>
                      <a:pPr algn="ctr" rtl="0"/>
                      <a:r>
                        <a:rPr lang="en-US" sz="3600" b="1" dirty="0" smtClean="0"/>
                        <a:t>13%</a:t>
                      </a:r>
                      <a:endParaRPr lang="ar-SA" sz="3600" b="1" dirty="0"/>
                    </a:p>
                  </a:txBody>
                  <a:tcPr/>
                </a:tc>
                <a:tc>
                  <a:txBody>
                    <a:bodyPr/>
                    <a:lstStyle/>
                    <a:p>
                      <a:pPr algn="ctr" rtl="0"/>
                      <a:r>
                        <a:rPr lang="en-US" sz="3600" b="1" dirty="0" smtClean="0"/>
                        <a:t>Pessimistic</a:t>
                      </a:r>
                      <a:endParaRPr lang="ar-SA" sz="3600" b="1" dirty="0"/>
                    </a:p>
                  </a:txBody>
                  <a:tcPr/>
                </a:tc>
              </a:tr>
              <a:tr h="370840">
                <a:tc>
                  <a:txBody>
                    <a:bodyPr/>
                    <a:lstStyle/>
                    <a:p>
                      <a:pPr algn="ctr" rtl="0"/>
                      <a:r>
                        <a:rPr lang="en-US" sz="3600" b="1" dirty="0" smtClean="0"/>
                        <a:t>15</a:t>
                      </a:r>
                      <a:endParaRPr lang="ar-SA" sz="3600" b="1" dirty="0"/>
                    </a:p>
                  </a:txBody>
                  <a:tcPr/>
                </a:tc>
                <a:tc>
                  <a:txBody>
                    <a:bodyPr/>
                    <a:lstStyle/>
                    <a:p>
                      <a:pPr algn="ctr" rtl="0"/>
                      <a:r>
                        <a:rPr lang="en-US" sz="3600" b="1" dirty="0" smtClean="0"/>
                        <a:t>15</a:t>
                      </a:r>
                      <a:endParaRPr lang="ar-SA" sz="3600" b="1" dirty="0"/>
                    </a:p>
                  </a:txBody>
                  <a:tcPr/>
                </a:tc>
                <a:tc>
                  <a:txBody>
                    <a:bodyPr/>
                    <a:lstStyle/>
                    <a:p>
                      <a:pPr algn="ctr" rtl="0"/>
                      <a:r>
                        <a:rPr lang="en-US" sz="3600" b="1" dirty="0" smtClean="0"/>
                        <a:t>Most likely</a:t>
                      </a:r>
                      <a:endParaRPr lang="ar-SA" sz="3600" b="1" dirty="0"/>
                    </a:p>
                  </a:txBody>
                  <a:tcPr/>
                </a:tc>
              </a:tr>
              <a:tr h="370840">
                <a:tc>
                  <a:txBody>
                    <a:bodyPr/>
                    <a:lstStyle/>
                    <a:p>
                      <a:pPr algn="ctr" rtl="0"/>
                      <a:r>
                        <a:rPr lang="en-US" sz="3600" b="1" dirty="0" smtClean="0"/>
                        <a:t>23</a:t>
                      </a:r>
                      <a:endParaRPr lang="ar-SA" sz="3600" b="1" dirty="0"/>
                    </a:p>
                  </a:txBody>
                  <a:tcPr/>
                </a:tc>
                <a:tc>
                  <a:txBody>
                    <a:bodyPr/>
                    <a:lstStyle/>
                    <a:p>
                      <a:pPr algn="ctr" rtl="0"/>
                      <a:r>
                        <a:rPr lang="en-US" sz="3600" b="1" dirty="0" smtClean="0"/>
                        <a:t>17</a:t>
                      </a:r>
                      <a:endParaRPr lang="ar-SA" sz="3600" b="1" dirty="0"/>
                    </a:p>
                  </a:txBody>
                  <a:tcPr/>
                </a:tc>
                <a:tc>
                  <a:txBody>
                    <a:bodyPr/>
                    <a:lstStyle/>
                    <a:p>
                      <a:pPr algn="ctr" rtl="0"/>
                      <a:r>
                        <a:rPr lang="en-US" sz="3600" b="1" dirty="0" smtClean="0"/>
                        <a:t>Optimistic</a:t>
                      </a:r>
                      <a:endParaRPr lang="ar-SA" sz="3600" b="1" dirty="0"/>
                    </a:p>
                  </a:txBody>
                  <a:tcPr/>
                </a:tc>
              </a:tr>
              <a:tr h="404516">
                <a:tc>
                  <a:txBody>
                    <a:bodyPr/>
                    <a:lstStyle/>
                    <a:p>
                      <a:pPr algn="ctr" rtl="0"/>
                      <a:r>
                        <a:rPr lang="en-US" sz="3600" b="1" dirty="0" smtClean="0">
                          <a:solidFill>
                            <a:srgbClr val="C00000"/>
                          </a:solidFill>
                        </a:rPr>
                        <a:t>16%</a:t>
                      </a:r>
                      <a:endParaRPr lang="ar-SA" sz="3600" b="1" dirty="0">
                        <a:solidFill>
                          <a:srgbClr val="C00000"/>
                        </a:solidFill>
                      </a:endParaRPr>
                    </a:p>
                  </a:txBody>
                  <a:tcPr/>
                </a:tc>
                <a:tc>
                  <a:txBody>
                    <a:bodyPr/>
                    <a:lstStyle/>
                    <a:p>
                      <a:pPr algn="ctr" rtl="0"/>
                      <a:r>
                        <a:rPr lang="en-US" sz="3600" b="1" dirty="0" smtClean="0">
                          <a:solidFill>
                            <a:schemeClr val="accent2">
                              <a:lumMod val="50000"/>
                            </a:schemeClr>
                          </a:solidFill>
                        </a:rPr>
                        <a:t>4%</a:t>
                      </a:r>
                      <a:endParaRPr lang="ar-SA" sz="3600" b="1" dirty="0">
                        <a:solidFill>
                          <a:schemeClr val="accent2">
                            <a:lumMod val="50000"/>
                          </a:schemeClr>
                        </a:solidFill>
                      </a:endParaRPr>
                    </a:p>
                  </a:txBody>
                  <a:tcPr/>
                </a:tc>
                <a:tc>
                  <a:txBody>
                    <a:bodyPr/>
                    <a:lstStyle/>
                    <a:p>
                      <a:pPr algn="ctr" rtl="0"/>
                      <a:r>
                        <a:rPr lang="en-US" sz="3600" b="1" dirty="0" smtClean="0"/>
                        <a:t>Range</a:t>
                      </a:r>
                      <a:endParaRPr lang="ar-SA" sz="3600" b="1" dirty="0"/>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18625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000" b="1" dirty="0" smtClean="0">
                <a:solidFill>
                  <a:srgbClr val="C00000"/>
                </a:solidFill>
                <a:cs typeface="Arial" pitchFamily="34" charset="0"/>
              </a:rPr>
              <a:t>Probability Distributions</a:t>
            </a:r>
          </a:p>
          <a:p>
            <a:pPr marL="0" indent="0" algn="justLow" rtl="0"/>
            <a:r>
              <a:rPr lang="en-US" sz="3000" b="1" dirty="0" smtClean="0">
                <a:cs typeface="Arial" pitchFamily="34" charset="0"/>
              </a:rPr>
              <a:t>Probability means a chance for that a given outcome which will occur. Yet, probability distribution provide a more quantitative insight into an asset’s risk. If an outcome has 80% probability of occurrence, the given outcome would be expected to occur 8 out of 10 times. If an outcome has a probability of 100%, it is then certain to occur. Outcomes having a probability of zero  will never occur.</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24</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18625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7030A0"/>
                </a:solidFill>
                <a:cs typeface="Arial" pitchFamily="34" charset="0"/>
              </a:rPr>
              <a:t>EXAMPLE</a:t>
            </a:r>
          </a:p>
          <a:p>
            <a:pPr marL="0" indent="0" algn="justLow" rtl="0"/>
            <a:r>
              <a:rPr lang="en-US" sz="3000" b="1" dirty="0" smtClean="0">
                <a:cs typeface="Arial" pitchFamily="34" charset="0"/>
              </a:rPr>
              <a:t>An evaluation of </a:t>
            </a:r>
            <a:r>
              <a:rPr lang="en-US" sz="3000" b="1" u="sng" dirty="0" smtClean="0">
                <a:cs typeface="Arial" pitchFamily="34" charset="0"/>
              </a:rPr>
              <a:t>Norman company’s</a:t>
            </a:r>
            <a:r>
              <a:rPr lang="en-US" sz="3000" b="1" dirty="0" smtClean="0">
                <a:cs typeface="Arial" pitchFamily="34" charset="0"/>
              </a:rPr>
              <a:t> past estimates indicates the probabilities of the pessimistic, most likely, and optimistic outcomes’ occurring are 25, 50 , and 25 percent, respectively. The sum of these probabilities must equal 100 %; that is they must be based on all the alternatives considered.</a:t>
            </a:r>
          </a:p>
          <a:p>
            <a:pPr marL="0" indent="0" algn="justLow" rtl="0"/>
            <a:r>
              <a:rPr lang="en-US" sz="3000" b="1" dirty="0" smtClean="0">
                <a:solidFill>
                  <a:srgbClr val="C00000"/>
                </a:solidFill>
                <a:cs typeface="Arial" pitchFamily="34" charset="0"/>
              </a:rPr>
              <a:t>See figure 6.2 , and figure 6.3</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25</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029732" cy="4186251"/>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2800" b="1" dirty="0" smtClean="0">
                <a:solidFill>
                  <a:srgbClr val="C00000"/>
                </a:solidFill>
                <a:cs typeface="Arial" pitchFamily="34" charset="0"/>
              </a:rPr>
              <a:t>BAR CHART</a:t>
            </a:r>
            <a:endParaRPr lang="en-US" sz="2800" b="1" dirty="0" smtClean="0">
              <a:solidFill>
                <a:srgbClr val="C00000"/>
              </a:solidFill>
              <a:cs typeface="Arial" pitchFamily="34" charset="0"/>
            </a:endParaRPr>
          </a:p>
          <a:p>
            <a:pPr marL="0" indent="0" algn="justLow" rtl="0"/>
            <a:r>
              <a:rPr lang="en-US" sz="2800" b="1" dirty="0" smtClean="0">
                <a:cs typeface="Arial" pitchFamily="34" charset="0"/>
              </a:rPr>
              <a:t>The simplest type of probability distribution is the </a:t>
            </a:r>
            <a:r>
              <a:rPr lang="en-US" sz="2800" b="1" dirty="0" smtClean="0">
                <a:solidFill>
                  <a:srgbClr val="C00000"/>
                </a:solidFill>
                <a:cs typeface="Arial" pitchFamily="34" charset="0"/>
              </a:rPr>
              <a:t>bar chart</a:t>
            </a:r>
            <a:r>
              <a:rPr lang="en-US" sz="2800" b="1" dirty="0" smtClean="0">
                <a:cs typeface="Arial" pitchFamily="34" charset="0"/>
              </a:rPr>
              <a:t>, which </a:t>
            </a:r>
            <a:r>
              <a:rPr lang="en-US" sz="2800" b="1" dirty="0" smtClean="0">
                <a:solidFill>
                  <a:srgbClr val="002060"/>
                </a:solidFill>
                <a:cs typeface="Arial" pitchFamily="34" charset="0"/>
              </a:rPr>
              <a:t>shows only a limited number of outcome-probability coordinates</a:t>
            </a:r>
            <a:r>
              <a:rPr lang="en-US" sz="2800" b="1" dirty="0" smtClean="0">
                <a:cs typeface="Arial" pitchFamily="34" charset="0"/>
              </a:rPr>
              <a:t>. </a:t>
            </a:r>
            <a:r>
              <a:rPr lang="en-US" sz="2800" b="1" dirty="0" smtClean="0">
                <a:solidFill>
                  <a:srgbClr val="C00000"/>
                </a:solidFill>
                <a:cs typeface="Arial" pitchFamily="34" charset="0"/>
              </a:rPr>
              <a:t>See figure 6.2</a:t>
            </a:r>
          </a:p>
          <a:p>
            <a:pPr marL="0" indent="0" algn="justLow" rtl="0"/>
            <a:endParaRPr lang="en-US" sz="2800" b="1" dirty="0" smtClean="0">
              <a:solidFill>
                <a:srgbClr val="C00000"/>
              </a:solidFill>
              <a:cs typeface="Arial" pitchFamily="34" charset="0"/>
            </a:endParaRPr>
          </a:p>
          <a:p>
            <a:pPr marL="0" indent="0" algn="justLow" rtl="0"/>
            <a:r>
              <a:rPr lang="en-US" sz="2800" b="1" dirty="0" smtClean="0">
                <a:solidFill>
                  <a:srgbClr val="C00000"/>
                </a:solidFill>
                <a:cs typeface="Arial" pitchFamily="34" charset="0"/>
              </a:rPr>
              <a:t>CONTINUOUS PROBABILITY DISTRIBUTION</a:t>
            </a:r>
          </a:p>
          <a:p>
            <a:pPr marL="0" indent="0" algn="justLow" rtl="0"/>
            <a:r>
              <a:rPr lang="en-US" sz="2800" b="1" dirty="0" smtClean="0">
                <a:cs typeface="Arial" pitchFamily="34" charset="0"/>
              </a:rPr>
              <a:t>This type of distribution can be thought of as a </a:t>
            </a:r>
            <a:r>
              <a:rPr lang="en-US" sz="2800" b="1" dirty="0" smtClean="0">
                <a:solidFill>
                  <a:srgbClr val="002060"/>
                </a:solidFill>
                <a:cs typeface="Arial" pitchFamily="34" charset="0"/>
              </a:rPr>
              <a:t>bar chart for a very large number of outcome. </a:t>
            </a:r>
            <a:r>
              <a:rPr lang="en-US" sz="2800" b="1" dirty="0" smtClean="0">
                <a:solidFill>
                  <a:srgbClr val="C00000"/>
                </a:solidFill>
                <a:cs typeface="Arial" pitchFamily="34" charset="0"/>
              </a:rPr>
              <a:t>figure 6.3</a:t>
            </a:r>
            <a:r>
              <a:rPr lang="en-US" sz="2800" b="1" dirty="0" smtClean="0">
                <a:solidFill>
                  <a:srgbClr val="002060"/>
                </a:solidFill>
                <a:cs typeface="Arial" pitchFamily="34" charset="0"/>
              </a:rPr>
              <a:t>  </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26</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23844" y="1857364"/>
            <a:ext cx="9029732" cy="3686185"/>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002060"/>
                </a:solidFill>
              </a:rPr>
              <a:t>RISK MEASUREMENT</a:t>
            </a:r>
          </a:p>
          <a:p>
            <a:pPr marL="0" indent="0" algn="justLow" rtl="0"/>
            <a:r>
              <a:rPr lang="en-US" sz="3000" b="1" dirty="0" smtClean="0">
                <a:cs typeface="Arial" pitchFamily="34" charset="0"/>
              </a:rPr>
              <a:t>The risk of an asset can be measured quantitatively by using statistics. Here we consider two statistics- </a:t>
            </a:r>
            <a:r>
              <a:rPr lang="en-US" sz="3000" b="1" dirty="0" smtClean="0">
                <a:solidFill>
                  <a:srgbClr val="C00000"/>
                </a:solidFill>
                <a:cs typeface="Arial" pitchFamily="34" charset="0"/>
              </a:rPr>
              <a:t>the standard deviation </a:t>
            </a:r>
            <a:r>
              <a:rPr lang="en-US" sz="3000" b="1" dirty="0" smtClean="0">
                <a:cs typeface="Arial" pitchFamily="34" charset="0"/>
              </a:rPr>
              <a:t>and the </a:t>
            </a:r>
            <a:r>
              <a:rPr lang="en-US" sz="3000" b="1" dirty="0" smtClean="0">
                <a:solidFill>
                  <a:srgbClr val="C00000"/>
                </a:solidFill>
                <a:cs typeface="Arial" pitchFamily="34" charset="0"/>
              </a:rPr>
              <a:t>coefficient of variation- </a:t>
            </a:r>
            <a:r>
              <a:rPr lang="en-US" sz="3000" b="1" dirty="0" smtClean="0">
                <a:cs typeface="Arial" pitchFamily="34" charset="0"/>
              </a:rPr>
              <a:t>that can be used to measure the risk (that is variability) of asset returns.</a:t>
            </a:r>
            <a:endParaRPr lang="en-US" b="1" dirty="0" smtClean="0">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27</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524900" y="471488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52406" y="2000240"/>
            <a:ext cx="9029732" cy="3686185"/>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C00000"/>
                </a:solidFill>
                <a:cs typeface="Arial" pitchFamily="34" charset="0"/>
              </a:rPr>
              <a:t>Standard Deviation </a:t>
            </a:r>
          </a:p>
          <a:p>
            <a:pPr marL="0" indent="0" algn="justLow" rtl="0"/>
            <a:r>
              <a:rPr lang="en-US" b="1" dirty="0" smtClean="0">
                <a:cs typeface="Arial" pitchFamily="34" charset="0"/>
              </a:rPr>
              <a:t>The most common statistical indicator of an asset’s risk is the standard deviation           , which measures the dispersion around the </a:t>
            </a:r>
            <a:r>
              <a:rPr lang="en-US" i="1" dirty="0" smtClean="0">
                <a:cs typeface="Arial" pitchFamily="34" charset="0"/>
              </a:rPr>
              <a:t>expected value. </a:t>
            </a:r>
            <a:r>
              <a:rPr lang="en-US" b="1" dirty="0" smtClean="0">
                <a:cs typeface="Arial" pitchFamily="34" charset="0"/>
              </a:rPr>
              <a:t>The expected value of return ,      , is the most likely return on an asset. This can be calculated by the following equation: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28</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239148" y="35716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7650"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764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667380" y="2857496"/>
            <a:ext cx="572654" cy="684000"/>
          </a:xfrm>
          <a:prstGeom prst="rect">
            <a:avLst/>
          </a:prstGeom>
          <a:noFill/>
        </p:spPr>
      </p:pic>
      <p:sp>
        <p:nvSpPr>
          <p:cNvPr id="27652"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765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24438" y="4071942"/>
            <a:ext cx="287192" cy="57150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38092" y="1714488"/>
            <a:ext cx="9429816" cy="414340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C00000"/>
                </a:solidFill>
                <a:cs typeface="Arial" pitchFamily="34" charset="0"/>
              </a:rPr>
              <a:t>The expected value of a return</a:t>
            </a:r>
            <a:endParaRPr lang="en-US" sz="3200" b="1" dirty="0" smtClean="0">
              <a:solidFill>
                <a:srgbClr val="C00000"/>
              </a:solidFill>
              <a:cs typeface="Arial" pitchFamily="34" charset="0"/>
            </a:endParaRPr>
          </a:p>
          <a:p>
            <a:pPr marL="0" indent="0" algn="justLow" rtl="0"/>
            <a:endParaRPr lang="en-US" sz="3200" b="1" dirty="0" smtClean="0">
              <a:solidFill>
                <a:srgbClr val="C00000"/>
              </a:solidFill>
              <a:cs typeface="Arial" pitchFamily="34" charset="0"/>
            </a:endParaRPr>
          </a:p>
          <a:p>
            <a:pPr marL="0" indent="0" algn="justLow" rtl="0"/>
            <a:endParaRPr lang="en-US" sz="3200" b="1" dirty="0" smtClean="0">
              <a:solidFill>
                <a:srgbClr val="C00000"/>
              </a:solidFill>
              <a:cs typeface="Arial" pitchFamily="34" charset="0"/>
            </a:endParaRPr>
          </a:p>
          <a:p>
            <a:pPr marL="0" indent="0" algn="justLow" rtl="0"/>
            <a:r>
              <a:rPr lang="en-US" sz="3200" b="1" dirty="0" smtClean="0">
                <a:cs typeface="Arial" pitchFamily="34" charset="0"/>
              </a:rPr>
              <a:t>Where:       = The expected value of a return</a:t>
            </a:r>
          </a:p>
          <a:p>
            <a:pPr marL="0" indent="0" algn="justLow" rtl="0"/>
            <a:r>
              <a:rPr lang="en-US" sz="3200" b="1" dirty="0" smtClean="0">
                <a:cs typeface="Arial" pitchFamily="34" charset="0"/>
              </a:rPr>
              <a:t>                      = return for the        outcome</a:t>
            </a:r>
          </a:p>
          <a:p>
            <a:pPr marL="0" indent="0" algn="justLow" rtl="0"/>
            <a:r>
              <a:rPr lang="en-US" sz="3200" b="1" dirty="0" smtClean="0">
                <a:cs typeface="Arial" pitchFamily="34" charset="0"/>
              </a:rPr>
              <a:t>            = probability of occurrence of the        outcome</a:t>
            </a:r>
          </a:p>
          <a:p>
            <a:pPr marL="0" indent="0" algn="justLow" rtl="0"/>
            <a:r>
              <a:rPr lang="en-US" sz="3200" b="1" dirty="0" smtClean="0">
                <a:cs typeface="Arial" pitchFamily="34" charset="0"/>
              </a:rPr>
              <a:t>            = number of outcomes considered </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29</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239148" y="35716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7650"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7652"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403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403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3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881298" y="2285992"/>
            <a:ext cx="5072098" cy="1214446"/>
          </a:xfrm>
          <a:prstGeom prst="rect">
            <a:avLst/>
          </a:prstGeom>
          <a:noFill/>
        </p:spPr>
      </p:pic>
      <p:sp>
        <p:nvSpPr>
          <p:cNvPr id="4403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404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39"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09728" y="3571876"/>
            <a:ext cx="285752" cy="466725"/>
          </a:xfrm>
          <a:prstGeom prst="rect">
            <a:avLst/>
          </a:prstGeom>
          <a:noFill/>
        </p:spPr>
      </p:pic>
      <p:sp>
        <p:nvSpPr>
          <p:cNvPr id="44042" name="Rectangle 10"/>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1" name="Picture 9"/>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738290" y="4143380"/>
            <a:ext cx="428628" cy="447675"/>
          </a:xfrm>
          <a:prstGeom prst="rect">
            <a:avLst/>
          </a:prstGeom>
          <a:noFill/>
        </p:spPr>
      </p:pic>
      <p:sp>
        <p:nvSpPr>
          <p:cNvPr id="44044" name="Rectangle 1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3" name="Picture 1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38158" y="4786322"/>
            <a:ext cx="504825" cy="447675"/>
          </a:xfrm>
          <a:prstGeom prst="rect">
            <a:avLst/>
          </a:prstGeom>
          <a:noFill/>
        </p:spPr>
      </p:pic>
      <p:sp>
        <p:nvSpPr>
          <p:cNvPr id="44046" name="Rectangle 1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5" name="Picture 1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881034" y="5286388"/>
            <a:ext cx="285752" cy="447675"/>
          </a:xfrm>
          <a:prstGeom prst="rect">
            <a:avLst/>
          </a:prstGeom>
          <a:noFill/>
        </p:spPr>
      </p:pic>
      <p:sp>
        <p:nvSpPr>
          <p:cNvPr id="44048" name="Rectangle 1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7" name="Picture 1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880992" y="4221088"/>
            <a:ext cx="571504" cy="428626"/>
          </a:xfrm>
          <a:prstGeom prst="rect">
            <a:avLst/>
          </a:prstGeom>
          <a:noFill/>
        </p:spPr>
      </p:pic>
      <p:pic>
        <p:nvPicPr>
          <p:cNvPr id="27" name="Picture 1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969224" y="4797152"/>
            <a:ext cx="571504" cy="42862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38092" y="1714488"/>
            <a:ext cx="9429816" cy="414340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C00000"/>
                </a:solidFill>
                <a:cs typeface="Arial" pitchFamily="34" charset="0"/>
              </a:rPr>
              <a:t>Standard Deviation ( the equation)</a:t>
            </a:r>
          </a:p>
          <a:p>
            <a:pPr marL="0" indent="0" algn="justLow" rtl="0"/>
            <a:endParaRPr lang="en-US" sz="3200" b="1" dirty="0" smtClean="0">
              <a:solidFill>
                <a:srgbClr val="C00000"/>
              </a:solidFill>
              <a:cs typeface="Arial" pitchFamily="34" charset="0"/>
            </a:endParaRPr>
          </a:p>
          <a:p>
            <a:pPr marL="0" indent="0" algn="justLow" rtl="0"/>
            <a:endParaRPr lang="en-US" sz="3200" b="1" dirty="0" smtClean="0">
              <a:solidFill>
                <a:srgbClr val="C00000"/>
              </a:solidFill>
              <a:cs typeface="Arial" pitchFamily="34" charset="0"/>
            </a:endParaRPr>
          </a:p>
          <a:p>
            <a:pPr marL="0" indent="0" algn="justLow" rtl="0"/>
            <a:r>
              <a:rPr lang="en-US" sz="3200" b="1" dirty="0" smtClean="0">
                <a:cs typeface="Arial" pitchFamily="34" charset="0"/>
              </a:rPr>
              <a:t>Where:       = The expected value of a return</a:t>
            </a:r>
          </a:p>
          <a:p>
            <a:pPr marL="0" indent="0" algn="justLow" rtl="0"/>
            <a:r>
              <a:rPr lang="en-US" sz="3200" b="1" dirty="0" smtClean="0">
                <a:cs typeface="Arial" pitchFamily="34" charset="0"/>
              </a:rPr>
              <a:t>                      = return for the        outcome</a:t>
            </a:r>
          </a:p>
          <a:p>
            <a:pPr marL="0" indent="0" algn="justLow" rtl="0"/>
            <a:r>
              <a:rPr lang="en-US" sz="3200" b="1" dirty="0" smtClean="0">
                <a:cs typeface="Arial" pitchFamily="34" charset="0"/>
              </a:rPr>
              <a:t>            = probability of occurrence of the        outcome</a:t>
            </a:r>
          </a:p>
          <a:p>
            <a:pPr marL="0" indent="0" algn="justLow" rtl="0"/>
            <a:r>
              <a:rPr lang="en-US" sz="3200" b="1" dirty="0" smtClean="0">
                <a:cs typeface="Arial" pitchFamily="34" charset="0"/>
              </a:rPr>
              <a:t>            = number of outcomes considered </a:t>
            </a: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30</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239148" y="357166"/>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7650"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27652"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403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4036"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4038"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44040"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39" name="Picture 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809728" y="3571876"/>
            <a:ext cx="285752" cy="466725"/>
          </a:xfrm>
          <a:prstGeom prst="rect">
            <a:avLst/>
          </a:prstGeom>
          <a:noFill/>
        </p:spPr>
      </p:pic>
      <p:sp>
        <p:nvSpPr>
          <p:cNvPr id="44042" name="Rectangle 10"/>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1" name="Picture 9"/>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38290" y="4143380"/>
            <a:ext cx="428628" cy="447675"/>
          </a:xfrm>
          <a:prstGeom prst="rect">
            <a:avLst/>
          </a:prstGeom>
          <a:noFill/>
        </p:spPr>
      </p:pic>
      <p:sp>
        <p:nvSpPr>
          <p:cNvPr id="44044" name="Rectangle 1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3" name="Picture 1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38158" y="4786322"/>
            <a:ext cx="504825" cy="447675"/>
          </a:xfrm>
          <a:prstGeom prst="rect">
            <a:avLst/>
          </a:prstGeom>
          <a:noFill/>
        </p:spPr>
      </p:pic>
      <p:sp>
        <p:nvSpPr>
          <p:cNvPr id="44046" name="Rectangle 1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5" name="Picture 1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81034" y="5286388"/>
            <a:ext cx="285752" cy="447675"/>
          </a:xfrm>
          <a:prstGeom prst="rect">
            <a:avLst/>
          </a:prstGeom>
          <a:noFill/>
        </p:spPr>
      </p:pic>
      <p:sp>
        <p:nvSpPr>
          <p:cNvPr id="44048" name="Rectangle 1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4047" name="Picture 1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880992" y="4221088"/>
            <a:ext cx="571504" cy="428626"/>
          </a:xfrm>
          <a:prstGeom prst="rect">
            <a:avLst/>
          </a:prstGeom>
          <a:noFill/>
        </p:spPr>
      </p:pic>
      <p:pic>
        <p:nvPicPr>
          <p:cNvPr id="27" name="Picture 1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041232" y="4725144"/>
            <a:ext cx="571504" cy="428626"/>
          </a:xfrm>
          <a:prstGeom prst="rect">
            <a:avLst/>
          </a:prstGeom>
          <a:noFill/>
        </p:spPr>
      </p:pic>
      <p:sp>
        <p:nvSpPr>
          <p:cNvPr id="4505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45057" name="Picture 1"/>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381100" y="2143116"/>
            <a:ext cx="7143800" cy="142876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666720" y="1500174"/>
            <a:ext cx="8501122" cy="485778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7030A0"/>
                </a:solidFill>
                <a:cs typeface="Arial" pitchFamily="34" charset="0"/>
              </a:rPr>
              <a:t>EXAMPLE</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31</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graphicFrame>
        <p:nvGraphicFramePr>
          <p:cNvPr id="8" name="جدول 7"/>
          <p:cNvGraphicFramePr>
            <a:graphicFrameLocks noGrp="1"/>
          </p:cNvGraphicFramePr>
          <p:nvPr/>
        </p:nvGraphicFramePr>
        <p:xfrm>
          <a:off x="881034" y="2071678"/>
          <a:ext cx="8286808" cy="3888016"/>
        </p:xfrm>
        <a:graphic>
          <a:graphicData uri="http://schemas.openxmlformats.org/drawingml/2006/table">
            <a:tbl>
              <a:tblPr rtl="1" firstRow="1" bandRow="1">
                <a:tableStyleId>{5C22544A-7EE6-4342-B048-85BDC9FD1C3A}</a:tableStyleId>
              </a:tblPr>
              <a:tblGrid>
                <a:gridCol w="2071702"/>
                <a:gridCol w="2071702"/>
                <a:gridCol w="2071702"/>
                <a:gridCol w="2071702"/>
              </a:tblGrid>
              <a:tr h="508727">
                <a:tc gridSpan="4">
                  <a:txBody>
                    <a:bodyPr/>
                    <a:lstStyle/>
                    <a:p>
                      <a:pPr algn="ctr" rtl="0"/>
                      <a:r>
                        <a:rPr lang="en-US" sz="2800" dirty="0" smtClean="0">
                          <a:solidFill>
                            <a:schemeClr val="tx1"/>
                          </a:solidFill>
                        </a:rPr>
                        <a:t> Expected value of return -asset A-</a:t>
                      </a:r>
                      <a:endParaRPr lang="ar-SA" sz="28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c hMerge="1">
                  <a:txBody>
                    <a:bodyPr/>
                    <a:lstStyle/>
                    <a:p>
                      <a:pPr rtl="1"/>
                      <a:endParaRPr lang="ar-SA" dirty="0"/>
                    </a:p>
                  </a:txBody>
                  <a:tcPr/>
                </a:tc>
              </a:tr>
              <a:tr h="1406479">
                <a:tc>
                  <a:txBody>
                    <a:bodyPr/>
                    <a:lstStyle/>
                    <a:p>
                      <a:pPr algn="ctr" rtl="0"/>
                      <a:r>
                        <a:rPr lang="en-US" sz="2200" dirty="0" smtClean="0"/>
                        <a:t>Weighted</a:t>
                      </a:r>
                      <a:r>
                        <a:rPr lang="en-US" sz="2200" baseline="0" dirty="0" smtClean="0"/>
                        <a:t> value %</a:t>
                      </a:r>
                    </a:p>
                    <a:p>
                      <a:pPr algn="ctr" rtl="0"/>
                      <a:r>
                        <a:rPr lang="en-US" sz="2200" baseline="0" dirty="0" smtClean="0"/>
                        <a:t>[(1)</a:t>
                      </a:r>
                      <a:r>
                        <a:rPr lang="ar-SA" sz="2200" baseline="0" dirty="0" smtClean="0"/>
                        <a:t>×</a:t>
                      </a:r>
                      <a:r>
                        <a:rPr lang="en-US" sz="2200" baseline="0" dirty="0" smtClean="0"/>
                        <a:t>(2)=(3)]</a:t>
                      </a:r>
                    </a:p>
                    <a:p>
                      <a:pPr algn="ctr" rtl="1"/>
                      <a:endParaRPr lang="ar-SA" sz="2200" dirty="0"/>
                    </a:p>
                  </a:txBody>
                  <a:tcPr anchor="ctr"/>
                </a:tc>
                <a:tc>
                  <a:txBody>
                    <a:bodyPr/>
                    <a:lstStyle/>
                    <a:p>
                      <a:pPr algn="ctr" rtl="1"/>
                      <a:r>
                        <a:rPr lang="en-US" sz="2200" dirty="0" smtClean="0"/>
                        <a:t>Returns  %</a:t>
                      </a:r>
                    </a:p>
                    <a:p>
                      <a:pPr algn="ctr" rtl="1"/>
                      <a:r>
                        <a:rPr lang="en-US" sz="2200" dirty="0" smtClean="0"/>
                        <a:t>(2)</a:t>
                      </a:r>
                      <a:endParaRPr lang="ar-SA" sz="2200" dirty="0"/>
                    </a:p>
                  </a:txBody>
                  <a:tcPr anchor="ctr"/>
                </a:tc>
                <a:tc>
                  <a:txBody>
                    <a:bodyPr/>
                    <a:lstStyle/>
                    <a:p>
                      <a:pPr algn="ctr" rtl="1"/>
                      <a:r>
                        <a:rPr lang="en-US" sz="2200" dirty="0" smtClean="0"/>
                        <a:t>Probability</a:t>
                      </a:r>
                    </a:p>
                    <a:p>
                      <a:pPr algn="ctr" rtl="1"/>
                      <a:r>
                        <a:rPr lang="en-US" sz="2200" dirty="0" smtClean="0"/>
                        <a:t>(1)</a:t>
                      </a:r>
                      <a:endParaRPr lang="ar-SA" sz="2200" dirty="0"/>
                    </a:p>
                  </a:txBody>
                  <a:tcPr anchor="ctr"/>
                </a:tc>
                <a:tc>
                  <a:txBody>
                    <a:bodyPr/>
                    <a:lstStyle/>
                    <a:p>
                      <a:pPr algn="ctr" rtl="1"/>
                      <a:r>
                        <a:rPr lang="en-US" sz="2200" dirty="0" smtClean="0"/>
                        <a:t>Possible outcomes</a:t>
                      </a:r>
                      <a:endParaRPr lang="ar-SA" sz="2200" dirty="0"/>
                    </a:p>
                  </a:txBody>
                  <a:tcPr anchor="ctr"/>
                </a:tc>
              </a:tr>
              <a:tr h="484324">
                <a:tc>
                  <a:txBody>
                    <a:bodyPr/>
                    <a:lstStyle/>
                    <a:p>
                      <a:pPr algn="ctr" rtl="1"/>
                      <a:r>
                        <a:rPr lang="en-US" sz="2200" dirty="0" smtClean="0"/>
                        <a:t>3.25</a:t>
                      </a:r>
                      <a:endParaRPr lang="ar-SA" sz="2200" dirty="0"/>
                    </a:p>
                  </a:txBody>
                  <a:tcPr anchor="ctr"/>
                </a:tc>
                <a:tc>
                  <a:txBody>
                    <a:bodyPr/>
                    <a:lstStyle/>
                    <a:p>
                      <a:pPr algn="ctr" rtl="1"/>
                      <a:r>
                        <a:rPr lang="en-US" sz="2200" dirty="0" smtClean="0"/>
                        <a:t>13</a:t>
                      </a:r>
                      <a:endParaRPr lang="ar-SA" sz="2200" dirty="0"/>
                    </a:p>
                  </a:txBody>
                  <a:tcPr anchor="ctr"/>
                </a:tc>
                <a:tc>
                  <a:txBody>
                    <a:bodyPr/>
                    <a:lstStyle/>
                    <a:p>
                      <a:pPr algn="ctr" rtl="1"/>
                      <a:r>
                        <a:rPr lang="en-US" sz="2200" dirty="0" smtClean="0"/>
                        <a:t>0.25</a:t>
                      </a:r>
                      <a:endParaRPr lang="ar-SA" sz="2200" dirty="0"/>
                    </a:p>
                  </a:txBody>
                  <a:tcPr anchor="ctr"/>
                </a:tc>
                <a:tc>
                  <a:txBody>
                    <a:bodyPr/>
                    <a:lstStyle/>
                    <a:p>
                      <a:pPr algn="ctr" rtl="1"/>
                      <a:r>
                        <a:rPr lang="en-US" sz="2200" dirty="0" smtClean="0"/>
                        <a:t>Pessimistic</a:t>
                      </a:r>
                      <a:endParaRPr lang="ar-SA" sz="2200" dirty="0"/>
                    </a:p>
                  </a:txBody>
                  <a:tcPr anchor="ctr"/>
                </a:tc>
              </a:tr>
              <a:tr h="484324">
                <a:tc>
                  <a:txBody>
                    <a:bodyPr/>
                    <a:lstStyle/>
                    <a:p>
                      <a:pPr algn="ctr" rtl="1"/>
                      <a:r>
                        <a:rPr lang="en-US" sz="2200" dirty="0" smtClean="0"/>
                        <a:t>7.50</a:t>
                      </a:r>
                      <a:endParaRPr lang="ar-SA" sz="2200" dirty="0"/>
                    </a:p>
                  </a:txBody>
                  <a:tcPr anchor="ctr"/>
                </a:tc>
                <a:tc>
                  <a:txBody>
                    <a:bodyPr/>
                    <a:lstStyle/>
                    <a:p>
                      <a:pPr algn="ctr" rtl="1"/>
                      <a:r>
                        <a:rPr lang="en-US" sz="2200" dirty="0" smtClean="0"/>
                        <a:t>15</a:t>
                      </a:r>
                      <a:endParaRPr lang="ar-SA" sz="2200" dirty="0"/>
                    </a:p>
                  </a:txBody>
                  <a:tcPr anchor="ctr"/>
                </a:tc>
                <a:tc>
                  <a:txBody>
                    <a:bodyPr/>
                    <a:lstStyle/>
                    <a:p>
                      <a:pPr algn="ctr" rtl="1"/>
                      <a:r>
                        <a:rPr lang="en-US" sz="2200" dirty="0" smtClean="0"/>
                        <a:t>0.50</a:t>
                      </a:r>
                      <a:endParaRPr lang="ar-SA" sz="2200" dirty="0"/>
                    </a:p>
                  </a:txBody>
                  <a:tcPr anchor="ctr"/>
                </a:tc>
                <a:tc>
                  <a:txBody>
                    <a:bodyPr/>
                    <a:lstStyle/>
                    <a:p>
                      <a:pPr algn="ctr" rtl="1"/>
                      <a:r>
                        <a:rPr lang="en-US" sz="2200" dirty="0" smtClean="0"/>
                        <a:t>Most likely</a:t>
                      </a:r>
                      <a:endParaRPr lang="ar-SA" sz="2200" dirty="0"/>
                    </a:p>
                  </a:txBody>
                  <a:tcPr anchor="ctr"/>
                </a:tc>
              </a:tr>
              <a:tr h="484324">
                <a:tc>
                  <a:txBody>
                    <a:bodyPr/>
                    <a:lstStyle/>
                    <a:p>
                      <a:pPr algn="ctr" rtl="1"/>
                      <a:r>
                        <a:rPr lang="en-US" sz="2200" dirty="0" smtClean="0"/>
                        <a:t>4.25</a:t>
                      </a:r>
                      <a:endParaRPr lang="ar-SA" sz="2200" dirty="0"/>
                    </a:p>
                  </a:txBody>
                  <a:tcPr anchor="ctr"/>
                </a:tc>
                <a:tc>
                  <a:txBody>
                    <a:bodyPr/>
                    <a:lstStyle/>
                    <a:p>
                      <a:pPr algn="ctr" rtl="1"/>
                      <a:r>
                        <a:rPr lang="en-US" sz="2200" dirty="0" smtClean="0"/>
                        <a:t>17</a:t>
                      </a:r>
                      <a:endParaRPr lang="ar-SA" sz="2200" dirty="0"/>
                    </a:p>
                  </a:txBody>
                  <a:tcPr anchor="ctr"/>
                </a:tc>
                <a:tc>
                  <a:txBody>
                    <a:bodyPr/>
                    <a:lstStyle/>
                    <a:p>
                      <a:pPr algn="ctr" rtl="1"/>
                      <a:r>
                        <a:rPr lang="en-US" sz="2200" dirty="0" smtClean="0"/>
                        <a:t>0.25</a:t>
                      </a:r>
                      <a:endParaRPr lang="ar-SA" sz="2200" dirty="0"/>
                    </a:p>
                  </a:txBody>
                  <a:tcPr anchor="ctr"/>
                </a:tc>
                <a:tc>
                  <a:txBody>
                    <a:bodyPr/>
                    <a:lstStyle/>
                    <a:p>
                      <a:pPr algn="ctr" rtl="1"/>
                      <a:r>
                        <a:rPr lang="en-US" sz="2200" dirty="0" smtClean="0"/>
                        <a:t>Optimistic</a:t>
                      </a:r>
                      <a:endParaRPr lang="ar-SA" sz="2200" dirty="0"/>
                    </a:p>
                  </a:txBody>
                  <a:tcPr anchor="ctr"/>
                </a:tc>
              </a:tr>
              <a:tr h="484324">
                <a:tc>
                  <a:txBody>
                    <a:bodyPr/>
                    <a:lstStyle/>
                    <a:p>
                      <a:pPr algn="ctr" rtl="1"/>
                      <a:r>
                        <a:rPr lang="en-US" sz="2200" b="1" dirty="0" smtClean="0"/>
                        <a:t>15.00</a:t>
                      </a:r>
                      <a:endParaRPr lang="ar-SA" sz="2200" b="1" dirty="0"/>
                    </a:p>
                  </a:txBody>
                  <a:tcPr anchor="ctr"/>
                </a:tc>
                <a:tc>
                  <a:txBody>
                    <a:bodyPr/>
                    <a:lstStyle/>
                    <a:p>
                      <a:pPr algn="ctr" rtl="1"/>
                      <a:r>
                        <a:rPr lang="en-US" sz="2200" b="1" dirty="0" smtClean="0"/>
                        <a:t>Expected return</a:t>
                      </a:r>
                      <a:endParaRPr lang="ar-SA" sz="2200" b="1" dirty="0"/>
                    </a:p>
                  </a:txBody>
                  <a:tcPr anchor="ctr"/>
                </a:tc>
                <a:tc>
                  <a:txBody>
                    <a:bodyPr/>
                    <a:lstStyle/>
                    <a:p>
                      <a:pPr algn="ctr" rtl="1"/>
                      <a:r>
                        <a:rPr lang="en-US" sz="2200" b="1" u="none" dirty="0" smtClean="0"/>
                        <a:t>1.00</a:t>
                      </a:r>
                      <a:endParaRPr lang="ar-SA" sz="2200" b="1" u="none" dirty="0"/>
                    </a:p>
                  </a:txBody>
                  <a:tcPr anchor="ctr"/>
                </a:tc>
                <a:tc>
                  <a:txBody>
                    <a:bodyPr/>
                    <a:lstStyle/>
                    <a:p>
                      <a:pPr algn="ctr" rtl="1"/>
                      <a:r>
                        <a:rPr lang="en-US" sz="2200" dirty="0" smtClean="0"/>
                        <a:t>Total</a:t>
                      </a:r>
                      <a:endParaRPr lang="ar-SA" sz="2200" dirty="0"/>
                    </a:p>
                  </a:txBody>
                  <a:tcPr anchor="ct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666720" y="1500174"/>
            <a:ext cx="8501122" cy="485778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7030A0"/>
                </a:solidFill>
                <a:cs typeface="Arial" pitchFamily="34" charset="0"/>
              </a:rPr>
              <a:t>EXAMPLE</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32</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graphicFrame>
        <p:nvGraphicFramePr>
          <p:cNvPr id="8" name="جدول 7"/>
          <p:cNvGraphicFramePr>
            <a:graphicFrameLocks noGrp="1"/>
          </p:cNvGraphicFramePr>
          <p:nvPr/>
        </p:nvGraphicFramePr>
        <p:xfrm>
          <a:off x="881034" y="2071678"/>
          <a:ext cx="8286808" cy="3888016"/>
        </p:xfrm>
        <a:graphic>
          <a:graphicData uri="http://schemas.openxmlformats.org/drawingml/2006/table">
            <a:tbl>
              <a:tblPr rtl="1" firstRow="1" bandRow="1">
                <a:tableStyleId>{5C22544A-7EE6-4342-B048-85BDC9FD1C3A}</a:tableStyleId>
              </a:tblPr>
              <a:tblGrid>
                <a:gridCol w="2071702"/>
                <a:gridCol w="2071702"/>
                <a:gridCol w="2071702"/>
                <a:gridCol w="2071702"/>
              </a:tblGrid>
              <a:tr h="508727">
                <a:tc gridSpan="4">
                  <a:txBody>
                    <a:bodyPr/>
                    <a:lstStyle/>
                    <a:p>
                      <a:pPr algn="ctr" rtl="0"/>
                      <a:r>
                        <a:rPr lang="en-US" sz="2800" dirty="0" smtClean="0">
                          <a:solidFill>
                            <a:schemeClr val="tx1"/>
                          </a:solidFill>
                        </a:rPr>
                        <a:t> Expected value of return -asset B-</a:t>
                      </a:r>
                      <a:endParaRPr lang="ar-SA" sz="28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c hMerge="1">
                  <a:txBody>
                    <a:bodyPr/>
                    <a:lstStyle/>
                    <a:p>
                      <a:pPr rtl="1"/>
                      <a:endParaRPr lang="ar-SA" dirty="0"/>
                    </a:p>
                  </a:txBody>
                  <a:tcPr/>
                </a:tc>
              </a:tr>
              <a:tr h="1406479">
                <a:tc>
                  <a:txBody>
                    <a:bodyPr/>
                    <a:lstStyle/>
                    <a:p>
                      <a:pPr algn="ctr" rtl="0"/>
                      <a:r>
                        <a:rPr lang="en-US" sz="2200" dirty="0" smtClean="0"/>
                        <a:t>Weighted</a:t>
                      </a:r>
                      <a:r>
                        <a:rPr lang="en-US" sz="2200" baseline="0" dirty="0" smtClean="0"/>
                        <a:t> value %</a:t>
                      </a:r>
                    </a:p>
                    <a:p>
                      <a:pPr algn="ctr" rtl="0"/>
                      <a:r>
                        <a:rPr lang="en-US" sz="2200" baseline="0" dirty="0" smtClean="0"/>
                        <a:t>[(1)</a:t>
                      </a:r>
                      <a:r>
                        <a:rPr lang="ar-SA" sz="2200" baseline="0" dirty="0" smtClean="0"/>
                        <a:t>×</a:t>
                      </a:r>
                      <a:r>
                        <a:rPr lang="en-US" sz="2200" baseline="0" dirty="0" smtClean="0"/>
                        <a:t>(2)=(3)]</a:t>
                      </a:r>
                    </a:p>
                    <a:p>
                      <a:pPr algn="ctr" rtl="1"/>
                      <a:endParaRPr lang="ar-SA" sz="2200" dirty="0"/>
                    </a:p>
                  </a:txBody>
                  <a:tcPr anchor="ctr"/>
                </a:tc>
                <a:tc>
                  <a:txBody>
                    <a:bodyPr/>
                    <a:lstStyle/>
                    <a:p>
                      <a:pPr algn="ctr" rtl="1"/>
                      <a:r>
                        <a:rPr lang="en-US" sz="2200" dirty="0" smtClean="0"/>
                        <a:t>Returns  %</a:t>
                      </a:r>
                    </a:p>
                    <a:p>
                      <a:pPr algn="ctr" rtl="1"/>
                      <a:r>
                        <a:rPr lang="en-US" sz="2200" dirty="0" smtClean="0"/>
                        <a:t>(2)</a:t>
                      </a:r>
                      <a:endParaRPr lang="ar-SA" sz="2200" dirty="0"/>
                    </a:p>
                  </a:txBody>
                  <a:tcPr anchor="ctr"/>
                </a:tc>
                <a:tc>
                  <a:txBody>
                    <a:bodyPr/>
                    <a:lstStyle/>
                    <a:p>
                      <a:pPr algn="ctr" rtl="1"/>
                      <a:r>
                        <a:rPr lang="en-US" sz="2200" dirty="0" smtClean="0"/>
                        <a:t>Probability</a:t>
                      </a:r>
                    </a:p>
                    <a:p>
                      <a:pPr algn="ctr" rtl="1"/>
                      <a:r>
                        <a:rPr lang="en-US" sz="2200" dirty="0" smtClean="0"/>
                        <a:t>(1)</a:t>
                      </a:r>
                      <a:endParaRPr lang="ar-SA" sz="2200" dirty="0"/>
                    </a:p>
                  </a:txBody>
                  <a:tcPr anchor="ctr"/>
                </a:tc>
                <a:tc>
                  <a:txBody>
                    <a:bodyPr/>
                    <a:lstStyle/>
                    <a:p>
                      <a:pPr algn="ctr" rtl="1"/>
                      <a:r>
                        <a:rPr lang="en-US" sz="2200" dirty="0" smtClean="0"/>
                        <a:t>Possible outcomes</a:t>
                      </a:r>
                      <a:endParaRPr lang="ar-SA" sz="2200" dirty="0"/>
                    </a:p>
                  </a:txBody>
                  <a:tcPr anchor="ctr"/>
                </a:tc>
              </a:tr>
              <a:tr h="484324">
                <a:tc>
                  <a:txBody>
                    <a:bodyPr/>
                    <a:lstStyle/>
                    <a:p>
                      <a:pPr algn="ctr" rtl="1"/>
                      <a:r>
                        <a:rPr lang="en-US" sz="2200" dirty="0" smtClean="0"/>
                        <a:t>1.75</a:t>
                      </a:r>
                      <a:endParaRPr lang="ar-SA" sz="2200" dirty="0"/>
                    </a:p>
                  </a:txBody>
                  <a:tcPr anchor="ctr"/>
                </a:tc>
                <a:tc>
                  <a:txBody>
                    <a:bodyPr/>
                    <a:lstStyle/>
                    <a:p>
                      <a:pPr algn="ctr" rtl="1"/>
                      <a:r>
                        <a:rPr lang="en-US" sz="2200" dirty="0" smtClean="0"/>
                        <a:t>7</a:t>
                      </a:r>
                      <a:endParaRPr lang="ar-SA" sz="2200" dirty="0"/>
                    </a:p>
                  </a:txBody>
                  <a:tcPr anchor="ctr"/>
                </a:tc>
                <a:tc>
                  <a:txBody>
                    <a:bodyPr/>
                    <a:lstStyle/>
                    <a:p>
                      <a:pPr algn="ctr" rtl="1"/>
                      <a:r>
                        <a:rPr lang="en-US" sz="2200" dirty="0" smtClean="0"/>
                        <a:t>0.25</a:t>
                      </a:r>
                      <a:endParaRPr lang="ar-SA" sz="2200" dirty="0"/>
                    </a:p>
                  </a:txBody>
                  <a:tcPr anchor="ctr"/>
                </a:tc>
                <a:tc>
                  <a:txBody>
                    <a:bodyPr/>
                    <a:lstStyle/>
                    <a:p>
                      <a:pPr algn="ctr" rtl="1"/>
                      <a:r>
                        <a:rPr lang="en-US" sz="2200" dirty="0" smtClean="0"/>
                        <a:t>Pessimistic</a:t>
                      </a:r>
                      <a:endParaRPr lang="ar-SA" sz="2200" dirty="0"/>
                    </a:p>
                  </a:txBody>
                  <a:tcPr anchor="ctr"/>
                </a:tc>
              </a:tr>
              <a:tr h="484324">
                <a:tc>
                  <a:txBody>
                    <a:bodyPr/>
                    <a:lstStyle/>
                    <a:p>
                      <a:pPr algn="ctr" rtl="1"/>
                      <a:r>
                        <a:rPr lang="en-US" sz="2200" dirty="0" smtClean="0"/>
                        <a:t>7.50</a:t>
                      </a:r>
                      <a:endParaRPr lang="ar-SA" sz="2200" dirty="0"/>
                    </a:p>
                  </a:txBody>
                  <a:tcPr anchor="ctr"/>
                </a:tc>
                <a:tc>
                  <a:txBody>
                    <a:bodyPr/>
                    <a:lstStyle/>
                    <a:p>
                      <a:pPr algn="ctr" rtl="1"/>
                      <a:r>
                        <a:rPr lang="en-US" sz="2200" dirty="0" smtClean="0"/>
                        <a:t>15</a:t>
                      </a:r>
                      <a:endParaRPr lang="ar-SA" sz="2200" dirty="0"/>
                    </a:p>
                  </a:txBody>
                  <a:tcPr anchor="ctr"/>
                </a:tc>
                <a:tc>
                  <a:txBody>
                    <a:bodyPr/>
                    <a:lstStyle/>
                    <a:p>
                      <a:pPr algn="ctr" rtl="1"/>
                      <a:r>
                        <a:rPr lang="en-US" sz="2200" dirty="0" smtClean="0"/>
                        <a:t>0.50</a:t>
                      </a:r>
                      <a:endParaRPr lang="ar-SA" sz="2200" dirty="0"/>
                    </a:p>
                  </a:txBody>
                  <a:tcPr anchor="ctr"/>
                </a:tc>
                <a:tc>
                  <a:txBody>
                    <a:bodyPr/>
                    <a:lstStyle/>
                    <a:p>
                      <a:pPr algn="ctr" rtl="1"/>
                      <a:r>
                        <a:rPr lang="en-US" sz="2200" dirty="0" smtClean="0"/>
                        <a:t>Most likely</a:t>
                      </a:r>
                      <a:endParaRPr lang="ar-SA" sz="2200" dirty="0"/>
                    </a:p>
                  </a:txBody>
                  <a:tcPr anchor="ctr"/>
                </a:tc>
              </a:tr>
              <a:tr h="484324">
                <a:tc>
                  <a:txBody>
                    <a:bodyPr/>
                    <a:lstStyle/>
                    <a:p>
                      <a:pPr algn="ctr" rtl="1"/>
                      <a:r>
                        <a:rPr lang="en-US" sz="2200" dirty="0" smtClean="0"/>
                        <a:t>5.75</a:t>
                      </a:r>
                      <a:endParaRPr lang="ar-SA" sz="2200" dirty="0"/>
                    </a:p>
                  </a:txBody>
                  <a:tcPr anchor="ctr"/>
                </a:tc>
                <a:tc>
                  <a:txBody>
                    <a:bodyPr/>
                    <a:lstStyle/>
                    <a:p>
                      <a:pPr algn="ctr" rtl="1"/>
                      <a:r>
                        <a:rPr lang="en-US" sz="2200" dirty="0" smtClean="0"/>
                        <a:t>23</a:t>
                      </a:r>
                      <a:endParaRPr lang="ar-SA" sz="2200" dirty="0"/>
                    </a:p>
                  </a:txBody>
                  <a:tcPr anchor="ctr"/>
                </a:tc>
                <a:tc>
                  <a:txBody>
                    <a:bodyPr/>
                    <a:lstStyle/>
                    <a:p>
                      <a:pPr algn="ctr" rtl="1"/>
                      <a:r>
                        <a:rPr lang="en-US" sz="2200" dirty="0" smtClean="0"/>
                        <a:t>0.25</a:t>
                      </a:r>
                      <a:endParaRPr lang="ar-SA" sz="2200" dirty="0"/>
                    </a:p>
                  </a:txBody>
                  <a:tcPr anchor="ctr"/>
                </a:tc>
                <a:tc>
                  <a:txBody>
                    <a:bodyPr/>
                    <a:lstStyle/>
                    <a:p>
                      <a:pPr algn="ctr" rtl="1"/>
                      <a:r>
                        <a:rPr lang="en-US" sz="2200" dirty="0" smtClean="0"/>
                        <a:t>Optimistic</a:t>
                      </a:r>
                      <a:endParaRPr lang="ar-SA" sz="2200" dirty="0"/>
                    </a:p>
                  </a:txBody>
                  <a:tcPr anchor="ctr"/>
                </a:tc>
              </a:tr>
              <a:tr h="484324">
                <a:tc>
                  <a:txBody>
                    <a:bodyPr/>
                    <a:lstStyle/>
                    <a:p>
                      <a:pPr algn="ctr" rtl="1"/>
                      <a:r>
                        <a:rPr lang="en-US" sz="2200" b="1" dirty="0" smtClean="0"/>
                        <a:t>15.00</a:t>
                      </a:r>
                      <a:endParaRPr lang="ar-SA" sz="2200" b="1" dirty="0"/>
                    </a:p>
                  </a:txBody>
                  <a:tcPr anchor="ctr"/>
                </a:tc>
                <a:tc>
                  <a:txBody>
                    <a:bodyPr/>
                    <a:lstStyle/>
                    <a:p>
                      <a:pPr algn="ctr" rtl="1"/>
                      <a:r>
                        <a:rPr lang="en-US" sz="2200" b="1" dirty="0" smtClean="0"/>
                        <a:t>Expected return</a:t>
                      </a:r>
                      <a:endParaRPr lang="ar-SA" sz="2200" b="1" dirty="0"/>
                    </a:p>
                  </a:txBody>
                  <a:tcPr anchor="ctr"/>
                </a:tc>
                <a:tc>
                  <a:txBody>
                    <a:bodyPr/>
                    <a:lstStyle/>
                    <a:p>
                      <a:pPr algn="ctr" rtl="1"/>
                      <a:r>
                        <a:rPr lang="en-US" sz="2200" b="1" u="none" dirty="0" smtClean="0"/>
                        <a:t>1.00</a:t>
                      </a:r>
                      <a:endParaRPr lang="ar-SA" sz="2200" b="1" u="none" dirty="0"/>
                    </a:p>
                  </a:txBody>
                  <a:tcPr anchor="ctr"/>
                </a:tc>
                <a:tc>
                  <a:txBody>
                    <a:bodyPr/>
                    <a:lstStyle/>
                    <a:p>
                      <a:pPr algn="ctr" rtl="1"/>
                      <a:r>
                        <a:rPr lang="en-US" sz="2200" dirty="0" smtClean="0"/>
                        <a:t>Total</a:t>
                      </a:r>
                      <a:endParaRPr lang="ar-SA" sz="2200" dirty="0"/>
                    </a:p>
                  </a:txBody>
                  <a:tcPr anchor="ct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23844" y="214290"/>
            <a:ext cx="8886856" cy="1203351"/>
          </a:xfrm>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666720" y="1500174"/>
            <a:ext cx="8572560" cy="485778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7030A0"/>
                </a:solidFill>
                <a:cs typeface="Arial" pitchFamily="34" charset="0"/>
              </a:rPr>
              <a:t>EXAMPLE (Calculation of standard deviation)</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33</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graphicFrame>
        <p:nvGraphicFramePr>
          <p:cNvPr id="8" name="جدول 7"/>
          <p:cNvGraphicFramePr>
            <a:graphicFrameLocks noGrp="1"/>
          </p:cNvGraphicFramePr>
          <p:nvPr/>
        </p:nvGraphicFramePr>
        <p:xfrm>
          <a:off x="666723" y="2071678"/>
          <a:ext cx="8572557" cy="3493190"/>
        </p:xfrm>
        <a:graphic>
          <a:graphicData uri="http://schemas.openxmlformats.org/drawingml/2006/table">
            <a:tbl>
              <a:tblPr rtl="1" firstRow="1" bandRow="1">
                <a:tableStyleId>{5C22544A-7EE6-4342-B048-85BDC9FD1C3A}</a:tableStyleId>
              </a:tblPr>
              <a:tblGrid>
                <a:gridCol w="1436762"/>
                <a:gridCol w="1012540"/>
                <a:gridCol w="1224651"/>
                <a:gridCol w="1224651"/>
                <a:gridCol w="1224651"/>
                <a:gridCol w="1224651"/>
                <a:gridCol w="1224651"/>
              </a:tblGrid>
              <a:tr h="508727">
                <a:tc gridSpan="7">
                  <a:txBody>
                    <a:bodyPr/>
                    <a:lstStyle/>
                    <a:p>
                      <a:pPr algn="ctr" rtl="0"/>
                      <a:r>
                        <a:rPr lang="en-US" sz="2800" dirty="0" smtClean="0">
                          <a:solidFill>
                            <a:schemeClr val="tx1"/>
                          </a:solidFill>
                        </a:rPr>
                        <a:t> The calculation</a:t>
                      </a:r>
                      <a:r>
                        <a:rPr lang="en-US" sz="2800" baseline="0" dirty="0" smtClean="0">
                          <a:solidFill>
                            <a:schemeClr val="tx1"/>
                          </a:solidFill>
                        </a:rPr>
                        <a:t> of the standard deviation </a:t>
                      </a:r>
                      <a:r>
                        <a:rPr lang="en-US" sz="2800" dirty="0" smtClean="0">
                          <a:solidFill>
                            <a:schemeClr val="tx1"/>
                          </a:solidFill>
                        </a:rPr>
                        <a:t>-asset A-</a:t>
                      </a:r>
                      <a:endParaRPr lang="ar-SA" sz="28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c hMerge="1">
                  <a:txBody>
                    <a:bodyPr/>
                    <a:lstStyle/>
                    <a:p>
                      <a:pPr rtl="1"/>
                      <a:endParaRPr lang="ar-SA" dirty="0"/>
                    </a:p>
                  </a:txBody>
                  <a:tcPr/>
                </a:tc>
                <a:tc hMerge="1">
                  <a:txBody>
                    <a:bodyPr/>
                    <a:lstStyle/>
                    <a:p>
                      <a:pPr algn="ctr" rtl="0"/>
                      <a:endParaRPr lang="ar-SA" sz="2800" dirty="0">
                        <a:solidFill>
                          <a:schemeClr val="tx1"/>
                        </a:solidFill>
                      </a:endParaRPr>
                    </a:p>
                  </a:txBody>
                  <a:tcPr anchor="ctr"/>
                </a:tc>
                <a:tc hMerge="1">
                  <a:txBody>
                    <a:bodyPr/>
                    <a:lstStyle/>
                    <a:p>
                      <a:pPr algn="ctr" rtl="0"/>
                      <a:endParaRPr lang="ar-SA" sz="2800" dirty="0">
                        <a:solidFill>
                          <a:schemeClr val="tx1"/>
                        </a:solidFill>
                      </a:endParaRPr>
                    </a:p>
                  </a:txBody>
                  <a:tcPr anchor="ctr"/>
                </a:tc>
                <a:tc hMerge="1">
                  <a:txBody>
                    <a:bodyPr/>
                    <a:lstStyle/>
                    <a:p>
                      <a:pPr algn="ctr" rtl="0"/>
                      <a:endParaRPr lang="ar-SA" sz="2800" dirty="0">
                        <a:solidFill>
                          <a:schemeClr val="tx1"/>
                        </a:solidFill>
                      </a:endParaRPr>
                    </a:p>
                  </a:txBody>
                  <a:tcPr anchor="ctr"/>
                </a:tc>
              </a:tr>
              <a:tr h="553410">
                <a:tc>
                  <a:txBody>
                    <a:bodyPr/>
                    <a:lstStyle/>
                    <a:p>
                      <a:pPr algn="ctr" rtl="1"/>
                      <a:endParaRPr lang="ar-SA" sz="2200" dirty="0"/>
                    </a:p>
                  </a:txBody>
                  <a:tcPr anchor="ctr"/>
                </a:tc>
                <a:tc>
                  <a:txBody>
                    <a:bodyPr/>
                    <a:lstStyle/>
                    <a:p>
                      <a:pPr algn="ctr" rtl="1"/>
                      <a:endParaRPr lang="ar-SA" sz="2200" dirty="0"/>
                    </a:p>
                  </a:txBody>
                  <a:tcPr anchor="ctr"/>
                </a:tc>
                <a:tc>
                  <a:txBody>
                    <a:bodyPr/>
                    <a:lstStyle/>
                    <a:p>
                      <a:pPr algn="ctr" rtl="1"/>
                      <a:endParaRPr lang="ar-SA" sz="2200" dirty="0"/>
                    </a:p>
                  </a:txBody>
                  <a:tcPr anchor="ctr"/>
                </a:tc>
                <a:tc>
                  <a:txBody>
                    <a:bodyPr/>
                    <a:lstStyle/>
                    <a:p>
                      <a:pPr algn="ctr" rtl="1"/>
                      <a:r>
                        <a:rPr lang="en-US" sz="2200" dirty="0" smtClean="0"/>
                        <a:t> </a:t>
                      </a:r>
                      <a:endParaRPr lang="ar-SA" sz="2200" dirty="0"/>
                    </a:p>
                  </a:txBody>
                  <a:tcPr anchor="ctr"/>
                </a:tc>
                <a:tc>
                  <a:txBody>
                    <a:bodyPr/>
                    <a:lstStyle/>
                    <a:p>
                      <a:pPr algn="ctr" rtl="1"/>
                      <a:endParaRPr lang="ar-SA" sz="2200" dirty="0"/>
                    </a:p>
                  </a:txBody>
                  <a:tcPr anchor="ctr"/>
                </a:tc>
                <a:tc>
                  <a:txBody>
                    <a:bodyPr/>
                    <a:lstStyle/>
                    <a:p>
                      <a:pPr algn="ctr" rtl="1"/>
                      <a:endParaRPr lang="ar-SA" sz="2200" dirty="0"/>
                    </a:p>
                  </a:txBody>
                  <a:tcPr anchor="ctr"/>
                </a:tc>
                <a:tc>
                  <a:txBody>
                    <a:bodyPr/>
                    <a:lstStyle/>
                    <a:p>
                      <a:pPr algn="ctr" rtl="1"/>
                      <a:r>
                        <a:rPr lang="en-US" sz="2200" dirty="0" err="1" smtClean="0"/>
                        <a:t>i</a:t>
                      </a:r>
                      <a:endParaRPr lang="ar-SA" sz="2200" dirty="0"/>
                    </a:p>
                  </a:txBody>
                  <a:tcPr anchor="ctr"/>
                </a:tc>
              </a:tr>
              <a:tr h="484324">
                <a:tc>
                  <a:txBody>
                    <a:bodyPr/>
                    <a:lstStyle/>
                    <a:p>
                      <a:pPr algn="ctr" rtl="1"/>
                      <a:r>
                        <a:rPr lang="en-US" sz="2200" dirty="0" smtClean="0"/>
                        <a:t>1 %</a:t>
                      </a:r>
                      <a:endParaRPr lang="ar-SA" sz="2200" dirty="0"/>
                    </a:p>
                  </a:txBody>
                  <a:tcPr anchor="ctr"/>
                </a:tc>
                <a:tc>
                  <a:txBody>
                    <a:bodyPr/>
                    <a:lstStyle/>
                    <a:p>
                      <a:pPr algn="ctr" rtl="1"/>
                      <a:r>
                        <a:rPr lang="en-US" sz="2200" dirty="0" smtClean="0"/>
                        <a:t>0.25</a:t>
                      </a:r>
                      <a:endParaRPr lang="ar-SA" sz="2200" dirty="0"/>
                    </a:p>
                  </a:txBody>
                  <a:tcPr anchor="ctr"/>
                </a:tc>
                <a:tc>
                  <a:txBody>
                    <a:bodyPr/>
                    <a:lstStyle/>
                    <a:p>
                      <a:pPr algn="ctr" rtl="1"/>
                      <a:r>
                        <a:rPr lang="en-US" sz="2200" dirty="0" smtClean="0"/>
                        <a:t>4%</a:t>
                      </a:r>
                      <a:endParaRPr lang="ar-SA" sz="2200" dirty="0"/>
                    </a:p>
                  </a:txBody>
                  <a:tcPr anchor="ctr"/>
                </a:tc>
                <a:tc>
                  <a:txBody>
                    <a:bodyPr/>
                    <a:lstStyle/>
                    <a:p>
                      <a:pPr algn="ctr" rtl="1"/>
                      <a:r>
                        <a:rPr lang="en-US" sz="2200" dirty="0" smtClean="0"/>
                        <a:t>- 2 %</a:t>
                      </a:r>
                      <a:endParaRPr lang="ar-SA" sz="2200" dirty="0"/>
                    </a:p>
                  </a:txBody>
                  <a:tcPr anchor="ctr"/>
                </a:tc>
                <a:tc>
                  <a:txBody>
                    <a:bodyPr/>
                    <a:lstStyle/>
                    <a:p>
                      <a:pPr algn="ctr" rtl="1"/>
                      <a:r>
                        <a:rPr lang="en-US" sz="2200" dirty="0" smtClean="0"/>
                        <a:t>15%</a:t>
                      </a:r>
                      <a:endParaRPr lang="ar-SA" sz="2200" dirty="0"/>
                    </a:p>
                  </a:txBody>
                  <a:tcPr anchor="ctr"/>
                </a:tc>
                <a:tc>
                  <a:txBody>
                    <a:bodyPr/>
                    <a:lstStyle/>
                    <a:p>
                      <a:pPr algn="ctr" rtl="1"/>
                      <a:r>
                        <a:rPr lang="en-US" sz="2200" dirty="0" smtClean="0"/>
                        <a:t>13%</a:t>
                      </a:r>
                      <a:endParaRPr lang="ar-SA" sz="2200" dirty="0"/>
                    </a:p>
                  </a:txBody>
                  <a:tcPr anchor="ctr"/>
                </a:tc>
                <a:tc>
                  <a:txBody>
                    <a:bodyPr/>
                    <a:lstStyle/>
                    <a:p>
                      <a:pPr algn="ctr" rtl="1"/>
                      <a:r>
                        <a:rPr lang="en-US" sz="2200" dirty="0" smtClean="0"/>
                        <a:t>1</a:t>
                      </a:r>
                      <a:endParaRPr lang="ar-SA" sz="2200" dirty="0"/>
                    </a:p>
                  </a:txBody>
                  <a:tcPr anchor="ctr"/>
                </a:tc>
              </a:tr>
              <a:tr h="484324">
                <a:tc>
                  <a:txBody>
                    <a:bodyPr/>
                    <a:lstStyle/>
                    <a:p>
                      <a:pPr algn="ctr" rtl="1"/>
                      <a:r>
                        <a:rPr lang="en-US" sz="2200" dirty="0" smtClean="0"/>
                        <a:t>0</a:t>
                      </a:r>
                      <a:endParaRPr lang="ar-SA" sz="2200" dirty="0"/>
                    </a:p>
                  </a:txBody>
                  <a:tcPr anchor="ctr"/>
                </a:tc>
                <a:tc>
                  <a:txBody>
                    <a:bodyPr/>
                    <a:lstStyle/>
                    <a:p>
                      <a:pPr algn="ctr" rtl="1"/>
                      <a:r>
                        <a:rPr lang="en-US" sz="2200" dirty="0" smtClean="0"/>
                        <a:t>0.50</a:t>
                      </a:r>
                      <a:endParaRPr lang="ar-SA" sz="2200" dirty="0"/>
                    </a:p>
                  </a:txBody>
                  <a:tcPr anchor="ctr"/>
                </a:tc>
                <a:tc>
                  <a:txBody>
                    <a:bodyPr/>
                    <a:lstStyle/>
                    <a:p>
                      <a:pPr algn="ctr" rtl="1"/>
                      <a:r>
                        <a:rPr lang="en-US" sz="2200" dirty="0" smtClean="0"/>
                        <a:t>0</a:t>
                      </a:r>
                      <a:endParaRPr lang="ar-SA" sz="2200" dirty="0"/>
                    </a:p>
                  </a:txBody>
                  <a:tcPr anchor="ctr"/>
                </a:tc>
                <a:tc>
                  <a:txBody>
                    <a:bodyPr/>
                    <a:lstStyle/>
                    <a:p>
                      <a:pPr algn="ctr" rtl="1"/>
                      <a:r>
                        <a:rPr lang="en-US" sz="2200" dirty="0" smtClean="0"/>
                        <a:t>0</a:t>
                      </a:r>
                      <a:endParaRPr lang="ar-SA" sz="2200" dirty="0"/>
                    </a:p>
                  </a:txBody>
                  <a:tcPr anchor="ctr"/>
                </a:tc>
                <a:tc>
                  <a:txBody>
                    <a:bodyPr/>
                    <a:lstStyle/>
                    <a:p>
                      <a:pPr algn="ctr" rtl="1"/>
                      <a:r>
                        <a:rPr lang="en-US" sz="2200" dirty="0" smtClean="0"/>
                        <a:t>15</a:t>
                      </a:r>
                      <a:endParaRPr lang="ar-SA" sz="2200" dirty="0"/>
                    </a:p>
                  </a:txBody>
                  <a:tcPr anchor="ctr"/>
                </a:tc>
                <a:tc>
                  <a:txBody>
                    <a:bodyPr/>
                    <a:lstStyle/>
                    <a:p>
                      <a:pPr algn="ctr" rtl="1"/>
                      <a:r>
                        <a:rPr lang="en-US" sz="2200" dirty="0" smtClean="0"/>
                        <a:t>15</a:t>
                      </a:r>
                      <a:endParaRPr lang="ar-SA" sz="2200" dirty="0"/>
                    </a:p>
                  </a:txBody>
                  <a:tcPr anchor="ctr"/>
                </a:tc>
                <a:tc>
                  <a:txBody>
                    <a:bodyPr/>
                    <a:lstStyle/>
                    <a:p>
                      <a:pPr algn="ctr" rtl="1"/>
                      <a:r>
                        <a:rPr lang="en-US" sz="2200" dirty="0" smtClean="0"/>
                        <a:t>2</a:t>
                      </a:r>
                      <a:endParaRPr lang="ar-SA" sz="2200" dirty="0"/>
                    </a:p>
                  </a:txBody>
                  <a:tcPr anchor="ctr"/>
                </a:tc>
              </a:tr>
              <a:tr h="484324">
                <a:tc>
                  <a:txBody>
                    <a:bodyPr/>
                    <a:lstStyle/>
                    <a:p>
                      <a:pPr algn="ctr" rtl="1"/>
                      <a:r>
                        <a:rPr lang="en-US" sz="2200" dirty="0" smtClean="0"/>
                        <a:t>1</a:t>
                      </a:r>
                      <a:endParaRPr lang="ar-SA" sz="2200" dirty="0"/>
                    </a:p>
                  </a:txBody>
                  <a:tcPr anchor="ctr"/>
                </a:tc>
                <a:tc>
                  <a:txBody>
                    <a:bodyPr/>
                    <a:lstStyle/>
                    <a:p>
                      <a:pPr algn="ctr" rtl="1"/>
                      <a:r>
                        <a:rPr lang="en-US" sz="2200" dirty="0" smtClean="0"/>
                        <a:t>0.25</a:t>
                      </a:r>
                      <a:endParaRPr lang="ar-SA" sz="2200" dirty="0"/>
                    </a:p>
                  </a:txBody>
                  <a:tcPr anchor="ctr"/>
                </a:tc>
                <a:tc>
                  <a:txBody>
                    <a:bodyPr/>
                    <a:lstStyle/>
                    <a:p>
                      <a:pPr algn="ctr" rtl="1"/>
                      <a:r>
                        <a:rPr lang="en-US" sz="2200" dirty="0" smtClean="0"/>
                        <a:t>4</a:t>
                      </a:r>
                      <a:endParaRPr lang="ar-SA" sz="2200" dirty="0"/>
                    </a:p>
                  </a:txBody>
                  <a:tcPr anchor="ctr"/>
                </a:tc>
                <a:tc>
                  <a:txBody>
                    <a:bodyPr/>
                    <a:lstStyle/>
                    <a:p>
                      <a:pPr algn="ctr" rtl="1"/>
                      <a:r>
                        <a:rPr lang="en-US" sz="2200" dirty="0" smtClean="0"/>
                        <a:t>2 </a:t>
                      </a:r>
                      <a:endParaRPr lang="ar-SA" sz="2200" dirty="0"/>
                    </a:p>
                  </a:txBody>
                  <a:tcPr anchor="ctr"/>
                </a:tc>
                <a:tc>
                  <a:txBody>
                    <a:bodyPr/>
                    <a:lstStyle/>
                    <a:p>
                      <a:pPr algn="ctr" rtl="1"/>
                      <a:r>
                        <a:rPr lang="en-US" sz="2200" dirty="0" smtClean="0"/>
                        <a:t>15</a:t>
                      </a:r>
                      <a:endParaRPr lang="ar-SA" sz="2200" dirty="0"/>
                    </a:p>
                  </a:txBody>
                  <a:tcPr anchor="ctr"/>
                </a:tc>
                <a:tc>
                  <a:txBody>
                    <a:bodyPr/>
                    <a:lstStyle/>
                    <a:p>
                      <a:pPr algn="ctr" rtl="1"/>
                      <a:r>
                        <a:rPr lang="en-US" sz="2200" dirty="0" smtClean="0"/>
                        <a:t>17</a:t>
                      </a:r>
                      <a:endParaRPr lang="ar-SA" sz="2200" dirty="0"/>
                    </a:p>
                  </a:txBody>
                  <a:tcPr anchor="ctr"/>
                </a:tc>
                <a:tc>
                  <a:txBody>
                    <a:bodyPr/>
                    <a:lstStyle/>
                    <a:p>
                      <a:pPr algn="ctr" rtl="1"/>
                      <a:r>
                        <a:rPr lang="en-US" sz="2200" dirty="0" smtClean="0"/>
                        <a:t>3</a:t>
                      </a:r>
                      <a:endParaRPr lang="ar-SA" sz="2200" dirty="0"/>
                    </a:p>
                  </a:txBody>
                  <a:tcPr anchor="ctr"/>
                </a:tc>
              </a:tr>
              <a:tr h="484324">
                <a:tc>
                  <a:txBody>
                    <a:bodyPr/>
                    <a:lstStyle/>
                    <a:p>
                      <a:pPr algn="ctr" rtl="1"/>
                      <a:r>
                        <a:rPr lang="en-US" sz="2200" b="1" dirty="0" smtClean="0"/>
                        <a:t>2%</a:t>
                      </a:r>
                      <a:endParaRPr lang="ar-SA" sz="2200" b="1" dirty="0"/>
                    </a:p>
                  </a:txBody>
                  <a:tcPr anchor="ctr"/>
                </a:tc>
                <a:tc>
                  <a:txBody>
                    <a:bodyPr/>
                    <a:lstStyle/>
                    <a:p>
                      <a:pPr algn="ctr" rtl="1"/>
                      <a:endParaRPr lang="ar-SA" sz="2200" b="1" dirty="0"/>
                    </a:p>
                  </a:txBody>
                  <a:tcPr anchor="ctr"/>
                </a:tc>
                <a:tc rowSpan="2" gridSpan="5">
                  <a:txBody>
                    <a:bodyPr/>
                    <a:lstStyle/>
                    <a:p>
                      <a:pPr algn="ctr" rtl="1"/>
                      <a:r>
                        <a:rPr lang="en-US" sz="2200" b="1" u="none" dirty="0" smtClean="0"/>
                        <a:t>                                                    = </a:t>
                      </a:r>
                      <a:endParaRPr lang="ar-SA" sz="2200" b="1" u="none" dirty="0"/>
                    </a:p>
                  </a:txBody>
                  <a:tcPr anchor="ctr"/>
                </a:tc>
                <a:tc rowSpan="2" hMerge="1">
                  <a:txBody>
                    <a:bodyPr/>
                    <a:lstStyle/>
                    <a:p>
                      <a:pPr algn="ctr" rtl="1"/>
                      <a:endParaRPr lang="ar-SA" sz="2200" dirty="0"/>
                    </a:p>
                  </a:txBody>
                  <a:tcPr anchor="ctr"/>
                </a:tc>
                <a:tc rowSpan="2" hMerge="1">
                  <a:txBody>
                    <a:bodyPr/>
                    <a:lstStyle/>
                    <a:p>
                      <a:pPr algn="ctr" rtl="1"/>
                      <a:endParaRPr lang="ar-SA" sz="2200" dirty="0"/>
                    </a:p>
                  </a:txBody>
                  <a:tcPr anchor="ctr"/>
                </a:tc>
                <a:tc rowSpan="2" hMerge="1">
                  <a:txBody>
                    <a:bodyPr/>
                    <a:lstStyle/>
                    <a:p>
                      <a:pPr algn="ctr" rtl="1"/>
                      <a:endParaRPr lang="ar-SA" sz="2200" dirty="0"/>
                    </a:p>
                  </a:txBody>
                  <a:tcPr anchor="ctr"/>
                </a:tc>
                <a:tc rowSpan="2" hMerge="1">
                  <a:txBody>
                    <a:bodyPr/>
                    <a:lstStyle/>
                    <a:p>
                      <a:pPr algn="ctr" rtl="1"/>
                      <a:endParaRPr lang="ar-SA" sz="2200" dirty="0"/>
                    </a:p>
                  </a:txBody>
                  <a:tcPr anchor="ctr"/>
                </a:tc>
              </a:tr>
              <a:tr h="484324">
                <a:tc gridSpan="2">
                  <a:txBody>
                    <a:bodyPr/>
                    <a:lstStyle/>
                    <a:p>
                      <a:pPr algn="ctr" rtl="1"/>
                      <a:endParaRPr lang="ar-SA" sz="2200" b="1" dirty="0"/>
                    </a:p>
                  </a:txBody>
                  <a:tcPr anchor="ctr"/>
                </a:tc>
                <a:tc hMerge="1">
                  <a:txBody>
                    <a:bodyPr/>
                    <a:lstStyle/>
                    <a:p>
                      <a:pPr algn="ctr" rtl="1"/>
                      <a:endParaRPr lang="ar-SA" sz="2200" b="1" dirty="0"/>
                    </a:p>
                  </a:txBody>
                  <a:tcPr anchor="ctr"/>
                </a:tc>
                <a:tc gridSpan="5" vMerge="1">
                  <a:txBody>
                    <a:bodyPr/>
                    <a:lstStyle/>
                    <a:p>
                      <a:pPr algn="ctr" rtl="0"/>
                      <a:endParaRPr lang="ar-SA" sz="2200" b="1" u="none" dirty="0"/>
                    </a:p>
                  </a:txBody>
                  <a:tcPr anchor="ctr"/>
                </a:tc>
                <a:tc hMerge="1" vMerge="1">
                  <a:txBody>
                    <a:bodyPr/>
                    <a:lstStyle/>
                    <a:p>
                      <a:pPr algn="ctr" rtl="1"/>
                      <a:endParaRPr lang="ar-SA" sz="2200" dirty="0"/>
                    </a:p>
                  </a:txBody>
                  <a:tcPr anchor="ctr"/>
                </a:tc>
                <a:tc hMerge="1" vMerge="1">
                  <a:txBody>
                    <a:bodyPr/>
                    <a:lstStyle/>
                    <a:p>
                      <a:pPr algn="ctr" rtl="1"/>
                      <a:endParaRPr lang="ar-SA" sz="2200" dirty="0"/>
                    </a:p>
                  </a:txBody>
                  <a:tcPr anchor="ctr"/>
                </a:tc>
                <a:tc hMerge="1" vMerge="1">
                  <a:txBody>
                    <a:bodyPr/>
                    <a:lstStyle/>
                    <a:p>
                      <a:pPr algn="ctr" rtl="1"/>
                      <a:endParaRPr lang="ar-SA" sz="2200" dirty="0"/>
                    </a:p>
                  </a:txBody>
                  <a:tcPr anchor="ctr"/>
                </a:tc>
                <a:tc hMerge="1" vMerge="1">
                  <a:txBody>
                    <a:bodyPr/>
                    <a:lstStyle/>
                    <a:p>
                      <a:pPr algn="ctr" rtl="1"/>
                      <a:endParaRPr lang="ar-SA" sz="2200" dirty="0"/>
                    </a:p>
                  </a:txBody>
                  <a:tcPr anchor="ctr"/>
                </a:tc>
              </a:tr>
            </a:tbl>
          </a:graphicData>
        </a:graphic>
      </p:graphicFrame>
      <p:pic>
        <p:nvPicPr>
          <p:cNvPr id="9"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381232" y="2643182"/>
            <a:ext cx="285752" cy="447675"/>
          </a:xfrm>
          <a:prstGeom prst="rect">
            <a:avLst/>
          </a:prstGeom>
          <a:noFill/>
        </p:spPr>
      </p:pic>
      <p:pic>
        <p:nvPicPr>
          <p:cNvPr id="10"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95678" y="2714620"/>
            <a:ext cx="218689" cy="357190"/>
          </a:xfrm>
          <a:prstGeom prst="rect">
            <a:avLst/>
          </a:prstGeom>
          <a:noFill/>
        </p:spPr>
      </p:pic>
      <p:sp>
        <p:nvSpPr>
          <p:cNvPr id="501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77"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667380" y="2643182"/>
            <a:ext cx="937795" cy="435877"/>
          </a:xfrm>
          <a:prstGeom prst="rect">
            <a:avLst/>
          </a:prstGeom>
          <a:noFill/>
        </p:spPr>
      </p:pic>
      <p:sp>
        <p:nvSpPr>
          <p:cNvPr id="501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79"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024702" y="2714620"/>
            <a:ext cx="433387" cy="312886"/>
          </a:xfrm>
          <a:prstGeom prst="rect">
            <a:avLst/>
          </a:prstGeom>
          <a:noFill/>
        </p:spPr>
      </p:pic>
      <p:sp>
        <p:nvSpPr>
          <p:cNvPr id="50182"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81"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881958" y="2710668"/>
            <a:ext cx="1285884" cy="361142"/>
          </a:xfrm>
          <a:prstGeom prst="rect">
            <a:avLst/>
          </a:prstGeom>
          <a:noFill/>
        </p:spPr>
      </p:pic>
      <p:sp>
        <p:nvSpPr>
          <p:cNvPr id="50184"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83"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452934" y="2714620"/>
            <a:ext cx="976311" cy="373761"/>
          </a:xfrm>
          <a:prstGeom prst="rect">
            <a:avLst/>
          </a:prstGeom>
          <a:noFill/>
        </p:spPr>
      </p:pic>
      <p:pic>
        <p:nvPicPr>
          <p:cNvPr id="20" name="Picture 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381100" y="4786322"/>
            <a:ext cx="3786214" cy="785818"/>
          </a:xfrm>
          <a:prstGeom prst="rect">
            <a:avLst/>
          </a:prstGeom>
          <a:noFill/>
        </p:spPr>
      </p:pic>
      <p:sp>
        <p:nvSpPr>
          <p:cNvPr id="50186" name="Rectangle 10"/>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85" name="Picture 9"/>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5595942" y="4857760"/>
            <a:ext cx="742950" cy="504825"/>
          </a:xfrm>
          <a:prstGeom prst="rect">
            <a:avLst/>
          </a:prstGeom>
          <a:noFill/>
        </p:spPr>
      </p:pic>
      <p:cxnSp>
        <p:nvCxnSpPr>
          <p:cNvPr id="24" name="رابط كسهم مستقيم 23"/>
          <p:cNvCxnSpPr/>
          <p:nvPr/>
        </p:nvCxnSpPr>
        <p:spPr>
          <a:xfrm rot="10800000" flipV="1">
            <a:off x="6453198" y="4786322"/>
            <a:ext cx="1714512" cy="214314"/>
          </a:xfrm>
          <a:prstGeom prst="straightConnector1">
            <a:avLst/>
          </a:prstGeom>
          <a:ln>
            <a:headEnd type="diamond" w="med" len="med"/>
            <a:tailEnd type="triangle" w="med" len="med"/>
          </a:ln>
        </p:spPr>
        <p:style>
          <a:lnRef idx="3">
            <a:schemeClr val="dk1"/>
          </a:lnRef>
          <a:fillRef idx="0">
            <a:schemeClr val="dk1"/>
          </a:fillRef>
          <a:effectRef idx="2">
            <a:schemeClr val="dk1"/>
          </a:effectRef>
          <a:fontRef idx="minor">
            <a:schemeClr val="tx1"/>
          </a:fontRef>
        </p:style>
      </p:cxnSp>
      <p:sp>
        <p:nvSpPr>
          <p:cNvPr id="50188" name="Rectangle 1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87" name="Picture 11"/>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6810387" y="5100302"/>
            <a:ext cx="2286017" cy="423385"/>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23844" y="214290"/>
            <a:ext cx="8886856" cy="1203351"/>
          </a:xfrm>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666720" y="1500174"/>
            <a:ext cx="8572560" cy="4857784"/>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7030A0"/>
                </a:solidFill>
                <a:cs typeface="Arial" pitchFamily="34" charset="0"/>
              </a:rPr>
              <a:t>EXAMPLE (Calculation of standard deviation)</a:t>
            </a:r>
          </a:p>
          <a:p>
            <a:pPr marL="0" indent="0" algn="justLow" rtl="0"/>
            <a:endParaRPr lang="en-US" sz="28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34</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6" name="سهم منحني إلى اليسار 5"/>
          <p:cNvSpPr/>
          <p:nvPr/>
        </p:nvSpPr>
        <p:spPr>
          <a:xfrm>
            <a:off x="8453462" y="428604"/>
            <a:ext cx="731520" cy="7143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graphicFrame>
        <p:nvGraphicFramePr>
          <p:cNvPr id="8" name="جدول 7"/>
          <p:cNvGraphicFramePr>
            <a:graphicFrameLocks noGrp="1"/>
          </p:cNvGraphicFramePr>
          <p:nvPr/>
        </p:nvGraphicFramePr>
        <p:xfrm>
          <a:off x="666723" y="2071678"/>
          <a:ext cx="8572557" cy="3977514"/>
        </p:xfrm>
        <a:graphic>
          <a:graphicData uri="http://schemas.openxmlformats.org/drawingml/2006/table">
            <a:tbl>
              <a:tblPr rtl="1" firstRow="1" bandRow="1">
                <a:tableStyleId>{5C22544A-7EE6-4342-B048-85BDC9FD1C3A}</a:tableStyleId>
              </a:tblPr>
              <a:tblGrid>
                <a:gridCol w="1436762"/>
                <a:gridCol w="1012540"/>
                <a:gridCol w="1224651"/>
                <a:gridCol w="1224651"/>
                <a:gridCol w="1224651"/>
                <a:gridCol w="1224651"/>
                <a:gridCol w="1224651"/>
              </a:tblGrid>
              <a:tr h="508727">
                <a:tc gridSpan="7">
                  <a:txBody>
                    <a:bodyPr/>
                    <a:lstStyle/>
                    <a:p>
                      <a:pPr algn="ctr" rtl="0"/>
                      <a:r>
                        <a:rPr lang="en-US" sz="2800" dirty="0" smtClean="0">
                          <a:solidFill>
                            <a:schemeClr val="tx1"/>
                          </a:solidFill>
                        </a:rPr>
                        <a:t> The calculation</a:t>
                      </a:r>
                      <a:r>
                        <a:rPr lang="en-US" sz="2800" baseline="0" dirty="0" smtClean="0">
                          <a:solidFill>
                            <a:schemeClr val="tx1"/>
                          </a:solidFill>
                        </a:rPr>
                        <a:t> of the standard deviation </a:t>
                      </a:r>
                      <a:r>
                        <a:rPr lang="en-US" sz="2800" dirty="0" smtClean="0">
                          <a:solidFill>
                            <a:schemeClr val="tx1"/>
                          </a:solidFill>
                        </a:rPr>
                        <a:t>-</a:t>
                      </a:r>
                      <a:r>
                        <a:rPr lang="en-US" sz="2800" dirty="0" smtClean="0">
                          <a:solidFill>
                            <a:srgbClr val="FFFF00"/>
                          </a:solidFill>
                        </a:rPr>
                        <a:t>asset B</a:t>
                      </a:r>
                      <a:r>
                        <a:rPr lang="en-US" sz="2800" dirty="0" smtClean="0">
                          <a:solidFill>
                            <a:schemeClr val="tx1"/>
                          </a:solidFill>
                        </a:rPr>
                        <a:t>-</a:t>
                      </a:r>
                      <a:endParaRPr lang="ar-SA" sz="2800" dirty="0">
                        <a:solidFill>
                          <a:schemeClr val="tx1"/>
                        </a:solidFill>
                      </a:endParaRPr>
                    </a:p>
                  </a:txBody>
                  <a:tcPr anchor="ctr"/>
                </a:tc>
                <a:tc hMerge="1">
                  <a:txBody>
                    <a:bodyPr/>
                    <a:lstStyle/>
                    <a:p>
                      <a:pPr rtl="1"/>
                      <a:endParaRPr lang="ar-SA"/>
                    </a:p>
                  </a:txBody>
                  <a:tcPr/>
                </a:tc>
                <a:tc hMerge="1">
                  <a:txBody>
                    <a:bodyPr/>
                    <a:lstStyle/>
                    <a:p>
                      <a:pPr rtl="1"/>
                      <a:endParaRPr lang="ar-SA" dirty="0"/>
                    </a:p>
                  </a:txBody>
                  <a:tcPr/>
                </a:tc>
                <a:tc hMerge="1">
                  <a:txBody>
                    <a:bodyPr/>
                    <a:lstStyle/>
                    <a:p>
                      <a:pPr rtl="1"/>
                      <a:endParaRPr lang="ar-SA" dirty="0"/>
                    </a:p>
                  </a:txBody>
                  <a:tcPr/>
                </a:tc>
                <a:tc hMerge="1">
                  <a:txBody>
                    <a:bodyPr/>
                    <a:lstStyle/>
                    <a:p>
                      <a:pPr algn="ctr" rtl="0"/>
                      <a:endParaRPr lang="ar-SA" sz="2800" dirty="0">
                        <a:solidFill>
                          <a:schemeClr val="tx1"/>
                        </a:solidFill>
                      </a:endParaRPr>
                    </a:p>
                  </a:txBody>
                  <a:tcPr anchor="ctr"/>
                </a:tc>
                <a:tc hMerge="1">
                  <a:txBody>
                    <a:bodyPr/>
                    <a:lstStyle/>
                    <a:p>
                      <a:pPr algn="ctr" rtl="0"/>
                      <a:endParaRPr lang="ar-SA" sz="2800" dirty="0">
                        <a:solidFill>
                          <a:schemeClr val="tx1"/>
                        </a:solidFill>
                      </a:endParaRPr>
                    </a:p>
                  </a:txBody>
                  <a:tcPr anchor="ctr"/>
                </a:tc>
                <a:tc hMerge="1">
                  <a:txBody>
                    <a:bodyPr/>
                    <a:lstStyle/>
                    <a:p>
                      <a:pPr algn="ctr" rtl="0"/>
                      <a:endParaRPr lang="ar-SA" sz="2800" dirty="0">
                        <a:solidFill>
                          <a:schemeClr val="tx1"/>
                        </a:solidFill>
                      </a:endParaRPr>
                    </a:p>
                  </a:txBody>
                  <a:tcPr anchor="ctr"/>
                </a:tc>
              </a:tr>
              <a:tr h="553410">
                <a:tc>
                  <a:txBody>
                    <a:bodyPr/>
                    <a:lstStyle/>
                    <a:p>
                      <a:pPr algn="ctr" rtl="1"/>
                      <a:endParaRPr lang="ar-SA" sz="2200" dirty="0"/>
                    </a:p>
                  </a:txBody>
                  <a:tcPr anchor="ctr"/>
                </a:tc>
                <a:tc>
                  <a:txBody>
                    <a:bodyPr/>
                    <a:lstStyle/>
                    <a:p>
                      <a:pPr algn="ctr" rtl="1"/>
                      <a:endParaRPr lang="ar-SA" sz="2200" dirty="0"/>
                    </a:p>
                  </a:txBody>
                  <a:tcPr anchor="ctr"/>
                </a:tc>
                <a:tc>
                  <a:txBody>
                    <a:bodyPr/>
                    <a:lstStyle/>
                    <a:p>
                      <a:pPr algn="ctr" rtl="1"/>
                      <a:endParaRPr lang="ar-SA" sz="2200" dirty="0"/>
                    </a:p>
                  </a:txBody>
                  <a:tcPr anchor="ctr"/>
                </a:tc>
                <a:tc>
                  <a:txBody>
                    <a:bodyPr/>
                    <a:lstStyle/>
                    <a:p>
                      <a:pPr algn="ctr" rtl="1"/>
                      <a:r>
                        <a:rPr lang="en-US" sz="2200" dirty="0" smtClean="0"/>
                        <a:t> </a:t>
                      </a:r>
                      <a:endParaRPr lang="ar-SA" sz="2200" dirty="0"/>
                    </a:p>
                  </a:txBody>
                  <a:tcPr anchor="ctr"/>
                </a:tc>
                <a:tc>
                  <a:txBody>
                    <a:bodyPr/>
                    <a:lstStyle/>
                    <a:p>
                      <a:pPr algn="ctr" rtl="1"/>
                      <a:endParaRPr lang="ar-SA" sz="2200" dirty="0"/>
                    </a:p>
                  </a:txBody>
                  <a:tcPr anchor="ctr"/>
                </a:tc>
                <a:tc>
                  <a:txBody>
                    <a:bodyPr/>
                    <a:lstStyle/>
                    <a:p>
                      <a:pPr algn="ctr" rtl="1"/>
                      <a:endParaRPr lang="ar-SA" sz="2200" dirty="0"/>
                    </a:p>
                  </a:txBody>
                  <a:tcPr anchor="ctr"/>
                </a:tc>
                <a:tc>
                  <a:txBody>
                    <a:bodyPr/>
                    <a:lstStyle/>
                    <a:p>
                      <a:pPr algn="ctr" rtl="1"/>
                      <a:r>
                        <a:rPr lang="en-US" sz="2200" dirty="0" err="1" smtClean="0"/>
                        <a:t>i</a:t>
                      </a:r>
                      <a:endParaRPr lang="ar-SA" sz="2200" dirty="0"/>
                    </a:p>
                  </a:txBody>
                  <a:tcPr anchor="ctr"/>
                </a:tc>
              </a:tr>
              <a:tr h="484324">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0"/>
                      <a:r>
                        <a:rPr lang="en-US" sz="2200" dirty="0" smtClean="0"/>
                        <a:t>?</a:t>
                      </a:r>
                      <a:endParaRPr lang="ar-SA" sz="2200" dirty="0"/>
                    </a:p>
                  </a:txBody>
                  <a:tcPr anchor="ctr"/>
                </a:tc>
                <a:tc>
                  <a:txBody>
                    <a:bodyPr/>
                    <a:lstStyle/>
                    <a:p>
                      <a:pPr algn="ctr" rtl="1"/>
                      <a:r>
                        <a:rPr lang="en-US" sz="2200" dirty="0" smtClean="0"/>
                        <a:t>7%</a:t>
                      </a:r>
                      <a:endParaRPr lang="ar-SA" sz="2200" dirty="0"/>
                    </a:p>
                  </a:txBody>
                  <a:tcPr anchor="ctr"/>
                </a:tc>
                <a:tc>
                  <a:txBody>
                    <a:bodyPr/>
                    <a:lstStyle/>
                    <a:p>
                      <a:pPr algn="ctr" rtl="1"/>
                      <a:r>
                        <a:rPr lang="en-US" sz="2200" dirty="0" smtClean="0"/>
                        <a:t>1</a:t>
                      </a:r>
                      <a:endParaRPr lang="ar-SA" sz="2200" dirty="0"/>
                    </a:p>
                  </a:txBody>
                  <a:tcPr anchor="ctr"/>
                </a:tc>
              </a:tr>
              <a:tr h="484324">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0"/>
                      <a:r>
                        <a:rPr lang="en-US" sz="2200" dirty="0" smtClean="0"/>
                        <a:t>?</a:t>
                      </a:r>
                      <a:endParaRPr lang="ar-SA" sz="2200" dirty="0"/>
                    </a:p>
                  </a:txBody>
                  <a:tcPr anchor="ctr"/>
                </a:tc>
                <a:tc>
                  <a:txBody>
                    <a:bodyPr/>
                    <a:lstStyle/>
                    <a:p>
                      <a:pPr algn="ctr" rtl="1"/>
                      <a:r>
                        <a:rPr lang="en-US" sz="2200" dirty="0" smtClean="0"/>
                        <a:t>15</a:t>
                      </a:r>
                      <a:endParaRPr lang="ar-SA" sz="2200" dirty="0"/>
                    </a:p>
                  </a:txBody>
                  <a:tcPr anchor="ctr"/>
                </a:tc>
                <a:tc>
                  <a:txBody>
                    <a:bodyPr/>
                    <a:lstStyle/>
                    <a:p>
                      <a:pPr algn="ctr" rtl="1"/>
                      <a:r>
                        <a:rPr lang="en-US" sz="2200" dirty="0" smtClean="0"/>
                        <a:t>2</a:t>
                      </a:r>
                      <a:endParaRPr lang="ar-SA" sz="2200" dirty="0"/>
                    </a:p>
                  </a:txBody>
                  <a:tcPr anchor="ctr"/>
                </a:tc>
              </a:tr>
              <a:tr h="484324">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1"/>
                      <a:r>
                        <a:rPr lang="en-US" sz="2200" dirty="0" smtClean="0"/>
                        <a:t>?</a:t>
                      </a:r>
                      <a:endParaRPr lang="ar-SA" sz="2200" dirty="0"/>
                    </a:p>
                  </a:txBody>
                  <a:tcPr anchor="ctr"/>
                </a:tc>
                <a:tc>
                  <a:txBody>
                    <a:bodyPr/>
                    <a:lstStyle/>
                    <a:p>
                      <a:pPr algn="ctr" rtl="0"/>
                      <a:r>
                        <a:rPr lang="en-US" sz="2200" dirty="0" smtClean="0"/>
                        <a:t>?</a:t>
                      </a:r>
                      <a:endParaRPr lang="ar-SA" sz="2200" dirty="0"/>
                    </a:p>
                  </a:txBody>
                  <a:tcPr anchor="ctr"/>
                </a:tc>
                <a:tc>
                  <a:txBody>
                    <a:bodyPr/>
                    <a:lstStyle/>
                    <a:p>
                      <a:pPr algn="ctr" rtl="1"/>
                      <a:r>
                        <a:rPr lang="en-US" sz="2200" dirty="0" smtClean="0"/>
                        <a:t>23</a:t>
                      </a:r>
                      <a:endParaRPr lang="ar-SA" sz="2200" dirty="0"/>
                    </a:p>
                  </a:txBody>
                  <a:tcPr anchor="ctr"/>
                </a:tc>
                <a:tc>
                  <a:txBody>
                    <a:bodyPr/>
                    <a:lstStyle/>
                    <a:p>
                      <a:pPr algn="ctr" rtl="1"/>
                      <a:r>
                        <a:rPr lang="en-US" sz="2200" dirty="0" smtClean="0"/>
                        <a:t>3</a:t>
                      </a:r>
                      <a:endParaRPr lang="ar-SA" sz="2200" dirty="0"/>
                    </a:p>
                  </a:txBody>
                  <a:tcPr anchor="ctr"/>
                </a:tc>
              </a:tr>
              <a:tr h="484324">
                <a:tc>
                  <a:txBody>
                    <a:bodyPr/>
                    <a:lstStyle/>
                    <a:p>
                      <a:pPr algn="ctr" rtl="1"/>
                      <a:endParaRPr lang="ar-SA" sz="2200" b="1" dirty="0"/>
                    </a:p>
                  </a:txBody>
                  <a:tcPr anchor="ctr"/>
                </a:tc>
                <a:tc>
                  <a:txBody>
                    <a:bodyPr/>
                    <a:lstStyle/>
                    <a:p>
                      <a:pPr algn="ctr" rtl="1"/>
                      <a:endParaRPr lang="ar-SA" sz="2200" b="1" dirty="0"/>
                    </a:p>
                  </a:txBody>
                  <a:tcPr anchor="ctr"/>
                </a:tc>
                <a:tc rowSpan="2" gridSpan="5">
                  <a:txBody>
                    <a:bodyPr/>
                    <a:lstStyle/>
                    <a:p>
                      <a:pPr algn="ctr" rtl="1"/>
                      <a:r>
                        <a:rPr lang="en-US" sz="2200" b="1" u="none" dirty="0" smtClean="0"/>
                        <a:t>                                                    = </a:t>
                      </a:r>
                      <a:endParaRPr lang="ar-SA" sz="2200" b="1" u="none" dirty="0"/>
                    </a:p>
                  </a:txBody>
                  <a:tcPr anchor="ctr"/>
                </a:tc>
                <a:tc rowSpan="2" hMerge="1">
                  <a:txBody>
                    <a:bodyPr/>
                    <a:lstStyle/>
                    <a:p>
                      <a:pPr algn="ctr" rtl="1"/>
                      <a:endParaRPr lang="ar-SA" sz="2200" dirty="0"/>
                    </a:p>
                  </a:txBody>
                  <a:tcPr anchor="ctr"/>
                </a:tc>
                <a:tc rowSpan="2" hMerge="1">
                  <a:txBody>
                    <a:bodyPr/>
                    <a:lstStyle/>
                    <a:p>
                      <a:pPr algn="ctr" rtl="1"/>
                      <a:endParaRPr lang="ar-SA" sz="2200" dirty="0"/>
                    </a:p>
                  </a:txBody>
                  <a:tcPr anchor="ctr"/>
                </a:tc>
                <a:tc rowSpan="2" hMerge="1">
                  <a:txBody>
                    <a:bodyPr/>
                    <a:lstStyle/>
                    <a:p>
                      <a:pPr algn="ctr" rtl="1"/>
                      <a:endParaRPr lang="ar-SA" sz="2200" dirty="0"/>
                    </a:p>
                  </a:txBody>
                  <a:tcPr anchor="ctr"/>
                </a:tc>
                <a:tc rowSpan="2" hMerge="1">
                  <a:txBody>
                    <a:bodyPr/>
                    <a:lstStyle/>
                    <a:p>
                      <a:pPr algn="ctr" rtl="1"/>
                      <a:endParaRPr lang="ar-SA" sz="2200" dirty="0"/>
                    </a:p>
                  </a:txBody>
                  <a:tcPr anchor="ctr"/>
                </a:tc>
              </a:tr>
              <a:tr h="484324">
                <a:tc gridSpan="2">
                  <a:txBody>
                    <a:bodyPr/>
                    <a:lstStyle/>
                    <a:p>
                      <a:pPr algn="ctr" rtl="1"/>
                      <a:endParaRPr lang="ar-SA" sz="2200" b="1" dirty="0"/>
                    </a:p>
                  </a:txBody>
                  <a:tcPr anchor="ctr"/>
                </a:tc>
                <a:tc hMerge="1">
                  <a:txBody>
                    <a:bodyPr/>
                    <a:lstStyle/>
                    <a:p>
                      <a:pPr algn="ctr" rtl="1"/>
                      <a:endParaRPr lang="ar-SA" sz="2200" b="1" dirty="0"/>
                    </a:p>
                  </a:txBody>
                  <a:tcPr anchor="ctr"/>
                </a:tc>
                <a:tc gridSpan="5" vMerge="1">
                  <a:txBody>
                    <a:bodyPr/>
                    <a:lstStyle/>
                    <a:p>
                      <a:pPr algn="ctr" rtl="0"/>
                      <a:endParaRPr lang="ar-SA" sz="2200" b="1" u="none" dirty="0"/>
                    </a:p>
                  </a:txBody>
                  <a:tcPr anchor="ctr"/>
                </a:tc>
                <a:tc hMerge="1" vMerge="1">
                  <a:txBody>
                    <a:bodyPr/>
                    <a:lstStyle/>
                    <a:p>
                      <a:pPr algn="ctr" rtl="1"/>
                      <a:endParaRPr lang="ar-SA" sz="2200" dirty="0"/>
                    </a:p>
                  </a:txBody>
                  <a:tcPr anchor="ctr"/>
                </a:tc>
                <a:tc hMerge="1" vMerge="1">
                  <a:txBody>
                    <a:bodyPr/>
                    <a:lstStyle/>
                    <a:p>
                      <a:pPr algn="ctr" rtl="1"/>
                      <a:endParaRPr lang="ar-SA" sz="2200" dirty="0"/>
                    </a:p>
                  </a:txBody>
                  <a:tcPr anchor="ctr"/>
                </a:tc>
                <a:tc hMerge="1" vMerge="1">
                  <a:txBody>
                    <a:bodyPr/>
                    <a:lstStyle/>
                    <a:p>
                      <a:pPr algn="ctr" rtl="1"/>
                      <a:endParaRPr lang="ar-SA" sz="2200" dirty="0"/>
                    </a:p>
                  </a:txBody>
                  <a:tcPr anchor="ctr"/>
                </a:tc>
                <a:tc hMerge="1" vMerge="1">
                  <a:txBody>
                    <a:bodyPr/>
                    <a:lstStyle/>
                    <a:p>
                      <a:pPr algn="ctr" rtl="1"/>
                      <a:endParaRPr lang="ar-SA" sz="2200" dirty="0"/>
                    </a:p>
                  </a:txBody>
                  <a:tcPr anchor="ctr"/>
                </a:tc>
              </a:tr>
              <a:tr h="484324">
                <a:tc gridSpan="7">
                  <a:txBody>
                    <a:bodyPr/>
                    <a:lstStyle/>
                    <a:p>
                      <a:pPr algn="ctr" rtl="1"/>
                      <a:r>
                        <a:rPr lang="en-US" sz="2200" b="1" dirty="0" smtClean="0"/>
                        <a:t>C</a:t>
                      </a:r>
                      <a:r>
                        <a:rPr lang="en-US" sz="2200" b="1" dirty="0" smtClean="0">
                          <a:solidFill>
                            <a:srgbClr val="C00000"/>
                          </a:solidFill>
                        </a:rPr>
                        <a:t>onclusion:</a:t>
                      </a:r>
                      <a:r>
                        <a:rPr lang="en-US" sz="2200" b="1" baseline="0" dirty="0" smtClean="0">
                          <a:solidFill>
                            <a:srgbClr val="C00000"/>
                          </a:solidFill>
                        </a:rPr>
                        <a:t> The higher the standard deviation, the greater the risk</a:t>
                      </a:r>
                      <a:endParaRPr lang="ar-SA" sz="2200" b="1" dirty="0">
                        <a:solidFill>
                          <a:srgbClr val="C00000"/>
                        </a:solidFill>
                      </a:endParaRPr>
                    </a:p>
                  </a:txBody>
                  <a:tcPr anchor="ctr"/>
                </a:tc>
                <a:tc hMerge="1">
                  <a:txBody>
                    <a:bodyPr/>
                    <a:lstStyle/>
                    <a:p>
                      <a:pPr rtl="1"/>
                      <a:endParaRPr lang="ar-SA"/>
                    </a:p>
                  </a:txBody>
                  <a:tcPr/>
                </a:tc>
                <a:tc hMerge="1">
                  <a:txBody>
                    <a:bodyPr/>
                    <a:lstStyle/>
                    <a:p>
                      <a:pPr algn="ctr" rtl="1"/>
                      <a:endParaRPr lang="ar-SA" sz="2200" b="1" u="none" dirty="0"/>
                    </a:p>
                  </a:txBody>
                  <a:tcPr anchor="ct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bl>
          </a:graphicData>
        </a:graphic>
      </p:graphicFrame>
      <p:pic>
        <p:nvPicPr>
          <p:cNvPr id="9"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381232" y="2643182"/>
            <a:ext cx="285752" cy="447675"/>
          </a:xfrm>
          <a:prstGeom prst="rect">
            <a:avLst/>
          </a:prstGeom>
          <a:noFill/>
        </p:spPr>
      </p:pic>
      <p:pic>
        <p:nvPicPr>
          <p:cNvPr id="10"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95678" y="2714620"/>
            <a:ext cx="218689" cy="357190"/>
          </a:xfrm>
          <a:prstGeom prst="rect">
            <a:avLst/>
          </a:prstGeom>
          <a:noFill/>
        </p:spPr>
      </p:pic>
      <p:sp>
        <p:nvSpPr>
          <p:cNvPr id="501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77"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667380" y="2643182"/>
            <a:ext cx="937795" cy="435877"/>
          </a:xfrm>
          <a:prstGeom prst="rect">
            <a:avLst/>
          </a:prstGeom>
          <a:noFill/>
        </p:spPr>
      </p:pic>
      <p:sp>
        <p:nvSpPr>
          <p:cNvPr id="50180"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79"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024702" y="2714620"/>
            <a:ext cx="433387" cy="312886"/>
          </a:xfrm>
          <a:prstGeom prst="rect">
            <a:avLst/>
          </a:prstGeom>
          <a:noFill/>
        </p:spPr>
      </p:pic>
      <p:sp>
        <p:nvSpPr>
          <p:cNvPr id="50182" name="Rectangle 6"/>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81"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881958" y="2710668"/>
            <a:ext cx="1285884" cy="361142"/>
          </a:xfrm>
          <a:prstGeom prst="rect">
            <a:avLst/>
          </a:prstGeom>
          <a:noFill/>
        </p:spPr>
      </p:pic>
      <p:sp>
        <p:nvSpPr>
          <p:cNvPr id="50184" name="Rectangle 8"/>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0183"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452934" y="2714620"/>
            <a:ext cx="976311" cy="373761"/>
          </a:xfrm>
          <a:prstGeom prst="rect">
            <a:avLst/>
          </a:prstGeom>
          <a:noFill/>
        </p:spPr>
      </p:pic>
      <p:pic>
        <p:nvPicPr>
          <p:cNvPr id="20" name="Picture 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309662" y="4786322"/>
            <a:ext cx="3786214" cy="785818"/>
          </a:xfrm>
          <a:prstGeom prst="rect">
            <a:avLst/>
          </a:prstGeom>
          <a:noFill/>
        </p:spPr>
      </p:pic>
      <p:sp>
        <p:nvSpPr>
          <p:cNvPr id="50186" name="Rectangle 10"/>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cxnSp>
        <p:nvCxnSpPr>
          <p:cNvPr id="24" name="رابط كسهم مستقيم 23"/>
          <p:cNvCxnSpPr/>
          <p:nvPr/>
        </p:nvCxnSpPr>
        <p:spPr>
          <a:xfrm rot="10800000" flipV="1">
            <a:off x="6453198" y="4786322"/>
            <a:ext cx="1714512" cy="214314"/>
          </a:xfrm>
          <a:prstGeom prst="straightConnector1">
            <a:avLst/>
          </a:prstGeom>
          <a:ln>
            <a:headEnd type="diamond" w="med" len="med"/>
            <a:tailEnd type="triangle" w="med" len="med"/>
          </a:ln>
        </p:spPr>
        <p:style>
          <a:lnRef idx="3">
            <a:schemeClr val="dk1"/>
          </a:lnRef>
          <a:fillRef idx="0">
            <a:schemeClr val="dk1"/>
          </a:fillRef>
          <a:effectRef idx="2">
            <a:schemeClr val="dk1"/>
          </a:effectRef>
          <a:fontRef idx="minor">
            <a:schemeClr val="tx1"/>
          </a:fontRef>
        </p:style>
      </p:cxnSp>
      <p:sp>
        <p:nvSpPr>
          <p:cNvPr id="50188" name="Rectangle 1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51202"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51201" name="Picture 1"/>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6881826" y="5072074"/>
            <a:ext cx="1952625" cy="48577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523844" y="1857364"/>
            <a:ext cx="9029732" cy="3686185"/>
          </a:xfrm>
        </p:spPr>
        <p:style>
          <a:lnRef idx="2">
            <a:schemeClr val="accent1"/>
          </a:lnRef>
          <a:fillRef idx="1">
            <a:schemeClr val="lt1"/>
          </a:fillRef>
          <a:effectRef idx="0">
            <a:schemeClr val="accent1"/>
          </a:effectRef>
          <a:fontRef idx="minor">
            <a:schemeClr val="dk1"/>
          </a:fontRef>
        </p:style>
        <p:txBody>
          <a:bodyPr anchor="t"/>
          <a:lstStyle/>
          <a:p>
            <a:pPr marL="0" indent="0" algn="justLow" rtl="0"/>
            <a:r>
              <a:rPr lang="en-US" sz="3200" b="1" dirty="0" smtClean="0">
                <a:solidFill>
                  <a:srgbClr val="C00000"/>
                </a:solidFill>
                <a:cs typeface="Arial" pitchFamily="34" charset="0"/>
              </a:rPr>
              <a:t>coefficient of variation </a:t>
            </a:r>
          </a:p>
          <a:p>
            <a:pPr marL="0" indent="0" algn="justLow" rtl="0"/>
            <a:r>
              <a:rPr lang="en-US" sz="2800" b="1" dirty="0" smtClean="0">
                <a:cs typeface="Arial" pitchFamily="34" charset="0"/>
              </a:rPr>
              <a:t>coefficient of variation is a </a:t>
            </a:r>
            <a:r>
              <a:rPr lang="en-US" sz="3000" b="1" dirty="0" smtClean="0">
                <a:cs typeface="Arial" pitchFamily="34" charset="0"/>
              </a:rPr>
              <a:t>measure of a relative dispersion that is useful in comparing the risk of assets with different expected returns.</a:t>
            </a:r>
          </a:p>
          <a:p>
            <a:pPr marL="0" indent="0" algn="justLow" rtl="0"/>
            <a:endParaRPr lang="en-US" sz="3000" b="1" dirty="0" smtClean="0">
              <a:cs typeface="Arial" pitchFamily="34" charset="0"/>
            </a:endParaRPr>
          </a:p>
          <a:p>
            <a:pPr marL="0" indent="0" algn="justLow" rtl="0"/>
            <a:r>
              <a:rPr lang="en-US" sz="3000" b="1" dirty="0" smtClean="0">
                <a:solidFill>
                  <a:srgbClr val="C00000"/>
                </a:solidFill>
                <a:cs typeface="Arial" pitchFamily="34" charset="0"/>
              </a:rPr>
              <a:t>The higher the coefficient of variation, the greater the risk.</a:t>
            </a:r>
            <a:endParaRPr lang="en-US" b="1" dirty="0" smtClean="0">
              <a:solidFill>
                <a:srgbClr val="C00000"/>
              </a:solidFill>
              <a:cs typeface="Arial" pitchFamily="34" charset="0"/>
            </a:endParaRP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35</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
        <p:nvSpPr>
          <p:cNvPr id="26626"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66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381760" y="3286124"/>
            <a:ext cx="2214578" cy="1384111"/>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Low" rtl="0">
              <a:defRPr/>
            </a:pPr>
            <a:r>
              <a:rPr lang="ar-SA" sz="4200" dirty="0" smtClean="0">
                <a:effectLst>
                  <a:outerShdw blurRad="38100" dist="38100" dir="2700000" algn="tl">
                    <a:srgbClr val="000000">
                      <a:alpha val="43137"/>
                    </a:srgbClr>
                  </a:outerShdw>
                </a:effectLst>
              </a:rPr>
              <a:t> </a:t>
            </a:r>
            <a:r>
              <a:rPr lang="en-US" sz="4200" b="1" dirty="0" smtClean="0">
                <a:effectLst>
                  <a:outerShdw blurRad="38100" dist="38100" dir="2700000" algn="tl">
                    <a:srgbClr val="000000">
                      <a:alpha val="43137"/>
                    </a:srgbClr>
                  </a:outerShdw>
                </a:effectLst>
              </a:rPr>
              <a:t>CHAPTER 6: </a:t>
            </a:r>
            <a:r>
              <a:rPr lang="en-US" sz="4200" b="1" spc="-175" dirty="0" smtClean="0">
                <a:effectLst>
                  <a:outerShdw blurRad="38100" dist="38100" dir="2700000" algn="tl">
                    <a:srgbClr val="000000">
                      <a:alpha val="43137"/>
                    </a:srgbClr>
                  </a:outerShdw>
                </a:effectLst>
              </a:rPr>
              <a:t>RISK AND RETURN</a:t>
            </a:r>
            <a:endParaRPr lang="en-US" sz="42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495300" y="1600203"/>
            <a:ext cx="9172608" cy="3971937"/>
          </a:xfrm>
        </p:spPr>
        <p:style>
          <a:lnRef idx="2">
            <a:schemeClr val="accent1"/>
          </a:lnRef>
          <a:fillRef idx="1">
            <a:schemeClr val="lt1"/>
          </a:fillRef>
          <a:effectRef idx="0">
            <a:schemeClr val="accent1"/>
          </a:effectRef>
          <a:fontRef idx="minor">
            <a:schemeClr val="dk1"/>
          </a:fontRef>
        </p:style>
        <p:txBody>
          <a:bodyPr anchor="t"/>
          <a:lstStyle/>
          <a:p>
            <a:pPr algn="justLow" rtl="0"/>
            <a:r>
              <a:rPr lang="en-US" sz="4400" b="1" dirty="0" smtClean="0">
                <a:solidFill>
                  <a:srgbClr val="C00000"/>
                </a:solidFill>
              </a:rPr>
              <a:t>Conclusion</a:t>
            </a:r>
          </a:p>
          <a:p>
            <a:pPr marL="0" indent="0" algn="justLow" rtl="0"/>
            <a:r>
              <a:rPr lang="en-US" sz="3200" b="1" dirty="0" smtClean="0"/>
              <a:t>It can be said from what have been preceded that dealing with risk matters should be refer to as two main important approaches. First, it can be viewed from managers’ behaviors and their preferences. Second, risk assessment and measurement are so crucial when it comes to make a decision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36</a:t>
            </a:fld>
            <a:endParaRPr lang="en-US" dirty="0" smtClean="0">
              <a:cs typeface="Arial" pitchFamily="34" charset="0"/>
            </a:endParaRPr>
          </a:p>
        </p:txBody>
      </p:sp>
      <p:sp>
        <p:nvSpPr>
          <p:cNvPr id="7173" name="TextBox 4"/>
          <p:cNvSpPr txBox="1">
            <a:spLocks noChangeArrowheads="1"/>
          </p:cNvSpPr>
          <p:nvPr/>
        </p:nvSpPr>
        <p:spPr bwMode="auto">
          <a:xfrm>
            <a:off x="3095612" y="6286527"/>
            <a:ext cx="3792167" cy="737931"/>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37</a:t>
            </a:fld>
            <a:endParaRPr lang="en-US" dirty="0" smtClean="0">
              <a:cs typeface="Arial" pitchFamily="34" charset="0"/>
            </a:endParaRPr>
          </a:p>
        </p:txBody>
      </p:sp>
      <p:sp>
        <p:nvSpPr>
          <p:cNvPr id="5" name="Rectangle 4"/>
          <p:cNvSpPr/>
          <p:nvPr/>
        </p:nvSpPr>
        <p:spPr>
          <a:xfrm>
            <a:off x="0" y="2"/>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2322" tIns="51162" rIns="102322" bIns="51162" anchor="ctr"/>
          <a:lstStyle/>
          <a:p>
            <a:pPr algn="ctr">
              <a:defRPr/>
            </a:pPr>
            <a:endParaRPr lang="en-US" dirty="0"/>
          </a:p>
        </p:txBody>
      </p:sp>
      <p:grpSp>
        <p:nvGrpSpPr>
          <p:cNvPr id="2" name="Group 5"/>
          <p:cNvGrpSpPr>
            <a:grpSpLocks/>
          </p:cNvGrpSpPr>
          <p:nvPr/>
        </p:nvGrpSpPr>
        <p:grpSpPr bwMode="auto">
          <a:xfrm>
            <a:off x="5181601" y="1981202"/>
            <a:ext cx="2600325" cy="2524126"/>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362207" y="3352800"/>
            <a:ext cx="2819400" cy="1184207"/>
          </a:xfrm>
          <a:prstGeom prst="rect">
            <a:avLst/>
          </a:prstGeom>
          <a:noFill/>
          <a:ln w="9525">
            <a:noFill/>
            <a:miter lim="800000"/>
            <a:headEnd/>
            <a:tailEnd/>
          </a:ln>
        </p:spPr>
        <p:txBody>
          <a:bodyPr lIns="90712" tIns="45357" rIns="90712" bIns="45357">
            <a:spAutoFit/>
          </a:bodyPr>
          <a:lstStyle/>
          <a:p>
            <a:r>
              <a:rPr lang="ar-EG" sz="7100" dirty="0">
                <a:solidFill>
                  <a:schemeClr val="bg1"/>
                </a:solidFill>
                <a:latin typeface="Calibri" pitchFamily="34" charset="0"/>
              </a:rPr>
              <a:t>بحمد الله</a:t>
            </a:r>
            <a:endParaRPr lang="en-US" sz="7100" dirty="0">
              <a:solidFill>
                <a:schemeClr val="bg1"/>
              </a:solidFill>
              <a:latin typeface="Calibri" pitchFamily="34" charset="0"/>
            </a:endParaRPr>
          </a:p>
        </p:txBody>
      </p:sp>
      <p:sp>
        <p:nvSpPr>
          <p:cNvPr id="13318" name="Freeform 6"/>
          <p:cNvSpPr>
            <a:spLocks noEditPoints="1"/>
          </p:cNvSpPr>
          <p:nvPr/>
        </p:nvSpPr>
        <p:spPr bwMode="auto">
          <a:xfrm>
            <a:off x="2362201" y="2209803"/>
            <a:ext cx="2689226"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90712" tIns="45357" rIns="90712" bIns="45357"/>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1167</TotalTime>
  <Words>2067</Words>
  <Application>Microsoft Office PowerPoint</Application>
  <PresentationFormat>A4 Paper (210x297 mm)‎</PresentationFormat>
  <Paragraphs>344</Paragraphs>
  <Slides>37</Slides>
  <Notes>1</Notes>
  <HiddenSlides>0</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سمة1</vt:lpstr>
      <vt:lpstr>الشريحة 1</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 CHAPTER 6: RISK AND RETURN</vt:lpstr>
      <vt:lpstr>الشريحة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aboudah</cp:lastModifiedBy>
  <cp:revision>70</cp:revision>
  <dcterms:created xsi:type="dcterms:W3CDTF">2010-06-23T01:57:17Z</dcterms:created>
  <dcterms:modified xsi:type="dcterms:W3CDTF">2010-06-28T09:54:55Z</dcterms:modified>
</cp:coreProperties>
</file>