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8"/>
  </p:notesMasterIdLst>
  <p:sldIdLst>
    <p:sldId id="260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80" r:id="rId22"/>
    <p:sldId id="281" r:id="rId23"/>
    <p:sldId id="282" r:id="rId24"/>
    <p:sldId id="283" r:id="rId25"/>
    <p:sldId id="284" r:id="rId26"/>
    <p:sldId id="259" r:id="rId2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43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2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886E6D-237B-45BF-B548-DE9A31CB892F}" type="datetimeFigureOut">
              <a:rPr lang="ar-SA" smtClean="0"/>
              <a:pPr/>
              <a:t>17/07/1431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CA0F7E-E332-4286-95B6-4E97B91382E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0F7E-E332-4286-95B6-4E97B91382E3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017835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6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2" y="1600202"/>
            <a:ext cx="4051496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2"/>
            <a:ext cx="653415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51693" y="6372225"/>
            <a:ext cx="2518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303157-A074-42CC-B63F-E2C55E7C2BE6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69" tIns="60035" rIns="120069" bIns="6003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"/>
            <a:ext cx="9144000" cy="3429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69" tIns="60035" rIns="120069" bIns="6003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134723" y="4648201"/>
            <a:ext cx="369863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45" tIns="53223" rIns="106445" bIns="53223"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3000" dirty="0">
                <a:solidFill>
                  <a:srgbClr val="898989"/>
                </a:solidFill>
                <a:latin typeface="Calibri" pitchFamily="34" charset="0"/>
              </a:rPr>
              <a:t>Business School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3000" dirty="0">
                <a:solidFill>
                  <a:srgbClr val="898989"/>
                </a:solidFill>
                <a:latin typeface="Calibri" pitchFamily="34" charset="0"/>
              </a:rPr>
              <a:t>Management Department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3000" dirty="0">
                <a:solidFill>
                  <a:srgbClr val="898989"/>
                </a:solidFill>
                <a:latin typeface="Calibri" pitchFamily="34" charset="0"/>
              </a:rPr>
              <a:t>   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en-US" sz="3000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en-US" sz="30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6"/>
            <a:ext cx="2400300" cy="2524126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3" y="2667000"/>
            <a:ext cx="5622681" cy="209551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445" tIns="53223" rIns="106445" bIns="53223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85721" y="2666998"/>
            <a:ext cx="5286412" cy="161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45" tIns="53223" rIns="106445" bIns="53223" anchor="t"/>
          <a:lstStyle/>
          <a:p>
            <a:pPr algn="justLow" rtl="0">
              <a:lnSpc>
                <a:spcPct val="80000"/>
              </a:lnSpc>
            </a:pPr>
            <a:r>
              <a:rPr lang="en-US" sz="4400" b="1" dirty="0" smtClean="0"/>
              <a:t>Finance</a:t>
            </a:r>
            <a:r>
              <a:rPr lang="en-US" sz="3600" b="1" dirty="0" smtClean="0"/>
              <a:t>  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Pre-MBA </a:t>
            </a:r>
          </a:p>
          <a:p>
            <a:pPr algn="l" rtl="0">
              <a:lnSpc>
                <a:spcPct val="80000"/>
              </a:lnSpc>
            </a:pPr>
            <a:r>
              <a:rPr lang="en-US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2010-2011</a:t>
            </a:r>
          </a:p>
          <a:p>
            <a:pPr algn="l" rtl="0">
              <a:lnSpc>
                <a:spcPct val="80000"/>
              </a:lnSpc>
            </a:pPr>
            <a:r>
              <a:rPr lang="en-US" sz="3000" b="1" dirty="0" smtClean="0">
                <a:latin typeface="Calibri" pitchFamily="34" charset="0"/>
                <a:cs typeface="Times New Roman" pitchFamily="18" charset="0"/>
              </a:rPr>
              <a:t>Dr Abdeldjelil Ferhat BOUDAH</a:t>
            </a:r>
            <a:endParaRPr lang="en-US" sz="3000" b="1" dirty="0">
              <a:latin typeface="Arial Black" pitchFamily="34" charset="0"/>
            </a:endParaRPr>
          </a:p>
          <a:p>
            <a:endParaRPr lang="en-US" dirty="0">
              <a:latin typeface="Arial Black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6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6445" tIns="53223" rIns="106445" bIns="53223" anchor="ctr"/>
          <a:lstStyle/>
          <a:p>
            <a:pPr algn="r"/>
            <a:fld id="{91E687D7-3F6F-4CF1-B67A-0064119F7BC2}" type="slidenum">
              <a:rPr lang="ar-SA" sz="14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71472" y="2190741"/>
            <a:ext cx="7772400" cy="2095516"/>
          </a:xfrm>
        </p:spPr>
        <p:txBody>
          <a:bodyPr anchor="b">
            <a:noAutofit/>
          </a:bodyPr>
          <a:lstStyle/>
          <a:p>
            <a:pPr>
              <a:defRPr/>
            </a:pPr>
            <a:r>
              <a:rPr lang="ar-SA" sz="3700" b="1" dirty="0" smtClean="0"/>
              <a:t/>
            </a:r>
            <a:br>
              <a:rPr lang="ar-SA" sz="3700" b="1" dirty="0" smtClean="0"/>
            </a:br>
            <a:r>
              <a:rPr lang="ar-SA" sz="3700" b="1" dirty="0" smtClean="0"/>
              <a:t/>
            </a:r>
            <a:br>
              <a:rPr lang="ar-SA" sz="3700" b="1" dirty="0" smtClean="0"/>
            </a:br>
            <a:r>
              <a:rPr lang="en-US" sz="4200" b="1" dirty="0" smtClean="0"/>
              <a:t>CHAPTER 7</a:t>
            </a:r>
            <a:r>
              <a:rPr lang="en-US" sz="3700" b="1" dirty="0" smtClean="0"/>
              <a:t/>
            </a:r>
            <a:br>
              <a:rPr lang="en-US" sz="3700" b="1" dirty="0" smtClean="0"/>
            </a:br>
            <a:r>
              <a:rPr lang="en-US" sz="4700" b="1" spc="-175" dirty="0" smtClean="0">
                <a:solidFill>
                  <a:schemeClr val="tx1"/>
                </a:solidFill>
              </a:rPr>
              <a:t> BOND VALUATION</a:t>
            </a:r>
            <a:endParaRPr lang="en-US" sz="4700" dirty="0" smtClean="0">
              <a:solidFill>
                <a:schemeClr val="tx1"/>
              </a:solidFill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10154" y="6324601"/>
            <a:ext cx="282820" cy="501651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6C2C642-79F6-486B-825F-127AFB4BC4AF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2532189" y="6364293"/>
            <a:ext cx="3516923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12" tIns="45357" rIns="90712" bIns="45357">
            <a:spAutoFit/>
          </a:bodyPr>
          <a:lstStyle/>
          <a:p>
            <a:pPr algn="r" rtl="1"/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justLow" rtl="0"/>
            <a:r>
              <a:rPr lang="en-US" sz="2800" b="1" dirty="0" smtClean="0">
                <a:solidFill>
                  <a:srgbClr val="C00000"/>
                </a:solidFill>
              </a:rPr>
              <a:t>Introduction</a:t>
            </a:r>
          </a:p>
          <a:p>
            <a:pPr algn="justLow" rtl="0"/>
            <a:r>
              <a:rPr lang="en-US" sz="2800" b="1" dirty="0" smtClean="0"/>
              <a:t>I- Valuation Fundamentals</a:t>
            </a:r>
          </a:p>
          <a:p>
            <a:pPr marL="0" indent="0" algn="justLow" rtl="0"/>
            <a:r>
              <a:rPr lang="en-US" sz="2800" dirty="0" smtClean="0">
                <a:solidFill>
                  <a:srgbClr val="002060"/>
                </a:solidFill>
              </a:rPr>
              <a:t>I-1 Key inputs for valuation</a:t>
            </a:r>
          </a:p>
          <a:p>
            <a:pPr marL="0" indent="0" algn="justLow" rtl="0"/>
            <a:r>
              <a:rPr lang="en-US" sz="2800" dirty="0" smtClean="0">
                <a:solidFill>
                  <a:srgbClr val="002060"/>
                </a:solidFill>
              </a:rPr>
              <a:t>I-2 The basic valuation models</a:t>
            </a:r>
          </a:p>
          <a:p>
            <a:pPr algn="justLow" rtl="0"/>
            <a:r>
              <a:rPr lang="en-US" sz="2800" b="1" dirty="0" smtClean="0"/>
              <a:t>II- Bond Fundamentals</a:t>
            </a:r>
          </a:p>
          <a:p>
            <a:pPr algn="justLow" rtl="0"/>
            <a:r>
              <a:rPr lang="en-US" sz="2800" dirty="0" smtClean="0">
                <a:solidFill>
                  <a:srgbClr val="002060"/>
                </a:solidFill>
              </a:rPr>
              <a:t>II-1 Basic Bond valuation</a:t>
            </a:r>
          </a:p>
          <a:p>
            <a:pPr algn="justLow" rtl="0"/>
            <a:r>
              <a:rPr lang="en-US" sz="2800" b="1" dirty="0" smtClean="0">
                <a:solidFill>
                  <a:srgbClr val="C00000"/>
                </a:solidFill>
              </a:rPr>
              <a:t>Conclusion</a:t>
            </a:r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algn="justLow" rtl="0"/>
            <a:r>
              <a:rPr lang="en-US" sz="4400" b="1" dirty="0" smtClean="0">
                <a:solidFill>
                  <a:srgbClr val="C00000"/>
                </a:solidFill>
              </a:rPr>
              <a:t>Introduction</a:t>
            </a:r>
          </a:p>
          <a:p>
            <a:pPr marL="0" indent="0" algn="justLow" rtl="0"/>
            <a:r>
              <a:rPr lang="en-US" sz="3600" b="1" dirty="0" smtClean="0">
                <a:cs typeface="Arial" pitchFamily="34" charset="0"/>
              </a:rPr>
              <a:t>As was noted in Chapter 6, all major financial decisions must be viewed in terms of expected risk, expected return.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2576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sz="3600" b="1" dirty="0" smtClean="0">
                <a:cs typeface="Arial" pitchFamily="34" charset="0"/>
              </a:rPr>
              <a:t>Valuation is the process that links risk and return to determine the worth of an asset at a given point in time. To do this the financial manager uses the time value of money techniques presented in Chapter 5 and the concepts of risk and return developed in Chapter 6 .</a:t>
            </a:r>
          </a:p>
          <a:p>
            <a:pPr algn="l"/>
            <a:r>
              <a:rPr lang="en-GB" sz="9000" b="1" dirty="0" smtClean="0">
                <a:cs typeface="Arial" pitchFamily="34" charset="0"/>
              </a:rPr>
              <a:t>  </a:t>
            </a:r>
            <a:r>
              <a:rPr lang="en-US" sz="9000" b="1" dirty="0" smtClean="0">
                <a:cs typeface="Arial" pitchFamily="34" charset="0"/>
              </a:rPr>
              <a:t>     </a:t>
            </a:r>
            <a:r>
              <a:rPr lang="en-GB" sz="9000" b="1" dirty="0" smtClean="0">
                <a:cs typeface="Arial" pitchFamily="34" charset="0"/>
              </a:rPr>
              <a:t>     </a:t>
            </a:r>
            <a:endParaRPr lang="ar-EG" sz="9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r>
              <a:rPr lang="en-US" sz="4000" b="1" dirty="0" smtClean="0">
                <a:solidFill>
                  <a:srgbClr val="C00000"/>
                </a:solidFill>
              </a:rPr>
              <a:t>I- Valuation Fundamentals</a:t>
            </a: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I-1 Key Inputs for Valuation</a:t>
            </a:r>
          </a:p>
          <a:p>
            <a:pPr marL="0" indent="0" algn="justLow" rtl="0"/>
            <a:r>
              <a:rPr lang="en-US" sz="3600" b="1" dirty="0" smtClean="0"/>
              <a:t>The key inputs to the valuation process include cash flows (returns), timing, and the required return (risk). Each is described briefly in what follows:</a:t>
            </a:r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endParaRPr lang="en-US" sz="3600" b="1" dirty="0" smtClean="0">
              <a:solidFill>
                <a:srgbClr val="002060"/>
              </a:solidFill>
            </a:endParaRP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A- Cash flows (returns):</a:t>
            </a:r>
          </a:p>
          <a:p>
            <a:pPr marL="0" indent="0" algn="justLow" rtl="0"/>
            <a:r>
              <a:rPr lang="en-US" sz="3600" b="1" dirty="0" smtClean="0"/>
              <a:t>The value of any asset depends on the cash flow that is expected to provide over the ownership period.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b="1" dirty="0" smtClean="0">
                <a:solidFill>
                  <a:srgbClr val="002060"/>
                </a:solidFill>
              </a:rPr>
              <a:t>Example:</a:t>
            </a:r>
          </a:p>
          <a:p>
            <a:pPr marL="0" indent="0" algn="justLow" rtl="0"/>
            <a:r>
              <a:rPr lang="en-US" b="1" dirty="0" smtClean="0"/>
              <a:t>Celia Sargent, Financial analyst for Groton Corporation, a diversified holding company, wishes to estimate the value of three of its assets- common stock in Michaels Enterprises, an interest in Oil well, and Original painting.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10" name="سهم منحني إلى اليسار 9"/>
          <p:cNvSpPr/>
          <p:nvPr/>
        </p:nvSpPr>
        <p:spPr>
          <a:xfrm>
            <a:off x="7786710" y="5000636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b="1" dirty="0" smtClean="0">
                <a:solidFill>
                  <a:srgbClr val="002060"/>
                </a:solidFill>
              </a:rPr>
              <a:t>Example:</a:t>
            </a:r>
          </a:p>
          <a:p>
            <a:pPr marL="0" indent="0" algn="justLow" rtl="0"/>
            <a:r>
              <a:rPr lang="en-US" b="1" dirty="0" smtClean="0"/>
              <a:t>- </a:t>
            </a:r>
            <a:r>
              <a:rPr lang="en-US" b="1" dirty="0" smtClean="0">
                <a:solidFill>
                  <a:srgbClr val="C00000"/>
                </a:solidFill>
              </a:rPr>
              <a:t>Stock in Michaels Enterprises</a:t>
            </a:r>
            <a:r>
              <a:rPr lang="en-US" b="1" dirty="0" smtClean="0"/>
              <a:t>: Expect to receive cash dividends of $300 per year indefinitely.</a:t>
            </a:r>
          </a:p>
          <a:p>
            <a:pPr marL="0" indent="0" algn="justLow" rtl="0"/>
            <a:r>
              <a:rPr lang="en-US" b="1" dirty="0" smtClean="0"/>
              <a:t>- </a:t>
            </a:r>
            <a:r>
              <a:rPr lang="en-US" b="1" dirty="0" smtClean="0">
                <a:solidFill>
                  <a:srgbClr val="C00000"/>
                </a:solidFill>
              </a:rPr>
              <a:t>Oil well</a:t>
            </a:r>
            <a:r>
              <a:rPr lang="en-US" b="1" dirty="0" smtClean="0"/>
              <a:t>: Expect to receive cash flow of $2,000 at the end of 1 year, $4,000 at the end of 2 years, and $10000 at the end of 4 years when the company is to be sold.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858148" y="642918"/>
            <a:ext cx="588644" cy="42862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b="1" dirty="0" smtClean="0">
                <a:solidFill>
                  <a:srgbClr val="002060"/>
                </a:solidFill>
              </a:rPr>
              <a:t>Example:</a:t>
            </a:r>
          </a:p>
          <a:p>
            <a:pPr marL="0" indent="0" algn="justLow" rtl="0"/>
            <a:r>
              <a:rPr lang="en-US" b="1" dirty="0" smtClean="0"/>
              <a:t>- </a:t>
            </a:r>
            <a:r>
              <a:rPr lang="en-US" b="1" dirty="0" smtClean="0">
                <a:solidFill>
                  <a:srgbClr val="C00000"/>
                </a:solidFill>
              </a:rPr>
              <a:t>Original painting</a:t>
            </a:r>
            <a:r>
              <a:rPr lang="en-US" b="1" dirty="0" smtClean="0"/>
              <a:t>: Expect to sell the painting in 5 years for $85,000.</a:t>
            </a:r>
          </a:p>
          <a:p>
            <a:pPr marL="0" indent="0" algn="justLow" rtl="0"/>
            <a:r>
              <a:rPr lang="en-US" b="1" i="1" dirty="0" smtClean="0">
                <a:solidFill>
                  <a:srgbClr val="7030A0"/>
                </a:solidFill>
              </a:rPr>
              <a:t>Having developed these cash flow estimates, the financial analyst has taken the first step toward placing a value on each of these assets. 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B-Timing:</a:t>
            </a:r>
          </a:p>
          <a:p>
            <a:pPr marL="0" indent="0" algn="justLow" rtl="0"/>
            <a:r>
              <a:rPr lang="en-US" sz="3500" b="1" dirty="0" smtClean="0"/>
              <a:t>It is customary to specify the timing along with the amounts of cash flow. For example the cash flows $2,000, $4,000, and $10,000 for the Oil Well in the previous example were expected to occur at the end of years 1, 2, and 4 respectively.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r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4720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C- Required return: </a:t>
            </a:r>
          </a:p>
          <a:p>
            <a:pPr marL="0" indent="0" algn="justLow" rtl="0"/>
            <a:r>
              <a:rPr lang="en-US" sz="3000" b="1" dirty="0" smtClean="0">
                <a:cs typeface="Arial" pitchFamily="34" charset="0"/>
              </a:rPr>
              <a:t>Risk describes the chance that an expected outcome will not be realized. The level of risk associated with a given cash flow can significantly affect its value. </a:t>
            </a:r>
            <a:r>
              <a:rPr lang="en-US" sz="3000" b="1" i="1" dirty="0" smtClean="0">
                <a:solidFill>
                  <a:srgbClr val="7030A0"/>
                </a:solidFill>
                <a:cs typeface="Arial" pitchFamily="34" charset="0"/>
              </a:rPr>
              <a:t>In general the greater the risk of a cash flow, the lower its value. In terms of present value a greater risk can be incorporated into an analysis by using a higher required return or discount rate.</a:t>
            </a:r>
          </a:p>
          <a:p>
            <a:pPr marL="0" indent="0" algn="justLow" rtl="0"/>
            <a:r>
              <a:rPr lang="en-US" b="1" i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  <a:p>
            <a:pPr algn="r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39004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justLow" rtl="0"/>
            <a:endParaRPr lang="en-US" sz="3600" b="1" dirty="0" smtClean="0">
              <a:solidFill>
                <a:srgbClr val="002060"/>
              </a:solidFill>
            </a:endParaRP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</a:p>
          <a:p>
            <a:pPr marL="0" indent="0" algn="justLow" rtl="0"/>
            <a:r>
              <a:rPr lang="en-US" b="1" dirty="0" smtClean="0">
                <a:cs typeface="Arial" pitchFamily="34" charset="0"/>
              </a:rPr>
              <a:t>Let us return to our previous example concerning Gorton Corporation’s original painting, which is expected to provide a single cash flow of $85,000 from its sale at the end of 5 years, and consider two scenarios :</a:t>
            </a:r>
            <a:endParaRPr lang="en-US" b="1" i="1" dirty="0" smtClean="0">
              <a:solidFill>
                <a:srgbClr val="7030A0"/>
              </a:solidFill>
              <a:cs typeface="Arial" pitchFamily="34" charset="0"/>
            </a:endParaRPr>
          </a:p>
          <a:p>
            <a:pPr marL="0" indent="0" algn="justLow" rtl="0"/>
            <a:r>
              <a:rPr lang="en-US" b="1" i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</a:p>
          <a:p>
            <a:pPr algn="r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786710" y="4786322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39004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justLow" rtl="0"/>
            <a:endParaRPr lang="en-US" sz="3600" b="1" dirty="0" smtClean="0">
              <a:solidFill>
                <a:srgbClr val="002060"/>
              </a:solidFill>
            </a:endParaRP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</a:p>
          <a:p>
            <a:pPr marL="0" indent="0" algn="justLow" rtl="0"/>
            <a:r>
              <a:rPr lang="en-US" sz="3000" b="1" dirty="0" smtClean="0">
                <a:cs typeface="Arial" pitchFamily="34" charset="0"/>
              </a:rPr>
              <a:t>Scenario 1- Certainty</a:t>
            </a:r>
          </a:p>
          <a:p>
            <a:pPr marL="0" indent="0" algn="justLow" rtl="0"/>
            <a:r>
              <a:rPr lang="en-US" sz="3000" b="1" dirty="0" smtClean="0">
                <a:cs typeface="Arial" pitchFamily="34" charset="0"/>
              </a:rPr>
              <a:t>If the painting will be sold definitely at the end of 5 year with $85,000 worth, the financial analyst would consider that operation as if money is deposited in a bank   with an interest rate risk free of 9% when calculating the value of painting.</a:t>
            </a:r>
          </a:p>
          <a:p>
            <a:pPr marL="0" indent="0" algn="justLow" rtl="0"/>
            <a:endParaRPr lang="en-US" b="1" i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r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786710" y="4786322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2576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justLow" rtl="0"/>
            <a:endParaRPr lang="en-US" sz="3600" b="1" dirty="0" smtClean="0">
              <a:solidFill>
                <a:srgbClr val="002060"/>
              </a:solidFill>
            </a:endParaRP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Example: </a:t>
            </a:r>
          </a:p>
          <a:p>
            <a:pPr marL="0" indent="0" algn="justLow" rtl="0"/>
            <a:r>
              <a:rPr lang="en-US" sz="3000" b="1" dirty="0" smtClean="0">
                <a:cs typeface="Arial" pitchFamily="34" charset="0"/>
              </a:rPr>
              <a:t>Scenario 2- High risk</a:t>
            </a:r>
          </a:p>
          <a:p>
            <a:pPr marL="0" indent="0" algn="justLow" rtl="0"/>
            <a:r>
              <a:rPr lang="en-US" sz="3000" b="1" dirty="0" smtClean="0">
                <a:cs typeface="Arial" pitchFamily="34" charset="0"/>
              </a:rPr>
              <a:t>If the value of the original painting is fluctuating widely over the past 10 years, between 30,000 and 14,000. Due to the high uncertainty surrounding the painting value . The financial analyst	 would believe that the painting value require 15% required return (discount rate) is appropriate.</a:t>
            </a:r>
          </a:p>
          <a:p>
            <a:pPr marL="0" indent="0" algn="justLow" rtl="0"/>
            <a:endParaRPr lang="en-US" b="1" i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r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715272" y="285728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I-2 The Basic Valuation Model</a:t>
            </a:r>
          </a:p>
          <a:p>
            <a:pPr marL="0" indent="0" algn="justLow" rtl="0"/>
            <a:r>
              <a:rPr lang="en-US" sz="3300" b="1" dirty="0" smtClean="0"/>
              <a:t>Simply stated, the value of any asset is the </a:t>
            </a:r>
            <a:r>
              <a:rPr lang="en-US" sz="3300" i="1" dirty="0" smtClean="0"/>
              <a:t>present value of all future cash flows it is expected to provide over the relevant time period</a:t>
            </a:r>
            <a:r>
              <a:rPr lang="en-US" sz="3300" b="1" dirty="0" smtClean="0"/>
              <a:t>. The value of an asset is therefore determined by discounting the expected cash flows back to their present value.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r>
              <a:rPr lang="en-US" b="1" dirty="0" smtClean="0">
                <a:cs typeface="Arial" pitchFamily="34" charset="0"/>
              </a:rPr>
              <a:t>Back to Chapter 5 it has been explained the equation that shows us the way how cash flows that can be calculated in terms of present value. </a:t>
            </a:r>
          </a:p>
          <a:p>
            <a:pPr marL="0" indent="0" algn="justLow" rtl="0"/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See table 7.1</a:t>
            </a:r>
          </a:p>
          <a:p>
            <a:pPr algn="justLow" rtl="0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4257143" cy="790476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071810"/>
            <a:ext cx="4214842" cy="107157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714884"/>
            <a:ext cx="4500594" cy="11430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r>
              <a:rPr lang="en-US" sz="4000" b="1" dirty="0" smtClean="0">
                <a:solidFill>
                  <a:srgbClr val="C00000"/>
                </a:solidFill>
              </a:rPr>
              <a:t>II- Bond Fundamentals</a:t>
            </a:r>
          </a:p>
          <a:p>
            <a:pPr marL="0" indent="0" algn="justLow" rtl="0"/>
            <a:r>
              <a:rPr lang="en-US" sz="3600" b="1" dirty="0" smtClean="0">
                <a:solidFill>
                  <a:srgbClr val="002060"/>
                </a:solidFill>
              </a:rPr>
              <a:t>II-1 Basic Bond Valuation</a:t>
            </a:r>
          </a:p>
          <a:p>
            <a:pPr marL="0" indent="0" algn="justLow" rtl="0"/>
            <a:r>
              <a:rPr lang="en-US" sz="2800" b="1" dirty="0" smtClean="0"/>
              <a:t>Bonds are long-tern debt instruments used by business and government to raise large sums of money, typically from a diverse group of lenders. As noted in Chapter2 most corporate bond pay interest. Bond price quotations regularly appear in published news media.</a:t>
            </a:r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00958" y="5214950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endParaRPr lang="en-US" b="1" dirty="0" smtClean="0"/>
          </a:p>
          <a:p>
            <a:pPr marL="0" indent="0" algn="justLow" rtl="0"/>
            <a:r>
              <a:rPr lang="en-US" b="1" dirty="0" smtClean="0">
                <a:solidFill>
                  <a:srgbClr val="0070C0"/>
                </a:solidFill>
              </a:rPr>
              <a:t>The value of a bond </a:t>
            </a:r>
            <a:r>
              <a:rPr lang="en-US" b="1" dirty="0" smtClean="0"/>
              <a:t>is the </a:t>
            </a:r>
            <a:r>
              <a:rPr lang="en-US" b="1" dirty="0" smtClean="0">
                <a:solidFill>
                  <a:srgbClr val="C00000"/>
                </a:solidFill>
              </a:rPr>
              <a:t>present value </a:t>
            </a:r>
            <a:r>
              <a:rPr lang="en-US" b="1" dirty="0" smtClean="0"/>
              <a:t>of the contractual payments its </a:t>
            </a:r>
            <a:r>
              <a:rPr lang="en-US" b="1" u="sng" dirty="0" smtClean="0"/>
              <a:t>issuer is obligated to make from the current time until it matures</a:t>
            </a:r>
            <a:r>
              <a:rPr lang="en-US" b="1" dirty="0" smtClean="0"/>
              <a:t>. The appropriate discount rate would be the required rate of return, </a:t>
            </a:r>
            <a:r>
              <a:rPr lang="en-US" b="1" dirty="0" err="1" smtClean="0">
                <a:solidFill>
                  <a:srgbClr val="C00000"/>
                </a:solidFill>
              </a:rPr>
              <a:t>k</a:t>
            </a:r>
            <a:r>
              <a:rPr lang="en-US" b="1" baseline="-25000" dirty="0" err="1" smtClean="0">
                <a:solidFill>
                  <a:srgbClr val="C00000"/>
                </a:solidFill>
              </a:rPr>
              <a:t>d</a:t>
            </a:r>
            <a:r>
              <a:rPr lang="en-US" b="1" dirty="0" smtClean="0"/>
              <a:t> ,which depends on prevailing interest rates and risk.</a:t>
            </a:r>
          </a:p>
          <a:p>
            <a:pPr marL="0" indent="0" algn="justLow" rtl="0"/>
            <a:r>
              <a:rPr lang="en-US" b="1" dirty="0" smtClean="0"/>
              <a:t>The basic equation for the value , </a:t>
            </a:r>
            <a:r>
              <a:rPr lang="en-US" sz="2800" b="1" dirty="0" smtClean="0">
                <a:solidFill>
                  <a:srgbClr val="0070C0"/>
                </a:solidFill>
              </a:rPr>
              <a:t>B</a:t>
            </a:r>
            <a:r>
              <a:rPr lang="en-US" sz="2800" b="1" baseline="-25000" dirty="0" smtClean="0">
                <a:solidFill>
                  <a:srgbClr val="0070C0"/>
                </a:solidFill>
              </a:rPr>
              <a:t>0 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/>
              <a:t>, of a bond is given by the following equation:</a:t>
            </a:r>
            <a:endParaRPr lang="en-US" dirty="0" smtClean="0"/>
          </a:p>
          <a:p>
            <a:pPr marL="0" indent="0" algn="justLow" rtl="0"/>
            <a:endParaRPr lang="en-US" b="1" dirty="0" smtClean="0"/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00958" y="5214950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endParaRPr lang="en-US" b="1" dirty="0" smtClean="0"/>
          </a:p>
          <a:p>
            <a:pPr marL="0" indent="0" algn="justLow" rtl="0"/>
            <a:endParaRPr lang="en-US" b="1" dirty="0" smtClean="0"/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00958" y="5214950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1857364"/>
            <a:ext cx="6286544" cy="1000132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4071942"/>
            <a:ext cx="6215106" cy="571504"/>
          </a:xfrm>
          <a:prstGeom prst="rect">
            <a:avLst/>
          </a:prstGeom>
          <a:noFill/>
        </p:spPr>
      </p:pic>
      <p:sp>
        <p:nvSpPr>
          <p:cNvPr id="12" name="سهم للأسفل 11"/>
          <p:cNvSpPr/>
          <p:nvPr/>
        </p:nvSpPr>
        <p:spPr>
          <a:xfrm>
            <a:off x="3857620" y="2786058"/>
            <a:ext cx="214314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للأسفل 12"/>
          <p:cNvSpPr/>
          <p:nvPr/>
        </p:nvSpPr>
        <p:spPr>
          <a:xfrm>
            <a:off x="6572264" y="2786058"/>
            <a:ext cx="214314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justLow" rtl="0"/>
            <a:endParaRPr lang="en-US" b="1" dirty="0" smtClean="0">
              <a:solidFill>
                <a:srgbClr val="C00000"/>
              </a:solidFill>
            </a:endParaRPr>
          </a:p>
          <a:p>
            <a:pPr algn="justLow" rtl="0"/>
            <a:r>
              <a:rPr lang="en-US" b="1" dirty="0" smtClean="0">
                <a:solidFill>
                  <a:srgbClr val="C00000"/>
                </a:solidFill>
              </a:rPr>
              <a:t>Where, </a:t>
            </a:r>
          </a:p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   B</a:t>
            </a:r>
            <a:r>
              <a:rPr lang="en-US" b="1" baseline="-25000" dirty="0" smtClean="0">
                <a:solidFill>
                  <a:srgbClr val="0070C0"/>
                </a:solidFill>
              </a:rPr>
              <a:t>0</a:t>
            </a:r>
            <a:r>
              <a:rPr lang="en-US" b="1" dirty="0" smtClean="0">
                <a:solidFill>
                  <a:srgbClr val="0070C0"/>
                </a:solidFill>
              </a:rPr>
              <a:t> = Value of the bond at time zero</a:t>
            </a:r>
          </a:p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    I   = annual interest paid in dollars</a:t>
            </a:r>
          </a:p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    n  = number of years to maturity</a:t>
            </a:r>
          </a:p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    M = par value in dollars</a:t>
            </a:r>
          </a:p>
          <a:p>
            <a:pPr algn="justLow" rtl="0"/>
            <a:r>
              <a:rPr lang="en-US" b="1" dirty="0" smtClean="0">
                <a:solidFill>
                  <a:srgbClr val="C00000"/>
                </a:solidFill>
              </a:rPr>
              <a:t>    </a:t>
            </a:r>
            <a:r>
              <a:rPr lang="en-US" b="1" dirty="0" err="1" smtClean="0">
                <a:solidFill>
                  <a:srgbClr val="C00000"/>
                </a:solidFill>
              </a:rPr>
              <a:t>k</a:t>
            </a:r>
            <a:r>
              <a:rPr lang="en-US" b="1" baseline="-25000" dirty="0" err="1" smtClean="0">
                <a:solidFill>
                  <a:srgbClr val="C00000"/>
                </a:solidFill>
              </a:rPr>
              <a:t>d</a:t>
            </a:r>
            <a:r>
              <a:rPr lang="en-US" b="1" dirty="0" smtClean="0">
                <a:solidFill>
                  <a:srgbClr val="0070C0"/>
                </a:solidFill>
              </a:rPr>
              <a:t> =  required return on a bond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endParaRPr lang="en-US" b="1" dirty="0" smtClean="0"/>
          </a:p>
          <a:p>
            <a:pPr marL="0" indent="0" algn="justLow" rtl="0"/>
            <a:endParaRPr lang="en-US" b="1" dirty="0" smtClean="0"/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endParaRPr lang="en-US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00958" y="5214950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EXAMPLE</a:t>
            </a:r>
          </a:p>
          <a:p>
            <a:pPr marL="0" indent="0" algn="justLow" rtl="0"/>
            <a:r>
              <a:rPr lang="en-US" sz="2800" b="1" dirty="0" smtClean="0"/>
              <a:t>Suppose that Mills Company has the following data:</a:t>
            </a:r>
          </a:p>
          <a:p>
            <a:pPr marL="0" indent="0" algn="justLow" rtl="0">
              <a:buFontTx/>
              <a:buChar char="-"/>
            </a:pPr>
            <a:r>
              <a:rPr lang="en-US" sz="2800" b="1" dirty="0" smtClean="0"/>
              <a:t>Date of a new issue : January 1, 1998.</a:t>
            </a:r>
          </a:p>
          <a:p>
            <a:pPr marL="0" indent="0" algn="justLow" rtl="0">
              <a:buFontTx/>
              <a:buChar char="-"/>
            </a:pPr>
            <a:r>
              <a:rPr lang="en-US" sz="2800" b="1" dirty="0" smtClean="0"/>
              <a:t> Interest is paid annually.</a:t>
            </a:r>
          </a:p>
          <a:p>
            <a:pPr marL="0" indent="0" algn="justLow" rtl="0">
              <a:buFontTx/>
              <a:buChar char="-"/>
            </a:pPr>
            <a:r>
              <a:rPr lang="en-US" sz="2800" b="1" dirty="0" smtClean="0"/>
              <a:t> The required rate of return is equal to the bond’s coupon interest rate</a:t>
            </a:r>
          </a:p>
          <a:p>
            <a:pPr marL="0" indent="0" algn="justLow" rtl="0">
              <a:buFontTx/>
              <a:buChar char="-"/>
            </a:pPr>
            <a:r>
              <a:rPr lang="en-US" sz="2800" b="1" dirty="0" smtClean="0"/>
              <a:t> I = $100,  </a:t>
            </a:r>
            <a:r>
              <a:rPr lang="en-US" sz="2800" b="1" dirty="0" err="1" smtClean="0">
                <a:solidFill>
                  <a:srgbClr val="C00000"/>
                </a:solidFill>
              </a:rPr>
              <a:t>k</a:t>
            </a:r>
            <a:r>
              <a:rPr lang="en-US" sz="2800" b="1" baseline="-25000" dirty="0" err="1" smtClean="0">
                <a:solidFill>
                  <a:srgbClr val="C00000"/>
                </a:solidFill>
              </a:rPr>
              <a:t>d</a:t>
            </a:r>
            <a:r>
              <a:rPr lang="en-US" sz="2800" b="1" dirty="0" smtClean="0"/>
              <a:t>  = 10 %  ,  M= $1,000 , n = 10 years.</a:t>
            </a:r>
          </a:p>
          <a:p>
            <a:pPr algn="justLow" rtl="0"/>
            <a:endParaRPr lang="en-US" sz="4000" b="1" dirty="0" smtClean="0">
              <a:solidFill>
                <a:srgbClr val="C00000"/>
              </a:solidFill>
            </a:endParaRPr>
          </a:p>
          <a:p>
            <a:pPr marL="0" indent="0" algn="justLow" rtl="0"/>
            <a:endParaRPr lang="en-US" b="1" dirty="0" smtClean="0"/>
          </a:p>
          <a:p>
            <a:pPr marL="0" indent="0" algn="justLow" rtl="0"/>
            <a:endParaRPr lang="en-US" b="1" dirty="0" smtClean="0"/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endParaRPr lang="en-US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00958" y="5214950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22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justLow" rtl="0"/>
            <a:r>
              <a:rPr lang="en-US" b="1" dirty="0" smtClean="0">
                <a:solidFill>
                  <a:srgbClr val="0070C0"/>
                </a:solidFill>
              </a:rPr>
              <a:t>SOLUTION</a:t>
            </a:r>
          </a:p>
          <a:p>
            <a:pPr marL="0" indent="0" algn="justLow" rtl="0"/>
            <a:r>
              <a:rPr lang="en-US" b="1" dirty="0" smtClean="0">
                <a:solidFill>
                  <a:srgbClr val="C00000"/>
                </a:solidFill>
              </a:rPr>
              <a:t>Table use : </a:t>
            </a:r>
            <a:r>
              <a:rPr lang="en-US" b="1" dirty="0" smtClean="0"/>
              <a:t>Substituting the values noted above into the following equation:</a:t>
            </a:r>
          </a:p>
          <a:p>
            <a:pPr algn="justLow" rtl="0"/>
            <a:endParaRPr lang="en-US" b="1" dirty="0" smtClean="0"/>
          </a:p>
          <a:p>
            <a:pPr algn="justLow" rtl="0"/>
            <a:r>
              <a:rPr lang="en-US" b="1" dirty="0" smtClean="0"/>
              <a:t>Then, </a:t>
            </a:r>
          </a:p>
          <a:p>
            <a:pPr marL="0" indent="0" algn="justLow" rtl="0"/>
            <a:endParaRPr lang="en-US" b="1" dirty="0" smtClean="0"/>
          </a:p>
          <a:p>
            <a:pPr marL="0" indent="0" algn="justLow" rtl="0"/>
            <a:r>
              <a:rPr lang="en-US" b="1" dirty="0" smtClean="0"/>
              <a:t>And </a:t>
            </a:r>
            <a:r>
              <a:rPr lang="en-US" b="1" dirty="0" smtClean="0"/>
              <a:t>, </a:t>
            </a:r>
            <a:endParaRPr lang="en-US" b="1" dirty="0" smtClean="0"/>
          </a:p>
          <a:p>
            <a:pPr marL="0" indent="0" algn="justLow" rtl="0"/>
            <a:r>
              <a:rPr lang="en-US" b="1" dirty="0" smtClean="0">
                <a:solidFill>
                  <a:srgbClr val="C00000"/>
                </a:solidFill>
              </a:rPr>
              <a:t>See figure: Time-line use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Low" rtl="0"/>
            <a:endParaRPr lang="en-US" sz="3300" b="1" dirty="0" smtClean="0"/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/>
            <a:endParaRPr lang="en-US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  <p:sp>
        <p:nvSpPr>
          <p:cNvPr id="6" name="سهم منحني إلى اليسار 5"/>
          <p:cNvSpPr/>
          <p:nvPr/>
        </p:nvSpPr>
        <p:spPr>
          <a:xfrm>
            <a:off x="7572396" y="428604"/>
            <a:ext cx="731520" cy="571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3357562"/>
            <a:ext cx="6215106" cy="571504"/>
          </a:xfrm>
          <a:prstGeom prst="rect">
            <a:avLst/>
          </a:prstGeom>
          <a:noFill/>
        </p:spPr>
      </p:pic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3" y="4357694"/>
            <a:ext cx="6497208" cy="642942"/>
          </a:xfrm>
          <a:prstGeom prst="rect">
            <a:avLst/>
          </a:prstGeom>
          <a:noFill/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5072074"/>
            <a:ext cx="6353841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Low" rtl="0">
              <a:defRPr/>
            </a:pPr>
            <a:r>
              <a:rPr lang="ar-SA" sz="4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7: </a:t>
            </a:r>
            <a:r>
              <a:rPr lang="en-US" sz="4200" b="1" spc="-1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BOND VALUATION</a:t>
            </a:r>
            <a:endParaRPr lang="en-US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1148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justLow" rtl="0"/>
            <a:r>
              <a:rPr lang="en-US" sz="4400" b="1" dirty="0" smtClean="0">
                <a:solidFill>
                  <a:srgbClr val="C00000"/>
                </a:solidFill>
              </a:rPr>
              <a:t>Conclusion</a:t>
            </a:r>
          </a:p>
          <a:p>
            <a:pPr marL="0" indent="0" algn="justLow" rtl="0"/>
            <a:r>
              <a:rPr lang="en-US" b="1" dirty="0" smtClean="0">
                <a:cs typeface="Arial" pitchFamily="34" charset="0"/>
              </a:rPr>
              <a:t>It is so crucial to mention that bond valuation is based as a matter of fact on techniques that have been discussed in the preceding Chapters. For instance, Chapter 5 is so fundamental especially when it comes to apply concepts of the present value.</a:t>
            </a:r>
          </a:p>
          <a:p>
            <a:pPr marL="0" indent="0" algn="justLow" rtl="0"/>
            <a:r>
              <a:rPr lang="en-US" sz="36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DADA15-66D2-49B4-BB39-6A6D46EA6F4B}" type="slidenum">
              <a:rPr lang="ar-SA" smtClean="0">
                <a:cs typeface="Arial" pitchFamily="34" charset="0"/>
              </a:rPr>
              <a:pPr/>
              <a:t>25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488" y="6286528"/>
            <a:ext cx="3500462" cy="6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712" tIns="45357" rIns="90712" bIns="45357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Dr  Abdeldjelil Ferhat  BOUDAH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73FC24-B4D5-4BDC-AD3A-5B2D160ABE0D}" type="slidenum">
              <a:rPr lang="ar-SA" smtClean="0">
                <a:cs typeface="Arial" pitchFamily="34" charset="0"/>
              </a:rPr>
              <a:pPr/>
              <a:t>26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2" tIns="51162" rIns="102322" bIns="51162"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7" y="1981202"/>
            <a:ext cx="2400300" cy="2524126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133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2180499" y="3352800"/>
            <a:ext cx="2602523" cy="22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12" tIns="45357" rIns="90712" bIns="45357">
            <a:spAutoFit/>
          </a:bodyPr>
          <a:lstStyle/>
          <a:p>
            <a:r>
              <a:rPr lang="ar-EG" sz="71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1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18" name="Freeform 6"/>
          <p:cNvSpPr>
            <a:spLocks noEditPoints="1"/>
          </p:cNvSpPr>
          <p:nvPr/>
        </p:nvSpPr>
        <p:spPr bwMode="auto">
          <a:xfrm>
            <a:off x="2180493" y="2209804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0712" tIns="45357" rIns="90712" bIns="45357"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1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سمة1</Template>
  <TotalTime>575</TotalTime>
  <Words>1281</Words>
  <Application>Microsoft Office PowerPoint</Application>
  <PresentationFormat>عرض على الشاشة (3:4)‏</PresentationFormat>
  <Paragraphs>232</Paragraphs>
  <Slides>26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سمة1</vt:lpstr>
      <vt:lpstr>الشريحة 1</vt:lpstr>
      <vt:lpstr>  CHAPTER 7 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 CHAPTER 7: BOND VALUATION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seepc</dc:creator>
  <cp:lastModifiedBy>aboudah</cp:lastModifiedBy>
  <cp:revision>50</cp:revision>
  <dcterms:created xsi:type="dcterms:W3CDTF">2010-06-23T01:57:54Z</dcterms:created>
  <dcterms:modified xsi:type="dcterms:W3CDTF">2010-06-28T09:45:32Z</dcterms:modified>
</cp:coreProperties>
</file>