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60" r:id="rId5"/>
    <p:sldId id="271" r:id="rId6"/>
    <p:sldId id="261" r:id="rId7"/>
    <p:sldId id="262" r:id="rId8"/>
    <p:sldId id="263" r:id="rId9"/>
    <p:sldId id="264" r:id="rId10"/>
    <p:sldId id="265" r:id="rId11"/>
    <p:sldId id="266" r:id="rId12"/>
    <p:sldId id="267" r:id="rId13"/>
    <p:sldId id="268" r:id="rId14"/>
    <p:sldId id="269" r:id="rId15"/>
    <p:sldId id="270" r:id="rId16"/>
    <p:sldId id="259"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3" d="100"/>
          <a:sy n="63" d="100"/>
        </p:scale>
        <p:origin x="-151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Rectangle 9"/>
          <p:cNvSpPr/>
          <p:nvPr/>
        </p:nvSpPr>
        <p:spPr>
          <a:xfrm>
            <a:off x="0"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11"/>
          <p:cNvSpPr/>
          <p:nvPr/>
        </p:nvSpPr>
        <p:spPr>
          <a:xfrm>
            <a:off x="6682154"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685800" y="2130429"/>
            <a:ext cx="77724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2017835" y="6356351"/>
            <a:ext cx="445477" cy="365125"/>
          </a:xfrm>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محتويين">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4638685" y="1600202"/>
            <a:ext cx="4051496"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22032" y="1600202"/>
            <a:ext cx="4051496"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8" name="Slide Number Placeholder 6"/>
          <p:cNvSpPr>
            <a:spLocks noGrp="1"/>
          </p:cNvSpPr>
          <p:nvPr>
            <p:ph type="sldNum" sz="quarter" idx="14"/>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7" y="1535113"/>
            <a:ext cx="404177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7" y="2174875"/>
            <a:ext cx="404177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575051" y="273054"/>
            <a:ext cx="511174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dirty="0" smtClean="0"/>
              <a:t>انقر فوق الرمز لإضافة صورة</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2"/>
            <a:ext cx="222885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95303" y="274642"/>
            <a:ext cx="653415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51693" y="6372225"/>
            <a:ext cx="2518831" cy="338554"/>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1943100" y="6376989"/>
            <a:ext cx="527538" cy="365125"/>
          </a:xfrm>
          <a:prstGeom prst="rect">
            <a:avLst/>
          </a:prstGeom>
        </p:spPr>
        <p:txBody>
          <a:bodyPr vert="horz" wrap="square" lIns="91440" tIns="45720" rIns="91440" bIns="45720"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fld id="{0B34F065-1154-456A-91E3-76DE8E75E17B}"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fontAlgn="auto">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C1303157-A074-42CC-B63F-E2C55E7C2BE6}"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0069" tIns="60035" rIns="120069" bIns="60035" anchor="ctr"/>
          <a:lstStyle/>
          <a:p>
            <a:pPr algn="ctr">
              <a:defRPr/>
            </a:pPr>
            <a:endParaRPr lang="en-US" dirty="0"/>
          </a:p>
        </p:txBody>
      </p:sp>
      <p:sp>
        <p:nvSpPr>
          <p:cNvPr id="6" name="Rectangle 5"/>
          <p:cNvSpPr/>
          <p:nvPr/>
        </p:nvSpPr>
        <p:spPr>
          <a:xfrm>
            <a:off x="0" y="1"/>
            <a:ext cx="9144000" cy="3429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20069" tIns="60035" rIns="120069" bIns="60035" anchor="ctr"/>
          <a:lstStyle/>
          <a:p>
            <a:pPr algn="ctr">
              <a:defRPr/>
            </a:pPr>
            <a:endParaRPr lang="en-US" dirty="0"/>
          </a:p>
        </p:txBody>
      </p:sp>
      <p:sp>
        <p:nvSpPr>
          <p:cNvPr id="5127" name="Subtitle 2"/>
          <p:cNvSpPr txBox="1">
            <a:spLocks/>
          </p:cNvSpPr>
          <p:nvPr/>
        </p:nvSpPr>
        <p:spPr bwMode="auto">
          <a:xfrm>
            <a:off x="5134723" y="4648201"/>
            <a:ext cx="3698631" cy="1600200"/>
          </a:xfrm>
          <a:prstGeom prst="rect">
            <a:avLst/>
          </a:prstGeom>
          <a:noFill/>
          <a:ln w="9525">
            <a:noFill/>
            <a:miter lim="800000"/>
            <a:headEnd/>
            <a:tailEnd/>
          </a:ln>
        </p:spPr>
        <p:txBody>
          <a:bodyPr lIns="106445" tIns="53223" rIns="106445" bIns="53223"/>
          <a:lstStyle/>
          <a:p>
            <a:pPr algn="ctr">
              <a:spcBef>
                <a:spcPct val="20000"/>
              </a:spcBef>
              <a:buFont typeface="Arial" pitchFamily="34" charset="0"/>
              <a:buNone/>
            </a:pPr>
            <a:r>
              <a:rPr lang="en-US" sz="3000" dirty="0">
                <a:solidFill>
                  <a:srgbClr val="898989"/>
                </a:solidFill>
                <a:latin typeface="Calibri" pitchFamily="34" charset="0"/>
              </a:rPr>
              <a:t>Business School </a:t>
            </a:r>
          </a:p>
          <a:p>
            <a:pPr algn="ctr">
              <a:spcBef>
                <a:spcPct val="20000"/>
              </a:spcBef>
              <a:buFont typeface="Arial" pitchFamily="34" charset="0"/>
              <a:buNone/>
            </a:pPr>
            <a:r>
              <a:rPr lang="en-US" sz="3000" dirty="0">
                <a:solidFill>
                  <a:srgbClr val="898989"/>
                </a:solidFill>
                <a:latin typeface="Calibri" pitchFamily="34" charset="0"/>
              </a:rPr>
              <a:t>Management Department</a:t>
            </a:r>
          </a:p>
          <a:p>
            <a:pPr algn="ctr">
              <a:spcBef>
                <a:spcPct val="20000"/>
              </a:spcBef>
              <a:buFont typeface="Arial" pitchFamily="34" charset="0"/>
              <a:buNone/>
            </a:pPr>
            <a:r>
              <a:rPr lang="en-US" sz="3000" dirty="0">
                <a:solidFill>
                  <a:srgbClr val="898989"/>
                </a:solidFill>
                <a:latin typeface="Calibri" pitchFamily="34" charset="0"/>
              </a:rPr>
              <a:t>    </a:t>
            </a:r>
          </a:p>
          <a:p>
            <a:pPr algn="ctr">
              <a:spcBef>
                <a:spcPct val="20000"/>
              </a:spcBef>
              <a:buFont typeface="Arial" pitchFamily="34" charset="0"/>
              <a:buNone/>
            </a:pPr>
            <a:endParaRPr lang="en-US" sz="3000" dirty="0">
              <a:solidFill>
                <a:srgbClr val="898989"/>
              </a:solidFill>
              <a:latin typeface="Calibri" pitchFamily="34" charset="0"/>
            </a:endParaRPr>
          </a:p>
          <a:p>
            <a:pPr algn="ctr">
              <a:spcBef>
                <a:spcPct val="20000"/>
              </a:spcBef>
              <a:buFont typeface="Arial" pitchFamily="34" charset="0"/>
              <a:buNone/>
            </a:pPr>
            <a:endParaRPr lang="en-US" sz="3000" dirty="0">
              <a:solidFill>
                <a:srgbClr val="898989"/>
              </a:solidFill>
              <a:latin typeface="Calibri" pitchFamily="34" charset="0"/>
            </a:endParaRPr>
          </a:p>
        </p:txBody>
      </p:sp>
      <p:grpSp>
        <p:nvGrpSpPr>
          <p:cNvPr id="2" name="Group 7"/>
          <p:cNvGrpSpPr>
            <a:grpSpLocks/>
          </p:cNvGrpSpPr>
          <p:nvPr/>
        </p:nvGrpSpPr>
        <p:grpSpPr bwMode="auto">
          <a:xfrm>
            <a:off x="5994889" y="1981206"/>
            <a:ext cx="2400300" cy="2524126"/>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3" y="2667000"/>
            <a:ext cx="5622681" cy="209551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6445" tIns="53223" rIns="106445" bIns="53223" anchor="ctr"/>
          <a:lstStyle/>
          <a:p>
            <a:pPr algn="ctr">
              <a:defRPr/>
            </a:pPr>
            <a:endParaRPr lang="en-US" dirty="0"/>
          </a:p>
        </p:txBody>
      </p:sp>
      <p:sp>
        <p:nvSpPr>
          <p:cNvPr id="5130" name="Title 1"/>
          <p:cNvSpPr txBox="1">
            <a:spLocks/>
          </p:cNvSpPr>
          <p:nvPr/>
        </p:nvSpPr>
        <p:spPr bwMode="auto">
          <a:xfrm>
            <a:off x="285721" y="2666998"/>
            <a:ext cx="5286412" cy="1619258"/>
          </a:xfrm>
          <a:prstGeom prst="rect">
            <a:avLst/>
          </a:prstGeom>
          <a:noFill/>
          <a:ln w="9525">
            <a:noFill/>
            <a:miter lim="800000"/>
            <a:headEnd/>
            <a:tailEnd/>
          </a:ln>
        </p:spPr>
        <p:txBody>
          <a:bodyPr lIns="106445" tIns="53223" rIns="106445" bIns="53223" anchor="t"/>
          <a:lstStyle/>
          <a:p>
            <a:pPr algn="justLow" rtl="0">
              <a:lnSpc>
                <a:spcPct val="80000"/>
              </a:lnSpc>
            </a:pPr>
            <a:r>
              <a:rPr lang="en-US" sz="4400" b="1" dirty="0" smtClean="0"/>
              <a:t>Finance</a:t>
            </a:r>
            <a:r>
              <a:rPr lang="en-US" sz="3600" b="1" dirty="0" smtClean="0"/>
              <a:t>  </a:t>
            </a:r>
            <a:r>
              <a:rPr lang="en-US" sz="3200" b="1" dirty="0" smtClean="0"/>
              <a:t> </a:t>
            </a:r>
            <a:r>
              <a:rPr lang="en-US" sz="3200" b="1" dirty="0" smtClean="0">
                <a:solidFill>
                  <a:srgbClr val="7F7F7F"/>
                </a:solidFill>
                <a:latin typeface="Calibri" pitchFamily="34" charset="0"/>
                <a:cs typeface="Times New Roman" pitchFamily="18" charset="0"/>
              </a:rPr>
              <a:t>Pre-MBA </a:t>
            </a:r>
          </a:p>
          <a:p>
            <a:pPr algn="l" rtl="0">
              <a:lnSpc>
                <a:spcPct val="80000"/>
              </a:lnSpc>
            </a:pPr>
            <a:r>
              <a:rPr lang="en-US" sz="3200" b="1" dirty="0" smtClean="0">
                <a:solidFill>
                  <a:srgbClr val="7F7F7F"/>
                </a:solidFill>
                <a:latin typeface="Calibri" pitchFamily="34" charset="0"/>
                <a:cs typeface="Times New Roman" pitchFamily="18" charset="0"/>
              </a:rPr>
              <a:t>2010-2011</a:t>
            </a:r>
          </a:p>
          <a:p>
            <a:pPr algn="l" rtl="0">
              <a:lnSpc>
                <a:spcPct val="80000"/>
              </a:lnSpc>
            </a:pPr>
            <a:r>
              <a:rPr lang="en-US" sz="3000" b="1" dirty="0" smtClean="0">
                <a:latin typeface="Calibri" pitchFamily="34" charset="0"/>
                <a:cs typeface="Times New Roman" pitchFamily="18" charset="0"/>
              </a:rPr>
              <a:t>Dr Abdeldjelil Ferhat BOUDAH</a:t>
            </a:r>
            <a:endParaRPr lang="en-US" sz="3000" b="1" dirty="0">
              <a:latin typeface="Arial Black" pitchFamily="34" charset="0"/>
            </a:endParaRPr>
          </a:p>
          <a:p>
            <a:endParaRPr lang="en-US" dirty="0">
              <a:latin typeface="Arial Black" pitchFamily="34" charset="0"/>
            </a:endParaRPr>
          </a:p>
        </p:txBody>
      </p:sp>
      <p:sp>
        <p:nvSpPr>
          <p:cNvPr id="5131" name="Slide Number Placeholder 10"/>
          <p:cNvSpPr txBox="1">
            <a:spLocks/>
          </p:cNvSpPr>
          <p:nvPr/>
        </p:nvSpPr>
        <p:spPr bwMode="auto">
          <a:xfrm>
            <a:off x="351692" y="6405566"/>
            <a:ext cx="2133600" cy="365125"/>
          </a:xfrm>
          <a:prstGeom prst="rect">
            <a:avLst/>
          </a:prstGeom>
          <a:noFill/>
          <a:ln w="9525">
            <a:noFill/>
            <a:miter lim="800000"/>
            <a:headEnd/>
            <a:tailEnd/>
          </a:ln>
        </p:spPr>
        <p:txBody>
          <a:bodyPr lIns="106445" tIns="53223" rIns="106445" bIns="53223" anchor="ctr"/>
          <a:lstStyle/>
          <a:p>
            <a:pPr algn="r"/>
            <a:fld id="{91E687D7-3F6F-4CF1-B67A-0064119F7BC2}" type="slidenum">
              <a:rPr lang="ar-SA" sz="1400">
                <a:solidFill>
                  <a:schemeClr val="bg1"/>
                </a:solidFill>
                <a:latin typeface="Calibri" pitchFamily="34" charset="0"/>
              </a:rPr>
              <a:pPr algn="r"/>
              <a:t>1</a:t>
            </a:fld>
            <a:endParaRPr lang="en-US" sz="14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571472" y="2190741"/>
            <a:ext cx="7772400" cy="2095516"/>
          </a:xfrm>
        </p:spPr>
        <p:txBody>
          <a:bodyPr anchor="b">
            <a:noAutofit/>
          </a:bodyPr>
          <a:lstStyle/>
          <a:p>
            <a:pPr>
              <a:defRPr/>
            </a:pPr>
            <a:r>
              <a:rPr lang="ar-SA" sz="3700" b="1" dirty="0" smtClean="0"/>
              <a:t/>
            </a:r>
            <a:br>
              <a:rPr lang="ar-SA" sz="3700" b="1" dirty="0" smtClean="0"/>
            </a:br>
            <a:r>
              <a:rPr lang="ar-SA" sz="3700" b="1" dirty="0" smtClean="0"/>
              <a:t/>
            </a:r>
            <a:br>
              <a:rPr lang="ar-SA" sz="3700" b="1" dirty="0" smtClean="0"/>
            </a:br>
            <a:r>
              <a:rPr lang="en-US" sz="4200" b="1" dirty="0" smtClean="0"/>
              <a:t>CHAPTER 8</a:t>
            </a:r>
            <a:r>
              <a:rPr lang="en-US" sz="3700" b="1" dirty="0" smtClean="0"/>
              <a:t/>
            </a:r>
            <a:br>
              <a:rPr lang="en-US" sz="3700" b="1" dirty="0" smtClean="0"/>
            </a:br>
            <a:r>
              <a:rPr lang="en-US" sz="4700" b="1" spc="-175" dirty="0" smtClean="0">
                <a:solidFill>
                  <a:schemeClr val="tx1"/>
                </a:solidFill>
              </a:rPr>
              <a:t>COMMON STOCK VALUATION</a:t>
            </a:r>
            <a:endParaRPr lang="en-US" sz="4700" dirty="0" smtClean="0">
              <a:solidFill>
                <a:schemeClr val="tx1"/>
              </a:solidFill>
            </a:endParaRPr>
          </a:p>
        </p:txBody>
      </p:sp>
      <p:sp>
        <p:nvSpPr>
          <p:cNvPr id="6147" name="Slide Number Placeholder 3"/>
          <p:cNvSpPr>
            <a:spLocks noGrp="1"/>
          </p:cNvSpPr>
          <p:nvPr>
            <p:ph type="sldNum" sz="quarter" idx="10"/>
          </p:nvPr>
        </p:nvSpPr>
        <p:spPr bwMode="auto">
          <a:xfrm>
            <a:off x="2110154" y="6324601"/>
            <a:ext cx="282820" cy="501651"/>
          </a:xfrm>
          <a:noFill/>
          <a:ln>
            <a:miter lim="800000"/>
            <a:headEnd/>
            <a:tailEnd/>
          </a:ln>
        </p:spPr>
        <p:txBody>
          <a:bodyPr/>
          <a:lstStyle/>
          <a:p>
            <a:fld id="{F6C2C642-79F6-486B-825F-127AFB4BC4AF}" type="slidenum">
              <a:rPr lang="ar-SA" smtClean="0">
                <a:cs typeface="Arial" pitchFamily="34" charset="0"/>
              </a:rPr>
              <a:pPr/>
              <a:t>2</a:t>
            </a:fld>
            <a:endParaRPr lang="en-US" dirty="0" smtClean="0">
              <a:cs typeface="Arial" pitchFamily="34" charset="0"/>
            </a:endParaRPr>
          </a:p>
        </p:txBody>
      </p:sp>
      <p:sp>
        <p:nvSpPr>
          <p:cNvPr id="6148" name="TextBox 4"/>
          <p:cNvSpPr txBox="1">
            <a:spLocks noChangeArrowheads="1"/>
          </p:cNvSpPr>
          <p:nvPr/>
        </p:nvSpPr>
        <p:spPr bwMode="auto">
          <a:xfrm>
            <a:off x="2532189" y="6364293"/>
            <a:ext cx="3516923" cy="645598"/>
          </a:xfrm>
          <a:prstGeom prst="rect">
            <a:avLst/>
          </a:prstGeom>
          <a:noFill/>
          <a:ln w="9525">
            <a:noFill/>
            <a:miter lim="800000"/>
            <a:headEnd/>
            <a:tailEnd/>
          </a:ln>
        </p:spPr>
        <p:txBody>
          <a:bodyPr lIns="90712" tIns="45357" rIns="90712" bIns="45357">
            <a:spAutoFit/>
          </a:bodyPr>
          <a:lstStyle/>
          <a:p>
            <a:pPr algn="r" rtl="1"/>
            <a:r>
              <a:rPr lang="en-US" b="1" dirty="0" smtClean="0">
                <a:solidFill>
                  <a:schemeClr val="bg1"/>
                </a:solidFill>
                <a:latin typeface="Calibri" pitchFamily="34" charset="0"/>
                <a:cs typeface="Times New Roman" pitchFamily="18" charset="0"/>
              </a:rPr>
              <a:t>Dr  Abdeldjelil Ferhat  BOUDAH </a:t>
            </a:r>
            <a:endParaRPr lang="en-US" b="1" dirty="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8: </a:t>
            </a:r>
            <a:r>
              <a:rPr lang="en-US" sz="3600" b="1" spc="-175" dirty="0" smtClean="0">
                <a:effectLst>
                  <a:outerShdw blurRad="38100" dist="38100" dir="2700000" algn="tl">
                    <a:srgbClr val="000000">
                      <a:alpha val="43137"/>
                    </a:srgbClr>
                  </a:outerShdw>
                </a:effectLst>
              </a:rPr>
              <a:t>COMMON STOCK VALUATION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2000240"/>
            <a:ext cx="8229600" cy="3429024"/>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4400" b="1" dirty="0" smtClean="0">
                <a:solidFill>
                  <a:srgbClr val="C00000"/>
                </a:solidFill>
              </a:rPr>
              <a:t>Introduction</a:t>
            </a:r>
            <a:endParaRPr lang="en-US" sz="4400" b="1" dirty="0" smtClean="0">
              <a:solidFill>
                <a:srgbClr val="C00000"/>
              </a:solidFill>
            </a:endParaRPr>
          </a:p>
          <a:p>
            <a:pPr algn="justLow" rtl="0"/>
            <a:r>
              <a:rPr lang="en-US" sz="4000" b="1" dirty="0" smtClean="0"/>
              <a:t>I- Market Efficiency</a:t>
            </a:r>
          </a:p>
          <a:p>
            <a:pPr algn="justLow" rtl="0"/>
            <a:r>
              <a:rPr lang="en-US" sz="4000" b="1" dirty="0" smtClean="0"/>
              <a:t>II- The Basic Stock Valuation Equation</a:t>
            </a:r>
          </a:p>
          <a:p>
            <a:pPr algn="justLow" rtl="0"/>
            <a:r>
              <a:rPr lang="en-US" sz="4400" b="1" dirty="0" smtClean="0">
                <a:solidFill>
                  <a:srgbClr val="C00000"/>
                </a:solidFill>
              </a:rPr>
              <a:t>Conclusion</a:t>
            </a:r>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8: </a:t>
            </a:r>
            <a:r>
              <a:rPr lang="en-US" sz="3600" b="1" spc="-175" dirty="0" smtClean="0">
                <a:effectLst>
                  <a:outerShdw blurRad="38100" dist="38100" dir="2700000" algn="tl">
                    <a:srgbClr val="000000">
                      <a:alpha val="43137"/>
                    </a:srgbClr>
                  </a:outerShdw>
                </a:effectLst>
              </a:rPr>
              <a:t>COMMON STOCK VALUATION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571612"/>
            <a:ext cx="8229600" cy="4071966"/>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4400" b="1" dirty="0" smtClean="0">
                <a:solidFill>
                  <a:srgbClr val="C00000"/>
                </a:solidFill>
              </a:rPr>
              <a:t>Introduction</a:t>
            </a:r>
          </a:p>
          <a:p>
            <a:pPr marL="0" indent="0" algn="justLow" rtl="0"/>
            <a:r>
              <a:rPr lang="en-US" sz="3000" b="1" dirty="0" smtClean="0"/>
              <a:t>Common stockholders expect to be rewarded through the receipt of periodic cash dividends and an increasing – or at least nondeclining</a:t>
            </a:r>
            <a:r>
              <a:rPr lang="en-US" sz="3000" b="1" dirty="0" smtClean="0"/>
              <a:t>- share value. Like current owners, prospective owners and security analysts frequently estimate the firm’s value.</a:t>
            </a:r>
            <a:endParaRPr lang="en-US" sz="3000" b="1" dirty="0" smtClean="0"/>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8: </a:t>
            </a:r>
            <a:r>
              <a:rPr lang="en-US" sz="3600" b="1" spc="-175" dirty="0" smtClean="0">
                <a:effectLst>
                  <a:outerShdw blurRad="38100" dist="38100" dir="2700000" algn="tl">
                    <a:srgbClr val="000000">
                      <a:alpha val="43137"/>
                    </a:srgbClr>
                  </a:outerShdw>
                </a:effectLst>
              </a:rPr>
              <a:t>COMMON STOCK VALUATION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2285992"/>
            <a:ext cx="8229600" cy="2857520"/>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sz="3000" b="1" dirty="0" smtClean="0"/>
              <a:t>They choose to purchase the stock when they believe that it is undervalued (</a:t>
            </a:r>
            <a:r>
              <a:rPr lang="en-US" sz="3000" b="1" dirty="0" err="1" smtClean="0"/>
              <a:t>i.e</a:t>
            </a:r>
            <a:r>
              <a:rPr lang="en-US" sz="3000" b="1" dirty="0" smtClean="0"/>
              <a:t> that its true value is greater than its market price) and to sell it when they feel that it is </a:t>
            </a:r>
            <a:r>
              <a:rPr lang="en-US" sz="3000" b="1" dirty="0" smtClean="0"/>
              <a:t>overvalued (</a:t>
            </a:r>
            <a:r>
              <a:rPr lang="en-US" sz="3000" b="1" dirty="0" err="1" smtClean="0"/>
              <a:t>i.e</a:t>
            </a:r>
            <a:r>
              <a:rPr lang="en-US" sz="3000" b="1" dirty="0" smtClean="0"/>
              <a:t> that its </a:t>
            </a:r>
            <a:r>
              <a:rPr lang="en-US" sz="3000" b="1" dirty="0" smtClean="0"/>
              <a:t>market price is greater than its true value)</a:t>
            </a:r>
            <a:endParaRPr lang="en-US" sz="3000" b="1" dirty="0" smtClean="0"/>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8: </a:t>
            </a:r>
            <a:r>
              <a:rPr lang="en-US" sz="3600" b="1" spc="-175" dirty="0" smtClean="0">
                <a:effectLst>
                  <a:outerShdw blurRad="38100" dist="38100" dir="2700000" algn="tl">
                    <a:srgbClr val="000000">
                      <a:alpha val="43137"/>
                    </a:srgbClr>
                  </a:outerShdw>
                </a:effectLst>
              </a:rPr>
              <a:t>COMMON STOCK VALUATION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643050"/>
            <a:ext cx="8229600" cy="4286280"/>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4000" b="1" dirty="0" smtClean="0">
                <a:solidFill>
                  <a:srgbClr val="002060"/>
                </a:solidFill>
              </a:rPr>
              <a:t>I- </a:t>
            </a:r>
            <a:r>
              <a:rPr lang="en-US" sz="4000" b="1" dirty="0" smtClean="0">
                <a:solidFill>
                  <a:srgbClr val="002060"/>
                </a:solidFill>
              </a:rPr>
              <a:t>Market Efficiency</a:t>
            </a:r>
          </a:p>
          <a:p>
            <a:pPr marL="0" indent="0" algn="justLow" rtl="0"/>
            <a:r>
              <a:rPr lang="en-US" b="1" dirty="0" smtClean="0"/>
              <a:t>Economically speaking, rational buyers and sellers use their assessment of an asset’s risk and return to determine its value. To a buyer the asset’s value represents the maximum price that he or she would pay to acquire it, and a seller views the asset’s value as a minimum sale price.</a:t>
            </a:r>
            <a:endParaRPr lang="en-US"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6</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929586" y="5286388"/>
            <a:ext cx="374330"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8: </a:t>
            </a:r>
            <a:r>
              <a:rPr lang="en-US" sz="3600" b="1" spc="-175" dirty="0" smtClean="0">
                <a:effectLst>
                  <a:outerShdw blurRad="38100" dist="38100" dir="2700000" algn="tl">
                    <a:srgbClr val="000000">
                      <a:alpha val="43137"/>
                    </a:srgbClr>
                  </a:outerShdw>
                </a:effectLst>
              </a:rPr>
              <a:t>COMMON STOCK VALUATION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643050"/>
            <a:ext cx="8229600" cy="4286280"/>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b="1" dirty="0" smtClean="0"/>
              <a:t>In competitive markets with many active  participants , such as the New York Stock Exchange, the interactions of many buyers (demanders of shares) and sellers (suppliers of shares) result in </a:t>
            </a:r>
            <a:r>
              <a:rPr lang="en-US" b="1" dirty="0" smtClean="0">
                <a:solidFill>
                  <a:srgbClr val="7030A0"/>
                </a:solidFill>
              </a:rPr>
              <a:t>equilibrium price </a:t>
            </a:r>
            <a:r>
              <a:rPr lang="en-US" b="1" dirty="0" smtClean="0"/>
              <a:t>or </a:t>
            </a:r>
            <a:r>
              <a:rPr lang="en-US" b="1" i="1" dirty="0" smtClean="0">
                <a:solidFill>
                  <a:srgbClr val="C00000"/>
                </a:solidFill>
              </a:rPr>
              <a:t>market value </a:t>
            </a:r>
            <a:r>
              <a:rPr lang="en-US" b="1" dirty="0" smtClean="0"/>
              <a:t>for each security. This price reflects the collective actions of buyers and sellers based on all available information.</a:t>
            </a:r>
            <a:endParaRPr lang="en-US"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7</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01024" y="5143512"/>
            <a:ext cx="374330"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8: </a:t>
            </a:r>
            <a:r>
              <a:rPr lang="en-US" sz="3600" b="1" spc="-175" dirty="0" smtClean="0">
                <a:effectLst>
                  <a:outerShdw blurRad="38100" dist="38100" dir="2700000" algn="tl">
                    <a:srgbClr val="000000">
                      <a:alpha val="43137"/>
                    </a:srgbClr>
                  </a:outerShdw>
                </a:effectLst>
              </a:rPr>
              <a:t>COMMON STOCK VALUATION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643050"/>
            <a:ext cx="8229600" cy="4286280"/>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b="1" dirty="0" smtClean="0"/>
              <a:t>As new information becomes available, buyers and sellers are assumed to react through their sale and purchase activities to quickly create a new market equilibrium price.</a:t>
            </a:r>
          </a:p>
          <a:p>
            <a:pPr marL="0" indent="0" algn="justLow" rtl="0"/>
            <a:r>
              <a:rPr lang="en-US" b="1" dirty="0" smtClean="0"/>
              <a:t>The process of market adjustment to new information can be viewed in terms of rates of return.</a:t>
            </a:r>
            <a:endParaRPr lang="en-US"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8</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01024" y="5143512"/>
            <a:ext cx="374330"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8: </a:t>
            </a:r>
            <a:r>
              <a:rPr lang="en-US" sz="3600" b="1" spc="-175" dirty="0" smtClean="0">
                <a:effectLst>
                  <a:outerShdw blurRad="38100" dist="38100" dir="2700000" algn="tl">
                    <a:srgbClr val="000000">
                      <a:alpha val="43137"/>
                    </a:srgbClr>
                  </a:outerShdw>
                </a:effectLst>
              </a:rPr>
              <a:t>COMMON STOCK VALUATION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571612"/>
            <a:ext cx="8229600" cy="4286280"/>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b="1" dirty="0" smtClean="0"/>
              <a:t>From Chapter 6 , we know that for a given level of risk, investors require a specified periodic return- the required return </a:t>
            </a:r>
            <a:r>
              <a:rPr lang="en-US" b="1" dirty="0" smtClean="0">
                <a:solidFill>
                  <a:srgbClr val="7030A0"/>
                </a:solidFill>
              </a:rPr>
              <a:t>k, </a:t>
            </a:r>
            <a:r>
              <a:rPr lang="en-US" b="1" dirty="0" smtClean="0"/>
              <a:t>which can estimated. The estimation of </a:t>
            </a:r>
            <a:r>
              <a:rPr lang="en-US" b="1" dirty="0" smtClean="0">
                <a:solidFill>
                  <a:srgbClr val="7030A0"/>
                </a:solidFill>
              </a:rPr>
              <a:t>k </a:t>
            </a:r>
            <a:r>
              <a:rPr lang="en-US" b="1" dirty="0" smtClean="0"/>
              <a:t>can calculated as follows:</a:t>
            </a:r>
          </a:p>
          <a:p>
            <a:pPr marL="0" indent="0" algn="justLow" rtl="0"/>
            <a:endParaRPr lang="en-US" b="1" dirty="0" smtClean="0"/>
          </a:p>
          <a:p>
            <a:pPr algn="justLow"/>
            <a:r>
              <a:rPr lang="en-US" b="1" dirty="0" smtClean="0">
                <a:cs typeface="Arial" pitchFamily="34" charset="0"/>
              </a:rPr>
              <a:t>     :</a:t>
            </a:r>
            <a:r>
              <a:rPr lang="en-US" sz="2800" b="1" dirty="0" smtClean="0">
                <a:solidFill>
                  <a:srgbClr val="7030A0"/>
                </a:solidFill>
                <a:cs typeface="Arial" pitchFamily="34" charset="0"/>
              </a:rPr>
              <a:t>The return that is expected to be earned  each period on a given asset over an infinite time horizon    </a:t>
            </a:r>
            <a:endParaRPr lang="en-US" b="1" dirty="0" smtClean="0">
              <a:solidFill>
                <a:srgbClr val="7030A0"/>
              </a:solidFill>
              <a:cs typeface="Arial" pitchFamily="34" charset="0"/>
            </a:endParaRP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9</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72462" y="5214950"/>
            <a:ext cx="374330"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1025"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214546" y="3714752"/>
            <a:ext cx="6215106" cy="1071570"/>
          </a:xfrm>
          <a:prstGeom prst="rect">
            <a:avLst/>
          </a:prstGeom>
          <a:noFill/>
        </p:spPr>
      </p:pic>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1027"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500034" y="4786322"/>
            <a:ext cx="324000" cy="546751"/>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8: </a:t>
            </a:r>
            <a:r>
              <a:rPr lang="en-US" sz="3600" b="1" spc="-175" dirty="0" smtClean="0">
                <a:effectLst>
                  <a:outerShdw blurRad="38100" dist="38100" dir="2700000" algn="tl">
                    <a:srgbClr val="000000">
                      <a:alpha val="43137"/>
                    </a:srgbClr>
                  </a:outerShdw>
                </a:effectLst>
              </a:rPr>
              <a:t>COMMON STOCK VALUATION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571612"/>
            <a:ext cx="8229600" cy="4286280"/>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GB" b="1" dirty="0" smtClean="0">
                <a:cs typeface="Arial" pitchFamily="34" charset="0"/>
              </a:rPr>
              <a:t>Whenever investors find that the expected return </a:t>
            </a:r>
            <a:r>
              <a:rPr lang="en-US" b="1" dirty="0" smtClean="0">
                <a:cs typeface="Arial" pitchFamily="34" charset="0"/>
              </a:rPr>
              <a:t>is not equal to the required return</a:t>
            </a:r>
          </a:p>
          <a:p>
            <a:pPr marL="0" indent="0" algn="justLow" rtl="0"/>
            <a:endParaRPr lang="en-US" b="1" dirty="0" smtClean="0">
              <a:cs typeface="Arial" pitchFamily="34" charset="0"/>
            </a:endParaRPr>
          </a:p>
          <a:p>
            <a:pPr marL="0" indent="0" algn="justLow" rtl="0"/>
            <a:r>
              <a:rPr lang="en-GB" b="1" dirty="0" smtClean="0">
                <a:cs typeface="Arial" pitchFamily="34" charset="0"/>
              </a:rPr>
              <a:t>a market price adjustment will occur.</a:t>
            </a:r>
          </a:p>
          <a:p>
            <a:pPr marL="0" indent="0" algn="justLow" rtl="0"/>
            <a:r>
              <a:rPr lang="en-GB" b="1" dirty="0" smtClean="0">
                <a:cs typeface="Arial" pitchFamily="34" charset="0"/>
              </a:rPr>
              <a:t>If the expected is less than the required, investors will sell the asset, because it is not expected to earn a return goes with its risk. Such action would drive the price down.</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10</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72462" y="5214950"/>
            <a:ext cx="374330"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2253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2253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22531" name="Picture 3"/>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500430" y="2643182"/>
            <a:ext cx="1500198" cy="554585"/>
          </a:xfrm>
          <a:prstGeom prst="rect">
            <a:avLst/>
          </a:prstGeom>
          <a:noFill/>
        </p:spPr>
      </p:pic>
      <p:sp>
        <p:nvSpPr>
          <p:cNvPr id="22533" name="Rectangle 5"/>
          <p:cNvSpPr>
            <a:spLocks noChangeArrowheads="1"/>
          </p:cNvSpPr>
          <p:nvPr/>
        </p:nvSpPr>
        <p:spPr bwMode="auto">
          <a:xfrm>
            <a:off x="0" y="733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8: </a:t>
            </a:r>
            <a:r>
              <a:rPr lang="en-US" sz="3600" b="1" spc="-175" dirty="0" smtClean="0">
                <a:effectLst>
                  <a:outerShdw blurRad="38100" dist="38100" dir="2700000" algn="tl">
                    <a:srgbClr val="000000">
                      <a:alpha val="43137"/>
                    </a:srgbClr>
                  </a:outerShdw>
                </a:effectLst>
              </a:rPr>
              <a:t>COMMON STOCK VALUATION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00034" y="1571612"/>
            <a:ext cx="8229600" cy="4286280"/>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b="1" dirty="0" smtClean="0">
                <a:cs typeface="Arial" pitchFamily="34" charset="0"/>
              </a:rPr>
              <a:t>However, if the expected return were above the required return </a:t>
            </a:r>
          </a:p>
          <a:p>
            <a:pPr marL="0" indent="0" algn="justLow" rtl="0"/>
            <a:r>
              <a:rPr lang="en-US" b="1" dirty="0" smtClean="0">
                <a:cs typeface="Arial" pitchFamily="34" charset="0"/>
              </a:rPr>
              <a:t>Investors would buy the asset, driving its price up and its expected return down to the point that it equals the required return. This market adjustment process can be better demonstrated with an example…which will be later on.</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11</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072462" y="5214950"/>
            <a:ext cx="374330"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2253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2253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22533" name="Rectangle 5"/>
          <p:cNvSpPr>
            <a:spLocks noChangeArrowheads="1"/>
          </p:cNvSpPr>
          <p:nvPr/>
        </p:nvSpPr>
        <p:spPr bwMode="auto">
          <a:xfrm>
            <a:off x="0" y="733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355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23553"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072066" y="2143116"/>
            <a:ext cx="1320829" cy="504000"/>
          </a:xfrm>
          <a:prstGeom prst="rect">
            <a:avLst/>
          </a:prstGeom>
          <a:noFill/>
        </p:spPr>
      </p:pic>
      <p:sp>
        <p:nvSpPr>
          <p:cNvPr id="23555" name="Rectangle 3"/>
          <p:cNvSpPr>
            <a:spLocks noChangeArrowheads="1"/>
          </p:cNvSpPr>
          <p:nvPr/>
        </p:nvSpPr>
        <p:spPr bwMode="auto">
          <a:xfrm>
            <a:off x="0" y="7334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8: </a:t>
            </a:r>
            <a:r>
              <a:rPr lang="en-US" sz="3600" b="1" spc="-175" dirty="0" smtClean="0">
                <a:effectLst>
                  <a:outerShdw blurRad="38100" dist="38100" dir="2700000" algn="tl">
                    <a:srgbClr val="000000">
                      <a:alpha val="43137"/>
                    </a:srgbClr>
                  </a:outerShdw>
                </a:effectLst>
              </a:rPr>
              <a:t>COMMON STOCK VALUATION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571612"/>
            <a:ext cx="8229600" cy="4143404"/>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4000" b="1" dirty="0" smtClean="0">
                <a:solidFill>
                  <a:srgbClr val="002060"/>
                </a:solidFill>
              </a:rPr>
              <a:t>II- The Basic Stock Valuation Equation</a:t>
            </a:r>
          </a:p>
          <a:p>
            <a:pPr marL="0" indent="0" algn="justLow" rtl="0"/>
            <a:r>
              <a:rPr lang="en-US" sz="3000" b="1" dirty="0" smtClean="0"/>
              <a:t>Like bonds, the value of shares of common stock is equal to the present value of all future benefits it is expected to provide. </a:t>
            </a:r>
            <a:r>
              <a:rPr lang="en-US" sz="3000" i="1" dirty="0" smtClean="0">
                <a:solidFill>
                  <a:srgbClr val="C00000"/>
                </a:solidFill>
              </a:rPr>
              <a:t>Simply stated, the value of a share of common stock is equal to the present value of all future dividends it is expected to provide over an infinite time horizon.</a:t>
            </a:r>
            <a:endParaRPr lang="en-US" sz="3000" i="1" dirty="0" smtClean="0">
              <a:solidFill>
                <a:srgbClr val="C00000"/>
              </a:solidFill>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12</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7858148" y="4929198"/>
            <a:ext cx="517206" cy="64294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8: </a:t>
            </a:r>
            <a:r>
              <a:rPr lang="en-US" sz="3600" b="1" spc="-175" dirty="0" smtClean="0">
                <a:effectLst>
                  <a:outerShdw blurRad="38100" dist="38100" dir="2700000" algn="tl">
                    <a:srgbClr val="000000">
                      <a:alpha val="43137"/>
                    </a:srgbClr>
                  </a:outerShdw>
                </a:effectLst>
              </a:rPr>
              <a:t>COMMON STOCK VALUATION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357158" y="1571612"/>
            <a:ext cx="8229600" cy="4143404"/>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b="1" dirty="0" smtClean="0">
                <a:cs typeface="Arial" pitchFamily="34" charset="0"/>
              </a:rPr>
              <a:t>Although by selling the stock at a price above that originally paid, a stockholder can earn capital gains in addition to dividends. The price or value of a common stock can be calculated as follows:</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13</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2457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24577"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285852" y="4143380"/>
            <a:ext cx="7000924" cy="128588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8: </a:t>
            </a:r>
            <a:r>
              <a:rPr lang="en-US" sz="3600" b="1" spc="-175" dirty="0" smtClean="0">
                <a:effectLst>
                  <a:outerShdw blurRad="38100" dist="38100" dir="2700000" algn="tl">
                    <a:srgbClr val="000000">
                      <a:alpha val="43137"/>
                    </a:srgbClr>
                  </a:outerShdw>
                </a:effectLst>
              </a:rPr>
              <a:t>COMMON STOCK VALUATION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714488"/>
            <a:ext cx="8358246" cy="4143404"/>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b="1" dirty="0" smtClean="0">
                <a:cs typeface="Arial" pitchFamily="34" charset="0"/>
              </a:rPr>
              <a:t>Where, </a:t>
            </a:r>
          </a:p>
          <a:p>
            <a:pPr marL="0" indent="0" algn="justLow" rtl="0"/>
            <a:r>
              <a:rPr lang="en-US" b="1" dirty="0" smtClean="0">
                <a:cs typeface="Arial" pitchFamily="34" charset="0"/>
              </a:rPr>
              <a:t> </a:t>
            </a:r>
            <a:r>
              <a:rPr lang="en-US" b="1" dirty="0" smtClean="0">
                <a:cs typeface="Arial" pitchFamily="34" charset="0"/>
              </a:rPr>
              <a:t>                     = value of common stock</a:t>
            </a:r>
          </a:p>
          <a:p>
            <a:pPr marL="2332038" indent="-2332038" algn="justLow" rtl="0"/>
            <a:r>
              <a:rPr lang="en-US" b="1" dirty="0" smtClean="0">
                <a:cs typeface="Arial" pitchFamily="34" charset="0"/>
              </a:rPr>
              <a:t> </a:t>
            </a:r>
            <a:r>
              <a:rPr lang="en-US" b="1" dirty="0" smtClean="0">
                <a:cs typeface="Arial" pitchFamily="34" charset="0"/>
              </a:rPr>
              <a:t>                     = per share dividend expected at the end of year t</a:t>
            </a:r>
          </a:p>
          <a:p>
            <a:pPr marL="0" indent="0" algn="justLow" rtl="0"/>
            <a:r>
              <a:rPr lang="en-US" b="1" dirty="0" smtClean="0">
                <a:cs typeface="Arial" pitchFamily="34" charset="0"/>
              </a:rPr>
              <a:t> </a:t>
            </a:r>
            <a:r>
              <a:rPr lang="en-US" b="1" dirty="0" smtClean="0">
                <a:cs typeface="Arial" pitchFamily="34" charset="0"/>
              </a:rPr>
              <a:t>                     = required return on common stock</a:t>
            </a:r>
            <a:endParaRPr lang="en-US" b="1" dirty="0" smtClean="0">
              <a:cs typeface="Arial" pitchFamily="34" charset="0"/>
            </a:endParaRPr>
          </a:p>
          <a:p>
            <a:pPr marL="0" indent="0" algn="justLow" rtl="0"/>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14</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2457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sp>
        <p:nvSpPr>
          <p:cNvPr id="26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26625"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000232" y="2285992"/>
            <a:ext cx="465521" cy="540000"/>
          </a:xfrm>
          <a:prstGeom prst="rect">
            <a:avLst/>
          </a:prstGeom>
          <a:noFill/>
        </p:spPr>
      </p:pic>
      <p:sp>
        <p:nvSpPr>
          <p:cNvPr id="266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26627"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000232" y="2928934"/>
            <a:ext cx="428278" cy="540000"/>
          </a:xfrm>
          <a:prstGeom prst="rect">
            <a:avLst/>
          </a:prstGeom>
          <a:noFill/>
        </p:spPr>
      </p:pic>
      <p:sp>
        <p:nvSpPr>
          <p:cNvPr id="266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dirty="0"/>
          </a:p>
        </p:txBody>
      </p:sp>
      <p:pic>
        <p:nvPicPr>
          <p:cNvPr id="26629" name="Picture 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928794" y="4000504"/>
            <a:ext cx="409653" cy="540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8: </a:t>
            </a:r>
            <a:r>
              <a:rPr lang="en-US" sz="3600" b="1" spc="-175" dirty="0" smtClean="0">
                <a:effectLst>
                  <a:outerShdw blurRad="38100" dist="38100" dir="2700000" algn="tl">
                    <a:srgbClr val="000000">
                      <a:alpha val="43137"/>
                    </a:srgbClr>
                  </a:outerShdw>
                </a:effectLst>
              </a:rPr>
              <a:t>COMMON STOCK VALUATION</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28596" y="1643050"/>
            <a:ext cx="8229600" cy="4071966"/>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4400" b="1" dirty="0" smtClean="0">
                <a:solidFill>
                  <a:srgbClr val="C00000"/>
                </a:solidFill>
              </a:rPr>
              <a:t>Conclusion</a:t>
            </a:r>
          </a:p>
          <a:p>
            <a:pPr marL="0" indent="0" algn="justLow" rtl="0"/>
            <a:r>
              <a:rPr lang="en-US" sz="3000" b="1" dirty="0" smtClean="0"/>
              <a:t>By now, it can be concluded that common stock valuation is a matter of being in direct with the market trading of common stocks. Being either effective or efficient in investing within a specified market is something related to how a greater extent the market is developed and efficient.</a:t>
            </a:r>
            <a:endParaRPr lang="en-US" sz="3000" b="1" dirty="0" smtClean="0"/>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15</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bwMode="auto">
          <a:noFill/>
          <a:ln>
            <a:miter lim="800000"/>
            <a:headEnd/>
            <a:tailEnd/>
          </a:ln>
        </p:spPr>
        <p:txBody>
          <a:bodyPr/>
          <a:lstStyle/>
          <a:p>
            <a:fld id="{1C73FC24-B4D5-4BDC-AD3A-5B2D160ABE0D}" type="slidenum">
              <a:rPr lang="ar-SA" smtClean="0">
                <a:cs typeface="Arial" pitchFamily="34" charset="0"/>
              </a:rPr>
              <a:pPr/>
              <a:t>16</a:t>
            </a:fld>
            <a:endParaRPr lang="en-US" dirty="0" smtClean="0">
              <a:cs typeface="Arial" pitchFamily="34" charset="0"/>
            </a:endParaRPr>
          </a:p>
        </p:txBody>
      </p:sp>
      <p:sp>
        <p:nvSpPr>
          <p:cNvPr id="5" name="Rectangle 4"/>
          <p:cNvSpPr/>
          <p:nvPr/>
        </p:nvSpPr>
        <p:spPr>
          <a:xfrm>
            <a:off x="0" y="2"/>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2322" tIns="51162" rIns="102322" bIns="51162" anchor="ctr"/>
          <a:lstStyle/>
          <a:p>
            <a:pPr algn="ctr">
              <a:defRPr/>
            </a:pPr>
            <a:endParaRPr lang="en-US" dirty="0"/>
          </a:p>
        </p:txBody>
      </p:sp>
      <p:grpSp>
        <p:nvGrpSpPr>
          <p:cNvPr id="2" name="Group 5"/>
          <p:cNvGrpSpPr>
            <a:grpSpLocks/>
          </p:cNvGrpSpPr>
          <p:nvPr/>
        </p:nvGrpSpPr>
        <p:grpSpPr bwMode="auto">
          <a:xfrm>
            <a:off x="4783017" y="1981202"/>
            <a:ext cx="2400300" cy="2524126"/>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33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3317" name="Rectangle 8"/>
          <p:cNvSpPr>
            <a:spLocks noChangeArrowheads="1"/>
          </p:cNvSpPr>
          <p:nvPr/>
        </p:nvSpPr>
        <p:spPr bwMode="auto">
          <a:xfrm>
            <a:off x="2180499" y="3352800"/>
            <a:ext cx="2602523" cy="2276813"/>
          </a:xfrm>
          <a:prstGeom prst="rect">
            <a:avLst/>
          </a:prstGeom>
          <a:noFill/>
          <a:ln w="9525">
            <a:noFill/>
            <a:miter lim="800000"/>
            <a:headEnd/>
            <a:tailEnd/>
          </a:ln>
        </p:spPr>
        <p:txBody>
          <a:bodyPr lIns="90712" tIns="45357" rIns="90712" bIns="45357">
            <a:spAutoFit/>
          </a:bodyPr>
          <a:lstStyle/>
          <a:p>
            <a:r>
              <a:rPr lang="ar-EG" sz="7100" dirty="0">
                <a:solidFill>
                  <a:schemeClr val="bg1"/>
                </a:solidFill>
                <a:latin typeface="Calibri" pitchFamily="34" charset="0"/>
              </a:rPr>
              <a:t>بحمد الله</a:t>
            </a:r>
            <a:endParaRPr lang="en-US" sz="7100" dirty="0">
              <a:solidFill>
                <a:schemeClr val="bg1"/>
              </a:solidFill>
              <a:latin typeface="Calibri" pitchFamily="34" charset="0"/>
            </a:endParaRPr>
          </a:p>
        </p:txBody>
      </p:sp>
      <p:sp>
        <p:nvSpPr>
          <p:cNvPr id="13318" name="Freeform 6"/>
          <p:cNvSpPr>
            <a:spLocks noEditPoints="1"/>
          </p:cNvSpPr>
          <p:nvPr/>
        </p:nvSpPr>
        <p:spPr bwMode="auto">
          <a:xfrm>
            <a:off x="2180493" y="2209804"/>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lIns="90712" tIns="45357" rIns="90712" bIns="45357"/>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1">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سمة1</Template>
  <TotalTime>545</TotalTime>
  <Words>810</Words>
  <PresentationFormat>عرض على الشاشة (3:4)‏</PresentationFormat>
  <Paragraphs>103</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سمة1</vt:lpstr>
      <vt:lpstr>الشريحة 1</vt:lpstr>
      <vt:lpstr>  CHAPTER 8 COMMON STOCK VALUATION</vt:lpstr>
      <vt:lpstr> CHAPTER 8: COMMON STOCK VALUATION</vt:lpstr>
      <vt:lpstr> CHAPTER 8: COMMON STOCK VALUATION</vt:lpstr>
      <vt:lpstr> CHAPTER 8: COMMON STOCK VALUATION</vt:lpstr>
      <vt:lpstr> CHAPTER 8: COMMON STOCK VALUATION</vt:lpstr>
      <vt:lpstr> CHAPTER 8: COMMON STOCK VALUATION</vt:lpstr>
      <vt:lpstr> CHAPTER 8: COMMON STOCK VALUATION</vt:lpstr>
      <vt:lpstr> CHAPTER 8: COMMON STOCK VALUATION</vt:lpstr>
      <vt:lpstr> CHAPTER 8: COMMON STOCK VALUATION</vt:lpstr>
      <vt:lpstr> CHAPTER 8: COMMON STOCK VALUATION</vt:lpstr>
      <vt:lpstr> CHAPTER 8: COMMON STOCK VALUATION</vt:lpstr>
      <vt:lpstr> CHAPTER 8: COMMON STOCK VALUATION</vt:lpstr>
      <vt:lpstr> CHAPTER 8: COMMON STOCK VALUATION</vt:lpstr>
      <vt:lpstr> CHAPTER 8: COMMON STOCK VALUATION</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seepc</dc:creator>
  <cp:lastModifiedBy>Yahya Ghazwani</cp:lastModifiedBy>
  <cp:revision>54</cp:revision>
  <dcterms:created xsi:type="dcterms:W3CDTF">2010-06-23T01:58:37Z</dcterms:created>
  <dcterms:modified xsi:type="dcterms:W3CDTF">2010-06-28T08:26:32Z</dcterms:modified>
</cp:coreProperties>
</file>