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60" r:id="rId5"/>
    <p:sldId id="262" r:id="rId6"/>
    <p:sldId id="264" r:id="rId7"/>
    <p:sldId id="265" r:id="rId8"/>
    <p:sldId id="267" r:id="rId9"/>
    <p:sldId id="268" r:id="rId10"/>
    <p:sldId id="269" r:id="rId11"/>
    <p:sldId id="270" r:id="rId12"/>
    <p:sldId id="271" r:id="rId13"/>
    <p:sldId id="272" r:id="rId14"/>
    <p:sldId id="274" r:id="rId15"/>
    <p:sldId id="275" r:id="rId16"/>
    <p:sldId id="276" r:id="rId17"/>
    <p:sldId id="279" r:id="rId18"/>
    <p:sldId id="280" r:id="rId19"/>
    <p:sldId id="281" r:id="rId20"/>
    <p:sldId id="282" r:id="rId21"/>
    <p:sldId id="283" r:id="rId22"/>
    <p:sldId id="284" r:id="rId23"/>
    <p:sldId id="285" r:id="rId24"/>
    <p:sldId id="286" r:id="rId25"/>
    <p:sldId id="287" r:id="rId26"/>
    <p:sldId id="288" r:id="rId27"/>
    <p:sldId id="289" r:id="rId28"/>
    <p:sldId id="290" r:id="rId29"/>
    <p:sldId id="291" r:id="rId30"/>
    <p:sldId id="263" r:id="rId3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7" d="100"/>
          <a:sy n="67" d="100"/>
        </p:scale>
        <p:origin x="-60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4" name="Rectangle 9"/>
          <p:cNvSpPr/>
          <p:nvPr/>
        </p:nvSpPr>
        <p:spPr>
          <a:xfrm>
            <a:off x="0" y="2133600"/>
            <a:ext cx="2461846"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11"/>
          <p:cNvSpPr/>
          <p:nvPr/>
        </p:nvSpPr>
        <p:spPr>
          <a:xfrm>
            <a:off x="6682154" y="2133600"/>
            <a:ext cx="2461846"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ctrTitle"/>
          </p:nvPr>
        </p:nvSpPr>
        <p:spPr>
          <a:xfrm>
            <a:off x="685800" y="2130429"/>
            <a:ext cx="7772400" cy="1470025"/>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2017835" y="6356351"/>
            <a:ext cx="445477" cy="365125"/>
          </a:xfrm>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7"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محتويين">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4638685" y="1600202"/>
            <a:ext cx="4051496"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22032" y="1600202"/>
            <a:ext cx="4051496"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8" name="Slide Number Placeholder 6"/>
          <p:cNvSpPr>
            <a:spLocks noGrp="1"/>
          </p:cNvSpPr>
          <p:nvPr>
            <p:ph type="sldNum" sz="quarter" idx="14"/>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4645027" y="1535113"/>
            <a:ext cx="404177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7" y="2174875"/>
            <a:ext cx="404177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575051" y="273054"/>
            <a:ext cx="511174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2"/>
            <a:ext cx="2228850"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95303" y="274642"/>
            <a:ext cx="653415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144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7948246" y="5791200"/>
            <a:ext cx="868974"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51693" y="6372225"/>
            <a:ext cx="2518831" cy="338554"/>
          </a:xfrm>
          <a:prstGeom prst="rect">
            <a:avLst/>
          </a:prstGeom>
        </p:spPr>
        <p:txBody>
          <a:bodyPr wrap="none">
            <a:spAutoFit/>
          </a:bodyPr>
          <a:lstStyle/>
          <a:p>
            <a:pPr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1943100" y="6376989"/>
            <a:ext cx="527538" cy="365125"/>
          </a:xfrm>
          <a:prstGeom prst="rect">
            <a:avLst/>
          </a:prstGeom>
        </p:spPr>
        <p:txBody>
          <a:bodyPr vert="horz" wrap="square" lIns="91440" tIns="45720" rIns="91440" bIns="45720" numCol="1" anchor="ctr" anchorCtr="0" compatLnSpc="1">
            <a:prstTxWarp prst="textNoShape">
              <a:avLst/>
            </a:prstTxWarp>
          </a:bodyPr>
          <a:lstStyle>
            <a:lvl1pPr algn="r" rtl="0">
              <a:defRPr sz="1200">
                <a:solidFill>
                  <a:schemeClr val="bg1"/>
                </a:solidFill>
                <a:latin typeface="Calibri" pitchFamily="34" charset="0"/>
                <a:cs typeface="Arial" charset="0"/>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fontAlgn="auto">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C1303157-A074-42CC-B63F-E2C55E7C2BE6}"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0069" tIns="60035" rIns="120069" bIns="60035" anchor="ctr"/>
          <a:lstStyle/>
          <a:p>
            <a:pPr algn="ctr">
              <a:defRPr/>
            </a:pPr>
            <a:endParaRPr lang="en-US" dirty="0"/>
          </a:p>
        </p:txBody>
      </p:sp>
      <p:sp>
        <p:nvSpPr>
          <p:cNvPr id="6" name="Rectangle 5"/>
          <p:cNvSpPr/>
          <p:nvPr/>
        </p:nvSpPr>
        <p:spPr>
          <a:xfrm>
            <a:off x="0" y="1"/>
            <a:ext cx="9144000" cy="3429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20069" tIns="60035" rIns="120069" bIns="60035" anchor="ctr"/>
          <a:lstStyle/>
          <a:p>
            <a:pPr algn="ctr">
              <a:defRPr/>
            </a:pPr>
            <a:endParaRPr lang="en-US" dirty="0"/>
          </a:p>
        </p:txBody>
      </p:sp>
      <p:sp>
        <p:nvSpPr>
          <p:cNvPr id="5127" name="Subtitle 2"/>
          <p:cNvSpPr txBox="1">
            <a:spLocks/>
          </p:cNvSpPr>
          <p:nvPr/>
        </p:nvSpPr>
        <p:spPr bwMode="auto">
          <a:xfrm>
            <a:off x="5134723" y="4648201"/>
            <a:ext cx="3698631" cy="1600200"/>
          </a:xfrm>
          <a:prstGeom prst="rect">
            <a:avLst/>
          </a:prstGeom>
          <a:noFill/>
          <a:ln w="9525">
            <a:noFill/>
            <a:miter lim="800000"/>
            <a:headEnd/>
            <a:tailEnd/>
          </a:ln>
        </p:spPr>
        <p:txBody>
          <a:bodyPr lIns="106445" tIns="53223" rIns="106445" bIns="53223"/>
          <a:lstStyle/>
          <a:p>
            <a:pPr algn="ctr">
              <a:spcBef>
                <a:spcPct val="20000"/>
              </a:spcBef>
              <a:buFont typeface="Arial" pitchFamily="34" charset="0"/>
              <a:buNone/>
            </a:pPr>
            <a:r>
              <a:rPr lang="en-US" sz="3000" dirty="0">
                <a:solidFill>
                  <a:srgbClr val="898989"/>
                </a:solidFill>
                <a:latin typeface="Calibri" pitchFamily="34" charset="0"/>
              </a:rPr>
              <a:t>Business School </a:t>
            </a:r>
          </a:p>
          <a:p>
            <a:pPr algn="ctr">
              <a:spcBef>
                <a:spcPct val="20000"/>
              </a:spcBef>
              <a:buFont typeface="Arial" pitchFamily="34" charset="0"/>
              <a:buNone/>
            </a:pPr>
            <a:r>
              <a:rPr lang="en-US" sz="3000" dirty="0">
                <a:solidFill>
                  <a:srgbClr val="898989"/>
                </a:solidFill>
                <a:latin typeface="Calibri" pitchFamily="34" charset="0"/>
              </a:rPr>
              <a:t>Management Department</a:t>
            </a:r>
          </a:p>
          <a:p>
            <a:pPr algn="ctr">
              <a:spcBef>
                <a:spcPct val="20000"/>
              </a:spcBef>
              <a:buFont typeface="Arial" pitchFamily="34" charset="0"/>
              <a:buNone/>
            </a:pPr>
            <a:r>
              <a:rPr lang="en-US" sz="3000" dirty="0">
                <a:solidFill>
                  <a:srgbClr val="898989"/>
                </a:solidFill>
                <a:latin typeface="Calibri" pitchFamily="34" charset="0"/>
              </a:rPr>
              <a:t>    </a:t>
            </a:r>
          </a:p>
          <a:p>
            <a:pPr algn="ctr">
              <a:spcBef>
                <a:spcPct val="20000"/>
              </a:spcBef>
              <a:buFont typeface="Arial" pitchFamily="34" charset="0"/>
              <a:buNone/>
            </a:pPr>
            <a:endParaRPr lang="en-US" sz="3000" dirty="0">
              <a:solidFill>
                <a:srgbClr val="898989"/>
              </a:solidFill>
              <a:latin typeface="Calibri" pitchFamily="34" charset="0"/>
            </a:endParaRPr>
          </a:p>
          <a:p>
            <a:pPr algn="ctr">
              <a:spcBef>
                <a:spcPct val="20000"/>
              </a:spcBef>
              <a:buFont typeface="Arial" pitchFamily="34" charset="0"/>
              <a:buNone/>
            </a:pPr>
            <a:endParaRPr lang="en-US" sz="3000" dirty="0">
              <a:solidFill>
                <a:srgbClr val="898989"/>
              </a:solidFill>
              <a:latin typeface="Calibri" pitchFamily="34" charset="0"/>
            </a:endParaRPr>
          </a:p>
        </p:txBody>
      </p:sp>
      <p:grpSp>
        <p:nvGrpSpPr>
          <p:cNvPr id="2" name="Group 7"/>
          <p:cNvGrpSpPr>
            <a:grpSpLocks/>
          </p:cNvGrpSpPr>
          <p:nvPr/>
        </p:nvGrpSpPr>
        <p:grpSpPr bwMode="auto">
          <a:xfrm>
            <a:off x="5994889" y="1981206"/>
            <a:ext cx="2400300" cy="2524126"/>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3" y="2667000"/>
            <a:ext cx="5622681" cy="209551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6445" tIns="53223" rIns="106445" bIns="53223" anchor="ctr"/>
          <a:lstStyle/>
          <a:p>
            <a:pPr algn="ctr">
              <a:defRPr/>
            </a:pPr>
            <a:endParaRPr lang="en-US" dirty="0"/>
          </a:p>
        </p:txBody>
      </p:sp>
      <p:sp>
        <p:nvSpPr>
          <p:cNvPr id="5130" name="Title 1"/>
          <p:cNvSpPr txBox="1">
            <a:spLocks/>
          </p:cNvSpPr>
          <p:nvPr/>
        </p:nvSpPr>
        <p:spPr bwMode="auto">
          <a:xfrm>
            <a:off x="285721" y="2666998"/>
            <a:ext cx="5286412" cy="1619258"/>
          </a:xfrm>
          <a:prstGeom prst="rect">
            <a:avLst/>
          </a:prstGeom>
          <a:noFill/>
          <a:ln w="9525">
            <a:noFill/>
            <a:miter lim="800000"/>
            <a:headEnd/>
            <a:tailEnd/>
          </a:ln>
        </p:spPr>
        <p:txBody>
          <a:bodyPr lIns="106445" tIns="53223" rIns="106445" bIns="53223" anchor="t"/>
          <a:lstStyle/>
          <a:p>
            <a:pPr algn="justLow" rtl="0">
              <a:lnSpc>
                <a:spcPct val="80000"/>
              </a:lnSpc>
            </a:pPr>
            <a:r>
              <a:rPr lang="en-US" sz="4400" b="1" dirty="0" smtClean="0"/>
              <a:t>Finance</a:t>
            </a:r>
            <a:r>
              <a:rPr lang="en-US" sz="3600" b="1" dirty="0" smtClean="0"/>
              <a:t>  </a:t>
            </a:r>
            <a:r>
              <a:rPr lang="en-US" sz="3200" b="1" dirty="0" smtClean="0"/>
              <a:t> </a:t>
            </a:r>
            <a:r>
              <a:rPr lang="en-US" sz="3200" b="1" dirty="0" smtClean="0">
                <a:solidFill>
                  <a:srgbClr val="7F7F7F"/>
                </a:solidFill>
                <a:latin typeface="Calibri" pitchFamily="34" charset="0"/>
                <a:cs typeface="Times New Roman" pitchFamily="18" charset="0"/>
              </a:rPr>
              <a:t>Pre-MBA </a:t>
            </a:r>
          </a:p>
          <a:p>
            <a:pPr algn="l" rtl="0">
              <a:lnSpc>
                <a:spcPct val="80000"/>
              </a:lnSpc>
            </a:pPr>
            <a:r>
              <a:rPr lang="en-US" sz="3200" b="1" dirty="0" smtClean="0">
                <a:solidFill>
                  <a:srgbClr val="7F7F7F"/>
                </a:solidFill>
                <a:latin typeface="Calibri" pitchFamily="34" charset="0"/>
                <a:cs typeface="Times New Roman" pitchFamily="18" charset="0"/>
              </a:rPr>
              <a:t>2010-2011</a:t>
            </a:r>
          </a:p>
          <a:p>
            <a:pPr algn="l" rtl="0">
              <a:lnSpc>
                <a:spcPct val="80000"/>
              </a:lnSpc>
            </a:pPr>
            <a:r>
              <a:rPr lang="en-US" sz="3000" b="1" dirty="0" smtClean="0">
                <a:latin typeface="Calibri" pitchFamily="34" charset="0"/>
                <a:cs typeface="Times New Roman" pitchFamily="18" charset="0"/>
              </a:rPr>
              <a:t>Dr Abdeldjelil Ferhat BOUDAH</a:t>
            </a:r>
            <a:endParaRPr lang="en-US" sz="3000" b="1" dirty="0">
              <a:latin typeface="Arial Black" pitchFamily="34" charset="0"/>
            </a:endParaRPr>
          </a:p>
          <a:p>
            <a:endParaRPr lang="en-US" dirty="0">
              <a:latin typeface="Arial Black" pitchFamily="34" charset="0"/>
            </a:endParaRPr>
          </a:p>
        </p:txBody>
      </p:sp>
      <p:sp>
        <p:nvSpPr>
          <p:cNvPr id="5131" name="Slide Number Placeholder 10"/>
          <p:cNvSpPr txBox="1">
            <a:spLocks/>
          </p:cNvSpPr>
          <p:nvPr/>
        </p:nvSpPr>
        <p:spPr bwMode="auto">
          <a:xfrm>
            <a:off x="351692" y="6405566"/>
            <a:ext cx="2133600" cy="365125"/>
          </a:xfrm>
          <a:prstGeom prst="rect">
            <a:avLst/>
          </a:prstGeom>
          <a:noFill/>
          <a:ln w="9525">
            <a:noFill/>
            <a:miter lim="800000"/>
            <a:headEnd/>
            <a:tailEnd/>
          </a:ln>
        </p:spPr>
        <p:txBody>
          <a:bodyPr lIns="106445" tIns="53223" rIns="106445" bIns="53223" anchor="ctr"/>
          <a:lstStyle/>
          <a:p>
            <a:pPr algn="r"/>
            <a:fld id="{91E687D7-3F6F-4CF1-B67A-0064119F7BC2}" type="slidenum">
              <a:rPr lang="ar-SA" sz="1400">
                <a:solidFill>
                  <a:schemeClr val="bg1"/>
                </a:solidFill>
                <a:latin typeface="Calibri" pitchFamily="34" charset="0"/>
              </a:rPr>
              <a:pPr algn="r"/>
              <a:t>1</a:t>
            </a:fld>
            <a:endParaRPr lang="en-US" sz="14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571472" y="2190741"/>
            <a:ext cx="7772400" cy="1881201"/>
          </a:xfrm>
        </p:spPr>
        <p:txBody>
          <a:bodyPr anchor="b">
            <a:noAutofit/>
          </a:bodyPr>
          <a:lstStyle/>
          <a:p>
            <a:pPr>
              <a:defRPr/>
            </a:pPr>
            <a:r>
              <a:rPr lang="ar-SA" sz="3700" b="1" dirty="0" smtClean="0"/>
              <a:t/>
            </a:r>
            <a:br>
              <a:rPr lang="ar-SA" sz="3700" b="1" dirty="0" smtClean="0"/>
            </a:br>
            <a:r>
              <a:rPr lang="ar-SA" sz="3700" b="1" dirty="0" smtClean="0"/>
              <a:t/>
            </a:r>
            <a:br>
              <a:rPr lang="ar-SA" sz="3700" b="1" dirty="0" smtClean="0"/>
            </a:br>
            <a:r>
              <a:rPr lang="en-US" sz="4200" b="1" dirty="0" smtClean="0"/>
              <a:t>CHAPTER 9</a:t>
            </a:r>
            <a:r>
              <a:rPr lang="en-US" sz="3700" b="1" dirty="0" smtClean="0"/>
              <a:t/>
            </a:r>
            <a:br>
              <a:rPr lang="en-US" sz="3700" b="1" dirty="0" smtClean="0"/>
            </a:br>
            <a:r>
              <a:rPr lang="en-US" sz="3400" b="1" spc="-175" dirty="0" smtClean="0">
                <a:solidFill>
                  <a:schemeClr val="tx1"/>
                </a:solidFill>
              </a:rPr>
              <a:t>THE CAPITAL  BUDGETING  DECISION  PROCESS</a:t>
            </a:r>
            <a:endParaRPr lang="en-US" sz="3400" dirty="0" smtClean="0">
              <a:solidFill>
                <a:schemeClr val="tx1"/>
              </a:solidFill>
            </a:endParaRPr>
          </a:p>
        </p:txBody>
      </p:sp>
      <p:sp>
        <p:nvSpPr>
          <p:cNvPr id="6147" name="Slide Number Placeholder 3"/>
          <p:cNvSpPr>
            <a:spLocks noGrp="1"/>
          </p:cNvSpPr>
          <p:nvPr>
            <p:ph type="sldNum" sz="quarter" idx="10"/>
          </p:nvPr>
        </p:nvSpPr>
        <p:spPr bwMode="auto">
          <a:xfrm>
            <a:off x="2110154" y="6324601"/>
            <a:ext cx="282820" cy="501651"/>
          </a:xfrm>
          <a:noFill/>
          <a:ln>
            <a:miter lim="800000"/>
            <a:headEnd/>
            <a:tailEnd/>
          </a:ln>
        </p:spPr>
        <p:txBody>
          <a:bodyPr/>
          <a:lstStyle/>
          <a:p>
            <a:fld id="{F6C2C642-79F6-486B-825F-127AFB4BC4AF}" type="slidenum">
              <a:rPr lang="ar-SA" smtClean="0">
                <a:cs typeface="Arial" pitchFamily="34" charset="0"/>
              </a:rPr>
              <a:pPr/>
              <a:t>2</a:t>
            </a:fld>
            <a:endParaRPr lang="en-US" dirty="0" smtClean="0">
              <a:cs typeface="Arial" pitchFamily="34" charset="0"/>
            </a:endParaRPr>
          </a:p>
        </p:txBody>
      </p:sp>
      <p:sp>
        <p:nvSpPr>
          <p:cNvPr id="6148" name="TextBox 4"/>
          <p:cNvSpPr txBox="1">
            <a:spLocks noChangeArrowheads="1"/>
          </p:cNvSpPr>
          <p:nvPr/>
        </p:nvSpPr>
        <p:spPr bwMode="auto">
          <a:xfrm>
            <a:off x="2532189" y="6364293"/>
            <a:ext cx="3516923" cy="645598"/>
          </a:xfrm>
          <a:prstGeom prst="rect">
            <a:avLst/>
          </a:prstGeom>
          <a:noFill/>
          <a:ln w="9525">
            <a:noFill/>
            <a:miter lim="800000"/>
            <a:headEnd/>
            <a:tailEnd/>
          </a:ln>
        </p:spPr>
        <p:txBody>
          <a:bodyPr lIns="90712" tIns="45357" rIns="90712" bIns="45357">
            <a:spAutoFit/>
          </a:bodyPr>
          <a:lstStyle/>
          <a:p>
            <a:pPr algn="r" rtl="1"/>
            <a:r>
              <a:rPr lang="en-US" b="1" dirty="0" smtClean="0">
                <a:solidFill>
                  <a:schemeClr val="bg1"/>
                </a:solidFill>
                <a:latin typeface="Calibri" pitchFamily="34" charset="0"/>
                <a:cs typeface="Times New Roman" pitchFamily="18" charset="0"/>
              </a:rPr>
              <a:t>Dr  Abdeldjelil Ferhat  BOUDAH </a:t>
            </a:r>
            <a:endParaRPr lang="en-US" b="1" dirty="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9</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THE CAPITAL BUDGETING 			      DECISION PROCESS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714488"/>
            <a:ext cx="8229600" cy="4000528"/>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sz="4400" b="1" dirty="0" smtClean="0">
                <a:solidFill>
                  <a:srgbClr val="C00000"/>
                </a:solidFill>
              </a:rPr>
              <a:t>Introduction</a:t>
            </a:r>
          </a:p>
          <a:p>
            <a:pPr algn="justLow" rtl="0"/>
            <a:r>
              <a:rPr lang="en-US" b="1" dirty="0" smtClean="0"/>
              <a:t>I- CAPITAL EXPENDITURE MOTIVES </a:t>
            </a:r>
          </a:p>
          <a:p>
            <a:pPr algn="justLow" rtl="0"/>
            <a:r>
              <a:rPr lang="en-US" b="1" dirty="0" smtClean="0"/>
              <a:t>II- STEPS IN THE PROCESS</a:t>
            </a:r>
          </a:p>
          <a:p>
            <a:pPr algn="justLow" rtl="0"/>
            <a:r>
              <a:rPr lang="en-US" b="1" dirty="0" smtClean="0"/>
              <a:t>III- BASIC TERMINOLOGY</a:t>
            </a:r>
          </a:p>
          <a:p>
            <a:pPr algn="justLow" rtl="0"/>
            <a:r>
              <a:rPr lang="en-US" sz="4400" b="1" dirty="0" smtClean="0">
                <a:solidFill>
                  <a:srgbClr val="C00000"/>
                </a:solidFill>
              </a:rPr>
              <a:t>Conclusion</a:t>
            </a:r>
          </a:p>
          <a:p>
            <a:pPr algn="justLow" rtl="0"/>
            <a:endParaRPr lang="en-US" sz="33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9</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THE CAPITAL BUDGETING 			      DECISION PROCESS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2000240"/>
            <a:ext cx="8229600" cy="3643338"/>
          </a:xfrm>
        </p:spPr>
        <p:style>
          <a:lnRef idx="2">
            <a:schemeClr val="accent2"/>
          </a:lnRef>
          <a:fillRef idx="1">
            <a:schemeClr val="lt1"/>
          </a:fillRef>
          <a:effectRef idx="0">
            <a:schemeClr val="accent2"/>
          </a:effectRef>
          <a:fontRef idx="minor">
            <a:schemeClr val="dk1"/>
          </a:fontRef>
        </p:style>
        <p:txBody>
          <a:bodyPr anchor="t">
            <a:noAutofit/>
          </a:bodyPr>
          <a:lstStyle/>
          <a:p>
            <a:pPr algn="justLow" rtl="0"/>
            <a:r>
              <a:rPr lang="en-US" sz="4400" b="1" dirty="0" smtClean="0">
                <a:solidFill>
                  <a:srgbClr val="C00000"/>
                </a:solidFill>
              </a:rPr>
              <a:t>Introduction</a:t>
            </a:r>
          </a:p>
          <a:p>
            <a:pPr marL="0" indent="0" algn="justLow" rtl="0"/>
            <a:r>
              <a:rPr lang="en-US" b="1" dirty="0" smtClean="0"/>
              <a:t>Long-term investments represent sizable outlays of funds that commit a firm to some course of action. For this reason, the firm relies on specific procedures to analyze and select those investment properly.</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9</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THE CAPITAL BUDGETING 			      DECISION PROCESS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2000240"/>
            <a:ext cx="8229600" cy="3643338"/>
          </a:xfrm>
        </p:spPr>
        <p:style>
          <a:lnRef idx="2">
            <a:schemeClr val="accent1"/>
          </a:lnRef>
          <a:fillRef idx="1">
            <a:schemeClr val="lt1"/>
          </a:fillRef>
          <a:effectRef idx="0">
            <a:schemeClr val="accent1"/>
          </a:effectRef>
          <a:fontRef idx="minor">
            <a:schemeClr val="dk1"/>
          </a:fontRef>
        </p:style>
        <p:txBody>
          <a:bodyPr anchor="t">
            <a:noAutofit/>
          </a:bodyPr>
          <a:lstStyle/>
          <a:p>
            <a:pPr marL="0" lvl="0" indent="0" algn="justLow" rtl="0"/>
            <a:r>
              <a:rPr lang="en-US" b="1" dirty="0" smtClean="0"/>
              <a:t>Attention must be given to measuring relevant cash flows and applying appropriate decision techniques. </a:t>
            </a:r>
          </a:p>
          <a:p>
            <a:pPr marL="0" lvl="0" indent="0" algn="justLow" rtl="0"/>
            <a:r>
              <a:rPr lang="en-US" b="1" dirty="0" smtClean="0">
                <a:solidFill>
                  <a:srgbClr val="002060"/>
                </a:solidFill>
              </a:rPr>
              <a:t>Capital budgeting is the process of evaluating and selecting long-term investments consistent with the firm’s goal of owner wealth maximization. </a:t>
            </a:r>
            <a:endParaRPr lang="ar-SA" dirty="0" smtClean="0">
              <a:solidFill>
                <a:srgbClr val="002060"/>
              </a:solidFill>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9</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THE CAPITAL BUDGETING 			      DECISION PROCESS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571612"/>
            <a:ext cx="8229600" cy="4286280"/>
          </a:xfrm>
        </p:spPr>
        <p:style>
          <a:lnRef idx="2">
            <a:schemeClr val="accent1"/>
          </a:lnRef>
          <a:fillRef idx="1">
            <a:schemeClr val="lt1"/>
          </a:fillRef>
          <a:effectRef idx="0">
            <a:schemeClr val="accent1"/>
          </a:effectRef>
          <a:fontRef idx="minor">
            <a:schemeClr val="dk1"/>
          </a:fontRef>
        </p:style>
        <p:txBody>
          <a:bodyPr anchor="t">
            <a:noAutofit/>
          </a:bodyPr>
          <a:lstStyle/>
          <a:p>
            <a:pPr marL="0" lvl="0" indent="0" algn="justLow" rtl="0"/>
            <a:r>
              <a:rPr lang="en-US" b="1" dirty="0" smtClean="0"/>
              <a:t>Investment for the manufacturing firm is fixed asset, which includes property (land), plant, and equipment.</a:t>
            </a:r>
          </a:p>
          <a:p>
            <a:pPr marL="0" lvl="0" indent="0" algn="justLow" rtl="0"/>
            <a:r>
              <a:rPr lang="en-US" b="1" dirty="0" smtClean="0">
                <a:solidFill>
                  <a:srgbClr val="7030A0"/>
                </a:solidFill>
              </a:rPr>
              <a:t>Capital budgeting (investment), and financing decision are treated separately</a:t>
            </a:r>
            <a:r>
              <a:rPr lang="en-US" b="1" dirty="0" smtClean="0">
                <a:solidFill>
                  <a:srgbClr val="002060"/>
                </a:solidFill>
              </a:rPr>
              <a:t>. Once proposed investment has been determined to be acceptable, the financial manager then chooses the best financing method.</a:t>
            </a:r>
            <a:endParaRPr lang="ar-SA" dirty="0" smtClean="0">
              <a:solidFill>
                <a:srgbClr val="002060"/>
              </a:solidFill>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6</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9</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THE CAPITAL BUDGETING 			      DECISION PROCESS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357158" y="2500306"/>
            <a:ext cx="8229600" cy="2786082"/>
          </a:xfrm>
        </p:spPr>
        <p:style>
          <a:lnRef idx="2">
            <a:schemeClr val="accent2"/>
          </a:lnRef>
          <a:fillRef idx="1">
            <a:schemeClr val="lt1"/>
          </a:fillRef>
          <a:effectRef idx="0">
            <a:schemeClr val="accent2"/>
          </a:effectRef>
          <a:fontRef idx="minor">
            <a:schemeClr val="dk1"/>
          </a:fontRef>
        </p:style>
        <p:txBody>
          <a:bodyPr anchor="t">
            <a:noAutofit/>
          </a:bodyPr>
          <a:lstStyle/>
          <a:p>
            <a:pPr marL="0" lvl="0" indent="0" algn="justLow" rtl="0"/>
            <a:endParaRPr lang="en-US" b="1" dirty="0" smtClean="0"/>
          </a:p>
          <a:p>
            <a:pPr marL="0" lvl="0" indent="0" algn="justLow" rtl="0"/>
            <a:r>
              <a:rPr lang="en-US" b="1" dirty="0" smtClean="0"/>
              <a:t>This chapter discusses capital expenditure motives, steps in the capital budgeting process, and basic capital budgeting terminology.  </a:t>
            </a:r>
            <a:endParaRPr lang="ar-SA" dirty="0" smtClean="0">
              <a:solidFill>
                <a:srgbClr val="002060"/>
              </a:solidFill>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7</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9</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THE CAPITAL BUDGETING 			      DECISION PROCESS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357158" y="2285992"/>
            <a:ext cx="8229600" cy="2857520"/>
          </a:xfrm>
        </p:spPr>
        <p:style>
          <a:lnRef idx="0">
            <a:schemeClr val="accent5"/>
          </a:lnRef>
          <a:fillRef idx="3">
            <a:schemeClr val="accent5"/>
          </a:fillRef>
          <a:effectRef idx="3">
            <a:schemeClr val="accent5"/>
          </a:effectRef>
          <a:fontRef idx="minor">
            <a:schemeClr val="lt1"/>
          </a:fontRef>
        </p:style>
        <p:txBody>
          <a:bodyPr anchor="t">
            <a:noAutofit/>
          </a:bodyPr>
          <a:lstStyle/>
          <a:p>
            <a:pPr algn="justLow" rtl="0"/>
            <a:r>
              <a:rPr lang="en-US" b="1" dirty="0" smtClean="0">
                <a:solidFill>
                  <a:srgbClr val="002060"/>
                </a:solidFill>
              </a:rPr>
              <a:t>I- CAPITAL EXPENDITURE MOTIVES </a:t>
            </a:r>
          </a:p>
          <a:p>
            <a:pPr marL="0" indent="0" algn="justLow" rtl="0"/>
            <a:r>
              <a:rPr lang="en-US" b="1" dirty="0" smtClean="0"/>
              <a:t>A capital expenditure is an outlay of funds by the firm that is expected to produce benefits over a period of time </a:t>
            </a:r>
            <a:r>
              <a:rPr lang="en-US" b="1" i="1" dirty="0" smtClean="0">
                <a:solidFill>
                  <a:srgbClr val="C00000"/>
                </a:solidFill>
              </a:rPr>
              <a:t>greater than one year</a:t>
            </a:r>
            <a:r>
              <a:rPr lang="en-US" b="1" dirty="0" smtClean="0"/>
              <a:t>.</a:t>
            </a:r>
          </a:p>
          <a:p>
            <a:pPr algn="justLow" rtl="0"/>
            <a:endParaRPr lang="en-US" sz="33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8</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9</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THE CAPITAL BUDGETING 			      DECISION PROCESS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357158" y="2285992"/>
            <a:ext cx="8229600" cy="2857520"/>
          </a:xfrm>
          <a:ln/>
        </p:spPr>
        <p:style>
          <a:lnRef idx="2">
            <a:schemeClr val="accent2"/>
          </a:lnRef>
          <a:fillRef idx="1">
            <a:schemeClr val="lt1"/>
          </a:fillRef>
          <a:effectRef idx="0">
            <a:schemeClr val="accent2"/>
          </a:effectRef>
          <a:fontRef idx="minor">
            <a:schemeClr val="dk1"/>
          </a:fontRef>
        </p:style>
        <p:txBody>
          <a:bodyPr anchor="t">
            <a:noAutofit/>
          </a:bodyPr>
          <a:lstStyle/>
          <a:p>
            <a:pPr marL="0" indent="0" algn="justLow" rtl="0"/>
            <a:endParaRPr lang="en-US" b="1" dirty="0" smtClean="0"/>
          </a:p>
          <a:p>
            <a:pPr marL="0" indent="0" algn="justLow" rtl="0"/>
            <a:r>
              <a:rPr lang="en-US" b="1" dirty="0" smtClean="0"/>
              <a:t>Current expenditure is an outlay of funds resulting in benefits received </a:t>
            </a:r>
            <a:r>
              <a:rPr lang="en-US" b="1" i="1" dirty="0" smtClean="0">
                <a:solidFill>
                  <a:srgbClr val="C00000"/>
                </a:solidFill>
              </a:rPr>
              <a:t>within</a:t>
            </a:r>
            <a:r>
              <a:rPr lang="en-US" b="1" dirty="0" smtClean="0"/>
              <a:t> </a:t>
            </a:r>
            <a:r>
              <a:rPr lang="en-US" b="1" i="1" dirty="0" smtClean="0">
                <a:solidFill>
                  <a:srgbClr val="C00000"/>
                </a:solidFill>
              </a:rPr>
              <a:t>one year</a:t>
            </a:r>
            <a:r>
              <a:rPr lang="en-US" b="1" dirty="0" smtClean="0"/>
              <a:t>.</a:t>
            </a:r>
          </a:p>
          <a:p>
            <a:pPr algn="justLow" rtl="0"/>
            <a:endParaRPr lang="en-US" sz="33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9</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9</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THE CAPITAL BUDGETING 			      DECISION PROCESS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500034" y="2285992"/>
            <a:ext cx="8229600" cy="3000396"/>
          </a:xfrm>
          <a:ln/>
        </p:spPr>
        <p:style>
          <a:lnRef idx="2">
            <a:schemeClr val="accent2"/>
          </a:lnRef>
          <a:fillRef idx="1">
            <a:schemeClr val="lt1"/>
          </a:fillRef>
          <a:effectRef idx="0">
            <a:schemeClr val="accent2"/>
          </a:effectRef>
          <a:fontRef idx="minor">
            <a:schemeClr val="dk1"/>
          </a:fontRef>
        </p:style>
        <p:txBody>
          <a:bodyPr anchor="t">
            <a:noAutofit/>
          </a:bodyPr>
          <a:lstStyle/>
          <a:p>
            <a:pPr marL="0" indent="0" algn="justLow" rtl="0"/>
            <a:r>
              <a:rPr lang="en-US" b="1" dirty="0" smtClean="0"/>
              <a:t>Fixed asset outlays are capital expenditures, but not all capital expenditures are classified as fixed assets. A $60,000 outlay for a new machine with a usable life of 15 years is a  capital expenditure that would appear on the firm’s balance sheet.</a:t>
            </a:r>
          </a:p>
          <a:p>
            <a:pPr algn="justLow" rtl="0"/>
            <a:endParaRPr lang="en-US" sz="33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10</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9</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THE CAPITAL BUDGETING 			      DECISION PROCESS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500034" y="2285992"/>
            <a:ext cx="8229600" cy="2286016"/>
          </a:xfrm>
          <a:ln/>
        </p:spPr>
        <p:style>
          <a:lnRef idx="2">
            <a:schemeClr val="accent2"/>
          </a:lnRef>
          <a:fillRef idx="1">
            <a:schemeClr val="lt1"/>
          </a:fillRef>
          <a:effectRef idx="0">
            <a:schemeClr val="accent2"/>
          </a:effectRef>
          <a:fontRef idx="minor">
            <a:schemeClr val="dk1"/>
          </a:fontRef>
        </p:style>
        <p:txBody>
          <a:bodyPr anchor="t">
            <a:noAutofit/>
          </a:bodyPr>
          <a:lstStyle/>
          <a:p>
            <a:pPr marL="0" indent="0" algn="justLow" rtl="0"/>
            <a:r>
              <a:rPr lang="en-US" b="1" dirty="0" smtClean="0"/>
              <a:t>A $60,000 outlay for advertising that produces benefits over a long time period is also a capital expenditure. However, an outlay for advertising would rarely be shown as a fixed asset.</a:t>
            </a:r>
            <a:endParaRPr lang="en-US" sz="33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11</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9</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THE CAPITAL BUDGETING 			      DECISION PROCESS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500034" y="2285992"/>
            <a:ext cx="8229600" cy="2643206"/>
          </a:xfrm>
          <a:ln/>
        </p:spPr>
        <p:style>
          <a:lnRef idx="2">
            <a:schemeClr val="accent2"/>
          </a:lnRef>
          <a:fillRef idx="1">
            <a:schemeClr val="lt1"/>
          </a:fillRef>
          <a:effectRef idx="0">
            <a:schemeClr val="accent2"/>
          </a:effectRef>
          <a:fontRef idx="minor">
            <a:schemeClr val="dk1"/>
          </a:fontRef>
        </p:style>
        <p:txBody>
          <a:bodyPr anchor="t">
            <a:noAutofit/>
          </a:bodyPr>
          <a:lstStyle/>
          <a:p>
            <a:pPr marL="0" indent="0" algn="justLow" rtl="0"/>
            <a:r>
              <a:rPr lang="en-US" b="1" dirty="0" smtClean="0"/>
              <a:t>Capital expenditures are made for many reasons. </a:t>
            </a:r>
            <a:r>
              <a:rPr lang="en-US" b="1" dirty="0" smtClean="0">
                <a:solidFill>
                  <a:srgbClr val="C00000"/>
                </a:solidFill>
              </a:rPr>
              <a:t>The basic motives for capital expenditures are </a:t>
            </a:r>
            <a:r>
              <a:rPr lang="en-US" b="1" dirty="0" smtClean="0"/>
              <a:t>: </a:t>
            </a:r>
            <a:r>
              <a:rPr lang="en-US" b="1" dirty="0" smtClean="0">
                <a:solidFill>
                  <a:srgbClr val="7030A0"/>
                </a:solidFill>
              </a:rPr>
              <a:t>to expand</a:t>
            </a:r>
            <a:r>
              <a:rPr lang="en-US" b="1" dirty="0" smtClean="0"/>
              <a:t>, </a:t>
            </a:r>
            <a:r>
              <a:rPr lang="en-US" b="1" dirty="0" smtClean="0">
                <a:solidFill>
                  <a:srgbClr val="7030A0"/>
                </a:solidFill>
              </a:rPr>
              <a:t>replace</a:t>
            </a:r>
            <a:r>
              <a:rPr lang="en-US" b="1" dirty="0" smtClean="0"/>
              <a:t>, or </a:t>
            </a:r>
            <a:r>
              <a:rPr lang="en-US" b="1" dirty="0" smtClean="0">
                <a:solidFill>
                  <a:srgbClr val="7030A0"/>
                </a:solidFill>
              </a:rPr>
              <a:t>renew</a:t>
            </a:r>
            <a:r>
              <a:rPr lang="en-US" b="1" dirty="0" smtClean="0"/>
              <a:t> fixed assets, or to </a:t>
            </a:r>
            <a:r>
              <a:rPr lang="en-US" b="1" dirty="0" smtClean="0">
                <a:solidFill>
                  <a:srgbClr val="7030A0"/>
                </a:solidFill>
              </a:rPr>
              <a:t>obtain</a:t>
            </a:r>
            <a:r>
              <a:rPr lang="en-US" b="1" dirty="0" smtClean="0"/>
              <a:t> </a:t>
            </a:r>
            <a:r>
              <a:rPr lang="en-US" b="1" dirty="0" smtClean="0">
                <a:solidFill>
                  <a:srgbClr val="7030A0"/>
                </a:solidFill>
              </a:rPr>
              <a:t>other</a:t>
            </a:r>
            <a:r>
              <a:rPr lang="en-US" b="1" dirty="0" smtClean="0"/>
              <a:t> </a:t>
            </a:r>
            <a:r>
              <a:rPr lang="en-US" b="1" dirty="0" smtClean="0">
                <a:solidFill>
                  <a:srgbClr val="7030A0"/>
                </a:solidFill>
              </a:rPr>
              <a:t>less</a:t>
            </a:r>
            <a:r>
              <a:rPr lang="en-US" b="1" dirty="0" smtClean="0"/>
              <a:t> </a:t>
            </a:r>
            <a:r>
              <a:rPr lang="en-US" b="1" dirty="0" smtClean="0">
                <a:solidFill>
                  <a:srgbClr val="7030A0"/>
                </a:solidFill>
              </a:rPr>
              <a:t>tangible</a:t>
            </a:r>
            <a:r>
              <a:rPr lang="en-US" b="1" dirty="0" smtClean="0"/>
              <a:t> </a:t>
            </a:r>
            <a:r>
              <a:rPr lang="en-US" b="1" dirty="0" smtClean="0">
                <a:solidFill>
                  <a:srgbClr val="7030A0"/>
                </a:solidFill>
              </a:rPr>
              <a:t>benefit </a:t>
            </a:r>
            <a:r>
              <a:rPr lang="en-US" b="1" dirty="0" smtClean="0"/>
              <a:t>over a long period.</a:t>
            </a:r>
            <a:endParaRPr lang="en-US" sz="33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12</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9</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THE CAPITAL BUDGETING 			      DECISION PROCESS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714488"/>
            <a:ext cx="8229600" cy="4000528"/>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endParaRPr lang="en-US" sz="33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13</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graphicFrame>
        <p:nvGraphicFramePr>
          <p:cNvPr id="6" name="جدول 5"/>
          <p:cNvGraphicFramePr>
            <a:graphicFrameLocks noGrp="1"/>
          </p:cNvGraphicFramePr>
          <p:nvPr/>
        </p:nvGraphicFramePr>
        <p:xfrm>
          <a:off x="357158" y="1643050"/>
          <a:ext cx="8358246" cy="4071967"/>
        </p:xfrm>
        <a:graphic>
          <a:graphicData uri="http://schemas.openxmlformats.org/drawingml/2006/table">
            <a:tbl>
              <a:tblPr rtl="1" firstRow="1" bandRow="1">
                <a:tableStyleId>{7DF18680-E054-41AD-8BC1-D1AEF772440D}</a:tableStyleId>
              </a:tblPr>
              <a:tblGrid>
                <a:gridCol w="6329946"/>
                <a:gridCol w="2028300"/>
              </a:tblGrid>
              <a:tr h="716699">
                <a:tc gridSpan="2">
                  <a:txBody>
                    <a:bodyPr/>
                    <a:lstStyle/>
                    <a:p>
                      <a:pPr algn="ctr" rtl="0"/>
                      <a:r>
                        <a:rPr lang="en-US" sz="3600" dirty="0" smtClean="0">
                          <a:solidFill>
                            <a:schemeClr val="tx1"/>
                          </a:solidFill>
                        </a:rPr>
                        <a:t>Motives</a:t>
                      </a:r>
                      <a:r>
                        <a:rPr lang="en-US" sz="3600" baseline="0" dirty="0" smtClean="0">
                          <a:solidFill>
                            <a:schemeClr val="tx1"/>
                          </a:solidFill>
                        </a:rPr>
                        <a:t> for making Capital Expenditure</a:t>
                      </a:r>
                      <a:endParaRPr lang="ar-SA" sz="3600" dirty="0">
                        <a:solidFill>
                          <a:schemeClr val="tx1"/>
                        </a:solidFill>
                      </a:endParaRPr>
                    </a:p>
                  </a:txBody>
                  <a:tcPr anchor="ctr"/>
                </a:tc>
                <a:tc hMerge="1">
                  <a:txBody>
                    <a:bodyPr/>
                    <a:lstStyle/>
                    <a:p>
                      <a:pPr rtl="1"/>
                      <a:endParaRPr lang="ar-SA" dirty="0"/>
                    </a:p>
                  </a:txBody>
                  <a:tcPr/>
                </a:tc>
              </a:tr>
              <a:tr h="693241">
                <a:tc>
                  <a:txBody>
                    <a:bodyPr/>
                    <a:lstStyle/>
                    <a:p>
                      <a:pPr algn="ctr" rtl="0"/>
                      <a:r>
                        <a:rPr lang="en-US" sz="3200" dirty="0" smtClean="0"/>
                        <a:t>Description</a:t>
                      </a:r>
                      <a:endParaRPr lang="ar-SA" sz="2800" dirty="0"/>
                    </a:p>
                  </a:txBody>
                  <a:tcPr anchor="ctr"/>
                </a:tc>
                <a:tc>
                  <a:txBody>
                    <a:bodyPr/>
                    <a:lstStyle/>
                    <a:p>
                      <a:pPr algn="ctr" rtl="1"/>
                      <a:r>
                        <a:rPr lang="en-US" sz="3200" dirty="0" smtClean="0">
                          <a:solidFill>
                            <a:schemeClr val="tx1"/>
                          </a:solidFill>
                        </a:rPr>
                        <a:t>Motives</a:t>
                      </a:r>
                      <a:endParaRPr lang="ar-SA" sz="3200" dirty="0">
                        <a:solidFill>
                          <a:schemeClr val="tx1"/>
                        </a:solidFill>
                      </a:endParaRPr>
                    </a:p>
                  </a:txBody>
                  <a:tcPr anchor="ctr"/>
                </a:tc>
              </a:tr>
              <a:tr h="921471">
                <a:tc>
                  <a:txBody>
                    <a:bodyPr/>
                    <a:lstStyle/>
                    <a:p>
                      <a:pPr algn="justLow" rtl="0"/>
                      <a:r>
                        <a:rPr lang="en-US" sz="2600" dirty="0" smtClean="0"/>
                        <a:t>A growing firm often finds</a:t>
                      </a:r>
                      <a:r>
                        <a:rPr lang="en-US" sz="2600" baseline="0" dirty="0" smtClean="0"/>
                        <a:t> it necessary to acquire new fixed asset rapidly.</a:t>
                      </a:r>
                      <a:endParaRPr lang="ar-SA" sz="2600" dirty="0"/>
                    </a:p>
                  </a:txBody>
                  <a:tcPr anchor="ctr"/>
                </a:tc>
                <a:tc>
                  <a:txBody>
                    <a:bodyPr/>
                    <a:lstStyle/>
                    <a:p>
                      <a:pPr algn="ctr" rtl="1"/>
                      <a:r>
                        <a:rPr lang="en-US" sz="2600" b="1" dirty="0" smtClean="0">
                          <a:solidFill>
                            <a:schemeClr val="tx1"/>
                          </a:solidFill>
                        </a:rPr>
                        <a:t>Expansion</a:t>
                      </a:r>
                      <a:endParaRPr lang="ar-SA" sz="2600" b="1" dirty="0">
                        <a:solidFill>
                          <a:schemeClr val="tx1"/>
                        </a:solidFill>
                      </a:endParaRPr>
                    </a:p>
                  </a:txBody>
                  <a:tcPr anchor="ctr"/>
                </a:tc>
              </a:tr>
              <a:tr h="1740556">
                <a:tc>
                  <a:txBody>
                    <a:bodyPr/>
                    <a:lstStyle/>
                    <a:p>
                      <a:pPr algn="justLow" rtl="0"/>
                      <a:r>
                        <a:rPr lang="en-US" sz="2600" dirty="0" smtClean="0"/>
                        <a:t>Each time a machine  requires a major repairs,</a:t>
                      </a:r>
                      <a:r>
                        <a:rPr lang="en-US" sz="2600" baseline="0" dirty="0" smtClean="0"/>
                        <a:t> the outlay for the repair should be evaluated in terms of the outlay to replace the machine and the benefits of replacement</a:t>
                      </a:r>
                      <a:endParaRPr lang="ar-SA" sz="2600" dirty="0"/>
                    </a:p>
                  </a:txBody>
                  <a:tcPr anchor="ctr"/>
                </a:tc>
                <a:tc>
                  <a:txBody>
                    <a:bodyPr/>
                    <a:lstStyle/>
                    <a:p>
                      <a:pPr algn="ctr" rtl="1"/>
                      <a:r>
                        <a:rPr lang="en-US" sz="2600" b="1" dirty="0" smtClean="0">
                          <a:solidFill>
                            <a:schemeClr val="tx1"/>
                          </a:solidFill>
                        </a:rPr>
                        <a:t>Replacement</a:t>
                      </a:r>
                      <a:endParaRPr lang="ar-SA" sz="2600" b="1" dirty="0">
                        <a:solidFill>
                          <a:schemeClr val="tx1"/>
                        </a:solidFill>
                      </a:endParaRPr>
                    </a:p>
                  </a:txBody>
                  <a:tcPr anchor="ct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9</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THE CAPITAL BUDGETING 			      DECISION PROCESS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714488"/>
            <a:ext cx="8229600" cy="4000528"/>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endParaRPr lang="en-US" sz="33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14</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graphicFrame>
        <p:nvGraphicFramePr>
          <p:cNvPr id="6" name="جدول 5"/>
          <p:cNvGraphicFramePr>
            <a:graphicFrameLocks noGrp="1"/>
          </p:cNvGraphicFramePr>
          <p:nvPr/>
        </p:nvGraphicFramePr>
        <p:xfrm>
          <a:off x="214282" y="1571611"/>
          <a:ext cx="8429684" cy="4500595"/>
        </p:xfrm>
        <a:graphic>
          <a:graphicData uri="http://schemas.openxmlformats.org/drawingml/2006/table">
            <a:tbl>
              <a:tblPr rtl="1" firstRow="1" bandRow="1">
                <a:tableStyleId>{7DF18680-E054-41AD-8BC1-D1AEF772440D}</a:tableStyleId>
              </a:tblPr>
              <a:tblGrid>
                <a:gridCol w="6722127"/>
                <a:gridCol w="1707557"/>
              </a:tblGrid>
              <a:tr h="670069">
                <a:tc gridSpan="2">
                  <a:txBody>
                    <a:bodyPr/>
                    <a:lstStyle/>
                    <a:p>
                      <a:pPr algn="ctr" rtl="0"/>
                      <a:r>
                        <a:rPr lang="en-US" sz="3600" dirty="0" smtClean="0">
                          <a:solidFill>
                            <a:schemeClr val="tx1"/>
                          </a:solidFill>
                        </a:rPr>
                        <a:t>Motives</a:t>
                      </a:r>
                      <a:r>
                        <a:rPr lang="en-US" sz="3600" baseline="0" dirty="0" smtClean="0">
                          <a:solidFill>
                            <a:schemeClr val="tx1"/>
                          </a:solidFill>
                        </a:rPr>
                        <a:t> for making Capital Expenditure</a:t>
                      </a:r>
                      <a:endParaRPr lang="ar-SA" sz="3600" dirty="0">
                        <a:solidFill>
                          <a:schemeClr val="tx1"/>
                        </a:solidFill>
                      </a:endParaRPr>
                    </a:p>
                  </a:txBody>
                  <a:tcPr anchor="ctr"/>
                </a:tc>
                <a:tc hMerge="1">
                  <a:txBody>
                    <a:bodyPr/>
                    <a:lstStyle/>
                    <a:p>
                      <a:pPr rtl="1"/>
                      <a:endParaRPr lang="ar-SA" dirty="0"/>
                    </a:p>
                  </a:txBody>
                  <a:tcPr/>
                </a:tc>
              </a:tr>
              <a:tr h="648137">
                <a:tc>
                  <a:txBody>
                    <a:bodyPr/>
                    <a:lstStyle/>
                    <a:p>
                      <a:pPr algn="ctr" rtl="0"/>
                      <a:r>
                        <a:rPr lang="en-US" sz="3200" dirty="0" smtClean="0"/>
                        <a:t>Description</a:t>
                      </a:r>
                      <a:endParaRPr lang="ar-SA" sz="2800" dirty="0"/>
                    </a:p>
                  </a:txBody>
                  <a:tcPr anchor="ctr"/>
                </a:tc>
                <a:tc>
                  <a:txBody>
                    <a:bodyPr/>
                    <a:lstStyle/>
                    <a:p>
                      <a:pPr algn="ctr" rtl="1"/>
                      <a:r>
                        <a:rPr lang="en-US" sz="3200" dirty="0" smtClean="0">
                          <a:solidFill>
                            <a:schemeClr val="tx1"/>
                          </a:solidFill>
                        </a:rPr>
                        <a:t>Motives</a:t>
                      </a:r>
                      <a:endParaRPr lang="ar-SA" sz="3200" dirty="0">
                        <a:solidFill>
                          <a:schemeClr val="tx1"/>
                        </a:solidFill>
                      </a:endParaRPr>
                    </a:p>
                  </a:txBody>
                  <a:tcPr anchor="ctr"/>
                </a:tc>
              </a:tr>
              <a:tr h="1215094">
                <a:tc>
                  <a:txBody>
                    <a:bodyPr/>
                    <a:lstStyle/>
                    <a:p>
                      <a:pPr algn="justLow" rtl="0"/>
                      <a:r>
                        <a:rPr lang="en-US" sz="2400" dirty="0" smtClean="0"/>
                        <a:t>It is often considered as an alternative to replacement,</a:t>
                      </a:r>
                      <a:r>
                        <a:rPr lang="en-US" sz="2400" baseline="0" dirty="0" smtClean="0"/>
                        <a:t> which may involve rebuilding, retrofitting an existing machine or facility.</a:t>
                      </a:r>
                      <a:endParaRPr lang="ar-SA" sz="2400" dirty="0"/>
                    </a:p>
                  </a:txBody>
                  <a:tcPr anchor="ctr"/>
                </a:tc>
                <a:tc>
                  <a:txBody>
                    <a:bodyPr/>
                    <a:lstStyle/>
                    <a:p>
                      <a:pPr algn="ctr" rtl="0"/>
                      <a:r>
                        <a:rPr lang="en-US" sz="2600" b="1" dirty="0" smtClean="0">
                          <a:solidFill>
                            <a:schemeClr val="tx1"/>
                          </a:solidFill>
                        </a:rPr>
                        <a:t>Renewal</a:t>
                      </a:r>
                      <a:endParaRPr lang="ar-SA" sz="2600" b="1" dirty="0">
                        <a:solidFill>
                          <a:schemeClr val="tx1"/>
                        </a:solidFill>
                      </a:endParaRPr>
                    </a:p>
                  </a:txBody>
                  <a:tcPr anchor="ctr"/>
                </a:tc>
              </a:tr>
              <a:tr h="1967295">
                <a:tc>
                  <a:txBody>
                    <a:bodyPr/>
                    <a:lstStyle/>
                    <a:p>
                      <a:pPr algn="justLow" rtl="0"/>
                      <a:r>
                        <a:rPr lang="en-US" sz="2400" dirty="0" smtClean="0"/>
                        <a:t>Some capital expenditure involve</a:t>
                      </a:r>
                      <a:r>
                        <a:rPr lang="en-US" sz="2400" baseline="0" dirty="0" smtClean="0"/>
                        <a:t> a long-term commitment of funds by the in expectation of a future return. Others are difficult to evaluate because they provide intangible returns rather than measurable cash flows.</a:t>
                      </a:r>
                      <a:endParaRPr lang="ar-SA" sz="2400" dirty="0"/>
                    </a:p>
                  </a:txBody>
                  <a:tcPr anchor="ctr"/>
                </a:tc>
                <a:tc>
                  <a:txBody>
                    <a:bodyPr/>
                    <a:lstStyle/>
                    <a:p>
                      <a:pPr algn="ctr" rtl="1"/>
                      <a:r>
                        <a:rPr lang="en-US" sz="2600" b="1" dirty="0" smtClean="0">
                          <a:solidFill>
                            <a:schemeClr val="tx1"/>
                          </a:solidFill>
                        </a:rPr>
                        <a:t>Other purposes</a:t>
                      </a:r>
                      <a:endParaRPr lang="ar-SA" sz="2600" b="1" dirty="0">
                        <a:solidFill>
                          <a:schemeClr val="tx1"/>
                        </a:solidFill>
                      </a:endParaRPr>
                    </a:p>
                  </a:txBody>
                  <a:tcPr anchor="ct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9</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THE CAPITAL BUDGETING 			      DECISION PROCESS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357158" y="2285992"/>
            <a:ext cx="8229600" cy="2857520"/>
          </a:xfrm>
        </p:spPr>
        <p:style>
          <a:lnRef idx="0">
            <a:schemeClr val="accent5"/>
          </a:lnRef>
          <a:fillRef idx="3">
            <a:schemeClr val="accent5"/>
          </a:fillRef>
          <a:effectRef idx="3">
            <a:schemeClr val="accent5"/>
          </a:effectRef>
          <a:fontRef idx="minor">
            <a:schemeClr val="lt1"/>
          </a:fontRef>
        </p:style>
        <p:txBody>
          <a:bodyPr anchor="t">
            <a:noAutofit/>
          </a:bodyPr>
          <a:lstStyle/>
          <a:p>
            <a:pPr algn="justLow" rtl="0"/>
            <a:r>
              <a:rPr lang="en-US" b="1" dirty="0" smtClean="0">
                <a:solidFill>
                  <a:srgbClr val="002060"/>
                </a:solidFill>
              </a:rPr>
              <a:t>II- STEPS IN THE PROCESS</a:t>
            </a:r>
          </a:p>
          <a:p>
            <a:pPr marL="0" indent="0" algn="justLow" rtl="0"/>
            <a:r>
              <a:rPr lang="en-US" sz="3300" b="1" dirty="0" smtClean="0"/>
              <a:t>The capital budgeting process can be viewed as consisting of five distinct but interrelated  steps that are used to evaluate and select long-term investment. </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15</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9</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THE CAPITAL BUDGETING 			      DECISION PROCESS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714488"/>
            <a:ext cx="8229600" cy="4000528"/>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endParaRPr lang="en-US" sz="33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16</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graphicFrame>
        <p:nvGraphicFramePr>
          <p:cNvPr id="6" name="جدول 5"/>
          <p:cNvGraphicFramePr>
            <a:graphicFrameLocks noGrp="1"/>
          </p:cNvGraphicFramePr>
          <p:nvPr/>
        </p:nvGraphicFramePr>
        <p:xfrm>
          <a:off x="357158" y="1643051"/>
          <a:ext cx="8358246" cy="4450170"/>
        </p:xfrm>
        <a:graphic>
          <a:graphicData uri="http://schemas.openxmlformats.org/drawingml/2006/table">
            <a:tbl>
              <a:tblPr rtl="1" firstRow="1" bandRow="1">
                <a:tableStyleId>{7DF18680-E054-41AD-8BC1-D1AEF772440D}</a:tableStyleId>
              </a:tblPr>
              <a:tblGrid>
                <a:gridCol w="6560832"/>
                <a:gridCol w="1797414"/>
              </a:tblGrid>
              <a:tr h="518250">
                <a:tc gridSpan="2">
                  <a:txBody>
                    <a:bodyPr/>
                    <a:lstStyle/>
                    <a:p>
                      <a:pPr algn="ctr" rtl="0"/>
                      <a:r>
                        <a:rPr lang="en-US" sz="2800" dirty="0" smtClean="0">
                          <a:solidFill>
                            <a:schemeClr val="tx1"/>
                          </a:solidFill>
                        </a:rPr>
                        <a:t>Steps</a:t>
                      </a:r>
                      <a:r>
                        <a:rPr lang="en-US" sz="2800" baseline="0" dirty="0" smtClean="0">
                          <a:solidFill>
                            <a:schemeClr val="tx1"/>
                          </a:solidFill>
                        </a:rPr>
                        <a:t> in the Capital Budgeting Process</a:t>
                      </a:r>
                      <a:endParaRPr lang="ar-SA" sz="2800" dirty="0">
                        <a:solidFill>
                          <a:schemeClr val="tx1"/>
                        </a:solidFill>
                      </a:endParaRPr>
                    </a:p>
                  </a:txBody>
                  <a:tcPr anchor="ctr"/>
                </a:tc>
                <a:tc hMerge="1">
                  <a:txBody>
                    <a:bodyPr/>
                    <a:lstStyle/>
                    <a:p>
                      <a:pPr rtl="1"/>
                      <a:endParaRPr lang="ar-SA" dirty="0"/>
                    </a:p>
                  </a:txBody>
                  <a:tcPr/>
                </a:tc>
              </a:tr>
              <a:tr h="574365">
                <a:tc>
                  <a:txBody>
                    <a:bodyPr/>
                    <a:lstStyle/>
                    <a:p>
                      <a:pPr algn="ctr" rtl="0"/>
                      <a:r>
                        <a:rPr lang="en-US" sz="2400" b="1" dirty="0" smtClean="0"/>
                        <a:t>Description</a:t>
                      </a:r>
                      <a:endParaRPr lang="ar-SA" sz="2400" b="1" dirty="0"/>
                    </a:p>
                  </a:txBody>
                  <a:tcPr anchor="ctr"/>
                </a:tc>
                <a:tc>
                  <a:txBody>
                    <a:bodyPr/>
                    <a:lstStyle/>
                    <a:p>
                      <a:pPr algn="ctr" rtl="1"/>
                      <a:r>
                        <a:rPr lang="en-US" sz="2400" b="1" dirty="0" smtClean="0">
                          <a:solidFill>
                            <a:schemeClr val="tx1"/>
                          </a:solidFill>
                        </a:rPr>
                        <a:t>Steps</a:t>
                      </a:r>
                    </a:p>
                    <a:p>
                      <a:pPr algn="ctr" rtl="1"/>
                      <a:r>
                        <a:rPr lang="en-US" sz="2400" dirty="0" smtClean="0">
                          <a:solidFill>
                            <a:schemeClr val="tx1"/>
                          </a:solidFill>
                        </a:rPr>
                        <a:t> listed in order</a:t>
                      </a:r>
                      <a:endParaRPr lang="ar-SA" sz="2400" dirty="0">
                        <a:solidFill>
                          <a:schemeClr val="tx1"/>
                        </a:solidFill>
                      </a:endParaRPr>
                    </a:p>
                  </a:txBody>
                  <a:tcPr anchor="ctr"/>
                </a:tc>
              </a:tr>
              <a:tr h="1036500">
                <a:tc>
                  <a:txBody>
                    <a:bodyPr/>
                    <a:lstStyle/>
                    <a:p>
                      <a:pPr algn="justLow" rtl="0"/>
                      <a:r>
                        <a:rPr lang="en-US" sz="2400" dirty="0" smtClean="0"/>
                        <a:t>Proposals for capital structure are made at all levels within business organization. And</a:t>
                      </a:r>
                      <a:r>
                        <a:rPr lang="en-US" sz="2400" baseline="0" dirty="0" smtClean="0"/>
                        <a:t> they are carefully scrutinized in terms of costs.</a:t>
                      </a:r>
                      <a:r>
                        <a:rPr lang="en-US" sz="2400" dirty="0" smtClean="0"/>
                        <a:t> </a:t>
                      </a:r>
                      <a:endParaRPr lang="ar-SA" sz="2400" dirty="0"/>
                    </a:p>
                  </a:txBody>
                  <a:tcPr anchor="ctr"/>
                </a:tc>
                <a:tc>
                  <a:txBody>
                    <a:bodyPr/>
                    <a:lstStyle/>
                    <a:p>
                      <a:pPr algn="ctr" rtl="1"/>
                      <a:r>
                        <a:rPr lang="en-US" sz="2600" b="1" dirty="0" smtClean="0">
                          <a:solidFill>
                            <a:schemeClr val="tx1"/>
                          </a:solidFill>
                        </a:rPr>
                        <a:t>Proposal</a:t>
                      </a:r>
                      <a:endParaRPr lang="ar-SA" sz="2600" b="1" dirty="0">
                        <a:solidFill>
                          <a:schemeClr val="tx1"/>
                        </a:solidFill>
                      </a:endParaRPr>
                    </a:p>
                  </a:txBody>
                  <a:tcPr anchor="ctr"/>
                </a:tc>
              </a:tr>
              <a:tr h="1357322">
                <a:tc>
                  <a:txBody>
                    <a:bodyPr/>
                    <a:lstStyle/>
                    <a:p>
                      <a:pPr algn="justLow" rtl="0"/>
                      <a:r>
                        <a:rPr lang="en-US" sz="2400" dirty="0" smtClean="0"/>
                        <a:t>They are formally reviewed in order to assess the appropriateness in light of the firm’s overall objectives and plans, and evaluate their economic validity</a:t>
                      </a:r>
                      <a:r>
                        <a:rPr lang="en-US" sz="2400" baseline="0" dirty="0" smtClean="0"/>
                        <a:t> and risk.</a:t>
                      </a:r>
                      <a:endParaRPr lang="ar-SA" sz="2400" dirty="0"/>
                    </a:p>
                  </a:txBody>
                  <a:tcPr anchor="ctr"/>
                </a:tc>
                <a:tc>
                  <a:txBody>
                    <a:bodyPr/>
                    <a:lstStyle/>
                    <a:p>
                      <a:pPr algn="ctr" rtl="1"/>
                      <a:r>
                        <a:rPr lang="en-US" sz="2600" b="1" dirty="0" smtClean="0">
                          <a:solidFill>
                            <a:schemeClr val="tx1"/>
                          </a:solidFill>
                        </a:rPr>
                        <a:t>Review &amp;</a:t>
                      </a:r>
                      <a:r>
                        <a:rPr lang="en-US" sz="2600" b="1" baseline="0" dirty="0" smtClean="0">
                          <a:solidFill>
                            <a:schemeClr val="tx1"/>
                          </a:solidFill>
                        </a:rPr>
                        <a:t> Analysis</a:t>
                      </a:r>
                      <a:endParaRPr lang="ar-SA" sz="2600" b="1" dirty="0">
                        <a:solidFill>
                          <a:schemeClr val="tx1"/>
                        </a:solidFill>
                      </a:endParaRPr>
                    </a:p>
                  </a:txBody>
                  <a:tcPr anchor="ct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9</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THE CAPITAL BUDGETING 			      DECISION PROCESS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714488"/>
            <a:ext cx="8229600" cy="4000528"/>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endParaRPr lang="en-US" sz="33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17</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graphicFrame>
        <p:nvGraphicFramePr>
          <p:cNvPr id="6" name="جدول 5"/>
          <p:cNvGraphicFramePr>
            <a:graphicFrameLocks noGrp="1"/>
          </p:cNvGraphicFramePr>
          <p:nvPr/>
        </p:nvGraphicFramePr>
        <p:xfrm>
          <a:off x="357158" y="1643051"/>
          <a:ext cx="8358246" cy="4358730"/>
        </p:xfrm>
        <a:graphic>
          <a:graphicData uri="http://schemas.openxmlformats.org/drawingml/2006/table">
            <a:tbl>
              <a:tblPr rtl="1" firstRow="1" bandRow="1">
                <a:tableStyleId>{7DF18680-E054-41AD-8BC1-D1AEF772440D}</a:tableStyleId>
              </a:tblPr>
              <a:tblGrid>
                <a:gridCol w="6560832"/>
                <a:gridCol w="1797414"/>
              </a:tblGrid>
              <a:tr h="518250">
                <a:tc gridSpan="2">
                  <a:txBody>
                    <a:bodyPr/>
                    <a:lstStyle/>
                    <a:p>
                      <a:pPr algn="ctr" rtl="0"/>
                      <a:r>
                        <a:rPr lang="en-US" sz="2800" dirty="0" smtClean="0">
                          <a:solidFill>
                            <a:schemeClr val="tx1"/>
                          </a:solidFill>
                        </a:rPr>
                        <a:t>Steps</a:t>
                      </a:r>
                      <a:r>
                        <a:rPr lang="en-US" sz="2800" baseline="0" dirty="0" smtClean="0">
                          <a:solidFill>
                            <a:schemeClr val="tx1"/>
                          </a:solidFill>
                        </a:rPr>
                        <a:t> in the Capital Budgeting Process</a:t>
                      </a:r>
                      <a:endParaRPr lang="ar-SA" sz="2800" dirty="0">
                        <a:solidFill>
                          <a:schemeClr val="tx1"/>
                        </a:solidFill>
                      </a:endParaRPr>
                    </a:p>
                  </a:txBody>
                  <a:tcPr anchor="ctr"/>
                </a:tc>
                <a:tc hMerge="1">
                  <a:txBody>
                    <a:bodyPr/>
                    <a:lstStyle/>
                    <a:p>
                      <a:pPr rtl="1"/>
                      <a:endParaRPr lang="ar-SA" dirty="0"/>
                    </a:p>
                  </a:txBody>
                  <a:tcPr/>
                </a:tc>
              </a:tr>
              <a:tr h="1036500">
                <a:tc>
                  <a:txBody>
                    <a:bodyPr/>
                    <a:lstStyle/>
                    <a:p>
                      <a:pPr algn="justLow" rtl="0"/>
                      <a:r>
                        <a:rPr lang="en-US" sz="2400" dirty="0" smtClean="0"/>
                        <a:t>Generally</a:t>
                      </a:r>
                      <a:r>
                        <a:rPr lang="en-US" sz="2400" baseline="0" dirty="0" smtClean="0"/>
                        <a:t>, the board of directors reserves the right to make final decisions on capital expenditures, requiring outlays beyond a certain amount</a:t>
                      </a:r>
                      <a:endParaRPr lang="ar-SA" sz="2400" dirty="0"/>
                    </a:p>
                  </a:txBody>
                  <a:tcPr anchor="ctr"/>
                </a:tc>
                <a:tc>
                  <a:txBody>
                    <a:bodyPr/>
                    <a:lstStyle/>
                    <a:p>
                      <a:pPr algn="ctr" rtl="1"/>
                      <a:r>
                        <a:rPr lang="en-US" sz="2600" b="1" dirty="0" smtClean="0">
                          <a:solidFill>
                            <a:schemeClr val="tx1"/>
                          </a:solidFill>
                        </a:rPr>
                        <a:t>Decision</a:t>
                      </a:r>
                      <a:r>
                        <a:rPr lang="en-US" sz="2600" b="1" baseline="0" dirty="0" smtClean="0">
                          <a:solidFill>
                            <a:schemeClr val="tx1"/>
                          </a:solidFill>
                        </a:rPr>
                        <a:t> Making</a:t>
                      </a:r>
                      <a:endParaRPr lang="ar-SA" sz="2600" b="1" dirty="0">
                        <a:solidFill>
                          <a:schemeClr val="tx1"/>
                        </a:solidFill>
                      </a:endParaRPr>
                    </a:p>
                  </a:txBody>
                  <a:tcPr anchor="ctr"/>
                </a:tc>
              </a:tr>
              <a:tr h="1357322">
                <a:tc>
                  <a:txBody>
                    <a:bodyPr/>
                    <a:lstStyle/>
                    <a:p>
                      <a:pPr algn="justLow" rtl="0"/>
                      <a:r>
                        <a:rPr lang="en-US" sz="2400" dirty="0" smtClean="0"/>
                        <a:t>Once a proposal has been approved</a:t>
                      </a:r>
                      <a:r>
                        <a:rPr lang="en-US" sz="2400" baseline="0" dirty="0" smtClean="0"/>
                        <a:t> and funding has been made available, the implementation phase begins. For minor outlays, implementation is a routine task, whereas it is not for major expenditures that greater control is required to ensure what has been proposed and approved at the budget costs.</a:t>
                      </a:r>
                      <a:endParaRPr lang="ar-SA" sz="2400" dirty="0"/>
                    </a:p>
                  </a:txBody>
                  <a:tcPr anchor="ctr"/>
                </a:tc>
                <a:tc>
                  <a:txBody>
                    <a:bodyPr/>
                    <a:lstStyle/>
                    <a:p>
                      <a:pPr algn="ctr" rtl="1"/>
                      <a:r>
                        <a:rPr lang="en-US" sz="2600" b="1" dirty="0" smtClean="0">
                          <a:solidFill>
                            <a:schemeClr val="tx1"/>
                          </a:solidFill>
                        </a:rPr>
                        <a:t>Implementation</a:t>
                      </a:r>
                      <a:endParaRPr lang="ar-SA" sz="2600" b="1" dirty="0">
                        <a:solidFill>
                          <a:schemeClr val="tx1"/>
                        </a:solidFill>
                      </a:endParaRPr>
                    </a:p>
                  </a:txBody>
                  <a:tcPr anchor="ct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9</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THE CAPITAL BUDGETING 			      DECISION PROCESS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714488"/>
            <a:ext cx="8229600" cy="4000528"/>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endParaRPr lang="en-US" sz="33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18</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graphicFrame>
        <p:nvGraphicFramePr>
          <p:cNvPr id="6" name="جدول 5"/>
          <p:cNvGraphicFramePr>
            <a:graphicFrameLocks noGrp="1"/>
          </p:cNvGraphicFramePr>
          <p:nvPr/>
        </p:nvGraphicFramePr>
        <p:xfrm>
          <a:off x="357158" y="1643051"/>
          <a:ext cx="8358246" cy="4358730"/>
        </p:xfrm>
        <a:graphic>
          <a:graphicData uri="http://schemas.openxmlformats.org/drawingml/2006/table">
            <a:tbl>
              <a:tblPr rtl="1" firstRow="1" bandRow="1">
                <a:tableStyleId>{7DF18680-E054-41AD-8BC1-D1AEF772440D}</a:tableStyleId>
              </a:tblPr>
              <a:tblGrid>
                <a:gridCol w="6560832"/>
                <a:gridCol w="1797414"/>
              </a:tblGrid>
              <a:tr h="518250">
                <a:tc gridSpan="2">
                  <a:txBody>
                    <a:bodyPr/>
                    <a:lstStyle/>
                    <a:p>
                      <a:pPr algn="ctr" rtl="0"/>
                      <a:r>
                        <a:rPr lang="en-US" sz="2800" dirty="0" smtClean="0">
                          <a:solidFill>
                            <a:schemeClr val="tx1"/>
                          </a:solidFill>
                        </a:rPr>
                        <a:t>Steps</a:t>
                      </a:r>
                      <a:r>
                        <a:rPr lang="en-US" sz="2800" baseline="0" dirty="0" smtClean="0">
                          <a:solidFill>
                            <a:schemeClr val="tx1"/>
                          </a:solidFill>
                        </a:rPr>
                        <a:t> in the Capital Budgeting Process</a:t>
                      </a:r>
                      <a:endParaRPr lang="ar-SA" sz="2800" dirty="0">
                        <a:solidFill>
                          <a:schemeClr val="tx1"/>
                        </a:solidFill>
                      </a:endParaRPr>
                    </a:p>
                  </a:txBody>
                  <a:tcPr anchor="ctr"/>
                </a:tc>
                <a:tc hMerge="1">
                  <a:txBody>
                    <a:bodyPr/>
                    <a:lstStyle/>
                    <a:p>
                      <a:pPr rtl="1"/>
                      <a:endParaRPr lang="ar-SA" dirty="0"/>
                    </a:p>
                  </a:txBody>
                  <a:tcPr/>
                </a:tc>
              </a:tr>
              <a:tr h="696195">
                <a:tc>
                  <a:txBody>
                    <a:bodyPr/>
                    <a:lstStyle/>
                    <a:p>
                      <a:pPr algn="ctr" rtl="0"/>
                      <a:r>
                        <a:rPr lang="en-US" sz="2400" b="1" dirty="0" smtClean="0"/>
                        <a:t>Description</a:t>
                      </a:r>
                      <a:endParaRPr lang="ar-SA" sz="2400" b="1" dirty="0"/>
                    </a:p>
                  </a:txBody>
                  <a:tcPr anchor="ctr"/>
                </a:tc>
                <a:tc>
                  <a:txBody>
                    <a:bodyPr/>
                    <a:lstStyle/>
                    <a:p>
                      <a:pPr algn="ctr" rtl="1"/>
                      <a:r>
                        <a:rPr lang="en-US" sz="2400" b="1" dirty="0" smtClean="0">
                          <a:solidFill>
                            <a:schemeClr val="tx1"/>
                          </a:solidFill>
                        </a:rPr>
                        <a:t>Steps</a:t>
                      </a:r>
                    </a:p>
                    <a:p>
                      <a:pPr algn="ctr" rtl="1"/>
                      <a:r>
                        <a:rPr lang="en-US" sz="2400" dirty="0" smtClean="0">
                          <a:solidFill>
                            <a:schemeClr val="tx1"/>
                          </a:solidFill>
                        </a:rPr>
                        <a:t> listed in order</a:t>
                      </a:r>
                      <a:endParaRPr lang="ar-SA" sz="2400" dirty="0">
                        <a:solidFill>
                          <a:schemeClr val="tx1"/>
                        </a:solidFill>
                      </a:endParaRPr>
                    </a:p>
                  </a:txBody>
                  <a:tcPr anchor="ctr"/>
                </a:tc>
              </a:tr>
              <a:tr h="1357322">
                <a:tc>
                  <a:txBody>
                    <a:bodyPr/>
                    <a:lstStyle/>
                    <a:p>
                      <a:pPr algn="justLow" rtl="0"/>
                      <a:r>
                        <a:rPr lang="en-US" sz="2400" dirty="0" smtClean="0"/>
                        <a:t>Involves monitoring the</a:t>
                      </a:r>
                      <a:r>
                        <a:rPr lang="en-US" sz="2400" baseline="0" dirty="0" smtClean="0"/>
                        <a:t> results during the operating phase of a project. The comparison of actual costs and benefits with those expected and those of previous projects are vital.</a:t>
                      </a:r>
                    </a:p>
                    <a:p>
                      <a:pPr algn="justLow" rtl="0"/>
                      <a:r>
                        <a:rPr lang="en-US" sz="2400" baseline="0" dirty="0" smtClean="0"/>
                        <a:t>When actual outcomes deviate from projected outcomes, action may be required to cut the costs, improve benefits, or possibly terminate the project.</a:t>
                      </a:r>
                      <a:endParaRPr lang="ar-SA" sz="2400" dirty="0"/>
                    </a:p>
                  </a:txBody>
                  <a:tcPr anchor="ctr"/>
                </a:tc>
                <a:tc>
                  <a:txBody>
                    <a:bodyPr/>
                    <a:lstStyle/>
                    <a:p>
                      <a:pPr algn="ctr" rtl="1"/>
                      <a:r>
                        <a:rPr lang="en-US" sz="2600" b="1" dirty="0" smtClean="0">
                          <a:solidFill>
                            <a:schemeClr val="tx1"/>
                          </a:solidFill>
                        </a:rPr>
                        <a:t>Follow</a:t>
                      </a:r>
                      <a:r>
                        <a:rPr lang="en-US" sz="2600" b="1" baseline="0" dirty="0" smtClean="0">
                          <a:solidFill>
                            <a:schemeClr val="tx1"/>
                          </a:solidFill>
                        </a:rPr>
                        <a:t> up</a:t>
                      </a:r>
                      <a:endParaRPr lang="ar-SA" sz="2600" b="1" dirty="0">
                        <a:solidFill>
                          <a:schemeClr val="tx1"/>
                        </a:solidFill>
                      </a:endParaRPr>
                    </a:p>
                  </a:txBody>
                  <a:tcPr anchor="ct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9</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THE CAPITAL BUDGETING 			      DECISION PROCESS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357158" y="1643050"/>
            <a:ext cx="8572560" cy="4000528"/>
          </a:xfrm>
        </p:spPr>
        <p:style>
          <a:lnRef idx="0">
            <a:schemeClr val="accent5"/>
          </a:lnRef>
          <a:fillRef idx="3">
            <a:schemeClr val="accent5"/>
          </a:fillRef>
          <a:effectRef idx="3">
            <a:schemeClr val="accent5"/>
          </a:effectRef>
          <a:fontRef idx="minor">
            <a:schemeClr val="lt1"/>
          </a:fontRef>
        </p:style>
        <p:txBody>
          <a:bodyPr anchor="t">
            <a:noAutofit/>
          </a:bodyPr>
          <a:lstStyle/>
          <a:p>
            <a:pPr algn="justLow" rtl="0"/>
            <a:r>
              <a:rPr lang="en-US" b="1" dirty="0" smtClean="0">
                <a:solidFill>
                  <a:srgbClr val="002060"/>
                </a:solidFill>
              </a:rPr>
              <a:t>III- BASIC TERMINOLOGY</a:t>
            </a:r>
          </a:p>
          <a:p>
            <a:pPr algn="r" rtl="0">
              <a:buFontTx/>
              <a:buChar char="-"/>
            </a:pPr>
            <a:r>
              <a:rPr lang="en-US" b="1" dirty="0" smtClean="0">
                <a:cs typeface="Arial" pitchFamily="34" charset="0"/>
              </a:rPr>
              <a:t>Independent Versus Mutually Exclusive Projects</a:t>
            </a:r>
          </a:p>
          <a:p>
            <a:pPr algn="l" rtl="0">
              <a:buFontTx/>
              <a:buChar char="-"/>
            </a:pPr>
            <a:r>
              <a:rPr lang="en-US" b="1" dirty="0" smtClean="0">
                <a:cs typeface="Arial" pitchFamily="34" charset="0"/>
              </a:rPr>
              <a:t>Unlimited Funds Versus Capital Rationing.</a:t>
            </a:r>
          </a:p>
          <a:p>
            <a:pPr algn="l" rtl="0">
              <a:buFontTx/>
              <a:buChar char="-"/>
            </a:pPr>
            <a:r>
              <a:rPr lang="en-US" b="1" dirty="0" smtClean="0">
                <a:cs typeface="Arial" pitchFamily="34" charset="0"/>
              </a:rPr>
              <a:t>Accept-Reject Versus Ranking Approaches.</a:t>
            </a:r>
          </a:p>
          <a:p>
            <a:pPr algn="l" rtl="0">
              <a:buFontTx/>
              <a:buChar char="-"/>
            </a:pPr>
            <a:r>
              <a:rPr lang="en-US" b="1" dirty="0" smtClean="0">
                <a:cs typeface="Arial" pitchFamily="34" charset="0"/>
              </a:rPr>
              <a:t>Conventional Versus Nonconventional Cash Flows.</a:t>
            </a:r>
          </a:p>
          <a:p>
            <a:pPr algn="l" rtl="0">
              <a:buFontTx/>
              <a:buChar char="-"/>
            </a:pPr>
            <a:r>
              <a:rPr lang="en-US" b="1" dirty="0" smtClean="0">
                <a:cs typeface="Arial" pitchFamily="34" charset="0"/>
              </a:rPr>
              <a:t>Annuity Versus Mixed Stream Cash Flows.</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19</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9</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THE CAPITAL BUDGETING 			      DECISION PROCESS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357158" y="1571612"/>
            <a:ext cx="8572560" cy="4000528"/>
          </a:xfrm>
        </p:spPr>
        <p:style>
          <a:lnRef idx="2">
            <a:schemeClr val="accent2"/>
          </a:lnRef>
          <a:fillRef idx="1">
            <a:schemeClr val="lt1"/>
          </a:fillRef>
          <a:effectRef idx="0">
            <a:schemeClr val="accent2"/>
          </a:effectRef>
          <a:fontRef idx="minor">
            <a:schemeClr val="dk1"/>
          </a:fontRef>
        </p:style>
        <p:txBody>
          <a:bodyPr anchor="t">
            <a:noAutofit/>
          </a:bodyPr>
          <a:lstStyle/>
          <a:p>
            <a:pPr algn="justLow" rtl="0"/>
            <a:r>
              <a:rPr lang="en-US" b="1" dirty="0" smtClean="0">
                <a:solidFill>
                  <a:srgbClr val="002060"/>
                </a:solidFill>
              </a:rPr>
              <a:t>III- BASIC TERMINOLOGY</a:t>
            </a:r>
          </a:p>
          <a:p>
            <a:pPr algn="justLow" rtl="0"/>
            <a:r>
              <a:rPr lang="en-US" b="1" dirty="0" smtClean="0">
                <a:solidFill>
                  <a:srgbClr val="002060"/>
                </a:solidFill>
                <a:cs typeface="Arial" pitchFamily="34" charset="0"/>
              </a:rPr>
              <a:t>- </a:t>
            </a:r>
            <a:r>
              <a:rPr lang="en-US" b="1" dirty="0" smtClean="0">
                <a:cs typeface="Arial" pitchFamily="34" charset="0"/>
              </a:rPr>
              <a:t>Independent Projects</a:t>
            </a:r>
          </a:p>
          <a:p>
            <a:pPr marL="0" indent="0" algn="justLow" rtl="0"/>
            <a:r>
              <a:rPr lang="en-US" dirty="0" smtClean="0">
                <a:cs typeface="Arial" pitchFamily="34" charset="0"/>
              </a:rPr>
              <a:t>Projects whose cash flows are unrelated or  independent of one another; the acceptance of one does not eliminate the others from further consideration.</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20</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9</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THE CAPITAL BUDGETING 			      DECISION PROCESS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357158" y="1571612"/>
            <a:ext cx="8572560" cy="3929090"/>
          </a:xfrm>
        </p:spPr>
        <p:style>
          <a:lnRef idx="2">
            <a:schemeClr val="accent2"/>
          </a:lnRef>
          <a:fillRef idx="1">
            <a:schemeClr val="lt1"/>
          </a:fillRef>
          <a:effectRef idx="0">
            <a:schemeClr val="accent2"/>
          </a:effectRef>
          <a:fontRef idx="minor">
            <a:schemeClr val="dk1"/>
          </a:fontRef>
        </p:style>
        <p:txBody>
          <a:bodyPr anchor="t">
            <a:noAutofit/>
          </a:bodyPr>
          <a:lstStyle/>
          <a:p>
            <a:pPr algn="justLow" rtl="0"/>
            <a:r>
              <a:rPr lang="en-US" b="1" dirty="0" smtClean="0">
                <a:solidFill>
                  <a:srgbClr val="002060"/>
                </a:solidFill>
                <a:cs typeface="Arial" pitchFamily="34" charset="0"/>
              </a:rPr>
              <a:t>- </a:t>
            </a:r>
            <a:r>
              <a:rPr lang="en-US" b="1" dirty="0" smtClean="0">
                <a:cs typeface="Arial" pitchFamily="34" charset="0"/>
              </a:rPr>
              <a:t>Mutually Exclusive Projects</a:t>
            </a:r>
          </a:p>
          <a:p>
            <a:pPr marL="0" indent="0" algn="justLow" rtl="0"/>
            <a:r>
              <a:rPr lang="en-US" dirty="0" smtClean="0">
                <a:cs typeface="Arial" pitchFamily="34" charset="0"/>
              </a:rPr>
              <a:t>Projects that compete with one another, so that the acceptance of one eliminates the others from further consideration. For example, a firm in need of increased production capacity could obtain it by (1) expanding its plant, (2) acquiring another company, (3) contracting with another company.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21</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9</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THE CAPITAL BUDGETING 			      DECISION PROCESS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357158" y="2000240"/>
            <a:ext cx="8572560" cy="3286148"/>
          </a:xfrm>
        </p:spPr>
        <p:style>
          <a:lnRef idx="2">
            <a:schemeClr val="accent2"/>
          </a:lnRef>
          <a:fillRef idx="1">
            <a:schemeClr val="lt1"/>
          </a:fillRef>
          <a:effectRef idx="0">
            <a:schemeClr val="accent2"/>
          </a:effectRef>
          <a:fontRef idx="minor">
            <a:schemeClr val="dk1"/>
          </a:fontRef>
        </p:style>
        <p:txBody>
          <a:bodyPr anchor="t">
            <a:noAutofit/>
          </a:bodyPr>
          <a:lstStyle/>
          <a:p>
            <a:pPr algn="justLow" rtl="0"/>
            <a:r>
              <a:rPr lang="en-US" b="1" dirty="0" smtClean="0">
                <a:solidFill>
                  <a:srgbClr val="002060"/>
                </a:solidFill>
              </a:rPr>
              <a:t>III- BASIC TERMINOLOGY</a:t>
            </a:r>
          </a:p>
          <a:p>
            <a:pPr algn="l" rtl="0">
              <a:buFontTx/>
              <a:buChar char="-"/>
            </a:pPr>
            <a:r>
              <a:rPr lang="en-US" b="1" dirty="0" smtClean="0">
                <a:cs typeface="Arial" pitchFamily="34" charset="0"/>
              </a:rPr>
              <a:t>Unlimited Funds Versus Capital Rationing.</a:t>
            </a:r>
          </a:p>
          <a:p>
            <a:pPr marL="0" indent="0" algn="justLow" rtl="0"/>
            <a:r>
              <a:rPr lang="en-US" dirty="0" smtClean="0">
                <a:cs typeface="Arial" pitchFamily="34" charset="0"/>
              </a:rPr>
              <a:t>The unlimited funds means the financial situation in which a firm is able to accept all independent projects that provide an acceptable return. </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22</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9</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THE CAPITAL BUDGETING 			      DECISION PROCESS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357158" y="1643050"/>
            <a:ext cx="8572560" cy="4000528"/>
          </a:xfrm>
        </p:spPr>
        <p:style>
          <a:lnRef idx="2">
            <a:schemeClr val="accent2"/>
          </a:lnRef>
          <a:fillRef idx="1">
            <a:schemeClr val="lt1"/>
          </a:fillRef>
          <a:effectRef idx="0">
            <a:schemeClr val="accent2"/>
          </a:effectRef>
          <a:fontRef idx="minor">
            <a:schemeClr val="dk1"/>
          </a:fontRef>
        </p:style>
        <p:txBody>
          <a:bodyPr anchor="t">
            <a:noAutofit/>
          </a:bodyPr>
          <a:lstStyle/>
          <a:p>
            <a:pPr algn="l" rtl="0">
              <a:buFontTx/>
              <a:buChar char="-"/>
            </a:pPr>
            <a:r>
              <a:rPr lang="en-US" b="1" dirty="0" smtClean="0">
                <a:cs typeface="Arial" pitchFamily="34" charset="0"/>
              </a:rPr>
              <a:t>Capital Rationing.</a:t>
            </a:r>
          </a:p>
          <a:p>
            <a:pPr marL="0" indent="0" algn="justLow" rtl="0"/>
            <a:r>
              <a:rPr lang="en-US" dirty="0" smtClean="0">
                <a:cs typeface="Arial" pitchFamily="34" charset="0"/>
              </a:rPr>
              <a:t>Capital rationing is the financial situation  in which a firm has only a fixed number of dollars to allocate among competing capital expenditures. Therefore, the firm must ration its funds by allocating them to projects that will maximize share value. </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23</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9</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THE CAPITAL BUDGETING 			      DECISION PROCESS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357158" y="1643050"/>
            <a:ext cx="8572560" cy="4000528"/>
          </a:xfrm>
        </p:spPr>
        <p:style>
          <a:lnRef idx="2">
            <a:schemeClr val="accent2"/>
          </a:lnRef>
          <a:fillRef idx="1">
            <a:schemeClr val="lt1"/>
          </a:fillRef>
          <a:effectRef idx="0">
            <a:schemeClr val="accent2"/>
          </a:effectRef>
          <a:fontRef idx="minor">
            <a:schemeClr val="dk1"/>
          </a:fontRef>
        </p:style>
        <p:txBody>
          <a:bodyPr anchor="t">
            <a:noAutofit/>
          </a:bodyPr>
          <a:lstStyle/>
          <a:p>
            <a:pPr algn="justLow" rtl="0"/>
            <a:r>
              <a:rPr lang="en-US" b="1" dirty="0" smtClean="0">
                <a:solidFill>
                  <a:srgbClr val="002060"/>
                </a:solidFill>
              </a:rPr>
              <a:t>III- BASIC TERMINOLOGY</a:t>
            </a:r>
          </a:p>
          <a:p>
            <a:pPr algn="l" rtl="0">
              <a:buFontTx/>
              <a:buChar char="-"/>
            </a:pPr>
            <a:r>
              <a:rPr lang="en-US" b="1" dirty="0" smtClean="0">
                <a:cs typeface="Arial" pitchFamily="34" charset="0"/>
              </a:rPr>
              <a:t>Accept-Reject Versus Ranking Approaches.</a:t>
            </a:r>
          </a:p>
          <a:p>
            <a:pPr marL="0" indent="0" algn="justLow" rtl="0"/>
            <a:r>
              <a:rPr lang="en-US" sz="2700" b="1" dirty="0" smtClean="0">
                <a:cs typeface="Arial" pitchFamily="34" charset="0"/>
              </a:rPr>
              <a:t>Accept-reject approach</a:t>
            </a:r>
            <a:r>
              <a:rPr lang="en-US" sz="2700" dirty="0" smtClean="0">
                <a:cs typeface="Arial" pitchFamily="34" charset="0"/>
              </a:rPr>
              <a:t> involves evaluating capital expenditure proposals to determine whether they meet the firm’s minimum acceptance criterion. This approach can be used when the firm has unlimited funds, as preliminary step when evaluating mutually exclusive projects, or in a situation in which capital must be rationed. </a:t>
            </a:r>
            <a:r>
              <a:rPr lang="en-US" sz="2700" b="1" dirty="0" smtClean="0">
                <a:cs typeface="Arial" pitchFamily="34" charset="0"/>
              </a:rPr>
              <a:t> </a:t>
            </a:r>
          </a:p>
          <a:p>
            <a:pPr marL="0" indent="0" algn="justLow" rtl="0"/>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24</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9</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THE CAPITAL BUDGETING 			      DECISION PROCESS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357158" y="1643050"/>
            <a:ext cx="8572560" cy="4000528"/>
          </a:xfrm>
        </p:spPr>
        <p:style>
          <a:lnRef idx="2">
            <a:schemeClr val="accent2"/>
          </a:lnRef>
          <a:fillRef idx="1">
            <a:schemeClr val="lt1"/>
          </a:fillRef>
          <a:effectRef idx="0">
            <a:schemeClr val="accent2"/>
          </a:effectRef>
          <a:fontRef idx="minor">
            <a:schemeClr val="dk1"/>
          </a:fontRef>
        </p:style>
        <p:txBody>
          <a:bodyPr anchor="t">
            <a:noAutofit/>
          </a:bodyPr>
          <a:lstStyle/>
          <a:p>
            <a:pPr algn="justLow" rtl="0"/>
            <a:r>
              <a:rPr lang="en-US" b="1" dirty="0" smtClean="0">
                <a:solidFill>
                  <a:srgbClr val="002060"/>
                </a:solidFill>
              </a:rPr>
              <a:t>III- BASIC TERMINOLOGY</a:t>
            </a:r>
          </a:p>
          <a:p>
            <a:pPr algn="l" rtl="0">
              <a:buFontTx/>
              <a:buChar char="-"/>
            </a:pPr>
            <a:r>
              <a:rPr lang="en-US" b="1" dirty="0" smtClean="0">
                <a:cs typeface="Arial" pitchFamily="34" charset="0"/>
              </a:rPr>
              <a:t>Accept-Reject Versus Ranking Approaches.</a:t>
            </a:r>
          </a:p>
          <a:p>
            <a:pPr marL="0" indent="0" algn="justLow" rtl="0"/>
            <a:r>
              <a:rPr lang="en-US" sz="2700" b="1" dirty="0" smtClean="0">
                <a:cs typeface="Arial" pitchFamily="34" charset="0"/>
              </a:rPr>
              <a:t>Ranking approach</a:t>
            </a:r>
            <a:r>
              <a:rPr lang="en-US" sz="2700" dirty="0" smtClean="0">
                <a:cs typeface="Arial" pitchFamily="34" charset="0"/>
              </a:rPr>
              <a:t> involves ranking projects on the basis of some predetermined measure such as the rate of return. The project with the highest return is ranked first until to that with the lowest return. Ranking is useful in selecting the best of a group mutually exclusive project, and in situations where capital is rationed. </a:t>
            </a:r>
            <a:endParaRPr lang="en-US" sz="2700" b="1" dirty="0" smtClean="0">
              <a:cs typeface="Arial" pitchFamily="34" charset="0"/>
            </a:endParaRPr>
          </a:p>
          <a:p>
            <a:pPr marL="0" indent="0" algn="justLow" rtl="0"/>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25</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9</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THE CAPITAL BUDGETING 			      DECISION PROCESS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357158" y="1643050"/>
            <a:ext cx="8572560" cy="4000528"/>
          </a:xfrm>
        </p:spPr>
        <p:style>
          <a:lnRef idx="2">
            <a:schemeClr val="accent2"/>
          </a:lnRef>
          <a:fillRef idx="1">
            <a:schemeClr val="lt1"/>
          </a:fillRef>
          <a:effectRef idx="0">
            <a:schemeClr val="accent2"/>
          </a:effectRef>
          <a:fontRef idx="minor">
            <a:schemeClr val="dk1"/>
          </a:fontRef>
        </p:style>
        <p:txBody>
          <a:bodyPr anchor="t">
            <a:noAutofit/>
          </a:bodyPr>
          <a:lstStyle/>
          <a:p>
            <a:pPr algn="justLow" rtl="0"/>
            <a:r>
              <a:rPr lang="en-US" b="1" dirty="0" smtClean="0">
                <a:solidFill>
                  <a:srgbClr val="002060"/>
                </a:solidFill>
              </a:rPr>
              <a:t>III- BASIC TERMINOLOGY</a:t>
            </a:r>
          </a:p>
          <a:p>
            <a:pPr algn="l" rtl="0">
              <a:buFontTx/>
              <a:buChar char="-"/>
            </a:pPr>
            <a:r>
              <a:rPr lang="en-US" b="1" dirty="0" smtClean="0">
                <a:cs typeface="Arial" pitchFamily="34" charset="0"/>
              </a:rPr>
              <a:t>Conventional Versus Nonconventional Cash Flows.</a:t>
            </a:r>
          </a:p>
          <a:p>
            <a:pPr marL="0" indent="0" algn="l" rtl="0"/>
            <a:r>
              <a:rPr lang="en-US" sz="2800" dirty="0" smtClean="0">
                <a:cs typeface="Arial" pitchFamily="34" charset="0"/>
              </a:rPr>
              <a:t>Cash flow patterns associated with capital investment can be classified as conventional or nonconventional. A conventional approach consists of an initial outflows followed by a series of inflows.</a:t>
            </a:r>
          </a:p>
          <a:p>
            <a:pPr marL="0" indent="0" algn="l" rtl="0"/>
            <a:r>
              <a:rPr lang="en-US" sz="2800" dirty="0" smtClean="0">
                <a:solidFill>
                  <a:srgbClr val="C00000"/>
                </a:solidFill>
                <a:cs typeface="Arial" pitchFamily="34" charset="0"/>
              </a:rPr>
              <a:t>SEE FIGURE 8.1 </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26</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9</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THE CAPITAL BUDGETING 			      DECISION PROCESS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85720" y="2285992"/>
            <a:ext cx="8572560" cy="2928958"/>
          </a:xfrm>
        </p:spPr>
        <p:style>
          <a:lnRef idx="2">
            <a:schemeClr val="accent2"/>
          </a:lnRef>
          <a:fillRef idx="1">
            <a:schemeClr val="lt1"/>
          </a:fillRef>
          <a:effectRef idx="0">
            <a:schemeClr val="accent2"/>
          </a:effectRef>
          <a:fontRef idx="minor">
            <a:schemeClr val="dk1"/>
          </a:fontRef>
        </p:style>
        <p:txBody>
          <a:bodyPr anchor="t">
            <a:noAutofit/>
          </a:bodyPr>
          <a:lstStyle/>
          <a:p>
            <a:pPr algn="l" rtl="0">
              <a:buFontTx/>
              <a:buChar char="-"/>
            </a:pPr>
            <a:r>
              <a:rPr lang="en-US" b="1" dirty="0" smtClean="0">
                <a:cs typeface="Arial" pitchFamily="34" charset="0"/>
              </a:rPr>
              <a:t>Conventional Versus Nonconventional Cash Flows.</a:t>
            </a:r>
          </a:p>
          <a:p>
            <a:pPr marL="0" indent="0" algn="justLow" rtl="0"/>
            <a:r>
              <a:rPr lang="en-US" sz="2800" dirty="0" smtClean="0">
                <a:cs typeface="Arial" pitchFamily="34" charset="0"/>
              </a:rPr>
              <a:t>A nonconventional Cash flow patterns is any in which an initial outflow is not followed by only a series of inflows.</a:t>
            </a:r>
          </a:p>
          <a:p>
            <a:pPr marL="0" indent="0" algn="justLow" rtl="0"/>
            <a:r>
              <a:rPr lang="en-US" sz="2800" dirty="0" smtClean="0">
                <a:solidFill>
                  <a:srgbClr val="C00000"/>
                </a:solidFill>
                <a:cs typeface="Arial" pitchFamily="34" charset="0"/>
              </a:rPr>
              <a:t>SEE FIGURE 8.2</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27</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9</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THE CAPITAL BUDGETING 			      DECISION PROCESS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357158" y="1643050"/>
            <a:ext cx="8572560" cy="4000528"/>
          </a:xfrm>
        </p:spPr>
        <p:style>
          <a:lnRef idx="2">
            <a:schemeClr val="accent2"/>
          </a:lnRef>
          <a:fillRef idx="1">
            <a:schemeClr val="lt1"/>
          </a:fillRef>
          <a:effectRef idx="0">
            <a:schemeClr val="accent2"/>
          </a:effectRef>
          <a:fontRef idx="minor">
            <a:schemeClr val="dk1"/>
          </a:fontRef>
        </p:style>
        <p:txBody>
          <a:bodyPr anchor="t">
            <a:noAutofit/>
          </a:bodyPr>
          <a:lstStyle/>
          <a:p>
            <a:pPr algn="justLow" rtl="0"/>
            <a:r>
              <a:rPr lang="en-US" b="1" dirty="0" smtClean="0">
                <a:solidFill>
                  <a:srgbClr val="002060"/>
                </a:solidFill>
              </a:rPr>
              <a:t>III- BASIC TERMINOLOGY</a:t>
            </a:r>
          </a:p>
          <a:p>
            <a:pPr algn="l" rtl="0">
              <a:buFontTx/>
              <a:buChar char="-"/>
            </a:pPr>
            <a:r>
              <a:rPr lang="en-US" b="1" dirty="0" smtClean="0">
                <a:cs typeface="Arial" pitchFamily="34" charset="0"/>
              </a:rPr>
              <a:t>Annuity Versus Mixed Stream Cash Flows.</a:t>
            </a:r>
          </a:p>
          <a:p>
            <a:pPr marL="0" indent="0" algn="justLow" rtl="0"/>
            <a:r>
              <a:rPr lang="en-US" dirty="0" smtClean="0">
                <a:cs typeface="Arial" pitchFamily="34" charset="0"/>
              </a:rPr>
              <a:t>As pointed out in chapter 5, an annuity is a stream of equal annual cash flows, whereas unequal pattern of inflows represents a mixed stream.</a:t>
            </a:r>
          </a:p>
          <a:p>
            <a:pPr marL="0" indent="0" algn="justLow" rtl="0"/>
            <a:r>
              <a:rPr lang="en-US" dirty="0" smtClean="0">
                <a:solidFill>
                  <a:srgbClr val="C00000"/>
                </a:solidFill>
                <a:cs typeface="Arial" pitchFamily="34" charset="0"/>
              </a:rPr>
              <a:t>SEE FIGURES 8.1, 8.2 </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28</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9</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THE CAPITAL BUDGETING 			      DECISION PROCESS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714488"/>
            <a:ext cx="8229600" cy="4000528"/>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sz="4400" b="1" dirty="0" smtClean="0">
                <a:solidFill>
                  <a:srgbClr val="C00000"/>
                </a:solidFill>
              </a:rPr>
              <a:t>Conclusion</a:t>
            </a:r>
          </a:p>
          <a:p>
            <a:pPr marL="0" indent="0" algn="justLow" rtl="0"/>
            <a:r>
              <a:rPr lang="en-US" sz="3000" b="1" dirty="0" smtClean="0"/>
              <a:t>As it has been said that capital budgeting is based on following the process of decision making, and on the financial situation of the firm. Further, big investments need an important treatment  of the capital budgeting process and being so careful to choose the best ways of financing in terms of costs and benefits. </a:t>
            </a:r>
          </a:p>
          <a:p>
            <a:pPr algn="justLow" rtl="0"/>
            <a:endParaRPr lang="en-US" sz="33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29</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a:spLocks noGrp="1"/>
          </p:cNvSpPr>
          <p:nvPr>
            <p:ph type="sldNum" sz="quarter" idx="10"/>
          </p:nvPr>
        </p:nvSpPr>
        <p:spPr bwMode="auto">
          <a:noFill/>
          <a:ln>
            <a:miter lim="800000"/>
            <a:headEnd/>
            <a:tailEnd/>
          </a:ln>
        </p:spPr>
        <p:txBody>
          <a:bodyPr/>
          <a:lstStyle/>
          <a:p>
            <a:fld id="{1C73FC24-B4D5-4BDC-AD3A-5B2D160ABE0D}" type="slidenum">
              <a:rPr lang="ar-SA" smtClean="0">
                <a:cs typeface="Arial" pitchFamily="34" charset="0"/>
              </a:rPr>
              <a:pPr/>
              <a:t>30</a:t>
            </a:fld>
            <a:endParaRPr lang="en-US" dirty="0" smtClean="0">
              <a:cs typeface="Arial" pitchFamily="34" charset="0"/>
            </a:endParaRPr>
          </a:p>
        </p:txBody>
      </p:sp>
      <p:sp>
        <p:nvSpPr>
          <p:cNvPr id="5" name="Rectangle 4"/>
          <p:cNvSpPr/>
          <p:nvPr/>
        </p:nvSpPr>
        <p:spPr>
          <a:xfrm>
            <a:off x="0" y="2"/>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2322" tIns="51162" rIns="102322" bIns="51162" anchor="ctr"/>
          <a:lstStyle/>
          <a:p>
            <a:pPr algn="ctr">
              <a:defRPr/>
            </a:pPr>
            <a:endParaRPr lang="en-US" dirty="0"/>
          </a:p>
        </p:txBody>
      </p:sp>
      <p:grpSp>
        <p:nvGrpSpPr>
          <p:cNvPr id="2" name="Group 5"/>
          <p:cNvGrpSpPr>
            <a:grpSpLocks/>
          </p:cNvGrpSpPr>
          <p:nvPr/>
        </p:nvGrpSpPr>
        <p:grpSpPr bwMode="auto">
          <a:xfrm>
            <a:off x="4783017" y="1981202"/>
            <a:ext cx="2400300" cy="2524126"/>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3320"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3317" name="Rectangle 8"/>
          <p:cNvSpPr>
            <a:spLocks noChangeArrowheads="1"/>
          </p:cNvSpPr>
          <p:nvPr/>
        </p:nvSpPr>
        <p:spPr bwMode="auto">
          <a:xfrm>
            <a:off x="2180499" y="3352800"/>
            <a:ext cx="2602523" cy="2276813"/>
          </a:xfrm>
          <a:prstGeom prst="rect">
            <a:avLst/>
          </a:prstGeom>
          <a:noFill/>
          <a:ln w="9525">
            <a:noFill/>
            <a:miter lim="800000"/>
            <a:headEnd/>
            <a:tailEnd/>
          </a:ln>
        </p:spPr>
        <p:txBody>
          <a:bodyPr lIns="90712" tIns="45357" rIns="90712" bIns="45357">
            <a:spAutoFit/>
          </a:bodyPr>
          <a:lstStyle/>
          <a:p>
            <a:r>
              <a:rPr lang="ar-EG" sz="7100" dirty="0">
                <a:solidFill>
                  <a:schemeClr val="bg1"/>
                </a:solidFill>
                <a:latin typeface="Calibri" pitchFamily="34" charset="0"/>
              </a:rPr>
              <a:t>بحمد الله</a:t>
            </a:r>
            <a:endParaRPr lang="en-US" sz="7100" dirty="0">
              <a:solidFill>
                <a:schemeClr val="bg1"/>
              </a:solidFill>
              <a:latin typeface="Calibri" pitchFamily="34" charset="0"/>
            </a:endParaRPr>
          </a:p>
        </p:txBody>
      </p:sp>
      <p:sp>
        <p:nvSpPr>
          <p:cNvPr id="13318" name="Freeform 6"/>
          <p:cNvSpPr>
            <a:spLocks noEditPoints="1"/>
          </p:cNvSpPr>
          <p:nvPr/>
        </p:nvSpPr>
        <p:spPr bwMode="auto">
          <a:xfrm>
            <a:off x="2180493" y="2209804"/>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lIns="90712" tIns="45357" rIns="90712" bIns="45357"/>
          <a:lstStyle/>
          <a:p>
            <a:endParaRPr lang="ar-S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1">
  <a:themeElements>
    <a:clrScheme name="مسبوك">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سمة1</Template>
  <TotalTime>656</TotalTime>
  <Words>1593</Words>
  <Application>Microsoft Office PowerPoint</Application>
  <PresentationFormat>عرض على الشاشة (3:4)‏</PresentationFormat>
  <Paragraphs>245</Paragraphs>
  <Slides>30</Slides>
  <Notes>0</Notes>
  <HiddenSlides>0</HiddenSlides>
  <MMClips>0</MMClips>
  <ScaleCrop>false</ScaleCrop>
  <HeadingPairs>
    <vt:vector size="4" baseType="variant">
      <vt:variant>
        <vt:lpstr>سمة</vt:lpstr>
      </vt:variant>
      <vt:variant>
        <vt:i4>1</vt:i4>
      </vt:variant>
      <vt:variant>
        <vt:lpstr>عناوين الشرائح</vt:lpstr>
      </vt:variant>
      <vt:variant>
        <vt:i4>30</vt:i4>
      </vt:variant>
    </vt:vector>
  </HeadingPairs>
  <TitlesOfParts>
    <vt:vector size="31" baseType="lpstr">
      <vt:lpstr>سمة1</vt:lpstr>
      <vt:lpstr>الشريحة 1</vt:lpstr>
      <vt:lpstr>  CHAPTER 9 THE CAPITAL  BUDGETING  DECISION  PROCESS</vt:lpstr>
      <vt:lpstr> CHAPTER 9: THE CAPITAL BUDGETING          DECISION PROCESS</vt:lpstr>
      <vt:lpstr> CHAPTER 9: THE CAPITAL BUDGETING          DECISION PROCESS</vt:lpstr>
      <vt:lpstr> CHAPTER 9: THE CAPITAL BUDGETING          DECISION PROCESS</vt:lpstr>
      <vt:lpstr> CHAPTER 9: THE CAPITAL BUDGETING          DECISION PROCESS</vt:lpstr>
      <vt:lpstr> CHAPTER 9: THE CAPITAL BUDGETING          DECISION PROCESS</vt:lpstr>
      <vt:lpstr> CHAPTER 9: THE CAPITAL BUDGETING          DECISION PROCESS</vt:lpstr>
      <vt:lpstr> CHAPTER 9: THE CAPITAL BUDGETING          DECISION PROCESS</vt:lpstr>
      <vt:lpstr> CHAPTER 9: THE CAPITAL BUDGETING          DECISION PROCESS</vt:lpstr>
      <vt:lpstr> CHAPTER 9: THE CAPITAL BUDGETING          DECISION PROCESS</vt:lpstr>
      <vt:lpstr> CHAPTER 9: THE CAPITAL BUDGETING          DECISION PROCESS</vt:lpstr>
      <vt:lpstr> CHAPTER 9: THE CAPITAL BUDGETING          DECISION PROCESS</vt:lpstr>
      <vt:lpstr> CHAPTER 9: THE CAPITAL BUDGETING          DECISION PROCESS</vt:lpstr>
      <vt:lpstr> CHAPTER 9: THE CAPITAL BUDGETING          DECISION PROCESS</vt:lpstr>
      <vt:lpstr> CHAPTER 9: THE CAPITAL BUDGETING          DECISION PROCESS</vt:lpstr>
      <vt:lpstr> CHAPTER 9: THE CAPITAL BUDGETING          DECISION PROCESS</vt:lpstr>
      <vt:lpstr> CHAPTER 9: THE CAPITAL BUDGETING          DECISION PROCESS</vt:lpstr>
      <vt:lpstr> CHAPTER 9: THE CAPITAL BUDGETING          DECISION PROCESS</vt:lpstr>
      <vt:lpstr> CHAPTER 9: THE CAPITAL BUDGETING          DECISION PROCESS</vt:lpstr>
      <vt:lpstr> CHAPTER 9: THE CAPITAL BUDGETING          DECISION PROCESS</vt:lpstr>
      <vt:lpstr> CHAPTER 9: THE CAPITAL BUDGETING          DECISION PROCESS</vt:lpstr>
      <vt:lpstr> CHAPTER 9: THE CAPITAL BUDGETING          DECISION PROCESS</vt:lpstr>
      <vt:lpstr> CHAPTER 9: THE CAPITAL BUDGETING          DECISION PROCESS</vt:lpstr>
      <vt:lpstr> CHAPTER 9: THE CAPITAL BUDGETING          DECISION PROCESS</vt:lpstr>
      <vt:lpstr> CHAPTER 9: THE CAPITAL BUDGETING          DECISION PROCESS</vt:lpstr>
      <vt:lpstr> CHAPTER 9: THE CAPITAL BUDGETING          DECISION PROCESS</vt:lpstr>
      <vt:lpstr> CHAPTER 9: THE CAPITAL BUDGETING          DECISION PROCESS</vt:lpstr>
      <vt:lpstr> CHAPTER 9: THE CAPITAL BUDGETING          DECISION PROCESS</vt:lpstr>
      <vt:lpstr>الشريحة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seepc</dc:creator>
  <cp:lastModifiedBy>adminuser</cp:lastModifiedBy>
  <cp:revision>67</cp:revision>
  <dcterms:created xsi:type="dcterms:W3CDTF">2010-06-28T08:28:12Z</dcterms:created>
  <dcterms:modified xsi:type="dcterms:W3CDTF">2010-06-30T08:09:59Z</dcterms:modified>
</cp:coreProperties>
</file>