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70" r:id="rId13"/>
    <p:sldId id="268" r:id="rId14"/>
    <p:sldId id="271" r:id="rId15"/>
    <p:sldId id="272" r:id="rId16"/>
    <p:sldId id="273" r:id="rId17"/>
    <p:sldId id="274" r:id="rId18"/>
    <p:sldId id="262" r:id="rId1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9"/>
          <p:cNvSpPr/>
          <p:nvPr/>
        </p:nvSpPr>
        <p:spPr>
          <a:xfrm>
            <a:off x="0"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6682154" y="2133600"/>
            <a:ext cx="2461846"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2130429"/>
            <a:ext cx="7772400" cy="1470025"/>
          </a:xfrm>
        </p:spPr>
        <p:txBody>
          <a:bodyPr/>
          <a:lstStyle>
            <a:lvl1pPr algn="ctr">
              <a:defRPr>
                <a:solidFill>
                  <a:schemeClr val="accent1">
                    <a:lumMod val="7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6" name="Slide Number Placeholder 5"/>
          <p:cNvSpPr>
            <a:spLocks noGrp="1"/>
          </p:cNvSpPr>
          <p:nvPr>
            <p:ph type="sldNum" sz="quarter" idx="10"/>
          </p:nvPr>
        </p:nvSpPr>
        <p:spPr>
          <a:xfrm>
            <a:off x="2017835" y="6356351"/>
            <a:ext cx="445477" cy="365125"/>
          </a:xfrm>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baseline="0">
                <a:solidFill>
                  <a:schemeClr val="accent1">
                    <a:lumMod val="75000"/>
                  </a:schemeClr>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lvl1pPr algn="r">
              <a:buFont typeface="Arial" pitchFamily="34" charset="0"/>
              <a:buNone/>
              <a:defRPr>
                <a:solidFill>
                  <a:schemeClr val="tx1"/>
                </a:solidFill>
              </a:defRPr>
            </a:lvl1pPr>
            <a:lvl2pPr algn="r">
              <a:buFont typeface="Arial" pitchFamily="34" charset="0"/>
              <a:buNone/>
              <a:defRPr>
                <a:solidFill>
                  <a:schemeClr val="tx1"/>
                </a:solidFill>
              </a:defRPr>
            </a:lvl2pPr>
            <a:lvl3pPr algn="r">
              <a:buFont typeface="Arial" pitchFamily="34" charset="0"/>
              <a:buNone/>
              <a:defRPr>
                <a:solidFill>
                  <a:schemeClr val="tx1"/>
                </a:solidFill>
              </a:defRPr>
            </a:lvl3pPr>
            <a:lvl4pPr algn="r">
              <a:buFont typeface="Arial" pitchFamily="34" charset="0"/>
              <a:buNone/>
              <a:defRPr>
                <a:solidFill>
                  <a:schemeClr val="tx1"/>
                </a:solidFill>
              </a:defRPr>
            </a:lvl4pPr>
            <a:lvl5pPr algn="r">
              <a:buFont typeface="Arial" pitchFamily="34" charset="0"/>
              <a:buNone/>
              <a:defRPr>
                <a:solidFill>
                  <a:schemeClr val="tx1"/>
                </a:solidFil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dirty="0" smtClean="0"/>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محتويين">
    <p:spTree>
      <p:nvGrpSpPr>
        <p:cNvPr id="1" name=""/>
        <p:cNvGrpSpPr/>
        <p:nvPr/>
      </p:nvGrpSpPr>
      <p:grpSpPr>
        <a:xfrm>
          <a:off x="0" y="0"/>
          <a:ext cx="0" cy="0"/>
          <a:chOff x="0" y="0"/>
          <a:chExt cx="0" cy="0"/>
        </a:xfrm>
      </p:grpSpPr>
      <p:sp>
        <p:nvSpPr>
          <p:cNvPr id="5" name="Rectangle 9"/>
          <p:cNvSpPr/>
          <p:nvPr/>
        </p:nvSpPr>
        <p:spPr>
          <a:xfrm>
            <a:off x="8699989" y="280988"/>
            <a:ext cx="281354" cy="1090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1"/>
          <p:cNvCxnSpPr/>
          <p:nvPr/>
        </p:nvCxnSpPr>
        <p:spPr>
          <a:xfrm>
            <a:off x="383931" y="1365250"/>
            <a:ext cx="8581292" cy="635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12"/>
          <p:cNvSpPr/>
          <p:nvPr/>
        </p:nvSpPr>
        <p:spPr>
          <a:xfrm>
            <a:off x="8699989" y="1"/>
            <a:ext cx="281354" cy="3016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lgn="r">
              <a:defRPr>
                <a:solidFill>
                  <a:schemeClr val="accent1">
                    <a:lumMod val="75000"/>
                  </a:schemeClr>
                </a:solidFill>
              </a:defRPr>
            </a:lvl1pPr>
          </a:lstStyle>
          <a:p>
            <a:r>
              <a:rPr lang="ar-SA" smtClean="0"/>
              <a:t>انقر لتحرير نمط العنوان الرئيسي</a:t>
            </a:r>
            <a:endParaRPr lang="en-US" dirty="0"/>
          </a:p>
        </p:txBody>
      </p:sp>
      <p:sp>
        <p:nvSpPr>
          <p:cNvPr id="11" name="Content Placeholder 2"/>
          <p:cNvSpPr>
            <a:spLocks noGrp="1"/>
          </p:cNvSpPr>
          <p:nvPr>
            <p:ph sz="half" idx="13"/>
          </p:nvPr>
        </p:nvSpPr>
        <p:spPr>
          <a:xfrm>
            <a:off x="4638685"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12" name="Content Placeholder 2"/>
          <p:cNvSpPr>
            <a:spLocks noGrp="1"/>
          </p:cNvSpPr>
          <p:nvPr>
            <p:ph sz="half" idx="1"/>
          </p:nvPr>
        </p:nvSpPr>
        <p:spPr>
          <a:xfrm>
            <a:off x="422032" y="1600202"/>
            <a:ext cx="4051496" cy="4525963"/>
          </a:xfrm>
        </p:spPr>
        <p:txBody>
          <a:bodyPr/>
          <a:lstStyle>
            <a:lvl1pPr marL="171450" marR="0" indent="-285750" algn="r" defTabSz="914400" rtl="1" eaLnBrk="1" fontAlgn="auto" latinLnBrk="0" hangingPunct="1">
              <a:lnSpc>
                <a:spcPct val="100000"/>
              </a:lnSpc>
              <a:spcBef>
                <a:spcPct val="20000"/>
              </a:spcBef>
              <a:spcAft>
                <a:spcPts val="0"/>
              </a:spcAft>
              <a:buClrTx/>
              <a:buSzTx/>
              <a:buFont typeface="Arial" pitchFamily="34" charset="0"/>
              <a:buNone/>
              <a:tabLst/>
              <a:defRPr sz="2800"/>
            </a:lvl1pPr>
            <a:lvl2pPr marL="742950" marR="0" indent="-285750" algn="r" defTabSz="914400" rtl="0" eaLnBrk="1" fontAlgn="auto" latinLnBrk="0" hangingPunct="1">
              <a:lnSpc>
                <a:spcPct val="100000"/>
              </a:lnSpc>
              <a:spcBef>
                <a:spcPct val="20000"/>
              </a:spcBef>
              <a:spcAft>
                <a:spcPts val="0"/>
              </a:spcAft>
              <a:buClrTx/>
              <a:buSzTx/>
              <a:buFont typeface="Arial" pitchFamily="34" charset="0"/>
              <a:buNone/>
              <a:tabLst/>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p:txBody>
      </p:sp>
      <p:sp>
        <p:nvSpPr>
          <p:cNvPr id="8" name="Slide Number Placeholder 6"/>
          <p:cNvSpPr>
            <a:spLocks noGrp="1"/>
          </p:cNvSpPr>
          <p:nvPr>
            <p:ph type="sldNum" sz="quarter" idx="14"/>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7" y="1535113"/>
            <a:ext cx="4041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7" y="2174875"/>
            <a:ext cx="4041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Content Placeholder 2"/>
          <p:cNvSpPr>
            <a:spLocks noGrp="1"/>
          </p:cNvSpPr>
          <p:nvPr>
            <p:ph idx="1"/>
          </p:nvPr>
        </p:nvSpPr>
        <p:spPr>
          <a:xfrm>
            <a:off x="3575051"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ar-SA" noProof="0" smtClean="0"/>
              <a:t>انقر فوق الرمز لإضافة صورة</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2"/>
            <a:ext cx="222885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95303" y="274642"/>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Slide Number Placeholder 5"/>
          <p:cNvSpPr>
            <a:spLocks noGrp="1"/>
          </p:cNvSpPr>
          <p:nvPr>
            <p:ph type="sldNum" sz="quarter" idx="10"/>
          </p:nvPr>
        </p:nvSpPr>
        <p:spPr/>
        <p:txBody>
          <a:bodyPr/>
          <a:lstStyle>
            <a:lvl1pPr>
              <a:defRPr/>
            </a:lvl1p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2460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3143" tIns="51572" rIns="103143" bIns="51572" anchor="ctr"/>
          <a:lstStyle/>
          <a:p>
            <a:pPr algn="ctr" fontAlgn="auto">
              <a:spcBef>
                <a:spcPts val="0"/>
              </a:spcBef>
              <a:spcAft>
                <a:spcPts val="0"/>
              </a:spcAft>
              <a:defRPr/>
            </a:pPr>
            <a:endParaRPr lang="en-US"/>
          </a:p>
        </p:txBody>
      </p:sp>
      <p:grpSp>
        <p:nvGrpSpPr>
          <p:cNvPr id="2" name="Group 7"/>
          <p:cNvGrpSpPr>
            <a:grpSpLocks/>
          </p:cNvGrpSpPr>
          <p:nvPr/>
        </p:nvGrpSpPr>
        <p:grpSpPr bwMode="auto">
          <a:xfrm>
            <a:off x="7948246" y="5791200"/>
            <a:ext cx="868974" cy="914400"/>
            <a:chOff x="5210750" y="1066800"/>
            <a:chExt cx="2976900" cy="3130677"/>
          </a:xfrm>
        </p:grpSpPr>
        <p:sp>
          <p:nvSpPr>
            <p:cNvPr id="9" name="Oval 8"/>
            <p:cNvSpPr/>
            <p:nvPr/>
          </p:nvSpPr>
          <p:spPr>
            <a:xfrm>
              <a:off x="5321191" y="1142893"/>
              <a:ext cx="2766057" cy="2973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3" name="Picture 2" descr="http://kfu.files.googlepages.com/newKFUlogo.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Rectangle 10"/>
          <p:cNvSpPr/>
          <p:nvPr/>
        </p:nvSpPr>
        <p:spPr>
          <a:xfrm>
            <a:off x="351693" y="6372225"/>
            <a:ext cx="2518831" cy="338554"/>
          </a:xfrm>
          <a:prstGeom prst="rect">
            <a:avLst/>
          </a:prstGeom>
        </p:spPr>
        <p:txBody>
          <a:bodyPr wrap="none">
            <a:spAutoFit/>
          </a:bodyPr>
          <a:lstStyle/>
          <a:p>
            <a:pPr fontAlgn="auto">
              <a:spcBef>
                <a:spcPts val="0"/>
              </a:spcBef>
              <a:spcAft>
                <a:spcPts val="0"/>
              </a:spcAft>
              <a:defRPr/>
            </a:pPr>
            <a:r>
              <a:rPr lang="en-US" sz="1600" dirty="0">
                <a:solidFill>
                  <a:schemeClr val="bg1"/>
                </a:solidFill>
                <a:latin typeface="+mn-lt"/>
                <a:cs typeface="+mn-cs"/>
              </a:rPr>
              <a:t>King Faisal University [        ] </a:t>
            </a:r>
          </a:p>
        </p:txBody>
      </p:sp>
      <p:sp>
        <p:nvSpPr>
          <p:cNvPr id="1029"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EG" smtClean="0"/>
              <a:t>العنوان الرئيسي</a:t>
            </a:r>
            <a:endParaRPr lang="en-US" smtClean="0"/>
          </a:p>
        </p:txBody>
      </p:sp>
      <p:sp>
        <p:nvSpPr>
          <p:cNvPr id="1030" name="Text Placeholder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EG" smtClean="0"/>
              <a:t>المحتوى المستوى الأول</a:t>
            </a:r>
            <a:endParaRPr lang="en-US" smtClean="0"/>
          </a:p>
          <a:p>
            <a:pPr lvl="1"/>
            <a:r>
              <a:rPr lang="ar-EG" smtClean="0"/>
              <a:t>المحتوى المستوى الثاني</a:t>
            </a:r>
            <a:endParaRPr lang="en-US" smtClean="0"/>
          </a:p>
          <a:p>
            <a:pPr lvl="2"/>
            <a:r>
              <a:rPr lang="ar-EG" smtClean="0"/>
              <a:t>المحتوى المستوى الثالث</a:t>
            </a:r>
            <a:endParaRPr lang="en-US" smtClean="0"/>
          </a:p>
          <a:p>
            <a:pPr lvl="3"/>
            <a:r>
              <a:rPr lang="ar-EG" smtClean="0"/>
              <a:t>المحتوى المستوى الرابع</a:t>
            </a:r>
            <a:endParaRPr lang="en-US" smtClean="0"/>
          </a:p>
          <a:p>
            <a:pPr lvl="4"/>
            <a:r>
              <a:rPr lang="ar-EG" smtClean="0"/>
              <a:t>المحتوى المستوى الخامس</a:t>
            </a:r>
            <a:endParaRPr lang="en-US" smtClean="0"/>
          </a:p>
        </p:txBody>
      </p:sp>
      <p:sp>
        <p:nvSpPr>
          <p:cNvPr id="6" name="Slide Number Placeholder 5"/>
          <p:cNvSpPr>
            <a:spLocks noGrp="1"/>
          </p:cNvSpPr>
          <p:nvPr>
            <p:ph type="sldNum" sz="quarter" idx="4"/>
          </p:nvPr>
        </p:nvSpPr>
        <p:spPr>
          <a:xfrm>
            <a:off x="1943100" y="6376989"/>
            <a:ext cx="527538" cy="365125"/>
          </a:xfrm>
          <a:prstGeom prst="rect">
            <a:avLst/>
          </a:prstGeom>
        </p:spPr>
        <p:txBody>
          <a:bodyPr vert="horz" wrap="square" lIns="91440" tIns="45720" rIns="91440" bIns="45720" numCol="1" anchor="ctr" anchorCtr="0" compatLnSpc="1">
            <a:prstTxWarp prst="textNoShape">
              <a:avLst/>
            </a:prstTxWarp>
          </a:bodyPr>
          <a:lstStyle>
            <a:lvl1pPr algn="r" rtl="0">
              <a:defRPr sz="1200">
                <a:solidFill>
                  <a:schemeClr val="bg1"/>
                </a:solidFill>
                <a:latin typeface="Calibri" pitchFamily="34" charset="0"/>
                <a:cs typeface="Arial" charset="0"/>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1" eaLnBrk="1" fontAlgn="base" hangingPunct="1">
        <a:spcBef>
          <a:spcPct val="0"/>
        </a:spcBef>
        <a:spcAft>
          <a:spcPct val="0"/>
        </a:spcAft>
        <a:defRPr sz="4400" kern="1200">
          <a:solidFill>
            <a:srgbClr val="376092"/>
          </a:solidFill>
          <a:latin typeface="+mj-lt"/>
          <a:ea typeface="+mj-ea"/>
          <a:cs typeface="Arial" charset="0"/>
        </a:defRPr>
      </a:lvl1pPr>
      <a:lvl2pPr algn="r" rtl="1" eaLnBrk="1" fontAlgn="base" hangingPunct="1">
        <a:spcBef>
          <a:spcPct val="0"/>
        </a:spcBef>
        <a:spcAft>
          <a:spcPct val="0"/>
        </a:spcAft>
        <a:defRPr sz="4400">
          <a:solidFill>
            <a:srgbClr val="376092"/>
          </a:solidFill>
          <a:latin typeface="Calibri" pitchFamily="34" charset="0"/>
          <a:cs typeface="Arial" charset="0"/>
        </a:defRPr>
      </a:lvl2pPr>
      <a:lvl3pPr algn="r" rtl="1" eaLnBrk="1" fontAlgn="base" hangingPunct="1">
        <a:spcBef>
          <a:spcPct val="0"/>
        </a:spcBef>
        <a:spcAft>
          <a:spcPct val="0"/>
        </a:spcAft>
        <a:defRPr sz="4400">
          <a:solidFill>
            <a:srgbClr val="376092"/>
          </a:solidFill>
          <a:latin typeface="Calibri" pitchFamily="34" charset="0"/>
          <a:cs typeface="Arial" charset="0"/>
        </a:defRPr>
      </a:lvl3pPr>
      <a:lvl4pPr algn="r" rtl="1" eaLnBrk="1" fontAlgn="base" hangingPunct="1">
        <a:spcBef>
          <a:spcPct val="0"/>
        </a:spcBef>
        <a:spcAft>
          <a:spcPct val="0"/>
        </a:spcAft>
        <a:defRPr sz="4400">
          <a:solidFill>
            <a:srgbClr val="376092"/>
          </a:solidFill>
          <a:latin typeface="Calibri" pitchFamily="34" charset="0"/>
          <a:cs typeface="Arial" charset="0"/>
        </a:defRPr>
      </a:lvl4pPr>
      <a:lvl5pPr algn="r" rtl="1" eaLnBrk="1" fontAlgn="base" hangingPunct="1">
        <a:spcBef>
          <a:spcPct val="0"/>
        </a:spcBef>
        <a:spcAft>
          <a:spcPct val="0"/>
        </a:spcAft>
        <a:defRPr sz="4400">
          <a:solidFill>
            <a:srgbClr val="376092"/>
          </a:solidFill>
          <a:latin typeface="Calibri" pitchFamily="34" charset="0"/>
          <a:cs typeface="Arial" charset="0"/>
        </a:defRPr>
      </a:lvl5pPr>
      <a:lvl6pPr marL="457200" algn="r" rtl="1" eaLnBrk="1" fontAlgn="base" hangingPunct="1">
        <a:spcBef>
          <a:spcPct val="0"/>
        </a:spcBef>
        <a:spcAft>
          <a:spcPct val="0"/>
        </a:spcAft>
        <a:defRPr sz="4400">
          <a:solidFill>
            <a:srgbClr val="376092"/>
          </a:solidFill>
          <a:latin typeface="Calibri" pitchFamily="34" charset="0"/>
          <a:cs typeface="Arial" charset="0"/>
        </a:defRPr>
      </a:lvl6pPr>
      <a:lvl7pPr marL="914400" algn="r" rtl="1" eaLnBrk="1" fontAlgn="base" hangingPunct="1">
        <a:spcBef>
          <a:spcPct val="0"/>
        </a:spcBef>
        <a:spcAft>
          <a:spcPct val="0"/>
        </a:spcAft>
        <a:defRPr sz="4400">
          <a:solidFill>
            <a:srgbClr val="376092"/>
          </a:solidFill>
          <a:latin typeface="Calibri" pitchFamily="34" charset="0"/>
          <a:cs typeface="Arial" charset="0"/>
        </a:defRPr>
      </a:lvl7pPr>
      <a:lvl8pPr marL="1371600" algn="r" rtl="1" eaLnBrk="1" fontAlgn="base" hangingPunct="1">
        <a:spcBef>
          <a:spcPct val="0"/>
        </a:spcBef>
        <a:spcAft>
          <a:spcPct val="0"/>
        </a:spcAft>
        <a:defRPr sz="4400">
          <a:solidFill>
            <a:srgbClr val="376092"/>
          </a:solidFill>
          <a:latin typeface="Calibri" pitchFamily="34" charset="0"/>
          <a:cs typeface="Arial" charset="0"/>
        </a:defRPr>
      </a:lvl8pPr>
      <a:lvl9pPr marL="1828800" algn="r" rtl="1" eaLnBrk="1" fontAlgn="base" hangingPunct="1">
        <a:spcBef>
          <a:spcPct val="0"/>
        </a:spcBef>
        <a:spcAft>
          <a:spcPct val="0"/>
        </a:spcAft>
        <a:defRPr sz="4400">
          <a:solidFill>
            <a:srgbClr val="376092"/>
          </a:solidFill>
          <a:latin typeface="Calibri" pitchFamily="34" charset="0"/>
          <a:cs typeface="Arial" charset="0"/>
        </a:defRPr>
      </a:lvl9pPr>
    </p:titleStyle>
    <p:bodyStyle>
      <a:lvl1pPr marL="342900" indent="-342900" algn="r" rtl="1" eaLnBrk="1" fontAlgn="base" hangingPunct="1">
        <a:spcBef>
          <a:spcPct val="20000"/>
        </a:spcBef>
        <a:spcAft>
          <a:spcPct val="0"/>
        </a:spcAft>
        <a:buFont typeface="Arial" pitchFamily="34" charset="0"/>
        <a:buChar char="•"/>
        <a:defRPr sz="3200" kern="1200">
          <a:solidFill>
            <a:schemeClr val="tx1"/>
          </a:solidFill>
          <a:latin typeface="+mn-lt"/>
          <a:ea typeface="+mn-ea"/>
          <a:cs typeface="Arial" charset="0"/>
        </a:defRPr>
      </a:lvl1pPr>
      <a:lvl2pPr marL="742950" indent="-285750" algn="r" rtl="1" eaLnBrk="1" fontAlgn="base" hangingPunct="1">
        <a:spcBef>
          <a:spcPct val="20000"/>
        </a:spcBef>
        <a:spcAft>
          <a:spcPct val="0"/>
        </a:spcAft>
        <a:buFont typeface="Arial" pitchFamily="34" charset="0"/>
        <a:buChar char="–"/>
        <a:defRPr sz="2800" kern="1200">
          <a:solidFill>
            <a:schemeClr val="tx1"/>
          </a:solidFill>
          <a:latin typeface="+mn-lt"/>
          <a:ea typeface="+mn-ea"/>
          <a:cs typeface="Arial" charset="0"/>
        </a:defRPr>
      </a:lvl2pPr>
      <a:lvl3pPr marL="1143000" indent="-228600" algn="r" rtl="1" eaLnBrk="1" fontAlgn="base" hangingPunct="1">
        <a:spcBef>
          <a:spcPct val="20000"/>
        </a:spcBef>
        <a:spcAft>
          <a:spcPct val="0"/>
        </a:spcAft>
        <a:buFont typeface="Arial" pitchFamily="34" charset="0"/>
        <a:buChar char="•"/>
        <a:defRPr sz="2400" kern="1200">
          <a:solidFill>
            <a:schemeClr val="tx1"/>
          </a:solidFill>
          <a:latin typeface="+mn-lt"/>
          <a:ea typeface="+mn-ea"/>
          <a:cs typeface="Arial" charset="0"/>
        </a:defRPr>
      </a:lvl3pPr>
      <a:lvl4pPr marL="16002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4pPr>
      <a:lvl5pPr marL="2057400" indent="-228600" algn="r" rtl="1" eaLnBrk="1" fontAlgn="base" hangingPunct="1">
        <a:spcBef>
          <a:spcPct val="20000"/>
        </a:spcBef>
        <a:spcAft>
          <a:spcPct val="0"/>
        </a:spcAft>
        <a:buFont typeface="Arial" pitchFamily="34" charset="0"/>
        <a:buChar char="»"/>
        <a:defRPr sz="2000" kern="1200">
          <a:solidFill>
            <a:schemeClr val="tx1"/>
          </a:solidFill>
          <a:latin typeface="+mn-lt"/>
          <a:ea typeface="+mn-ea"/>
          <a:cs typeface="Arial" charset="0"/>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ar-SA" dirty="0" smtClean="0">
              <a:solidFill>
                <a:srgbClr val="376092"/>
              </a:solidFill>
              <a:cs typeface="Arial" pitchFamily="34"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en-US" dirty="0" smtClean="0">
              <a:cs typeface="+mn-cs"/>
            </a:endParaRPr>
          </a:p>
        </p:txBody>
      </p:sp>
      <p:sp>
        <p:nvSpPr>
          <p:cNvPr id="5124" name="Slide Number Placeholder 3"/>
          <p:cNvSpPr>
            <a:spLocks noGrp="1"/>
          </p:cNvSpPr>
          <p:nvPr>
            <p:ph type="sldNum" sz="quarter" idx="10"/>
          </p:nvPr>
        </p:nvSpPr>
        <p:spPr bwMode="auto">
          <a:noFill/>
          <a:ln>
            <a:miter lim="800000"/>
            <a:headEnd/>
            <a:tailEnd/>
          </a:ln>
        </p:spPr>
        <p:txBody>
          <a:bodyPr/>
          <a:lstStyle/>
          <a:p>
            <a:fld id="{C1303157-A074-42CC-B63F-E2C55E7C2BE6}" type="slidenum">
              <a:rPr lang="ar-SA" smtClean="0">
                <a:cs typeface="Arial" pitchFamily="34" charset="0"/>
              </a:rPr>
              <a:pPr/>
              <a:t>1</a:t>
            </a:fld>
            <a:endParaRPr lang="en-US" dirty="0" smtClean="0">
              <a:cs typeface="Arial" pitchFamily="34" charset="0"/>
            </a:endParaRPr>
          </a:p>
        </p:txBody>
      </p:sp>
      <p:sp>
        <p:nvSpPr>
          <p:cNvPr id="5" name="Rectangle 4"/>
          <p:cNvSpPr/>
          <p:nvPr/>
        </p:nvSpPr>
        <p:spPr>
          <a:xfrm>
            <a:off x="0" y="2"/>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6" name="Rectangle 5"/>
          <p:cNvSpPr/>
          <p:nvPr/>
        </p:nvSpPr>
        <p:spPr>
          <a:xfrm>
            <a:off x="0" y="1"/>
            <a:ext cx="9144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0069" tIns="60035" rIns="120069" bIns="60035" anchor="ctr"/>
          <a:lstStyle/>
          <a:p>
            <a:pPr algn="ctr">
              <a:defRPr/>
            </a:pPr>
            <a:endParaRPr lang="en-US" dirty="0"/>
          </a:p>
        </p:txBody>
      </p:sp>
      <p:sp>
        <p:nvSpPr>
          <p:cNvPr id="5127" name="Subtitle 2"/>
          <p:cNvSpPr txBox="1">
            <a:spLocks/>
          </p:cNvSpPr>
          <p:nvPr/>
        </p:nvSpPr>
        <p:spPr bwMode="auto">
          <a:xfrm>
            <a:off x="5134723" y="4648201"/>
            <a:ext cx="3698631" cy="1600200"/>
          </a:xfrm>
          <a:prstGeom prst="rect">
            <a:avLst/>
          </a:prstGeom>
          <a:noFill/>
          <a:ln w="9525">
            <a:noFill/>
            <a:miter lim="800000"/>
            <a:headEnd/>
            <a:tailEnd/>
          </a:ln>
        </p:spPr>
        <p:txBody>
          <a:bodyPr lIns="106445" tIns="53223" rIns="106445" bIns="53223"/>
          <a:lstStyle/>
          <a:p>
            <a:pPr algn="ctr">
              <a:spcBef>
                <a:spcPct val="20000"/>
              </a:spcBef>
              <a:buFont typeface="Arial" pitchFamily="34" charset="0"/>
              <a:buNone/>
            </a:pPr>
            <a:r>
              <a:rPr lang="en-US" sz="3000" dirty="0">
                <a:solidFill>
                  <a:srgbClr val="898989"/>
                </a:solidFill>
                <a:latin typeface="Calibri" pitchFamily="34" charset="0"/>
              </a:rPr>
              <a:t>Business School </a:t>
            </a:r>
          </a:p>
          <a:p>
            <a:pPr algn="ctr">
              <a:spcBef>
                <a:spcPct val="20000"/>
              </a:spcBef>
              <a:buFont typeface="Arial" pitchFamily="34" charset="0"/>
              <a:buNone/>
            </a:pPr>
            <a:r>
              <a:rPr lang="en-US" sz="3000" dirty="0">
                <a:solidFill>
                  <a:srgbClr val="898989"/>
                </a:solidFill>
                <a:latin typeface="Calibri" pitchFamily="34" charset="0"/>
              </a:rPr>
              <a:t>Management Department</a:t>
            </a:r>
          </a:p>
          <a:p>
            <a:pPr algn="ctr">
              <a:spcBef>
                <a:spcPct val="20000"/>
              </a:spcBef>
              <a:buFont typeface="Arial" pitchFamily="34" charset="0"/>
              <a:buNone/>
            </a:pPr>
            <a:r>
              <a:rPr lang="en-US" sz="3000" dirty="0">
                <a:solidFill>
                  <a:srgbClr val="898989"/>
                </a:solidFill>
                <a:latin typeface="Calibri" pitchFamily="34" charset="0"/>
              </a:rPr>
              <a:t>    </a:t>
            </a:r>
          </a:p>
          <a:p>
            <a:pPr algn="ctr">
              <a:spcBef>
                <a:spcPct val="20000"/>
              </a:spcBef>
              <a:buFont typeface="Arial" pitchFamily="34" charset="0"/>
              <a:buNone/>
            </a:pPr>
            <a:endParaRPr lang="en-US" sz="3000" dirty="0">
              <a:solidFill>
                <a:srgbClr val="898989"/>
              </a:solidFill>
              <a:latin typeface="Calibri" pitchFamily="34" charset="0"/>
            </a:endParaRPr>
          </a:p>
          <a:p>
            <a:pPr algn="ctr">
              <a:spcBef>
                <a:spcPct val="20000"/>
              </a:spcBef>
              <a:buFont typeface="Arial" pitchFamily="34" charset="0"/>
              <a:buNone/>
            </a:pPr>
            <a:endParaRPr lang="en-US" sz="3000" dirty="0">
              <a:solidFill>
                <a:srgbClr val="898989"/>
              </a:solidFill>
              <a:latin typeface="Calibri" pitchFamily="34" charset="0"/>
            </a:endParaRPr>
          </a:p>
        </p:txBody>
      </p:sp>
      <p:grpSp>
        <p:nvGrpSpPr>
          <p:cNvPr id="2" name="Group 7"/>
          <p:cNvGrpSpPr>
            <a:grpSpLocks/>
          </p:cNvGrpSpPr>
          <p:nvPr/>
        </p:nvGrpSpPr>
        <p:grpSpPr bwMode="auto">
          <a:xfrm>
            <a:off x="5994889" y="1981206"/>
            <a:ext cx="2400300" cy="2524126"/>
            <a:chOff x="5210750" y="1066800"/>
            <a:chExt cx="2976900" cy="3130677"/>
          </a:xfrm>
        </p:grpSpPr>
        <p:sp>
          <p:nvSpPr>
            <p:cNvPr id="9" name="Oval 8"/>
            <p:cNvSpPr/>
            <p:nvPr/>
          </p:nvSpPr>
          <p:spPr>
            <a:xfrm>
              <a:off x="5321611" y="1143591"/>
              <a:ext cx="2767900"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33"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1" name="Freeform 10"/>
          <p:cNvSpPr/>
          <p:nvPr/>
        </p:nvSpPr>
        <p:spPr>
          <a:xfrm>
            <a:off x="3" y="2667000"/>
            <a:ext cx="5622681" cy="2095510"/>
          </a:xfrm>
          <a:custGeom>
            <a:avLst/>
            <a:gdLst>
              <a:gd name="connsiteX0" fmla="*/ 0 w 6814457"/>
              <a:gd name="connsiteY0" fmla="*/ 723900 h 1447800"/>
              <a:gd name="connsiteX1" fmla="*/ 212026 w 6814457"/>
              <a:gd name="connsiteY1" fmla="*/ 212025 h 1447800"/>
              <a:gd name="connsiteX2" fmla="*/ 723901 w 6814457"/>
              <a:gd name="connsiteY2" fmla="*/ 0 h 1447800"/>
              <a:gd name="connsiteX3" fmla="*/ 6090557 w 6814457"/>
              <a:gd name="connsiteY3" fmla="*/ 0 h 1447800"/>
              <a:gd name="connsiteX4" fmla="*/ 6602432 w 6814457"/>
              <a:gd name="connsiteY4" fmla="*/ 212026 h 1447800"/>
              <a:gd name="connsiteX5" fmla="*/ 6814457 w 6814457"/>
              <a:gd name="connsiteY5" fmla="*/ 723901 h 1447800"/>
              <a:gd name="connsiteX6" fmla="*/ 6814457 w 6814457"/>
              <a:gd name="connsiteY6" fmla="*/ 723900 h 1447800"/>
              <a:gd name="connsiteX7" fmla="*/ 6602431 w 6814457"/>
              <a:gd name="connsiteY7" fmla="*/ 1235775 h 1447800"/>
              <a:gd name="connsiteX8" fmla="*/ 6090556 w 6814457"/>
              <a:gd name="connsiteY8" fmla="*/ 1447800 h 1447800"/>
              <a:gd name="connsiteX9" fmla="*/ 723900 w 6814457"/>
              <a:gd name="connsiteY9" fmla="*/ 1447800 h 1447800"/>
              <a:gd name="connsiteX10" fmla="*/ 212025 w 6814457"/>
              <a:gd name="connsiteY10" fmla="*/ 1235774 h 1447800"/>
              <a:gd name="connsiteX11" fmla="*/ 0 w 6814457"/>
              <a:gd name="connsiteY11" fmla="*/ 723899 h 1447800"/>
              <a:gd name="connsiteX12" fmla="*/ 0 w 6814457"/>
              <a:gd name="connsiteY12" fmla="*/ 723900 h 1447800"/>
              <a:gd name="connsiteX0" fmla="*/ 291192 w 7105649"/>
              <a:gd name="connsiteY0" fmla="*/ 723900 h 1447800"/>
              <a:gd name="connsiteX1" fmla="*/ 1015093 w 7105649"/>
              <a:gd name="connsiteY1" fmla="*/ 0 h 1447800"/>
              <a:gd name="connsiteX2" fmla="*/ 6381749 w 7105649"/>
              <a:gd name="connsiteY2" fmla="*/ 0 h 1447800"/>
              <a:gd name="connsiteX3" fmla="*/ 6893624 w 7105649"/>
              <a:gd name="connsiteY3" fmla="*/ 212026 h 1447800"/>
              <a:gd name="connsiteX4" fmla="*/ 7105649 w 7105649"/>
              <a:gd name="connsiteY4" fmla="*/ 723901 h 1447800"/>
              <a:gd name="connsiteX5" fmla="*/ 7105649 w 7105649"/>
              <a:gd name="connsiteY5" fmla="*/ 723900 h 1447800"/>
              <a:gd name="connsiteX6" fmla="*/ 6893623 w 7105649"/>
              <a:gd name="connsiteY6" fmla="*/ 1235775 h 1447800"/>
              <a:gd name="connsiteX7" fmla="*/ 6381748 w 7105649"/>
              <a:gd name="connsiteY7" fmla="*/ 1447800 h 1447800"/>
              <a:gd name="connsiteX8" fmla="*/ 1015092 w 7105649"/>
              <a:gd name="connsiteY8" fmla="*/ 1447800 h 1447800"/>
              <a:gd name="connsiteX9" fmla="*/ 503217 w 7105649"/>
              <a:gd name="connsiteY9" fmla="*/ 1235774 h 1447800"/>
              <a:gd name="connsiteX10" fmla="*/ 291192 w 7105649"/>
              <a:gd name="connsiteY10" fmla="*/ 723899 h 1447800"/>
              <a:gd name="connsiteX11" fmla="*/ 291192 w 7105649"/>
              <a:gd name="connsiteY11" fmla="*/ 723900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212025 w 6814457"/>
              <a:gd name="connsiteY9" fmla="*/ 1235774 h 1447800"/>
              <a:gd name="connsiteX10" fmla="*/ 0 w 6814457"/>
              <a:gd name="connsiteY10" fmla="*/ 723899 h 1447800"/>
              <a:gd name="connsiteX0" fmla="*/ 0 w 6814457"/>
              <a:gd name="connsiteY0" fmla="*/ 723899 h 1447800"/>
              <a:gd name="connsiteX1" fmla="*/ 723901 w 6814457"/>
              <a:gd name="connsiteY1" fmla="*/ 0 h 1447800"/>
              <a:gd name="connsiteX2" fmla="*/ 6090557 w 6814457"/>
              <a:gd name="connsiteY2" fmla="*/ 0 h 1447800"/>
              <a:gd name="connsiteX3" fmla="*/ 6602432 w 6814457"/>
              <a:gd name="connsiteY3" fmla="*/ 212026 h 1447800"/>
              <a:gd name="connsiteX4" fmla="*/ 6814457 w 6814457"/>
              <a:gd name="connsiteY4" fmla="*/ 723901 h 1447800"/>
              <a:gd name="connsiteX5" fmla="*/ 6814457 w 6814457"/>
              <a:gd name="connsiteY5" fmla="*/ 723900 h 1447800"/>
              <a:gd name="connsiteX6" fmla="*/ 6602431 w 6814457"/>
              <a:gd name="connsiteY6" fmla="*/ 1235775 h 1447800"/>
              <a:gd name="connsiteX7" fmla="*/ 6090556 w 6814457"/>
              <a:gd name="connsiteY7" fmla="*/ 1447800 h 1447800"/>
              <a:gd name="connsiteX8" fmla="*/ 723900 w 6814457"/>
              <a:gd name="connsiteY8" fmla="*/ 1447800 h 1447800"/>
              <a:gd name="connsiteX9" fmla="*/ 303465 w 6814457"/>
              <a:gd name="connsiteY9" fmla="*/ 1327214 h 1447800"/>
              <a:gd name="connsiteX0" fmla="*/ 420436 w 6510992"/>
              <a:gd name="connsiteY0" fmla="*/ 0 h 1447800"/>
              <a:gd name="connsiteX1" fmla="*/ 5787092 w 6510992"/>
              <a:gd name="connsiteY1" fmla="*/ 0 h 1447800"/>
              <a:gd name="connsiteX2" fmla="*/ 6298967 w 6510992"/>
              <a:gd name="connsiteY2" fmla="*/ 212026 h 1447800"/>
              <a:gd name="connsiteX3" fmla="*/ 6510992 w 6510992"/>
              <a:gd name="connsiteY3" fmla="*/ 723901 h 1447800"/>
              <a:gd name="connsiteX4" fmla="*/ 6510992 w 6510992"/>
              <a:gd name="connsiteY4" fmla="*/ 723900 h 1447800"/>
              <a:gd name="connsiteX5" fmla="*/ 6298966 w 6510992"/>
              <a:gd name="connsiteY5" fmla="*/ 1235775 h 1447800"/>
              <a:gd name="connsiteX6" fmla="*/ 5787091 w 6510992"/>
              <a:gd name="connsiteY6" fmla="*/ 1447800 h 1447800"/>
              <a:gd name="connsiteX7" fmla="*/ 420435 w 6510992"/>
              <a:gd name="connsiteY7" fmla="*/ 1447800 h 1447800"/>
              <a:gd name="connsiteX8" fmla="*/ 0 w 6510992"/>
              <a:gd name="connsiteY8" fmla="*/ 1327214 h 1447800"/>
              <a:gd name="connsiteX0" fmla="*/ 1 w 6090557"/>
              <a:gd name="connsiteY0" fmla="*/ 0 h 1447800"/>
              <a:gd name="connsiteX1" fmla="*/ 5366657 w 6090557"/>
              <a:gd name="connsiteY1" fmla="*/ 0 h 1447800"/>
              <a:gd name="connsiteX2" fmla="*/ 5878532 w 6090557"/>
              <a:gd name="connsiteY2" fmla="*/ 212026 h 1447800"/>
              <a:gd name="connsiteX3" fmla="*/ 6090557 w 6090557"/>
              <a:gd name="connsiteY3" fmla="*/ 723901 h 1447800"/>
              <a:gd name="connsiteX4" fmla="*/ 6090557 w 6090557"/>
              <a:gd name="connsiteY4" fmla="*/ 723900 h 1447800"/>
              <a:gd name="connsiteX5" fmla="*/ 5878531 w 6090557"/>
              <a:gd name="connsiteY5" fmla="*/ 1235775 h 1447800"/>
              <a:gd name="connsiteX6" fmla="*/ 5366656 w 6090557"/>
              <a:gd name="connsiteY6" fmla="*/ 1447800 h 1447800"/>
              <a:gd name="connsiteX7" fmla="*/ 0 w 6090557"/>
              <a:gd name="connsiteY7"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0557" h="1447800">
                <a:moveTo>
                  <a:pt x="1" y="0"/>
                </a:moveTo>
                <a:lnTo>
                  <a:pt x="5366657" y="0"/>
                </a:lnTo>
                <a:cubicBezTo>
                  <a:pt x="5558647" y="0"/>
                  <a:pt x="5742774" y="76268"/>
                  <a:pt x="5878532" y="212026"/>
                </a:cubicBezTo>
                <a:cubicBezTo>
                  <a:pt x="6014289" y="347784"/>
                  <a:pt x="6090557" y="531911"/>
                  <a:pt x="6090557" y="723901"/>
                </a:cubicBezTo>
                <a:lnTo>
                  <a:pt x="6090557" y="723900"/>
                </a:lnTo>
                <a:cubicBezTo>
                  <a:pt x="6090557" y="915890"/>
                  <a:pt x="6014289" y="1100017"/>
                  <a:pt x="5878531" y="1235775"/>
                </a:cubicBezTo>
                <a:cubicBezTo>
                  <a:pt x="5742773" y="1371533"/>
                  <a:pt x="5558646" y="1447800"/>
                  <a:pt x="5366656" y="1447800"/>
                </a:cubicBezTo>
                <a:lnTo>
                  <a:pt x="0" y="14478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6445" tIns="53223" rIns="106445" bIns="53223" anchor="ctr"/>
          <a:lstStyle/>
          <a:p>
            <a:pPr algn="ctr">
              <a:defRPr/>
            </a:pPr>
            <a:endParaRPr lang="en-US" dirty="0"/>
          </a:p>
        </p:txBody>
      </p:sp>
      <p:sp>
        <p:nvSpPr>
          <p:cNvPr id="5130" name="Title 1"/>
          <p:cNvSpPr txBox="1">
            <a:spLocks/>
          </p:cNvSpPr>
          <p:nvPr/>
        </p:nvSpPr>
        <p:spPr bwMode="auto">
          <a:xfrm>
            <a:off x="285721" y="2666998"/>
            <a:ext cx="5286412" cy="1619258"/>
          </a:xfrm>
          <a:prstGeom prst="rect">
            <a:avLst/>
          </a:prstGeom>
          <a:noFill/>
          <a:ln w="9525">
            <a:noFill/>
            <a:miter lim="800000"/>
            <a:headEnd/>
            <a:tailEnd/>
          </a:ln>
        </p:spPr>
        <p:txBody>
          <a:bodyPr lIns="106445" tIns="53223" rIns="106445" bIns="53223" anchor="t"/>
          <a:lstStyle/>
          <a:p>
            <a:pPr algn="justLow" rtl="0">
              <a:lnSpc>
                <a:spcPct val="80000"/>
              </a:lnSpc>
            </a:pPr>
            <a:r>
              <a:rPr lang="en-US" sz="4400" b="1" dirty="0" smtClean="0"/>
              <a:t>Finance</a:t>
            </a:r>
            <a:r>
              <a:rPr lang="en-US" sz="3600" b="1" dirty="0" smtClean="0"/>
              <a:t>  </a:t>
            </a:r>
            <a:r>
              <a:rPr lang="en-US" sz="3200" b="1" dirty="0" smtClean="0"/>
              <a:t> </a:t>
            </a:r>
            <a:r>
              <a:rPr lang="en-US" sz="3200" b="1" dirty="0" smtClean="0">
                <a:solidFill>
                  <a:srgbClr val="7F7F7F"/>
                </a:solidFill>
                <a:latin typeface="Calibri" pitchFamily="34" charset="0"/>
                <a:cs typeface="Times New Roman" pitchFamily="18" charset="0"/>
              </a:rPr>
              <a:t>Pre-MBA </a:t>
            </a:r>
          </a:p>
          <a:p>
            <a:pPr algn="l" rtl="0">
              <a:lnSpc>
                <a:spcPct val="80000"/>
              </a:lnSpc>
            </a:pPr>
            <a:r>
              <a:rPr lang="en-US" sz="3200" b="1" dirty="0" smtClean="0">
                <a:solidFill>
                  <a:srgbClr val="7F7F7F"/>
                </a:solidFill>
                <a:latin typeface="Calibri" pitchFamily="34" charset="0"/>
                <a:cs typeface="Times New Roman" pitchFamily="18" charset="0"/>
              </a:rPr>
              <a:t>2010-2011</a:t>
            </a:r>
          </a:p>
          <a:p>
            <a:pPr algn="l" rtl="0">
              <a:lnSpc>
                <a:spcPct val="80000"/>
              </a:lnSpc>
            </a:pPr>
            <a:r>
              <a:rPr lang="en-US" sz="3000" b="1" dirty="0" smtClean="0">
                <a:latin typeface="Calibri" pitchFamily="34" charset="0"/>
                <a:cs typeface="Times New Roman" pitchFamily="18" charset="0"/>
              </a:rPr>
              <a:t>Dr Abdeldjelil Ferhat BOUDAH</a:t>
            </a:r>
            <a:endParaRPr lang="en-US" sz="3000" b="1" dirty="0">
              <a:latin typeface="Arial Black" pitchFamily="34" charset="0"/>
            </a:endParaRPr>
          </a:p>
          <a:p>
            <a:endParaRPr lang="en-US" dirty="0">
              <a:latin typeface="Arial Black" pitchFamily="34" charset="0"/>
            </a:endParaRPr>
          </a:p>
        </p:txBody>
      </p:sp>
      <p:sp>
        <p:nvSpPr>
          <p:cNvPr id="5131" name="Slide Number Placeholder 10"/>
          <p:cNvSpPr txBox="1">
            <a:spLocks/>
          </p:cNvSpPr>
          <p:nvPr/>
        </p:nvSpPr>
        <p:spPr bwMode="auto">
          <a:xfrm>
            <a:off x="351692" y="6405566"/>
            <a:ext cx="2133600" cy="365125"/>
          </a:xfrm>
          <a:prstGeom prst="rect">
            <a:avLst/>
          </a:prstGeom>
          <a:noFill/>
          <a:ln w="9525">
            <a:noFill/>
            <a:miter lim="800000"/>
            <a:headEnd/>
            <a:tailEnd/>
          </a:ln>
        </p:spPr>
        <p:txBody>
          <a:bodyPr lIns="106445" tIns="53223" rIns="106445" bIns="53223" anchor="ctr"/>
          <a:lstStyle/>
          <a:p>
            <a:pPr algn="r"/>
            <a:fld id="{91E687D7-3F6F-4CF1-B67A-0064119F7BC2}" type="slidenum">
              <a:rPr lang="ar-SA" sz="1400">
                <a:solidFill>
                  <a:schemeClr val="bg1"/>
                </a:solidFill>
                <a:latin typeface="Calibri" pitchFamily="34" charset="0"/>
              </a:rPr>
              <a:pPr algn="r"/>
              <a:t>1</a:t>
            </a:fld>
            <a:endParaRPr lang="en-US" sz="1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ctrTitle"/>
          </p:nvPr>
        </p:nvSpPr>
        <p:spPr>
          <a:xfrm>
            <a:off x="571472" y="2190741"/>
            <a:ext cx="7772400" cy="2095516"/>
          </a:xfrm>
        </p:spPr>
        <p:txBody>
          <a:bodyPr anchor="b">
            <a:noAutofit/>
          </a:bodyPr>
          <a:lstStyle/>
          <a:p>
            <a:pPr>
              <a:defRPr/>
            </a:pPr>
            <a:r>
              <a:rPr lang="ar-SA" sz="3700" b="1" dirty="0" smtClean="0"/>
              <a:t/>
            </a:r>
            <a:br>
              <a:rPr lang="ar-SA" sz="3700" b="1" dirty="0" smtClean="0"/>
            </a:br>
            <a:r>
              <a:rPr lang="ar-SA" sz="3700" b="1" dirty="0" smtClean="0"/>
              <a:t/>
            </a:r>
            <a:br>
              <a:rPr lang="ar-SA" sz="3700" b="1" dirty="0" smtClean="0"/>
            </a:br>
            <a:r>
              <a:rPr lang="en-US" b="1" dirty="0" smtClean="0"/>
              <a:t>CHAPTER 10</a:t>
            </a:r>
            <a:r>
              <a:rPr lang="en-US" sz="3700" b="1" dirty="0" smtClean="0"/>
              <a:t/>
            </a:r>
            <a:br>
              <a:rPr lang="en-US" sz="3700" b="1" dirty="0" smtClean="0"/>
            </a:br>
            <a:r>
              <a:rPr lang="en-US" sz="4000" b="1" spc="-175" dirty="0" smtClean="0">
                <a:solidFill>
                  <a:schemeClr val="tx1"/>
                </a:solidFill>
              </a:rPr>
              <a:t>CASH  </a:t>
            </a:r>
            <a:r>
              <a:rPr lang="en-US" sz="4000" b="1" spc="-175" smtClean="0">
                <a:solidFill>
                  <a:schemeClr val="tx1"/>
                </a:solidFill>
              </a:rPr>
              <a:t>FLOWS  COMPONENTS</a:t>
            </a:r>
            <a:endParaRPr lang="en-US" sz="4700" dirty="0" smtClean="0">
              <a:solidFill>
                <a:schemeClr val="tx1"/>
              </a:solidFill>
            </a:endParaRPr>
          </a:p>
        </p:txBody>
      </p:sp>
      <p:sp>
        <p:nvSpPr>
          <p:cNvPr id="6147" name="Slide Number Placeholder 3"/>
          <p:cNvSpPr>
            <a:spLocks noGrp="1"/>
          </p:cNvSpPr>
          <p:nvPr>
            <p:ph type="sldNum" sz="quarter" idx="10"/>
          </p:nvPr>
        </p:nvSpPr>
        <p:spPr bwMode="auto">
          <a:xfrm>
            <a:off x="2110154" y="6324601"/>
            <a:ext cx="282820" cy="501651"/>
          </a:xfrm>
          <a:noFill/>
          <a:ln>
            <a:miter lim="800000"/>
            <a:headEnd/>
            <a:tailEnd/>
          </a:ln>
        </p:spPr>
        <p:txBody>
          <a:bodyPr/>
          <a:lstStyle/>
          <a:p>
            <a:fld id="{F6C2C642-79F6-486B-825F-127AFB4BC4AF}" type="slidenum">
              <a:rPr lang="ar-SA" smtClean="0">
                <a:cs typeface="Arial" pitchFamily="34" charset="0"/>
              </a:rPr>
              <a:pPr/>
              <a:t>2</a:t>
            </a:fld>
            <a:endParaRPr lang="en-US" dirty="0" smtClean="0">
              <a:cs typeface="Arial" pitchFamily="34" charset="0"/>
            </a:endParaRPr>
          </a:p>
        </p:txBody>
      </p:sp>
      <p:sp>
        <p:nvSpPr>
          <p:cNvPr id="6148" name="TextBox 4"/>
          <p:cNvSpPr txBox="1">
            <a:spLocks noChangeArrowheads="1"/>
          </p:cNvSpPr>
          <p:nvPr/>
        </p:nvSpPr>
        <p:spPr bwMode="auto">
          <a:xfrm>
            <a:off x="2532189" y="6364293"/>
            <a:ext cx="3516923" cy="645598"/>
          </a:xfrm>
          <a:prstGeom prst="rect">
            <a:avLst/>
          </a:prstGeom>
          <a:noFill/>
          <a:ln w="9525">
            <a:noFill/>
            <a:miter lim="800000"/>
            <a:headEnd/>
            <a:tailEnd/>
          </a:ln>
        </p:spPr>
        <p:txBody>
          <a:bodyPr lIns="90712" tIns="45357" rIns="90712" bIns="45357">
            <a:spAutoFit/>
          </a:bodyPr>
          <a:lstStyle/>
          <a:p>
            <a:pPr algn="r" rtl="1"/>
            <a:r>
              <a:rPr lang="en-US" b="1" dirty="0" smtClean="0">
                <a:solidFill>
                  <a:schemeClr val="bg1"/>
                </a:solidFill>
                <a:latin typeface="Calibri" pitchFamily="34" charset="0"/>
                <a:cs typeface="Times New Roman" pitchFamily="18" charset="0"/>
              </a:rPr>
              <a:t>Dr  Abdeldjelil Ferhat  BOUDAH </a:t>
            </a:r>
            <a:endParaRPr lang="en-US" b="1" dirty="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algn="justLow" rtl="0"/>
            <a:r>
              <a:rPr lang="en-US" sz="3100" b="1" dirty="0" smtClean="0"/>
              <a:t>I- MAJOR CASH FLOW COMPONENTS</a:t>
            </a:r>
          </a:p>
          <a:p>
            <a:pPr algn="justLow" rtl="0"/>
            <a:r>
              <a:rPr lang="en-US" sz="3100" b="1" dirty="0" smtClean="0"/>
              <a:t>II- EXPANSION VERSUS REPLACEMENT CASH FLOWS</a:t>
            </a:r>
          </a:p>
          <a:p>
            <a:pPr algn="justLow" rtl="0"/>
            <a:r>
              <a:rPr lang="en-US" sz="3100" b="1" dirty="0" smtClean="0"/>
              <a:t>III- </a:t>
            </a:r>
            <a:r>
              <a:rPr lang="en-US" sz="3100" b="1" smtClean="0"/>
              <a:t>SUNK COSTS AND OPPORTUNITY </a:t>
            </a:r>
            <a:r>
              <a:rPr lang="en-US" sz="3100" b="1" dirty="0" smtClean="0"/>
              <a:t>COSTS</a:t>
            </a:r>
          </a:p>
          <a:p>
            <a:pPr algn="justLow" rtl="0"/>
            <a:r>
              <a:rPr lang="en-US" sz="3600" b="1" dirty="0" smtClean="0">
                <a:solidFill>
                  <a:srgbClr val="C00000"/>
                </a:solidFill>
              </a:rPr>
              <a:t>CONCLUSION</a:t>
            </a:r>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36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14554"/>
            <a:ext cx="8715436" cy="3000396"/>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INTRODUCTION</a:t>
            </a:r>
          </a:p>
          <a:p>
            <a:pPr marL="0" indent="0" algn="justLow" rtl="0"/>
            <a:r>
              <a:rPr lang="en-US" sz="3000" b="1" dirty="0" smtClean="0"/>
              <a:t>To evaluate capital expenditure alternatives, the relevant cash flows, which are the incremental after-tax cash outflow (investment) and resulting subsequent inflows, must be determined. </a:t>
            </a:r>
          </a:p>
          <a:p>
            <a:pPr algn="justLow" rtl="0"/>
            <a:endParaRPr lang="en-US"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CHAPTER 10</a:t>
            </a:r>
            <a:r>
              <a:rPr lang="en-US" sz="48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CASH FLOWS PRINCIPLES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71678"/>
            <a:ext cx="8715436" cy="2928958"/>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The incremental cash flows represent the additional cash flows-outflows or inflows-expected to result from a proposed capital expenditure. As noted in chapter 3, cash flows, rather than accounting figures, are used because it is these flows that directly affect the firm ability to pay bills and purchase assets.</a:t>
            </a:r>
            <a:endParaRPr lang="en-US" b="1" dirty="0" smtClean="0"/>
          </a:p>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071678"/>
            <a:ext cx="8715436" cy="3357586"/>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sz="3100" b="1" dirty="0" smtClean="0">
                <a:solidFill>
                  <a:srgbClr val="002060"/>
                </a:solidFill>
              </a:rPr>
              <a:t>I- MAJOR CASH FLOW COMPONENTS</a:t>
            </a:r>
          </a:p>
          <a:p>
            <a:pPr marL="0" indent="0" algn="justLow" rtl="0"/>
            <a:r>
              <a:rPr lang="en-US" sz="3000" b="1" dirty="0" smtClean="0"/>
              <a:t>The cash flows of any project having the conventional pattern can include three basic components: </a:t>
            </a:r>
          </a:p>
          <a:p>
            <a:pPr marL="0" indent="0" algn="justLow" rtl="0"/>
            <a:r>
              <a:rPr lang="en-US" sz="3000" b="1" dirty="0" smtClean="0"/>
              <a:t>1- An initial investment</a:t>
            </a:r>
          </a:p>
          <a:p>
            <a:pPr marL="0" indent="0" algn="justLow" rtl="0"/>
            <a:r>
              <a:rPr lang="en-US" sz="3000" b="1" dirty="0" smtClean="0"/>
              <a:t>2- Operating cash inflows</a:t>
            </a:r>
          </a:p>
          <a:p>
            <a:pPr marL="0" indent="0" algn="justLow" rtl="0"/>
            <a:r>
              <a:rPr lang="en-US" sz="3000" b="1" dirty="0" smtClean="0"/>
              <a:t>3- Terminal cash flow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nchor="ctr"/>
          <a:lstStyle/>
          <a:p>
            <a:pPr algn="justLow" rtl="0">
              <a:defRPr/>
            </a:pPr>
            <a:r>
              <a:rPr lang="ar-SA" sz="3200" dirty="0" smtClean="0">
                <a:effectLst>
                  <a:outerShdw blurRad="38100" dist="38100" dir="2700000" algn="tl">
                    <a:srgbClr val="000000">
                      <a:alpha val="43137"/>
                    </a:srgbClr>
                  </a:outerShdw>
                </a:effectLst>
              </a:rPr>
              <a:t>  </a:t>
            </a:r>
            <a:r>
              <a:rPr lang="en-US" sz="3500" b="1" dirty="0" smtClean="0">
                <a:effectLst>
                  <a:outerShdw blurRad="38100" dist="38100" dir="2700000" algn="tl">
                    <a:srgbClr val="000000">
                      <a:alpha val="43137"/>
                    </a:srgbClr>
                  </a:outerShdw>
                </a:effectLst>
              </a:rPr>
              <a:t>CHAPTER 10: CASH FLOWS COMPONENTS</a:t>
            </a:r>
            <a:endParaRPr lang="en-US" sz="35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2285992"/>
            <a:ext cx="8715436" cy="2857520"/>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t>All projects- whether for expansion, replacement, renewal, or other some purposes- have the first two components. </a:t>
            </a:r>
          </a:p>
          <a:p>
            <a:pPr marL="0" indent="0" algn="justLow" rtl="0"/>
            <a:r>
              <a:rPr lang="en-US" sz="3000" b="1" dirty="0" smtClean="0">
                <a:solidFill>
                  <a:srgbClr val="002060"/>
                </a:solidFill>
              </a:rPr>
              <a:t>Figure 8.3 </a:t>
            </a:r>
            <a:r>
              <a:rPr lang="en-US" sz="3000" b="1" dirty="0" smtClean="0"/>
              <a:t>depicts the cash flows for a project on time line. Each of the cash flow components is labeled.</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nchor="ctr"/>
          <a:lstStyle/>
          <a:p>
            <a:pPr algn="justLow" rtl="0">
              <a:defRPr/>
            </a:pPr>
            <a:r>
              <a:rPr lang="ar-SA" sz="3200" dirty="0" smtClean="0">
                <a:effectLst>
                  <a:outerShdw blurRad="38100" dist="38100" dir="2700000" algn="tl">
                    <a:srgbClr val="000000">
                      <a:alpha val="43137"/>
                    </a:srgbClr>
                  </a:outerShdw>
                </a:effectLst>
              </a:rPr>
              <a:t>  </a:t>
            </a:r>
            <a:r>
              <a:rPr lang="en-US" sz="3500" b="1" dirty="0" smtClean="0">
                <a:effectLst>
                  <a:outerShdw blurRad="38100" dist="38100" dir="2700000" algn="tl">
                    <a:srgbClr val="000000">
                      <a:alpha val="43137"/>
                    </a:srgbClr>
                  </a:outerShdw>
                </a:effectLst>
              </a:rPr>
              <a:t>CHAPTER 10: CASH FLOWS COMPONENTS</a:t>
            </a:r>
            <a:endParaRPr lang="en-US" sz="35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4071966"/>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000" b="1" dirty="0" smtClean="0">
                <a:solidFill>
                  <a:srgbClr val="C00000"/>
                </a:solidFill>
              </a:rPr>
              <a:t>Initial investment: </a:t>
            </a:r>
            <a:r>
              <a:rPr lang="en-US" sz="3000" b="1" dirty="0" smtClean="0"/>
              <a:t>is the relevant cash outflow for a proposed project at time zero.</a:t>
            </a:r>
          </a:p>
          <a:p>
            <a:pPr marL="0" indent="0" algn="justLow" rtl="0"/>
            <a:r>
              <a:rPr lang="en-US" sz="3000" b="1" dirty="0" smtClean="0">
                <a:solidFill>
                  <a:srgbClr val="C00000"/>
                </a:solidFill>
              </a:rPr>
              <a:t>Operating cash inflows: </a:t>
            </a:r>
            <a:r>
              <a:rPr lang="en-US" sz="3000" b="1" dirty="0" smtClean="0"/>
              <a:t>are the incremental after-tax cash inflows resulting from use of a project during its life.</a:t>
            </a:r>
          </a:p>
          <a:p>
            <a:pPr marL="0" indent="0" algn="justLow" rtl="0"/>
            <a:r>
              <a:rPr lang="en-US" sz="3000" b="1" dirty="0" smtClean="0">
                <a:solidFill>
                  <a:srgbClr val="C00000"/>
                </a:solidFill>
              </a:rPr>
              <a:t>Terminal cash flow: </a:t>
            </a:r>
            <a:r>
              <a:rPr lang="en-US" sz="3000" b="1" dirty="0" smtClean="0"/>
              <a:t>is the after-tax non operating cash flow occurring in the final year of a project, usually attributable to liquidation of the project.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8</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sz="3100" b="1" dirty="0" smtClean="0">
                <a:solidFill>
                  <a:srgbClr val="002060"/>
                </a:solidFill>
              </a:rPr>
              <a:t>II- EXPANSION VERSUS REPLACEMENT CASH FLOWS</a:t>
            </a:r>
          </a:p>
          <a:p>
            <a:pPr marL="0" indent="0" algn="justLow" rtl="0"/>
            <a:r>
              <a:rPr lang="en-US" sz="3300" b="1" dirty="0" smtClean="0"/>
              <a:t>The development of relevant cash flows is most straightforward in the case of expansion decisions. In this case, the initial investment, operating cash inflows, and terminal cash flow are merely the after-tax cash outflow and inflow associated with the proposed outlay.</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9</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100" b="1" dirty="0" smtClean="0">
                <a:solidFill>
                  <a:srgbClr val="002060"/>
                </a:solidFill>
              </a:rPr>
              <a:t>II- EXPANSION VERSUS REPLACEMENT CASH FLOWS</a:t>
            </a:r>
          </a:p>
          <a:p>
            <a:pPr marL="0" indent="0" algn="justLow" rtl="0"/>
            <a:r>
              <a:rPr lang="en-US" sz="3300" b="1" dirty="0" smtClean="0"/>
              <a:t>The development of relevant cash flows for replacement decisions is more complicated; the firm must find the incremental cash outflows and inflows that will result from the proposed replacement.</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10</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100" b="1" dirty="0" smtClean="0">
                <a:solidFill>
                  <a:srgbClr val="002060"/>
                </a:solidFill>
              </a:rPr>
              <a:t>II- EXPANSION VERSUS REPLACEMENT CASH FLOWS</a:t>
            </a:r>
          </a:p>
          <a:p>
            <a:pPr marL="0" indent="0" algn="justLow" rtl="0"/>
            <a:r>
              <a:rPr lang="en-US" sz="3300" b="1" dirty="0" smtClean="0"/>
              <a:t>The initial investment in this case is found by subtracting from the initial investment needed to acquire the new asset any after-tax cash inflows expected from liquidation today of the old asset being replaced.</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11</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12</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285720" y="1428736"/>
          <a:ext cx="8656320" cy="4328704"/>
        </p:xfrm>
        <a:graphic>
          <a:graphicData uri="http://schemas.openxmlformats.org/drawingml/2006/table">
            <a:tbl>
              <a:tblPr rtl="1" firstRow="1" bandRow="1">
                <a:tableStyleId>{5C22544A-7EE6-4342-B048-85BDC9FD1C3A}</a:tableStyleId>
              </a:tblPr>
              <a:tblGrid>
                <a:gridCol w="1728799"/>
                <a:gridCol w="1728799"/>
                <a:gridCol w="1506858"/>
                <a:gridCol w="1648766"/>
                <a:gridCol w="2043098"/>
              </a:tblGrid>
              <a:tr h="899694">
                <a:tc gridSpan="5">
                  <a:txBody>
                    <a:bodyPr/>
                    <a:lstStyle/>
                    <a:p>
                      <a:pPr algn="ctr" rtl="0"/>
                      <a:r>
                        <a:rPr lang="en-US" sz="3200" dirty="0" smtClean="0">
                          <a:solidFill>
                            <a:schemeClr val="tx1"/>
                          </a:solidFill>
                        </a:rPr>
                        <a:t>Expansion and Replacement</a:t>
                      </a:r>
                      <a:r>
                        <a:rPr lang="en-US" sz="3200" baseline="0" dirty="0" smtClean="0">
                          <a:solidFill>
                            <a:schemeClr val="tx1"/>
                          </a:solidFill>
                        </a:rPr>
                        <a:t> cash flows</a:t>
                      </a:r>
                      <a:endParaRPr lang="ar-SA" sz="3200" dirty="0">
                        <a:solidFill>
                          <a:schemeClr val="tx1"/>
                        </a:solidFill>
                      </a:endParaRPr>
                    </a:p>
                  </a:txBody>
                  <a:tcPr anchor="ctr"/>
                </a:tc>
                <a:tc hMerge="1">
                  <a:txBody>
                    <a:bodyPr/>
                    <a:lstStyle/>
                    <a:p>
                      <a:pPr rtl="1"/>
                      <a:endParaRPr lang="ar-SA"/>
                    </a:p>
                  </a:txBody>
                  <a:tcPr/>
                </a:tc>
                <a:tc hMerge="1">
                  <a:txBody>
                    <a:bodyPr/>
                    <a:lstStyle/>
                    <a:p>
                      <a:pPr rtl="1"/>
                      <a:endParaRPr lang="ar-SA"/>
                    </a:p>
                  </a:txBody>
                  <a:tcPr/>
                </a:tc>
                <a:tc hMerge="1">
                  <a:txBody>
                    <a:bodyPr/>
                    <a:lstStyle/>
                    <a:p>
                      <a:pPr rtl="1"/>
                      <a:endParaRPr lang="ar-SA" dirty="0"/>
                    </a:p>
                  </a:txBody>
                  <a:tcPr/>
                </a:tc>
                <a:tc hMerge="1">
                  <a:txBody>
                    <a:bodyPr/>
                    <a:lstStyle/>
                    <a:p>
                      <a:pPr rtl="1"/>
                      <a:endParaRPr lang="ar-SA" dirty="0"/>
                    </a:p>
                  </a:txBody>
                  <a:tcPr/>
                </a:tc>
              </a:tr>
              <a:tr h="777250">
                <a:tc gridSpan="4">
                  <a:txBody>
                    <a:bodyPr/>
                    <a:lstStyle/>
                    <a:p>
                      <a:pPr algn="ctr" rtl="0"/>
                      <a:r>
                        <a:rPr lang="en-US" sz="3200" b="1" dirty="0" smtClean="0"/>
                        <a:t>Replacement</a:t>
                      </a:r>
                      <a:endParaRPr lang="ar-SA" sz="3200" b="1" dirty="0"/>
                    </a:p>
                  </a:txBody>
                  <a:tcPr anchor="ctr"/>
                </a:tc>
                <a:tc hMerge="1">
                  <a:txBody>
                    <a:bodyPr/>
                    <a:lstStyle/>
                    <a:p>
                      <a:pPr algn="ctr" rtl="0"/>
                      <a:endParaRPr lang="ar-SA"/>
                    </a:p>
                  </a:txBody>
                  <a:tcPr anchor="ctr"/>
                </a:tc>
                <a:tc hMerge="1">
                  <a:txBody>
                    <a:bodyPr/>
                    <a:lstStyle/>
                    <a:p>
                      <a:pPr algn="ctr" rtl="0"/>
                      <a:endParaRPr lang="ar-SA"/>
                    </a:p>
                  </a:txBody>
                  <a:tcPr anchor="ctr"/>
                </a:tc>
                <a:tc hMerge="1">
                  <a:txBody>
                    <a:bodyPr/>
                    <a:lstStyle/>
                    <a:p>
                      <a:pPr algn="ctr" rtl="0"/>
                      <a:endParaRPr lang="ar-SA" dirty="0"/>
                    </a:p>
                  </a:txBody>
                  <a:tcPr anchor="ctr"/>
                </a:tc>
                <a:tc>
                  <a:txBody>
                    <a:bodyPr/>
                    <a:lstStyle/>
                    <a:p>
                      <a:pPr algn="ctr" rtl="0"/>
                      <a:r>
                        <a:rPr lang="en-US" sz="3200" b="1" dirty="0" smtClean="0"/>
                        <a:t>expansion</a:t>
                      </a:r>
                      <a:endParaRPr lang="ar-SA" sz="3200" b="1" dirty="0"/>
                    </a:p>
                  </a:txBody>
                  <a:tcPr anchor="ctr"/>
                </a:tc>
              </a:tr>
              <a:tr h="2252146">
                <a:tc>
                  <a:txBody>
                    <a:bodyPr/>
                    <a:lstStyle/>
                    <a:p>
                      <a:pPr algn="ctr" rtl="0"/>
                      <a:r>
                        <a:rPr lang="en-US" sz="2800" b="1" dirty="0" smtClean="0"/>
                        <a:t>Relevant cash flows</a:t>
                      </a:r>
                    </a:p>
                    <a:p>
                      <a:pPr algn="ctr" rtl="0"/>
                      <a:r>
                        <a:rPr lang="en-US" sz="2800" b="1" dirty="0" smtClean="0"/>
                        <a:t>[(4)= (2)-(3)]</a:t>
                      </a:r>
                      <a:endParaRPr lang="ar-SA" sz="2800" b="1" dirty="0"/>
                    </a:p>
                  </a:txBody>
                  <a:tcPr anchor="ctr"/>
                </a:tc>
                <a:tc>
                  <a:txBody>
                    <a:bodyPr/>
                    <a:lstStyle/>
                    <a:p>
                      <a:pPr algn="ctr" rtl="0"/>
                      <a:r>
                        <a:rPr lang="en-US" sz="2800" b="1" dirty="0" smtClean="0"/>
                        <a:t>Old Asset A</a:t>
                      </a:r>
                    </a:p>
                    <a:p>
                      <a:pPr algn="ctr" rtl="0"/>
                      <a:r>
                        <a:rPr lang="en-US" sz="2800" b="1" dirty="0" smtClean="0"/>
                        <a:t>(3)</a:t>
                      </a:r>
                      <a:endParaRPr lang="ar-SA" sz="2800" b="1" dirty="0" smtClean="0"/>
                    </a:p>
                    <a:p>
                      <a:pPr algn="ctr" rtl="0"/>
                      <a:endParaRPr lang="ar-SA" sz="2800" b="1" dirty="0"/>
                    </a:p>
                  </a:txBody>
                  <a:tcPr anchor="ctr"/>
                </a:tc>
                <a:tc>
                  <a:txBody>
                    <a:bodyPr/>
                    <a:lstStyle/>
                    <a:p>
                      <a:pPr algn="ctr" rtl="0"/>
                      <a:r>
                        <a:rPr lang="en-US" sz="2800" b="1" dirty="0" smtClean="0"/>
                        <a:t>New Asset A</a:t>
                      </a:r>
                    </a:p>
                    <a:p>
                      <a:pPr algn="ctr" rtl="0"/>
                      <a:r>
                        <a:rPr lang="en-US" sz="2800" b="1" dirty="0" smtClean="0"/>
                        <a:t>(2)</a:t>
                      </a:r>
                      <a:endParaRPr lang="ar-SA" sz="2800" b="1" dirty="0" smtClean="0"/>
                    </a:p>
                    <a:p>
                      <a:pPr algn="ctr" rtl="0"/>
                      <a:endParaRPr lang="ar-SA" sz="2800" b="1" dirty="0"/>
                    </a:p>
                  </a:txBody>
                  <a:tcPr anchor="ctr"/>
                </a:tc>
                <a:tc>
                  <a:txBody>
                    <a:bodyPr/>
                    <a:lstStyle/>
                    <a:p>
                      <a:pPr algn="ctr" rtl="0"/>
                      <a:endParaRPr lang="en-US" sz="2800" b="1" dirty="0" smtClean="0"/>
                    </a:p>
                    <a:p>
                      <a:pPr algn="ctr" rtl="0"/>
                      <a:r>
                        <a:rPr lang="en-US" sz="2800" b="1" dirty="0" smtClean="0"/>
                        <a:t>New Asset A</a:t>
                      </a:r>
                    </a:p>
                    <a:p>
                      <a:pPr algn="ctr" rtl="0"/>
                      <a:r>
                        <a:rPr lang="en-US" sz="2800" b="1" dirty="0" smtClean="0"/>
                        <a:t>(1)</a:t>
                      </a:r>
                      <a:endParaRPr lang="ar-SA" sz="2800" b="1" dirty="0" smtClean="0"/>
                    </a:p>
                    <a:p>
                      <a:pPr algn="ctr" rtl="0"/>
                      <a:endParaRPr lang="ar-SA" sz="2800" b="1" dirty="0" smtClean="0"/>
                    </a:p>
                    <a:p>
                      <a:pPr algn="ctr" rtl="0"/>
                      <a:endParaRPr lang="ar-SA" sz="2800" b="1" dirty="0"/>
                    </a:p>
                  </a:txBody>
                  <a:tcPr anchor="ctr"/>
                </a:tc>
                <a:tc>
                  <a:txBody>
                    <a:bodyPr/>
                    <a:lstStyle/>
                    <a:p>
                      <a:pPr algn="ctr" rtl="0"/>
                      <a:r>
                        <a:rPr lang="en-US" sz="2800" b="1" dirty="0" smtClean="0"/>
                        <a:t>Initial investment</a:t>
                      </a:r>
                      <a:endParaRPr lang="ar-SA" sz="2800" b="1" dirty="0"/>
                    </a:p>
                  </a:txBody>
                  <a:tcPr anchor="ct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13</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285718" y="1714488"/>
          <a:ext cx="8644000" cy="3786214"/>
        </p:xfrm>
        <a:graphic>
          <a:graphicData uri="http://schemas.openxmlformats.org/drawingml/2006/table">
            <a:tbl>
              <a:tblPr rtl="1" firstRow="1" bandRow="1">
                <a:tableStyleId>{5C22544A-7EE6-4342-B048-85BDC9FD1C3A}</a:tableStyleId>
              </a:tblPr>
              <a:tblGrid>
                <a:gridCol w="1728800"/>
                <a:gridCol w="1728800"/>
                <a:gridCol w="1728800"/>
                <a:gridCol w="1728800"/>
                <a:gridCol w="1728800"/>
              </a:tblGrid>
              <a:tr h="1185582">
                <a:tc>
                  <a:txBody>
                    <a:bodyPr/>
                    <a:lstStyle/>
                    <a:p>
                      <a:pPr algn="ctr" rtl="0"/>
                      <a:r>
                        <a:rPr lang="en-US" sz="2800" dirty="0" smtClean="0">
                          <a:solidFill>
                            <a:srgbClr val="C00000"/>
                          </a:solidFill>
                        </a:rPr>
                        <a:t>$10000</a:t>
                      </a:r>
                      <a:endParaRPr lang="ar-SA" sz="2800" dirty="0">
                        <a:solidFill>
                          <a:srgbClr val="C00000"/>
                        </a:solidFill>
                      </a:endParaRPr>
                    </a:p>
                  </a:txBody>
                  <a:tcPr anchor="ctr"/>
                </a:tc>
                <a:tc>
                  <a:txBody>
                    <a:bodyPr/>
                    <a:lstStyle/>
                    <a:p>
                      <a:pPr algn="ctr" rtl="0"/>
                      <a:r>
                        <a:rPr lang="en-US" sz="2800" dirty="0" smtClean="0">
                          <a:solidFill>
                            <a:srgbClr val="C00000"/>
                          </a:solidFill>
                        </a:rPr>
                        <a:t>………</a:t>
                      </a:r>
                      <a:endParaRPr lang="ar-SA" sz="2800"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$10000</a:t>
                      </a:r>
                      <a:endParaRPr lang="ar-SA" sz="2800" dirty="0" smtClean="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$13000</a:t>
                      </a:r>
                      <a:endParaRPr lang="ar-SA" sz="2800" dirty="0" smtClean="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Initial  Invest</a:t>
                      </a:r>
                      <a:endParaRPr lang="ar-SA" sz="2800" dirty="0" smtClean="0">
                        <a:solidFill>
                          <a:srgbClr val="C00000"/>
                        </a:solidFill>
                      </a:endParaRPr>
                    </a:p>
                  </a:txBody>
                  <a:tcPr anchor="ctr"/>
                </a:tc>
              </a:tr>
              <a:tr h="650158">
                <a:tc gridSpan="4">
                  <a:txBody>
                    <a:bodyPr/>
                    <a:lstStyle/>
                    <a:p>
                      <a:pPr algn="ctr" rtl="0"/>
                      <a:r>
                        <a:rPr lang="en-US" sz="2800" b="1" dirty="0" smtClean="0"/>
                        <a:t>Operating cash inflows</a:t>
                      </a:r>
                      <a:endParaRPr lang="ar-SA" sz="2800" b="1" dirty="0"/>
                    </a:p>
                  </a:txBody>
                  <a:tcPr anchor="ctr"/>
                </a:tc>
                <a:tc hMerge="1">
                  <a:txBody>
                    <a:bodyPr/>
                    <a:lstStyle/>
                    <a:p>
                      <a:pPr algn="ctr" rtl="1"/>
                      <a:endParaRPr lang="ar-SA"/>
                    </a:p>
                  </a:txBody>
                  <a:tcPr anchor="ctr"/>
                </a:tc>
                <a:tc hMerge="1">
                  <a:txBody>
                    <a:bodyPr/>
                    <a:lstStyle/>
                    <a:p>
                      <a:pPr algn="ctr" rtl="1"/>
                      <a:endParaRPr lang="ar-SA"/>
                    </a:p>
                  </a:txBody>
                  <a:tcPr anchor="ctr"/>
                </a:tc>
                <a:tc hMerge="1">
                  <a:txBody>
                    <a:bodyPr/>
                    <a:lstStyle/>
                    <a:p>
                      <a:pPr algn="ctr" rtl="1"/>
                      <a:endParaRPr lang="ar-SA" dirty="0"/>
                    </a:p>
                  </a:txBody>
                  <a:tcPr anchor="ctr"/>
                </a:tc>
                <a:tc>
                  <a:txBody>
                    <a:bodyPr/>
                    <a:lstStyle/>
                    <a:p>
                      <a:pPr algn="ctr" rtl="1"/>
                      <a:r>
                        <a:rPr lang="en-US" sz="2800" b="1" dirty="0" smtClean="0"/>
                        <a:t>Year</a:t>
                      </a:r>
                      <a:endParaRPr lang="ar-SA" sz="2800" b="1" dirty="0"/>
                    </a:p>
                  </a:txBody>
                  <a:tcPr anchor="ctr"/>
                </a:tc>
              </a:tr>
              <a:tr h="650158">
                <a:tc>
                  <a:txBody>
                    <a:bodyPr/>
                    <a:lstStyle/>
                    <a:p>
                      <a:pPr algn="ctr" rtl="0"/>
                      <a:r>
                        <a:rPr lang="en-US" sz="2800" b="1" dirty="0" smtClean="0"/>
                        <a:t>$2000</a:t>
                      </a:r>
                      <a:endParaRPr lang="ar-SA" sz="2800" b="1" dirty="0"/>
                    </a:p>
                  </a:txBody>
                  <a:tcPr anchor="ctr"/>
                </a:tc>
                <a:tc>
                  <a:txBody>
                    <a:bodyPr/>
                    <a:lstStyle/>
                    <a:p>
                      <a:pPr algn="ctr" rtl="1"/>
                      <a:r>
                        <a:rPr lang="en-US" sz="2800" b="1" dirty="0" smtClean="0"/>
                        <a:t>$3000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1</a:t>
                      </a:r>
                      <a:endParaRPr lang="ar-SA" sz="2800" b="1" dirty="0"/>
                    </a:p>
                  </a:txBody>
                  <a:tcPr anchor="ctr"/>
                </a:tc>
              </a:tr>
              <a:tr h="650158">
                <a:tc>
                  <a:txBody>
                    <a:bodyPr/>
                    <a:lstStyle/>
                    <a:p>
                      <a:pPr algn="ctr" rtl="0"/>
                      <a:r>
                        <a:rPr lang="en-US" sz="2800" b="1" dirty="0" smtClean="0"/>
                        <a:t>2500</a:t>
                      </a:r>
                      <a:endParaRPr lang="ar-SA" sz="2800" b="1" dirty="0"/>
                    </a:p>
                  </a:txBody>
                  <a:tcPr anchor="ctr"/>
                </a:tc>
                <a:tc>
                  <a:txBody>
                    <a:bodyPr/>
                    <a:lstStyle/>
                    <a:p>
                      <a:pPr algn="ctr" rtl="1"/>
                      <a:r>
                        <a:rPr lang="en-US" sz="2800" b="1" dirty="0" smtClean="0"/>
                        <a:t>2500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2</a:t>
                      </a:r>
                      <a:endParaRPr lang="ar-SA" sz="2800" b="1" dirty="0"/>
                    </a:p>
                  </a:txBody>
                  <a:tcPr anchor="ctr"/>
                </a:tc>
              </a:tr>
              <a:tr h="650158">
                <a:tc>
                  <a:txBody>
                    <a:bodyPr/>
                    <a:lstStyle/>
                    <a:p>
                      <a:pPr algn="ctr" rtl="0"/>
                      <a:r>
                        <a:rPr lang="en-US" sz="2800" b="1" dirty="0" smtClean="0"/>
                        <a:t>3000</a:t>
                      </a:r>
                      <a:endParaRPr lang="ar-SA" sz="2800" b="1" dirty="0"/>
                    </a:p>
                  </a:txBody>
                  <a:tcPr anchor="ctr"/>
                </a:tc>
                <a:tc>
                  <a:txBody>
                    <a:bodyPr/>
                    <a:lstStyle/>
                    <a:p>
                      <a:pPr algn="ctr" rtl="1"/>
                      <a:r>
                        <a:rPr lang="en-US" sz="2800" b="1" dirty="0" smtClean="0"/>
                        <a:t>2000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3</a:t>
                      </a:r>
                      <a:endParaRPr lang="ar-SA" sz="2800" b="1" dirty="0"/>
                    </a:p>
                  </a:txBody>
                  <a:tcPr anchor="ct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endParaRPr lang="en-US" sz="3300" b="1" dirty="0" smtClean="0"/>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14</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graphicFrame>
        <p:nvGraphicFramePr>
          <p:cNvPr id="6" name="جدول 5"/>
          <p:cNvGraphicFramePr>
            <a:graphicFrameLocks noGrp="1"/>
          </p:cNvGraphicFramePr>
          <p:nvPr/>
        </p:nvGraphicFramePr>
        <p:xfrm>
          <a:off x="285718" y="1714488"/>
          <a:ext cx="8644000" cy="4080936"/>
        </p:xfrm>
        <a:graphic>
          <a:graphicData uri="http://schemas.openxmlformats.org/drawingml/2006/table">
            <a:tbl>
              <a:tblPr rtl="1" firstRow="1" bandRow="1">
                <a:tableStyleId>{5C22544A-7EE6-4342-B048-85BDC9FD1C3A}</a:tableStyleId>
              </a:tblPr>
              <a:tblGrid>
                <a:gridCol w="1728800"/>
                <a:gridCol w="1728800"/>
                <a:gridCol w="1728800"/>
                <a:gridCol w="1728800"/>
                <a:gridCol w="1728800"/>
              </a:tblGrid>
              <a:tr h="1185582">
                <a:tc>
                  <a:txBody>
                    <a:bodyPr/>
                    <a:lstStyle/>
                    <a:p>
                      <a:pPr algn="ctr" rtl="0"/>
                      <a:r>
                        <a:rPr lang="en-US" sz="2800" dirty="0" smtClean="0">
                          <a:solidFill>
                            <a:srgbClr val="C00000"/>
                          </a:solidFill>
                        </a:rPr>
                        <a:t>$10000</a:t>
                      </a:r>
                      <a:endParaRPr lang="ar-SA" sz="2800" dirty="0">
                        <a:solidFill>
                          <a:srgbClr val="C00000"/>
                        </a:solidFill>
                      </a:endParaRPr>
                    </a:p>
                  </a:txBody>
                  <a:tcPr anchor="ctr"/>
                </a:tc>
                <a:tc>
                  <a:txBody>
                    <a:bodyPr/>
                    <a:lstStyle/>
                    <a:p>
                      <a:pPr algn="ctr" rtl="0"/>
                      <a:r>
                        <a:rPr lang="en-US" sz="2800" dirty="0" smtClean="0">
                          <a:solidFill>
                            <a:srgbClr val="C00000"/>
                          </a:solidFill>
                        </a:rPr>
                        <a:t>………</a:t>
                      </a:r>
                      <a:endParaRPr lang="ar-SA" sz="2800" dirty="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$10000</a:t>
                      </a:r>
                      <a:endParaRPr lang="ar-SA" sz="2800" dirty="0" smtClean="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$13000</a:t>
                      </a:r>
                      <a:endParaRPr lang="ar-SA" sz="2800" dirty="0" smtClean="0">
                        <a:solidFill>
                          <a:srgbClr val="C000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rgbClr val="C00000"/>
                          </a:solidFill>
                        </a:rPr>
                        <a:t>Initial  Invest</a:t>
                      </a:r>
                      <a:endParaRPr lang="ar-SA" sz="2800" dirty="0" smtClean="0">
                        <a:solidFill>
                          <a:srgbClr val="C00000"/>
                        </a:solidFill>
                      </a:endParaRPr>
                    </a:p>
                  </a:txBody>
                  <a:tcPr anchor="ctr"/>
                </a:tc>
              </a:tr>
              <a:tr h="650158">
                <a:tc gridSpan="4">
                  <a:txBody>
                    <a:bodyPr/>
                    <a:lstStyle/>
                    <a:p>
                      <a:pPr algn="ctr" rtl="0"/>
                      <a:r>
                        <a:rPr lang="en-US" sz="2800" b="1" dirty="0" smtClean="0"/>
                        <a:t>Operating cash inflows</a:t>
                      </a:r>
                      <a:endParaRPr lang="ar-SA" sz="2800" b="1" dirty="0"/>
                    </a:p>
                  </a:txBody>
                  <a:tcPr anchor="ctr"/>
                </a:tc>
                <a:tc hMerge="1">
                  <a:txBody>
                    <a:bodyPr/>
                    <a:lstStyle/>
                    <a:p>
                      <a:pPr algn="ctr" rtl="1"/>
                      <a:endParaRPr lang="ar-SA"/>
                    </a:p>
                  </a:txBody>
                  <a:tcPr anchor="ctr"/>
                </a:tc>
                <a:tc hMerge="1">
                  <a:txBody>
                    <a:bodyPr/>
                    <a:lstStyle/>
                    <a:p>
                      <a:pPr algn="ctr" rtl="1"/>
                      <a:endParaRPr lang="ar-SA"/>
                    </a:p>
                  </a:txBody>
                  <a:tcPr anchor="ctr"/>
                </a:tc>
                <a:tc hMerge="1">
                  <a:txBody>
                    <a:bodyPr/>
                    <a:lstStyle/>
                    <a:p>
                      <a:pPr algn="ctr" rtl="1"/>
                      <a:endParaRPr lang="ar-SA" dirty="0"/>
                    </a:p>
                  </a:txBody>
                  <a:tcPr anchor="ctr"/>
                </a:tc>
                <a:tc>
                  <a:txBody>
                    <a:bodyPr/>
                    <a:lstStyle/>
                    <a:p>
                      <a:pPr algn="ctr" rtl="1"/>
                      <a:r>
                        <a:rPr lang="en-US" sz="2800" b="1" dirty="0" smtClean="0"/>
                        <a:t>Year</a:t>
                      </a:r>
                      <a:endParaRPr lang="ar-SA" sz="2800" b="1" dirty="0"/>
                    </a:p>
                  </a:txBody>
                  <a:tcPr anchor="ctr"/>
                </a:tc>
              </a:tr>
              <a:tr h="650158">
                <a:tc>
                  <a:txBody>
                    <a:bodyPr/>
                    <a:lstStyle/>
                    <a:p>
                      <a:pPr algn="ctr" rtl="0"/>
                      <a:r>
                        <a:rPr lang="en-US" sz="2800" b="1" dirty="0" smtClean="0"/>
                        <a:t>$3500</a:t>
                      </a:r>
                      <a:endParaRPr lang="ar-SA" sz="2800" b="1" dirty="0"/>
                    </a:p>
                  </a:txBody>
                  <a:tcPr anchor="ctr"/>
                </a:tc>
                <a:tc>
                  <a:txBody>
                    <a:bodyPr/>
                    <a:lstStyle/>
                    <a:p>
                      <a:pPr algn="ctr" rtl="1"/>
                      <a:r>
                        <a:rPr lang="en-US" sz="2800" b="1" dirty="0" smtClean="0"/>
                        <a:t>$1500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4</a:t>
                      </a:r>
                      <a:endParaRPr lang="ar-SA" sz="2800" b="1" dirty="0"/>
                    </a:p>
                  </a:txBody>
                  <a:tcPr anchor="ctr"/>
                </a:tc>
              </a:tr>
              <a:tr h="650158">
                <a:tc>
                  <a:txBody>
                    <a:bodyPr/>
                    <a:lstStyle/>
                    <a:p>
                      <a:pPr algn="ctr" rtl="0"/>
                      <a:r>
                        <a:rPr lang="en-US" sz="2800" b="1" dirty="0" smtClean="0"/>
                        <a:t>4000</a:t>
                      </a:r>
                      <a:endParaRPr lang="ar-SA" sz="2800" b="1" dirty="0"/>
                    </a:p>
                  </a:txBody>
                  <a:tcPr anchor="ctr"/>
                </a:tc>
                <a:tc>
                  <a:txBody>
                    <a:bodyPr/>
                    <a:lstStyle/>
                    <a:p>
                      <a:pPr algn="ctr" rtl="1"/>
                      <a:r>
                        <a:rPr lang="en-US" sz="2800" b="1" dirty="0" smtClean="0"/>
                        <a:t>1000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5000</a:t>
                      </a:r>
                      <a:endParaRPr lang="ar-SA" sz="2800" b="1" dirty="0"/>
                    </a:p>
                  </a:txBody>
                  <a:tcPr anchor="ctr"/>
                </a:tc>
                <a:tc>
                  <a:txBody>
                    <a:bodyPr/>
                    <a:lstStyle/>
                    <a:p>
                      <a:pPr algn="ctr" rtl="1"/>
                      <a:r>
                        <a:rPr lang="en-US" sz="2800" b="1" dirty="0" smtClean="0"/>
                        <a:t>5</a:t>
                      </a:r>
                      <a:endParaRPr lang="ar-SA" sz="2800" b="1" dirty="0"/>
                    </a:p>
                  </a:txBody>
                  <a:tcPr anchor="ctr"/>
                </a:tc>
              </a:tr>
              <a:tr h="650158">
                <a:tc>
                  <a:txBody>
                    <a:bodyPr/>
                    <a:lstStyle/>
                    <a:p>
                      <a:pPr algn="ctr" rtl="0"/>
                      <a:r>
                        <a:rPr lang="en-US" sz="2800" b="1" dirty="0" smtClean="0"/>
                        <a:t>5000</a:t>
                      </a:r>
                      <a:endParaRPr lang="ar-SA" sz="2800" b="1" dirty="0"/>
                    </a:p>
                  </a:txBody>
                  <a:tcPr anchor="ctr"/>
                </a:tc>
                <a:tc>
                  <a:txBody>
                    <a:bodyPr/>
                    <a:lstStyle/>
                    <a:p>
                      <a:pPr algn="ctr" rtl="1"/>
                      <a:r>
                        <a:rPr lang="en-US" sz="2800" b="1" dirty="0" smtClean="0"/>
                        <a:t>2000</a:t>
                      </a:r>
                      <a:endParaRPr lang="ar-SA" sz="2800" b="1" dirty="0"/>
                    </a:p>
                  </a:txBody>
                  <a:tcPr anchor="ctr"/>
                </a:tc>
                <a:tc>
                  <a:txBody>
                    <a:bodyPr/>
                    <a:lstStyle/>
                    <a:p>
                      <a:pPr algn="ctr" rtl="1"/>
                      <a:r>
                        <a:rPr lang="en-US" sz="2800" b="1" dirty="0" smtClean="0"/>
                        <a:t>7000</a:t>
                      </a:r>
                      <a:endParaRPr lang="ar-SA" sz="2800" b="1" dirty="0"/>
                    </a:p>
                  </a:txBody>
                  <a:tcPr anchor="ctr"/>
                </a:tc>
                <a:tc>
                  <a:txBody>
                    <a:bodyPr/>
                    <a:lstStyle/>
                    <a:p>
                      <a:pPr algn="ctr" rtl="1"/>
                      <a:r>
                        <a:rPr lang="en-US" sz="2800" b="1" dirty="0" smtClean="0"/>
                        <a:t>7000</a:t>
                      </a:r>
                      <a:endParaRPr lang="ar-SA" sz="2800" b="1" dirty="0"/>
                    </a:p>
                  </a:txBody>
                  <a:tcPr anchor="ctr"/>
                </a:tc>
                <a:tc>
                  <a:txBody>
                    <a:bodyPr/>
                    <a:lstStyle/>
                    <a:p>
                      <a:pPr algn="ctr" rtl="0"/>
                      <a:r>
                        <a:rPr lang="en-US" sz="2800" b="1" dirty="0" smtClean="0"/>
                        <a:t>Terminal Cash Flow</a:t>
                      </a:r>
                      <a:endParaRPr lang="ar-SA" sz="2800" b="1" dirty="0"/>
                    </a:p>
                  </a:txBody>
                  <a:tcPr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714488"/>
            <a:ext cx="8715436" cy="3857652"/>
          </a:xfrm>
        </p:spPr>
        <p:style>
          <a:lnRef idx="0">
            <a:schemeClr val="accent5"/>
          </a:lnRef>
          <a:fillRef idx="3">
            <a:schemeClr val="accent5"/>
          </a:fillRef>
          <a:effectRef idx="3">
            <a:schemeClr val="accent5"/>
          </a:effectRef>
          <a:fontRef idx="minor">
            <a:schemeClr val="lt1"/>
          </a:fontRef>
        </p:style>
        <p:txBody>
          <a:bodyPr anchor="t">
            <a:noAutofit/>
          </a:bodyPr>
          <a:lstStyle/>
          <a:p>
            <a:pPr algn="justLow" rtl="0"/>
            <a:r>
              <a:rPr lang="en-US" sz="3100" b="1" dirty="0" smtClean="0"/>
              <a:t>III- SUNK COSTS AND OPPORTUNITY COSTS</a:t>
            </a:r>
          </a:p>
          <a:p>
            <a:pPr marL="0" indent="0" algn="justLow" rtl="0"/>
            <a:r>
              <a:rPr lang="en-US" sz="3300" b="1" dirty="0" smtClean="0">
                <a:solidFill>
                  <a:srgbClr val="C00000"/>
                </a:solidFill>
              </a:rPr>
              <a:t>Sunk costs: </a:t>
            </a:r>
            <a:r>
              <a:rPr lang="en-US" sz="3300" b="1" dirty="0" smtClean="0"/>
              <a:t>Cash outflows that have already been made  (that is past outlays) and therefore have no effect on the cash flows relevant to a current decision. </a:t>
            </a:r>
            <a:r>
              <a:rPr lang="en-US" sz="3300" b="1" i="1" dirty="0" smtClean="0">
                <a:solidFill>
                  <a:srgbClr val="002060"/>
                </a:solidFill>
              </a:rPr>
              <a:t>As a result, sunk costs should not be included in project’s incremental cash flows </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15</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71612"/>
            <a:ext cx="8715436" cy="4017628"/>
          </a:xfrm>
        </p:spPr>
        <p:style>
          <a:lnRef idx="2">
            <a:schemeClr val="accent1"/>
          </a:lnRef>
          <a:fillRef idx="1">
            <a:schemeClr val="lt1"/>
          </a:fillRef>
          <a:effectRef idx="0">
            <a:schemeClr val="accent1"/>
          </a:effectRef>
          <a:fontRef idx="minor">
            <a:schemeClr val="dk1"/>
          </a:fontRef>
        </p:style>
        <p:txBody>
          <a:bodyPr anchor="t">
            <a:noAutofit/>
          </a:bodyPr>
          <a:lstStyle/>
          <a:p>
            <a:pPr marL="0" indent="0" algn="justLow" rtl="0"/>
            <a:r>
              <a:rPr lang="en-US" sz="3300" b="1" dirty="0" smtClean="0">
                <a:solidFill>
                  <a:srgbClr val="C00000"/>
                </a:solidFill>
              </a:rPr>
              <a:t>Opportunity </a:t>
            </a:r>
            <a:r>
              <a:rPr lang="en-US" sz="3300" b="1" dirty="0" smtClean="0">
                <a:solidFill>
                  <a:srgbClr val="C00000"/>
                </a:solidFill>
              </a:rPr>
              <a:t>costs: </a:t>
            </a:r>
            <a:r>
              <a:rPr lang="en-US" sz="3300" b="1" dirty="0" smtClean="0"/>
              <a:t>Cash flows that could be realized from the best alternative use of an owned asset that will be used in a proposed project.</a:t>
            </a:r>
          </a:p>
          <a:p>
            <a:pPr marL="0" indent="0" algn="justLow" rtl="0"/>
            <a:r>
              <a:rPr lang="en-US" sz="3300" b="1" dirty="0" smtClean="0">
                <a:solidFill>
                  <a:srgbClr val="002060"/>
                </a:solidFill>
              </a:rPr>
              <a:t>Therefore, they </a:t>
            </a:r>
            <a:r>
              <a:rPr lang="en-US" sz="3300" b="1" dirty="0" smtClean="0">
                <a:solidFill>
                  <a:srgbClr val="002060"/>
                </a:solidFill>
              </a:rPr>
              <a:t>represent </a:t>
            </a:r>
            <a:r>
              <a:rPr lang="en-US" sz="3300" b="1" dirty="0" smtClean="0">
                <a:solidFill>
                  <a:srgbClr val="002060"/>
                </a:solidFill>
              </a:rPr>
              <a:t>cash flows that will not be realized as a result of employing the given asset in the proposed project  </a:t>
            </a:r>
            <a:endParaRPr lang="en-US" sz="3300" b="1" i="1" dirty="0" smtClean="0">
              <a:solidFill>
                <a:srgbClr val="002060"/>
              </a:solidFill>
            </a:endParaRP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16</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82660"/>
          </a:xfrm>
        </p:spPr>
        <p:txBody>
          <a:bodyPr/>
          <a:lstStyle/>
          <a:p>
            <a:pPr algn="justLow" rtl="0">
              <a:defRPr/>
            </a:pPr>
            <a:r>
              <a:rPr lang="ar-SA" sz="4800"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CHAPTER 10: CASH FLOWS COMPONENTS</a:t>
            </a:r>
            <a:endParaRPr lang="en-US" sz="3600" b="1" dirty="0">
              <a:effectLst>
                <a:outerShdw blurRad="38100" dist="38100" dir="2700000" algn="tl">
                  <a:srgbClr val="000000">
                    <a:alpha val="43137"/>
                  </a:srgbClr>
                </a:outerShdw>
              </a:effectLst>
            </a:endParaRPr>
          </a:p>
        </p:txBody>
      </p:sp>
      <p:sp>
        <p:nvSpPr>
          <p:cNvPr id="7171" name="Text Placeholder 5"/>
          <p:cNvSpPr>
            <a:spLocks noGrp="1"/>
          </p:cNvSpPr>
          <p:nvPr>
            <p:ph idx="1"/>
          </p:nvPr>
        </p:nvSpPr>
        <p:spPr>
          <a:xfrm>
            <a:off x="214282" y="1500174"/>
            <a:ext cx="8715436" cy="4357718"/>
          </a:xfrm>
        </p:spPr>
        <p:style>
          <a:lnRef idx="2">
            <a:schemeClr val="accent1"/>
          </a:lnRef>
          <a:fillRef idx="1">
            <a:schemeClr val="lt1"/>
          </a:fillRef>
          <a:effectRef idx="0">
            <a:schemeClr val="accent1"/>
          </a:effectRef>
          <a:fontRef idx="minor">
            <a:schemeClr val="dk1"/>
          </a:fontRef>
        </p:style>
        <p:txBody>
          <a:bodyPr anchor="t">
            <a:noAutofit/>
          </a:bodyPr>
          <a:lstStyle/>
          <a:p>
            <a:pPr algn="justLow" rtl="0"/>
            <a:r>
              <a:rPr lang="en-US" sz="3600" b="1" dirty="0" smtClean="0">
                <a:solidFill>
                  <a:srgbClr val="C00000"/>
                </a:solidFill>
              </a:rPr>
              <a:t>CONCLUSION</a:t>
            </a:r>
          </a:p>
          <a:p>
            <a:pPr marL="0" indent="0" algn="justLow" rtl="0">
              <a:tabLst>
                <a:tab pos="92075" algn="l"/>
              </a:tabLst>
            </a:pPr>
            <a:r>
              <a:rPr lang="en-US" sz="3000" b="1" dirty="0" smtClean="0"/>
              <a:t>From capital budgeting point of view, cash flows must be based on the incremental cash flows in order to make the right decision. Further, the investment within an organization as we have seen might be as a subject for different kinds of alternatives. Therefore, it would be so valuable if the decision making for investment is clarified in terms incremental cash flows.</a:t>
            </a:r>
          </a:p>
          <a:p>
            <a:pPr algn="l"/>
            <a:r>
              <a:rPr lang="en-US" b="1" dirty="0" smtClean="0">
                <a:cs typeface="Arial" pitchFamily="34" charset="0"/>
              </a:rPr>
              <a:t> </a:t>
            </a:r>
          </a:p>
          <a:p>
            <a:pPr algn="l"/>
            <a:r>
              <a:rPr lang="en-GB" b="1" dirty="0" smtClean="0">
                <a:cs typeface="Arial" pitchFamily="34" charset="0"/>
              </a:rPr>
              <a:t>  </a:t>
            </a:r>
            <a:r>
              <a:rPr lang="en-US" b="1" dirty="0" smtClean="0">
                <a:cs typeface="Arial" pitchFamily="34" charset="0"/>
              </a:rPr>
              <a:t>     </a:t>
            </a:r>
            <a:r>
              <a:rPr lang="en-GB" b="1" dirty="0" smtClean="0">
                <a:cs typeface="Arial" pitchFamily="34" charset="0"/>
              </a:rPr>
              <a:t>     </a:t>
            </a:r>
            <a:endParaRPr lang="ar-EG" b="1" dirty="0" smtClean="0">
              <a:cs typeface="Arial" pitchFamily="34" charset="0"/>
            </a:endParaRPr>
          </a:p>
        </p:txBody>
      </p:sp>
      <p:sp>
        <p:nvSpPr>
          <p:cNvPr id="7172" name="Slide Number Placeholder 3"/>
          <p:cNvSpPr>
            <a:spLocks noGrp="1"/>
          </p:cNvSpPr>
          <p:nvPr>
            <p:ph type="sldNum" sz="quarter" idx="10"/>
          </p:nvPr>
        </p:nvSpPr>
        <p:spPr bwMode="auto">
          <a:noFill/>
          <a:ln>
            <a:miter lim="800000"/>
            <a:headEnd/>
            <a:tailEnd/>
          </a:ln>
        </p:spPr>
        <p:txBody>
          <a:bodyPr/>
          <a:lstStyle/>
          <a:p>
            <a:fld id="{D0DADA15-66D2-49B4-BB39-6A6D46EA6F4B}" type="slidenum">
              <a:rPr lang="ar-SA" smtClean="0">
                <a:cs typeface="Arial" pitchFamily="34" charset="0"/>
              </a:rPr>
              <a:pPr/>
              <a:t>17</a:t>
            </a:fld>
            <a:endParaRPr lang="en-US" dirty="0" smtClean="0">
              <a:cs typeface="Arial" pitchFamily="34" charset="0"/>
            </a:endParaRPr>
          </a:p>
        </p:txBody>
      </p:sp>
      <p:sp>
        <p:nvSpPr>
          <p:cNvPr id="7173" name="TextBox 4"/>
          <p:cNvSpPr txBox="1">
            <a:spLocks noChangeArrowheads="1"/>
          </p:cNvSpPr>
          <p:nvPr/>
        </p:nvSpPr>
        <p:spPr bwMode="auto">
          <a:xfrm>
            <a:off x="2857488" y="6286528"/>
            <a:ext cx="3500462" cy="645598"/>
          </a:xfrm>
          <a:prstGeom prst="rect">
            <a:avLst/>
          </a:prstGeom>
          <a:noFill/>
          <a:ln w="9525">
            <a:noFill/>
            <a:miter lim="800000"/>
            <a:headEnd/>
            <a:tailEnd/>
          </a:ln>
        </p:spPr>
        <p:txBody>
          <a:bodyPr wrap="square" lIns="90712" tIns="45357" rIns="90712" bIns="45357">
            <a:spAutoFit/>
          </a:bodyPr>
          <a:lstStyle/>
          <a:p>
            <a:r>
              <a:rPr lang="en-US" b="1" dirty="0" smtClean="0">
                <a:solidFill>
                  <a:schemeClr val="bg1"/>
                </a:solidFill>
                <a:latin typeface="Calibri" pitchFamily="34" charset="0"/>
                <a:cs typeface="Times New Roman" pitchFamily="18" charset="0"/>
              </a:rPr>
              <a:t>Dr  Abdeldjelil Ferhat  BOUDAH </a:t>
            </a:r>
            <a:endParaRPr lang="en-US" b="1" dirty="0" smtClean="0">
              <a:solidFill>
                <a:schemeClr val="bg1"/>
              </a:solidFill>
              <a:latin typeface="Calibri" pitchFamily="34" charset="0"/>
            </a:endParaRPr>
          </a:p>
          <a:p>
            <a:pPr algn="r" rtl="1"/>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bwMode="auto">
          <a:noFill/>
          <a:ln>
            <a:miter lim="800000"/>
            <a:headEnd/>
            <a:tailEnd/>
          </a:ln>
        </p:spPr>
        <p:txBody>
          <a:bodyPr/>
          <a:lstStyle/>
          <a:p>
            <a:fld id="{1C73FC24-B4D5-4BDC-AD3A-5B2D160ABE0D}" type="slidenum">
              <a:rPr lang="ar-SA" smtClean="0">
                <a:cs typeface="Arial" pitchFamily="34" charset="0"/>
              </a:rPr>
              <a:pPr/>
              <a:t>18</a:t>
            </a:fld>
            <a:endParaRPr lang="en-US" dirty="0" smtClean="0">
              <a:cs typeface="Arial" pitchFamily="34" charset="0"/>
            </a:endParaRPr>
          </a:p>
        </p:txBody>
      </p:sp>
      <p:sp>
        <p:nvSpPr>
          <p:cNvPr id="5" name="Rectangle 4"/>
          <p:cNvSpPr/>
          <p:nvPr/>
        </p:nvSpPr>
        <p:spPr>
          <a:xfrm>
            <a:off x="0" y="2"/>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2322" tIns="51162" rIns="102322" bIns="51162" anchor="ctr"/>
          <a:lstStyle/>
          <a:p>
            <a:pPr algn="ctr">
              <a:defRPr/>
            </a:pPr>
            <a:endParaRPr lang="en-US" dirty="0"/>
          </a:p>
        </p:txBody>
      </p:sp>
      <p:grpSp>
        <p:nvGrpSpPr>
          <p:cNvPr id="2" name="Group 5"/>
          <p:cNvGrpSpPr>
            <a:grpSpLocks/>
          </p:cNvGrpSpPr>
          <p:nvPr/>
        </p:nvGrpSpPr>
        <p:grpSpPr bwMode="auto">
          <a:xfrm>
            <a:off x="4783017" y="1981202"/>
            <a:ext cx="2400300" cy="2524126"/>
            <a:chOff x="5210750" y="1066800"/>
            <a:chExt cx="2976900" cy="3130677"/>
          </a:xfrm>
        </p:grpSpPr>
        <p:sp>
          <p:nvSpPr>
            <p:cNvPr id="7" name="Oval 6"/>
            <p:cNvSpPr/>
            <p:nvPr/>
          </p:nvSpPr>
          <p:spPr>
            <a:xfrm>
              <a:off x="5321612" y="1143591"/>
              <a:ext cx="2767899" cy="29731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3320" name="Picture 2" descr="http://kfu.files.googlepages.com/newKFUlogo.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10750" y="1066800"/>
              <a:ext cx="2976900" cy="3130677"/>
            </a:xfrm>
            <a:prstGeom prst="rect">
              <a:avLst/>
            </a:prstGeom>
            <a:noFill/>
            <a:ln w="9525">
              <a:noFill/>
              <a:miter lim="800000"/>
              <a:headEnd/>
              <a:tailEnd/>
            </a:ln>
          </p:spPr>
        </p:pic>
      </p:grpSp>
      <p:sp>
        <p:nvSpPr>
          <p:cNvPr id="13317" name="Rectangle 8"/>
          <p:cNvSpPr>
            <a:spLocks noChangeArrowheads="1"/>
          </p:cNvSpPr>
          <p:nvPr/>
        </p:nvSpPr>
        <p:spPr bwMode="auto">
          <a:xfrm>
            <a:off x="2180499" y="3352800"/>
            <a:ext cx="2602523" cy="2276813"/>
          </a:xfrm>
          <a:prstGeom prst="rect">
            <a:avLst/>
          </a:prstGeom>
          <a:noFill/>
          <a:ln w="9525">
            <a:noFill/>
            <a:miter lim="800000"/>
            <a:headEnd/>
            <a:tailEnd/>
          </a:ln>
        </p:spPr>
        <p:txBody>
          <a:bodyPr lIns="90712" tIns="45357" rIns="90712" bIns="45357">
            <a:spAutoFit/>
          </a:bodyPr>
          <a:lstStyle/>
          <a:p>
            <a:r>
              <a:rPr lang="ar-EG" sz="7100" dirty="0">
                <a:solidFill>
                  <a:schemeClr val="bg1"/>
                </a:solidFill>
                <a:latin typeface="Calibri" pitchFamily="34" charset="0"/>
              </a:rPr>
              <a:t>بحمد الله</a:t>
            </a:r>
            <a:endParaRPr lang="en-US" sz="7100" dirty="0">
              <a:solidFill>
                <a:schemeClr val="bg1"/>
              </a:solidFill>
              <a:latin typeface="Calibri" pitchFamily="34" charset="0"/>
            </a:endParaRPr>
          </a:p>
        </p:txBody>
      </p:sp>
      <p:sp>
        <p:nvSpPr>
          <p:cNvPr id="13318" name="Freeform 6"/>
          <p:cNvSpPr>
            <a:spLocks noEditPoints="1"/>
          </p:cNvSpPr>
          <p:nvPr/>
        </p:nvSpPr>
        <p:spPr bwMode="auto">
          <a:xfrm>
            <a:off x="2180493" y="2209804"/>
            <a:ext cx="2482362" cy="1236663"/>
          </a:xfrm>
          <a:custGeom>
            <a:avLst/>
            <a:gdLst>
              <a:gd name="T0" fmla="*/ 2147483647 w 1687"/>
              <a:gd name="T1" fmla="*/ 2147483647 h 775"/>
              <a:gd name="T2" fmla="*/ 2147483647 w 1687"/>
              <a:gd name="T3" fmla="*/ 2147483647 h 775"/>
              <a:gd name="T4" fmla="*/ 2147483647 w 1687"/>
              <a:gd name="T5" fmla="*/ 2147483647 h 775"/>
              <a:gd name="T6" fmla="*/ 2147483647 w 1687"/>
              <a:gd name="T7" fmla="*/ 2147483647 h 775"/>
              <a:gd name="T8" fmla="*/ 2147483647 w 1687"/>
              <a:gd name="T9" fmla="*/ 2147483647 h 775"/>
              <a:gd name="T10" fmla="*/ 2147483647 w 1687"/>
              <a:gd name="T11" fmla="*/ 2147483647 h 775"/>
              <a:gd name="T12" fmla="*/ 2147483647 w 1687"/>
              <a:gd name="T13" fmla="*/ 2147483647 h 775"/>
              <a:gd name="T14" fmla="*/ 2147483647 w 1687"/>
              <a:gd name="T15" fmla="*/ 2147483647 h 775"/>
              <a:gd name="T16" fmla="*/ 2147483647 w 1687"/>
              <a:gd name="T17" fmla="*/ 2147483647 h 775"/>
              <a:gd name="T18" fmla="*/ 2147483647 w 1687"/>
              <a:gd name="T19" fmla="*/ 2147483647 h 775"/>
              <a:gd name="T20" fmla="*/ 2147483647 w 1687"/>
              <a:gd name="T21" fmla="*/ 2147483647 h 775"/>
              <a:gd name="T22" fmla="*/ 0 w 1687"/>
              <a:gd name="T23" fmla="*/ 2147483647 h 775"/>
              <a:gd name="T24" fmla="*/ 2147483647 w 1687"/>
              <a:gd name="T25" fmla="*/ 2147483647 h 775"/>
              <a:gd name="T26" fmla="*/ 2147483647 w 1687"/>
              <a:gd name="T27" fmla="*/ 2147483647 h 775"/>
              <a:gd name="T28" fmla="*/ 2147483647 w 1687"/>
              <a:gd name="T29" fmla="*/ 2147483647 h 775"/>
              <a:gd name="T30" fmla="*/ 2147483647 w 1687"/>
              <a:gd name="T31" fmla="*/ 2147483647 h 775"/>
              <a:gd name="T32" fmla="*/ 2147483647 w 1687"/>
              <a:gd name="T33" fmla="*/ 2147483647 h 775"/>
              <a:gd name="T34" fmla="*/ 2147483647 w 1687"/>
              <a:gd name="T35" fmla="*/ 2147483647 h 775"/>
              <a:gd name="T36" fmla="*/ 2147483647 w 1687"/>
              <a:gd name="T37" fmla="*/ 2147483647 h 775"/>
              <a:gd name="T38" fmla="*/ 2147483647 w 1687"/>
              <a:gd name="T39" fmla="*/ 2147483647 h 775"/>
              <a:gd name="T40" fmla="*/ 2147483647 w 1687"/>
              <a:gd name="T41" fmla="*/ 2147483647 h 775"/>
              <a:gd name="T42" fmla="*/ 2147483647 w 1687"/>
              <a:gd name="T43" fmla="*/ 2147483647 h 775"/>
              <a:gd name="T44" fmla="*/ 2147483647 w 1687"/>
              <a:gd name="T45" fmla="*/ 2147483647 h 775"/>
              <a:gd name="T46" fmla="*/ 2147483647 w 1687"/>
              <a:gd name="T47" fmla="*/ 2147483647 h 775"/>
              <a:gd name="T48" fmla="*/ 2147483647 w 1687"/>
              <a:gd name="T49" fmla="*/ 2147483647 h 775"/>
              <a:gd name="T50" fmla="*/ 2147483647 w 1687"/>
              <a:gd name="T51" fmla="*/ 2147483647 h 775"/>
              <a:gd name="T52" fmla="*/ 2147483647 w 1687"/>
              <a:gd name="T53" fmla="*/ 2147483647 h 775"/>
              <a:gd name="T54" fmla="*/ 2147483647 w 1687"/>
              <a:gd name="T55" fmla="*/ 2147483647 h 775"/>
              <a:gd name="T56" fmla="*/ 2147483647 w 1687"/>
              <a:gd name="T57" fmla="*/ 2147483647 h 775"/>
              <a:gd name="T58" fmla="*/ 2147483647 w 1687"/>
              <a:gd name="T59" fmla="*/ 2147483647 h 775"/>
              <a:gd name="T60" fmla="*/ 2147483647 w 1687"/>
              <a:gd name="T61" fmla="*/ 2147483647 h 775"/>
              <a:gd name="T62" fmla="*/ 2147483647 w 1687"/>
              <a:gd name="T63" fmla="*/ 2147483647 h 775"/>
              <a:gd name="T64" fmla="*/ 2147483647 w 1687"/>
              <a:gd name="T65" fmla="*/ 2147483647 h 775"/>
              <a:gd name="T66" fmla="*/ 2147483647 w 1687"/>
              <a:gd name="T67" fmla="*/ 2147483647 h 775"/>
              <a:gd name="T68" fmla="*/ 2147483647 w 1687"/>
              <a:gd name="T69" fmla="*/ 2147483647 h 775"/>
              <a:gd name="T70" fmla="*/ 2147483647 w 1687"/>
              <a:gd name="T71" fmla="*/ 2147483647 h 775"/>
              <a:gd name="T72" fmla="*/ 2147483647 w 1687"/>
              <a:gd name="T73" fmla="*/ 2147483647 h 775"/>
              <a:gd name="T74" fmla="*/ 2147483647 w 1687"/>
              <a:gd name="T75" fmla="*/ 2147483647 h 775"/>
              <a:gd name="T76" fmla="*/ 2147483647 w 1687"/>
              <a:gd name="T77" fmla="*/ 2147483647 h 775"/>
              <a:gd name="T78" fmla="*/ 2147483647 w 1687"/>
              <a:gd name="T79" fmla="*/ 2147483647 h 775"/>
              <a:gd name="T80" fmla="*/ 2147483647 w 1687"/>
              <a:gd name="T81" fmla="*/ 2147483647 h 775"/>
              <a:gd name="T82" fmla="*/ 2147483647 w 1687"/>
              <a:gd name="T83" fmla="*/ 2147483647 h 775"/>
              <a:gd name="T84" fmla="*/ 2147483647 w 1687"/>
              <a:gd name="T85" fmla="*/ 2147483647 h 775"/>
              <a:gd name="T86" fmla="*/ 2147483647 w 1687"/>
              <a:gd name="T87" fmla="*/ 2147483647 h 775"/>
              <a:gd name="T88" fmla="*/ 2147483647 w 1687"/>
              <a:gd name="T89" fmla="*/ 2147483647 h 775"/>
              <a:gd name="T90" fmla="*/ 2147483647 w 1687"/>
              <a:gd name="T91" fmla="*/ 2147483647 h 775"/>
              <a:gd name="T92" fmla="*/ 2147483647 w 1687"/>
              <a:gd name="T93" fmla="*/ 2147483647 h 775"/>
              <a:gd name="T94" fmla="*/ 2147483647 w 1687"/>
              <a:gd name="T95" fmla="*/ 2147483647 h 775"/>
              <a:gd name="T96" fmla="*/ 2147483647 w 1687"/>
              <a:gd name="T97" fmla="*/ 2147483647 h 775"/>
              <a:gd name="T98" fmla="*/ 2147483647 w 1687"/>
              <a:gd name="T99" fmla="*/ 2147483647 h 775"/>
              <a:gd name="T100" fmla="*/ 2147483647 w 1687"/>
              <a:gd name="T101" fmla="*/ 2147483647 h 775"/>
              <a:gd name="T102" fmla="*/ 2147483647 w 1687"/>
              <a:gd name="T103" fmla="*/ 2147483647 h 775"/>
              <a:gd name="T104" fmla="*/ 2147483647 w 1687"/>
              <a:gd name="T105" fmla="*/ 2147483647 h 775"/>
              <a:gd name="T106" fmla="*/ 2147483647 w 1687"/>
              <a:gd name="T107" fmla="*/ 2147483647 h 775"/>
              <a:gd name="T108" fmla="*/ 2147483647 w 1687"/>
              <a:gd name="T109" fmla="*/ 2147483647 h 775"/>
              <a:gd name="T110" fmla="*/ 2147483647 w 1687"/>
              <a:gd name="T111" fmla="*/ 2147483647 h 775"/>
              <a:gd name="T112" fmla="*/ 2147483647 w 1687"/>
              <a:gd name="T113" fmla="*/ 2147483647 h 775"/>
              <a:gd name="T114" fmla="*/ 2147483647 w 1687"/>
              <a:gd name="T115" fmla="*/ 2147483647 h 775"/>
              <a:gd name="T116" fmla="*/ 2147483647 w 1687"/>
              <a:gd name="T117" fmla="*/ 2147483647 h 775"/>
              <a:gd name="T118" fmla="*/ 2147483647 w 1687"/>
              <a:gd name="T119" fmla="*/ 2147483647 h 775"/>
              <a:gd name="T120" fmla="*/ 2147483647 w 1687"/>
              <a:gd name="T121" fmla="*/ 2147483647 h 775"/>
              <a:gd name="T122" fmla="*/ 2147483647 w 1687"/>
              <a:gd name="T123" fmla="*/ 2147483647 h 7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87"/>
              <a:gd name="T187" fmla="*/ 0 h 775"/>
              <a:gd name="T188" fmla="*/ 1687 w 1687"/>
              <a:gd name="T189" fmla="*/ 775 h 7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87" h="775">
                <a:moveTo>
                  <a:pt x="1374" y="74"/>
                </a:moveTo>
                <a:lnTo>
                  <a:pt x="1308" y="141"/>
                </a:lnTo>
                <a:lnTo>
                  <a:pt x="1248" y="80"/>
                </a:lnTo>
                <a:lnTo>
                  <a:pt x="1177" y="152"/>
                </a:lnTo>
                <a:lnTo>
                  <a:pt x="1100" y="75"/>
                </a:lnTo>
                <a:lnTo>
                  <a:pt x="1169" y="8"/>
                </a:lnTo>
                <a:lnTo>
                  <a:pt x="1229" y="68"/>
                </a:lnTo>
                <a:lnTo>
                  <a:pt x="1298" y="0"/>
                </a:lnTo>
                <a:lnTo>
                  <a:pt x="1374" y="74"/>
                </a:lnTo>
                <a:close/>
                <a:moveTo>
                  <a:pt x="1687" y="612"/>
                </a:moveTo>
                <a:lnTo>
                  <a:pt x="1686" y="635"/>
                </a:lnTo>
                <a:lnTo>
                  <a:pt x="1683" y="657"/>
                </a:lnTo>
                <a:lnTo>
                  <a:pt x="1677" y="678"/>
                </a:lnTo>
                <a:lnTo>
                  <a:pt x="1669" y="698"/>
                </a:lnTo>
                <a:lnTo>
                  <a:pt x="1656" y="723"/>
                </a:lnTo>
                <a:lnTo>
                  <a:pt x="1649" y="731"/>
                </a:lnTo>
                <a:lnTo>
                  <a:pt x="1641" y="739"/>
                </a:lnTo>
                <a:lnTo>
                  <a:pt x="1633" y="745"/>
                </a:lnTo>
                <a:lnTo>
                  <a:pt x="1623" y="750"/>
                </a:lnTo>
                <a:lnTo>
                  <a:pt x="1603" y="753"/>
                </a:lnTo>
                <a:lnTo>
                  <a:pt x="1583" y="751"/>
                </a:lnTo>
                <a:lnTo>
                  <a:pt x="1561" y="743"/>
                </a:lnTo>
                <a:lnTo>
                  <a:pt x="1542" y="731"/>
                </a:lnTo>
                <a:lnTo>
                  <a:pt x="1523" y="715"/>
                </a:lnTo>
                <a:lnTo>
                  <a:pt x="1504" y="695"/>
                </a:lnTo>
                <a:lnTo>
                  <a:pt x="1488" y="672"/>
                </a:lnTo>
                <a:lnTo>
                  <a:pt x="1474" y="646"/>
                </a:lnTo>
                <a:lnTo>
                  <a:pt x="1462" y="619"/>
                </a:lnTo>
                <a:lnTo>
                  <a:pt x="1425" y="640"/>
                </a:lnTo>
                <a:lnTo>
                  <a:pt x="1387" y="660"/>
                </a:lnTo>
                <a:lnTo>
                  <a:pt x="1346" y="678"/>
                </a:lnTo>
                <a:lnTo>
                  <a:pt x="1305" y="694"/>
                </a:lnTo>
                <a:lnTo>
                  <a:pt x="1251" y="710"/>
                </a:lnTo>
                <a:lnTo>
                  <a:pt x="1198" y="722"/>
                </a:lnTo>
                <a:lnTo>
                  <a:pt x="1146" y="729"/>
                </a:lnTo>
                <a:lnTo>
                  <a:pt x="1095" y="731"/>
                </a:lnTo>
                <a:lnTo>
                  <a:pt x="1060" y="728"/>
                </a:lnTo>
                <a:lnTo>
                  <a:pt x="1025" y="719"/>
                </a:lnTo>
                <a:lnTo>
                  <a:pt x="1008" y="711"/>
                </a:lnTo>
                <a:lnTo>
                  <a:pt x="991" y="702"/>
                </a:lnTo>
                <a:lnTo>
                  <a:pt x="974" y="691"/>
                </a:lnTo>
                <a:lnTo>
                  <a:pt x="957" y="678"/>
                </a:lnTo>
                <a:lnTo>
                  <a:pt x="929" y="653"/>
                </a:lnTo>
                <a:lnTo>
                  <a:pt x="908" y="627"/>
                </a:lnTo>
                <a:lnTo>
                  <a:pt x="900" y="615"/>
                </a:lnTo>
                <a:lnTo>
                  <a:pt x="895" y="603"/>
                </a:lnTo>
                <a:lnTo>
                  <a:pt x="889" y="577"/>
                </a:lnTo>
                <a:lnTo>
                  <a:pt x="780" y="628"/>
                </a:lnTo>
                <a:lnTo>
                  <a:pt x="659" y="683"/>
                </a:lnTo>
                <a:lnTo>
                  <a:pt x="603" y="706"/>
                </a:lnTo>
                <a:lnTo>
                  <a:pt x="552" y="724"/>
                </a:lnTo>
                <a:lnTo>
                  <a:pt x="481" y="746"/>
                </a:lnTo>
                <a:lnTo>
                  <a:pt x="415" y="762"/>
                </a:lnTo>
                <a:lnTo>
                  <a:pt x="355" y="772"/>
                </a:lnTo>
                <a:lnTo>
                  <a:pt x="302" y="775"/>
                </a:lnTo>
                <a:lnTo>
                  <a:pt x="268" y="774"/>
                </a:lnTo>
                <a:lnTo>
                  <a:pt x="236" y="772"/>
                </a:lnTo>
                <a:lnTo>
                  <a:pt x="206" y="769"/>
                </a:lnTo>
                <a:lnTo>
                  <a:pt x="178" y="764"/>
                </a:lnTo>
                <a:lnTo>
                  <a:pt x="153" y="758"/>
                </a:lnTo>
                <a:lnTo>
                  <a:pt x="129" y="751"/>
                </a:lnTo>
                <a:lnTo>
                  <a:pt x="107" y="741"/>
                </a:lnTo>
                <a:lnTo>
                  <a:pt x="88" y="731"/>
                </a:lnTo>
                <a:lnTo>
                  <a:pt x="68" y="717"/>
                </a:lnTo>
                <a:lnTo>
                  <a:pt x="50" y="701"/>
                </a:lnTo>
                <a:lnTo>
                  <a:pt x="35" y="681"/>
                </a:lnTo>
                <a:lnTo>
                  <a:pt x="22" y="661"/>
                </a:lnTo>
                <a:lnTo>
                  <a:pt x="12" y="639"/>
                </a:lnTo>
                <a:lnTo>
                  <a:pt x="8" y="626"/>
                </a:lnTo>
                <a:lnTo>
                  <a:pt x="5" y="613"/>
                </a:lnTo>
                <a:lnTo>
                  <a:pt x="1" y="587"/>
                </a:lnTo>
                <a:lnTo>
                  <a:pt x="0" y="558"/>
                </a:lnTo>
                <a:lnTo>
                  <a:pt x="2" y="523"/>
                </a:lnTo>
                <a:lnTo>
                  <a:pt x="6" y="491"/>
                </a:lnTo>
                <a:lnTo>
                  <a:pt x="13" y="459"/>
                </a:lnTo>
                <a:lnTo>
                  <a:pt x="23" y="428"/>
                </a:lnTo>
                <a:lnTo>
                  <a:pt x="34" y="407"/>
                </a:lnTo>
                <a:lnTo>
                  <a:pt x="48" y="381"/>
                </a:lnTo>
                <a:lnTo>
                  <a:pt x="66" y="379"/>
                </a:lnTo>
                <a:lnTo>
                  <a:pt x="52" y="411"/>
                </a:lnTo>
                <a:lnTo>
                  <a:pt x="45" y="432"/>
                </a:lnTo>
                <a:lnTo>
                  <a:pt x="41" y="455"/>
                </a:lnTo>
                <a:lnTo>
                  <a:pt x="38" y="478"/>
                </a:lnTo>
                <a:lnTo>
                  <a:pt x="37" y="502"/>
                </a:lnTo>
                <a:lnTo>
                  <a:pt x="38" y="522"/>
                </a:lnTo>
                <a:lnTo>
                  <a:pt x="42" y="540"/>
                </a:lnTo>
                <a:lnTo>
                  <a:pt x="47" y="557"/>
                </a:lnTo>
                <a:lnTo>
                  <a:pt x="55" y="573"/>
                </a:lnTo>
                <a:lnTo>
                  <a:pt x="66" y="588"/>
                </a:lnTo>
                <a:lnTo>
                  <a:pt x="78" y="603"/>
                </a:lnTo>
                <a:lnTo>
                  <a:pt x="93" y="616"/>
                </a:lnTo>
                <a:lnTo>
                  <a:pt x="110" y="629"/>
                </a:lnTo>
                <a:lnTo>
                  <a:pt x="128" y="641"/>
                </a:lnTo>
                <a:lnTo>
                  <a:pt x="149" y="650"/>
                </a:lnTo>
                <a:lnTo>
                  <a:pt x="171" y="659"/>
                </a:lnTo>
                <a:lnTo>
                  <a:pt x="183" y="662"/>
                </a:lnTo>
                <a:lnTo>
                  <a:pt x="194" y="665"/>
                </a:lnTo>
                <a:lnTo>
                  <a:pt x="220" y="671"/>
                </a:lnTo>
                <a:lnTo>
                  <a:pt x="245" y="675"/>
                </a:lnTo>
                <a:lnTo>
                  <a:pt x="274" y="677"/>
                </a:lnTo>
                <a:lnTo>
                  <a:pt x="304" y="678"/>
                </a:lnTo>
                <a:lnTo>
                  <a:pt x="352" y="676"/>
                </a:lnTo>
                <a:lnTo>
                  <a:pt x="379" y="673"/>
                </a:lnTo>
                <a:lnTo>
                  <a:pt x="405" y="669"/>
                </a:lnTo>
                <a:lnTo>
                  <a:pt x="462" y="657"/>
                </a:lnTo>
                <a:lnTo>
                  <a:pt x="522" y="641"/>
                </a:lnTo>
                <a:lnTo>
                  <a:pt x="571" y="625"/>
                </a:lnTo>
                <a:lnTo>
                  <a:pt x="623" y="606"/>
                </a:lnTo>
                <a:lnTo>
                  <a:pt x="738" y="559"/>
                </a:lnTo>
                <a:lnTo>
                  <a:pt x="923" y="476"/>
                </a:lnTo>
                <a:lnTo>
                  <a:pt x="927" y="494"/>
                </a:lnTo>
                <a:lnTo>
                  <a:pt x="932" y="512"/>
                </a:lnTo>
                <a:lnTo>
                  <a:pt x="940" y="529"/>
                </a:lnTo>
                <a:lnTo>
                  <a:pt x="949" y="545"/>
                </a:lnTo>
                <a:lnTo>
                  <a:pt x="961" y="561"/>
                </a:lnTo>
                <a:lnTo>
                  <a:pt x="975" y="575"/>
                </a:lnTo>
                <a:lnTo>
                  <a:pt x="990" y="588"/>
                </a:lnTo>
                <a:lnTo>
                  <a:pt x="1007" y="600"/>
                </a:lnTo>
                <a:lnTo>
                  <a:pt x="1035" y="617"/>
                </a:lnTo>
                <a:lnTo>
                  <a:pt x="1049" y="624"/>
                </a:lnTo>
                <a:lnTo>
                  <a:pt x="1064" y="629"/>
                </a:lnTo>
                <a:lnTo>
                  <a:pt x="1092" y="637"/>
                </a:lnTo>
                <a:lnTo>
                  <a:pt x="1106" y="639"/>
                </a:lnTo>
                <a:lnTo>
                  <a:pt x="1120" y="639"/>
                </a:lnTo>
                <a:lnTo>
                  <a:pt x="1164" y="638"/>
                </a:lnTo>
                <a:lnTo>
                  <a:pt x="1210" y="631"/>
                </a:lnTo>
                <a:lnTo>
                  <a:pt x="1256" y="622"/>
                </a:lnTo>
                <a:lnTo>
                  <a:pt x="1304" y="608"/>
                </a:lnTo>
                <a:lnTo>
                  <a:pt x="1343" y="593"/>
                </a:lnTo>
                <a:lnTo>
                  <a:pt x="1379" y="578"/>
                </a:lnTo>
                <a:lnTo>
                  <a:pt x="1411" y="561"/>
                </a:lnTo>
                <a:lnTo>
                  <a:pt x="1439" y="543"/>
                </a:lnTo>
                <a:lnTo>
                  <a:pt x="1429" y="509"/>
                </a:lnTo>
                <a:lnTo>
                  <a:pt x="1415" y="445"/>
                </a:lnTo>
                <a:lnTo>
                  <a:pt x="1409" y="413"/>
                </a:lnTo>
                <a:lnTo>
                  <a:pt x="1406" y="365"/>
                </a:lnTo>
                <a:lnTo>
                  <a:pt x="1403" y="317"/>
                </a:lnTo>
                <a:lnTo>
                  <a:pt x="1385" y="251"/>
                </a:lnTo>
                <a:lnTo>
                  <a:pt x="1411" y="149"/>
                </a:lnTo>
                <a:lnTo>
                  <a:pt x="1507" y="340"/>
                </a:lnTo>
                <a:lnTo>
                  <a:pt x="1507" y="365"/>
                </a:lnTo>
                <a:lnTo>
                  <a:pt x="1465" y="336"/>
                </a:lnTo>
                <a:lnTo>
                  <a:pt x="1461" y="341"/>
                </a:lnTo>
                <a:lnTo>
                  <a:pt x="1458" y="347"/>
                </a:lnTo>
                <a:lnTo>
                  <a:pt x="1461" y="381"/>
                </a:lnTo>
                <a:lnTo>
                  <a:pt x="1469" y="424"/>
                </a:lnTo>
                <a:lnTo>
                  <a:pt x="1475" y="451"/>
                </a:lnTo>
                <a:lnTo>
                  <a:pt x="1483" y="475"/>
                </a:lnTo>
                <a:lnTo>
                  <a:pt x="1491" y="495"/>
                </a:lnTo>
                <a:lnTo>
                  <a:pt x="1501" y="511"/>
                </a:lnTo>
                <a:lnTo>
                  <a:pt x="1525" y="498"/>
                </a:lnTo>
                <a:lnTo>
                  <a:pt x="1549" y="490"/>
                </a:lnTo>
                <a:lnTo>
                  <a:pt x="1571" y="483"/>
                </a:lnTo>
                <a:lnTo>
                  <a:pt x="1592" y="481"/>
                </a:lnTo>
                <a:lnTo>
                  <a:pt x="1616" y="484"/>
                </a:lnTo>
                <a:lnTo>
                  <a:pt x="1626" y="488"/>
                </a:lnTo>
                <a:lnTo>
                  <a:pt x="1636" y="494"/>
                </a:lnTo>
                <a:lnTo>
                  <a:pt x="1651" y="506"/>
                </a:lnTo>
                <a:lnTo>
                  <a:pt x="1663" y="518"/>
                </a:lnTo>
                <a:lnTo>
                  <a:pt x="1672" y="532"/>
                </a:lnTo>
                <a:lnTo>
                  <a:pt x="1680" y="548"/>
                </a:lnTo>
                <a:lnTo>
                  <a:pt x="1685" y="576"/>
                </a:lnTo>
                <a:lnTo>
                  <a:pt x="1687" y="612"/>
                </a:lnTo>
                <a:close/>
                <a:moveTo>
                  <a:pt x="553" y="364"/>
                </a:moveTo>
                <a:lnTo>
                  <a:pt x="487" y="431"/>
                </a:lnTo>
                <a:lnTo>
                  <a:pt x="428" y="370"/>
                </a:lnTo>
                <a:lnTo>
                  <a:pt x="356" y="441"/>
                </a:lnTo>
                <a:lnTo>
                  <a:pt x="280" y="365"/>
                </a:lnTo>
                <a:lnTo>
                  <a:pt x="347" y="297"/>
                </a:lnTo>
                <a:lnTo>
                  <a:pt x="409" y="359"/>
                </a:lnTo>
                <a:lnTo>
                  <a:pt x="479" y="289"/>
                </a:lnTo>
                <a:lnTo>
                  <a:pt x="553" y="364"/>
                </a:lnTo>
                <a:close/>
                <a:moveTo>
                  <a:pt x="1636" y="637"/>
                </a:moveTo>
                <a:lnTo>
                  <a:pt x="1622" y="613"/>
                </a:lnTo>
                <a:lnTo>
                  <a:pt x="1605" y="593"/>
                </a:lnTo>
                <a:lnTo>
                  <a:pt x="1597" y="587"/>
                </a:lnTo>
                <a:lnTo>
                  <a:pt x="1589" y="583"/>
                </a:lnTo>
                <a:lnTo>
                  <a:pt x="1577" y="582"/>
                </a:lnTo>
                <a:lnTo>
                  <a:pt x="1561" y="584"/>
                </a:lnTo>
                <a:lnTo>
                  <a:pt x="1543" y="591"/>
                </a:lnTo>
                <a:lnTo>
                  <a:pt x="1536" y="595"/>
                </a:lnTo>
                <a:lnTo>
                  <a:pt x="1556" y="624"/>
                </a:lnTo>
                <a:lnTo>
                  <a:pt x="1568" y="636"/>
                </a:lnTo>
                <a:lnTo>
                  <a:pt x="1580" y="644"/>
                </a:lnTo>
                <a:lnTo>
                  <a:pt x="1590" y="649"/>
                </a:lnTo>
                <a:lnTo>
                  <a:pt x="1601" y="652"/>
                </a:lnTo>
                <a:lnTo>
                  <a:pt x="1611" y="649"/>
                </a:lnTo>
                <a:lnTo>
                  <a:pt x="1625" y="644"/>
                </a:lnTo>
                <a:lnTo>
                  <a:pt x="1636" y="637"/>
                </a:lnTo>
                <a:close/>
                <a:moveTo>
                  <a:pt x="1288" y="458"/>
                </a:moveTo>
                <a:lnTo>
                  <a:pt x="1287" y="475"/>
                </a:lnTo>
                <a:lnTo>
                  <a:pt x="1285" y="489"/>
                </a:lnTo>
                <a:lnTo>
                  <a:pt x="1280" y="500"/>
                </a:lnTo>
                <a:lnTo>
                  <a:pt x="1275" y="509"/>
                </a:lnTo>
                <a:lnTo>
                  <a:pt x="1268" y="516"/>
                </a:lnTo>
                <a:lnTo>
                  <a:pt x="1259" y="522"/>
                </a:lnTo>
                <a:lnTo>
                  <a:pt x="1248" y="525"/>
                </a:lnTo>
                <a:lnTo>
                  <a:pt x="1237" y="526"/>
                </a:lnTo>
                <a:lnTo>
                  <a:pt x="1222" y="523"/>
                </a:lnTo>
                <a:lnTo>
                  <a:pt x="1214" y="518"/>
                </a:lnTo>
                <a:lnTo>
                  <a:pt x="1208" y="513"/>
                </a:lnTo>
                <a:lnTo>
                  <a:pt x="1198" y="499"/>
                </a:lnTo>
                <a:lnTo>
                  <a:pt x="1191" y="483"/>
                </a:lnTo>
                <a:lnTo>
                  <a:pt x="1183" y="505"/>
                </a:lnTo>
                <a:lnTo>
                  <a:pt x="1179" y="513"/>
                </a:lnTo>
                <a:lnTo>
                  <a:pt x="1173" y="523"/>
                </a:lnTo>
                <a:lnTo>
                  <a:pt x="1165" y="529"/>
                </a:lnTo>
                <a:lnTo>
                  <a:pt x="1158" y="534"/>
                </a:lnTo>
                <a:lnTo>
                  <a:pt x="1150" y="538"/>
                </a:lnTo>
                <a:lnTo>
                  <a:pt x="1142" y="539"/>
                </a:lnTo>
                <a:lnTo>
                  <a:pt x="1134" y="538"/>
                </a:lnTo>
                <a:lnTo>
                  <a:pt x="1123" y="534"/>
                </a:lnTo>
                <a:lnTo>
                  <a:pt x="1114" y="529"/>
                </a:lnTo>
                <a:lnTo>
                  <a:pt x="1107" y="522"/>
                </a:lnTo>
                <a:lnTo>
                  <a:pt x="1101" y="513"/>
                </a:lnTo>
                <a:lnTo>
                  <a:pt x="1097" y="504"/>
                </a:lnTo>
                <a:lnTo>
                  <a:pt x="1094" y="492"/>
                </a:lnTo>
                <a:lnTo>
                  <a:pt x="1092" y="466"/>
                </a:lnTo>
                <a:lnTo>
                  <a:pt x="1095" y="430"/>
                </a:lnTo>
                <a:lnTo>
                  <a:pt x="1098" y="407"/>
                </a:lnTo>
                <a:lnTo>
                  <a:pt x="1070" y="439"/>
                </a:lnTo>
                <a:lnTo>
                  <a:pt x="1070" y="427"/>
                </a:lnTo>
                <a:lnTo>
                  <a:pt x="1079" y="408"/>
                </a:lnTo>
                <a:lnTo>
                  <a:pt x="1094" y="387"/>
                </a:lnTo>
                <a:lnTo>
                  <a:pt x="1113" y="373"/>
                </a:lnTo>
                <a:lnTo>
                  <a:pt x="1112" y="399"/>
                </a:lnTo>
                <a:lnTo>
                  <a:pt x="1112" y="424"/>
                </a:lnTo>
                <a:lnTo>
                  <a:pt x="1113" y="455"/>
                </a:lnTo>
                <a:lnTo>
                  <a:pt x="1117" y="476"/>
                </a:lnTo>
                <a:lnTo>
                  <a:pt x="1122" y="483"/>
                </a:lnTo>
                <a:lnTo>
                  <a:pt x="1127" y="490"/>
                </a:lnTo>
                <a:lnTo>
                  <a:pt x="1133" y="493"/>
                </a:lnTo>
                <a:lnTo>
                  <a:pt x="1142" y="494"/>
                </a:lnTo>
                <a:lnTo>
                  <a:pt x="1157" y="490"/>
                </a:lnTo>
                <a:lnTo>
                  <a:pt x="1164" y="485"/>
                </a:lnTo>
                <a:lnTo>
                  <a:pt x="1172" y="480"/>
                </a:lnTo>
                <a:lnTo>
                  <a:pt x="1181" y="467"/>
                </a:lnTo>
                <a:lnTo>
                  <a:pt x="1186" y="455"/>
                </a:lnTo>
                <a:lnTo>
                  <a:pt x="1182" y="433"/>
                </a:lnTo>
                <a:lnTo>
                  <a:pt x="1175" y="403"/>
                </a:lnTo>
                <a:lnTo>
                  <a:pt x="1171" y="387"/>
                </a:lnTo>
                <a:lnTo>
                  <a:pt x="1191" y="359"/>
                </a:lnTo>
                <a:lnTo>
                  <a:pt x="1196" y="376"/>
                </a:lnTo>
                <a:lnTo>
                  <a:pt x="1203" y="399"/>
                </a:lnTo>
                <a:lnTo>
                  <a:pt x="1206" y="425"/>
                </a:lnTo>
                <a:lnTo>
                  <a:pt x="1210" y="448"/>
                </a:lnTo>
                <a:lnTo>
                  <a:pt x="1214" y="464"/>
                </a:lnTo>
                <a:lnTo>
                  <a:pt x="1221" y="473"/>
                </a:lnTo>
                <a:lnTo>
                  <a:pt x="1227" y="480"/>
                </a:lnTo>
                <a:lnTo>
                  <a:pt x="1236" y="483"/>
                </a:lnTo>
                <a:lnTo>
                  <a:pt x="1246" y="484"/>
                </a:lnTo>
                <a:lnTo>
                  <a:pt x="1255" y="483"/>
                </a:lnTo>
                <a:lnTo>
                  <a:pt x="1261" y="479"/>
                </a:lnTo>
                <a:lnTo>
                  <a:pt x="1265" y="473"/>
                </a:lnTo>
                <a:lnTo>
                  <a:pt x="1268" y="464"/>
                </a:lnTo>
                <a:lnTo>
                  <a:pt x="1263" y="444"/>
                </a:lnTo>
                <a:lnTo>
                  <a:pt x="1260" y="431"/>
                </a:lnTo>
                <a:lnTo>
                  <a:pt x="1254" y="415"/>
                </a:lnTo>
                <a:lnTo>
                  <a:pt x="1239" y="384"/>
                </a:lnTo>
                <a:lnTo>
                  <a:pt x="1261" y="353"/>
                </a:lnTo>
                <a:lnTo>
                  <a:pt x="1279" y="401"/>
                </a:lnTo>
                <a:lnTo>
                  <a:pt x="1286" y="429"/>
                </a:lnTo>
                <a:lnTo>
                  <a:pt x="1288" y="458"/>
                </a:lnTo>
                <a:close/>
                <a:moveTo>
                  <a:pt x="846" y="364"/>
                </a:moveTo>
                <a:lnTo>
                  <a:pt x="1275" y="242"/>
                </a:lnTo>
                <a:lnTo>
                  <a:pt x="1222" y="284"/>
                </a:lnTo>
                <a:lnTo>
                  <a:pt x="792" y="406"/>
                </a:lnTo>
                <a:lnTo>
                  <a:pt x="846" y="364"/>
                </a:lnTo>
                <a:close/>
                <a:moveTo>
                  <a:pt x="892" y="106"/>
                </a:moveTo>
                <a:lnTo>
                  <a:pt x="881" y="110"/>
                </a:lnTo>
                <a:lnTo>
                  <a:pt x="875" y="101"/>
                </a:lnTo>
                <a:lnTo>
                  <a:pt x="869" y="95"/>
                </a:lnTo>
                <a:lnTo>
                  <a:pt x="863" y="92"/>
                </a:lnTo>
                <a:lnTo>
                  <a:pt x="859" y="95"/>
                </a:lnTo>
                <a:lnTo>
                  <a:pt x="853" y="100"/>
                </a:lnTo>
                <a:lnTo>
                  <a:pt x="844" y="125"/>
                </a:lnTo>
                <a:lnTo>
                  <a:pt x="834" y="162"/>
                </a:lnTo>
                <a:lnTo>
                  <a:pt x="825" y="205"/>
                </a:lnTo>
                <a:lnTo>
                  <a:pt x="813" y="205"/>
                </a:lnTo>
                <a:lnTo>
                  <a:pt x="805" y="178"/>
                </a:lnTo>
                <a:lnTo>
                  <a:pt x="797" y="156"/>
                </a:lnTo>
                <a:lnTo>
                  <a:pt x="787" y="144"/>
                </a:lnTo>
                <a:lnTo>
                  <a:pt x="780" y="140"/>
                </a:lnTo>
                <a:lnTo>
                  <a:pt x="762" y="140"/>
                </a:lnTo>
                <a:lnTo>
                  <a:pt x="754" y="138"/>
                </a:lnTo>
                <a:lnTo>
                  <a:pt x="748" y="134"/>
                </a:lnTo>
                <a:lnTo>
                  <a:pt x="743" y="128"/>
                </a:lnTo>
                <a:lnTo>
                  <a:pt x="738" y="121"/>
                </a:lnTo>
                <a:lnTo>
                  <a:pt x="736" y="115"/>
                </a:lnTo>
                <a:lnTo>
                  <a:pt x="736" y="106"/>
                </a:lnTo>
                <a:lnTo>
                  <a:pt x="737" y="96"/>
                </a:lnTo>
                <a:lnTo>
                  <a:pt x="741" y="88"/>
                </a:lnTo>
                <a:lnTo>
                  <a:pt x="747" y="84"/>
                </a:lnTo>
                <a:lnTo>
                  <a:pt x="755" y="83"/>
                </a:lnTo>
                <a:lnTo>
                  <a:pt x="769" y="85"/>
                </a:lnTo>
                <a:lnTo>
                  <a:pt x="781" y="94"/>
                </a:lnTo>
                <a:lnTo>
                  <a:pt x="793" y="106"/>
                </a:lnTo>
                <a:lnTo>
                  <a:pt x="802" y="125"/>
                </a:lnTo>
                <a:lnTo>
                  <a:pt x="820" y="165"/>
                </a:lnTo>
                <a:lnTo>
                  <a:pt x="828" y="129"/>
                </a:lnTo>
                <a:lnTo>
                  <a:pt x="834" y="103"/>
                </a:lnTo>
                <a:lnTo>
                  <a:pt x="842" y="83"/>
                </a:lnTo>
                <a:lnTo>
                  <a:pt x="846" y="74"/>
                </a:lnTo>
                <a:lnTo>
                  <a:pt x="850" y="68"/>
                </a:lnTo>
                <a:lnTo>
                  <a:pt x="854" y="63"/>
                </a:lnTo>
                <a:lnTo>
                  <a:pt x="859" y="59"/>
                </a:lnTo>
                <a:lnTo>
                  <a:pt x="867" y="56"/>
                </a:lnTo>
                <a:lnTo>
                  <a:pt x="874" y="57"/>
                </a:lnTo>
                <a:lnTo>
                  <a:pt x="880" y="61"/>
                </a:lnTo>
                <a:lnTo>
                  <a:pt x="893" y="75"/>
                </a:lnTo>
                <a:lnTo>
                  <a:pt x="892" y="106"/>
                </a:lnTo>
                <a:close/>
                <a:moveTo>
                  <a:pt x="500" y="84"/>
                </a:moveTo>
                <a:lnTo>
                  <a:pt x="500" y="92"/>
                </a:lnTo>
                <a:lnTo>
                  <a:pt x="497" y="101"/>
                </a:lnTo>
                <a:lnTo>
                  <a:pt x="487" y="117"/>
                </a:lnTo>
                <a:lnTo>
                  <a:pt x="481" y="123"/>
                </a:lnTo>
                <a:lnTo>
                  <a:pt x="472" y="131"/>
                </a:lnTo>
                <a:lnTo>
                  <a:pt x="450" y="143"/>
                </a:lnTo>
                <a:lnTo>
                  <a:pt x="389" y="167"/>
                </a:lnTo>
                <a:lnTo>
                  <a:pt x="356" y="167"/>
                </a:lnTo>
                <a:lnTo>
                  <a:pt x="398" y="148"/>
                </a:lnTo>
                <a:lnTo>
                  <a:pt x="420" y="136"/>
                </a:lnTo>
                <a:lnTo>
                  <a:pt x="440" y="123"/>
                </a:lnTo>
                <a:lnTo>
                  <a:pt x="471" y="98"/>
                </a:lnTo>
                <a:lnTo>
                  <a:pt x="395" y="98"/>
                </a:lnTo>
                <a:lnTo>
                  <a:pt x="387" y="99"/>
                </a:lnTo>
                <a:lnTo>
                  <a:pt x="370" y="112"/>
                </a:lnTo>
                <a:lnTo>
                  <a:pt x="370" y="91"/>
                </a:lnTo>
                <a:lnTo>
                  <a:pt x="383" y="72"/>
                </a:lnTo>
                <a:lnTo>
                  <a:pt x="393" y="64"/>
                </a:lnTo>
                <a:lnTo>
                  <a:pt x="404" y="62"/>
                </a:lnTo>
                <a:lnTo>
                  <a:pt x="500" y="62"/>
                </a:lnTo>
                <a:lnTo>
                  <a:pt x="502" y="69"/>
                </a:lnTo>
                <a:lnTo>
                  <a:pt x="500" y="84"/>
                </a:lnTo>
                <a:close/>
                <a:moveTo>
                  <a:pt x="117" y="259"/>
                </a:moveTo>
                <a:lnTo>
                  <a:pt x="113" y="276"/>
                </a:lnTo>
                <a:lnTo>
                  <a:pt x="105" y="294"/>
                </a:lnTo>
                <a:lnTo>
                  <a:pt x="96" y="303"/>
                </a:lnTo>
                <a:lnTo>
                  <a:pt x="88" y="310"/>
                </a:lnTo>
                <a:lnTo>
                  <a:pt x="78" y="314"/>
                </a:lnTo>
                <a:lnTo>
                  <a:pt x="68" y="315"/>
                </a:lnTo>
                <a:lnTo>
                  <a:pt x="58" y="314"/>
                </a:lnTo>
                <a:lnTo>
                  <a:pt x="48" y="310"/>
                </a:lnTo>
                <a:lnTo>
                  <a:pt x="41" y="303"/>
                </a:lnTo>
                <a:lnTo>
                  <a:pt x="35" y="294"/>
                </a:lnTo>
                <a:lnTo>
                  <a:pt x="29" y="282"/>
                </a:lnTo>
                <a:lnTo>
                  <a:pt x="25" y="270"/>
                </a:lnTo>
                <a:lnTo>
                  <a:pt x="23" y="259"/>
                </a:lnTo>
                <a:lnTo>
                  <a:pt x="22" y="246"/>
                </a:lnTo>
                <a:lnTo>
                  <a:pt x="23" y="227"/>
                </a:lnTo>
                <a:lnTo>
                  <a:pt x="26" y="205"/>
                </a:lnTo>
                <a:lnTo>
                  <a:pt x="33" y="182"/>
                </a:lnTo>
                <a:lnTo>
                  <a:pt x="40" y="156"/>
                </a:lnTo>
                <a:lnTo>
                  <a:pt x="50" y="131"/>
                </a:lnTo>
                <a:lnTo>
                  <a:pt x="60" y="107"/>
                </a:lnTo>
                <a:lnTo>
                  <a:pt x="71" y="86"/>
                </a:lnTo>
                <a:lnTo>
                  <a:pt x="84" y="67"/>
                </a:lnTo>
                <a:lnTo>
                  <a:pt x="83" y="80"/>
                </a:lnTo>
                <a:lnTo>
                  <a:pt x="79" y="97"/>
                </a:lnTo>
                <a:lnTo>
                  <a:pt x="74" y="117"/>
                </a:lnTo>
                <a:lnTo>
                  <a:pt x="68" y="140"/>
                </a:lnTo>
                <a:lnTo>
                  <a:pt x="55" y="184"/>
                </a:lnTo>
                <a:lnTo>
                  <a:pt x="52" y="202"/>
                </a:lnTo>
                <a:lnTo>
                  <a:pt x="51" y="217"/>
                </a:lnTo>
                <a:lnTo>
                  <a:pt x="53" y="231"/>
                </a:lnTo>
                <a:lnTo>
                  <a:pt x="57" y="245"/>
                </a:lnTo>
                <a:lnTo>
                  <a:pt x="64" y="256"/>
                </a:lnTo>
                <a:lnTo>
                  <a:pt x="70" y="260"/>
                </a:lnTo>
                <a:lnTo>
                  <a:pt x="75" y="261"/>
                </a:lnTo>
                <a:lnTo>
                  <a:pt x="84" y="258"/>
                </a:lnTo>
                <a:lnTo>
                  <a:pt x="91" y="249"/>
                </a:lnTo>
                <a:lnTo>
                  <a:pt x="100" y="234"/>
                </a:lnTo>
                <a:lnTo>
                  <a:pt x="109" y="212"/>
                </a:lnTo>
                <a:lnTo>
                  <a:pt x="112" y="217"/>
                </a:lnTo>
                <a:lnTo>
                  <a:pt x="116" y="225"/>
                </a:lnTo>
                <a:lnTo>
                  <a:pt x="117" y="242"/>
                </a:lnTo>
                <a:lnTo>
                  <a:pt x="117" y="259"/>
                </a:lnTo>
                <a:close/>
              </a:path>
            </a:pathLst>
          </a:custGeom>
          <a:solidFill>
            <a:schemeClr val="bg1"/>
          </a:solidFill>
          <a:ln w="9525">
            <a:noFill/>
            <a:round/>
            <a:headEnd/>
            <a:tailEnd/>
          </a:ln>
        </p:spPr>
        <p:txBody>
          <a:bodyPr lIns="90712" tIns="45357" rIns="90712" bIns="45357"/>
          <a:lstStyle/>
          <a:p>
            <a:endParaRPr lang="ar-S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سمة1">
  <a:themeElements>
    <a:clrScheme name="مسبو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سمة1</Template>
  <TotalTime>283</TotalTime>
  <Words>879</Words>
  <Application>Microsoft Office PowerPoint</Application>
  <PresentationFormat>عرض على الشاشة (3:4)‏</PresentationFormat>
  <Paragraphs>182</Paragraphs>
  <Slides>18</Slides>
  <Notes>0</Notes>
  <HiddenSlides>0</HiddenSlides>
  <MMClips>0</MMClips>
  <ScaleCrop>false</ScaleCrop>
  <HeadingPairs>
    <vt:vector size="4" baseType="variant">
      <vt:variant>
        <vt:lpstr>سمة</vt:lpstr>
      </vt:variant>
      <vt:variant>
        <vt:i4>1</vt:i4>
      </vt:variant>
      <vt:variant>
        <vt:lpstr>عناوين الشرائح</vt:lpstr>
      </vt:variant>
      <vt:variant>
        <vt:i4>18</vt:i4>
      </vt:variant>
    </vt:vector>
  </HeadingPairs>
  <TitlesOfParts>
    <vt:vector size="19" baseType="lpstr">
      <vt:lpstr>سمة1</vt:lpstr>
      <vt:lpstr>الشريحة 1</vt:lpstr>
      <vt:lpstr>  CHAPTER 10 CASH  FLOWS  COMPONENTS</vt:lpstr>
      <vt:lpstr> CHAPTER 10: CASH FLOWS COMPONENTS</vt:lpstr>
      <vt:lpstr> CHAPTER 10: CASH FLOWS COMPONENTS</vt:lpstr>
      <vt:lpstr> CHAPTER 10: CASH FLOWS PRINCIPLES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 CHAPTER 10: CASH FLOWS COMPONENTS</vt:lpstr>
      <vt:lpstr>الشريحة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seepc</dc:creator>
  <cp:lastModifiedBy>adminuser</cp:lastModifiedBy>
  <cp:revision>27</cp:revision>
  <dcterms:created xsi:type="dcterms:W3CDTF">2010-06-23T01:59:18Z</dcterms:created>
  <dcterms:modified xsi:type="dcterms:W3CDTF">2010-07-01T08:08:37Z</dcterms:modified>
</cp:coreProperties>
</file>