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61"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2130429"/>
            <a:ext cx="77724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5" y="6356351"/>
            <a:ext cx="445477" cy="365125"/>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535113"/>
            <a:ext cx="40417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2174875"/>
            <a:ext cx="40417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4"/>
            <a:ext cx="511174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74642"/>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3" y="6372225"/>
            <a:ext cx="2518831"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89"/>
            <a:ext cx="527538"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6" name="Rectangle 5"/>
          <p:cNvSpPr/>
          <p:nvPr/>
        </p:nvSpPr>
        <p:spPr>
          <a:xfrm>
            <a:off x="0" y="1"/>
            <a:ext cx="9144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5127" name="Subtitle 2"/>
          <p:cNvSpPr txBox="1">
            <a:spLocks/>
          </p:cNvSpPr>
          <p:nvPr/>
        </p:nvSpPr>
        <p:spPr bwMode="auto">
          <a:xfrm>
            <a:off x="5134723" y="4648201"/>
            <a:ext cx="3698631" cy="1600200"/>
          </a:xfrm>
          <a:prstGeom prst="rect">
            <a:avLst/>
          </a:prstGeom>
          <a:noFill/>
          <a:ln w="9525">
            <a:noFill/>
            <a:miter lim="800000"/>
            <a:headEnd/>
            <a:tailEnd/>
          </a:ln>
        </p:spPr>
        <p:txBody>
          <a:bodyPr lIns="106445" tIns="53223" rIns="106445" bIns="53223"/>
          <a:lstStyle/>
          <a:p>
            <a:pPr algn="ctr">
              <a:spcBef>
                <a:spcPct val="20000"/>
              </a:spcBef>
              <a:buFont typeface="Arial" pitchFamily="34" charset="0"/>
              <a:buNone/>
            </a:pPr>
            <a:r>
              <a:rPr lang="en-US" sz="3000" dirty="0">
                <a:solidFill>
                  <a:srgbClr val="898989"/>
                </a:solidFill>
                <a:latin typeface="Calibri" pitchFamily="34" charset="0"/>
              </a:rPr>
              <a:t>Business School </a:t>
            </a:r>
          </a:p>
          <a:p>
            <a:pPr algn="ctr">
              <a:spcBef>
                <a:spcPct val="20000"/>
              </a:spcBef>
              <a:buFont typeface="Arial" pitchFamily="34" charset="0"/>
              <a:buNone/>
            </a:pPr>
            <a:r>
              <a:rPr lang="en-US" sz="3000" dirty="0">
                <a:solidFill>
                  <a:srgbClr val="898989"/>
                </a:solidFill>
                <a:latin typeface="Calibri" pitchFamily="34" charset="0"/>
              </a:rPr>
              <a:t>Management Department</a:t>
            </a:r>
          </a:p>
          <a:p>
            <a:pPr algn="ctr">
              <a:spcBef>
                <a:spcPct val="20000"/>
              </a:spcBef>
              <a:buFont typeface="Arial" pitchFamily="34" charset="0"/>
              <a:buNone/>
            </a:pPr>
            <a:r>
              <a:rPr lang="en-US" sz="3000" dirty="0">
                <a:solidFill>
                  <a:srgbClr val="898989"/>
                </a:solidFill>
                <a:latin typeface="Calibri" pitchFamily="34" charset="0"/>
              </a:rPr>
              <a:t>    </a:t>
            </a:r>
          </a:p>
          <a:p>
            <a:pPr algn="ctr">
              <a:spcBef>
                <a:spcPct val="20000"/>
              </a:spcBef>
              <a:buFont typeface="Arial" pitchFamily="34" charset="0"/>
              <a:buNone/>
            </a:pPr>
            <a:endParaRPr lang="en-US" sz="3000" dirty="0">
              <a:solidFill>
                <a:srgbClr val="898989"/>
              </a:solidFill>
              <a:latin typeface="Calibri" pitchFamily="34" charset="0"/>
            </a:endParaRPr>
          </a:p>
          <a:p>
            <a:pPr algn="ctr">
              <a:spcBef>
                <a:spcPct val="20000"/>
              </a:spcBef>
              <a:buFont typeface="Arial" pitchFamily="34" charset="0"/>
              <a:buNone/>
            </a:pPr>
            <a:endParaRPr lang="en-US" sz="3000" dirty="0">
              <a:solidFill>
                <a:srgbClr val="898989"/>
              </a:solidFill>
              <a:latin typeface="Calibri" pitchFamily="34" charset="0"/>
            </a:endParaRPr>
          </a:p>
        </p:txBody>
      </p:sp>
      <p:grpSp>
        <p:nvGrpSpPr>
          <p:cNvPr id="2" name="Group 7"/>
          <p:cNvGrpSpPr>
            <a:grpSpLocks/>
          </p:cNvGrpSpPr>
          <p:nvPr/>
        </p:nvGrpSpPr>
        <p:grpSpPr bwMode="auto">
          <a:xfrm>
            <a:off x="5994889" y="1981206"/>
            <a:ext cx="2400300" cy="2524126"/>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3" y="2667000"/>
            <a:ext cx="5622681" cy="209551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6445" tIns="53223" rIns="106445" bIns="53223" anchor="ctr"/>
          <a:lstStyle/>
          <a:p>
            <a:pPr algn="ctr">
              <a:defRPr/>
            </a:pPr>
            <a:endParaRPr lang="en-US" dirty="0"/>
          </a:p>
        </p:txBody>
      </p:sp>
      <p:sp>
        <p:nvSpPr>
          <p:cNvPr id="5130" name="Title 1"/>
          <p:cNvSpPr txBox="1">
            <a:spLocks/>
          </p:cNvSpPr>
          <p:nvPr/>
        </p:nvSpPr>
        <p:spPr bwMode="auto">
          <a:xfrm>
            <a:off x="285721" y="2666998"/>
            <a:ext cx="5286412" cy="1619258"/>
          </a:xfrm>
          <a:prstGeom prst="rect">
            <a:avLst/>
          </a:prstGeom>
          <a:noFill/>
          <a:ln w="9525">
            <a:noFill/>
            <a:miter lim="800000"/>
            <a:headEnd/>
            <a:tailEnd/>
          </a:ln>
        </p:spPr>
        <p:txBody>
          <a:bodyPr lIns="106445" tIns="53223" rIns="106445" bIns="53223" anchor="t"/>
          <a:lstStyle/>
          <a:p>
            <a:pPr algn="justLow" rtl="0">
              <a:lnSpc>
                <a:spcPct val="80000"/>
              </a:lnSpc>
            </a:pPr>
            <a:r>
              <a:rPr lang="en-US" sz="4400" b="1" dirty="0" smtClean="0"/>
              <a:t>Finance</a:t>
            </a:r>
            <a:r>
              <a:rPr lang="en-US" sz="3600" b="1" dirty="0" smtClean="0"/>
              <a:t>  </a:t>
            </a:r>
            <a:r>
              <a:rPr lang="en-US" sz="3200" b="1" dirty="0" smtClean="0"/>
              <a:t> </a:t>
            </a:r>
            <a:r>
              <a:rPr lang="en-US" sz="3200" b="1" dirty="0" smtClean="0">
                <a:solidFill>
                  <a:srgbClr val="7F7F7F"/>
                </a:solidFill>
                <a:latin typeface="Calibri" pitchFamily="34" charset="0"/>
                <a:cs typeface="Times New Roman" pitchFamily="18" charset="0"/>
              </a:rPr>
              <a:t>Pre-MBA </a:t>
            </a:r>
          </a:p>
          <a:p>
            <a:pPr algn="l" rtl="0">
              <a:lnSpc>
                <a:spcPct val="80000"/>
              </a:lnSpc>
            </a:pPr>
            <a:r>
              <a:rPr lang="en-US" sz="3200" b="1" dirty="0" smtClean="0">
                <a:solidFill>
                  <a:srgbClr val="7F7F7F"/>
                </a:solidFill>
                <a:latin typeface="Calibri" pitchFamily="34" charset="0"/>
                <a:cs typeface="Times New Roman" pitchFamily="18" charset="0"/>
              </a:rPr>
              <a:t>2010-2011</a:t>
            </a:r>
          </a:p>
          <a:p>
            <a:pPr algn="l" rtl="0">
              <a:lnSpc>
                <a:spcPct val="80000"/>
              </a:lnSpc>
            </a:pPr>
            <a:r>
              <a:rPr lang="en-US" sz="3000" b="1" dirty="0" smtClean="0">
                <a:latin typeface="Calibri" pitchFamily="34" charset="0"/>
                <a:cs typeface="Times New Roman" pitchFamily="18" charset="0"/>
              </a:rPr>
              <a:t>Dr Abdeldjelil Ferhat BOUDAH</a:t>
            </a:r>
            <a:endParaRPr lang="en-US" sz="3000" b="1" dirty="0">
              <a:latin typeface="Arial Black" pitchFamily="34" charset="0"/>
            </a:endParaRPr>
          </a:p>
          <a:p>
            <a:endParaRPr lang="en-US" dirty="0">
              <a:latin typeface="Arial Black" pitchFamily="34" charset="0"/>
            </a:endParaRPr>
          </a:p>
        </p:txBody>
      </p:sp>
      <p:sp>
        <p:nvSpPr>
          <p:cNvPr id="5131" name="Slide Number Placeholder 10"/>
          <p:cNvSpPr txBox="1">
            <a:spLocks/>
          </p:cNvSpPr>
          <p:nvPr/>
        </p:nvSpPr>
        <p:spPr bwMode="auto">
          <a:xfrm>
            <a:off x="351692" y="6405566"/>
            <a:ext cx="2133600" cy="365125"/>
          </a:xfrm>
          <a:prstGeom prst="rect">
            <a:avLst/>
          </a:prstGeom>
          <a:noFill/>
          <a:ln w="9525">
            <a:noFill/>
            <a:miter lim="800000"/>
            <a:headEnd/>
            <a:tailEnd/>
          </a:ln>
        </p:spPr>
        <p:txBody>
          <a:bodyPr lIns="106445" tIns="53223" rIns="106445" bIns="53223" anchor="ctr"/>
          <a:lstStyle/>
          <a:p>
            <a:pPr algn="r"/>
            <a:fld id="{91E687D7-3F6F-4CF1-B67A-0064119F7BC2}" type="slidenum">
              <a:rPr lang="ar-SA" sz="1400">
                <a:solidFill>
                  <a:schemeClr val="bg1"/>
                </a:solidFill>
                <a:latin typeface="Calibri" pitchFamily="34" charset="0"/>
              </a:rPr>
              <a:pPr algn="r"/>
              <a:t>1</a:t>
            </a:fld>
            <a:endParaRPr lang="en-US" sz="14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2190741"/>
            <a:ext cx="7772400" cy="2095516"/>
          </a:xfrm>
        </p:spPr>
        <p:txBody>
          <a:bodyPr anchor="b">
            <a:noAutofit/>
          </a:bodyPr>
          <a:lstStyle/>
          <a:p>
            <a:pPr>
              <a:defRPr/>
            </a:pPr>
            <a:r>
              <a:rPr lang="ar-SA" sz="3700" b="1" dirty="0" smtClean="0"/>
              <a:t/>
            </a:r>
            <a:br>
              <a:rPr lang="ar-SA" sz="3700" b="1" dirty="0" smtClean="0"/>
            </a:br>
            <a:r>
              <a:rPr lang="ar-SA" sz="3700" b="1" dirty="0" smtClean="0"/>
              <a:t/>
            </a:r>
            <a:br>
              <a:rPr lang="ar-SA" sz="3700" b="1" dirty="0" smtClean="0"/>
            </a:br>
            <a:r>
              <a:rPr lang="en-US" b="1" dirty="0" smtClean="0"/>
              <a:t>CHAPTER 11</a:t>
            </a:r>
            <a:r>
              <a:rPr lang="en-US" sz="3700" b="1" dirty="0" smtClean="0"/>
              <a:t/>
            </a:r>
            <a:br>
              <a:rPr lang="en-US" sz="3700" b="1" dirty="0" smtClean="0"/>
            </a:br>
            <a:r>
              <a:rPr lang="en-US" sz="4000" b="1" spc="-175" dirty="0" smtClean="0">
                <a:solidFill>
                  <a:schemeClr val="tx1"/>
                </a:solidFill>
              </a:rPr>
              <a:t>CAPITAL BUDGETING TECHNIQUES</a:t>
            </a:r>
            <a:endParaRPr lang="en-US" sz="4700" dirty="0" smtClean="0">
              <a:solidFill>
                <a:schemeClr val="tx1"/>
              </a:solidFill>
            </a:endParaRPr>
          </a:p>
        </p:txBody>
      </p:sp>
      <p:sp>
        <p:nvSpPr>
          <p:cNvPr id="6147" name="Slide Number Placeholder 3"/>
          <p:cNvSpPr>
            <a:spLocks noGrp="1"/>
          </p:cNvSpPr>
          <p:nvPr>
            <p:ph type="sldNum" sz="quarter" idx="10"/>
          </p:nvPr>
        </p:nvSpPr>
        <p:spPr bwMode="auto">
          <a:xfrm>
            <a:off x="2110154" y="6324601"/>
            <a:ext cx="282820" cy="501651"/>
          </a:xfrm>
          <a:noFill/>
          <a:ln>
            <a:miter lim="800000"/>
            <a:headEnd/>
            <a:tailEnd/>
          </a:ln>
        </p:spPr>
        <p:txBody>
          <a:bodyPr/>
          <a:lstStyle/>
          <a:p>
            <a:fld id="{F6C2C642-79F6-486B-825F-127AFB4BC4AF}" type="slidenum">
              <a:rPr lang="ar-SA" smtClean="0">
                <a:cs typeface="Arial" pitchFamily="34" charset="0"/>
              </a:rPr>
              <a:pPr/>
              <a:t>2</a:t>
            </a:fld>
            <a:endParaRPr lang="en-US" dirty="0" smtClean="0">
              <a:cs typeface="Arial" pitchFamily="34" charset="0"/>
            </a:endParaRPr>
          </a:p>
        </p:txBody>
      </p:sp>
      <p:sp>
        <p:nvSpPr>
          <p:cNvPr id="6148" name="TextBox 4"/>
          <p:cNvSpPr txBox="1">
            <a:spLocks noChangeArrowheads="1"/>
          </p:cNvSpPr>
          <p:nvPr/>
        </p:nvSpPr>
        <p:spPr bwMode="auto">
          <a:xfrm>
            <a:off x="2532189" y="6364293"/>
            <a:ext cx="3516923" cy="645598"/>
          </a:xfrm>
          <a:prstGeom prst="rect">
            <a:avLst/>
          </a:prstGeom>
          <a:noFill/>
          <a:ln w="9525">
            <a:noFill/>
            <a:miter lim="800000"/>
            <a:headEnd/>
            <a:tailEnd/>
          </a:ln>
        </p:spPr>
        <p:txBody>
          <a:bodyPr lIns="90712" tIns="45357" rIns="90712" bIns="45357">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429024"/>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INTRODUCTION</a:t>
            </a:r>
          </a:p>
          <a:p>
            <a:pPr algn="justLow" rtl="0"/>
            <a:r>
              <a:rPr lang="en-US" b="1" dirty="0" smtClean="0"/>
              <a:t>I- PAYBACK PERIOD</a:t>
            </a:r>
          </a:p>
          <a:p>
            <a:pPr algn="justLow" rtl="0"/>
            <a:r>
              <a:rPr lang="en-US" b="1" dirty="0" smtClean="0"/>
              <a:t>II- NET PRESENT VALUE</a:t>
            </a:r>
          </a:p>
          <a:p>
            <a:pPr algn="justLow" rtl="0"/>
            <a:r>
              <a:rPr lang="en-US" sz="3600" b="1" dirty="0" smtClean="0">
                <a:solidFill>
                  <a:srgbClr val="C00000"/>
                </a:solidFill>
              </a:rPr>
              <a:t>CONCLUSION</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214710"/>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INTRODUCTION</a:t>
            </a:r>
          </a:p>
          <a:p>
            <a:pPr marL="0" indent="0" algn="justLow" rtl="0"/>
            <a:r>
              <a:rPr lang="en-US" sz="3000" b="1" dirty="0" smtClean="0"/>
              <a:t>The relevant cash flows developed earlier on must be analyzed to assess whether a project is acceptable or to be ranked. A number of techniques are available for performing such analyses.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000396"/>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The preferred approaches integrate time value money procedures (Chapter 5), risk and return considerations (Chapter 6), and valuation concepts (Chapter 7,8), to select capital expenditures that are consistent with firm’s goal of maximizing owners’ wealth.</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429024"/>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I- PAYBACK PERIOD</a:t>
            </a:r>
          </a:p>
          <a:p>
            <a:pPr marL="0" indent="0" algn="justLow" rtl="0"/>
            <a:r>
              <a:rPr lang="en-US" sz="3000" b="1" dirty="0" smtClean="0"/>
              <a:t>Payback periods are a commonly used criterion for evaluating proposed investments. The payback period is the exact amount of time required for the firm to recover its initial investment in a project as calculated from </a:t>
            </a:r>
            <a:r>
              <a:rPr lang="en-US" sz="3000" b="1" i="1" dirty="0" smtClean="0">
                <a:solidFill>
                  <a:srgbClr val="C00000"/>
                </a:solidFill>
              </a:rPr>
              <a:t>cash inflows</a:t>
            </a:r>
            <a:r>
              <a:rPr lang="en-US" sz="3000" b="1" dirty="0" smtClean="0"/>
              <a:t>.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2571768"/>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In the case of annuity , the payback period can be found by dividing the initial investment by the annual cash inflows; for a mixed stream, the yearly cash inflows must be accumulated until the initial investment is recovered.</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571612"/>
            <a:ext cx="8301038" cy="4286280"/>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300" b="1" dirty="0" smtClean="0">
                <a:solidFill>
                  <a:srgbClr val="002060"/>
                </a:solidFill>
              </a:rPr>
              <a:t>Example</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428597" y="2071678"/>
          <a:ext cx="7929618" cy="3749642"/>
        </p:xfrm>
        <a:graphic>
          <a:graphicData uri="http://schemas.openxmlformats.org/drawingml/2006/table">
            <a:tbl>
              <a:tblPr rtl="1" firstRow="1" bandRow="1">
                <a:tableStyleId>{5C22544A-7EE6-4342-B048-85BDC9FD1C3A}</a:tableStyleId>
              </a:tblPr>
              <a:tblGrid>
                <a:gridCol w="2643206"/>
                <a:gridCol w="2643206"/>
                <a:gridCol w="2643206"/>
              </a:tblGrid>
              <a:tr h="1456746">
                <a:tc gridSpan="3">
                  <a:txBody>
                    <a:bodyPr/>
                    <a:lstStyle/>
                    <a:p>
                      <a:pPr algn="ctr" rtl="0"/>
                      <a:r>
                        <a:rPr lang="en-US" sz="4000" dirty="0" smtClean="0">
                          <a:solidFill>
                            <a:schemeClr val="tx1"/>
                          </a:solidFill>
                        </a:rPr>
                        <a:t>Calculation for the Payback Period for two alternative investment  projects </a:t>
                      </a:r>
                      <a:endParaRPr lang="ar-SA" sz="4000" dirty="0">
                        <a:solidFill>
                          <a:schemeClr val="tx1"/>
                        </a:solidFill>
                      </a:endParaRPr>
                    </a:p>
                  </a:txBody>
                  <a:tcPr anchor="ctr"/>
                </a:tc>
                <a:tc hMerge="1">
                  <a:txBody>
                    <a:bodyPr/>
                    <a:lstStyle/>
                    <a:p>
                      <a:pPr rtl="1"/>
                      <a:endParaRPr lang="ar-SA" dirty="0"/>
                    </a:p>
                  </a:txBody>
                  <a:tcPr/>
                </a:tc>
                <a:tc hMerge="1">
                  <a:txBody>
                    <a:bodyPr/>
                    <a:lstStyle/>
                    <a:p>
                      <a:pPr rtl="1"/>
                      <a:endParaRPr lang="ar-SA" dirty="0"/>
                    </a:p>
                  </a:txBody>
                  <a:tcPr/>
                </a:tc>
              </a:tr>
              <a:tr h="6436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smtClean="0"/>
                        <a:t>Project Y</a:t>
                      </a:r>
                      <a:endParaRPr lang="ar-SA" sz="3200" dirty="0"/>
                    </a:p>
                  </a:txBody>
                  <a:tcPr anchor="ctr"/>
                </a:tc>
                <a:tc>
                  <a:txBody>
                    <a:bodyPr/>
                    <a:lstStyle/>
                    <a:p>
                      <a:pPr algn="ctr" rtl="0"/>
                      <a:r>
                        <a:rPr lang="en-US" sz="3200" dirty="0" smtClean="0"/>
                        <a:t>Project X</a:t>
                      </a:r>
                      <a:endParaRPr lang="ar-SA" sz="3200" dirty="0"/>
                    </a:p>
                  </a:txBody>
                  <a:tcPr anchor="ctr"/>
                </a:tc>
                <a:tc>
                  <a:txBody>
                    <a:bodyPr/>
                    <a:lstStyle/>
                    <a:p>
                      <a:pPr algn="ctr" rtl="0"/>
                      <a:endParaRPr lang="ar-SA" sz="3200" dirty="0"/>
                    </a:p>
                  </a:txBody>
                  <a:tcPr anchor="ctr"/>
                </a:tc>
              </a:tr>
              <a:tr h="1185724">
                <a:tc>
                  <a:txBody>
                    <a:bodyPr/>
                    <a:lstStyle/>
                    <a:p>
                      <a:pPr algn="ctr" rtl="0"/>
                      <a:r>
                        <a:rPr lang="en-US" sz="3200" dirty="0" smtClean="0"/>
                        <a:t>$10000</a:t>
                      </a:r>
                      <a:endParaRPr lang="ar-SA" sz="3200" dirty="0"/>
                    </a:p>
                  </a:txBody>
                  <a:tcPr anchor="ctr"/>
                </a:tc>
                <a:tc>
                  <a:txBody>
                    <a:bodyPr/>
                    <a:lstStyle/>
                    <a:p>
                      <a:pPr algn="ctr" rtl="0"/>
                      <a:r>
                        <a:rPr lang="en-US" sz="3200" dirty="0" smtClean="0"/>
                        <a:t>$10000</a:t>
                      </a:r>
                      <a:endParaRPr lang="ar-SA" sz="3200" dirty="0"/>
                    </a:p>
                  </a:txBody>
                  <a:tcPr anchor="ctr"/>
                </a:tc>
                <a:tc>
                  <a:txBody>
                    <a:bodyPr/>
                    <a:lstStyle/>
                    <a:p>
                      <a:pPr algn="ctr" rtl="0"/>
                      <a:r>
                        <a:rPr lang="en-US" sz="3200" dirty="0" smtClean="0"/>
                        <a:t>Initial Investment</a:t>
                      </a:r>
                      <a:endParaRPr lang="ar-SA" sz="3200" dirty="0"/>
                    </a:p>
                  </a:txBody>
                  <a:tcPr anchor="ct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571612"/>
            <a:ext cx="8229600" cy="421484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300" b="1" dirty="0" smtClean="0">
                <a:solidFill>
                  <a:srgbClr val="002060"/>
                </a:solidFill>
              </a:rPr>
              <a:t>Example</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500034" y="2143116"/>
          <a:ext cx="8143932" cy="3429024"/>
        </p:xfrm>
        <a:graphic>
          <a:graphicData uri="http://schemas.openxmlformats.org/drawingml/2006/table">
            <a:tbl>
              <a:tblPr rtl="1" firstRow="1" bandRow="1">
                <a:tableStyleId>{5C22544A-7EE6-4342-B048-85BDC9FD1C3A}</a:tableStyleId>
              </a:tblPr>
              <a:tblGrid>
                <a:gridCol w="2714644"/>
                <a:gridCol w="2714644"/>
                <a:gridCol w="2714644"/>
              </a:tblGrid>
              <a:tr h="5715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rPr>
                        <a:t>Project Y</a:t>
                      </a:r>
                      <a:endParaRPr lang="ar-SA" sz="2800" dirty="0">
                        <a:solidFill>
                          <a:schemeClr val="tx1"/>
                        </a:solidFill>
                      </a:endParaRPr>
                    </a:p>
                  </a:txBody>
                  <a:tcPr anchor="ctr"/>
                </a:tc>
                <a:tc>
                  <a:txBody>
                    <a:bodyPr/>
                    <a:lstStyle/>
                    <a:p>
                      <a:pPr algn="ctr" rtl="0"/>
                      <a:r>
                        <a:rPr lang="en-US" sz="2800" dirty="0" smtClean="0">
                          <a:solidFill>
                            <a:schemeClr val="tx1"/>
                          </a:solidFill>
                        </a:rPr>
                        <a:t>Project X</a:t>
                      </a:r>
                      <a:endParaRPr lang="ar-SA" sz="2800" dirty="0">
                        <a:solidFill>
                          <a:schemeClr val="tx1"/>
                        </a:solidFill>
                      </a:endParaRPr>
                    </a:p>
                  </a:txBody>
                  <a:tcPr anchor="ctr"/>
                </a:tc>
                <a:tc>
                  <a:txBody>
                    <a:bodyPr/>
                    <a:lstStyle/>
                    <a:p>
                      <a:pPr algn="ctr" rtl="0"/>
                      <a:endParaRPr lang="ar-SA" sz="2800" dirty="0"/>
                    </a:p>
                  </a:txBody>
                  <a:tcPr anchor="ctr"/>
                </a:tc>
              </a:tr>
              <a:tr h="571504">
                <a:tc>
                  <a:txBody>
                    <a:bodyPr/>
                    <a:lstStyle/>
                    <a:p>
                      <a:pPr algn="ctr" rtl="0"/>
                      <a:r>
                        <a:rPr lang="en-US" sz="2800" dirty="0" smtClean="0"/>
                        <a:t>$10000</a:t>
                      </a:r>
                      <a:endParaRPr lang="ar-SA" sz="2800" dirty="0"/>
                    </a:p>
                  </a:txBody>
                  <a:tcPr anchor="ctr"/>
                </a:tc>
                <a:tc>
                  <a:txBody>
                    <a:bodyPr/>
                    <a:lstStyle/>
                    <a:p>
                      <a:pPr algn="ctr" rtl="0"/>
                      <a:r>
                        <a:rPr lang="en-US" sz="2800" dirty="0" smtClean="0"/>
                        <a:t>$10000</a:t>
                      </a:r>
                      <a:endParaRPr lang="ar-SA" sz="2800" dirty="0"/>
                    </a:p>
                  </a:txBody>
                  <a:tcPr anchor="ctr"/>
                </a:tc>
                <a:tc>
                  <a:txBody>
                    <a:bodyPr/>
                    <a:lstStyle/>
                    <a:p>
                      <a:pPr algn="ctr" rtl="0"/>
                      <a:r>
                        <a:rPr lang="en-US" sz="2800" dirty="0" smtClean="0"/>
                        <a:t>Initial Investment</a:t>
                      </a:r>
                      <a:endParaRPr lang="ar-SA" sz="2800" dirty="0"/>
                    </a:p>
                  </a:txBody>
                  <a:tcPr anchor="ctr"/>
                </a:tc>
              </a:tr>
              <a:tr h="571504">
                <a:tc gridSpan="2">
                  <a:txBody>
                    <a:bodyPr/>
                    <a:lstStyle/>
                    <a:p>
                      <a:pPr algn="ctr" rtl="0"/>
                      <a:r>
                        <a:rPr lang="en-US" sz="2800" dirty="0" smtClean="0"/>
                        <a:t>Cash inflows</a:t>
                      </a:r>
                      <a:endParaRPr lang="ar-SA" sz="2800" dirty="0"/>
                    </a:p>
                  </a:txBody>
                  <a:tcPr anchor="ctr"/>
                </a:tc>
                <a:tc hMerge="1">
                  <a:txBody>
                    <a:bodyPr/>
                    <a:lstStyle/>
                    <a:p>
                      <a:pPr algn="ctr" rtl="0"/>
                      <a:endParaRPr lang="ar-SA" dirty="0"/>
                    </a:p>
                  </a:txBody>
                  <a:tcPr anchor="ctr"/>
                </a:tc>
                <a:tc>
                  <a:txBody>
                    <a:bodyPr/>
                    <a:lstStyle/>
                    <a:p>
                      <a:pPr algn="ctr" rtl="0"/>
                      <a:r>
                        <a:rPr lang="en-US" sz="2800" dirty="0" smtClean="0"/>
                        <a:t>Year</a:t>
                      </a:r>
                      <a:endParaRPr lang="ar-SA" sz="2800" dirty="0"/>
                    </a:p>
                  </a:txBody>
                  <a:tcPr anchor="ctr"/>
                </a:tc>
              </a:tr>
              <a:tr h="571504">
                <a:tc>
                  <a:txBody>
                    <a:bodyPr/>
                    <a:lstStyle/>
                    <a:p>
                      <a:pPr algn="ctr" rtl="0"/>
                      <a:r>
                        <a:rPr lang="en-US" sz="2800" dirty="0" smtClean="0"/>
                        <a:t>$3000</a:t>
                      </a:r>
                      <a:endParaRPr lang="ar-SA" sz="2800" dirty="0"/>
                    </a:p>
                  </a:txBody>
                  <a:tcPr anchor="ctr"/>
                </a:tc>
                <a:tc>
                  <a:txBody>
                    <a:bodyPr/>
                    <a:lstStyle/>
                    <a:p>
                      <a:pPr algn="ctr" rtl="0"/>
                      <a:r>
                        <a:rPr lang="en-US" sz="2800" dirty="0" smtClean="0"/>
                        <a:t>$5000</a:t>
                      </a:r>
                      <a:endParaRPr lang="ar-SA" sz="2800" dirty="0"/>
                    </a:p>
                  </a:txBody>
                  <a:tcPr anchor="ctr"/>
                </a:tc>
                <a:tc>
                  <a:txBody>
                    <a:bodyPr/>
                    <a:lstStyle/>
                    <a:p>
                      <a:pPr algn="ctr" rtl="0"/>
                      <a:r>
                        <a:rPr lang="en-US" sz="2800" dirty="0" smtClean="0"/>
                        <a:t>1</a:t>
                      </a:r>
                      <a:endParaRPr lang="ar-SA" sz="2800" dirty="0"/>
                    </a:p>
                  </a:txBody>
                  <a:tcPr anchor="ctr"/>
                </a:tc>
              </a:tr>
              <a:tr h="571504">
                <a:tc>
                  <a:txBody>
                    <a:bodyPr/>
                    <a:lstStyle/>
                    <a:p>
                      <a:pPr algn="ctr" rtl="0"/>
                      <a:r>
                        <a:rPr lang="en-US" sz="2800" dirty="0" smtClean="0"/>
                        <a:t>4000</a:t>
                      </a:r>
                      <a:endParaRPr lang="ar-SA" sz="2800" dirty="0"/>
                    </a:p>
                  </a:txBody>
                  <a:tcPr anchor="ctr"/>
                </a:tc>
                <a:tc>
                  <a:txBody>
                    <a:bodyPr/>
                    <a:lstStyle/>
                    <a:p>
                      <a:pPr algn="ctr" rtl="0"/>
                      <a:r>
                        <a:rPr lang="en-US" sz="2800" dirty="0" smtClean="0"/>
                        <a:t>5000</a:t>
                      </a:r>
                      <a:endParaRPr lang="ar-SA" sz="2800" dirty="0"/>
                    </a:p>
                  </a:txBody>
                  <a:tcPr anchor="ctr"/>
                </a:tc>
                <a:tc>
                  <a:txBody>
                    <a:bodyPr/>
                    <a:lstStyle/>
                    <a:p>
                      <a:pPr algn="ctr" rtl="0"/>
                      <a:r>
                        <a:rPr lang="en-US" sz="2800" dirty="0" smtClean="0"/>
                        <a:t>2</a:t>
                      </a:r>
                      <a:endParaRPr lang="ar-SA" sz="2800" dirty="0"/>
                    </a:p>
                  </a:txBody>
                  <a:tcPr anchor="ctr"/>
                </a:tc>
              </a:tr>
              <a:tr h="571504">
                <a:tc>
                  <a:txBody>
                    <a:bodyPr/>
                    <a:lstStyle/>
                    <a:p>
                      <a:pPr algn="ctr" rtl="0"/>
                      <a:r>
                        <a:rPr lang="en-US" sz="2800" dirty="0" smtClean="0"/>
                        <a:t>3000</a:t>
                      </a:r>
                      <a:endParaRPr lang="ar-SA" sz="2800" dirty="0"/>
                    </a:p>
                  </a:txBody>
                  <a:tcPr anchor="ctr"/>
                </a:tc>
                <a:tc>
                  <a:txBody>
                    <a:bodyPr/>
                    <a:lstStyle/>
                    <a:p>
                      <a:pPr algn="ctr" rtl="0"/>
                      <a:r>
                        <a:rPr lang="en-US" sz="2800" dirty="0" smtClean="0"/>
                        <a:t>1000</a:t>
                      </a:r>
                      <a:endParaRPr lang="ar-SA" sz="2800" dirty="0"/>
                    </a:p>
                  </a:txBody>
                  <a:tcPr anchor="ctr"/>
                </a:tc>
                <a:tc>
                  <a:txBody>
                    <a:bodyPr/>
                    <a:lstStyle/>
                    <a:p>
                      <a:pPr algn="ctr" rtl="0"/>
                      <a:r>
                        <a:rPr lang="en-US" sz="2800" dirty="0" smtClean="0"/>
                        <a:t>3</a:t>
                      </a:r>
                      <a:endParaRPr lang="ar-SA" sz="2800" dirty="0"/>
                    </a:p>
                  </a:txBody>
                  <a:tcPr anchor="ct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643050"/>
            <a:ext cx="8229600" cy="4071966"/>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300" b="1" dirty="0" smtClean="0">
                <a:solidFill>
                  <a:srgbClr val="002060"/>
                </a:solidFill>
              </a:rPr>
              <a:t>Example</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500034" y="2214554"/>
          <a:ext cx="8143932" cy="3429024"/>
        </p:xfrm>
        <a:graphic>
          <a:graphicData uri="http://schemas.openxmlformats.org/drawingml/2006/table">
            <a:tbl>
              <a:tblPr rtl="1" firstRow="1" bandRow="1">
                <a:tableStyleId>{5C22544A-7EE6-4342-B048-85BDC9FD1C3A}</a:tableStyleId>
              </a:tblPr>
              <a:tblGrid>
                <a:gridCol w="2714644"/>
                <a:gridCol w="2714644"/>
                <a:gridCol w="2714644"/>
              </a:tblGrid>
              <a:tr h="5715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rPr>
                        <a:t>Project Y</a:t>
                      </a:r>
                      <a:endParaRPr lang="ar-SA" sz="2800" dirty="0">
                        <a:solidFill>
                          <a:schemeClr val="tx1"/>
                        </a:solidFill>
                      </a:endParaRPr>
                    </a:p>
                  </a:txBody>
                  <a:tcPr anchor="ctr"/>
                </a:tc>
                <a:tc>
                  <a:txBody>
                    <a:bodyPr/>
                    <a:lstStyle/>
                    <a:p>
                      <a:pPr algn="ctr" rtl="0"/>
                      <a:r>
                        <a:rPr lang="en-US" sz="2800" dirty="0" smtClean="0">
                          <a:solidFill>
                            <a:schemeClr val="tx1"/>
                          </a:solidFill>
                        </a:rPr>
                        <a:t>Project X</a:t>
                      </a:r>
                      <a:endParaRPr lang="ar-SA" sz="2800" dirty="0">
                        <a:solidFill>
                          <a:schemeClr val="tx1"/>
                        </a:solidFill>
                      </a:endParaRPr>
                    </a:p>
                  </a:txBody>
                  <a:tcPr anchor="ctr"/>
                </a:tc>
                <a:tc>
                  <a:txBody>
                    <a:bodyPr/>
                    <a:lstStyle/>
                    <a:p>
                      <a:pPr algn="ctr" rtl="0"/>
                      <a:endParaRPr lang="ar-SA" sz="2800" dirty="0"/>
                    </a:p>
                  </a:txBody>
                  <a:tcPr anchor="ctr"/>
                </a:tc>
              </a:tr>
              <a:tr h="571504">
                <a:tc>
                  <a:txBody>
                    <a:bodyPr/>
                    <a:lstStyle/>
                    <a:p>
                      <a:pPr algn="ctr" rtl="0"/>
                      <a:r>
                        <a:rPr lang="en-US" sz="2800" dirty="0" smtClean="0"/>
                        <a:t>$10000</a:t>
                      </a:r>
                      <a:endParaRPr lang="ar-SA" sz="2800" dirty="0"/>
                    </a:p>
                  </a:txBody>
                  <a:tcPr anchor="ctr"/>
                </a:tc>
                <a:tc>
                  <a:txBody>
                    <a:bodyPr/>
                    <a:lstStyle/>
                    <a:p>
                      <a:pPr algn="ctr" rtl="0"/>
                      <a:r>
                        <a:rPr lang="en-US" sz="2800" dirty="0" smtClean="0"/>
                        <a:t>$10000</a:t>
                      </a:r>
                      <a:endParaRPr lang="ar-SA" sz="2800" dirty="0"/>
                    </a:p>
                  </a:txBody>
                  <a:tcPr anchor="ctr"/>
                </a:tc>
                <a:tc>
                  <a:txBody>
                    <a:bodyPr/>
                    <a:lstStyle/>
                    <a:p>
                      <a:pPr algn="ctr" rtl="0"/>
                      <a:r>
                        <a:rPr lang="en-US" sz="2800" dirty="0" smtClean="0"/>
                        <a:t>Initial Investment</a:t>
                      </a:r>
                      <a:endParaRPr lang="ar-SA" sz="2800" dirty="0"/>
                    </a:p>
                  </a:txBody>
                  <a:tcPr anchor="ctr"/>
                </a:tc>
              </a:tr>
              <a:tr h="571504">
                <a:tc gridSpan="2">
                  <a:txBody>
                    <a:bodyPr/>
                    <a:lstStyle/>
                    <a:p>
                      <a:pPr algn="ctr" rtl="0"/>
                      <a:r>
                        <a:rPr lang="en-US" sz="2800" dirty="0" smtClean="0"/>
                        <a:t>Cash inflows</a:t>
                      </a:r>
                      <a:endParaRPr lang="ar-SA" sz="2800" dirty="0"/>
                    </a:p>
                  </a:txBody>
                  <a:tcPr anchor="ctr"/>
                </a:tc>
                <a:tc hMerge="1">
                  <a:txBody>
                    <a:bodyPr/>
                    <a:lstStyle/>
                    <a:p>
                      <a:pPr algn="ctr" rtl="0"/>
                      <a:endParaRPr lang="ar-SA" dirty="0"/>
                    </a:p>
                  </a:txBody>
                  <a:tcPr anchor="ctr"/>
                </a:tc>
                <a:tc>
                  <a:txBody>
                    <a:bodyPr/>
                    <a:lstStyle/>
                    <a:p>
                      <a:pPr algn="ctr" rtl="0"/>
                      <a:r>
                        <a:rPr lang="en-US" sz="2800" dirty="0" smtClean="0"/>
                        <a:t>Year</a:t>
                      </a:r>
                      <a:endParaRPr lang="ar-SA" sz="2800" dirty="0"/>
                    </a:p>
                  </a:txBody>
                  <a:tcPr anchor="ctr"/>
                </a:tc>
              </a:tr>
              <a:tr h="571504">
                <a:tc>
                  <a:txBody>
                    <a:bodyPr/>
                    <a:lstStyle/>
                    <a:p>
                      <a:pPr algn="ctr" rtl="0"/>
                      <a:r>
                        <a:rPr lang="en-US" sz="2800" dirty="0" smtClean="0"/>
                        <a:t>$4000</a:t>
                      </a:r>
                      <a:endParaRPr lang="ar-SA" sz="2800" dirty="0"/>
                    </a:p>
                  </a:txBody>
                  <a:tcPr anchor="ctr"/>
                </a:tc>
                <a:tc>
                  <a:txBody>
                    <a:bodyPr/>
                    <a:lstStyle/>
                    <a:p>
                      <a:pPr algn="ctr" rtl="0"/>
                      <a:r>
                        <a:rPr lang="en-US" sz="2800" dirty="0" smtClean="0"/>
                        <a:t>$100</a:t>
                      </a:r>
                      <a:endParaRPr lang="ar-SA" sz="2800" dirty="0"/>
                    </a:p>
                  </a:txBody>
                  <a:tcPr anchor="ctr"/>
                </a:tc>
                <a:tc>
                  <a:txBody>
                    <a:bodyPr/>
                    <a:lstStyle/>
                    <a:p>
                      <a:pPr algn="ctr" rtl="0"/>
                      <a:r>
                        <a:rPr lang="en-US" sz="2800" dirty="0" smtClean="0"/>
                        <a:t>4</a:t>
                      </a:r>
                      <a:endParaRPr lang="ar-SA" sz="2800" dirty="0"/>
                    </a:p>
                  </a:txBody>
                  <a:tcPr anchor="ctr"/>
                </a:tc>
              </a:tr>
              <a:tr h="571504">
                <a:tc>
                  <a:txBody>
                    <a:bodyPr/>
                    <a:lstStyle/>
                    <a:p>
                      <a:pPr algn="ctr" rtl="0"/>
                      <a:r>
                        <a:rPr lang="en-US" sz="2800" dirty="0" smtClean="0"/>
                        <a:t>3000</a:t>
                      </a:r>
                      <a:endParaRPr lang="ar-SA" sz="2800" dirty="0"/>
                    </a:p>
                  </a:txBody>
                  <a:tcPr anchor="ctr"/>
                </a:tc>
                <a:tc>
                  <a:txBody>
                    <a:bodyPr/>
                    <a:lstStyle/>
                    <a:p>
                      <a:pPr algn="ctr" rtl="0"/>
                      <a:r>
                        <a:rPr lang="en-US" sz="2800" dirty="0" smtClean="0"/>
                        <a:t>100</a:t>
                      </a:r>
                      <a:endParaRPr lang="ar-SA" sz="2800" dirty="0"/>
                    </a:p>
                  </a:txBody>
                  <a:tcPr anchor="ctr"/>
                </a:tc>
                <a:tc>
                  <a:txBody>
                    <a:bodyPr/>
                    <a:lstStyle/>
                    <a:p>
                      <a:pPr algn="ctr" rtl="0"/>
                      <a:r>
                        <a:rPr lang="en-US" sz="2800" dirty="0" smtClean="0"/>
                        <a:t>5</a:t>
                      </a:r>
                      <a:endParaRPr lang="ar-SA" sz="2800" dirty="0"/>
                    </a:p>
                  </a:txBody>
                  <a:tcPr anchor="ctr"/>
                </a:tc>
              </a:tr>
              <a:tr h="571504">
                <a:tc>
                  <a:txBody>
                    <a:bodyPr/>
                    <a:lstStyle/>
                    <a:p>
                      <a:pPr algn="ctr" rtl="0"/>
                      <a:r>
                        <a:rPr lang="en-US" sz="2800" dirty="0" smtClean="0"/>
                        <a:t>3 years</a:t>
                      </a:r>
                      <a:endParaRPr lang="ar-SA" sz="2800" dirty="0"/>
                    </a:p>
                  </a:txBody>
                  <a:tcPr anchor="ctr"/>
                </a:tc>
                <a:tc>
                  <a:txBody>
                    <a:bodyPr/>
                    <a:lstStyle/>
                    <a:p>
                      <a:pPr algn="ctr" rtl="0"/>
                      <a:r>
                        <a:rPr lang="en-US" sz="2800" dirty="0" smtClean="0"/>
                        <a:t>2 years</a:t>
                      </a:r>
                      <a:endParaRPr lang="ar-SA" sz="2800" dirty="0"/>
                    </a:p>
                  </a:txBody>
                  <a:tcPr anchor="ctr"/>
                </a:tc>
                <a:tc>
                  <a:txBody>
                    <a:bodyPr/>
                    <a:lstStyle/>
                    <a:p>
                      <a:pPr algn="ctr" rtl="0"/>
                      <a:r>
                        <a:rPr lang="en-US" sz="2800" dirty="0" smtClean="0"/>
                        <a:t>Payback Period</a:t>
                      </a:r>
                      <a:endParaRPr lang="ar-SA" sz="2800" dirty="0"/>
                    </a:p>
                  </a:txBody>
                  <a:tcPr anchor="ct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500462"/>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Although popular, the Payback Period is generally viewed as unsophisticated capital budgeting technique, because it does not explicitly consider the time value of money by discounting cash flows to find present value. Therefore, the technique that is used instead is what it call the discounted payback period.</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214314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The methodology for computing discounted payback is almost identical to that of payback, except that cumulative present values are used instead of cumulative cash flows.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857652"/>
          </a:xfrm>
        </p:spPr>
        <p:style>
          <a:lnRef idx="2">
            <a:schemeClr val="accent1"/>
          </a:lnRef>
          <a:fillRef idx="1">
            <a:schemeClr val="lt1"/>
          </a:fillRef>
          <a:effectRef idx="0">
            <a:schemeClr val="accent1"/>
          </a:effectRef>
          <a:fontRef idx="minor">
            <a:schemeClr val="dk1"/>
          </a:fontRef>
        </p:style>
        <p:txBody>
          <a:bodyPr anchor="t">
            <a:noAutofit/>
          </a:bodyPr>
          <a:lstStyle/>
          <a:p>
            <a:pPr algn="l" rtl="0"/>
            <a:r>
              <a:rPr lang="en-US" b="1" dirty="0" smtClean="0">
                <a:solidFill>
                  <a:srgbClr val="002060"/>
                </a:solidFill>
                <a:cs typeface="Arial" pitchFamily="34" charset="0"/>
              </a:rPr>
              <a:t>EXAMPLE : </a:t>
            </a:r>
            <a:r>
              <a:rPr lang="en-US" sz="2800" b="1" dirty="0" smtClean="0">
                <a:solidFill>
                  <a:srgbClr val="002060"/>
                </a:solidFill>
                <a:cs typeface="Arial" pitchFamily="34" charset="0"/>
              </a:rPr>
              <a:t>Let us say that Discount rate = 10%</a:t>
            </a:r>
            <a:endParaRPr lang="en-US" b="1" dirty="0" smtClean="0">
              <a:solidFill>
                <a:srgbClr val="002060"/>
              </a:solidFill>
              <a:cs typeface="Arial" pitchFamily="34" charset="0"/>
            </a:endParaRP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571472" y="2571746"/>
          <a:ext cx="7929618" cy="3143270"/>
        </p:xfrm>
        <a:graphic>
          <a:graphicData uri="http://schemas.openxmlformats.org/drawingml/2006/table">
            <a:tbl>
              <a:tblPr rtl="1" firstRow="1" bandRow="1">
                <a:tableStyleId>{5C22544A-7EE6-4342-B048-85BDC9FD1C3A}</a:tableStyleId>
              </a:tblPr>
              <a:tblGrid>
                <a:gridCol w="2422246"/>
                <a:gridCol w="2012618"/>
                <a:gridCol w="1982921"/>
                <a:gridCol w="1511833"/>
              </a:tblGrid>
              <a:tr h="628654">
                <a:tc>
                  <a:txBody>
                    <a:bodyPr/>
                    <a:lstStyle/>
                    <a:p>
                      <a:pPr algn="ctr" rtl="0"/>
                      <a:r>
                        <a:rPr lang="en-US" sz="2800" dirty="0" smtClean="0">
                          <a:solidFill>
                            <a:schemeClr val="tx1"/>
                          </a:solidFill>
                        </a:rPr>
                        <a:t>Cumulative CF</a:t>
                      </a:r>
                      <a:endParaRPr lang="ar-SA" sz="2800" dirty="0">
                        <a:solidFill>
                          <a:schemeClr val="tx1"/>
                        </a:solidFill>
                      </a:endParaRPr>
                    </a:p>
                  </a:txBody>
                  <a:tcPr anchor="ctr"/>
                </a:tc>
                <a:tc>
                  <a:txBody>
                    <a:bodyPr/>
                    <a:lstStyle/>
                    <a:p>
                      <a:pPr algn="ctr" rtl="0"/>
                      <a:r>
                        <a:rPr lang="en-US" sz="2800" dirty="0" smtClean="0">
                          <a:solidFill>
                            <a:schemeClr val="tx1"/>
                          </a:solidFill>
                        </a:rPr>
                        <a:t>PV</a:t>
                      </a:r>
                      <a:r>
                        <a:rPr lang="en-US" sz="2800" baseline="0" dirty="0" smtClean="0">
                          <a:solidFill>
                            <a:schemeClr val="tx1"/>
                          </a:solidFill>
                        </a:rPr>
                        <a:t> of CF</a:t>
                      </a:r>
                      <a:endParaRPr lang="ar-SA" sz="2800" dirty="0">
                        <a:solidFill>
                          <a:schemeClr val="tx1"/>
                        </a:solidFill>
                      </a:endParaRPr>
                    </a:p>
                  </a:txBody>
                  <a:tcPr anchor="ctr"/>
                </a:tc>
                <a:tc>
                  <a:txBody>
                    <a:bodyPr/>
                    <a:lstStyle/>
                    <a:p>
                      <a:pPr algn="ctr" rtl="0"/>
                      <a:r>
                        <a:rPr lang="en-US" sz="2800" dirty="0" smtClean="0">
                          <a:solidFill>
                            <a:schemeClr val="tx1"/>
                          </a:solidFill>
                        </a:rPr>
                        <a:t>CF</a:t>
                      </a:r>
                      <a:endParaRPr lang="ar-SA" sz="2800" dirty="0">
                        <a:solidFill>
                          <a:schemeClr val="tx1"/>
                        </a:solidFill>
                      </a:endParaRPr>
                    </a:p>
                  </a:txBody>
                  <a:tcPr anchor="ctr"/>
                </a:tc>
                <a:tc>
                  <a:txBody>
                    <a:bodyPr/>
                    <a:lstStyle/>
                    <a:p>
                      <a:pPr algn="ctr" rtl="0"/>
                      <a:r>
                        <a:rPr lang="en-US" sz="2800" dirty="0" smtClean="0">
                          <a:solidFill>
                            <a:schemeClr val="tx1"/>
                          </a:solidFill>
                        </a:rPr>
                        <a:t>Period</a:t>
                      </a:r>
                      <a:endParaRPr lang="ar-SA" sz="2800" dirty="0">
                        <a:solidFill>
                          <a:schemeClr val="tx1"/>
                        </a:solidFill>
                      </a:endParaRPr>
                    </a:p>
                  </a:txBody>
                  <a:tcPr anchor="ctr"/>
                </a:tc>
              </a:tr>
              <a:tr h="6286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rgbClr val="FF0000"/>
                          </a:solidFill>
                        </a:rPr>
                        <a:t>-$600</a:t>
                      </a:r>
                      <a:endParaRPr lang="ar-SA" sz="2800" dirty="0">
                        <a:solidFill>
                          <a:srgbClr val="FF0000"/>
                        </a:solidFill>
                      </a:endParaRPr>
                    </a:p>
                  </a:txBody>
                  <a:tcPr anchor="ctr"/>
                </a:tc>
                <a:tc>
                  <a:txBody>
                    <a:bodyPr/>
                    <a:lstStyle/>
                    <a:p>
                      <a:pPr algn="ctr" rtl="0"/>
                      <a:r>
                        <a:rPr lang="en-US" sz="2800" dirty="0" smtClean="0">
                          <a:solidFill>
                            <a:srgbClr val="FF0000"/>
                          </a:solidFill>
                        </a:rPr>
                        <a:t>-$600</a:t>
                      </a:r>
                      <a:endParaRPr lang="ar-SA" sz="2800" dirty="0">
                        <a:solidFill>
                          <a:srgbClr val="FF0000"/>
                        </a:solidFill>
                      </a:endParaRPr>
                    </a:p>
                  </a:txBody>
                  <a:tcPr anchor="ctr"/>
                </a:tc>
                <a:tc>
                  <a:txBody>
                    <a:bodyPr/>
                    <a:lstStyle/>
                    <a:p>
                      <a:pPr algn="ctr" rtl="0"/>
                      <a:r>
                        <a:rPr lang="en-US" sz="2800" dirty="0" smtClean="0">
                          <a:solidFill>
                            <a:srgbClr val="FF0000"/>
                          </a:solidFill>
                        </a:rPr>
                        <a:t>-$600</a:t>
                      </a:r>
                      <a:endParaRPr lang="ar-SA" sz="2800" dirty="0">
                        <a:solidFill>
                          <a:srgbClr val="FF0000"/>
                        </a:solidFill>
                      </a:endParaRPr>
                    </a:p>
                  </a:txBody>
                  <a:tcPr anchor="ctr"/>
                </a:tc>
                <a:tc>
                  <a:txBody>
                    <a:bodyPr/>
                    <a:lstStyle/>
                    <a:p>
                      <a:pPr algn="ctr" rtl="0"/>
                      <a:r>
                        <a:rPr lang="en-US" sz="2800" dirty="0" smtClean="0">
                          <a:solidFill>
                            <a:srgbClr val="FF0000"/>
                          </a:solidFill>
                        </a:rPr>
                        <a:t>0</a:t>
                      </a:r>
                      <a:endParaRPr lang="ar-SA" sz="2800" dirty="0">
                        <a:solidFill>
                          <a:srgbClr val="FF0000"/>
                        </a:solidFill>
                      </a:endParaRPr>
                    </a:p>
                  </a:txBody>
                  <a:tcPr anchor="ctr"/>
                </a:tc>
              </a:tr>
              <a:tr h="628654">
                <a:tc>
                  <a:txBody>
                    <a:bodyPr/>
                    <a:lstStyle/>
                    <a:p>
                      <a:pPr algn="ctr" rtl="0"/>
                      <a:r>
                        <a:rPr lang="en-US" sz="2800" dirty="0" smtClean="0">
                          <a:solidFill>
                            <a:schemeClr val="tx1"/>
                          </a:solidFill>
                        </a:rPr>
                        <a:t>181.8</a:t>
                      </a:r>
                      <a:endParaRPr lang="ar-SA" sz="2800" dirty="0">
                        <a:solidFill>
                          <a:schemeClr val="tx1"/>
                        </a:solidFill>
                      </a:endParaRPr>
                    </a:p>
                  </a:txBody>
                  <a:tcPr anchor="ctr"/>
                </a:tc>
                <a:tc>
                  <a:txBody>
                    <a:bodyPr/>
                    <a:lstStyle/>
                    <a:p>
                      <a:pPr algn="ctr" rtl="0"/>
                      <a:r>
                        <a:rPr lang="en-US" sz="2800" dirty="0" smtClean="0">
                          <a:solidFill>
                            <a:schemeClr val="tx1"/>
                          </a:solidFill>
                        </a:rPr>
                        <a:t>181.8</a:t>
                      </a:r>
                      <a:endParaRPr lang="ar-SA" sz="2800" dirty="0">
                        <a:solidFill>
                          <a:schemeClr val="tx1"/>
                        </a:solidFill>
                      </a:endParaRPr>
                    </a:p>
                  </a:txBody>
                  <a:tcPr anchor="ctr"/>
                </a:tc>
                <a:tc>
                  <a:txBody>
                    <a:bodyPr/>
                    <a:lstStyle/>
                    <a:p>
                      <a:pPr algn="ctr" rtl="0"/>
                      <a:r>
                        <a:rPr lang="en-US" sz="2800" dirty="0" smtClean="0">
                          <a:solidFill>
                            <a:schemeClr val="tx1"/>
                          </a:solidFill>
                        </a:rPr>
                        <a:t>$200</a:t>
                      </a:r>
                      <a:endParaRPr lang="ar-SA" sz="2800" dirty="0">
                        <a:solidFill>
                          <a:schemeClr val="tx1"/>
                        </a:solidFill>
                      </a:endParaRPr>
                    </a:p>
                  </a:txBody>
                  <a:tcPr anchor="ctr"/>
                </a:tc>
                <a:tc>
                  <a:txBody>
                    <a:bodyPr/>
                    <a:lstStyle/>
                    <a:p>
                      <a:pPr algn="ctr" rtl="0"/>
                      <a:r>
                        <a:rPr lang="en-US" sz="2800" dirty="0" smtClean="0">
                          <a:solidFill>
                            <a:schemeClr val="tx1"/>
                          </a:solidFill>
                        </a:rPr>
                        <a:t>1</a:t>
                      </a:r>
                      <a:endParaRPr lang="ar-SA" sz="2800" dirty="0">
                        <a:solidFill>
                          <a:schemeClr val="tx1"/>
                        </a:solidFill>
                      </a:endParaRPr>
                    </a:p>
                  </a:txBody>
                  <a:tcPr anchor="ctr"/>
                </a:tc>
              </a:tr>
              <a:tr h="628654">
                <a:tc>
                  <a:txBody>
                    <a:bodyPr/>
                    <a:lstStyle/>
                    <a:p>
                      <a:pPr algn="ctr" rtl="0"/>
                      <a:r>
                        <a:rPr lang="en-US" sz="2800" b="1" dirty="0" smtClean="0">
                          <a:solidFill>
                            <a:schemeClr val="tx1"/>
                          </a:solidFill>
                        </a:rPr>
                        <a:t>594.8</a:t>
                      </a:r>
                      <a:endParaRPr lang="ar-SA" sz="2800" b="1" dirty="0">
                        <a:solidFill>
                          <a:schemeClr val="tx1"/>
                        </a:solidFill>
                      </a:endParaRPr>
                    </a:p>
                  </a:txBody>
                  <a:tcPr anchor="ctr"/>
                </a:tc>
                <a:tc>
                  <a:txBody>
                    <a:bodyPr/>
                    <a:lstStyle/>
                    <a:p>
                      <a:pPr algn="ctr" rtl="0"/>
                      <a:r>
                        <a:rPr lang="en-US" sz="2800" dirty="0" smtClean="0">
                          <a:solidFill>
                            <a:schemeClr val="tx1"/>
                          </a:solidFill>
                        </a:rPr>
                        <a:t>413</a:t>
                      </a:r>
                      <a:endParaRPr lang="ar-SA" sz="2800" dirty="0">
                        <a:solidFill>
                          <a:schemeClr val="tx1"/>
                        </a:solidFill>
                      </a:endParaRPr>
                    </a:p>
                  </a:txBody>
                  <a:tcPr anchor="ctr"/>
                </a:tc>
                <a:tc>
                  <a:txBody>
                    <a:bodyPr/>
                    <a:lstStyle/>
                    <a:p>
                      <a:pPr algn="ctr" rtl="0"/>
                      <a:r>
                        <a:rPr lang="en-US" sz="2800" dirty="0" smtClean="0">
                          <a:solidFill>
                            <a:schemeClr val="tx1"/>
                          </a:solidFill>
                        </a:rPr>
                        <a:t>$500</a:t>
                      </a:r>
                      <a:endParaRPr lang="ar-SA" sz="2800" dirty="0">
                        <a:solidFill>
                          <a:schemeClr val="tx1"/>
                        </a:solidFill>
                      </a:endParaRPr>
                    </a:p>
                  </a:txBody>
                  <a:tcPr anchor="ctr"/>
                </a:tc>
                <a:tc>
                  <a:txBody>
                    <a:bodyPr/>
                    <a:lstStyle/>
                    <a:p>
                      <a:pPr algn="ctr" rtl="0"/>
                      <a:r>
                        <a:rPr lang="en-US" sz="2800" dirty="0" smtClean="0">
                          <a:solidFill>
                            <a:schemeClr val="tx1"/>
                          </a:solidFill>
                        </a:rPr>
                        <a:t>2</a:t>
                      </a:r>
                      <a:endParaRPr lang="ar-SA" sz="2800" dirty="0">
                        <a:solidFill>
                          <a:schemeClr val="tx1"/>
                        </a:solidFill>
                      </a:endParaRPr>
                    </a:p>
                  </a:txBody>
                  <a:tcPr anchor="ctr"/>
                </a:tc>
              </a:tr>
              <a:tr h="628654">
                <a:tc>
                  <a:txBody>
                    <a:bodyPr/>
                    <a:lstStyle/>
                    <a:p>
                      <a:pPr algn="ctr" rtl="0"/>
                      <a:r>
                        <a:rPr lang="en-US" sz="2800" b="1" dirty="0" smtClean="0">
                          <a:solidFill>
                            <a:schemeClr val="tx1"/>
                          </a:solidFill>
                        </a:rPr>
                        <a:t>887.2</a:t>
                      </a:r>
                      <a:endParaRPr lang="ar-SA" sz="2800" b="1" dirty="0">
                        <a:solidFill>
                          <a:schemeClr val="tx1"/>
                        </a:solidFill>
                      </a:endParaRPr>
                    </a:p>
                  </a:txBody>
                  <a:tcPr anchor="ctr"/>
                </a:tc>
                <a:tc>
                  <a:txBody>
                    <a:bodyPr/>
                    <a:lstStyle/>
                    <a:p>
                      <a:pPr algn="ctr" rtl="0"/>
                      <a:r>
                        <a:rPr lang="en-US" sz="2800" dirty="0" smtClean="0">
                          <a:solidFill>
                            <a:schemeClr val="tx1"/>
                          </a:solidFill>
                        </a:rPr>
                        <a:t>292.4</a:t>
                      </a:r>
                      <a:endParaRPr lang="ar-SA" sz="2800" dirty="0">
                        <a:solidFill>
                          <a:schemeClr val="tx1"/>
                        </a:solidFill>
                      </a:endParaRPr>
                    </a:p>
                  </a:txBody>
                  <a:tcPr anchor="ctr"/>
                </a:tc>
                <a:tc>
                  <a:txBody>
                    <a:bodyPr/>
                    <a:lstStyle/>
                    <a:p>
                      <a:pPr algn="ctr" rtl="0"/>
                      <a:r>
                        <a:rPr lang="en-US" sz="2800" dirty="0" smtClean="0">
                          <a:solidFill>
                            <a:schemeClr val="tx1"/>
                          </a:solidFill>
                        </a:rPr>
                        <a:t>$400</a:t>
                      </a:r>
                      <a:endParaRPr lang="ar-SA" sz="2800" dirty="0">
                        <a:solidFill>
                          <a:schemeClr val="tx1"/>
                        </a:solidFill>
                      </a:endParaRPr>
                    </a:p>
                  </a:txBody>
                  <a:tcPr anchor="ctr"/>
                </a:tc>
                <a:tc>
                  <a:txBody>
                    <a:bodyPr/>
                    <a:lstStyle/>
                    <a:p>
                      <a:pPr algn="ctr" rtl="0"/>
                      <a:r>
                        <a:rPr lang="en-US" sz="2800" dirty="0" smtClean="0">
                          <a:solidFill>
                            <a:schemeClr val="tx1"/>
                          </a:solidFill>
                        </a:rPr>
                        <a:t>3</a:t>
                      </a:r>
                      <a:endParaRPr lang="ar-SA" sz="2800"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14327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II- NET PRESENT VALUE</a:t>
            </a:r>
          </a:p>
          <a:p>
            <a:pPr marL="0" indent="0" algn="justLow" rtl="0"/>
            <a:r>
              <a:rPr lang="en-US" sz="3000" b="1" dirty="0" smtClean="0"/>
              <a:t>Net Present Value is a sophisticated capital budgeting technique; found by subtracting a project's initial  investment from the present value of its cash inflows discounted at a rate equal to the firm’s cost of capital.</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000240"/>
            <a:ext cx="8715436" cy="3714776"/>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EQUATION OF  NET PRESENT VALUE (NPV)</a:t>
            </a:r>
          </a:p>
          <a:p>
            <a:pPr marL="0" indent="0" algn="justLow" rtl="0"/>
            <a:endParaRPr lang="en-US" sz="3000" b="1" dirty="0" smtClean="0"/>
          </a:p>
          <a:p>
            <a:pPr marL="0" indent="0" algn="justLow" rtl="0"/>
            <a:r>
              <a:rPr lang="en-US" sz="3000" b="1" dirty="0" smtClean="0"/>
              <a:t>NPV= PV OF CASH INFLOWS – INITIAL INVESTMENT</a:t>
            </a:r>
          </a:p>
          <a:p>
            <a:pPr algn="l"/>
            <a:r>
              <a:rPr lang="en-US" b="1" dirty="0" smtClean="0">
                <a:cs typeface="Arial" pitchFamily="34" charset="0"/>
              </a:rPr>
              <a:t> </a:t>
            </a:r>
          </a:p>
          <a:p>
            <a:pPr algn="l"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71538" y="3857628"/>
            <a:ext cx="6643734" cy="146209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714620"/>
            <a:ext cx="8715436" cy="2143140"/>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EXAMPLE</a:t>
            </a:r>
          </a:p>
          <a:p>
            <a:pPr marL="0" indent="0" algn="justLow" rtl="0"/>
            <a:r>
              <a:rPr lang="en-US" sz="3000" b="1" dirty="0" smtClean="0"/>
              <a:t>The Net Present Value (NPV) approach can be illustrated by using Bennett Company data presented as follows: </a:t>
            </a:r>
          </a:p>
          <a:p>
            <a:pPr algn="justLow" rtl="0"/>
            <a:endParaRPr lang="en-US" b="1" dirty="0" smtClean="0">
              <a:solidFill>
                <a:srgbClr val="002060"/>
              </a:solidFill>
            </a:endParaRPr>
          </a:p>
          <a:p>
            <a:pPr marL="0" indent="0" algn="justLow" rtl="0"/>
            <a:endParaRPr lang="en-US" sz="30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571612"/>
            <a:ext cx="8715436" cy="421484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EXAMPLE</a:t>
            </a:r>
          </a:p>
          <a:p>
            <a:pPr algn="justLow" rtl="0"/>
            <a:endParaRPr lang="en-US" b="1" dirty="0" smtClean="0">
              <a:solidFill>
                <a:srgbClr val="002060"/>
              </a:solidFill>
            </a:endParaRPr>
          </a:p>
          <a:p>
            <a:pPr marL="0" indent="0" algn="justLow" rtl="0"/>
            <a:endParaRPr lang="en-US" sz="30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8" name="جدول 7"/>
          <p:cNvGraphicFramePr>
            <a:graphicFrameLocks noGrp="1"/>
          </p:cNvGraphicFramePr>
          <p:nvPr/>
        </p:nvGraphicFramePr>
        <p:xfrm>
          <a:off x="285720" y="2143116"/>
          <a:ext cx="8572560" cy="3429024"/>
        </p:xfrm>
        <a:graphic>
          <a:graphicData uri="http://schemas.openxmlformats.org/drawingml/2006/table">
            <a:tbl>
              <a:tblPr rtl="1" firstRow="1" bandRow="1">
                <a:tableStyleId>{5C22544A-7EE6-4342-B048-85BDC9FD1C3A}</a:tableStyleId>
              </a:tblPr>
              <a:tblGrid>
                <a:gridCol w="3031846"/>
                <a:gridCol w="3043809"/>
                <a:gridCol w="2496905"/>
              </a:tblGrid>
              <a:tr h="428628">
                <a:tc gridSpan="3">
                  <a:txBody>
                    <a:bodyPr/>
                    <a:lstStyle/>
                    <a:p>
                      <a:pPr algn="ctr" rtl="0"/>
                      <a:r>
                        <a:rPr lang="en-US" sz="2000" dirty="0" smtClean="0">
                          <a:solidFill>
                            <a:schemeClr val="tx1"/>
                          </a:solidFill>
                        </a:rPr>
                        <a:t>The Calculation of NPVs for  Bennett</a:t>
                      </a:r>
                      <a:r>
                        <a:rPr lang="en-US" sz="2000" baseline="0" dirty="0" smtClean="0">
                          <a:solidFill>
                            <a:schemeClr val="tx1"/>
                          </a:solidFill>
                        </a:rPr>
                        <a:t> Company Capital Expenditure Alternatives</a:t>
                      </a:r>
                      <a:endParaRPr lang="ar-SA" sz="20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r>
              <a:tr h="428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Project B (Mixed Stream)</a:t>
                      </a:r>
                      <a:endParaRPr lang="ar-SA" sz="2000" b="1" dirty="0"/>
                    </a:p>
                  </a:txBody>
                  <a:tcPr anchor="ctr"/>
                </a:tc>
                <a:tc>
                  <a:txBody>
                    <a:bodyPr/>
                    <a:lstStyle/>
                    <a:p>
                      <a:pPr algn="ctr" rtl="0"/>
                      <a:r>
                        <a:rPr lang="en-US" sz="2000" b="1" dirty="0" smtClean="0"/>
                        <a:t>Project A (Annuity)</a:t>
                      </a:r>
                      <a:endParaRPr lang="ar-SA" sz="2000" b="1" dirty="0"/>
                    </a:p>
                  </a:txBody>
                  <a:tcPr anchor="ctr"/>
                </a:tc>
                <a:tc>
                  <a:txBody>
                    <a:bodyPr/>
                    <a:lstStyle/>
                    <a:p>
                      <a:pPr algn="ctr" rtl="0"/>
                      <a:r>
                        <a:rPr lang="en-US" sz="2000" b="1" dirty="0" smtClean="0"/>
                        <a:t>Year</a:t>
                      </a:r>
                      <a:endParaRPr lang="ar-SA" sz="2000" b="1" dirty="0"/>
                    </a:p>
                  </a:txBody>
                  <a:tcPr anchor="ctr"/>
                </a:tc>
              </a:tr>
              <a:tr h="428628">
                <a:tc>
                  <a:txBody>
                    <a:bodyPr/>
                    <a:lstStyle/>
                    <a:p>
                      <a:pPr algn="ctr" rtl="0"/>
                      <a:r>
                        <a:rPr lang="en-US" sz="2000" b="1" dirty="0" smtClean="0"/>
                        <a:t>$28000</a:t>
                      </a:r>
                      <a:endParaRPr lang="ar-SA" sz="2000" b="1" dirty="0"/>
                    </a:p>
                  </a:txBody>
                  <a:tcPr anchor="ctr"/>
                </a:tc>
                <a:tc>
                  <a:txBody>
                    <a:bodyPr/>
                    <a:lstStyle/>
                    <a:p>
                      <a:pPr algn="ctr" rtl="0"/>
                      <a:r>
                        <a:rPr lang="en-US" sz="2000" b="1" dirty="0" smtClean="0"/>
                        <a:t>$14000</a:t>
                      </a:r>
                      <a:endParaRPr lang="ar-SA" sz="2000" b="1" dirty="0"/>
                    </a:p>
                  </a:txBody>
                  <a:tcPr anchor="ctr"/>
                </a:tc>
                <a:tc>
                  <a:txBody>
                    <a:bodyPr/>
                    <a:lstStyle/>
                    <a:p>
                      <a:pPr algn="ctr" rtl="0"/>
                      <a:r>
                        <a:rPr lang="en-US" sz="2000" b="1" dirty="0" smtClean="0"/>
                        <a:t>1</a:t>
                      </a:r>
                      <a:endParaRPr lang="ar-SA" sz="2000" b="1" dirty="0"/>
                    </a:p>
                  </a:txBody>
                  <a:tcPr anchor="ctr"/>
                </a:tc>
              </a:tr>
              <a:tr h="428628">
                <a:tc>
                  <a:txBody>
                    <a:bodyPr/>
                    <a:lstStyle/>
                    <a:p>
                      <a:pPr algn="ctr" rtl="0"/>
                      <a:r>
                        <a:rPr lang="en-US" sz="2000" b="1" dirty="0" smtClean="0"/>
                        <a:t>$12000</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2</a:t>
                      </a:r>
                      <a:endParaRPr lang="ar-SA" sz="2000" b="1" dirty="0"/>
                    </a:p>
                  </a:txBody>
                  <a:tcPr anchor="ctr"/>
                </a:tc>
              </a:tr>
              <a:tr h="428628">
                <a:tc>
                  <a:txBody>
                    <a:bodyPr/>
                    <a:lstStyle/>
                    <a:p>
                      <a:pPr algn="ctr" rtl="0"/>
                      <a:r>
                        <a:rPr lang="en-US" sz="2000" b="1" dirty="0" smtClean="0"/>
                        <a:t>$10000</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3</a:t>
                      </a:r>
                      <a:endParaRPr lang="ar-SA" sz="2000" b="1" dirty="0"/>
                    </a:p>
                  </a:txBody>
                  <a:tcPr anchor="ctr"/>
                </a:tc>
              </a:tr>
              <a:tr h="428628">
                <a:tc>
                  <a:txBody>
                    <a:bodyPr/>
                    <a:lstStyle/>
                    <a:p>
                      <a:pPr algn="ctr" rtl="0"/>
                      <a:r>
                        <a:rPr lang="en-US" sz="2000" b="1" smtClean="0"/>
                        <a:t>$10000</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4</a:t>
                      </a:r>
                      <a:endParaRPr lang="ar-SA" sz="2000" b="1" dirty="0"/>
                    </a:p>
                  </a:txBody>
                  <a:tcPr anchor="ctr"/>
                </a:tc>
              </a:tr>
              <a:tr h="428628">
                <a:tc>
                  <a:txBody>
                    <a:bodyPr/>
                    <a:lstStyle/>
                    <a:p>
                      <a:pPr algn="ctr" rtl="0"/>
                      <a:r>
                        <a:rPr lang="en-US" sz="2000" b="1" dirty="0" smtClean="0"/>
                        <a:t>$10000</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5</a:t>
                      </a:r>
                      <a:endParaRPr lang="ar-SA" sz="2000" b="1" dirty="0"/>
                    </a:p>
                  </a:txBody>
                  <a:tcPr anchor="ctr"/>
                </a:tc>
              </a:tr>
              <a:tr h="428628">
                <a:tc>
                  <a:txBody>
                    <a:bodyPr/>
                    <a:lstStyle/>
                    <a:p>
                      <a:pPr algn="ctr" rtl="0"/>
                      <a:r>
                        <a:rPr lang="en-US" sz="2000" b="1" dirty="0" smtClean="0"/>
                        <a:t>$45000</a:t>
                      </a:r>
                      <a:endParaRPr lang="ar-SA" sz="2000" b="1" dirty="0"/>
                    </a:p>
                  </a:txBody>
                  <a:tcPr anchor="ctr"/>
                </a:tc>
                <a:tc>
                  <a:txBody>
                    <a:bodyPr/>
                    <a:lstStyle/>
                    <a:p>
                      <a:pPr algn="ctr" rtl="0"/>
                      <a:r>
                        <a:rPr lang="en-US" sz="2000" b="1" dirty="0" smtClean="0"/>
                        <a:t>$42000</a:t>
                      </a:r>
                      <a:endParaRPr lang="ar-SA" sz="2000" b="1" dirty="0"/>
                    </a:p>
                  </a:txBody>
                  <a:tcPr anchor="ctr"/>
                </a:tc>
                <a:tc>
                  <a:txBody>
                    <a:bodyPr/>
                    <a:lstStyle/>
                    <a:p>
                      <a:pPr algn="ctr" rtl="0"/>
                      <a:r>
                        <a:rPr lang="en-US" sz="2000" b="1" dirty="0" smtClean="0"/>
                        <a:t>Initial</a:t>
                      </a:r>
                      <a:r>
                        <a:rPr lang="en-US" sz="2000" b="1" baseline="0" dirty="0" smtClean="0"/>
                        <a:t> Investment</a:t>
                      </a:r>
                      <a:endParaRPr lang="ar-SA" sz="2000" b="1" dirty="0"/>
                    </a:p>
                  </a:txBody>
                  <a:tcPr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571612"/>
            <a:ext cx="8715436" cy="421484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SOLUTION</a:t>
            </a:r>
          </a:p>
          <a:p>
            <a:pPr algn="justLow" rtl="0"/>
            <a:endParaRPr lang="en-US" b="1" dirty="0" smtClean="0">
              <a:solidFill>
                <a:srgbClr val="002060"/>
              </a:solidFill>
            </a:endParaRPr>
          </a:p>
          <a:p>
            <a:pPr marL="0" indent="0" algn="justLow" rtl="0"/>
            <a:endParaRPr lang="en-US" sz="30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8" name="جدول 7"/>
          <p:cNvGraphicFramePr>
            <a:graphicFrameLocks noGrp="1"/>
          </p:cNvGraphicFramePr>
          <p:nvPr/>
        </p:nvGraphicFramePr>
        <p:xfrm>
          <a:off x="285720" y="2143116"/>
          <a:ext cx="8572560" cy="3851928"/>
        </p:xfrm>
        <a:graphic>
          <a:graphicData uri="http://schemas.openxmlformats.org/drawingml/2006/table">
            <a:tbl>
              <a:tblPr rtl="1" firstRow="1" bandRow="1">
                <a:tableStyleId>{5C22544A-7EE6-4342-B048-85BDC9FD1C3A}</a:tableStyleId>
              </a:tblPr>
              <a:tblGrid>
                <a:gridCol w="2239725"/>
                <a:gridCol w="2239725"/>
                <a:gridCol w="2248563"/>
                <a:gridCol w="1844547"/>
              </a:tblGrid>
              <a:tr h="428628">
                <a:tc gridSpan="4">
                  <a:txBody>
                    <a:bodyPr/>
                    <a:lstStyle/>
                    <a:p>
                      <a:pPr algn="ctr" rtl="0"/>
                      <a:r>
                        <a:rPr lang="en-US" sz="3200" b="1" dirty="0" smtClean="0">
                          <a:solidFill>
                            <a:schemeClr val="tx1"/>
                          </a:solidFill>
                        </a:rPr>
                        <a:t>Project A (Annuity)</a:t>
                      </a:r>
                      <a:endParaRPr lang="ar-SA" sz="3200" dirty="0">
                        <a:solidFill>
                          <a:schemeClr val="tx1"/>
                        </a:solidFill>
                      </a:endParaRPr>
                    </a:p>
                  </a:txBody>
                  <a:tcPr anchor="ctr"/>
                </a:tc>
                <a:tc hMerge="1">
                  <a:txBody>
                    <a:bodyPr/>
                    <a:lstStyle/>
                    <a:p>
                      <a:pPr algn="ctr" rtl="0"/>
                      <a:endParaRPr lang="ar-SA" sz="20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r>
              <a:tr h="428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PRESENT VALUE</a:t>
                      </a:r>
                      <a:endParaRPr lang="ar-SA" sz="20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PVIF</a:t>
                      </a:r>
                      <a:endParaRPr lang="ar-SA" sz="2000" b="1" dirty="0"/>
                    </a:p>
                  </a:txBody>
                  <a:tcPr anchor="ctr"/>
                </a:tc>
                <a:tc>
                  <a:txBody>
                    <a:bodyPr/>
                    <a:lstStyle/>
                    <a:p>
                      <a:pPr algn="ctr" rtl="0"/>
                      <a:r>
                        <a:rPr lang="en-US" sz="2000" b="1" dirty="0" smtClean="0"/>
                        <a:t>CF</a:t>
                      </a:r>
                      <a:endParaRPr lang="ar-SA" sz="2000" b="1" dirty="0"/>
                    </a:p>
                  </a:txBody>
                  <a:tcPr anchor="ctr"/>
                </a:tc>
                <a:tc>
                  <a:txBody>
                    <a:bodyPr/>
                    <a:lstStyle/>
                    <a:p>
                      <a:pPr algn="ctr" rtl="0"/>
                      <a:r>
                        <a:rPr lang="en-US" sz="2000" b="1" dirty="0" smtClean="0"/>
                        <a:t>Year</a:t>
                      </a:r>
                      <a:endParaRPr lang="ar-SA" sz="2000" b="1" dirty="0"/>
                    </a:p>
                  </a:txBody>
                  <a:tcPr anchor="ctr"/>
                </a:tc>
              </a:tr>
              <a:tr h="428628">
                <a:tc>
                  <a:txBody>
                    <a:bodyPr/>
                    <a:lstStyle/>
                    <a:p>
                      <a:pPr algn="ctr" rtl="0"/>
                      <a:r>
                        <a:rPr lang="en-US" sz="2000" b="1" dirty="0" smtClean="0"/>
                        <a:t>$12726</a:t>
                      </a:r>
                      <a:endParaRPr lang="ar-SA" sz="2000" b="1" dirty="0"/>
                    </a:p>
                  </a:txBody>
                  <a:tcPr anchor="ctr"/>
                </a:tc>
                <a:tc>
                  <a:txBody>
                    <a:bodyPr/>
                    <a:lstStyle/>
                    <a:p>
                      <a:pPr algn="ctr" rtl="0"/>
                      <a:r>
                        <a:rPr lang="en-US" sz="2000" b="1" dirty="0" smtClean="0"/>
                        <a:t>.909</a:t>
                      </a:r>
                      <a:endParaRPr lang="ar-SA" sz="2000" b="1" dirty="0"/>
                    </a:p>
                  </a:txBody>
                  <a:tcPr anchor="ctr"/>
                </a:tc>
                <a:tc>
                  <a:txBody>
                    <a:bodyPr/>
                    <a:lstStyle/>
                    <a:p>
                      <a:pPr algn="ctr" rtl="0"/>
                      <a:r>
                        <a:rPr lang="en-US" sz="2000" b="1" dirty="0" smtClean="0"/>
                        <a:t>$14000</a:t>
                      </a:r>
                      <a:endParaRPr lang="ar-SA" sz="2000" b="1" dirty="0"/>
                    </a:p>
                  </a:txBody>
                  <a:tcPr anchor="ctr"/>
                </a:tc>
                <a:tc>
                  <a:txBody>
                    <a:bodyPr/>
                    <a:lstStyle/>
                    <a:p>
                      <a:pPr algn="ctr" rtl="0"/>
                      <a:r>
                        <a:rPr lang="en-US" sz="2000" b="1" dirty="0" smtClean="0"/>
                        <a:t>1</a:t>
                      </a:r>
                      <a:endParaRPr lang="ar-SA" sz="2000" b="1" dirty="0"/>
                    </a:p>
                  </a:txBody>
                  <a:tcPr anchor="ctr"/>
                </a:tc>
              </a:tr>
              <a:tr h="428628">
                <a:tc>
                  <a:txBody>
                    <a:bodyPr/>
                    <a:lstStyle/>
                    <a:p>
                      <a:pPr algn="ctr" rtl="0"/>
                      <a:r>
                        <a:rPr lang="en-US" sz="2000" b="1" dirty="0" smtClean="0"/>
                        <a:t>$11564</a:t>
                      </a:r>
                      <a:endParaRPr lang="ar-SA" sz="2000" b="1" dirty="0"/>
                    </a:p>
                  </a:txBody>
                  <a:tcPr anchor="ctr"/>
                </a:tc>
                <a:tc>
                  <a:txBody>
                    <a:bodyPr/>
                    <a:lstStyle/>
                    <a:p>
                      <a:pPr algn="ctr" rtl="0"/>
                      <a:r>
                        <a:rPr lang="en-US" sz="2000" b="1" dirty="0" smtClean="0"/>
                        <a:t>.826</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2</a:t>
                      </a:r>
                      <a:endParaRPr lang="ar-SA" sz="2000" b="1" dirty="0"/>
                    </a:p>
                  </a:txBody>
                  <a:tcPr anchor="ctr"/>
                </a:tc>
              </a:tr>
              <a:tr h="428628">
                <a:tc>
                  <a:txBody>
                    <a:bodyPr/>
                    <a:lstStyle/>
                    <a:p>
                      <a:pPr algn="ctr" rtl="0"/>
                      <a:r>
                        <a:rPr lang="en-US" sz="2000" b="1" dirty="0" smtClean="0"/>
                        <a:t>$10514</a:t>
                      </a:r>
                      <a:endParaRPr lang="ar-SA" sz="2000" b="1" dirty="0"/>
                    </a:p>
                  </a:txBody>
                  <a:tcPr anchor="ctr"/>
                </a:tc>
                <a:tc>
                  <a:txBody>
                    <a:bodyPr/>
                    <a:lstStyle/>
                    <a:p>
                      <a:pPr algn="ctr" rtl="0"/>
                      <a:r>
                        <a:rPr lang="en-US" sz="2000" b="1" dirty="0" smtClean="0"/>
                        <a:t>.751</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3</a:t>
                      </a:r>
                      <a:endParaRPr lang="ar-SA" sz="2000" b="1" dirty="0"/>
                    </a:p>
                  </a:txBody>
                  <a:tcPr anchor="ctr"/>
                </a:tc>
              </a:tr>
              <a:tr h="428628">
                <a:tc>
                  <a:txBody>
                    <a:bodyPr/>
                    <a:lstStyle/>
                    <a:p>
                      <a:pPr algn="ctr" rtl="0"/>
                      <a:r>
                        <a:rPr lang="en-US" sz="2000" b="1" dirty="0" smtClean="0"/>
                        <a:t>$9562</a:t>
                      </a:r>
                      <a:endParaRPr lang="ar-SA" sz="2000" b="1" dirty="0"/>
                    </a:p>
                  </a:txBody>
                  <a:tcPr anchor="ctr"/>
                </a:tc>
                <a:tc>
                  <a:txBody>
                    <a:bodyPr/>
                    <a:lstStyle/>
                    <a:p>
                      <a:pPr algn="ctr" rtl="0"/>
                      <a:r>
                        <a:rPr lang="en-US" sz="2000" b="1" dirty="0" smtClean="0"/>
                        <a:t>.683</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4</a:t>
                      </a:r>
                      <a:endParaRPr lang="ar-SA" sz="2000" b="1" dirty="0"/>
                    </a:p>
                  </a:txBody>
                  <a:tcPr anchor="ctr"/>
                </a:tc>
              </a:tr>
              <a:tr h="428628">
                <a:tc>
                  <a:txBody>
                    <a:bodyPr/>
                    <a:lstStyle/>
                    <a:p>
                      <a:pPr algn="ctr" rtl="0"/>
                      <a:r>
                        <a:rPr lang="en-US" sz="2000" b="1" dirty="0" smtClean="0"/>
                        <a:t>$8694</a:t>
                      </a:r>
                      <a:endParaRPr lang="ar-SA" sz="2000" b="1" dirty="0"/>
                    </a:p>
                  </a:txBody>
                  <a:tcPr anchor="ctr"/>
                </a:tc>
                <a:tc>
                  <a:txBody>
                    <a:bodyPr/>
                    <a:lstStyle/>
                    <a:p>
                      <a:pPr algn="ctr" rtl="0"/>
                      <a:r>
                        <a:rPr lang="en-US" sz="2000" b="1" dirty="0" smtClean="0"/>
                        <a:t>.621</a:t>
                      </a:r>
                      <a:endParaRPr lang="ar-SA" sz="2000" b="1" dirty="0"/>
                    </a:p>
                  </a:txBody>
                  <a:tcPr anchor="ctr"/>
                </a:tc>
                <a:tc>
                  <a:txBody>
                    <a:bodyPr/>
                    <a:lstStyle/>
                    <a:p>
                      <a:pPr algn="ctr" rtl="0"/>
                      <a:r>
                        <a:rPr lang="en-US" sz="2000" b="1" smtClean="0"/>
                        <a:t>$14000</a:t>
                      </a:r>
                      <a:endParaRPr lang="ar-SA" sz="2000" b="1" dirty="0"/>
                    </a:p>
                  </a:txBody>
                  <a:tcPr anchor="ctr"/>
                </a:tc>
                <a:tc>
                  <a:txBody>
                    <a:bodyPr/>
                    <a:lstStyle/>
                    <a:p>
                      <a:pPr algn="ctr" rtl="0"/>
                      <a:r>
                        <a:rPr lang="en-US" sz="2000" b="1" dirty="0" smtClean="0"/>
                        <a:t>5</a:t>
                      </a:r>
                      <a:endParaRPr lang="ar-SA" sz="2000" b="1" dirty="0"/>
                    </a:p>
                  </a:txBody>
                  <a:tcPr anchor="ctr"/>
                </a:tc>
              </a:tr>
              <a:tr h="428628">
                <a:tc>
                  <a:txBody>
                    <a:bodyPr/>
                    <a:lstStyle/>
                    <a:p>
                      <a:pPr algn="ctr" rtl="0"/>
                      <a:r>
                        <a:rPr lang="en-US" sz="2000" b="1" dirty="0" smtClean="0"/>
                        <a:t>$53060</a:t>
                      </a:r>
                      <a:endParaRPr lang="ar-SA" sz="2000" b="1" dirty="0"/>
                    </a:p>
                  </a:txBody>
                  <a:tcPr anchor="ctr"/>
                </a:tc>
                <a:tc>
                  <a:txBody>
                    <a:bodyPr/>
                    <a:lstStyle/>
                    <a:p>
                      <a:pPr algn="ctr" rtl="0"/>
                      <a:endParaRPr lang="ar-SA" sz="2000" b="1" dirty="0"/>
                    </a:p>
                  </a:txBody>
                  <a:tcPr anchor="ctr"/>
                </a:tc>
                <a:tc>
                  <a:txBody>
                    <a:bodyPr/>
                    <a:lstStyle/>
                    <a:p>
                      <a:pPr algn="ctr" rtl="0"/>
                      <a:r>
                        <a:rPr lang="en-US" sz="2000" b="1" dirty="0" smtClean="0"/>
                        <a:t>$42000</a:t>
                      </a:r>
                      <a:endParaRPr lang="ar-SA" sz="2000" b="1" dirty="0"/>
                    </a:p>
                  </a:txBody>
                  <a:tcPr anchor="ctr"/>
                </a:tc>
                <a:tc>
                  <a:txBody>
                    <a:bodyPr/>
                    <a:lstStyle/>
                    <a:p>
                      <a:pPr algn="ctr" rtl="0"/>
                      <a:r>
                        <a:rPr lang="en-US" sz="2000" b="1" dirty="0" smtClean="0"/>
                        <a:t>Initial</a:t>
                      </a:r>
                      <a:r>
                        <a:rPr lang="en-US" sz="2000" b="1" baseline="0" dirty="0" smtClean="0"/>
                        <a:t> Investment</a:t>
                      </a:r>
                      <a:endParaRPr lang="ar-SA" sz="2000" b="1" dirty="0"/>
                    </a:p>
                  </a:txBody>
                  <a:tcPr anchor="ct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571612"/>
            <a:ext cx="8715436" cy="421484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SOLUTION</a:t>
            </a:r>
          </a:p>
          <a:p>
            <a:pPr algn="justLow" rtl="0"/>
            <a:endParaRPr lang="en-US" b="1" dirty="0" smtClean="0">
              <a:solidFill>
                <a:srgbClr val="002060"/>
              </a:solidFill>
            </a:endParaRPr>
          </a:p>
          <a:p>
            <a:pPr marL="0" indent="0" algn="justLow" rtl="0"/>
            <a:endParaRPr lang="en-US" sz="30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8" name="جدول 7"/>
          <p:cNvGraphicFramePr>
            <a:graphicFrameLocks noGrp="1"/>
          </p:cNvGraphicFramePr>
          <p:nvPr/>
        </p:nvGraphicFramePr>
        <p:xfrm>
          <a:off x="285720" y="2143116"/>
          <a:ext cx="8572560" cy="3851928"/>
        </p:xfrm>
        <a:graphic>
          <a:graphicData uri="http://schemas.openxmlformats.org/drawingml/2006/table">
            <a:tbl>
              <a:tblPr rtl="1" firstRow="1" bandRow="1">
                <a:tableStyleId>{5C22544A-7EE6-4342-B048-85BDC9FD1C3A}</a:tableStyleId>
              </a:tblPr>
              <a:tblGrid>
                <a:gridCol w="2239725"/>
                <a:gridCol w="2239725"/>
                <a:gridCol w="2248563"/>
                <a:gridCol w="1844547"/>
              </a:tblGrid>
              <a:tr h="428628">
                <a:tc gridSpan="4">
                  <a:txBody>
                    <a:bodyPr/>
                    <a:lstStyle/>
                    <a:p>
                      <a:pPr algn="ctr" rtl="0"/>
                      <a:r>
                        <a:rPr lang="en-US" sz="3200" b="1" dirty="0" smtClean="0">
                          <a:solidFill>
                            <a:schemeClr val="tx1"/>
                          </a:solidFill>
                        </a:rPr>
                        <a:t>Project B (MIXED STREAM)</a:t>
                      </a:r>
                      <a:endParaRPr lang="ar-SA" sz="3200" dirty="0">
                        <a:solidFill>
                          <a:schemeClr val="tx1"/>
                        </a:solidFill>
                      </a:endParaRPr>
                    </a:p>
                  </a:txBody>
                  <a:tcPr anchor="ctr"/>
                </a:tc>
                <a:tc hMerge="1">
                  <a:txBody>
                    <a:bodyPr/>
                    <a:lstStyle/>
                    <a:p>
                      <a:pPr algn="ctr" rtl="0"/>
                      <a:endParaRPr lang="ar-SA" sz="20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r>
              <a:tr h="428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PRESENT VALUE</a:t>
                      </a:r>
                      <a:endParaRPr lang="ar-SA" sz="20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PVIF</a:t>
                      </a:r>
                      <a:endParaRPr lang="ar-SA" sz="2000" b="1" dirty="0"/>
                    </a:p>
                  </a:txBody>
                  <a:tcPr anchor="ctr"/>
                </a:tc>
                <a:tc>
                  <a:txBody>
                    <a:bodyPr/>
                    <a:lstStyle/>
                    <a:p>
                      <a:pPr algn="ctr" rtl="0"/>
                      <a:r>
                        <a:rPr lang="en-US" sz="2000" b="1" dirty="0" smtClean="0"/>
                        <a:t>CF</a:t>
                      </a:r>
                      <a:endParaRPr lang="ar-SA" sz="2000" b="1" dirty="0"/>
                    </a:p>
                  </a:txBody>
                  <a:tcPr anchor="ctr"/>
                </a:tc>
                <a:tc>
                  <a:txBody>
                    <a:bodyPr/>
                    <a:lstStyle/>
                    <a:p>
                      <a:pPr algn="ctr" rtl="0"/>
                      <a:r>
                        <a:rPr lang="en-US" sz="2000" b="1" dirty="0" smtClean="0"/>
                        <a:t>Year</a:t>
                      </a:r>
                      <a:endParaRPr lang="ar-SA" sz="2000" b="1" dirty="0"/>
                    </a:p>
                  </a:txBody>
                  <a:tcPr anchor="ctr"/>
                </a:tc>
              </a:tr>
              <a:tr h="428628">
                <a:tc>
                  <a:txBody>
                    <a:bodyPr/>
                    <a:lstStyle/>
                    <a:p>
                      <a:pPr algn="ctr" rtl="0"/>
                      <a:r>
                        <a:rPr lang="en-US" sz="2000" b="1" dirty="0" smtClean="0"/>
                        <a:t>$25452</a:t>
                      </a:r>
                      <a:endParaRPr lang="ar-SA" sz="2000" b="1" dirty="0"/>
                    </a:p>
                  </a:txBody>
                  <a:tcPr anchor="ctr"/>
                </a:tc>
                <a:tc>
                  <a:txBody>
                    <a:bodyPr/>
                    <a:lstStyle/>
                    <a:p>
                      <a:pPr algn="ctr" rtl="0"/>
                      <a:r>
                        <a:rPr lang="en-US" sz="2000" b="1" dirty="0" smtClean="0"/>
                        <a:t>.909</a:t>
                      </a:r>
                      <a:endParaRPr lang="ar-SA" sz="2000" b="1" dirty="0"/>
                    </a:p>
                  </a:txBody>
                  <a:tcPr anchor="ctr"/>
                </a:tc>
                <a:tc>
                  <a:txBody>
                    <a:bodyPr/>
                    <a:lstStyle/>
                    <a:p>
                      <a:pPr algn="ctr" rtl="0"/>
                      <a:r>
                        <a:rPr lang="en-US" sz="2000" b="1" dirty="0" smtClean="0"/>
                        <a:t>$28000</a:t>
                      </a:r>
                      <a:endParaRPr lang="ar-SA" sz="2000" b="1" dirty="0"/>
                    </a:p>
                  </a:txBody>
                  <a:tcPr anchor="ctr"/>
                </a:tc>
                <a:tc>
                  <a:txBody>
                    <a:bodyPr/>
                    <a:lstStyle/>
                    <a:p>
                      <a:pPr algn="ctr" rtl="0"/>
                      <a:r>
                        <a:rPr lang="en-US" sz="2000" b="1" dirty="0" smtClean="0"/>
                        <a:t>1</a:t>
                      </a:r>
                      <a:endParaRPr lang="ar-SA" sz="2000" b="1" dirty="0"/>
                    </a:p>
                  </a:txBody>
                  <a:tcPr anchor="ctr"/>
                </a:tc>
              </a:tr>
              <a:tr h="428628">
                <a:tc>
                  <a:txBody>
                    <a:bodyPr/>
                    <a:lstStyle/>
                    <a:p>
                      <a:pPr algn="ctr" rtl="0"/>
                      <a:r>
                        <a:rPr lang="en-US" sz="2000" b="1" dirty="0" smtClean="0"/>
                        <a:t>$9912</a:t>
                      </a:r>
                      <a:endParaRPr lang="ar-SA" sz="2000" b="1" dirty="0"/>
                    </a:p>
                  </a:txBody>
                  <a:tcPr anchor="ctr"/>
                </a:tc>
                <a:tc>
                  <a:txBody>
                    <a:bodyPr/>
                    <a:lstStyle/>
                    <a:p>
                      <a:pPr algn="ctr" rtl="0"/>
                      <a:r>
                        <a:rPr lang="en-US" sz="2000" b="1" dirty="0" smtClean="0"/>
                        <a:t>.826</a:t>
                      </a:r>
                      <a:endParaRPr lang="ar-SA" sz="2000" b="1" dirty="0"/>
                    </a:p>
                  </a:txBody>
                  <a:tcPr anchor="ctr"/>
                </a:tc>
                <a:tc>
                  <a:txBody>
                    <a:bodyPr/>
                    <a:lstStyle/>
                    <a:p>
                      <a:pPr algn="ctr" rtl="0"/>
                      <a:r>
                        <a:rPr lang="en-US" sz="2000" b="1" dirty="0" smtClean="0"/>
                        <a:t>$12000</a:t>
                      </a:r>
                      <a:endParaRPr lang="ar-SA" sz="2000" b="1" dirty="0"/>
                    </a:p>
                  </a:txBody>
                  <a:tcPr anchor="ctr"/>
                </a:tc>
                <a:tc>
                  <a:txBody>
                    <a:bodyPr/>
                    <a:lstStyle/>
                    <a:p>
                      <a:pPr algn="ctr" rtl="0"/>
                      <a:r>
                        <a:rPr lang="en-US" sz="2000" b="1" dirty="0" smtClean="0"/>
                        <a:t>2</a:t>
                      </a:r>
                      <a:endParaRPr lang="ar-SA" sz="2000" b="1" dirty="0"/>
                    </a:p>
                  </a:txBody>
                  <a:tcPr anchor="ctr"/>
                </a:tc>
              </a:tr>
              <a:tr h="428628">
                <a:tc>
                  <a:txBody>
                    <a:bodyPr/>
                    <a:lstStyle/>
                    <a:p>
                      <a:pPr algn="ctr" rtl="0"/>
                      <a:r>
                        <a:rPr lang="en-US" sz="2000" b="1" dirty="0" smtClean="0"/>
                        <a:t>$7510</a:t>
                      </a:r>
                      <a:endParaRPr lang="ar-SA" sz="2000" b="1" dirty="0"/>
                    </a:p>
                  </a:txBody>
                  <a:tcPr anchor="ctr"/>
                </a:tc>
                <a:tc>
                  <a:txBody>
                    <a:bodyPr/>
                    <a:lstStyle/>
                    <a:p>
                      <a:pPr algn="ctr" rtl="0"/>
                      <a:r>
                        <a:rPr lang="en-US" sz="2000" b="1" dirty="0" smtClean="0"/>
                        <a:t>.751</a:t>
                      </a:r>
                      <a:endParaRPr lang="ar-SA" sz="2000" b="1" dirty="0"/>
                    </a:p>
                  </a:txBody>
                  <a:tcPr anchor="ctr"/>
                </a:tc>
                <a:tc>
                  <a:txBody>
                    <a:bodyPr/>
                    <a:lstStyle/>
                    <a:p>
                      <a:pPr algn="ctr" rtl="0"/>
                      <a:r>
                        <a:rPr lang="en-US" sz="2000" b="1" dirty="0" smtClean="0"/>
                        <a:t>$10000</a:t>
                      </a:r>
                      <a:endParaRPr lang="ar-SA" sz="2000" b="1" dirty="0"/>
                    </a:p>
                  </a:txBody>
                  <a:tcPr anchor="ctr"/>
                </a:tc>
                <a:tc>
                  <a:txBody>
                    <a:bodyPr/>
                    <a:lstStyle/>
                    <a:p>
                      <a:pPr algn="ctr" rtl="0"/>
                      <a:r>
                        <a:rPr lang="en-US" sz="2000" b="1" dirty="0" smtClean="0"/>
                        <a:t>3</a:t>
                      </a:r>
                      <a:endParaRPr lang="ar-SA" sz="2000" b="1" dirty="0"/>
                    </a:p>
                  </a:txBody>
                  <a:tcPr anchor="ctr"/>
                </a:tc>
              </a:tr>
              <a:tr h="428628">
                <a:tc>
                  <a:txBody>
                    <a:bodyPr/>
                    <a:lstStyle/>
                    <a:p>
                      <a:pPr algn="ctr" rtl="0"/>
                      <a:r>
                        <a:rPr lang="en-US" sz="2000" b="1" dirty="0" smtClean="0"/>
                        <a:t>$6830</a:t>
                      </a:r>
                      <a:endParaRPr lang="ar-SA" sz="2000" b="1" dirty="0"/>
                    </a:p>
                  </a:txBody>
                  <a:tcPr anchor="ctr"/>
                </a:tc>
                <a:tc>
                  <a:txBody>
                    <a:bodyPr/>
                    <a:lstStyle/>
                    <a:p>
                      <a:pPr algn="ctr" rtl="0"/>
                      <a:r>
                        <a:rPr lang="en-US" sz="2000" b="1" dirty="0" smtClean="0"/>
                        <a:t>.683</a:t>
                      </a:r>
                      <a:endParaRPr lang="ar-SA" sz="2000" b="1" dirty="0"/>
                    </a:p>
                  </a:txBody>
                  <a:tcPr anchor="ctr"/>
                </a:tc>
                <a:tc>
                  <a:txBody>
                    <a:bodyPr/>
                    <a:lstStyle/>
                    <a:p>
                      <a:pPr algn="ctr" rtl="0"/>
                      <a:r>
                        <a:rPr lang="en-US" sz="2000" b="1" dirty="0" smtClean="0"/>
                        <a:t>$10000</a:t>
                      </a:r>
                      <a:endParaRPr lang="ar-SA" sz="2000" b="1" dirty="0"/>
                    </a:p>
                  </a:txBody>
                  <a:tcPr anchor="ctr"/>
                </a:tc>
                <a:tc>
                  <a:txBody>
                    <a:bodyPr/>
                    <a:lstStyle/>
                    <a:p>
                      <a:pPr algn="ctr" rtl="0"/>
                      <a:r>
                        <a:rPr lang="en-US" sz="2000" b="1" dirty="0" smtClean="0"/>
                        <a:t>4</a:t>
                      </a:r>
                      <a:endParaRPr lang="ar-SA" sz="2000" b="1" dirty="0"/>
                    </a:p>
                  </a:txBody>
                  <a:tcPr anchor="ctr"/>
                </a:tc>
              </a:tr>
              <a:tr h="428628">
                <a:tc>
                  <a:txBody>
                    <a:bodyPr/>
                    <a:lstStyle/>
                    <a:p>
                      <a:pPr algn="ctr" rtl="0"/>
                      <a:r>
                        <a:rPr lang="en-US" sz="2000" b="1" dirty="0" smtClean="0"/>
                        <a:t>$6210</a:t>
                      </a:r>
                      <a:endParaRPr lang="ar-SA" sz="2000" b="1" dirty="0"/>
                    </a:p>
                  </a:txBody>
                  <a:tcPr anchor="ctr"/>
                </a:tc>
                <a:tc>
                  <a:txBody>
                    <a:bodyPr/>
                    <a:lstStyle/>
                    <a:p>
                      <a:pPr algn="ctr" rtl="0"/>
                      <a:r>
                        <a:rPr lang="en-US" sz="2000" b="1" dirty="0" smtClean="0"/>
                        <a:t>.621</a:t>
                      </a:r>
                      <a:endParaRPr lang="ar-SA" sz="2000" b="1" dirty="0"/>
                    </a:p>
                  </a:txBody>
                  <a:tcPr anchor="ctr"/>
                </a:tc>
                <a:tc>
                  <a:txBody>
                    <a:bodyPr/>
                    <a:lstStyle/>
                    <a:p>
                      <a:pPr algn="ctr" rtl="0"/>
                      <a:r>
                        <a:rPr lang="en-US" sz="2000" b="1" dirty="0" smtClean="0"/>
                        <a:t>$10000</a:t>
                      </a:r>
                      <a:endParaRPr lang="ar-SA" sz="2000" b="1" dirty="0"/>
                    </a:p>
                  </a:txBody>
                  <a:tcPr anchor="ctr"/>
                </a:tc>
                <a:tc>
                  <a:txBody>
                    <a:bodyPr/>
                    <a:lstStyle/>
                    <a:p>
                      <a:pPr algn="ctr" rtl="0"/>
                      <a:r>
                        <a:rPr lang="en-US" sz="2000" b="1" dirty="0" smtClean="0"/>
                        <a:t>5</a:t>
                      </a:r>
                      <a:endParaRPr lang="ar-SA" sz="2000" b="1" dirty="0"/>
                    </a:p>
                  </a:txBody>
                  <a:tcPr anchor="ctr"/>
                </a:tc>
              </a:tr>
              <a:tr h="428628">
                <a:tc>
                  <a:txBody>
                    <a:bodyPr/>
                    <a:lstStyle/>
                    <a:p>
                      <a:pPr algn="ctr" rtl="0"/>
                      <a:r>
                        <a:rPr lang="en-US" sz="2000" b="1" dirty="0" smtClean="0"/>
                        <a:t>$55914</a:t>
                      </a:r>
                      <a:endParaRPr lang="ar-SA" sz="2000" b="1" dirty="0"/>
                    </a:p>
                  </a:txBody>
                  <a:tcPr anchor="ctr"/>
                </a:tc>
                <a:tc>
                  <a:txBody>
                    <a:bodyPr/>
                    <a:lstStyle/>
                    <a:p>
                      <a:pPr algn="ctr" rtl="0"/>
                      <a:endParaRPr lang="ar-SA" sz="2000" b="1" dirty="0"/>
                    </a:p>
                  </a:txBody>
                  <a:tcPr anchor="ctr"/>
                </a:tc>
                <a:tc>
                  <a:txBody>
                    <a:bodyPr/>
                    <a:lstStyle/>
                    <a:p>
                      <a:pPr algn="ctr" rtl="0"/>
                      <a:r>
                        <a:rPr lang="en-US" sz="2000" b="1" dirty="0" smtClean="0"/>
                        <a:t>$45000</a:t>
                      </a:r>
                      <a:endParaRPr lang="ar-SA" sz="2000" b="1" dirty="0"/>
                    </a:p>
                  </a:txBody>
                  <a:tcPr anchor="ctr"/>
                </a:tc>
                <a:tc>
                  <a:txBody>
                    <a:bodyPr/>
                    <a:lstStyle/>
                    <a:p>
                      <a:pPr algn="ctr" rtl="0"/>
                      <a:r>
                        <a:rPr lang="en-US" sz="2000" b="1" dirty="0" smtClean="0"/>
                        <a:t>Initial</a:t>
                      </a:r>
                      <a:r>
                        <a:rPr lang="en-US" sz="2000" b="1" baseline="0" dirty="0" smtClean="0"/>
                        <a:t> Investment</a:t>
                      </a:r>
                      <a:endParaRPr lang="ar-SA" sz="2000" b="1" dirty="0"/>
                    </a:p>
                  </a:txBody>
                  <a:tcPr anchor="ct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571612"/>
            <a:ext cx="8715436" cy="421484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SOLUTION</a:t>
            </a:r>
          </a:p>
          <a:p>
            <a:pPr algn="justLow" rtl="0"/>
            <a:endParaRPr lang="en-US" b="1" dirty="0" smtClean="0">
              <a:solidFill>
                <a:srgbClr val="002060"/>
              </a:solidFill>
            </a:endParaRPr>
          </a:p>
          <a:p>
            <a:pPr marL="0" indent="0" algn="justLow" rtl="0"/>
            <a:endParaRPr lang="en-US" sz="30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8" name="جدول 7"/>
          <p:cNvGraphicFramePr>
            <a:graphicFrameLocks noGrp="1"/>
          </p:cNvGraphicFramePr>
          <p:nvPr/>
        </p:nvGraphicFramePr>
        <p:xfrm>
          <a:off x="285720" y="2143116"/>
          <a:ext cx="8572560" cy="3383280"/>
        </p:xfrm>
        <a:graphic>
          <a:graphicData uri="http://schemas.openxmlformats.org/drawingml/2006/table">
            <a:tbl>
              <a:tblPr rtl="1" firstRow="1" bandRow="1">
                <a:tableStyleId>{5C22544A-7EE6-4342-B048-85BDC9FD1C3A}</a:tableStyleId>
              </a:tblPr>
              <a:tblGrid>
                <a:gridCol w="3031846"/>
                <a:gridCol w="3043809"/>
                <a:gridCol w="2496905"/>
              </a:tblGrid>
              <a:tr h="428628">
                <a:tc gridSpan="3">
                  <a:txBody>
                    <a:bodyPr/>
                    <a:lstStyle/>
                    <a:p>
                      <a:pPr algn="ctr" rtl="0"/>
                      <a:r>
                        <a:rPr lang="en-US" sz="2800" dirty="0" smtClean="0">
                          <a:solidFill>
                            <a:schemeClr val="tx1"/>
                          </a:solidFill>
                        </a:rPr>
                        <a:t>The Calculation of NPVs for  Bennett</a:t>
                      </a:r>
                      <a:r>
                        <a:rPr lang="en-US" sz="2800" baseline="0" dirty="0" smtClean="0">
                          <a:solidFill>
                            <a:schemeClr val="tx1"/>
                          </a:solidFill>
                        </a:rPr>
                        <a:t> Company Capital Expenditure Alternatives</a:t>
                      </a:r>
                      <a:endParaRPr lang="ar-SA" sz="24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r>
              <a:tr h="428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500" b="1" dirty="0" smtClean="0"/>
                        <a:t>Project B (Mixed Stream)</a:t>
                      </a:r>
                      <a:endParaRPr lang="ar-SA" sz="2500" b="1" dirty="0"/>
                    </a:p>
                  </a:txBody>
                  <a:tcPr anchor="ctr"/>
                </a:tc>
                <a:tc>
                  <a:txBody>
                    <a:bodyPr/>
                    <a:lstStyle/>
                    <a:p>
                      <a:pPr algn="ctr" rtl="0"/>
                      <a:r>
                        <a:rPr lang="en-US" sz="2500" b="1" dirty="0" smtClean="0"/>
                        <a:t>Project A (Annuity)</a:t>
                      </a:r>
                      <a:endParaRPr lang="ar-SA" sz="2500" b="1" dirty="0"/>
                    </a:p>
                  </a:txBody>
                  <a:tcPr anchor="ctr"/>
                </a:tc>
                <a:tc>
                  <a:txBody>
                    <a:bodyPr/>
                    <a:lstStyle/>
                    <a:p>
                      <a:pPr algn="ctr" rtl="0"/>
                      <a:endParaRPr lang="ar-SA" sz="2500" b="1" dirty="0"/>
                    </a:p>
                  </a:txBody>
                  <a:tcPr anchor="ctr"/>
                </a:tc>
              </a:tr>
              <a:tr h="428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500" b="1" dirty="0" smtClean="0"/>
                        <a:t>$55914</a:t>
                      </a:r>
                      <a:endParaRPr lang="ar-SA" sz="2500" b="1" dirty="0"/>
                    </a:p>
                  </a:txBody>
                  <a:tcPr anchor="ctr"/>
                </a:tc>
                <a:tc>
                  <a:txBody>
                    <a:bodyPr/>
                    <a:lstStyle/>
                    <a:p>
                      <a:pPr algn="ctr" rtl="0"/>
                      <a:r>
                        <a:rPr lang="en-US" sz="2500" b="1" dirty="0" smtClean="0"/>
                        <a:t>$53060</a:t>
                      </a:r>
                      <a:endParaRPr lang="ar-SA" sz="2500" b="1" dirty="0"/>
                    </a:p>
                  </a:txBody>
                  <a:tcPr anchor="ctr"/>
                </a:tc>
                <a:tc>
                  <a:txBody>
                    <a:bodyPr/>
                    <a:lstStyle/>
                    <a:p>
                      <a:pPr algn="ctr" rtl="0"/>
                      <a:r>
                        <a:rPr lang="en-US" sz="2500" b="1" dirty="0" smtClean="0"/>
                        <a:t>PRESENT VALUE</a:t>
                      </a:r>
                      <a:endParaRPr lang="ar-SA" sz="2500" b="1" dirty="0"/>
                    </a:p>
                  </a:txBody>
                  <a:tcPr anchor="ctr"/>
                </a:tc>
              </a:tr>
              <a:tr h="428628">
                <a:tc>
                  <a:txBody>
                    <a:bodyPr/>
                    <a:lstStyle/>
                    <a:p>
                      <a:pPr algn="ctr" rtl="0"/>
                      <a:r>
                        <a:rPr lang="en-US" sz="2500" b="1" dirty="0" smtClean="0"/>
                        <a:t>$45000</a:t>
                      </a:r>
                      <a:endParaRPr lang="ar-SA" sz="2500" b="1" dirty="0"/>
                    </a:p>
                  </a:txBody>
                  <a:tcPr anchor="ctr"/>
                </a:tc>
                <a:tc>
                  <a:txBody>
                    <a:bodyPr/>
                    <a:lstStyle/>
                    <a:p>
                      <a:pPr algn="ctr" rtl="0"/>
                      <a:r>
                        <a:rPr lang="en-US" sz="2500" b="1" dirty="0" smtClean="0"/>
                        <a:t>$42000</a:t>
                      </a:r>
                      <a:endParaRPr lang="ar-SA" sz="2500" b="1" dirty="0"/>
                    </a:p>
                  </a:txBody>
                  <a:tcPr anchor="ctr"/>
                </a:tc>
                <a:tc>
                  <a:txBody>
                    <a:bodyPr/>
                    <a:lstStyle/>
                    <a:p>
                      <a:pPr algn="ctr" rtl="0"/>
                      <a:r>
                        <a:rPr lang="en-US" sz="2500" b="1" dirty="0" smtClean="0"/>
                        <a:t>Initial</a:t>
                      </a:r>
                      <a:r>
                        <a:rPr lang="en-US" sz="2500" b="1" baseline="0" dirty="0" smtClean="0"/>
                        <a:t> Investment</a:t>
                      </a:r>
                      <a:endParaRPr lang="ar-SA" sz="2500" b="1" dirty="0"/>
                    </a:p>
                  </a:txBody>
                  <a:tcPr anchor="ctr"/>
                </a:tc>
              </a:tr>
              <a:tr h="428628">
                <a:tc>
                  <a:txBody>
                    <a:bodyPr/>
                    <a:lstStyle/>
                    <a:p>
                      <a:pPr algn="ctr" rtl="0"/>
                      <a:r>
                        <a:rPr lang="en-US" sz="3600" b="1" dirty="0" smtClean="0">
                          <a:solidFill>
                            <a:schemeClr val="tx1"/>
                          </a:solidFill>
                        </a:rPr>
                        <a:t>$10914</a:t>
                      </a:r>
                      <a:endParaRPr lang="ar-SA" sz="3600" b="1" dirty="0">
                        <a:solidFill>
                          <a:schemeClr val="tx1"/>
                        </a:solidFill>
                      </a:endParaRPr>
                    </a:p>
                  </a:txBody>
                  <a:tcPr anchor="ctr"/>
                </a:tc>
                <a:tc>
                  <a:txBody>
                    <a:bodyPr/>
                    <a:lstStyle/>
                    <a:p>
                      <a:pPr algn="ctr" rtl="0"/>
                      <a:r>
                        <a:rPr lang="en-US" sz="3600" b="1" dirty="0" smtClean="0">
                          <a:solidFill>
                            <a:schemeClr val="tx1"/>
                          </a:solidFill>
                        </a:rPr>
                        <a:t>$11060</a:t>
                      </a:r>
                      <a:endParaRPr lang="ar-SA" sz="3600" b="1" dirty="0">
                        <a:solidFill>
                          <a:schemeClr val="tx1"/>
                        </a:solidFill>
                      </a:endParaRPr>
                    </a:p>
                  </a:txBody>
                  <a:tcPr anchor="ctr"/>
                </a:tc>
                <a:tc>
                  <a:txBody>
                    <a:bodyPr/>
                    <a:lstStyle/>
                    <a:p>
                      <a:pPr algn="ctr" rtl="0"/>
                      <a:r>
                        <a:rPr lang="en-US" sz="3600" b="1" dirty="0" smtClean="0">
                          <a:solidFill>
                            <a:schemeClr val="tx1"/>
                          </a:solidFill>
                        </a:rPr>
                        <a:t>NPV</a:t>
                      </a:r>
                      <a:endParaRPr lang="ar-SA" sz="3600" b="1"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571612"/>
            <a:ext cx="8715436" cy="4429156"/>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000" b="1" dirty="0" smtClean="0">
                <a:solidFill>
                  <a:srgbClr val="002060"/>
                </a:solidFill>
              </a:rPr>
              <a:t>The Decision Criterion</a:t>
            </a:r>
          </a:p>
          <a:p>
            <a:pPr marL="0" indent="0" algn="justLow" rtl="0"/>
            <a:r>
              <a:rPr lang="en-US" sz="2900" b="1" dirty="0" smtClean="0"/>
              <a:t>The decision when NPV is used to make accept-reject decisions is as follows:</a:t>
            </a:r>
          </a:p>
          <a:p>
            <a:pPr marL="0" indent="0" algn="justLow" rtl="0">
              <a:buFontTx/>
              <a:buChar char="-"/>
            </a:pPr>
            <a:r>
              <a:rPr lang="en-US" sz="2900" b="1" dirty="0" smtClean="0">
                <a:solidFill>
                  <a:srgbClr val="7030A0"/>
                </a:solidFill>
              </a:rPr>
              <a:t>If NPV is greater than $0, accept the project.</a:t>
            </a:r>
          </a:p>
          <a:p>
            <a:pPr marL="0" indent="0" algn="justLow" rtl="0">
              <a:buFontTx/>
              <a:buChar char="-"/>
            </a:pPr>
            <a:r>
              <a:rPr lang="en-US" sz="2900" b="1" dirty="0" smtClean="0"/>
              <a:t> </a:t>
            </a:r>
            <a:r>
              <a:rPr lang="en-US" sz="2900" b="1" dirty="0" smtClean="0">
                <a:solidFill>
                  <a:srgbClr val="7030A0"/>
                </a:solidFill>
              </a:rPr>
              <a:t>If NPV is less than $0, reject the project.</a:t>
            </a:r>
          </a:p>
          <a:p>
            <a:pPr marL="0" indent="0" algn="justLow" rtl="0"/>
            <a:r>
              <a:rPr lang="en-US" sz="2900" b="1" i="1" u="sng" dirty="0" smtClean="0"/>
              <a:t>If NPV is greater than zero</a:t>
            </a:r>
            <a:r>
              <a:rPr lang="en-US" sz="2900" b="1" dirty="0" smtClean="0"/>
              <a:t>, the firm will earn a return greater than its cost of capital. Such action should enhance the market value of the firm and therefore the wealth of its owners</a:t>
            </a:r>
          </a:p>
          <a:p>
            <a:pPr marL="0" indent="0" algn="justLow" rtl="0">
              <a:buFontTx/>
              <a:buChar char="-"/>
            </a:pPr>
            <a:endParaRPr lang="en-US" sz="3000" b="1" dirty="0" smtClean="0"/>
          </a:p>
          <a:p>
            <a:pPr marL="0" indent="0" algn="justLow" rtl="0"/>
            <a:endParaRPr lang="en-US" sz="3000" b="1" dirty="0" smtClean="0"/>
          </a:p>
          <a:p>
            <a:pPr algn="justLow" rtl="0"/>
            <a:endParaRPr lang="en-US" b="1" dirty="0" smtClean="0">
              <a:solidFill>
                <a:srgbClr val="002060"/>
              </a:solidFill>
            </a:endParaRPr>
          </a:p>
          <a:p>
            <a:pPr marL="0" indent="0" algn="justLow" rtl="0"/>
            <a:endParaRPr lang="en-US" sz="3000" b="1"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11222"/>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11</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CAPITAL BUDGETING 				   TECHNIQUES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3929090"/>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CONCLUSION</a:t>
            </a:r>
          </a:p>
          <a:p>
            <a:pPr marL="0" indent="0" algn="justLow" rtl="0"/>
            <a:r>
              <a:rPr lang="en-US" sz="2800" b="1" dirty="0" smtClean="0"/>
              <a:t>There are different kinds of techniques used for capital budgeting purposes. For NPV is considered as famous technique that is applied by firms, especially when it comes to make decision for long-term period projects. Further, Discounted Payback method is also very demanding because it helps to know the minimum period  required for certain investments.</a:t>
            </a:r>
          </a:p>
          <a:p>
            <a:pPr algn="justLow" rtl="0"/>
            <a:endParaRPr lang="en-US" b="1" dirty="0" smtClean="0">
              <a:solidFill>
                <a:srgbClr val="C00000"/>
              </a:solidFill>
            </a:endParaRP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23</a:t>
            </a:fld>
            <a:endParaRPr lang="en-US" dirty="0" smtClean="0">
              <a:cs typeface="Arial" pitchFamily="34" charset="0"/>
            </a:endParaRPr>
          </a:p>
        </p:txBody>
      </p:sp>
      <p:sp>
        <p:nvSpPr>
          <p:cNvPr id="5" name="Rectangle 4"/>
          <p:cNvSpPr/>
          <p:nvPr/>
        </p:nvSpPr>
        <p:spPr>
          <a:xfrm>
            <a:off x="0" y="2"/>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2322" tIns="51162" rIns="102322" bIns="51162" anchor="ctr"/>
          <a:lstStyle/>
          <a:p>
            <a:pPr algn="ctr">
              <a:defRPr/>
            </a:pPr>
            <a:endParaRPr lang="en-US" dirty="0"/>
          </a:p>
        </p:txBody>
      </p:sp>
      <p:grpSp>
        <p:nvGrpSpPr>
          <p:cNvPr id="2" name="Group 5"/>
          <p:cNvGrpSpPr>
            <a:grpSpLocks/>
          </p:cNvGrpSpPr>
          <p:nvPr/>
        </p:nvGrpSpPr>
        <p:grpSpPr bwMode="auto">
          <a:xfrm>
            <a:off x="4783017" y="1981202"/>
            <a:ext cx="2400300" cy="2524126"/>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9" y="3352800"/>
            <a:ext cx="2602523" cy="2276813"/>
          </a:xfrm>
          <a:prstGeom prst="rect">
            <a:avLst/>
          </a:prstGeom>
          <a:noFill/>
          <a:ln w="9525">
            <a:noFill/>
            <a:miter lim="800000"/>
            <a:headEnd/>
            <a:tailEnd/>
          </a:ln>
        </p:spPr>
        <p:txBody>
          <a:bodyPr lIns="90712" tIns="45357" rIns="90712" bIns="45357">
            <a:spAutoFit/>
          </a:bodyPr>
          <a:lstStyle/>
          <a:p>
            <a:r>
              <a:rPr lang="ar-EG" sz="7100" dirty="0">
                <a:solidFill>
                  <a:schemeClr val="bg1"/>
                </a:solidFill>
                <a:latin typeface="Calibri" pitchFamily="34" charset="0"/>
              </a:rPr>
              <a:t>بحمد الله</a:t>
            </a:r>
            <a:endParaRPr lang="en-US" sz="7100" dirty="0">
              <a:solidFill>
                <a:schemeClr val="bg1"/>
              </a:solidFill>
              <a:latin typeface="Calibri" pitchFamily="34" charset="0"/>
            </a:endParaRPr>
          </a:p>
        </p:txBody>
      </p:sp>
      <p:sp>
        <p:nvSpPr>
          <p:cNvPr id="13318" name="Freeform 6"/>
          <p:cNvSpPr>
            <a:spLocks noEditPoints="1"/>
          </p:cNvSpPr>
          <p:nvPr/>
        </p:nvSpPr>
        <p:spPr bwMode="auto">
          <a:xfrm>
            <a:off x="2180493" y="2209804"/>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90712" tIns="45357" rIns="90712" bIns="45357"/>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919</TotalTime>
  <Words>1048</Words>
  <Application>Microsoft Office PowerPoint</Application>
  <PresentationFormat>عرض على الشاشة (3:4)‏</PresentationFormat>
  <Paragraphs>287</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سمة1</vt:lpstr>
      <vt:lpstr>الشريحة 1</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 CHAPTER 11: CAPITAL BUDGETING        TECHNIQUES</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adminuser</cp:lastModifiedBy>
  <cp:revision>37</cp:revision>
  <dcterms:created xsi:type="dcterms:W3CDTF">2010-06-23T01:59:29Z</dcterms:created>
  <dcterms:modified xsi:type="dcterms:W3CDTF">2010-07-01T08:10:28Z</dcterms:modified>
</cp:coreProperties>
</file>