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61" r:id="rId6"/>
    <p:sldId id="263" r:id="rId7"/>
    <p:sldId id="265"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62"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3" d="100"/>
          <a:sy n="63" d="100"/>
        </p:scale>
        <p:origin x="-151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6372225"/>
            <a:ext cx="2518831"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1"/>
            <a:ext cx="9144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134723" y="4648201"/>
            <a:ext cx="3698631"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5994889" y="1981206"/>
            <a:ext cx="2400300"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5622681"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285721" y="2666998"/>
            <a:ext cx="5286412" cy="1619258"/>
          </a:xfrm>
          <a:prstGeom prst="rect">
            <a:avLst/>
          </a:prstGeom>
          <a:noFill/>
          <a:ln w="9525">
            <a:noFill/>
            <a:miter lim="800000"/>
            <a:headEnd/>
            <a:tailEnd/>
          </a:ln>
        </p:spPr>
        <p:txBody>
          <a:bodyPr lIns="106445" tIns="53223" rIns="106445" bIns="53223" anchor="t"/>
          <a:lstStyle/>
          <a:p>
            <a:pPr algn="justLow" rtl="0">
              <a:lnSpc>
                <a:spcPct val="80000"/>
              </a:lnSpc>
            </a:pPr>
            <a:r>
              <a:rPr lang="en-US" sz="4400" b="1" dirty="0" smtClean="0"/>
              <a:t>Finance</a:t>
            </a:r>
            <a:r>
              <a:rPr lang="en-US" sz="3600" b="1" dirty="0" smtClean="0"/>
              <a:t>  </a:t>
            </a:r>
            <a:r>
              <a:rPr lang="en-US" sz="3200" b="1" dirty="0" smtClean="0"/>
              <a:t> </a:t>
            </a:r>
            <a:r>
              <a:rPr lang="en-US" sz="3200" b="1" dirty="0" smtClean="0">
                <a:solidFill>
                  <a:srgbClr val="7F7F7F"/>
                </a:solidFill>
                <a:latin typeface="Calibri" pitchFamily="34" charset="0"/>
                <a:cs typeface="Times New Roman" pitchFamily="18" charset="0"/>
              </a:rPr>
              <a:t>Pre-MBA </a:t>
            </a:r>
          </a:p>
          <a:p>
            <a:pPr algn="l" rtl="0">
              <a:lnSpc>
                <a:spcPct val="80000"/>
              </a:lnSpc>
            </a:pPr>
            <a:r>
              <a:rPr lang="en-US" sz="3200" b="1" dirty="0" smtClean="0">
                <a:solidFill>
                  <a:srgbClr val="7F7F7F"/>
                </a:solidFill>
                <a:latin typeface="Calibri" pitchFamily="34" charset="0"/>
                <a:cs typeface="Times New Roman" pitchFamily="18" charset="0"/>
              </a:rPr>
              <a:t>2010-2011</a:t>
            </a:r>
          </a:p>
          <a:p>
            <a:pPr algn="l" rtl="0">
              <a:lnSpc>
                <a:spcPct val="80000"/>
              </a:lnSpc>
            </a:pPr>
            <a:r>
              <a:rPr lang="en-US" sz="3000" b="1" dirty="0" smtClean="0">
                <a:latin typeface="Calibri" pitchFamily="34" charset="0"/>
                <a:cs typeface="Times New Roman" pitchFamily="18" charset="0"/>
              </a:rPr>
              <a:t>Dr Abdeldjelil Ferhat BOUDAH</a:t>
            </a:r>
            <a:endParaRPr lang="en-US" sz="3000" b="1" dirty="0">
              <a:latin typeface="Arial Black" pitchFamily="34" charset="0"/>
            </a:endParaRPr>
          </a:p>
          <a:p>
            <a:endParaRPr lang="en-US" dirty="0">
              <a:latin typeface="Arial Black"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2190741"/>
            <a:ext cx="7772400" cy="2095516"/>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b="1" dirty="0" smtClean="0"/>
              <a:t>CHAPTER 12</a:t>
            </a:r>
            <a:r>
              <a:rPr lang="en-US" sz="3700" b="1" dirty="0" smtClean="0"/>
              <a:t/>
            </a:r>
            <a:br>
              <a:rPr lang="en-US" sz="3700" b="1" dirty="0" smtClean="0"/>
            </a:br>
            <a:r>
              <a:rPr lang="en-US" b="1" spc="-175" dirty="0" smtClean="0">
                <a:solidFill>
                  <a:schemeClr val="tx1"/>
                </a:solidFill>
              </a:rPr>
              <a:t>CAPITAL  STRUCTURE</a:t>
            </a:r>
            <a:endParaRPr lang="en-US" sz="4700" dirty="0" smtClean="0">
              <a:solidFill>
                <a:schemeClr val="tx1"/>
              </a:solidFill>
            </a:endParaRPr>
          </a:p>
        </p:txBody>
      </p:sp>
      <p:sp>
        <p:nvSpPr>
          <p:cNvPr id="6147" name="Slide Number Placeholder 3"/>
          <p:cNvSpPr>
            <a:spLocks noGrp="1"/>
          </p:cNvSpPr>
          <p:nvPr>
            <p:ph type="sldNum" sz="quarter" idx="10"/>
          </p:nvPr>
        </p:nvSpPr>
        <p:spPr bwMode="auto">
          <a:xfrm>
            <a:off x="2110154" y="6324601"/>
            <a:ext cx="282820"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9" y="6364293"/>
            <a:ext cx="3516923" cy="645598"/>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algn="justLow" rtl="0"/>
            <a:r>
              <a:rPr lang="en-US" sz="3100" b="1" dirty="0" smtClean="0"/>
              <a:t>I- TYPES OF CAPITAL</a:t>
            </a:r>
          </a:p>
          <a:p>
            <a:pPr algn="justLow" rtl="0"/>
            <a:r>
              <a:rPr lang="en-US" sz="3100" b="1" dirty="0" smtClean="0"/>
              <a:t>II- CAPITAL STRUCTURE THEORY</a:t>
            </a:r>
          </a:p>
          <a:p>
            <a:pPr algn="justLow" rtl="0"/>
            <a:r>
              <a:rPr lang="en-US" sz="3100" b="1" dirty="0" smtClean="0"/>
              <a:t>III- THE OPTIMAL CAPITAL STRUCTURE</a:t>
            </a:r>
          </a:p>
          <a:p>
            <a:pPr algn="justLow" rtl="0"/>
            <a:r>
              <a:rPr lang="en-US" sz="36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407196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marL="0" indent="0" algn="justLow" rtl="0"/>
            <a:r>
              <a:rPr lang="en-US" sz="3000" b="1" dirty="0" smtClean="0"/>
              <a:t>Capital structure is one of the most complex areas of financial decisions making due to its relationship with other financial decision variables</a:t>
            </a:r>
            <a:r>
              <a:rPr lang="en-US" sz="3000" b="1" dirty="0" smtClean="0"/>
              <a:t>. </a:t>
            </a:r>
          </a:p>
          <a:p>
            <a:pPr marL="0" indent="0" algn="justLow" rtl="0"/>
            <a:r>
              <a:rPr lang="en-US" sz="3000" b="1" dirty="0" smtClean="0"/>
              <a:t>To achieve the firm’s goal of owner wealth maximization, the financial manager must be able to assess the firm’s capital structure and understand its relationship to risk , return, and value.</a:t>
            </a:r>
            <a:endParaRPr lang="en-US" sz="3000" b="1" dirty="0" smtClean="0"/>
          </a:p>
          <a:p>
            <a:pPr marL="0" indent="0" algn="justLow" rtl="0"/>
            <a:r>
              <a:rPr lang="en-US" sz="3000" b="1" dirty="0" smtClean="0"/>
              <a: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71678"/>
            <a:ext cx="8715436" cy="3071834"/>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Poor capital structure decisions can result in a high cost of capital, thereby, lowering project net present value (NPVs) and making more of them unacceptable.</a:t>
            </a:r>
          </a:p>
          <a:p>
            <a:pPr marL="0" indent="0" algn="justLow" rtl="0"/>
            <a:r>
              <a:rPr lang="en-US" sz="3000" b="1" dirty="0" smtClean="0"/>
              <a:t>Effective decision can lower the cost of capital, resulting in higher (NPVs)  and more acceptable  projects, thereby increasing the value of the firm.</a:t>
            </a:r>
            <a:endParaRPr lang="en-US" sz="3000" b="1" dirty="0" smtClean="0"/>
          </a:p>
          <a:p>
            <a:pPr marL="0" indent="0" algn="justLow" rtl="0"/>
            <a:r>
              <a:rPr lang="en-US" sz="3000" b="1" dirty="0" smtClean="0"/>
              <a: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 </a:t>
            </a:r>
            <a:r>
              <a:rPr lang="en-US" b="1" dirty="0" smtClean="0">
                <a:solidFill>
                  <a:srgbClr val="002060"/>
                </a:solidFill>
              </a:rPr>
              <a:t>TYPES OF CAPITAL</a:t>
            </a:r>
          </a:p>
          <a:p>
            <a:pPr marL="0" indent="0" algn="justLow" rtl="0"/>
            <a:r>
              <a:rPr lang="en-US" sz="3000" b="1" dirty="0" smtClean="0"/>
              <a:t>The capital denotes the long term funds of the firm. All of the items on the right-hand side of the firm’s  balance sheet, excluding current liabilities</a:t>
            </a:r>
            <a:r>
              <a:rPr lang="en-US" sz="3000" b="1" dirty="0" smtClean="0"/>
              <a:t>, are sources of capital.</a:t>
            </a:r>
          </a:p>
          <a:p>
            <a:pPr marL="0" indent="0" algn="justLow" rtl="0"/>
            <a:r>
              <a:rPr lang="en-US" sz="3000" b="1" dirty="0" smtClean="0"/>
              <a:t>The following simplified balance sheet illustrates the basic breakdown of </a:t>
            </a:r>
            <a:r>
              <a:rPr lang="en-US" sz="3000" b="1" dirty="0" smtClean="0">
                <a:solidFill>
                  <a:srgbClr val="7030A0"/>
                </a:solidFill>
              </a:rPr>
              <a:t>total capital</a:t>
            </a:r>
            <a:r>
              <a:rPr lang="en-US" sz="3000" b="1" dirty="0" smtClean="0"/>
              <a:t> into its components: </a:t>
            </a:r>
            <a:r>
              <a:rPr lang="en-US" sz="3000" b="1" i="1" dirty="0" smtClean="0">
                <a:solidFill>
                  <a:srgbClr val="7030A0"/>
                </a:solidFill>
              </a:rPr>
              <a:t>debt capital and equity capital </a:t>
            </a:r>
            <a:endParaRPr lang="en-US" sz="3000" b="1" i="1" dirty="0" smtClean="0">
              <a:solidFill>
                <a:srgbClr val="7030A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357298"/>
            <a:ext cx="8715436" cy="4286280"/>
          </a:xfrm>
        </p:spPr>
        <p:style>
          <a:lnRef idx="2">
            <a:schemeClr val="accent1"/>
          </a:lnRef>
          <a:fillRef idx="1">
            <a:schemeClr val="lt1"/>
          </a:fillRef>
          <a:effectRef idx="0">
            <a:schemeClr val="accent1"/>
          </a:effectRef>
          <a:fontRef idx="minor">
            <a:schemeClr val="dk1"/>
          </a:fontRef>
        </p:style>
        <p:txBody>
          <a:bodyPr anchor="t">
            <a:noAutofit/>
          </a:bodyPr>
          <a:lstStyle/>
          <a:p>
            <a:pPr algn="l"/>
            <a:r>
              <a:rPr lang="en-US" b="1" dirty="0" smtClean="0">
                <a:cs typeface="Arial" pitchFamily="34" charset="0"/>
              </a:rPr>
              <a:t> </a:t>
            </a:r>
            <a:endParaRPr lang="en-US" b="1" dirty="0" smtClean="0">
              <a:cs typeface="Arial" pitchFamily="34" charset="0"/>
            </a:endParaRPr>
          </a:p>
          <a:p>
            <a:pPr algn="justLow" rtl="0"/>
            <a:endParaRPr lang="en-US" b="1" dirty="0" smtClean="0">
              <a:cs typeface="Arial" pitchFamily="34" charset="0"/>
            </a:endParaRPr>
          </a:p>
          <a:p>
            <a:pPr algn="justLow" rtl="0"/>
            <a:r>
              <a:rPr lang="en-US" b="1" dirty="0" smtClean="0">
                <a:cs typeface="Arial" pitchFamily="34" charset="0"/>
              </a:rPr>
              <a:t>                                                                            </a:t>
            </a:r>
            <a:r>
              <a:rPr lang="en-US" sz="2000" b="1" dirty="0" smtClean="0">
                <a:cs typeface="Arial" pitchFamily="34" charset="0"/>
              </a:rPr>
              <a:t>Debt Capital</a:t>
            </a:r>
          </a:p>
          <a:p>
            <a:pPr algn="justLow" rtl="0"/>
            <a:r>
              <a:rPr lang="en-US" b="1" dirty="0" smtClean="0">
                <a:cs typeface="Arial" pitchFamily="34" charset="0"/>
              </a:rPr>
              <a:t>									</a:t>
            </a:r>
            <a:endParaRPr lang="en-US" b="1" dirty="0" smtClean="0">
              <a:cs typeface="Arial" pitchFamily="34" charset="0"/>
            </a:endParaRPr>
          </a:p>
          <a:p>
            <a:pPr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en-GB" sz="2000" b="1" dirty="0" smtClean="0">
                <a:cs typeface="Arial" pitchFamily="34" charset="0"/>
              </a:rPr>
              <a:t>Equity Capital</a:t>
            </a:r>
            <a:endParaRPr lang="en-GB" b="1" dirty="0" smtClean="0">
              <a:cs typeface="Arial" pitchFamily="34" charset="0"/>
            </a:endParaRPr>
          </a:p>
          <a:p>
            <a:pPr algn="justLow" rtl="0"/>
            <a:r>
              <a:rPr lang="en-GB"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357158" y="1571612"/>
          <a:ext cx="6286544" cy="3779520"/>
        </p:xfrm>
        <a:graphic>
          <a:graphicData uri="http://schemas.openxmlformats.org/drawingml/2006/table">
            <a:tbl>
              <a:tblPr rtl="1" firstRow="1" bandRow="1">
                <a:tableStyleId>{5C22544A-7EE6-4342-B048-85BDC9FD1C3A}</a:tableStyleId>
              </a:tblPr>
              <a:tblGrid>
                <a:gridCol w="4630399"/>
                <a:gridCol w="1656145"/>
              </a:tblGrid>
              <a:tr h="500066">
                <a:tc gridSpan="2">
                  <a:txBody>
                    <a:bodyPr/>
                    <a:lstStyle/>
                    <a:p>
                      <a:pPr algn="ctr" rtl="0"/>
                      <a:r>
                        <a:rPr lang="en-US" sz="2800" dirty="0" smtClean="0">
                          <a:solidFill>
                            <a:schemeClr val="tx1"/>
                          </a:solidFill>
                        </a:rPr>
                        <a:t>BALANCE SHEET</a:t>
                      </a:r>
                      <a:endParaRPr lang="ar-SA" sz="2800" dirty="0">
                        <a:solidFill>
                          <a:schemeClr val="tx1"/>
                        </a:solidFill>
                      </a:endParaRPr>
                    </a:p>
                  </a:txBody>
                  <a:tcPr anchor="ctr"/>
                </a:tc>
                <a:tc hMerge="1">
                  <a:txBody>
                    <a:bodyPr/>
                    <a:lstStyle/>
                    <a:p>
                      <a:pPr algn="ctr" rtl="0"/>
                      <a:endParaRPr lang="ar-SA" dirty="0"/>
                    </a:p>
                  </a:txBody>
                  <a:tcPr anchor="ctr"/>
                </a:tc>
              </a:tr>
              <a:tr h="370840">
                <a:tc>
                  <a:txBody>
                    <a:bodyPr/>
                    <a:lstStyle/>
                    <a:p>
                      <a:pPr algn="l" rtl="0"/>
                      <a:r>
                        <a:rPr lang="en-US" sz="2800" dirty="0" smtClean="0"/>
                        <a:t>CURRENT LIABILITIES</a:t>
                      </a:r>
                      <a:endParaRPr lang="ar-SA" sz="2800" dirty="0"/>
                    </a:p>
                  </a:txBody>
                  <a:tcPr anchor="ctr"/>
                </a:tc>
                <a:tc rowSpan="3">
                  <a:txBody>
                    <a:bodyPr/>
                    <a:lstStyle/>
                    <a:p>
                      <a:pPr algn="ctr" rtl="0"/>
                      <a:r>
                        <a:rPr lang="en-US" sz="2800" dirty="0" smtClean="0"/>
                        <a:t>ASSETS</a:t>
                      </a:r>
                      <a:endParaRPr lang="ar-SA" sz="2800" dirty="0"/>
                    </a:p>
                  </a:txBody>
                  <a:tcPr anchor="ctr"/>
                </a:tc>
              </a:tr>
              <a:tr h="370840">
                <a:tc>
                  <a:txBody>
                    <a:bodyPr/>
                    <a:lstStyle/>
                    <a:p>
                      <a:pPr algn="l" rtl="0"/>
                      <a:r>
                        <a:rPr lang="en-US" sz="2800" dirty="0" smtClean="0"/>
                        <a:t>LONG-TERM</a:t>
                      </a:r>
                      <a:r>
                        <a:rPr lang="en-US" sz="2800" baseline="0" dirty="0" smtClean="0"/>
                        <a:t> DEBT</a:t>
                      </a:r>
                      <a:endParaRPr lang="ar-SA" sz="2800" dirty="0"/>
                    </a:p>
                  </a:txBody>
                  <a:tcPr anchor="ctr">
                    <a:solidFill>
                      <a:schemeClr val="accent6"/>
                    </a:solidFill>
                  </a:tcPr>
                </a:tc>
                <a:tc vMerge="1">
                  <a:txBody>
                    <a:bodyPr/>
                    <a:lstStyle/>
                    <a:p>
                      <a:pPr algn="ctr" rtl="0"/>
                      <a:endParaRPr lang="ar-SA" dirty="0"/>
                    </a:p>
                  </a:txBody>
                  <a:tcPr anchor="ctr"/>
                </a:tc>
              </a:tr>
              <a:tr h="370840">
                <a:tc>
                  <a:txBody>
                    <a:bodyPr/>
                    <a:lstStyle/>
                    <a:p>
                      <a:pPr algn="l" rtl="0"/>
                      <a:r>
                        <a:rPr lang="en-US" sz="2800" dirty="0" smtClean="0"/>
                        <a:t>STOCKHOLDERS’ EQUITY:</a:t>
                      </a:r>
                    </a:p>
                    <a:p>
                      <a:pPr algn="l" rtl="0"/>
                      <a:r>
                        <a:rPr lang="en-US" sz="2800" dirty="0" smtClean="0"/>
                        <a:t>Preferred stock</a:t>
                      </a:r>
                    </a:p>
                    <a:p>
                      <a:pPr algn="l" rtl="0"/>
                      <a:r>
                        <a:rPr lang="en-US" sz="2800" dirty="0" smtClean="0"/>
                        <a:t>Common stock equity:</a:t>
                      </a:r>
                    </a:p>
                    <a:p>
                      <a:pPr algn="l" rtl="0"/>
                      <a:r>
                        <a:rPr lang="en-US" sz="2800" dirty="0" smtClean="0"/>
                        <a:t>Common stock</a:t>
                      </a:r>
                    </a:p>
                    <a:p>
                      <a:pPr algn="l" rtl="0"/>
                      <a:r>
                        <a:rPr lang="en-US" sz="2800" dirty="0" smtClean="0"/>
                        <a:t>Retained earnings</a:t>
                      </a:r>
                      <a:endParaRPr lang="ar-SA" sz="2800" dirty="0"/>
                    </a:p>
                  </a:txBody>
                  <a:tcPr anchor="ctr">
                    <a:solidFill>
                      <a:schemeClr val="accent3"/>
                    </a:solidFill>
                  </a:tcPr>
                </a:tc>
                <a:tc vMerge="1">
                  <a:txBody>
                    <a:bodyPr/>
                    <a:lstStyle/>
                    <a:p>
                      <a:pPr algn="ctr" rtl="0"/>
                      <a:endParaRPr lang="ar-SA" dirty="0"/>
                    </a:p>
                  </a:txBody>
                  <a:tcPr anchor="ctr"/>
                </a:tc>
              </a:tr>
            </a:tbl>
          </a:graphicData>
        </a:graphic>
      </p:graphicFrame>
      <p:sp>
        <p:nvSpPr>
          <p:cNvPr id="8" name="قوس كبير أيمن 7"/>
          <p:cNvSpPr/>
          <p:nvPr/>
        </p:nvSpPr>
        <p:spPr>
          <a:xfrm>
            <a:off x="6715140" y="2571744"/>
            <a:ext cx="357190" cy="571504"/>
          </a:xfrm>
          <a:prstGeom prst="rightBrace">
            <a:avLst>
              <a:gd name="adj1" fmla="val 27871"/>
              <a:gd name="adj2" fmla="val 5000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b="1" dirty="0"/>
          </a:p>
        </p:txBody>
      </p:sp>
      <p:sp>
        <p:nvSpPr>
          <p:cNvPr id="9" name="قوس كبير أيمن 8"/>
          <p:cNvSpPr/>
          <p:nvPr/>
        </p:nvSpPr>
        <p:spPr>
          <a:xfrm>
            <a:off x="6715140" y="3214686"/>
            <a:ext cx="500066" cy="2071702"/>
          </a:xfrm>
          <a:prstGeom prst="rightBrace">
            <a:avLst>
              <a:gd name="adj1" fmla="val 27871"/>
              <a:gd name="adj2" fmla="val 5000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85992"/>
            <a:ext cx="8715436" cy="2928958"/>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i="1" dirty="0" smtClean="0">
                <a:solidFill>
                  <a:srgbClr val="7030A0"/>
                </a:solidFill>
              </a:rPr>
              <a:t>Debt capital: </a:t>
            </a:r>
            <a:r>
              <a:rPr lang="en-US" sz="3000" b="1" i="1" dirty="0" smtClean="0"/>
              <a:t>Includes all long term borrowing incurred by the firm. The cost of debt was found to be less than the cost of other forms of financing. The relative inexpensiveness of debt capital is because the lenders take the least risk compared to any long-term contributors of capital. </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4214842"/>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i="1" dirty="0" smtClean="0">
                <a:solidFill>
                  <a:srgbClr val="7030A0"/>
                </a:solidFill>
              </a:rPr>
              <a:t>Lenders’ risk is less than others because :</a:t>
            </a:r>
          </a:p>
          <a:p>
            <a:pPr marL="0" indent="0" algn="justLow" rtl="0">
              <a:buFontTx/>
              <a:buChar char="-"/>
            </a:pPr>
            <a:r>
              <a:rPr lang="en-US" sz="3000" b="1" i="1" dirty="0" smtClean="0">
                <a:cs typeface="Arial" pitchFamily="34" charset="0"/>
              </a:rPr>
              <a:t>They have a higher priority of claim against any earnings or assets available for the payments.</a:t>
            </a:r>
          </a:p>
          <a:p>
            <a:pPr marL="0" indent="0" algn="justLow" rtl="0">
              <a:buFontTx/>
              <a:buChar char="-"/>
            </a:pPr>
            <a:r>
              <a:rPr lang="en-US" sz="3000" b="1" i="1" dirty="0" smtClean="0">
                <a:cs typeface="Arial" pitchFamily="34" charset="0"/>
              </a:rPr>
              <a:t> </a:t>
            </a:r>
            <a:r>
              <a:rPr lang="en-US" sz="3000" b="1" i="1" dirty="0" smtClean="0">
                <a:cs typeface="Arial" pitchFamily="34" charset="0"/>
              </a:rPr>
              <a:t>They have a far stronger legal pressure against the company to make payment than do preferred or common stockholders.</a:t>
            </a:r>
          </a:p>
          <a:p>
            <a:pPr marL="0" indent="0" algn="justLow" rtl="0">
              <a:buFontTx/>
              <a:buChar char="-"/>
            </a:pPr>
            <a:r>
              <a:rPr lang="en-US" sz="3000" b="1" i="1" dirty="0" smtClean="0">
                <a:cs typeface="Arial" pitchFamily="34" charset="0"/>
              </a:rPr>
              <a:t> </a:t>
            </a:r>
            <a:r>
              <a:rPr lang="en-US" sz="3000" b="1" i="1" dirty="0" smtClean="0">
                <a:cs typeface="Arial" pitchFamily="34" charset="0"/>
              </a:rPr>
              <a:t>The tax deductibility of interest payments lowers the debt cost to the substantially.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85992"/>
            <a:ext cx="8715436" cy="250033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i="1" dirty="0" smtClean="0">
                <a:solidFill>
                  <a:srgbClr val="7030A0"/>
                </a:solidFill>
              </a:rPr>
              <a:t>Equity capital: </a:t>
            </a:r>
            <a:r>
              <a:rPr lang="en-US" sz="3000" b="1" i="1" dirty="0" smtClean="0"/>
              <a:t>Consists of the long-term funds provided by the firm’s owners, the stockholders. Unlike borrowed funds that must be repaid at a specified future date, equity capital is expected to remain in the firm for an indefinite period of time. </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85992"/>
            <a:ext cx="8715436" cy="2428892"/>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i="1" dirty="0" smtClean="0">
                <a:solidFill>
                  <a:srgbClr val="7030A0"/>
                </a:solidFill>
              </a:rPr>
              <a:t>The two basic sources of equity capital are:</a:t>
            </a:r>
          </a:p>
          <a:p>
            <a:pPr marL="0" indent="0" algn="justLow" rtl="0">
              <a:buFontTx/>
              <a:buChar char="-"/>
            </a:pPr>
            <a:r>
              <a:rPr lang="en-US" sz="3000" b="1" i="1" dirty="0" smtClean="0">
                <a:cs typeface="Arial" pitchFamily="34" charset="0"/>
              </a:rPr>
              <a:t> Preferred stock </a:t>
            </a:r>
          </a:p>
          <a:p>
            <a:pPr marL="0" indent="0" algn="justLow" rtl="0">
              <a:buFontTx/>
              <a:buChar char="-"/>
            </a:pPr>
            <a:r>
              <a:rPr lang="en-US" sz="3000" b="1" i="1" dirty="0" smtClean="0">
                <a:cs typeface="Arial" pitchFamily="34" charset="0"/>
              </a:rPr>
              <a:t> </a:t>
            </a:r>
            <a:r>
              <a:rPr lang="en-US" sz="3000" b="1" i="1" dirty="0" smtClean="0">
                <a:cs typeface="Arial" pitchFamily="34" charset="0"/>
              </a:rPr>
              <a:t>Common stock equity: which includes common stocks and retained earnings.</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II- </a:t>
            </a:r>
            <a:r>
              <a:rPr lang="en-US" b="1" dirty="0" smtClean="0">
                <a:solidFill>
                  <a:srgbClr val="002060"/>
                </a:solidFill>
              </a:rPr>
              <a:t>CAPITAL STRUCTURE </a:t>
            </a:r>
            <a:r>
              <a:rPr lang="en-US" b="1" dirty="0" smtClean="0">
                <a:solidFill>
                  <a:srgbClr val="002060"/>
                </a:solidFill>
              </a:rPr>
              <a:t>THEORY</a:t>
            </a:r>
          </a:p>
          <a:p>
            <a:pPr marL="0" indent="0" algn="justLow" rtl="0"/>
            <a:r>
              <a:rPr lang="en-US" sz="3100" b="1" dirty="0" smtClean="0"/>
              <a:t>Theoretical and empirical research suggests that there is an optimal capital  structure range for a firm. However, </a:t>
            </a:r>
            <a:r>
              <a:rPr lang="en-US" sz="3100" i="1" dirty="0" smtClean="0"/>
              <a:t>the understanding of capital structure at this point does not provide the financial manager with a specified methodology for use in determining a firm’s optimal capital structure.</a:t>
            </a:r>
            <a:endParaRPr lang="en-US" sz="3100" i="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1214414" y="2500306"/>
            <a:ext cx="6500858" cy="1571636"/>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solidFill>
                  <a:srgbClr val="002060"/>
                </a:solidFill>
              </a:rPr>
              <a:t>Financial theory does provide help in understanding how the chosen financing mix affects the firm’s value.</a:t>
            </a:r>
            <a:endParaRPr lang="en-US" sz="3100" i="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00240"/>
            <a:ext cx="8715436" cy="328614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III- </a:t>
            </a:r>
            <a:r>
              <a:rPr lang="en-US" b="1" dirty="0" smtClean="0">
                <a:solidFill>
                  <a:srgbClr val="002060"/>
                </a:solidFill>
              </a:rPr>
              <a:t>THE OPTIMAL CAPITAL STRUCTURE</a:t>
            </a:r>
          </a:p>
          <a:p>
            <a:pPr marL="0" indent="0" algn="justLow" rtl="0"/>
            <a:r>
              <a:rPr lang="en-US" sz="3000" b="1" dirty="0" smtClean="0"/>
              <a:t>To provide some insight into what is meant by an optimal capital structure, we will examine some basic financial relationships. </a:t>
            </a:r>
          </a:p>
          <a:p>
            <a:pPr marL="0" indent="0" algn="justLow" rtl="0"/>
            <a:r>
              <a:rPr lang="en-US" sz="3000" b="1" dirty="0" smtClean="0"/>
              <a:t>It is generally believed that </a:t>
            </a:r>
            <a:r>
              <a:rPr lang="en-US" sz="3000" b="1" i="1" dirty="0" smtClean="0">
                <a:solidFill>
                  <a:schemeClr val="accent6">
                    <a:lumMod val="50000"/>
                  </a:schemeClr>
                </a:solidFill>
              </a:rPr>
              <a:t>the value of the firm is maximized when the cost of capital is minimized.</a:t>
            </a:r>
            <a:endParaRPr lang="en-US" sz="3000" b="1" i="1" dirty="0" smtClean="0">
              <a:solidFill>
                <a:schemeClr val="accent6">
                  <a:lumMod val="50000"/>
                </a:schemeClr>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00240"/>
            <a:ext cx="8715436" cy="328614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b="1" dirty="0" smtClean="0">
                <a:solidFill>
                  <a:srgbClr val="002060"/>
                </a:solidFill>
              </a:rPr>
              <a:t>III- </a:t>
            </a:r>
            <a:r>
              <a:rPr lang="en-US" b="1" dirty="0" smtClean="0">
                <a:solidFill>
                  <a:srgbClr val="002060"/>
                </a:solidFill>
              </a:rPr>
              <a:t>THE OPTIMAL CAPITAL STRUCTURE</a:t>
            </a:r>
          </a:p>
          <a:p>
            <a:pPr marL="0" indent="0" algn="justLow" rtl="0"/>
            <a:r>
              <a:rPr lang="en-US" sz="3000" b="1" dirty="0" smtClean="0"/>
              <a:t>The value of the firm (V) can be defined and calculated by the following equation:</a:t>
            </a:r>
          </a:p>
          <a:p>
            <a:pPr marL="0" indent="0" algn="justLow" rtl="0"/>
            <a:endParaRPr lang="en-US" sz="3000" b="1" i="1" dirty="0" smtClean="0">
              <a:solidFill>
                <a:schemeClr val="accent6">
                  <a:lumMod val="50000"/>
                </a:schemeClr>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71604" y="3714752"/>
            <a:ext cx="5214974" cy="135732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4143404"/>
          </a:xfrm>
        </p:spPr>
        <p:style>
          <a:lnRef idx="2">
            <a:schemeClr val="accent1"/>
          </a:lnRef>
          <a:fillRef idx="1">
            <a:schemeClr val="lt1"/>
          </a:fillRef>
          <a:effectRef idx="0">
            <a:schemeClr val="accent1"/>
          </a:effectRef>
          <a:fontRef idx="minor">
            <a:schemeClr val="dk1"/>
          </a:fontRef>
        </p:style>
        <p:txBody>
          <a:bodyPr anchor="t">
            <a:noAutofit/>
          </a:bodyPr>
          <a:lstStyle/>
          <a:p>
            <a:pPr algn="l"/>
            <a:r>
              <a:rPr lang="en-GB" b="1" dirty="0" smtClean="0">
                <a:cs typeface="Arial" pitchFamily="34" charset="0"/>
              </a:rPr>
              <a:t>Where:</a:t>
            </a:r>
          </a:p>
          <a:p>
            <a:pPr algn="l"/>
            <a:r>
              <a:rPr lang="en-GB" b="1" dirty="0" smtClean="0">
                <a:cs typeface="Arial" pitchFamily="34" charset="0"/>
              </a:rPr>
              <a:t> </a:t>
            </a:r>
            <a:r>
              <a:rPr lang="en-GB" b="1" dirty="0" smtClean="0">
                <a:cs typeface="Arial" pitchFamily="34" charset="0"/>
              </a:rPr>
              <a:t>              V= </a:t>
            </a:r>
            <a:r>
              <a:rPr lang="en-GB" sz="2800" b="1" dirty="0" smtClean="0">
                <a:cs typeface="Arial" pitchFamily="34" charset="0"/>
              </a:rPr>
              <a:t>The value of the firm</a:t>
            </a:r>
            <a:endParaRPr lang="en-GB" b="1" dirty="0" smtClean="0">
              <a:cs typeface="Arial" pitchFamily="34" charset="0"/>
            </a:endParaRPr>
          </a:p>
          <a:p>
            <a:pPr algn="l"/>
            <a:r>
              <a:rPr lang="en-GB" b="1" dirty="0" smtClean="0">
                <a:cs typeface="Arial" pitchFamily="34" charset="0"/>
              </a:rPr>
              <a:t>                  =  </a:t>
            </a:r>
            <a:r>
              <a:rPr lang="en-GB" sz="2800" b="1" dirty="0" smtClean="0">
                <a:cs typeface="Arial" pitchFamily="34" charset="0"/>
              </a:rPr>
              <a:t>Earning before interest and taxes</a:t>
            </a:r>
            <a:endParaRPr lang="en-GB" b="1" dirty="0" smtClean="0">
              <a:cs typeface="Arial" pitchFamily="34" charset="0"/>
            </a:endParaRPr>
          </a:p>
          <a:p>
            <a:pPr algn="l"/>
            <a:r>
              <a:rPr lang="en-GB" b="1" dirty="0" smtClean="0">
                <a:cs typeface="Arial" pitchFamily="34" charset="0"/>
              </a:rPr>
              <a:t> </a:t>
            </a:r>
            <a:r>
              <a:rPr lang="en-GB" b="1" dirty="0" smtClean="0">
                <a:cs typeface="Arial" pitchFamily="34" charset="0"/>
              </a:rPr>
              <a:t>            T   =</a:t>
            </a:r>
            <a:r>
              <a:rPr lang="en-GB" b="1" dirty="0" smtClean="0">
                <a:cs typeface="Arial" pitchFamily="34" charset="0"/>
              </a:rPr>
              <a:t>  </a:t>
            </a:r>
            <a:r>
              <a:rPr lang="en-GB" sz="2800" b="1" dirty="0" smtClean="0">
                <a:cs typeface="Arial" pitchFamily="34" charset="0"/>
              </a:rPr>
              <a:t>The tax rate    </a:t>
            </a:r>
            <a:endParaRPr lang="en-GB" b="1" dirty="0" smtClean="0">
              <a:cs typeface="Arial" pitchFamily="34" charset="0"/>
            </a:endParaRPr>
          </a:p>
          <a:p>
            <a:pPr algn="l" rtl="0"/>
            <a:r>
              <a:rPr lang="en-GB" b="1" dirty="0" smtClean="0">
                <a:cs typeface="Arial" pitchFamily="34" charset="0"/>
              </a:rPr>
              <a:t>	</a:t>
            </a:r>
            <a:r>
              <a:rPr lang="en-GB" b="1" dirty="0" smtClean="0">
                <a:cs typeface="Arial" pitchFamily="34" charset="0"/>
              </a:rPr>
              <a:t>	            =</a:t>
            </a:r>
            <a:r>
              <a:rPr lang="en-GB" b="1" dirty="0" smtClean="0">
                <a:cs typeface="Arial" pitchFamily="34" charset="0"/>
              </a:rPr>
              <a:t>  </a:t>
            </a:r>
            <a:r>
              <a:rPr lang="en-GB" sz="2800" b="1" dirty="0" smtClean="0">
                <a:cs typeface="Arial" pitchFamily="34" charset="0"/>
              </a:rPr>
              <a:t>Represents the after-tax operating    			earnings available to the debt equity holders.</a:t>
            </a:r>
          </a:p>
          <a:p>
            <a:pPr algn="l" rtl="0"/>
            <a:r>
              <a:rPr lang="en-GB" sz="2800" b="1" dirty="0" smtClean="0">
                <a:cs typeface="Arial" pitchFamily="34" charset="0"/>
              </a:rPr>
              <a:t> </a:t>
            </a:r>
            <a:r>
              <a:rPr lang="en-GB" b="1" dirty="0" smtClean="0">
                <a:cs typeface="Arial" pitchFamily="34" charset="0"/>
              </a:rPr>
              <a:t>                  = </a:t>
            </a:r>
            <a:r>
              <a:rPr lang="en-GB" sz="2800" b="1" dirty="0" smtClean="0">
                <a:cs typeface="Arial" pitchFamily="34" charset="0"/>
              </a:rPr>
              <a:t>The weighted average cost of capital</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969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142976" y="2928934"/>
            <a:ext cx="638175" cy="571504"/>
          </a:xfrm>
          <a:prstGeom prst="rect">
            <a:avLst/>
          </a:prstGeom>
          <a:noFill/>
        </p:spPr>
      </p:pic>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9703"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14282" y="4143380"/>
            <a:ext cx="2009776" cy="452438"/>
          </a:xfrm>
          <a:prstGeom prst="rect">
            <a:avLst/>
          </a:prstGeom>
          <a:noFill/>
        </p:spPr>
      </p:pic>
      <p:sp>
        <p:nvSpPr>
          <p:cNvPr id="297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9705"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285852" y="5094364"/>
            <a:ext cx="428628" cy="50158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500306"/>
            <a:ext cx="8715436" cy="178595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cs typeface="Arial" pitchFamily="34" charset="0"/>
              </a:rPr>
              <a:t>Clearly, if we assume that the EBIT is constant, the value of the firm, V, is maximized by minimizing the weighted average cost of capital,      .</a:t>
            </a:r>
          </a:p>
          <a:p>
            <a:pPr marL="0" indent="0" algn="justLow" rtl="0"/>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5"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15140" y="2786058"/>
            <a:ext cx="458066" cy="53603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85926"/>
            <a:ext cx="8715436" cy="3786214"/>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2800" b="1" dirty="0" smtClean="0">
                <a:solidFill>
                  <a:srgbClr val="0070C0"/>
                </a:solidFill>
                <a:cs typeface="Arial" pitchFamily="34" charset="0"/>
              </a:rPr>
              <a:t>Calculating The Weighted Average Cost of Capital</a:t>
            </a:r>
          </a:p>
          <a:p>
            <a:pPr marL="0" indent="0" algn="justLow" rtl="0"/>
            <a:r>
              <a:rPr lang="en-US" sz="2800" b="1" dirty="0" smtClean="0">
                <a:cs typeface="Arial" pitchFamily="34" charset="0"/>
              </a:rPr>
              <a:t>Once the cost of the specific sources of financing have been determined, the Weighted Average Cost of Capital (WACC) can be calculated. This calculation is performed by multiplying the specific cost of each form of financing by its proportion in the firm’s capital structure and summing the weighted values. As an equation, the </a:t>
            </a:r>
            <a:r>
              <a:rPr lang="en-US" sz="2800" b="1" dirty="0" smtClean="0">
                <a:cs typeface="Arial" pitchFamily="34" charset="0"/>
              </a:rPr>
              <a:t>(WACC</a:t>
            </a:r>
            <a:r>
              <a:rPr lang="en-US" sz="2800" b="1" dirty="0" smtClean="0">
                <a:cs typeface="Arial" pitchFamily="34" charset="0"/>
              </a:rPr>
              <a:t>),         , can be specified as follows:</a:t>
            </a:r>
            <a:endParaRPr lang="ar-EG"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5"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572396" y="1785926"/>
            <a:ext cx="458066" cy="536034"/>
          </a:xfrm>
          <a:prstGeom prst="rect">
            <a:avLst/>
          </a:prstGeom>
          <a:noFill/>
        </p:spPr>
      </p:pic>
      <p:pic>
        <p:nvPicPr>
          <p:cNvPr id="13"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43042" y="4857760"/>
            <a:ext cx="458066" cy="53603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85992"/>
            <a:ext cx="8715436" cy="2928958"/>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2800" b="1" dirty="0" smtClean="0">
                <a:solidFill>
                  <a:srgbClr val="0070C0"/>
                </a:solidFill>
                <a:cs typeface="Arial" pitchFamily="34" charset="0"/>
              </a:rPr>
              <a:t>Calculating The Weighted Average Cost of Capital</a:t>
            </a:r>
          </a:p>
          <a:p>
            <a:pPr marL="0" indent="0" algn="justLow" rtl="0"/>
            <a:endParaRPr lang="en-US" sz="2800" b="1" dirty="0" smtClean="0">
              <a:solidFill>
                <a:srgbClr val="0070C0"/>
              </a:solidFill>
              <a:cs typeface="Arial" pitchFamily="34" charset="0"/>
            </a:endParaRPr>
          </a:p>
          <a:p>
            <a:pPr marL="0" indent="0" algn="justLow" rtl="0"/>
            <a:endParaRPr lang="en-US" sz="2800" b="1" dirty="0" smtClean="0">
              <a:solidFill>
                <a:srgbClr val="0070C0"/>
              </a:solidFill>
              <a:cs typeface="Arial" pitchFamily="34" charset="0"/>
            </a:endParaRPr>
          </a:p>
          <a:p>
            <a:pPr marL="0" indent="0" algn="justLow" rtl="0"/>
            <a:endParaRPr lang="en-US" sz="2800" b="1" dirty="0" smtClean="0">
              <a:solidFill>
                <a:srgbClr val="0070C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5"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500958" y="2285992"/>
            <a:ext cx="458066" cy="536034"/>
          </a:xfrm>
          <a:prstGeom prst="rect">
            <a:avLst/>
          </a:prstGeom>
          <a:noFill/>
        </p:spPr>
      </p:pic>
      <p:sp>
        <p:nvSpPr>
          <p:cNvPr id="307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0721"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285852" y="3429000"/>
            <a:ext cx="6429420" cy="1143008"/>
          </a:xfrm>
          <a:prstGeom prst="roundRect">
            <a:avLst>
              <a:gd name="adj" fmla="val 8594"/>
            </a:avLst>
          </a:prstGeom>
          <a:solidFill>
            <a:srgbClr val="FFFFFF">
              <a:shade val="85000"/>
            </a:srgbClr>
          </a:solidFill>
          <a:ln>
            <a:solidFill>
              <a:srgbClr val="0070C0"/>
            </a:solid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85926"/>
            <a:ext cx="8715436" cy="4071966"/>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2800" b="1" dirty="0" smtClean="0">
                <a:cs typeface="Arial" pitchFamily="34" charset="0"/>
              </a:rPr>
              <a:t>Where; </a:t>
            </a:r>
          </a:p>
          <a:p>
            <a:pPr marL="0" indent="0" algn="justLow" rtl="0"/>
            <a:r>
              <a:rPr lang="en-US" sz="2800" b="1" dirty="0" smtClean="0">
                <a:solidFill>
                  <a:srgbClr val="0070C0"/>
                </a:solidFill>
                <a:cs typeface="Arial" pitchFamily="34" charset="0"/>
              </a:rPr>
              <a:t>              = </a:t>
            </a:r>
            <a:r>
              <a:rPr lang="en-US" sz="2400" b="1" dirty="0" smtClean="0">
                <a:solidFill>
                  <a:srgbClr val="0070C0"/>
                </a:solidFill>
                <a:cs typeface="Arial" pitchFamily="34" charset="0"/>
              </a:rPr>
              <a:t>proportion of long-term debt in capital structure</a:t>
            </a:r>
          </a:p>
          <a:p>
            <a:pPr marL="0" indent="0" algn="justLow" rtl="0"/>
            <a:r>
              <a:rPr lang="en-US" sz="2400" b="1" dirty="0" smtClean="0">
                <a:solidFill>
                  <a:srgbClr val="0070C0"/>
                </a:solidFill>
                <a:cs typeface="Arial" pitchFamily="34" charset="0"/>
              </a:rPr>
              <a:t>              = </a:t>
            </a:r>
            <a:r>
              <a:rPr lang="en-US" sz="2400" b="1" dirty="0" smtClean="0">
                <a:solidFill>
                  <a:srgbClr val="0070C0"/>
                </a:solidFill>
                <a:cs typeface="Arial" pitchFamily="34" charset="0"/>
              </a:rPr>
              <a:t>proportion of </a:t>
            </a:r>
            <a:r>
              <a:rPr lang="en-US" sz="2400" b="1" dirty="0" smtClean="0">
                <a:solidFill>
                  <a:srgbClr val="0070C0"/>
                </a:solidFill>
                <a:cs typeface="Arial" pitchFamily="34" charset="0"/>
              </a:rPr>
              <a:t>preferred stock in </a:t>
            </a:r>
            <a:r>
              <a:rPr lang="en-US" sz="2400" b="1" dirty="0" smtClean="0">
                <a:solidFill>
                  <a:srgbClr val="0070C0"/>
                </a:solidFill>
                <a:cs typeface="Arial" pitchFamily="34" charset="0"/>
              </a:rPr>
              <a:t>capital </a:t>
            </a:r>
            <a:r>
              <a:rPr lang="en-US" sz="2400" b="1" dirty="0" smtClean="0">
                <a:solidFill>
                  <a:srgbClr val="0070C0"/>
                </a:solidFill>
                <a:cs typeface="Arial" pitchFamily="34" charset="0"/>
              </a:rPr>
              <a:t>structure</a:t>
            </a:r>
          </a:p>
          <a:p>
            <a:pPr marL="0" indent="0" algn="justLow" rtl="0"/>
            <a:r>
              <a:rPr lang="en-US" sz="2800" b="1" dirty="0" smtClean="0">
                <a:solidFill>
                  <a:srgbClr val="0070C0"/>
                </a:solidFill>
                <a:cs typeface="Arial" pitchFamily="34" charset="0"/>
              </a:rPr>
              <a:t>              = </a:t>
            </a:r>
            <a:r>
              <a:rPr lang="en-US" sz="2400" b="1" dirty="0" smtClean="0">
                <a:solidFill>
                  <a:srgbClr val="0070C0"/>
                </a:solidFill>
                <a:cs typeface="Arial" pitchFamily="34" charset="0"/>
              </a:rPr>
              <a:t>proportion of </a:t>
            </a:r>
            <a:r>
              <a:rPr lang="en-US" sz="2400" b="1" dirty="0" smtClean="0">
                <a:solidFill>
                  <a:srgbClr val="0070C0"/>
                </a:solidFill>
                <a:cs typeface="Arial" pitchFamily="34" charset="0"/>
              </a:rPr>
              <a:t>common stock equity in </a:t>
            </a:r>
            <a:r>
              <a:rPr lang="en-US" sz="2400" b="1" dirty="0" smtClean="0">
                <a:solidFill>
                  <a:srgbClr val="0070C0"/>
                </a:solidFill>
                <a:cs typeface="Arial" pitchFamily="34" charset="0"/>
              </a:rPr>
              <a:t>capital structure</a:t>
            </a:r>
            <a:endParaRPr lang="en-US" sz="2400" b="1" dirty="0" smtClean="0">
              <a:solidFill>
                <a:srgbClr val="0070C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97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07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379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42910" y="2245170"/>
            <a:ext cx="409576" cy="526598"/>
          </a:xfrm>
          <a:prstGeom prst="rect">
            <a:avLst/>
          </a:prstGeom>
          <a:noFill/>
        </p:spPr>
      </p:pic>
      <p:sp>
        <p:nvSpPr>
          <p:cNvPr id="337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3795"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42910" y="2781296"/>
            <a:ext cx="500066" cy="533400"/>
          </a:xfrm>
          <a:prstGeom prst="rect">
            <a:avLst/>
          </a:prstGeom>
          <a:noFill/>
        </p:spPr>
      </p:pic>
      <p:sp>
        <p:nvSpPr>
          <p:cNvPr id="3379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3797"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14348" y="3274602"/>
            <a:ext cx="440534" cy="511588"/>
          </a:xfrm>
          <a:prstGeom prst="rect">
            <a:avLst/>
          </a:prstGeom>
          <a:noFill/>
        </p:spPr>
      </p:pic>
      <p:sp>
        <p:nvSpPr>
          <p:cNvPr id="3380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3799" name="Picture 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428860" y="4071942"/>
            <a:ext cx="4071966" cy="72197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CHAPTER 12: CAPITAL STRUCTURE</a:t>
            </a:r>
            <a:endParaRPr lang="en-US"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50046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CONCLUSION</a:t>
            </a:r>
          </a:p>
          <a:p>
            <a:pPr marL="0" indent="0" algn="justLow" rtl="0"/>
            <a:r>
              <a:rPr lang="en-US" sz="3000" b="1" dirty="0" smtClean="0"/>
              <a:t>It can be  concluded that capital structure is still a debatable issue in the literature of finance, where it couldn’t be able to define exactly the optimal of capital mix that suits companies. Rather, it would be possible to calculate all different kinds of costs related to different sources of financing. </a:t>
            </a:r>
            <a:endParaRPr lang="en-US" sz="3000"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22</a:t>
            </a:fld>
            <a:endParaRPr lang="en-US" dirty="0" smtClean="0">
              <a:cs typeface="Arial" pitchFamily="34" charset="0"/>
            </a:endParaRPr>
          </a:p>
        </p:txBody>
      </p:sp>
      <p:sp>
        <p:nvSpPr>
          <p:cNvPr id="5" name="Rectangle 4"/>
          <p:cNvSpPr/>
          <p:nvPr/>
        </p:nvSpPr>
        <p:spPr>
          <a:xfrm>
            <a:off x="0" y="2"/>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4783017" y="1981202"/>
            <a:ext cx="2400300"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9" y="3352800"/>
            <a:ext cx="2602523" cy="2276813"/>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180493" y="2209804"/>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791</TotalTime>
  <Words>1016</Words>
  <PresentationFormat>عرض على الشاشة (3:4)‏</PresentationFormat>
  <Paragraphs>160</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سمة1</vt:lpstr>
      <vt:lpstr>الشريحة 1</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 CHAPTER 12: CAPITAL STRUCTURE</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Yahya Ghazwani</cp:lastModifiedBy>
  <cp:revision>46</cp:revision>
  <dcterms:created xsi:type="dcterms:W3CDTF">2010-06-23T01:59:39Z</dcterms:created>
  <dcterms:modified xsi:type="dcterms:W3CDTF">2010-07-01T07:27:20Z</dcterms:modified>
</cp:coreProperties>
</file>