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1"/>
  </p:notesMasterIdLst>
  <p:sldIdLst>
    <p:sldId id="257" r:id="rId2"/>
    <p:sldId id="258" r:id="rId3"/>
    <p:sldId id="259" r:id="rId4"/>
    <p:sldId id="262" r:id="rId5"/>
    <p:sldId id="261" r:id="rId6"/>
    <p:sldId id="263" r:id="rId7"/>
    <p:sldId id="264" r:id="rId8"/>
    <p:sldId id="265" r:id="rId9"/>
    <p:sldId id="266" r:id="rId10"/>
    <p:sldId id="267" r:id="rId11"/>
    <p:sldId id="269"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9" r:id="rId25"/>
    <p:sldId id="290" r:id="rId26"/>
    <p:sldId id="296" r:id="rId27"/>
    <p:sldId id="297" r:id="rId28"/>
    <p:sldId id="300" r:id="rId29"/>
    <p:sldId id="301" r:id="rId30"/>
    <p:sldId id="302" r:id="rId31"/>
    <p:sldId id="303" r:id="rId32"/>
    <p:sldId id="304" r:id="rId33"/>
    <p:sldId id="305" r:id="rId34"/>
    <p:sldId id="306" r:id="rId35"/>
    <p:sldId id="307" r:id="rId36"/>
    <p:sldId id="308" r:id="rId37"/>
    <p:sldId id="309" r:id="rId38"/>
    <p:sldId id="310" r:id="rId39"/>
    <p:sldId id="311" r:id="rId40"/>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r" defTabSz="914400" rtl="1" eaLnBrk="1" latinLnBrk="0" hangingPunct="1">
      <a:defRPr kern="1200">
        <a:solidFill>
          <a:schemeClr val="tx1"/>
        </a:solidFill>
        <a:latin typeface="Arial" charset="0"/>
        <a:ea typeface="+mn-ea"/>
        <a:cs typeface="Arial" charset="0"/>
      </a:defRPr>
    </a:lvl6pPr>
    <a:lvl7pPr marL="2743200" algn="r" defTabSz="914400" rtl="1" eaLnBrk="1" latinLnBrk="0" hangingPunct="1">
      <a:defRPr kern="1200">
        <a:solidFill>
          <a:schemeClr val="tx1"/>
        </a:solidFill>
        <a:latin typeface="Arial" charset="0"/>
        <a:ea typeface="+mn-ea"/>
        <a:cs typeface="Arial" charset="0"/>
      </a:defRPr>
    </a:lvl7pPr>
    <a:lvl8pPr marL="3200400" algn="r" defTabSz="914400" rtl="1" eaLnBrk="1" latinLnBrk="0" hangingPunct="1">
      <a:defRPr kern="1200">
        <a:solidFill>
          <a:schemeClr val="tx1"/>
        </a:solidFill>
        <a:latin typeface="Arial" charset="0"/>
        <a:ea typeface="+mn-ea"/>
        <a:cs typeface="Arial" charset="0"/>
      </a:defRPr>
    </a:lvl8pPr>
    <a:lvl9pPr marL="3657600" algn="r" defTabSz="914400" rtl="1"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autoAdjust="0"/>
    <p:restoredTop sz="94622" autoAdjust="0"/>
  </p:normalViewPr>
  <p:slideViewPr>
    <p:cSldViewPr>
      <p:cViewPr>
        <p:scale>
          <a:sx n="77" d="100"/>
          <a:sy n="77" d="100"/>
        </p:scale>
        <p:origin x="-30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95D84CA2-3460-431E-B7C4-17BFD46886AD}" type="datetimeFigureOut">
              <a:rPr lang="ar-SA"/>
              <a:pPr>
                <a:defRPr/>
              </a:pPr>
              <a:t>28/12/1426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endParaRPr lang="ar-SA" noProof="0"/>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fontAlgn="auto">
              <a:spcBef>
                <a:spcPts val="0"/>
              </a:spcBef>
              <a:spcAft>
                <a:spcPts val="0"/>
              </a:spcAft>
              <a:defRPr sz="1200">
                <a:latin typeface="+mn-lt"/>
                <a:cs typeface="+mn-cs"/>
              </a:defRPr>
            </a:lvl1pPr>
          </a:lstStyle>
          <a:p>
            <a:pPr>
              <a:defRPr/>
            </a:pPr>
            <a:fld id="{ACD4C72D-12AA-4BAA-806E-12AD3C099E4C}" type="slidenum">
              <a:rPr lang="ar-SA"/>
              <a:pPr>
                <a:defRPr/>
              </a:pPr>
              <a:t>‹#›</a:t>
            </a:fld>
            <a:endParaRPr lang="ar-SA"/>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15362"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536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2E76F8-5545-44F8-87A3-F1A1AC29E0A0}" type="slidenum">
              <a:rPr lang="ar-SA"/>
              <a:pPr fontAlgn="base">
                <a:spcBef>
                  <a:spcPct val="0"/>
                </a:spcBef>
                <a:spcAft>
                  <a:spcPct val="0"/>
                </a:spcAft>
                <a:defRPr/>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1741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741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4AAFA7-2D11-401A-B883-092BC6442506}" type="slidenum">
              <a:rPr lang="ar-SA"/>
              <a:pPr fontAlgn="base">
                <a:spcBef>
                  <a:spcPct val="0"/>
                </a:spcBef>
                <a:spcAft>
                  <a:spcPct val="0"/>
                </a:spcAft>
                <a:defRPr/>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19458"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9459"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07DA6D-692B-43EA-96CD-4AECD219B8DA}" type="slidenum">
              <a:rPr lang="ar-SA"/>
              <a:pPr fontAlgn="base">
                <a:spcBef>
                  <a:spcPct val="0"/>
                </a:spcBef>
                <a:spcAft>
                  <a:spcPct val="0"/>
                </a:spcAft>
                <a:defRPr/>
              </a:pPr>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21506"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1507"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042AEF-3E35-4B17-A5FD-FDD730B1A0CC}" type="slidenum">
              <a:rPr lang="ar-SA"/>
              <a:pPr fontAlgn="base">
                <a:spcBef>
                  <a:spcPct val="0"/>
                </a:spcBef>
                <a:spcAft>
                  <a:spcPct val="0"/>
                </a:spcAft>
                <a:defRPr/>
              </a:pPr>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23554"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355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EC8B18-9B14-443F-AFF2-E90F9938C39C}" type="slidenum">
              <a:rPr lang="ar-SA"/>
              <a:pPr fontAlgn="base">
                <a:spcBef>
                  <a:spcPct val="0"/>
                </a:spcBef>
                <a:spcAft>
                  <a:spcPct val="0"/>
                </a:spcAft>
                <a:defRPr/>
              </a:pPr>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25602"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560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6002F9-A634-4AD5-B67E-823129879A9D}" type="slidenum">
              <a:rPr lang="ar-SA"/>
              <a:pPr fontAlgn="base">
                <a:spcBef>
                  <a:spcPct val="0"/>
                </a:spcBef>
                <a:spcAft>
                  <a:spcPct val="0"/>
                </a:spcAft>
                <a:defRPr/>
              </a:pPr>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2765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765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5102F66-1A65-4417-9F69-65A81A5DFF77}" type="slidenum">
              <a:rPr lang="ar-SA"/>
              <a:pPr fontAlgn="base">
                <a:spcBef>
                  <a:spcPct val="0"/>
                </a:spcBef>
                <a:spcAft>
                  <a:spcPct val="0"/>
                </a:spcAft>
                <a:defRPr/>
              </a:pPr>
              <a:t>7</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29698"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9699"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1C9195-0C62-4237-8ED4-D12F36E98CA3}" type="slidenum">
              <a:rPr lang="ar-SA"/>
              <a:pPr fontAlgn="base">
                <a:spcBef>
                  <a:spcPct val="0"/>
                </a:spcBef>
                <a:spcAft>
                  <a:spcPct val="0"/>
                </a:spcAft>
                <a:defRPr/>
              </a:pPr>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31746"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1747"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BD7A98-2B50-4A8C-AFFA-EB6DE728AF51}" type="slidenum">
              <a:rPr lang="ar-SA"/>
              <a:pPr fontAlgn="base">
                <a:spcBef>
                  <a:spcPct val="0"/>
                </a:spcBef>
                <a:spcAft>
                  <a:spcPct val="0"/>
                </a:spcAft>
                <a:defRPr/>
              </a:pPr>
              <a:t>9</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33794"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379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841B7F-A190-41DC-853F-A0192F040252}" type="slidenum">
              <a:rPr lang="ar-SA"/>
              <a:pPr fontAlgn="base">
                <a:spcBef>
                  <a:spcPct val="0"/>
                </a:spcBef>
                <a:spcAft>
                  <a:spcPct val="0"/>
                </a:spcAft>
                <a:defRPr/>
              </a:pPr>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3789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789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419E7D-FCE0-457E-A6E8-D9AD6404F446}" type="slidenum">
              <a:rPr lang="ar-SA"/>
              <a:pPr fontAlgn="base">
                <a:spcBef>
                  <a:spcPct val="0"/>
                </a:spcBef>
                <a:spcAft>
                  <a:spcPct val="0"/>
                </a:spcAft>
                <a:defRPr/>
              </a:pPr>
              <a:t>11</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46082"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4608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C92CBD-D3A8-4345-A5D4-AC60504A9C57}" type="slidenum">
              <a:rPr lang="ar-SA"/>
              <a:pPr fontAlgn="base">
                <a:spcBef>
                  <a:spcPct val="0"/>
                </a:spcBef>
                <a:spcAft>
                  <a:spcPct val="0"/>
                </a:spcAft>
                <a:defRPr/>
              </a:pPr>
              <a:t>12</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4813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4813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9E500B-4708-4DAF-A65C-2FE9B3F2022E}" type="slidenum">
              <a:rPr lang="ar-SA"/>
              <a:pPr fontAlgn="base">
                <a:spcBef>
                  <a:spcPct val="0"/>
                </a:spcBef>
                <a:spcAft>
                  <a:spcPct val="0"/>
                </a:spcAft>
                <a:defRPr/>
              </a:pPr>
              <a:t>13</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50178"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0179"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B3AC8F-1CDB-4F8A-AE27-9C294CE89852}" type="slidenum">
              <a:rPr lang="ar-SA"/>
              <a:pPr fontAlgn="base">
                <a:spcBef>
                  <a:spcPct val="0"/>
                </a:spcBef>
                <a:spcAft>
                  <a:spcPct val="0"/>
                </a:spcAft>
                <a:defRPr/>
              </a:pPr>
              <a:t>14</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52226"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2227"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59B629-45DA-4CC4-B991-4686BC808259}" type="slidenum">
              <a:rPr lang="ar-SA"/>
              <a:pPr fontAlgn="base">
                <a:spcBef>
                  <a:spcPct val="0"/>
                </a:spcBef>
                <a:spcAft>
                  <a:spcPct val="0"/>
                </a:spcAft>
                <a:defRPr/>
              </a:pPr>
              <a:t>15</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54274"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427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CC441A-1F4A-44A5-B76D-998A67349135}" type="slidenum">
              <a:rPr lang="ar-SA"/>
              <a:pPr fontAlgn="base">
                <a:spcBef>
                  <a:spcPct val="0"/>
                </a:spcBef>
                <a:spcAft>
                  <a:spcPct val="0"/>
                </a:spcAft>
                <a:defRPr/>
              </a:pPr>
              <a:t>16</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56322"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632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711E53-436A-4936-9E2E-3D6746B3C588}" type="slidenum">
              <a:rPr lang="ar-SA"/>
              <a:pPr fontAlgn="base">
                <a:spcBef>
                  <a:spcPct val="0"/>
                </a:spcBef>
                <a:spcAft>
                  <a:spcPct val="0"/>
                </a:spcAft>
                <a:defRPr/>
              </a:pPr>
              <a:t>17</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5837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5837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628000-22DD-4E73-BEA7-51D8E15C4D29}" type="slidenum">
              <a:rPr lang="ar-SA"/>
              <a:pPr fontAlgn="base">
                <a:spcBef>
                  <a:spcPct val="0"/>
                </a:spcBef>
                <a:spcAft>
                  <a:spcPct val="0"/>
                </a:spcAft>
                <a:defRPr/>
              </a:pPr>
              <a:t>18</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60418"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0419"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E41EF8-B023-4B97-9B6A-58D5159ACEAE}" type="slidenum">
              <a:rPr lang="ar-SA"/>
              <a:pPr fontAlgn="base">
                <a:spcBef>
                  <a:spcPct val="0"/>
                </a:spcBef>
                <a:spcAft>
                  <a:spcPct val="0"/>
                </a:spcAft>
                <a:defRPr/>
              </a:pPr>
              <a:t>19</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62466"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2467"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D0175D-03EC-4603-9F96-D916C4ADA2D8}" type="slidenum">
              <a:rPr lang="ar-SA"/>
              <a:pPr fontAlgn="base">
                <a:spcBef>
                  <a:spcPct val="0"/>
                </a:spcBef>
                <a:spcAft>
                  <a:spcPct val="0"/>
                </a:spcAft>
                <a:defRPr/>
              </a:pPr>
              <a:t>20</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64514"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451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A41C13-B2F2-4D51-8939-FFE2D3B8DEE7}" type="slidenum">
              <a:rPr lang="ar-SA"/>
              <a:pPr fontAlgn="base">
                <a:spcBef>
                  <a:spcPct val="0"/>
                </a:spcBef>
                <a:spcAft>
                  <a:spcPct val="0"/>
                </a:spcAft>
                <a:defRPr/>
              </a:pPr>
              <a:t>21</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66562"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656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478865-65CD-4C87-A263-78D303F1E209}" type="slidenum">
              <a:rPr lang="ar-SA"/>
              <a:pPr fontAlgn="base">
                <a:spcBef>
                  <a:spcPct val="0"/>
                </a:spcBef>
                <a:spcAft>
                  <a:spcPct val="0"/>
                </a:spcAft>
                <a:defRPr/>
              </a:pPr>
              <a:t>22</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6861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6861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E66980-F774-47A5-9DD8-03B923C86276}" type="slidenum">
              <a:rPr lang="ar-SA"/>
              <a:pPr fontAlgn="base">
                <a:spcBef>
                  <a:spcPct val="0"/>
                </a:spcBef>
                <a:spcAft>
                  <a:spcPct val="0"/>
                </a:spcAft>
                <a:defRPr/>
              </a:pPr>
              <a:t>23</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7885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7885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086BA0-956A-40E1-B25B-9B6E1CCADDCB}" type="slidenum">
              <a:rPr lang="ar-SA"/>
              <a:pPr fontAlgn="base">
                <a:spcBef>
                  <a:spcPct val="0"/>
                </a:spcBef>
                <a:spcAft>
                  <a:spcPct val="0"/>
                </a:spcAft>
                <a:defRPr/>
              </a:pPr>
              <a:t>24</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80898"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80899"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7E53B9-666E-4D9A-BB6D-301B4765563B}" type="slidenum">
              <a:rPr lang="ar-SA"/>
              <a:pPr fontAlgn="base">
                <a:spcBef>
                  <a:spcPct val="0"/>
                </a:spcBef>
                <a:spcAft>
                  <a:spcPct val="0"/>
                </a:spcAft>
                <a:defRPr/>
              </a:pPr>
              <a:t>25</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82946"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82947"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57B88C-E212-4D34-A829-430397E1F5CA}" type="slidenum">
              <a:rPr lang="ar-SA"/>
              <a:pPr fontAlgn="base">
                <a:spcBef>
                  <a:spcPct val="0"/>
                </a:spcBef>
                <a:spcAft>
                  <a:spcPct val="0"/>
                </a:spcAft>
                <a:defRPr/>
              </a:pPr>
              <a:t>26</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84994"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8499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94E5A8-8270-4214-B124-71A3DD746934}" type="slidenum">
              <a:rPr lang="ar-SA"/>
              <a:pPr fontAlgn="base">
                <a:spcBef>
                  <a:spcPct val="0"/>
                </a:spcBef>
                <a:spcAft>
                  <a:spcPct val="0"/>
                </a:spcAft>
                <a:defRPr/>
              </a:pPr>
              <a:t>27</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87042"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8704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F3C21F6-1C02-4BB7-8F7C-ED33750C1CA4}" type="slidenum">
              <a:rPr lang="ar-SA"/>
              <a:pPr fontAlgn="base">
                <a:spcBef>
                  <a:spcPct val="0"/>
                </a:spcBef>
                <a:spcAft>
                  <a:spcPct val="0"/>
                </a:spcAft>
                <a:defRPr/>
              </a:pPr>
              <a:t>28</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8909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8909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ED52FC-18A2-4D6F-A355-3535414E0F66}" type="slidenum">
              <a:rPr lang="ar-SA"/>
              <a:pPr fontAlgn="base">
                <a:spcBef>
                  <a:spcPct val="0"/>
                </a:spcBef>
                <a:spcAft>
                  <a:spcPct val="0"/>
                </a:spcAft>
                <a:defRPr/>
              </a:pPr>
              <a:t>29</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91138"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91139"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7F11B2-2F9C-403F-9785-4BFD5E1EE3FB}" type="slidenum">
              <a:rPr lang="ar-SA"/>
              <a:pPr fontAlgn="base">
                <a:spcBef>
                  <a:spcPct val="0"/>
                </a:spcBef>
                <a:spcAft>
                  <a:spcPct val="0"/>
                </a:spcAft>
                <a:defRPr/>
              </a:pPr>
              <a:t>30</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93186"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93187"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8079586-C59A-4B84-A1F5-BB28014E84DB}" type="slidenum">
              <a:rPr lang="ar-SA"/>
              <a:pPr fontAlgn="base">
                <a:spcBef>
                  <a:spcPct val="0"/>
                </a:spcBef>
                <a:spcAft>
                  <a:spcPct val="0"/>
                </a:spcAft>
                <a:defRPr/>
              </a:pPr>
              <a:t>31</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95234"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9523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EFDDD2-1400-4F89-984B-B0B7D0C1DB1B}" type="slidenum">
              <a:rPr lang="ar-SA"/>
              <a:pPr fontAlgn="base">
                <a:spcBef>
                  <a:spcPct val="0"/>
                </a:spcBef>
                <a:spcAft>
                  <a:spcPct val="0"/>
                </a:spcAft>
                <a:defRPr/>
              </a:pPr>
              <a:t>32</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97282"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9728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D4F350-593C-4EF5-BE07-CD575A8CBF87}" type="slidenum">
              <a:rPr lang="ar-SA"/>
              <a:pPr fontAlgn="base">
                <a:spcBef>
                  <a:spcPct val="0"/>
                </a:spcBef>
                <a:spcAft>
                  <a:spcPct val="0"/>
                </a:spcAft>
                <a:defRPr/>
              </a:pPr>
              <a:t>33</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9933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9933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3F5F9A-D834-45EB-A803-3453736F705A}" type="slidenum">
              <a:rPr lang="ar-SA"/>
              <a:pPr fontAlgn="base">
                <a:spcBef>
                  <a:spcPct val="0"/>
                </a:spcBef>
                <a:spcAft>
                  <a:spcPct val="0"/>
                </a:spcAft>
                <a:defRPr/>
              </a:pPr>
              <a:t>34</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101378"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01379"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25E944-5D13-4D1C-9C62-923C57E3E2F0}" type="slidenum">
              <a:rPr lang="ar-SA"/>
              <a:pPr fontAlgn="base">
                <a:spcBef>
                  <a:spcPct val="0"/>
                </a:spcBef>
                <a:spcAft>
                  <a:spcPct val="0"/>
                </a:spcAft>
                <a:defRPr/>
              </a:pPr>
              <a:t>35</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103426"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03427"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C239D3-B49A-4EF5-A67E-D226596FA43F}" type="slidenum">
              <a:rPr lang="ar-SA"/>
              <a:pPr fontAlgn="base">
                <a:spcBef>
                  <a:spcPct val="0"/>
                </a:spcBef>
                <a:spcAft>
                  <a:spcPct val="0"/>
                </a:spcAft>
                <a:defRPr/>
              </a:pPr>
              <a:t>36</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105474"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0547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074950-0F8F-47B9-9EA1-A03829D11DA8}" type="slidenum">
              <a:rPr lang="ar-SA"/>
              <a:pPr fontAlgn="base">
                <a:spcBef>
                  <a:spcPct val="0"/>
                </a:spcBef>
                <a:spcAft>
                  <a:spcPct val="0"/>
                </a:spcAft>
                <a:defRPr/>
              </a:pPr>
              <a:t>37</a:t>
            </a:fld>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107522"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0752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BD3B46-09AF-41F3-B1CE-5DFBCE9B00B0}" type="slidenum">
              <a:rPr lang="ar-SA"/>
              <a:pPr fontAlgn="base">
                <a:spcBef>
                  <a:spcPct val="0"/>
                </a:spcBef>
                <a:spcAft>
                  <a:spcPct val="0"/>
                </a:spcAft>
                <a:defRPr/>
              </a:pPr>
              <a:t>38</a:t>
            </a:fld>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عنصر نائب لصورة الشريحة 1"/>
          <p:cNvSpPr>
            <a:spLocks noGrp="1" noRot="1" noChangeAspect="1"/>
          </p:cNvSpPr>
          <p:nvPr>
            <p:ph type="sldImg"/>
          </p:nvPr>
        </p:nvSpPr>
        <p:spPr bwMode="auto">
          <a:noFill/>
          <a:ln>
            <a:solidFill>
              <a:srgbClr val="000000"/>
            </a:solidFill>
            <a:miter lim="800000"/>
            <a:headEnd/>
            <a:tailEnd/>
          </a:ln>
        </p:spPr>
      </p:sp>
      <p:sp>
        <p:nvSpPr>
          <p:cNvPr id="109570"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0957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724E9C-A52C-4E67-A247-9EB9CEB99736}" type="slidenum">
              <a:rPr lang="ar-SA"/>
              <a:pPr fontAlgn="base">
                <a:spcBef>
                  <a:spcPct val="0"/>
                </a:spcBef>
                <a:spcAft>
                  <a:spcPct val="0"/>
                </a:spcAft>
                <a:defRPr/>
              </a:pPr>
              <a:t>39</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16E5422F-D2C3-4584-9ACA-229EB79089CC}" type="datetimeFigureOut">
              <a:rPr lang="ar-SA"/>
              <a:pPr>
                <a:defRPr/>
              </a:pPr>
              <a:t>28/12/1426</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D95A6319-9DFA-414A-9934-6ADDB661324A}" type="slidenum">
              <a:rPr lang="ar-SA"/>
              <a:pPr>
                <a:defRPr/>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A414E8BF-0CDF-4DC7-8151-2C4C0E6BBD61}" type="datetimeFigureOut">
              <a:rPr lang="ar-SA"/>
              <a:pPr>
                <a:defRPr/>
              </a:pPr>
              <a:t>28/12/1426</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AC94294F-5680-4BC6-8861-603A29ACBC8D}" type="slidenum">
              <a:rPr lang="ar-SA"/>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1753E296-0535-41E2-B414-321EEA27F606}" type="datetimeFigureOut">
              <a:rPr lang="ar-SA"/>
              <a:pPr>
                <a:defRPr/>
              </a:pPr>
              <a:t>28/12/1426</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B4BB0F72-A4F1-4B23-A03B-F06DDE0BAD48}" type="slidenum">
              <a:rPr lang="ar-SA"/>
              <a:pPr>
                <a:defRPr/>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4FA19788-3824-403D-981B-6B74BD99F194}" type="datetimeFigureOut">
              <a:rPr lang="ar-SA"/>
              <a:pPr>
                <a:defRPr/>
              </a:pPr>
              <a:t>28/12/1426</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F43E9B94-7239-424C-AB55-4B155F12DD2D}"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EF58A9DC-02A2-47C9-8CC5-85098A81AD3B}" type="datetimeFigureOut">
              <a:rPr lang="ar-SA"/>
              <a:pPr>
                <a:defRPr/>
              </a:pPr>
              <a:t>28/12/1426</a:t>
            </a:fld>
            <a:endParaRPr lang="ar-SA"/>
          </a:p>
        </p:txBody>
      </p:sp>
      <p:sp>
        <p:nvSpPr>
          <p:cNvPr id="8" name="عنصر نائب للتذييل 4"/>
          <p:cNvSpPr>
            <a:spLocks noGrp="1"/>
          </p:cNvSpPr>
          <p:nvPr>
            <p:ph type="ftr" sz="quarter" idx="11"/>
          </p:nvPr>
        </p:nvSpPr>
        <p:spPr/>
        <p:txBody>
          <a:bodyPr/>
          <a:lstStyle>
            <a:lvl1pPr>
              <a:defRPr/>
            </a:lvl1pPr>
          </a:lstStyle>
          <a:p>
            <a:pPr>
              <a:defRPr/>
            </a:pPr>
            <a:endParaRPr lang="ar-SA"/>
          </a:p>
        </p:txBody>
      </p:sp>
      <p:sp>
        <p:nvSpPr>
          <p:cNvPr id="9" name="عنصر نائب لرقم الشريحة 5"/>
          <p:cNvSpPr>
            <a:spLocks noGrp="1"/>
          </p:cNvSpPr>
          <p:nvPr>
            <p:ph type="sldNum" sz="quarter" idx="12"/>
          </p:nvPr>
        </p:nvSpPr>
        <p:spPr/>
        <p:txBody>
          <a:bodyPr/>
          <a:lstStyle>
            <a:lvl1pPr>
              <a:defRPr/>
            </a:lvl1pPr>
          </a:lstStyle>
          <a:p>
            <a:pPr>
              <a:defRPr/>
            </a:pPr>
            <a:fld id="{4FC85508-9261-4C16-AD08-A9A14DAC2E7B}"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CA0B587A-2DE7-40CA-9C8F-84F83CD79C55}" type="datetimeFigureOut">
              <a:rPr lang="ar-SA"/>
              <a:pPr>
                <a:defRPr/>
              </a:pPr>
              <a:t>28/12/1426</a:t>
            </a:fld>
            <a:endParaRPr lang="ar-SA"/>
          </a:p>
        </p:txBody>
      </p:sp>
      <p:sp>
        <p:nvSpPr>
          <p:cNvPr id="4" name="عنصر نائب للتذييل 4"/>
          <p:cNvSpPr>
            <a:spLocks noGrp="1"/>
          </p:cNvSpPr>
          <p:nvPr>
            <p:ph type="ftr" sz="quarter" idx="11"/>
          </p:nvPr>
        </p:nvSpPr>
        <p:spPr/>
        <p:txBody>
          <a:bodyPr/>
          <a:lstStyle>
            <a:lvl1pPr>
              <a:defRPr/>
            </a:lvl1pPr>
          </a:lstStyle>
          <a:p>
            <a:pPr>
              <a:defRPr/>
            </a:pPr>
            <a:endParaRPr lang="ar-SA"/>
          </a:p>
        </p:txBody>
      </p:sp>
      <p:sp>
        <p:nvSpPr>
          <p:cNvPr id="5" name="عنصر نائب لرقم الشريحة 5"/>
          <p:cNvSpPr>
            <a:spLocks noGrp="1"/>
          </p:cNvSpPr>
          <p:nvPr>
            <p:ph type="sldNum" sz="quarter" idx="12"/>
          </p:nvPr>
        </p:nvSpPr>
        <p:spPr/>
        <p:txBody>
          <a:bodyPr/>
          <a:lstStyle>
            <a:lvl1pPr>
              <a:defRPr/>
            </a:lvl1pPr>
          </a:lstStyle>
          <a:p>
            <a:pPr>
              <a:defRPr/>
            </a:pPr>
            <a:fld id="{0F20EFEB-E296-4AA8-A323-B2CFBC0E04EE}" type="slidenum">
              <a:rPr lang="ar-SA"/>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820F29E4-D2A1-48BD-884E-7F2BE5C7733C}" type="datetimeFigureOut">
              <a:rPr lang="ar-SA"/>
              <a:pPr>
                <a:defRPr/>
              </a:pPr>
              <a:t>28/12/1426</a:t>
            </a:fld>
            <a:endParaRPr lang="ar-SA"/>
          </a:p>
        </p:txBody>
      </p:sp>
      <p:sp>
        <p:nvSpPr>
          <p:cNvPr id="3" name="عنصر نائب للتذييل 4"/>
          <p:cNvSpPr>
            <a:spLocks noGrp="1"/>
          </p:cNvSpPr>
          <p:nvPr>
            <p:ph type="ftr" sz="quarter" idx="11"/>
          </p:nvPr>
        </p:nvSpPr>
        <p:spPr/>
        <p:txBody>
          <a:bodyPr/>
          <a:lstStyle>
            <a:lvl1pPr>
              <a:defRPr/>
            </a:lvl1pPr>
          </a:lstStyle>
          <a:p>
            <a:pPr>
              <a:defRPr/>
            </a:pPr>
            <a:endParaRPr lang="ar-SA"/>
          </a:p>
        </p:txBody>
      </p:sp>
      <p:sp>
        <p:nvSpPr>
          <p:cNvPr id="4" name="عنصر نائب لرقم الشريحة 5"/>
          <p:cNvSpPr>
            <a:spLocks noGrp="1"/>
          </p:cNvSpPr>
          <p:nvPr>
            <p:ph type="sldNum" sz="quarter" idx="12"/>
          </p:nvPr>
        </p:nvSpPr>
        <p:spPr/>
        <p:txBody>
          <a:bodyPr/>
          <a:lstStyle>
            <a:lvl1pPr>
              <a:defRPr/>
            </a:lvl1pPr>
          </a:lstStyle>
          <a:p>
            <a:pPr>
              <a:defRPr/>
            </a:pPr>
            <a:fld id="{62DA3813-BFD8-4087-9A13-A27466BC860F}"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1121957F-4B0B-4EC4-A8DF-73A04CFCBF6B}" type="datetimeFigureOut">
              <a:rPr lang="ar-SA"/>
              <a:pPr>
                <a:defRPr/>
              </a:pPr>
              <a:t>28/12/1426</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91F3A5C8-5800-42F9-837C-88F2DBF03AD8}" type="slidenum">
              <a:rPr lang="ar-SA"/>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385718E1-F9CD-4A68-B994-E6DD84282294}" type="datetimeFigureOut">
              <a:rPr lang="ar-SA"/>
              <a:pPr>
                <a:defRPr/>
              </a:pPr>
              <a:t>28/12/1426</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0D668C1F-32BF-4A96-8ABF-1FE5DBD54F98}" type="slidenum">
              <a:rPr lang="ar-SA"/>
              <a:pPr>
                <a:defRPr/>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1C66704C-D981-4A7B-A139-3CBB21955843}" type="datetimeFigureOut">
              <a:rPr lang="ar-SA"/>
              <a:pPr>
                <a:defRPr/>
              </a:pPr>
              <a:t>28/12/1426</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693E1FFB-D135-488D-BB32-F65370541B68}"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BC543E86-9E84-45F0-A059-71734A9FE579}" type="datetimeFigureOut">
              <a:rPr lang="ar-SA"/>
              <a:pPr>
                <a:defRPr/>
              </a:pPr>
              <a:t>28/12/1426</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4887CEBA-F5EC-4F55-B897-8CB8F89D6546}"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عنصر نائب للنص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62B0C5A-5067-4445-9A86-E7750A09A79E}" type="datetimeFigureOut">
              <a:rPr lang="ar-SA"/>
              <a:pPr>
                <a:defRPr/>
              </a:pPr>
              <a:t>28/12/1426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7714865-4163-4FFC-A150-C6059C23B13C}"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gi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a:solidFill>
                  <a:srgbClr val="FF0000"/>
                </a:solidFill>
              </a:rPr>
              <a:t>Oncology</a:t>
            </a:r>
            <a:r>
              <a:rPr lang="en-US" dirty="0"/>
              <a:t/>
            </a:r>
            <a:br>
              <a:rPr lang="en-US" dirty="0"/>
            </a:br>
            <a:endParaRPr lang="ar-SA" dirty="0"/>
          </a:p>
        </p:txBody>
      </p:sp>
      <p:sp>
        <p:nvSpPr>
          <p:cNvPr id="14338" name="عنصر نائب للمحتوى 2"/>
          <p:cNvSpPr>
            <a:spLocks noGrp="1"/>
          </p:cNvSpPr>
          <p:nvPr>
            <p:ph idx="1"/>
          </p:nvPr>
        </p:nvSpPr>
        <p:spPr/>
        <p:txBody>
          <a:bodyPr/>
          <a:lstStyle/>
          <a:p>
            <a:pPr algn="l" rtl="0" eaLnBrk="1" hangingPunct="1"/>
            <a:r>
              <a:rPr lang="en-US" smtClean="0">
                <a:cs typeface="Arial" charset="0"/>
              </a:rPr>
              <a:t>Cancer is a disease process that begins when an abnormal cell is transformed by the genetic mutation of the cellular DNA. </a:t>
            </a:r>
          </a:p>
          <a:p>
            <a:pPr algn="l" rtl="0" eaLnBrk="1" hangingPunct="1"/>
            <a:r>
              <a:rPr lang="en-US" smtClean="0">
                <a:cs typeface="Arial" charset="0"/>
              </a:rPr>
              <a:t>This abnormal cell forms a clone and begins to a self-controlling growth formed by the unlimited multiplication in one of the body tissue or organ.</a:t>
            </a:r>
          </a:p>
          <a:p>
            <a:pPr algn="l" rtl="0" eaLnBrk="1" hangingPunct="1"/>
            <a:endParaRPr lang="ar-SA"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br>
              <a:rPr lang="en-US" dirty="0" smtClean="0">
                <a:solidFill>
                  <a:srgbClr val="FF0000"/>
                </a:solidFill>
              </a:rPr>
            </a:br>
            <a:endParaRPr lang="ar-SA" dirty="0">
              <a:solidFill>
                <a:srgbClr val="FF0000"/>
              </a:solidFill>
            </a:endParaRPr>
          </a:p>
        </p:txBody>
      </p:sp>
      <p:sp>
        <p:nvSpPr>
          <p:cNvPr id="16386" name="عنصر نائب للمحتوى 2"/>
          <p:cNvSpPr>
            <a:spLocks noGrp="1"/>
          </p:cNvSpPr>
          <p:nvPr>
            <p:ph idx="1"/>
          </p:nvPr>
        </p:nvSpPr>
        <p:spPr/>
        <p:txBody>
          <a:bodyPr/>
          <a:lstStyle/>
          <a:p>
            <a:pPr algn="l" rtl="0" eaLnBrk="1" hangingPunct="1"/>
            <a:r>
              <a:rPr lang="en-US" smtClean="0">
                <a:solidFill>
                  <a:srgbClr val="0070C0"/>
                </a:solidFill>
                <a:cs typeface="Arial" charset="0"/>
              </a:rPr>
              <a:t>Incidence</a:t>
            </a:r>
            <a:r>
              <a:rPr lang="en-US" smtClean="0">
                <a:cs typeface="Arial" charset="0"/>
              </a:rPr>
              <a:t>:</a:t>
            </a:r>
          </a:p>
          <a:p>
            <a:pPr algn="l" rtl="0" eaLnBrk="1" hangingPunct="1"/>
            <a:r>
              <a:rPr lang="en-US" smtClean="0">
                <a:cs typeface="Arial" charset="0"/>
              </a:rPr>
              <a:t>Cancer affects all age groups, most cancers occur over 65 years of age. Men experience higher incidence than women. It is higher in industrial areas.</a:t>
            </a:r>
          </a:p>
          <a:p>
            <a:pPr algn="l" rtl="0" eaLnBrk="1" hangingPunct="1"/>
            <a:r>
              <a:rPr lang="en-US" smtClean="0">
                <a:solidFill>
                  <a:srgbClr val="0070C0"/>
                </a:solidFill>
                <a:cs typeface="Arial" charset="0"/>
              </a:rPr>
              <a:t>Mortality rate</a:t>
            </a:r>
            <a:r>
              <a:rPr lang="en-US" smtClean="0">
                <a:cs typeface="Arial" charset="0"/>
              </a:rPr>
              <a:t>:</a:t>
            </a:r>
          </a:p>
          <a:p>
            <a:pPr algn="l" rtl="0" eaLnBrk="1" hangingPunct="1"/>
            <a:r>
              <a:rPr lang="en-US" smtClean="0">
                <a:cs typeface="Arial" charset="0"/>
              </a:rPr>
              <a:t>It is the second leading cause of death after cardio vascular disease.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عنوان 1"/>
          <p:cNvSpPr>
            <a:spLocks noGrp="1"/>
          </p:cNvSpPr>
          <p:nvPr>
            <p:ph type="title"/>
          </p:nvPr>
        </p:nvSpPr>
        <p:spPr/>
        <p:txBody>
          <a:bodyPr/>
          <a:lstStyle/>
          <a:p>
            <a:pPr eaLnBrk="1" hangingPunct="1"/>
            <a:r>
              <a:rPr lang="en-US" smtClean="0">
                <a:cs typeface="Times New Roman" pitchFamily="18" charset="0"/>
              </a:rPr>
              <a:t>Pathophysiology</a:t>
            </a:r>
            <a:endParaRPr lang="ar-SA" smtClean="0"/>
          </a:p>
        </p:txBody>
      </p:sp>
      <p:sp>
        <p:nvSpPr>
          <p:cNvPr id="18434" name="عنصر نائب للمحتوى 2"/>
          <p:cNvSpPr>
            <a:spLocks noGrp="1"/>
          </p:cNvSpPr>
          <p:nvPr>
            <p:ph idx="1"/>
          </p:nvPr>
        </p:nvSpPr>
        <p:spPr/>
        <p:txBody>
          <a:bodyPr/>
          <a:lstStyle/>
          <a:p>
            <a:pPr algn="l" rtl="0" eaLnBrk="1" hangingPunct="1"/>
            <a:r>
              <a:rPr lang="en-US" smtClean="0">
                <a:cs typeface="Arial" charset="0"/>
              </a:rPr>
              <a:t>Abnormal cells arise from normal body cells due to a poorly understood mechanism. </a:t>
            </a:r>
          </a:p>
          <a:p>
            <a:pPr algn="l" rtl="0" eaLnBrk="1" hangingPunct="1"/>
            <a:r>
              <a:rPr lang="en-US" smtClean="0">
                <a:cs typeface="Arial" charset="0"/>
              </a:rPr>
              <a:t>This cells proliferate and invade surrounding tissues. cancer cells infiltrate this tissue gain access to lymph  &amp; blood vessels,  are (transported through it to distant organs) and form metastasis (or cancer spread) to other parts.</a:t>
            </a:r>
            <a:endParaRPr lang="ar-SA"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98" name="Group 18"/>
          <p:cNvGraphicFramePr>
            <a:graphicFrameLocks noGrp="1"/>
          </p:cNvGraphicFramePr>
          <p:nvPr/>
        </p:nvGraphicFramePr>
        <p:xfrm>
          <a:off x="250825" y="404813"/>
          <a:ext cx="8642350" cy="6048376"/>
        </p:xfrm>
        <a:graphic>
          <a:graphicData uri="http://schemas.openxmlformats.org/drawingml/2006/table">
            <a:tbl>
              <a:tblPr rtl="1"/>
              <a:tblGrid>
                <a:gridCol w="3241675"/>
                <a:gridCol w="2951162"/>
                <a:gridCol w="2449513"/>
              </a:tblGrid>
              <a:tr h="63976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pitchFamily="18" charset="0"/>
                          <a:cs typeface="Times New Roman" pitchFamily="18" charset="0"/>
                        </a:rPr>
                        <a:t>Malignant</a:t>
                      </a:r>
                      <a:endParaRPr kumimoji="0" lang="en-US" sz="1800" b="0" i="0" u="none" strike="noStrike" cap="none" normalizeH="0" baseline="0" smtClean="0">
                        <a:ln>
                          <a:noFill/>
                        </a:ln>
                        <a:solidFill>
                          <a:srgbClr val="FF0000"/>
                        </a:solidFill>
                        <a:effectLst/>
                        <a:latin typeface="Calibri" pitchFamily="34" charset="0"/>
                        <a:cs typeface="Arial" charset="0"/>
                      </a:endParaRPr>
                    </a:p>
                  </a:txBody>
                  <a:tcPr marL="52275" marR="522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pitchFamily="18" charset="0"/>
                          <a:cs typeface="Times New Roman" pitchFamily="18" charset="0"/>
                        </a:rPr>
                        <a:t>Benign</a:t>
                      </a:r>
                      <a:endParaRPr kumimoji="0" lang="en-US" sz="1800" b="0" i="0" u="none" strike="noStrike" cap="none" normalizeH="0" baseline="0" smtClean="0">
                        <a:ln>
                          <a:noFill/>
                        </a:ln>
                        <a:solidFill>
                          <a:srgbClr val="FF0000"/>
                        </a:solidFill>
                        <a:effectLst/>
                        <a:latin typeface="Calibri" pitchFamily="34" charset="0"/>
                        <a:cs typeface="Arial" charset="0"/>
                      </a:endParaRPr>
                    </a:p>
                  </a:txBody>
                  <a:tcPr marL="52275" marR="522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pitchFamily="18" charset="0"/>
                          <a:cs typeface="Times New Roman" pitchFamily="18" charset="0"/>
                        </a:rPr>
                        <a:t>characteristic</a:t>
                      </a:r>
                      <a:endParaRPr kumimoji="0" lang="en-US" sz="1800" b="0" i="0" u="none" strike="noStrike" cap="none" normalizeH="0" baseline="0" smtClean="0">
                        <a:ln>
                          <a:noFill/>
                        </a:ln>
                        <a:solidFill>
                          <a:srgbClr val="FF0000"/>
                        </a:solidFill>
                        <a:effectLst/>
                        <a:latin typeface="Calibri" pitchFamily="34" charset="0"/>
                        <a:cs typeface="Arial" charset="0"/>
                      </a:endParaRPr>
                    </a:p>
                  </a:txBody>
                  <a:tcPr marL="52275" marR="522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08613">
                <a:tc>
                  <a:txBody>
                    <a:bodyPr/>
                    <a:lstStyle/>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-Little resemblance to normal cells</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-Grows at the periphery infiltrate and destroy the surrounding tissue</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Usually rapid</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-Reach blood &amp;lymph vessels&amp; metastasizes to other body parts</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-Tends to recur when removed</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-cause extensive tissue damage due to pressure e.g. on blood supply</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-Anemia, weakness, weight loss</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-cause death, unless it growth is controlled </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marL="52275" marR="522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-Resembles normal cells</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Grows by expansion dose not infiltrate encapsulated</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-Slow</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-Dose not spread by metastasis</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-Dose not recur when removed</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-Dose not cause tissue damage</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-Usually localized</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-Rarely cause death unless located near vital functions</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marL="52275" marR="522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1-cell characteristic</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2-mood of growth</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3-Rate of growth</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4-Metastasis</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5-Recurrence</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6-Destruction of tissues</a:t>
                      </a:r>
                    </a:p>
                    <a:p>
                      <a:pPr marL="0" marR="0" lvl="0" indent="0" algn="l" defTabSz="914400" rtl="1"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7-General effects</a:t>
                      </a:r>
                      <a:endParaRPr kumimoji="0" lang="en-US" sz="1800" b="0" i="0" u="none" strike="noStrike" cap="none" normalizeH="0" baseline="0" dirty="0" smtClean="0">
                        <a:ln>
                          <a:noFill/>
                        </a:ln>
                        <a:solidFill>
                          <a:schemeClr val="tx1"/>
                        </a:solidFill>
                        <a:effectLst/>
                        <a:latin typeface="Calibri" pitchFamily="34" charset="0"/>
                        <a:cs typeface="Arial" charset="0"/>
                      </a:endParaRPr>
                    </a:p>
                    <a:p>
                      <a:pPr marL="0" marR="0" lvl="0" indent="0" algn="l" defTabSz="914400" rtl="1"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8-Ability to cause death</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marL="52275" marR="5227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عنوان 1"/>
          <p:cNvSpPr>
            <a:spLocks noGrp="1"/>
          </p:cNvSpPr>
          <p:nvPr>
            <p:ph type="title"/>
          </p:nvPr>
        </p:nvSpPr>
        <p:spPr/>
        <p:txBody>
          <a:bodyPr/>
          <a:lstStyle/>
          <a:p>
            <a:pPr eaLnBrk="1" hangingPunct="1"/>
            <a:r>
              <a:rPr lang="en-US" smtClean="0">
                <a:cs typeface="Times New Roman" pitchFamily="18" charset="0"/>
              </a:rPr>
              <a:t> </a:t>
            </a:r>
            <a:r>
              <a:rPr lang="en-US" sz="3600" b="1" smtClean="0">
                <a:cs typeface="Times New Roman" pitchFamily="18" charset="0"/>
              </a:rPr>
              <a:t>Etiology</a:t>
            </a:r>
            <a:endParaRPr lang="ar-SA" smtClean="0"/>
          </a:p>
        </p:txBody>
      </p:sp>
      <p:sp>
        <p:nvSpPr>
          <p:cNvPr id="22530" name="عنصر نائب للمحتوى 2"/>
          <p:cNvSpPr>
            <a:spLocks noGrp="1"/>
          </p:cNvSpPr>
          <p:nvPr>
            <p:ph idx="1"/>
          </p:nvPr>
        </p:nvSpPr>
        <p:spPr>
          <a:xfrm>
            <a:off x="457200" y="857250"/>
            <a:ext cx="8229600" cy="5268913"/>
          </a:xfrm>
        </p:spPr>
        <p:txBody>
          <a:bodyPr/>
          <a:lstStyle/>
          <a:p>
            <a:pPr algn="l" eaLnBrk="1" hangingPunct="1">
              <a:lnSpc>
                <a:spcPct val="90000"/>
              </a:lnSpc>
              <a:buFont typeface="Arial" charset="0"/>
              <a:buNone/>
            </a:pPr>
            <a:endParaRPr lang="en-US" sz="2700" smtClean="0">
              <a:cs typeface="Arial" charset="0"/>
            </a:endParaRPr>
          </a:p>
          <a:p>
            <a:pPr algn="l" rtl="0" eaLnBrk="1" hangingPunct="1">
              <a:lnSpc>
                <a:spcPct val="90000"/>
              </a:lnSpc>
              <a:buFont typeface="Arial" charset="0"/>
              <a:buNone/>
            </a:pPr>
            <a:r>
              <a:rPr lang="en-US" sz="2700" smtClean="0">
                <a:solidFill>
                  <a:srgbClr val="0070C0"/>
                </a:solidFill>
                <a:cs typeface="Arial" charset="0"/>
              </a:rPr>
              <a:t>1- viruses</a:t>
            </a:r>
            <a:r>
              <a:rPr lang="en-US" sz="2700" smtClean="0">
                <a:cs typeface="Arial" charset="0"/>
              </a:rPr>
              <a:t>:</a:t>
            </a:r>
          </a:p>
          <a:p>
            <a:pPr algn="l" rtl="0" eaLnBrk="1" hangingPunct="1">
              <a:lnSpc>
                <a:spcPct val="90000"/>
              </a:lnSpc>
            </a:pPr>
            <a:r>
              <a:rPr lang="en-US" sz="2700" smtClean="0">
                <a:cs typeface="Arial" charset="0"/>
              </a:rPr>
              <a:t>Viruses are thought to incorporate themselves into genetic structure of cells thus altering future generation</a:t>
            </a:r>
          </a:p>
          <a:p>
            <a:pPr algn="l" rtl="0" eaLnBrk="1" hangingPunct="1">
              <a:lnSpc>
                <a:spcPct val="90000"/>
              </a:lnSpc>
            </a:pPr>
            <a:r>
              <a:rPr lang="en-US" sz="2700" smtClean="0">
                <a:cs typeface="Arial" charset="0"/>
              </a:rPr>
              <a:t>e.g. Herpes simplex and hepatitis B virus.</a:t>
            </a:r>
          </a:p>
          <a:p>
            <a:pPr algn="l" rtl="0" eaLnBrk="1" hangingPunct="1">
              <a:lnSpc>
                <a:spcPct val="90000"/>
              </a:lnSpc>
              <a:buFont typeface="Arial" charset="0"/>
              <a:buNone/>
            </a:pPr>
            <a:r>
              <a:rPr lang="en-US" sz="2700" smtClean="0">
                <a:solidFill>
                  <a:srgbClr val="0070C0"/>
                </a:solidFill>
                <a:cs typeface="Arial" charset="0"/>
              </a:rPr>
              <a:t>2- physical agents</a:t>
            </a:r>
            <a:r>
              <a:rPr lang="en-US" sz="2700" smtClean="0">
                <a:cs typeface="Arial" charset="0"/>
              </a:rPr>
              <a:t>:</a:t>
            </a:r>
          </a:p>
          <a:p>
            <a:pPr algn="l" rtl="0" eaLnBrk="1" hangingPunct="1">
              <a:lnSpc>
                <a:spcPct val="90000"/>
              </a:lnSpc>
            </a:pPr>
            <a:r>
              <a:rPr lang="en-US" sz="2700" smtClean="0">
                <a:cs typeface="Arial" charset="0"/>
              </a:rPr>
              <a:t>E.g. exposure to sunlight, radiation, chronic irritation, inflammation e.g. repeated x-ray procedures</a:t>
            </a:r>
          </a:p>
          <a:p>
            <a:pPr algn="l" rtl="0" eaLnBrk="1" hangingPunct="1">
              <a:lnSpc>
                <a:spcPct val="90000"/>
              </a:lnSpc>
            </a:pPr>
            <a:r>
              <a:rPr lang="en-US" sz="2700" smtClean="0">
                <a:cs typeface="Arial" charset="0"/>
              </a:rPr>
              <a:t>E.g. of chronic irritation: Lip cancer among pipe smokers, oral cancer in prolonged tobacco use liver cancer with liver cirrhosis etc….</a:t>
            </a:r>
            <a:endParaRPr lang="ar-SA" sz="27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t/>
            </a:r>
            <a:br>
              <a:rPr lang="en-US" dirty="0" smtClean="0"/>
            </a:br>
            <a:endParaRPr lang="ar-SA" dirty="0"/>
          </a:p>
        </p:txBody>
      </p:sp>
      <p:sp>
        <p:nvSpPr>
          <p:cNvPr id="24578" name="عنصر نائب للمحتوى 2"/>
          <p:cNvSpPr>
            <a:spLocks noGrp="1"/>
          </p:cNvSpPr>
          <p:nvPr>
            <p:ph idx="1"/>
          </p:nvPr>
        </p:nvSpPr>
        <p:spPr/>
        <p:txBody>
          <a:bodyPr/>
          <a:lstStyle/>
          <a:p>
            <a:pPr algn="l" rtl="0" eaLnBrk="1" hangingPunct="1">
              <a:lnSpc>
                <a:spcPct val="80000"/>
              </a:lnSpc>
              <a:buFont typeface="Arial" charset="0"/>
              <a:buNone/>
            </a:pPr>
            <a:r>
              <a:rPr lang="en-US" sz="2500" smtClean="0">
                <a:solidFill>
                  <a:srgbClr val="0070C0"/>
                </a:solidFill>
                <a:cs typeface="Arial" charset="0"/>
              </a:rPr>
              <a:t>3- chemical agents</a:t>
            </a:r>
            <a:r>
              <a:rPr lang="en-US" sz="2500" smtClean="0">
                <a:cs typeface="Arial" charset="0"/>
              </a:rPr>
              <a:t>:</a:t>
            </a:r>
          </a:p>
          <a:p>
            <a:pPr algn="l" rtl="0" eaLnBrk="1" hangingPunct="1">
              <a:lnSpc>
                <a:spcPct val="80000"/>
              </a:lnSpc>
            </a:pPr>
            <a:r>
              <a:rPr lang="en-US" sz="2500" smtClean="0">
                <a:cs typeface="Arial" charset="0"/>
              </a:rPr>
              <a:t>E.g. in work industries, the liver and kidneys are commonly affected due to their detoxification of chemicals.</a:t>
            </a:r>
          </a:p>
          <a:p>
            <a:pPr algn="l" rtl="0" eaLnBrk="1" hangingPunct="1">
              <a:lnSpc>
                <a:spcPct val="80000"/>
              </a:lnSpc>
              <a:buFont typeface="Arial" charset="0"/>
              <a:buNone/>
            </a:pPr>
            <a:r>
              <a:rPr lang="en-US" sz="2500" smtClean="0">
                <a:solidFill>
                  <a:srgbClr val="0070C0"/>
                </a:solidFill>
                <a:cs typeface="Arial" charset="0"/>
              </a:rPr>
              <a:t>4- genetic and familial factors</a:t>
            </a:r>
            <a:r>
              <a:rPr lang="en-US" sz="2500" smtClean="0">
                <a:cs typeface="Arial" charset="0"/>
              </a:rPr>
              <a:t>:</a:t>
            </a:r>
          </a:p>
          <a:p>
            <a:pPr algn="l" rtl="0" eaLnBrk="1" hangingPunct="1">
              <a:lnSpc>
                <a:spcPct val="80000"/>
              </a:lnSpc>
            </a:pPr>
            <a:r>
              <a:rPr lang="en-US" sz="2500" smtClean="0">
                <a:cs typeface="Arial" charset="0"/>
              </a:rPr>
              <a:t>Abnormal chromosomal patterns specific cancers e.g. leukemia, skin cancer.</a:t>
            </a:r>
          </a:p>
          <a:p>
            <a:pPr algn="l" rtl="0" eaLnBrk="1" hangingPunct="1">
              <a:lnSpc>
                <a:spcPct val="80000"/>
              </a:lnSpc>
            </a:pPr>
            <a:r>
              <a:rPr lang="en-US" sz="2500" smtClean="0">
                <a:cs typeface="Arial" charset="0"/>
              </a:rPr>
              <a:t>Familial inheritance e.g. breasts, stomachs, prostate.</a:t>
            </a:r>
          </a:p>
          <a:p>
            <a:pPr algn="l" rtl="0" eaLnBrk="1" hangingPunct="1">
              <a:lnSpc>
                <a:spcPct val="80000"/>
              </a:lnSpc>
              <a:buFont typeface="Arial" charset="0"/>
              <a:buNone/>
            </a:pPr>
            <a:r>
              <a:rPr lang="en-US" sz="2500" smtClean="0">
                <a:solidFill>
                  <a:srgbClr val="0070C0"/>
                </a:solidFill>
                <a:cs typeface="Arial" charset="0"/>
              </a:rPr>
              <a:t>5- dietary factors</a:t>
            </a:r>
            <a:r>
              <a:rPr lang="en-US" sz="2500" smtClean="0">
                <a:cs typeface="Arial" charset="0"/>
              </a:rPr>
              <a:t>:</a:t>
            </a:r>
          </a:p>
          <a:p>
            <a:pPr algn="l" rtl="0" eaLnBrk="1" hangingPunct="1">
              <a:lnSpc>
                <a:spcPct val="80000"/>
              </a:lnSpc>
            </a:pPr>
            <a:r>
              <a:rPr lang="en-US" sz="2500" smtClean="0">
                <a:cs typeface="Arial" charset="0"/>
              </a:rPr>
              <a:t>Long term ingestion of carcinogens substances in diet cause cancer.</a:t>
            </a:r>
            <a:endParaRPr lang="ar-SA" sz="2500" smtClean="0"/>
          </a:p>
        </p:txBody>
      </p:sp>
      <p:sp>
        <p:nvSpPr>
          <p:cNvPr id="24579" name="مستطيل 3"/>
          <p:cNvSpPr>
            <a:spLocks noChangeArrowheads="1"/>
          </p:cNvSpPr>
          <p:nvPr/>
        </p:nvSpPr>
        <p:spPr bwMode="auto">
          <a:xfrm>
            <a:off x="3611563" y="500063"/>
            <a:ext cx="1554162" cy="584200"/>
          </a:xfrm>
          <a:prstGeom prst="rect">
            <a:avLst/>
          </a:prstGeom>
          <a:noFill/>
          <a:ln w="9525">
            <a:noFill/>
            <a:miter lim="800000"/>
            <a:headEnd/>
            <a:tailEnd/>
          </a:ln>
        </p:spPr>
        <p:txBody>
          <a:bodyPr wrap="none">
            <a:spAutoFit/>
          </a:bodyPr>
          <a:lstStyle/>
          <a:p>
            <a:r>
              <a:rPr lang="en-US" sz="3200" b="1">
                <a:latin typeface="Calibri" pitchFamily="34" charset="0"/>
              </a:rPr>
              <a:t>Etiology</a:t>
            </a:r>
            <a:endParaRPr lang="ar-SA">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عنوان 1"/>
          <p:cNvSpPr>
            <a:spLocks noGrp="1"/>
          </p:cNvSpPr>
          <p:nvPr>
            <p:ph type="title"/>
          </p:nvPr>
        </p:nvSpPr>
        <p:spPr/>
        <p:txBody>
          <a:bodyPr/>
          <a:lstStyle/>
          <a:p>
            <a:pPr eaLnBrk="1" hangingPunct="1"/>
            <a:r>
              <a:rPr lang="en-US" b="1" smtClean="0">
                <a:cs typeface="Times New Roman" pitchFamily="18" charset="0"/>
              </a:rPr>
              <a:t>Etiology</a:t>
            </a:r>
            <a:endParaRPr lang="ar-SA" smtClean="0"/>
          </a:p>
        </p:txBody>
      </p:sp>
      <p:sp>
        <p:nvSpPr>
          <p:cNvPr id="26626" name="عنصر نائب للمحتوى 2"/>
          <p:cNvSpPr>
            <a:spLocks noGrp="1"/>
          </p:cNvSpPr>
          <p:nvPr>
            <p:ph idx="1"/>
          </p:nvPr>
        </p:nvSpPr>
        <p:spPr/>
        <p:txBody>
          <a:bodyPr/>
          <a:lstStyle/>
          <a:p>
            <a:pPr algn="l" rtl="0" eaLnBrk="1" hangingPunct="1">
              <a:lnSpc>
                <a:spcPct val="90000"/>
              </a:lnSpc>
              <a:buFont typeface="Arial" charset="0"/>
              <a:buNone/>
            </a:pPr>
            <a:r>
              <a:rPr lang="en-US" sz="3000" smtClean="0">
                <a:solidFill>
                  <a:srgbClr val="0070C0"/>
                </a:solidFill>
                <a:cs typeface="Arial" charset="0"/>
              </a:rPr>
              <a:t>6- hormonal agents</a:t>
            </a:r>
            <a:r>
              <a:rPr lang="en-US" sz="3000" smtClean="0">
                <a:cs typeface="Arial" charset="0"/>
              </a:rPr>
              <a:t>:</a:t>
            </a:r>
          </a:p>
          <a:p>
            <a:pPr algn="l" rtl="0" eaLnBrk="1" hangingPunct="1">
              <a:lnSpc>
                <a:spcPct val="90000"/>
              </a:lnSpc>
            </a:pPr>
            <a:r>
              <a:rPr lang="en-US" sz="3000" smtClean="0">
                <a:cs typeface="Arial" charset="0"/>
              </a:rPr>
              <a:t>Tumor growth is promoted by hormonal imbalance from either:</a:t>
            </a:r>
          </a:p>
          <a:p>
            <a:pPr algn="l" rtl="0" eaLnBrk="1" hangingPunct="1">
              <a:lnSpc>
                <a:spcPct val="90000"/>
              </a:lnSpc>
              <a:buFont typeface="Arial" charset="0"/>
              <a:buNone/>
            </a:pPr>
            <a:r>
              <a:rPr lang="en-US" sz="3000" smtClean="0">
                <a:cs typeface="Arial" charset="0"/>
              </a:rPr>
              <a:t>-Body own hormonal production.</a:t>
            </a:r>
          </a:p>
          <a:p>
            <a:pPr algn="l" rtl="0" eaLnBrk="1" hangingPunct="1">
              <a:lnSpc>
                <a:spcPct val="90000"/>
              </a:lnSpc>
              <a:buFont typeface="Arial" charset="0"/>
              <a:buNone/>
            </a:pPr>
            <a:r>
              <a:rPr lang="en-US" sz="3000" smtClean="0">
                <a:cs typeface="Arial" charset="0"/>
              </a:rPr>
              <a:t>Administration of exogenous hormones e.g. cancer breast, uterus, prostate, depend on endogenous hormonal level for growth.</a:t>
            </a:r>
          </a:p>
          <a:p>
            <a:pPr algn="l" rtl="0" eaLnBrk="1" hangingPunct="1">
              <a:lnSpc>
                <a:spcPct val="90000"/>
              </a:lnSpc>
              <a:buFont typeface="Arial" charset="0"/>
              <a:buNone/>
            </a:pPr>
            <a:r>
              <a:rPr lang="en-US" sz="3000" smtClean="0">
                <a:cs typeface="Arial" charset="0"/>
              </a:rPr>
              <a:t>e.g. administration of oral contraceptives are associated with liver and vaginal carcinoma.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u="sng" dirty="0">
                <a:solidFill>
                  <a:srgbClr val="FF0000"/>
                </a:solidFill>
              </a:rPr>
              <a:t>Diagnostic procedures:-</a:t>
            </a:r>
            <a:r>
              <a:rPr lang="en-US" dirty="0"/>
              <a:t/>
            </a:r>
            <a:br>
              <a:rPr lang="en-US" dirty="0"/>
            </a:br>
            <a:endParaRPr lang="ar-SA" dirty="0"/>
          </a:p>
        </p:txBody>
      </p:sp>
      <p:sp>
        <p:nvSpPr>
          <p:cNvPr id="28674" name="عنصر نائب للمحتوى 2"/>
          <p:cNvSpPr>
            <a:spLocks noGrp="1"/>
          </p:cNvSpPr>
          <p:nvPr>
            <p:ph idx="1"/>
          </p:nvPr>
        </p:nvSpPr>
        <p:spPr>
          <a:xfrm>
            <a:off x="457200" y="1214438"/>
            <a:ext cx="8229600" cy="4911725"/>
          </a:xfrm>
        </p:spPr>
        <p:txBody>
          <a:bodyPr/>
          <a:lstStyle/>
          <a:p>
            <a:pPr eaLnBrk="1" hangingPunct="1">
              <a:lnSpc>
                <a:spcPct val="80000"/>
              </a:lnSpc>
              <a:buFont typeface="Arial" charset="0"/>
              <a:buNone/>
            </a:pPr>
            <a:r>
              <a:rPr lang="en-US" sz="2200" smtClean="0">
                <a:cs typeface="Arial" charset="0"/>
              </a:rPr>
              <a:t> </a:t>
            </a:r>
          </a:p>
          <a:p>
            <a:pPr algn="l" rtl="0" eaLnBrk="1" hangingPunct="1">
              <a:lnSpc>
                <a:spcPct val="80000"/>
              </a:lnSpc>
              <a:buFont typeface="Arial" charset="0"/>
              <a:buNone/>
            </a:pPr>
            <a:r>
              <a:rPr lang="en-US" sz="2400" smtClean="0">
                <a:cs typeface="Arial" charset="0"/>
              </a:rPr>
              <a:t>Diagnosis of cancer: include:</a:t>
            </a:r>
          </a:p>
          <a:p>
            <a:pPr algn="l" rtl="0" eaLnBrk="1" hangingPunct="1">
              <a:lnSpc>
                <a:spcPct val="80000"/>
              </a:lnSpc>
              <a:buFont typeface="Arial" charset="0"/>
              <a:buNone/>
            </a:pPr>
            <a:r>
              <a:rPr lang="en-US" sz="2400" smtClean="0">
                <a:cs typeface="Arial" charset="0"/>
              </a:rPr>
              <a:t>*Assessment of physiologic and functional changes. </a:t>
            </a:r>
          </a:p>
          <a:p>
            <a:pPr algn="l" rtl="0" eaLnBrk="1" hangingPunct="1">
              <a:lnSpc>
                <a:spcPct val="80000"/>
              </a:lnSpc>
              <a:buFont typeface="Arial" charset="0"/>
              <a:buNone/>
            </a:pPr>
            <a:r>
              <a:rPr lang="en-US" sz="2400" smtClean="0">
                <a:cs typeface="Arial" charset="0"/>
              </a:rPr>
              <a:t>*Diagnostic evaluation :</a:t>
            </a:r>
          </a:p>
          <a:p>
            <a:pPr algn="l" rtl="0" eaLnBrk="1" hangingPunct="1">
              <a:lnSpc>
                <a:spcPct val="80000"/>
              </a:lnSpc>
              <a:buFont typeface="Arial" charset="0"/>
              <a:buNone/>
            </a:pPr>
            <a:r>
              <a:rPr lang="en-US" sz="2400" smtClean="0">
                <a:cs typeface="Arial" charset="0"/>
              </a:rPr>
              <a:t>-to determine presence of the tumor</a:t>
            </a:r>
          </a:p>
          <a:p>
            <a:pPr algn="l" rtl="0" eaLnBrk="1" hangingPunct="1">
              <a:lnSpc>
                <a:spcPct val="80000"/>
              </a:lnSpc>
              <a:buFont typeface="Arial" charset="0"/>
              <a:buNone/>
            </a:pPr>
            <a:r>
              <a:rPr lang="en-US" sz="2400" smtClean="0">
                <a:cs typeface="Arial" charset="0"/>
              </a:rPr>
              <a:t>-to determine the extent of the disease.</a:t>
            </a:r>
          </a:p>
          <a:p>
            <a:pPr algn="l" rtl="0" eaLnBrk="1" hangingPunct="1">
              <a:lnSpc>
                <a:spcPct val="80000"/>
              </a:lnSpc>
              <a:buFont typeface="Arial" charset="0"/>
              <a:buNone/>
            </a:pPr>
            <a:r>
              <a:rPr lang="en-US" sz="2400" smtClean="0">
                <a:cs typeface="Arial" charset="0"/>
              </a:rPr>
              <a:t>-spread or metastasis</a:t>
            </a:r>
          </a:p>
          <a:p>
            <a:pPr algn="l" rtl="0" eaLnBrk="1" hangingPunct="1">
              <a:lnSpc>
                <a:spcPct val="80000"/>
              </a:lnSpc>
              <a:buFont typeface="Arial" charset="0"/>
              <a:buNone/>
            </a:pPr>
            <a:endParaRPr lang="en-US" sz="2400" smtClean="0">
              <a:cs typeface="Arial" charset="0"/>
            </a:endParaRPr>
          </a:p>
          <a:p>
            <a:pPr algn="l" rtl="0" eaLnBrk="1" hangingPunct="1">
              <a:lnSpc>
                <a:spcPct val="80000"/>
              </a:lnSpc>
              <a:buFont typeface="Arial" charset="0"/>
              <a:buNone/>
            </a:pPr>
            <a:r>
              <a:rPr lang="en-US" sz="2400" smtClean="0">
                <a:cs typeface="Arial" charset="0"/>
              </a:rPr>
              <a:t>*Functions of involved and uninvolved body organs.</a:t>
            </a:r>
          </a:p>
          <a:p>
            <a:pPr algn="l" rtl="0" eaLnBrk="1" hangingPunct="1">
              <a:lnSpc>
                <a:spcPct val="80000"/>
              </a:lnSpc>
              <a:buFont typeface="Arial" charset="0"/>
              <a:buNone/>
            </a:pPr>
            <a:r>
              <a:rPr lang="en-US" sz="2400" smtClean="0">
                <a:cs typeface="Arial" charset="0"/>
              </a:rPr>
              <a:t>*Obtaining cells for analysis for cancer stag and grade.</a:t>
            </a:r>
          </a:p>
          <a:p>
            <a:pPr algn="l" rtl="0" eaLnBrk="1" hangingPunct="1">
              <a:lnSpc>
                <a:spcPct val="80000"/>
              </a:lnSpc>
              <a:buFont typeface="Arial" charset="0"/>
              <a:buNone/>
            </a:pPr>
            <a:r>
              <a:rPr lang="en-US" sz="2400" smtClean="0">
                <a:cs typeface="Arial" charset="0"/>
              </a:rPr>
              <a:t>*Computerized topography scanning {CT scan}</a:t>
            </a:r>
          </a:p>
          <a:p>
            <a:pPr algn="l" rtl="0" eaLnBrk="1" hangingPunct="1">
              <a:lnSpc>
                <a:spcPct val="80000"/>
              </a:lnSpc>
              <a:buFont typeface="Arial" charset="0"/>
              <a:buNone/>
            </a:pPr>
            <a:r>
              <a:rPr lang="en-US" sz="2400" smtClean="0">
                <a:cs typeface="Arial" charset="0"/>
              </a:rPr>
              <a:t>*Biopsy magnetic resonance images {MRI}</a:t>
            </a:r>
          </a:p>
          <a:p>
            <a:pPr algn="l" rtl="0" eaLnBrk="1" hangingPunct="1">
              <a:lnSpc>
                <a:spcPct val="80000"/>
              </a:lnSpc>
              <a:buFont typeface="Arial" charset="0"/>
              <a:buNone/>
            </a:pPr>
            <a:r>
              <a:rPr lang="en-US" sz="2400" smtClean="0">
                <a:cs typeface="Arial" charset="0"/>
              </a:rPr>
              <a:t>*Ultrasound ,endoscopies.</a:t>
            </a:r>
            <a:endParaRPr lang="ar-SA" sz="24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rtl="0" eaLnBrk="1" fontAlgn="auto" hangingPunct="1">
              <a:spcAft>
                <a:spcPts val="0"/>
              </a:spcAft>
              <a:defRPr/>
            </a:pPr>
            <a:r>
              <a:rPr lang="en-US" dirty="0" smtClean="0"/>
              <a:t/>
            </a:r>
            <a:br>
              <a:rPr lang="en-US" dirty="0" smtClean="0"/>
            </a:br>
            <a:r>
              <a:rPr lang="en-US" u="sng" dirty="0" smtClean="0">
                <a:solidFill>
                  <a:srgbClr val="0070C0"/>
                </a:solidFill>
              </a:rPr>
              <a:t>Staging of cancer</a:t>
            </a:r>
            <a:r>
              <a:rPr lang="en-US" u="sng" dirty="0" smtClean="0"/>
              <a:t>:</a:t>
            </a:r>
            <a:r>
              <a:rPr lang="en-US" dirty="0" smtClean="0"/>
              <a:t/>
            </a:r>
            <a:br>
              <a:rPr lang="en-US" dirty="0" smtClean="0"/>
            </a:br>
            <a:r>
              <a:rPr lang="en-US" dirty="0" smtClean="0"/>
              <a:t> </a:t>
            </a:r>
            <a:br>
              <a:rPr lang="en-US" dirty="0" smtClean="0"/>
            </a:br>
            <a:endParaRPr lang="ar-SA" dirty="0"/>
          </a:p>
        </p:txBody>
      </p:sp>
      <p:sp>
        <p:nvSpPr>
          <p:cNvPr id="30722" name="عنصر نائب للمحتوى 2"/>
          <p:cNvSpPr>
            <a:spLocks noGrp="1"/>
          </p:cNvSpPr>
          <p:nvPr>
            <p:ph idx="1"/>
          </p:nvPr>
        </p:nvSpPr>
        <p:spPr>
          <a:xfrm>
            <a:off x="457200" y="1600200"/>
            <a:ext cx="8686800" cy="4525963"/>
          </a:xfrm>
        </p:spPr>
        <p:txBody>
          <a:bodyPr/>
          <a:lstStyle/>
          <a:p>
            <a:pPr algn="l" rtl="0" eaLnBrk="1" hangingPunct="1">
              <a:buFont typeface="Arial" charset="0"/>
              <a:buNone/>
            </a:pPr>
            <a:r>
              <a:rPr lang="en-US" smtClean="0">
                <a:solidFill>
                  <a:srgbClr val="FF0000"/>
                </a:solidFill>
                <a:cs typeface="Arial" charset="0"/>
              </a:rPr>
              <a:t>*Stage o </a:t>
            </a:r>
            <a:r>
              <a:rPr lang="en-US" smtClean="0">
                <a:cs typeface="Arial" charset="0"/>
              </a:rPr>
              <a:t>:No evidence of primary tumor.</a:t>
            </a:r>
          </a:p>
          <a:p>
            <a:pPr algn="l" rtl="0" eaLnBrk="1" hangingPunct="1">
              <a:buFont typeface="Arial" charset="0"/>
              <a:buNone/>
            </a:pPr>
            <a:r>
              <a:rPr lang="en-US" smtClean="0">
                <a:solidFill>
                  <a:srgbClr val="FF3300"/>
                </a:solidFill>
                <a:cs typeface="Arial" charset="0"/>
              </a:rPr>
              <a:t>*</a:t>
            </a:r>
            <a:r>
              <a:rPr lang="en-US" smtClean="0">
                <a:solidFill>
                  <a:srgbClr val="FF0000"/>
                </a:solidFill>
                <a:cs typeface="Arial" charset="0"/>
              </a:rPr>
              <a:t>Stage I  </a:t>
            </a:r>
            <a:r>
              <a:rPr lang="en-US" smtClean="0">
                <a:cs typeface="Arial" charset="0"/>
              </a:rPr>
              <a:t>:</a:t>
            </a:r>
            <a:r>
              <a:rPr lang="en-US" sz="2800" smtClean="0">
                <a:cs typeface="Arial" charset="0"/>
              </a:rPr>
              <a:t>Regional lymph node can not be assessed.</a:t>
            </a:r>
            <a:endParaRPr lang="en-US" smtClean="0">
              <a:cs typeface="Arial" charset="0"/>
            </a:endParaRPr>
          </a:p>
          <a:p>
            <a:pPr algn="l" rtl="0" eaLnBrk="1" hangingPunct="1">
              <a:buFont typeface="Arial" charset="0"/>
              <a:buNone/>
            </a:pPr>
            <a:r>
              <a:rPr lang="en-US" smtClean="0">
                <a:solidFill>
                  <a:srgbClr val="FF0000"/>
                </a:solidFill>
                <a:cs typeface="Arial" charset="0"/>
              </a:rPr>
              <a:t>*Stage II </a:t>
            </a:r>
            <a:r>
              <a:rPr lang="en-US" smtClean="0">
                <a:cs typeface="Arial" charset="0"/>
              </a:rPr>
              <a:t>:Abnormalities of regional lymph nodes. </a:t>
            </a:r>
          </a:p>
          <a:p>
            <a:pPr algn="l" rtl="0" eaLnBrk="1" hangingPunct="1">
              <a:buFont typeface="Arial" charset="0"/>
              <a:buNone/>
            </a:pPr>
            <a:r>
              <a:rPr lang="en-US" smtClean="0">
                <a:solidFill>
                  <a:srgbClr val="FF0000"/>
                </a:solidFill>
                <a:cs typeface="Arial" charset="0"/>
              </a:rPr>
              <a:t>*Stage </a:t>
            </a:r>
            <a:r>
              <a:rPr lang="en-US" smtClean="0">
                <a:solidFill>
                  <a:srgbClr val="FF3300"/>
                </a:solidFill>
                <a:cs typeface="Arial" charset="0"/>
              </a:rPr>
              <a:t>III</a:t>
            </a:r>
            <a:r>
              <a:rPr lang="en-US" smtClean="0">
                <a:cs typeface="Arial" charset="0"/>
              </a:rPr>
              <a:t> :Distant metastasis Present.</a:t>
            </a:r>
          </a:p>
          <a:p>
            <a:pPr algn="l" rtl="0" eaLnBrk="1" hangingPunct="1"/>
            <a:endParaRPr lang="ar-SA"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Autofit/>
          </a:bodyPr>
          <a:lstStyle/>
          <a:p>
            <a:pPr rtl="0" eaLnBrk="1" fontAlgn="auto" hangingPunct="1">
              <a:spcAft>
                <a:spcPts val="0"/>
              </a:spcAft>
              <a:defRPr/>
            </a:pPr>
            <a:r>
              <a:rPr lang="en-US" sz="2400" dirty="0" smtClean="0"/>
              <a:t/>
            </a:r>
            <a:br>
              <a:rPr lang="en-US" sz="2400" dirty="0" smtClean="0"/>
            </a:br>
            <a:r>
              <a:rPr lang="en-US" sz="2400" u="sng" dirty="0" smtClean="0">
                <a:solidFill>
                  <a:srgbClr val="FF0000"/>
                </a:solidFill>
              </a:rPr>
              <a:t>Ten steps </a:t>
            </a:r>
            <a:r>
              <a:rPr lang="en-US" sz="2400" u="sng" dirty="0" smtClean="0">
                <a:solidFill>
                  <a:srgbClr val="FF0000"/>
                </a:solidFill>
              </a:rPr>
              <a:t>of protective factors in cancer </a:t>
            </a:r>
            <a:r>
              <a:rPr lang="en-US" sz="2400" u="sng" dirty="0" smtClean="0">
                <a:solidFill>
                  <a:srgbClr val="FF0000"/>
                </a:solidFill>
              </a:rPr>
              <a:t>prevention</a:t>
            </a:r>
            <a:r>
              <a:rPr lang="en-US" sz="2400" u="sng" dirty="0" smtClean="0">
                <a:solidFill>
                  <a:srgbClr val="0070C0"/>
                </a:solidFill>
              </a:rPr>
              <a:t>:</a:t>
            </a:r>
            <a:endParaRPr lang="en-US" sz="2400" dirty="0">
              <a:solidFill>
                <a:srgbClr val="0070C0"/>
              </a:solidFill>
            </a:endParaRPr>
          </a:p>
        </p:txBody>
      </p:sp>
      <p:sp>
        <p:nvSpPr>
          <p:cNvPr id="32770" name="عنصر نائب للمحتوى 2"/>
          <p:cNvSpPr>
            <a:spLocks noGrp="1"/>
          </p:cNvSpPr>
          <p:nvPr>
            <p:ph idx="1"/>
          </p:nvPr>
        </p:nvSpPr>
        <p:spPr/>
        <p:txBody>
          <a:bodyPr/>
          <a:lstStyle/>
          <a:p>
            <a:pPr algn="l" rtl="0" eaLnBrk="1" hangingPunct="1">
              <a:buFont typeface="Arial" charset="0"/>
              <a:buNone/>
            </a:pPr>
            <a:r>
              <a:rPr lang="en-US" sz="2400" b="1" dirty="0" smtClean="0">
                <a:cs typeface="Arial" charset="0"/>
              </a:rPr>
              <a:t>1-</a:t>
            </a:r>
            <a:r>
              <a:rPr lang="en-US" sz="2400" dirty="0" smtClean="0">
                <a:cs typeface="Arial" charset="0"/>
              </a:rPr>
              <a:t>Increase </a:t>
            </a:r>
            <a:r>
              <a:rPr lang="en-US" sz="2400" dirty="0" smtClean="0">
                <a:cs typeface="Arial" charset="0"/>
              </a:rPr>
              <a:t>fresh vegetables</a:t>
            </a:r>
          </a:p>
          <a:p>
            <a:pPr algn="l" rtl="0" eaLnBrk="1" hangingPunct="1">
              <a:buFont typeface="Arial" charset="0"/>
              <a:buNone/>
            </a:pPr>
            <a:r>
              <a:rPr lang="en-US" sz="2400" dirty="0" smtClean="0">
                <a:cs typeface="Arial" charset="0"/>
              </a:rPr>
              <a:t>2-Increase fiber intake.</a:t>
            </a:r>
          </a:p>
          <a:p>
            <a:pPr algn="l" rtl="0" eaLnBrk="1" hangingPunct="1">
              <a:buFont typeface="Arial" charset="0"/>
              <a:buNone/>
            </a:pPr>
            <a:r>
              <a:rPr lang="en-US" sz="2400" dirty="0" smtClean="0">
                <a:cs typeface="Arial" charset="0"/>
              </a:rPr>
              <a:t>3-Increase intake of vitamin A.</a:t>
            </a:r>
          </a:p>
          <a:p>
            <a:pPr algn="l" rtl="0" eaLnBrk="1" hangingPunct="1">
              <a:buFont typeface="Arial" charset="0"/>
              <a:buNone/>
            </a:pPr>
            <a:r>
              <a:rPr lang="en-US" sz="2400" dirty="0" smtClean="0">
                <a:cs typeface="Arial" charset="0"/>
              </a:rPr>
              <a:t>4-Increase intake of vitamin C .</a:t>
            </a:r>
          </a:p>
          <a:p>
            <a:pPr algn="l" rtl="0" eaLnBrk="1" hangingPunct="1">
              <a:buFont typeface="Arial" charset="0"/>
              <a:buNone/>
            </a:pPr>
            <a:r>
              <a:rPr lang="en-US" sz="2400" dirty="0" smtClean="0">
                <a:cs typeface="Arial" charset="0"/>
              </a:rPr>
              <a:t>5-Practice weight </a:t>
            </a:r>
            <a:r>
              <a:rPr lang="en-US" sz="2400" dirty="0" smtClean="0">
                <a:cs typeface="Arial" charset="0"/>
              </a:rPr>
              <a:t>control</a:t>
            </a:r>
          </a:p>
          <a:p>
            <a:pPr algn="l" rtl="0" eaLnBrk="1" hangingPunct="1">
              <a:buFont typeface="Arial" charset="0"/>
              <a:buNone/>
            </a:pPr>
            <a:r>
              <a:rPr lang="en-US" sz="2400" dirty="0" smtClean="0">
                <a:cs typeface="Arial" charset="0"/>
              </a:rPr>
              <a:t>6. Reduce </a:t>
            </a:r>
            <a:r>
              <a:rPr lang="en-US" sz="2400" dirty="0" smtClean="0">
                <a:cs typeface="Arial" charset="0"/>
              </a:rPr>
              <a:t>amount of dietary fat.</a:t>
            </a:r>
          </a:p>
          <a:p>
            <a:pPr algn="l" rtl="0" eaLnBrk="1" hangingPunct="1">
              <a:lnSpc>
                <a:spcPct val="90000"/>
              </a:lnSpc>
              <a:buNone/>
            </a:pPr>
            <a:r>
              <a:rPr lang="en-US" sz="2400" dirty="0" smtClean="0">
                <a:cs typeface="Arial" charset="0"/>
              </a:rPr>
              <a:t>2-Cut down on salt cured, smoked and nitrates cured foods</a:t>
            </a:r>
          </a:p>
          <a:p>
            <a:pPr algn="l" rtl="0" eaLnBrk="1" hangingPunct="1">
              <a:lnSpc>
                <a:spcPct val="90000"/>
              </a:lnSpc>
              <a:buNone/>
            </a:pPr>
            <a:r>
              <a:rPr lang="en-US" sz="2400" dirty="0" smtClean="0">
                <a:cs typeface="Arial" charset="0"/>
              </a:rPr>
              <a:t>3-Stop cigarette smoking.</a:t>
            </a:r>
          </a:p>
          <a:p>
            <a:pPr algn="l" rtl="0" eaLnBrk="1" hangingPunct="1">
              <a:lnSpc>
                <a:spcPct val="90000"/>
              </a:lnSpc>
              <a:buNone/>
            </a:pPr>
            <a:r>
              <a:rPr lang="en-US" sz="2400" dirty="0" smtClean="0">
                <a:cs typeface="Arial" charset="0"/>
              </a:rPr>
              <a:t>4-Reduce alcohol intake.</a:t>
            </a:r>
          </a:p>
          <a:p>
            <a:pPr algn="l" rtl="0" eaLnBrk="1" hangingPunct="1">
              <a:lnSpc>
                <a:spcPct val="90000"/>
              </a:lnSpc>
              <a:buNone/>
            </a:pPr>
            <a:r>
              <a:rPr lang="en-US" sz="2400" dirty="0" smtClean="0">
                <a:cs typeface="Arial" charset="0"/>
              </a:rPr>
              <a:t>5-Avoid exposure to sun.</a:t>
            </a:r>
          </a:p>
          <a:p>
            <a:pPr algn="l" rtl="0" eaLnBrk="1" hangingPunct="1"/>
            <a:endParaRPr lang="ar-SA"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rtl="0" eaLnBrk="1" fontAlgn="auto" hangingPunct="1">
              <a:spcAft>
                <a:spcPts val="0"/>
              </a:spcAft>
              <a:defRPr/>
            </a:pPr>
            <a:r>
              <a:rPr lang="en-US" u="sng" dirty="0" smtClean="0">
                <a:solidFill>
                  <a:srgbClr val="FF0000"/>
                </a:solidFill>
              </a:rPr>
              <a:t>Role of the nurse in detection and prevention of cancer :</a:t>
            </a:r>
            <a:endParaRPr lang="en-US" dirty="0">
              <a:solidFill>
                <a:srgbClr val="FF0000"/>
              </a:solidFill>
            </a:endParaRPr>
          </a:p>
        </p:txBody>
      </p:sp>
      <p:sp>
        <p:nvSpPr>
          <p:cNvPr id="36866" name="عنصر نائب للمحتوى 2"/>
          <p:cNvSpPr>
            <a:spLocks noGrp="1"/>
          </p:cNvSpPr>
          <p:nvPr>
            <p:ph idx="1"/>
          </p:nvPr>
        </p:nvSpPr>
        <p:spPr/>
        <p:txBody>
          <a:bodyPr/>
          <a:lstStyle/>
          <a:p>
            <a:pPr algn="l" rtl="0" eaLnBrk="1" hangingPunct="1">
              <a:lnSpc>
                <a:spcPct val="80000"/>
              </a:lnSpc>
              <a:buFont typeface="Arial" charset="0"/>
              <a:buNone/>
            </a:pPr>
            <a:r>
              <a:rPr lang="en-US" sz="3000" u="sng" smtClean="0">
                <a:solidFill>
                  <a:srgbClr val="0070C0"/>
                </a:solidFill>
                <a:cs typeface="Arial" charset="0"/>
              </a:rPr>
              <a:t>*</a:t>
            </a:r>
            <a:r>
              <a:rPr lang="en-US" sz="3000" b="1" smtClean="0">
                <a:solidFill>
                  <a:srgbClr val="0070C0"/>
                </a:solidFill>
                <a:cs typeface="Arial" charset="0"/>
              </a:rPr>
              <a:t>Provide education to community about cancer prevention e.g. :</a:t>
            </a:r>
            <a:endParaRPr lang="en-US" sz="3000" smtClean="0">
              <a:solidFill>
                <a:srgbClr val="0070C0"/>
              </a:solidFill>
              <a:cs typeface="Arial" charset="0"/>
            </a:endParaRPr>
          </a:p>
          <a:p>
            <a:pPr algn="l" rtl="0" eaLnBrk="1" hangingPunct="1">
              <a:lnSpc>
                <a:spcPct val="80000"/>
              </a:lnSpc>
              <a:buFont typeface="Arial" charset="0"/>
              <a:buNone/>
            </a:pPr>
            <a:r>
              <a:rPr lang="en-US" sz="3000" smtClean="0">
                <a:cs typeface="Arial" charset="0"/>
              </a:rPr>
              <a:t>-Health behavior.</a:t>
            </a:r>
          </a:p>
          <a:p>
            <a:pPr algn="l" rtl="0" eaLnBrk="1" hangingPunct="1">
              <a:lnSpc>
                <a:spcPct val="80000"/>
              </a:lnSpc>
              <a:buFont typeface="Arial" charset="0"/>
              <a:buNone/>
            </a:pPr>
            <a:r>
              <a:rPr lang="en-US" sz="3000" smtClean="0">
                <a:cs typeface="Arial" charset="0"/>
              </a:rPr>
              <a:t>-Screening methods.</a:t>
            </a:r>
          </a:p>
          <a:p>
            <a:pPr algn="l" rtl="0" eaLnBrk="1" hangingPunct="1">
              <a:lnSpc>
                <a:spcPct val="80000"/>
              </a:lnSpc>
              <a:buFont typeface="Arial" charset="0"/>
              <a:buNone/>
            </a:pPr>
            <a:r>
              <a:rPr lang="en-US" sz="3000" smtClean="0">
                <a:cs typeface="Arial" charset="0"/>
              </a:rPr>
              <a:t>-Decrease sun exposure.</a:t>
            </a:r>
          </a:p>
          <a:p>
            <a:pPr algn="l" rtl="0" eaLnBrk="1" hangingPunct="1">
              <a:lnSpc>
                <a:spcPct val="80000"/>
              </a:lnSpc>
              <a:buFont typeface="Arial" charset="0"/>
              <a:buNone/>
            </a:pPr>
            <a:r>
              <a:rPr lang="en-US" sz="3000" smtClean="0">
                <a:cs typeface="Arial" charset="0"/>
              </a:rPr>
              <a:t>-Decrease tobacoo used and alcohol.</a:t>
            </a:r>
          </a:p>
          <a:p>
            <a:pPr algn="l" rtl="0" eaLnBrk="1" hangingPunct="1">
              <a:lnSpc>
                <a:spcPct val="80000"/>
              </a:lnSpc>
              <a:buFont typeface="Arial" charset="0"/>
              <a:buNone/>
            </a:pPr>
            <a:r>
              <a:rPr lang="en-US" sz="3000" smtClean="0">
                <a:cs typeface="Arial" charset="0"/>
              </a:rPr>
              <a:t>-Exercise.</a:t>
            </a:r>
          </a:p>
          <a:p>
            <a:pPr algn="l" rtl="0" eaLnBrk="1" hangingPunct="1">
              <a:lnSpc>
                <a:spcPct val="80000"/>
              </a:lnSpc>
              <a:buFont typeface="Arial" charset="0"/>
              <a:buNone/>
            </a:pPr>
            <a:r>
              <a:rPr lang="en-US" sz="3000" smtClean="0">
                <a:cs typeface="Arial" charset="0"/>
              </a:rPr>
              <a:t>-Risk factor.</a:t>
            </a:r>
          </a:p>
          <a:p>
            <a:pPr algn="l" rtl="0" eaLnBrk="1" hangingPunct="1">
              <a:lnSpc>
                <a:spcPct val="80000"/>
              </a:lnSpc>
              <a:buFont typeface="Arial" charset="0"/>
              <a:buNone/>
            </a:pPr>
            <a:r>
              <a:rPr lang="en-US" sz="3000" smtClean="0">
                <a:cs typeface="Arial" charset="0"/>
              </a:rPr>
              <a:t>-Dietary habits.</a:t>
            </a:r>
          </a:p>
          <a:p>
            <a:pPr algn="l" rtl="0" eaLnBrk="1" hangingPunct="1">
              <a:lnSpc>
                <a:spcPct val="80000"/>
              </a:lnSpc>
              <a:buFont typeface="Arial" charset="0"/>
              <a:buNone/>
            </a:pPr>
            <a:r>
              <a:rPr lang="en-US" sz="3000" smtClean="0">
                <a:cs typeface="Arial" charset="0"/>
              </a:rPr>
              <a:t>-General health habits.</a:t>
            </a:r>
            <a:endParaRPr lang="ar-SA" sz="30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b="1" u="sng" dirty="0">
                <a:solidFill>
                  <a:srgbClr val="FF0000"/>
                </a:solidFill>
              </a:rPr>
              <a:t>Management of cancer:</a:t>
            </a:r>
            <a:r>
              <a:rPr lang="en-US" dirty="0"/>
              <a:t/>
            </a:r>
            <a:br>
              <a:rPr lang="en-US" dirty="0"/>
            </a:br>
            <a:endParaRPr lang="ar-SA" dirty="0"/>
          </a:p>
        </p:txBody>
      </p:sp>
      <p:sp>
        <p:nvSpPr>
          <p:cNvPr id="45058" name="عنصر نائب للمحتوى 2"/>
          <p:cNvSpPr>
            <a:spLocks noGrp="1"/>
          </p:cNvSpPr>
          <p:nvPr>
            <p:ph idx="1"/>
          </p:nvPr>
        </p:nvSpPr>
        <p:spPr/>
        <p:txBody>
          <a:bodyPr/>
          <a:lstStyle/>
          <a:p>
            <a:pPr algn="l" rtl="0" eaLnBrk="1" hangingPunct="1"/>
            <a:r>
              <a:rPr lang="en-US" b="1" smtClean="0">
                <a:solidFill>
                  <a:srgbClr val="0070C0"/>
                </a:solidFill>
                <a:cs typeface="Arial" charset="0"/>
              </a:rPr>
              <a:t>Goals:</a:t>
            </a:r>
            <a:endParaRPr lang="en-US" smtClean="0">
              <a:solidFill>
                <a:srgbClr val="0070C0"/>
              </a:solidFill>
              <a:cs typeface="Arial" charset="0"/>
            </a:endParaRPr>
          </a:p>
          <a:p>
            <a:pPr algn="l" rtl="0" eaLnBrk="1" hangingPunct="1">
              <a:buFont typeface="Arial" charset="0"/>
              <a:buNone/>
            </a:pPr>
            <a:r>
              <a:rPr lang="en-US" b="1" smtClean="0">
                <a:cs typeface="Arial" charset="0"/>
              </a:rPr>
              <a:t>1-</a:t>
            </a:r>
            <a:r>
              <a:rPr lang="en-US" smtClean="0">
                <a:cs typeface="Arial" charset="0"/>
              </a:rPr>
              <a:t>Eradication of malignant disease (cure).</a:t>
            </a:r>
          </a:p>
          <a:p>
            <a:pPr algn="l" rtl="0" eaLnBrk="1" hangingPunct="1">
              <a:buFont typeface="Arial" charset="0"/>
              <a:buNone/>
            </a:pPr>
            <a:r>
              <a:rPr lang="en-US" b="1" smtClean="0">
                <a:cs typeface="Arial" charset="0"/>
              </a:rPr>
              <a:t>2-</a:t>
            </a:r>
            <a:r>
              <a:rPr lang="en-US" smtClean="0">
                <a:cs typeface="Arial" charset="0"/>
              </a:rPr>
              <a:t>Prolonged survival with the presence of malignancy.</a:t>
            </a:r>
          </a:p>
          <a:p>
            <a:pPr algn="l" rtl="0" eaLnBrk="1" hangingPunct="1">
              <a:buFont typeface="Arial" charset="0"/>
              <a:buNone/>
            </a:pPr>
            <a:r>
              <a:rPr lang="en-US" b="1" smtClean="0">
                <a:cs typeface="Arial" charset="0"/>
              </a:rPr>
              <a:t>3-</a:t>
            </a:r>
            <a:r>
              <a:rPr lang="en-US" smtClean="0">
                <a:cs typeface="Arial" charset="0"/>
              </a:rPr>
              <a:t>Relief of symptoms associated with the cancer process.</a:t>
            </a:r>
          </a:p>
          <a:p>
            <a:pPr eaLnBrk="1" hangingPunct="1"/>
            <a:r>
              <a:rPr lang="en-US" smtClean="0">
                <a:cs typeface="Arial" charset="0"/>
              </a:rPr>
              <a:t> </a:t>
            </a:r>
          </a:p>
          <a:p>
            <a:pPr eaLnBrk="1" hangingPunct="1"/>
            <a:endParaRPr lang="ar-SA"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47106" name="عنصر نائب للمحتوى 2"/>
          <p:cNvSpPr>
            <a:spLocks noGrp="1"/>
          </p:cNvSpPr>
          <p:nvPr>
            <p:ph idx="1"/>
          </p:nvPr>
        </p:nvSpPr>
        <p:spPr/>
        <p:txBody>
          <a:bodyPr/>
          <a:lstStyle/>
          <a:p>
            <a:pPr algn="l" rtl="0" eaLnBrk="1" hangingPunct="1">
              <a:lnSpc>
                <a:spcPct val="90000"/>
              </a:lnSpc>
              <a:buFont typeface="Arial" charset="0"/>
              <a:buNone/>
            </a:pPr>
            <a:r>
              <a:rPr lang="en-US" b="1" u="sng" smtClean="0">
                <a:solidFill>
                  <a:srgbClr val="0070C0"/>
                </a:solidFill>
                <a:cs typeface="Arial" charset="0"/>
              </a:rPr>
              <a:t>I-Surgery:</a:t>
            </a:r>
            <a:endParaRPr lang="en-US" smtClean="0">
              <a:cs typeface="Arial" charset="0"/>
            </a:endParaRPr>
          </a:p>
          <a:p>
            <a:pPr algn="l" rtl="0" eaLnBrk="1" hangingPunct="1">
              <a:lnSpc>
                <a:spcPct val="90000"/>
              </a:lnSpc>
            </a:pPr>
            <a:r>
              <a:rPr lang="en-US" smtClean="0">
                <a:cs typeface="Arial" charset="0"/>
              </a:rPr>
              <a:t>Means removal of the entire cancer. It may be:</a:t>
            </a:r>
          </a:p>
          <a:p>
            <a:pPr algn="l" rtl="0" eaLnBrk="1" hangingPunct="1">
              <a:lnSpc>
                <a:spcPct val="90000"/>
              </a:lnSpc>
              <a:buFont typeface="Arial" charset="0"/>
              <a:buNone/>
            </a:pPr>
            <a:r>
              <a:rPr lang="en-US" smtClean="0">
                <a:cs typeface="Arial" charset="0"/>
              </a:rPr>
              <a:t>1-The primary method of treatment.</a:t>
            </a:r>
          </a:p>
          <a:p>
            <a:pPr algn="l" rtl="0" eaLnBrk="1" hangingPunct="1">
              <a:lnSpc>
                <a:spcPct val="90000"/>
              </a:lnSpc>
              <a:buFont typeface="Arial" charset="0"/>
              <a:buNone/>
            </a:pPr>
            <a:r>
              <a:rPr lang="en-US" smtClean="0">
                <a:cs typeface="Arial" charset="0"/>
              </a:rPr>
              <a:t>2-Diagnostic.</a:t>
            </a:r>
          </a:p>
          <a:p>
            <a:pPr algn="l" rtl="0" eaLnBrk="1" hangingPunct="1">
              <a:lnSpc>
                <a:spcPct val="90000"/>
              </a:lnSpc>
              <a:buFont typeface="Arial" charset="0"/>
              <a:buNone/>
            </a:pPr>
            <a:r>
              <a:rPr lang="en-US" smtClean="0">
                <a:cs typeface="Arial" charset="0"/>
              </a:rPr>
              <a:t>3-Prophylactic.</a:t>
            </a:r>
          </a:p>
          <a:p>
            <a:pPr algn="l" rtl="0" eaLnBrk="1" hangingPunct="1">
              <a:lnSpc>
                <a:spcPct val="90000"/>
              </a:lnSpc>
              <a:buFont typeface="Arial" charset="0"/>
              <a:buNone/>
            </a:pPr>
            <a:r>
              <a:rPr lang="en-US" smtClean="0">
                <a:cs typeface="Arial" charset="0"/>
              </a:rPr>
              <a:t>4-Palliative.</a:t>
            </a:r>
          </a:p>
          <a:p>
            <a:pPr algn="l" rtl="0" eaLnBrk="1" hangingPunct="1">
              <a:lnSpc>
                <a:spcPct val="90000"/>
              </a:lnSpc>
              <a:buFont typeface="Arial" charset="0"/>
              <a:buNone/>
            </a:pPr>
            <a:r>
              <a:rPr lang="en-US" smtClean="0">
                <a:cs typeface="Arial" charset="0"/>
              </a:rPr>
              <a:t>5-Reconstructive.</a:t>
            </a:r>
            <a:endParaRPr lang="ar-SA"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49154" name="عنصر نائب للمحتوى 2"/>
          <p:cNvSpPr>
            <a:spLocks noGrp="1"/>
          </p:cNvSpPr>
          <p:nvPr>
            <p:ph idx="1"/>
          </p:nvPr>
        </p:nvSpPr>
        <p:spPr/>
        <p:txBody>
          <a:bodyPr/>
          <a:lstStyle/>
          <a:p>
            <a:pPr algn="l" rtl="0" eaLnBrk="1" hangingPunct="1">
              <a:lnSpc>
                <a:spcPct val="90000"/>
              </a:lnSpc>
              <a:buFont typeface="Arial" charset="0"/>
              <a:buNone/>
            </a:pPr>
            <a:r>
              <a:rPr lang="en-US" b="1" smtClean="0">
                <a:solidFill>
                  <a:srgbClr val="0070C0"/>
                </a:solidFill>
                <a:cs typeface="Arial" charset="0"/>
              </a:rPr>
              <a:t>a- Surgery as primary treatment</a:t>
            </a:r>
            <a:r>
              <a:rPr lang="en-US" b="1" smtClean="0">
                <a:cs typeface="Arial" charset="0"/>
              </a:rPr>
              <a:t>:</a:t>
            </a:r>
            <a:endParaRPr lang="en-US" smtClean="0">
              <a:cs typeface="Arial" charset="0"/>
            </a:endParaRPr>
          </a:p>
          <a:p>
            <a:pPr algn="l" rtl="0" eaLnBrk="1" hangingPunct="1">
              <a:lnSpc>
                <a:spcPct val="90000"/>
              </a:lnSpc>
            </a:pPr>
            <a:r>
              <a:rPr lang="en-US" smtClean="0">
                <a:cs typeface="Arial" charset="0"/>
              </a:rPr>
              <a:t>Removal of entire tumor is called "debunking" attempts to remove wide margins of tissues in order to (get all the cancer cells) is not realistic since there is often, micro metastasis. Therefore, after surgery one or more other treatment modalities are indicated to increase cancer cells destruction.</a:t>
            </a:r>
          </a:p>
          <a:p>
            <a:pPr algn="l" rtl="0" eaLnBrk="1" hangingPunct="1">
              <a:lnSpc>
                <a:spcPct val="90000"/>
              </a:lnSpc>
            </a:pPr>
            <a:endParaRPr lang="ar-SA"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51202" name="عنصر نائب للمحتوى 2"/>
          <p:cNvSpPr>
            <a:spLocks noGrp="1"/>
          </p:cNvSpPr>
          <p:nvPr>
            <p:ph idx="1"/>
          </p:nvPr>
        </p:nvSpPr>
        <p:spPr/>
        <p:txBody>
          <a:bodyPr/>
          <a:lstStyle/>
          <a:p>
            <a:pPr algn="l" rtl="0" eaLnBrk="1" hangingPunct="1">
              <a:buFont typeface="Arial" charset="0"/>
              <a:buNone/>
            </a:pPr>
            <a:r>
              <a:rPr lang="en-US" b="1" smtClean="0">
                <a:solidFill>
                  <a:srgbClr val="0070C0"/>
                </a:solidFill>
                <a:cs typeface="Arial" charset="0"/>
              </a:rPr>
              <a:t>b-Diagnostic surgery: is done to</a:t>
            </a:r>
            <a:r>
              <a:rPr lang="en-US" b="1" smtClean="0">
                <a:cs typeface="Arial" charset="0"/>
              </a:rPr>
              <a:t>:</a:t>
            </a:r>
            <a:endParaRPr lang="en-US" smtClean="0">
              <a:cs typeface="Arial" charset="0"/>
            </a:endParaRPr>
          </a:p>
          <a:p>
            <a:pPr algn="l" rtl="0" eaLnBrk="1" hangingPunct="1">
              <a:buFont typeface="Arial" charset="0"/>
              <a:buNone/>
            </a:pPr>
            <a:r>
              <a:rPr lang="en-US" smtClean="0">
                <a:cs typeface="Arial" charset="0"/>
              </a:rPr>
              <a:t>1- Obtain biopsy (excision of a piece of tissue from a suspicious growth).</a:t>
            </a:r>
          </a:p>
          <a:p>
            <a:pPr algn="l" rtl="0" eaLnBrk="1" hangingPunct="1">
              <a:buFont typeface="Arial" charset="0"/>
              <a:buNone/>
            </a:pPr>
            <a:r>
              <a:rPr lang="en-US" smtClean="0">
                <a:cs typeface="Arial" charset="0"/>
              </a:rPr>
              <a:t>2-Analyze the tissue and cell of suspected malignancy.</a:t>
            </a:r>
            <a:endParaRPr lang="ar-SA"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53250" name="عنصر نائب للمحتوى 2"/>
          <p:cNvSpPr>
            <a:spLocks noGrp="1"/>
          </p:cNvSpPr>
          <p:nvPr>
            <p:ph idx="1"/>
          </p:nvPr>
        </p:nvSpPr>
        <p:spPr/>
        <p:txBody>
          <a:bodyPr/>
          <a:lstStyle/>
          <a:p>
            <a:pPr algn="l" rtl="0" eaLnBrk="1" hangingPunct="1">
              <a:buFont typeface="Arial" charset="0"/>
              <a:buNone/>
            </a:pPr>
            <a:r>
              <a:rPr lang="en-US" b="1" smtClean="0">
                <a:solidFill>
                  <a:srgbClr val="0070C0"/>
                </a:solidFill>
                <a:cs typeface="Arial" charset="0"/>
              </a:rPr>
              <a:t>c-Palliative surgery</a:t>
            </a:r>
            <a:r>
              <a:rPr lang="en-US" b="1" smtClean="0">
                <a:cs typeface="Arial" charset="0"/>
              </a:rPr>
              <a:t>:</a:t>
            </a:r>
            <a:endParaRPr lang="en-US" smtClean="0">
              <a:cs typeface="Arial" charset="0"/>
            </a:endParaRPr>
          </a:p>
          <a:p>
            <a:pPr algn="l" rtl="0" eaLnBrk="1" hangingPunct="1"/>
            <a:r>
              <a:rPr lang="en-US" smtClean="0">
                <a:cs typeface="Arial" charset="0"/>
              </a:rPr>
              <a:t>When cure is not possible, the goal is to provide the patient with as much as comfort as possible and a productive life  as long as possible e.g. remove complications of cancer as ulcerations, pressure, obstruction, hemorrhage ,pain.</a:t>
            </a:r>
            <a:endParaRPr lang="ar-SA"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55298" name="عنصر نائب للمحتوى 2"/>
          <p:cNvSpPr>
            <a:spLocks noGrp="1"/>
          </p:cNvSpPr>
          <p:nvPr>
            <p:ph idx="1"/>
          </p:nvPr>
        </p:nvSpPr>
        <p:spPr/>
        <p:txBody>
          <a:bodyPr/>
          <a:lstStyle/>
          <a:p>
            <a:pPr algn="l" rtl="0" eaLnBrk="1" hangingPunct="1">
              <a:buFont typeface="Arial" charset="0"/>
              <a:buNone/>
            </a:pPr>
            <a:r>
              <a:rPr lang="en-US" b="1" smtClean="0">
                <a:solidFill>
                  <a:srgbClr val="0070C0"/>
                </a:solidFill>
                <a:cs typeface="Arial" charset="0"/>
              </a:rPr>
              <a:t>e-Reconstructive surgery:</a:t>
            </a:r>
            <a:endParaRPr lang="en-US" smtClean="0">
              <a:solidFill>
                <a:srgbClr val="0070C0"/>
              </a:solidFill>
              <a:cs typeface="Arial" charset="0"/>
            </a:endParaRPr>
          </a:p>
          <a:p>
            <a:pPr algn="l" rtl="0" eaLnBrk="1" hangingPunct="1"/>
            <a:r>
              <a:rPr lang="en-US" smtClean="0">
                <a:cs typeface="Arial" charset="0"/>
              </a:rPr>
              <a:t>Follow curative or radical surgery to produce a better function or cosmetic effect.</a:t>
            </a:r>
          </a:p>
          <a:p>
            <a:pPr eaLnBrk="1" hangingPunct="1"/>
            <a:endParaRPr lang="ar-SA"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57346" name="عنصر نائب للمحتوى 2"/>
          <p:cNvSpPr>
            <a:spLocks noGrp="1"/>
          </p:cNvSpPr>
          <p:nvPr>
            <p:ph idx="1"/>
          </p:nvPr>
        </p:nvSpPr>
        <p:spPr/>
        <p:txBody>
          <a:bodyPr/>
          <a:lstStyle/>
          <a:p>
            <a:pPr algn="l" rtl="0" eaLnBrk="1" hangingPunct="1">
              <a:lnSpc>
                <a:spcPct val="90000"/>
              </a:lnSpc>
              <a:buFont typeface="Arial" charset="0"/>
              <a:buNone/>
            </a:pPr>
            <a:r>
              <a:rPr lang="en-US" sz="3000" b="1" u="sng" smtClean="0">
                <a:solidFill>
                  <a:srgbClr val="0070C0"/>
                </a:solidFill>
                <a:cs typeface="Arial" charset="0"/>
              </a:rPr>
              <a:t>II-Radiation therapy</a:t>
            </a:r>
            <a:r>
              <a:rPr lang="en-US" sz="3000" b="1" u="sng" smtClean="0">
                <a:cs typeface="Arial" charset="0"/>
              </a:rPr>
              <a:t>:</a:t>
            </a:r>
            <a:endParaRPr lang="en-US" sz="3000" smtClean="0">
              <a:cs typeface="Arial" charset="0"/>
            </a:endParaRPr>
          </a:p>
          <a:p>
            <a:pPr algn="l" rtl="0" eaLnBrk="1" hangingPunct="1">
              <a:lnSpc>
                <a:spcPct val="90000"/>
              </a:lnSpc>
            </a:pPr>
            <a:r>
              <a:rPr lang="en-US" sz="3000" smtClean="0">
                <a:cs typeface="Arial" charset="0"/>
              </a:rPr>
              <a:t>Definition: it is the use of ionizing radiation to interrupt cellular growth.</a:t>
            </a:r>
          </a:p>
          <a:p>
            <a:pPr algn="l" rtl="0" eaLnBrk="1" hangingPunct="1">
              <a:lnSpc>
                <a:spcPct val="90000"/>
              </a:lnSpc>
            </a:pPr>
            <a:r>
              <a:rPr lang="en-US" sz="3000" b="1" smtClean="0">
                <a:solidFill>
                  <a:srgbClr val="0070C0"/>
                </a:solidFill>
                <a:cs typeface="Arial" charset="0"/>
              </a:rPr>
              <a:t>Causes:</a:t>
            </a:r>
            <a:endParaRPr lang="en-US" sz="3000" smtClean="0">
              <a:solidFill>
                <a:srgbClr val="0070C0"/>
              </a:solidFill>
              <a:cs typeface="Arial" charset="0"/>
            </a:endParaRPr>
          </a:p>
          <a:p>
            <a:pPr algn="l" rtl="0" eaLnBrk="1" hangingPunct="1">
              <a:lnSpc>
                <a:spcPct val="90000"/>
              </a:lnSpc>
              <a:buFont typeface="Arial" charset="0"/>
              <a:buNone/>
            </a:pPr>
            <a:r>
              <a:rPr lang="en-US" sz="3000" smtClean="0">
                <a:cs typeface="Arial" charset="0"/>
              </a:rPr>
              <a:t>*When treatment goal is curative e.g. cancer head neck, cancer cervix.</a:t>
            </a:r>
          </a:p>
          <a:p>
            <a:pPr algn="l" rtl="0" eaLnBrk="1" hangingPunct="1">
              <a:lnSpc>
                <a:spcPct val="90000"/>
              </a:lnSpc>
              <a:buFont typeface="Arial" charset="0"/>
              <a:buNone/>
            </a:pPr>
            <a:r>
              <a:rPr lang="en-US" sz="3000" smtClean="0">
                <a:cs typeface="Arial" charset="0"/>
              </a:rPr>
              <a:t>*control tumor growth, when it cannot be removed surgically.</a:t>
            </a:r>
          </a:p>
          <a:p>
            <a:pPr eaLnBrk="1" hangingPunct="1">
              <a:lnSpc>
                <a:spcPct val="90000"/>
              </a:lnSpc>
            </a:pPr>
            <a:endParaRPr lang="ar-SA" sz="30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59394" name="عنصر نائب للمحتوى 2"/>
          <p:cNvSpPr>
            <a:spLocks noGrp="1"/>
          </p:cNvSpPr>
          <p:nvPr>
            <p:ph idx="1"/>
          </p:nvPr>
        </p:nvSpPr>
        <p:spPr/>
        <p:txBody>
          <a:bodyPr/>
          <a:lstStyle/>
          <a:p>
            <a:pPr algn="l" rtl="0" eaLnBrk="1" hangingPunct="1">
              <a:lnSpc>
                <a:spcPct val="90000"/>
              </a:lnSpc>
            </a:pPr>
            <a:r>
              <a:rPr lang="en-US" sz="2700" b="1" u="sng" smtClean="0">
                <a:solidFill>
                  <a:srgbClr val="0070C0"/>
                </a:solidFill>
                <a:cs typeface="Arial" charset="0"/>
              </a:rPr>
              <a:t>Toxicity of radiation therapy:</a:t>
            </a:r>
            <a:endParaRPr lang="en-US" sz="2700" smtClean="0">
              <a:solidFill>
                <a:srgbClr val="0070C0"/>
              </a:solidFill>
              <a:cs typeface="Arial" charset="0"/>
            </a:endParaRPr>
          </a:p>
          <a:p>
            <a:pPr algn="l" rtl="0" eaLnBrk="1" hangingPunct="1">
              <a:lnSpc>
                <a:spcPct val="90000"/>
              </a:lnSpc>
              <a:buFont typeface="Arial" charset="0"/>
              <a:buNone/>
            </a:pPr>
            <a:r>
              <a:rPr lang="en-US" sz="2700" smtClean="0">
                <a:cs typeface="Arial" charset="0"/>
              </a:rPr>
              <a:t> Is usually localized to the region being irradiated.</a:t>
            </a:r>
          </a:p>
          <a:p>
            <a:pPr algn="l" rtl="0" eaLnBrk="1" hangingPunct="1">
              <a:lnSpc>
                <a:spcPct val="90000"/>
              </a:lnSpc>
              <a:buFont typeface="Arial" charset="0"/>
              <a:buNone/>
            </a:pPr>
            <a:r>
              <a:rPr lang="en-US" sz="2700" b="1" smtClean="0">
                <a:solidFill>
                  <a:srgbClr val="0070C0"/>
                </a:solidFill>
                <a:cs typeface="Arial" charset="0"/>
              </a:rPr>
              <a:t>1-Local reactions</a:t>
            </a:r>
            <a:r>
              <a:rPr lang="en-US" sz="2700" b="1" smtClean="0">
                <a:cs typeface="Arial" charset="0"/>
              </a:rPr>
              <a:t>:</a:t>
            </a:r>
            <a:endParaRPr lang="en-US" sz="2700" smtClean="0">
              <a:cs typeface="Arial" charset="0"/>
            </a:endParaRPr>
          </a:p>
          <a:p>
            <a:pPr algn="l" rtl="0" eaLnBrk="1" hangingPunct="1">
              <a:lnSpc>
                <a:spcPct val="90000"/>
              </a:lnSpc>
              <a:buFont typeface="Arial" charset="0"/>
              <a:buNone/>
            </a:pPr>
            <a:r>
              <a:rPr lang="en-US" sz="2700" smtClean="0">
                <a:cs typeface="Arial" charset="0"/>
              </a:rPr>
              <a:t>Normal cells in treatment area are destroyed fall of cellular regeneration or alteration of integrity these local reactions include:</a:t>
            </a:r>
          </a:p>
          <a:p>
            <a:pPr algn="l" rtl="0" eaLnBrk="1" hangingPunct="1">
              <a:lnSpc>
                <a:spcPct val="90000"/>
              </a:lnSpc>
              <a:buFont typeface="Arial" charset="0"/>
              <a:buNone/>
            </a:pPr>
            <a:r>
              <a:rPr lang="en-US" sz="2700" smtClean="0">
                <a:cs typeface="Arial" charset="0"/>
              </a:rPr>
              <a:t>*Alopecia (fall of hair).</a:t>
            </a:r>
          </a:p>
          <a:p>
            <a:pPr algn="l" rtl="0" eaLnBrk="1" hangingPunct="1">
              <a:lnSpc>
                <a:spcPct val="90000"/>
              </a:lnSpc>
              <a:buFont typeface="Arial" charset="0"/>
              <a:buNone/>
            </a:pPr>
            <a:r>
              <a:rPr lang="en-US" sz="2700" smtClean="0">
                <a:cs typeface="Arial" charset="0"/>
              </a:rPr>
              <a:t>*Erythematic (redness).</a:t>
            </a:r>
            <a:endParaRPr lang="ar-SA" sz="27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61442" name="عنصر نائب للمحتوى 2"/>
          <p:cNvSpPr>
            <a:spLocks noGrp="1"/>
          </p:cNvSpPr>
          <p:nvPr>
            <p:ph idx="1"/>
          </p:nvPr>
        </p:nvSpPr>
        <p:spPr/>
        <p:txBody>
          <a:bodyPr/>
          <a:lstStyle/>
          <a:p>
            <a:pPr algn="l" rtl="0" eaLnBrk="1" hangingPunct="1">
              <a:lnSpc>
                <a:spcPct val="80000"/>
              </a:lnSpc>
              <a:buFont typeface="Arial" charset="0"/>
              <a:buNone/>
            </a:pPr>
            <a:r>
              <a:rPr lang="en-US" sz="2500" smtClean="0">
                <a:cs typeface="Arial" charset="0"/>
              </a:rPr>
              <a:t>*Shedding or skin (desquamation).</a:t>
            </a:r>
          </a:p>
          <a:p>
            <a:pPr algn="l" rtl="0" eaLnBrk="1" hangingPunct="1">
              <a:lnSpc>
                <a:spcPct val="80000"/>
              </a:lnSpc>
              <a:buFont typeface="Arial" charset="0"/>
              <a:buNone/>
            </a:pPr>
            <a:r>
              <a:rPr lang="en-US" sz="2500" smtClean="0">
                <a:cs typeface="Arial" charset="0"/>
              </a:rPr>
              <a:t>Reepithelialization occurs once treatments have been stopped.</a:t>
            </a:r>
          </a:p>
          <a:p>
            <a:pPr algn="l" rtl="0" eaLnBrk="1" hangingPunct="1">
              <a:lnSpc>
                <a:spcPct val="80000"/>
              </a:lnSpc>
              <a:buFont typeface="Arial" charset="0"/>
              <a:buNone/>
            </a:pPr>
            <a:r>
              <a:rPr lang="en-US" sz="2500" smtClean="0">
                <a:cs typeface="Arial" charset="0"/>
              </a:rPr>
              <a:t>*Alteration in oral mucous membrane include:</a:t>
            </a:r>
          </a:p>
          <a:p>
            <a:pPr algn="l" rtl="0" eaLnBrk="1" hangingPunct="1">
              <a:lnSpc>
                <a:spcPct val="80000"/>
              </a:lnSpc>
              <a:buFont typeface="Arial" charset="0"/>
              <a:buNone/>
            </a:pPr>
            <a:r>
              <a:rPr lang="en-US" sz="2500" smtClean="0">
                <a:cs typeface="Arial" charset="0"/>
              </a:rPr>
              <a:t>*Stomatitis</a:t>
            </a:r>
          </a:p>
          <a:p>
            <a:pPr algn="l" rtl="0" eaLnBrk="1" hangingPunct="1">
              <a:lnSpc>
                <a:spcPct val="80000"/>
              </a:lnSpc>
              <a:buFont typeface="Arial" charset="0"/>
              <a:buNone/>
            </a:pPr>
            <a:r>
              <a:rPr lang="en-US" sz="2500" smtClean="0">
                <a:cs typeface="Arial" charset="0"/>
              </a:rPr>
              <a:t>*Dryness of mouth</a:t>
            </a:r>
          </a:p>
          <a:p>
            <a:pPr algn="l" rtl="0" eaLnBrk="1" hangingPunct="1">
              <a:lnSpc>
                <a:spcPct val="80000"/>
              </a:lnSpc>
              <a:buFont typeface="Arial" charset="0"/>
              <a:buNone/>
            </a:pPr>
            <a:r>
              <a:rPr lang="en-US" sz="2500" smtClean="0">
                <a:cs typeface="Arial" charset="0"/>
              </a:rPr>
              <a:t>*Decrease salivation.</a:t>
            </a:r>
          </a:p>
          <a:p>
            <a:pPr algn="l" rtl="0" eaLnBrk="1" hangingPunct="1">
              <a:lnSpc>
                <a:spcPct val="80000"/>
              </a:lnSpc>
              <a:buFont typeface="Arial" charset="0"/>
              <a:buNone/>
            </a:pPr>
            <a:r>
              <a:rPr lang="en-US" sz="2500" smtClean="0">
                <a:cs typeface="Arial" charset="0"/>
              </a:rPr>
              <a:t>*Chest pain.</a:t>
            </a:r>
          </a:p>
          <a:p>
            <a:pPr algn="l" rtl="0" eaLnBrk="1" hangingPunct="1">
              <a:lnSpc>
                <a:spcPct val="80000"/>
              </a:lnSpc>
              <a:buFont typeface="Arial" charset="0"/>
              <a:buNone/>
            </a:pPr>
            <a:r>
              <a:rPr lang="en-US" sz="2500" smtClean="0">
                <a:cs typeface="Arial" charset="0"/>
              </a:rPr>
              <a:t>*Dysphasia.</a:t>
            </a:r>
          </a:p>
          <a:p>
            <a:pPr algn="l" rtl="0" eaLnBrk="1" hangingPunct="1">
              <a:lnSpc>
                <a:spcPct val="80000"/>
              </a:lnSpc>
              <a:buFont typeface="Arial" charset="0"/>
              <a:buNone/>
            </a:pPr>
            <a:r>
              <a:rPr lang="en-US" sz="2500" smtClean="0">
                <a:cs typeface="Arial" charset="0"/>
              </a:rPr>
              <a:t>*Anorexia, nausea, vomiting (if stomach and colon are in the irradiated field).</a:t>
            </a:r>
          </a:p>
          <a:p>
            <a:pPr algn="l" rtl="0" eaLnBrk="1" hangingPunct="1">
              <a:lnSpc>
                <a:spcPct val="80000"/>
              </a:lnSpc>
              <a:buFont typeface="Arial" charset="0"/>
              <a:buNone/>
            </a:pPr>
            <a:r>
              <a:rPr lang="en-US" sz="2500" smtClean="0">
                <a:cs typeface="Arial" charset="0"/>
              </a:rPr>
              <a:t>*Esophageal.</a:t>
            </a:r>
            <a:endParaRPr lang="ar-SA" sz="25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63490" name="عنصر نائب للمحتوى 2"/>
          <p:cNvSpPr>
            <a:spLocks noGrp="1"/>
          </p:cNvSpPr>
          <p:nvPr>
            <p:ph idx="1"/>
          </p:nvPr>
        </p:nvSpPr>
        <p:spPr/>
        <p:txBody>
          <a:bodyPr/>
          <a:lstStyle/>
          <a:p>
            <a:pPr algn="l" rtl="0" eaLnBrk="1" hangingPunct="1">
              <a:lnSpc>
                <a:spcPct val="90000"/>
              </a:lnSpc>
              <a:buFont typeface="Arial" charset="0"/>
              <a:buNone/>
            </a:pPr>
            <a:r>
              <a:rPr lang="en-US" sz="3000" b="1" smtClean="0">
                <a:solidFill>
                  <a:srgbClr val="0070C0"/>
                </a:solidFill>
                <a:cs typeface="Arial" charset="0"/>
              </a:rPr>
              <a:t>2-General systemic side effects include</a:t>
            </a:r>
            <a:r>
              <a:rPr lang="en-US" sz="3000" b="1" smtClean="0">
                <a:cs typeface="Arial" charset="0"/>
              </a:rPr>
              <a:t>:</a:t>
            </a:r>
            <a:endParaRPr lang="en-US" sz="3000" smtClean="0">
              <a:cs typeface="Arial" charset="0"/>
            </a:endParaRPr>
          </a:p>
          <a:p>
            <a:pPr algn="l" rtl="0" eaLnBrk="1" hangingPunct="1">
              <a:lnSpc>
                <a:spcPct val="90000"/>
              </a:lnSpc>
              <a:buFont typeface="Arial" charset="0"/>
              <a:buNone/>
            </a:pPr>
            <a:r>
              <a:rPr lang="en-US" sz="3000" smtClean="0">
                <a:cs typeface="Arial" charset="0"/>
              </a:rPr>
              <a:t>*Fatigue.</a:t>
            </a:r>
          </a:p>
          <a:p>
            <a:pPr algn="l" rtl="0" eaLnBrk="1" hangingPunct="1">
              <a:lnSpc>
                <a:spcPct val="90000"/>
              </a:lnSpc>
              <a:buFont typeface="Arial" charset="0"/>
              <a:buNone/>
            </a:pPr>
            <a:r>
              <a:rPr lang="en-US" sz="3000" smtClean="0">
                <a:cs typeface="Arial" charset="0"/>
              </a:rPr>
              <a:t>*Malaise.</a:t>
            </a:r>
          </a:p>
          <a:p>
            <a:pPr algn="l" rtl="0" eaLnBrk="1" hangingPunct="1">
              <a:lnSpc>
                <a:spcPct val="90000"/>
              </a:lnSpc>
              <a:buFont typeface="Arial" charset="0"/>
              <a:buNone/>
            </a:pPr>
            <a:r>
              <a:rPr lang="en-US" sz="3000" smtClean="0">
                <a:cs typeface="Arial" charset="0"/>
              </a:rPr>
              <a:t>*Headache.</a:t>
            </a:r>
          </a:p>
          <a:p>
            <a:pPr algn="l" rtl="0" eaLnBrk="1" hangingPunct="1">
              <a:lnSpc>
                <a:spcPct val="90000"/>
              </a:lnSpc>
              <a:buFont typeface="Arial" charset="0"/>
              <a:buNone/>
            </a:pPr>
            <a:r>
              <a:rPr lang="en-US" sz="3000" smtClean="0">
                <a:cs typeface="Arial" charset="0"/>
              </a:rPr>
              <a:t>*Nausea.</a:t>
            </a:r>
          </a:p>
          <a:p>
            <a:pPr algn="l" rtl="0" eaLnBrk="1" hangingPunct="1">
              <a:lnSpc>
                <a:spcPct val="90000"/>
              </a:lnSpc>
              <a:buFont typeface="Arial" charset="0"/>
              <a:buNone/>
            </a:pPr>
            <a:r>
              <a:rPr lang="en-US" sz="3000" smtClean="0">
                <a:cs typeface="Arial" charset="0"/>
              </a:rPr>
              <a:t>*Vomiting.</a:t>
            </a:r>
          </a:p>
          <a:p>
            <a:pPr algn="l" rtl="0" eaLnBrk="1" hangingPunct="1">
              <a:lnSpc>
                <a:spcPct val="90000"/>
              </a:lnSpc>
            </a:pPr>
            <a:r>
              <a:rPr lang="en-US" sz="3000" smtClean="0">
                <a:cs typeface="Arial" charset="0"/>
              </a:rPr>
              <a:t>These are thought to be due to substances released on the breakdown of tumor and are usually temporary. </a:t>
            </a:r>
            <a:endParaRPr lang="ar-SA" sz="30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65538" name="عنصر نائب للمحتوى 2"/>
          <p:cNvSpPr>
            <a:spLocks noGrp="1"/>
          </p:cNvSpPr>
          <p:nvPr>
            <p:ph idx="1"/>
          </p:nvPr>
        </p:nvSpPr>
        <p:spPr/>
        <p:txBody>
          <a:bodyPr/>
          <a:lstStyle/>
          <a:p>
            <a:pPr algn="l" rtl="0" eaLnBrk="1" hangingPunct="1">
              <a:lnSpc>
                <a:spcPct val="80000"/>
              </a:lnSpc>
              <a:buFont typeface="Arial" charset="0"/>
              <a:buNone/>
            </a:pPr>
            <a:r>
              <a:rPr lang="en-US" sz="3000" smtClean="0">
                <a:cs typeface="Arial" charset="0"/>
              </a:rPr>
              <a:t>iii. chemotherapy:</a:t>
            </a:r>
          </a:p>
          <a:p>
            <a:pPr algn="l" rtl="0" eaLnBrk="1" hangingPunct="1">
              <a:lnSpc>
                <a:spcPct val="80000"/>
              </a:lnSpc>
            </a:pPr>
            <a:r>
              <a:rPr lang="en-US" sz="3000" smtClean="0">
                <a:cs typeface="Arial" charset="0"/>
              </a:rPr>
              <a:t>it is the use of anti-nepotistic drugs to promote tumor cell death by interfering with cellular functions and reproduction.</a:t>
            </a:r>
          </a:p>
          <a:p>
            <a:pPr algn="l" rtl="0" eaLnBrk="1" hangingPunct="1">
              <a:lnSpc>
                <a:spcPct val="80000"/>
              </a:lnSpc>
            </a:pPr>
            <a:r>
              <a:rPr lang="en-US" sz="3000" smtClean="0">
                <a:cs typeface="Arial" charset="0"/>
              </a:rPr>
              <a:t>It is used primarily to treat systemic disease rather than lesions that are localized and amenable to surgery or irradiation. It may be combined with surgery or radiation or both to reduce tumor size preoperatively.</a:t>
            </a:r>
          </a:p>
          <a:p>
            <a:pPr algn="l" rtl="0" eaLnBrk="1" hangingPunct="1">
              <a:lnSpc>
                <a:spcPct val="80000"/>
              </a:lnSpc>
            </a:pPr>
            <a:r>
              <a:rPr lang="en-US" sz="3000" smtClean="0">
                <a:cs typeface="Arial" charset="0"/>
              </a:rPr>
              <a:t>Destroy remaining tumor cells postoperatively.</a:t>
            </a:r>
          </a:p>
          <a:p>
            <a:pPr algn="l" rtl="0" eaLnBrk="1" hangingPunct="1">
              <a:lnSpc>
                <a:spcPct val="80000"/>
              </a:lnSpc>
            </a:pPr>
            <a:r>
              <a:rPr lang="en-US" sz="3000" smtClean="0">
                <a:cs typeface="Arial" charset="0"/>
              </a:rPr>
              <a:t>Treat some forms of leukemia.</a:t>
            </a:r>
            <a:endParaRPr lang="ar-SA" sz="300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67586" name="عنصر نائب للمحتوى 2"/>
          <p:cNvSpPr>
            <a:spLocks noGrp="1"/>
          </p:cNvSpPr>
          <p:nvPr>
            <p:ph idx="1"/>
          </p:nvPr>
        </p:nvSpPr>
        <p:spPr/>
        <p:txBody>
          <a:bodyPr/>
          <a:lstStyle/>
          <a:p>
            <a:pPr algn="l" rtl="0" eaLnBrk="1" hangingPunct="1">
              <a:lnSpc>
                <a:spcPct val="80000"/>
              </a:lnSpc>
            </a:pPr>
            <a:r>
              <a:rPr lang="en-US" sz="3000" smtClean="0">
                <a:solidFill>
                  <a:srgbClr val="0070C0"/>
                </a:solidFill>
                <a:cs typeface="Arial" charset="0"/>
              </a:rPr>
              <a:t>Goals:</a:t>
            </a:r>
          </a:p>
          <a:p>
            <a:pPr algn="l" rtl="0" eaLnBrk="1" hangingPunct="1">
              <a:lnSpc>
                <a:spcPct val="80000"/>
              </a:lnSpc>
              <a:buFont typeface="Arial" charset="0"/>
              <a:buNone/>
            </a:pPr>
            <a:r>
              <a:rPr lang="en-US" sz="3000" smtClean="0">
                <a:cs typeface="Arial" charset="0"/>
              </a:rPr>
              <a:t>-Cure</a:t>
            </a:r>
          </a:p>
          <a:p>
            <a:pPr algn="l" rtl="0" eaLnBrk="1" hangingPunct="1">
              <a:lnSpc>
                <a:spcPct val="80000"/>
              </a:lnSpc>
              <a:buFont typeface="Arial" charset="0"/>
              <a:buNone/>
            </a:pPr>
            <a:r>
              <a:rPr lang="en-US" sz="3000" smtClean="0">
                <a:cs typeface="Arial" charset="0"/>
              </a:rPr>
              <a:t>-Control</a:t>
            </a:r>
          </a:p>
          <a:p>
            <a:pPr algn="l" rtl="0" eaLnBrk="1" hangingPunct="1">
              <a:lnSpc>
                <a:spcPct val="80000"/>
              </a:lnSpc>
              <a:buFont typeface="Arial" charset="0"/>
              <a:buNone/>
            </a:pPr>
            <a:r>
              <a:rPr lang="en-US" sz="3000" smtClean="0">
                <a:cs typeface="Arial" charset="0"/>
              </a:rPr>
              <a:t>-Palliative. </a:t>
            </a:r>
          </a:p>
          <a:p>
            <a:pPr algn="l" rtl="0" eaLnBrk="1" hangingPunct="1">
              <a:lnSpc>
                <a:spcPct val="80000"/>
              </a:lnSpc>
            </a:pPr>
            <a:r>
              <a:rPr lang="en-US" sz="3000" smtClean="0">
                <a:cs typeface="Arial" charset="0"/>
              </a:rPr>
              <a:t>About 20-99% of the tumor cells exposed to chemotherapeutic agent is destroyed. Repeated dose is necessary over a prolonged period of time regression of disease. 100% eradication is impossible but the goal of treatment is that the remaining cells can be destroyed by body immune system.</a:t>
            </a:r>
            <a:endParaRPr lang="ar-SA" sz="30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t>Oncology</a:t>
            </a:r>
            <a:br>
              <a:rPr lang="en-US" dirty="0" smtClean="0"/>
            </a:br>
            <a:endParaRPr lang="ar-SA" dirty="0"/>
          </a:p>
        </p:txBody>
      </p:sp>
      <p:pic>
        <p:nvPicPr>
          <p:cNvPr id="77826" name="عنصر نائب للمحتوى 3" descr="http://www.topnews.in/health/files/colon-cancer.jpg"/>
          <p:cNvPicPr>
            <a:picLocks noGrp="1"/>
          </p:cNvPicPr>
          <p:nvPr>
            <p:ph idx="1"/>
          </p:nvPr>
        </p:nvPicPr>
        <p:blipFill>
          <a:blip r:embed="rId3"/>
          <a:srcRect/>
          <a:stretch>
            <a:fillRect/>
          </a:stretch>
        </p:blipFill>
        <p:spPr>
          <a:xfrm>
            <a:off x="2609850" y="1957388"/>
            <a:ext cx="3924300" cy="38100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t>Oncology</a:t>
            </a:r>
            <a:br>
              <a:rPr lang="en-US" dirty="0" smtClean="0"/>
            </a:br>
            <a:endParaRPr lang="ar-SA" dirty="0"/>
          </a:p>
        </p:txBody>
      </p:sp>
      <p:pic>
        <p:nvPicPr>
          <p:cNvPr id="79874" name="عنصر نائب للمحتوى 7" descr="http://i38.tinypic.com/nlpjz6.jpg"/>
          <p:cNvPicPr>
            <a:picLocks noGrp="1"/>
          </p:cNvPicPr>
          <p:nvPr>
            <p:ph idx="1"/>
          </p:nvPr>
        </p:nvPicPr>
        <p:blipFill>
          <a:blip r:embed="rId3"/>
          <a:srcRect/>
          <a:stretch>
            <a:fillRect/>
          </a:stretch>
        </p:blipFill>
        <p:spPr>
          <a:xfrm>
            <a:off x="1116013" y="1412875"/>
            <a:ext cx="6840537" cy="5256213"/>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صورة 1" descr="http://i37.tinypic.com/2gsqtlt.jpg"/>
          <p:cNvPicPr>
            <a:picLocks noChangeAspect="1" noChangeArrowheads="1"/>
          </p:cNvPicPr>
          <p:nvPr/>
        </p:nvPicPr>
        <p:blipFill>
          <a:blip r:embed="rId3"/>
          <a:srcRect/>
          <a:stretch>
            <a:fillRect/>
          </a:stretch>
        </p:blipFill>
        <p:spPr bwMode="auto">
          <a:xfrm>
            <a:off x="4787900" y="1916113"/>
            <a:ext cx="3810000" cy="3048000"/>
          </a:xfrm>
          <a:prstGeom prst="rect">
            <a:avLst/>
          </a:prstGeom>
          <a:noFill/>
          <a:ln w="9525">
            <a:noFill/>
            <a:miter lim="800000"/>
            <a:headEnd/>
            <a:tailEnd/>
          </a:ln>
        </p:spPr>
      </p:pic>
      <p:pic>
        <p:nvPicPr>
          <p:cNvPr id="81922" name="صورة 2" descr="http://nursingcrib.com/wp-content/uploads/lung-cancer.jpg"/>
          <p:cNvPicPr>
            <a:picLocks noChangeAspect="1" noChangeArrowheads="1"/>
          </p:cNvPicPr>
          <p:nvPr/>
        </p:nvPicPr>
        <p:blipFill>
          <a:blip r:embed="rId4"/>
          <a:srcRect/>
          <a:stretch>
            <a:fillRect/>
          </a:stretch>
        </p:blipFill>
        <p:spPr bwMode="auto">
          <a:xfrm>
            <a:off x="611188" y="1916113"/>
            <a:ext cx="3810000" cy="3048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صورة 1" descr="http://www.babble.com/CS/blogs/strollerderby/breast%20cancer.JPG"/>
          <p:cNvPicPr>
            <a:picLocks noChangeAspect="1" noChangeArrowheads="1"/>
          </p:cNvPicPr>
          <p:nvPr/>
        </p:nvPicPr>
        <p:blipFill>
          <a:blip r:embed="rId3"/>
          <a:srcRect/>
          <a:stretch>
            <a:fillRect/>
          </a:stretch>
        </p:blipFill>
        <p:spPr bwMode="auto">
          <a:xfrm>
            <a:off x="5651500" y="1268413"/>
            <a:ext cx="2924175" cy="2933700"/>
          </a:xfrm>
          <a:prstGeom prst="rect">
            <a:avLst/>
          </a:prstGeom>
          <a:noFill/>
          <a:ln w="9525">
            <a:noFill/>
            <a:miter lim="800000"/>
            <a:headEnd/>
            <a:tailEnd/>
          </a:ln>
        </p:spPr>
      </p:pic>
      <p:pic>
        <p:nvPicPr>
          <p:cNvPr id="83970" name="صورة 2" descr="http://nursingcrib.com/wp-content/uploads/breast-cancer-symptoms.gif"/>
          <p:cNvPicPr>
            <a:picLocks noChangeAspect="1" noChangeArrowheads="1"/>
          </p:cNvPicPr>
          <p:nvPr/>
        </p:nvPicPr>
        <p:blipFill>
          <a:blip r:embed="rId4"/>
          <a:srcRect/>
          <a:stretch>
            <a:fillRect/>
          </a:stretch>
        </p:blipFill>
        <p:spPr bwMode="auto">
          <a:xfrm>
            <a:off x="468313" y="1125538"/>
            <a:ext cx="5016500" cy="5040312"/>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عنوان 1"/>
          <p:cNvSpPr>
            <a:spLocks noGrp="1"/>
          </p:cNvSpPr>
          <p:nvPr>
            <p:ph type="title"/>
          </p:nvPr>
        </p:nvSpPr>
        <p:spPr/>
        <p:txBody>
          <a:bodyPr/>
          <a:lstStyle/>
          <a:p>
            <a:pPr algn="l" eaLnBrk="1" hangingPunct="1"/>
            <a:r>
              <a:rPr lang="en-US" smtClean="0">
                <a:solidFill>
                  <a:srgbClr val="FF0000"/>
                </a:solidFill>
                <a:cs typeface="Times New Roman" pitchFamily="18" charset="0"/>
              </a:rPr>
              <a:t>NURSING PROCESS OF CANCER </a:t>
            </a:r>
            <a:endParaRPr lang="ar-SA" smtClean="0">
              <a:solidFill>
                <a:srgbClr val="FF0000"/>
              </a:solidFill>
            </a:endParaRPr>
          </a:p>
        </p:txBody>
      </p:sp>
      <p:sp>
        <p:nvSpPr>
          <p:cNvPr id="86018" name="عنصر نائب للمحتوى 2"/>
          <p:cNvSpPr>
            <a:spLocks noGrp="1"/>
          </p:cNvSpPr>
          <p:nvPr>
            <p:ph idx="1"/>
          </p:nvPr>
        </p:nvSpPr>
        <p:spPr/>
        <p:txBody>
          <a:bodyPr/>
          <a:lstStyle/>
          <a:p>
            <a:pPr algn="l" rtl="0" eaLnBrk="1" hangingPunct="1"/>
            <a:r>
              <a:rPr lang="en-US" smtClean="0">
                <a:solidFill>
                  <a:srgbClr val="FF0000"/>
                </a:solidFill>
                <a:cs typeface="Arial" charset="0"/>
              </a:rPr>
              <a:t>ASSESSMENT</a:t>
            </a:r>
            <a:endParaRPr lang="en-US" smtClean="0">
              <a:cs typeface="Arial" charset="0"/>
            </a:endParaRPr>
          </a:p>
          <a:p>
            <a:pPr algn="l" rtl="0" eaLnBrk="1" hangingPunct="1"/>
            <a:r>
              <a:rPr lang="en-US" smtClean="0">
                <a:cs typeface="Arial" charset="0"/>
              </a:rPr>
              <a:t>Regardless of the type of cancer treatment or prognosis, many patients with cancer are susceptible to these problems and complications. An important role of the nurse on the oncology team is to assess the patient for these problems and complications.</a:t>
            </a:r>
            <a:endParaRPr lang="ar-SA"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عنوان 1"/>
          <p:cNvSpPr>
            <a:spLocks noGrp="1"/>
          </p:cNvSpPr>
          <p:nvPr>
            <p:ph type="title"/>
          </p:nvPr>
        </p:nvSpPr>
        <p:spPr/>
        <p:txBody>
          <a:bodyPr/>
          <a:lstStyle/>
          <a:p>
            <a:pPr rtl="0" eaLnBrk="1" hangingPunct="1"/>
            <a:r>
              <a:rPr lang="en-US" smtClean="0">
                <a:solidFill>
                  <a:srgbClr val="FF0000"/>
                </a:solidFill>
                <a:cs typeface="Times New Roman" pitchFamily="18" charset="0"/>
              </a:rPr>
              <a:t>nursing Diagnosis</a:t>
            </a:r>
            <a:endParaRPr lang="ar-SA" smtClean="0">
              <a:solidFill>
                <a:srgbClr val="FF0000"/>
              </a:solidFill>
            </a:endParaRPr>
          </a:p>
        </p:txBody>
      </p:sp>
      <p:sp>
        <p:nvSpPr>
          <p:cNvPr id="3" name="عنصر نائب للمحتوى 2"/>
          <p:cNvSpPr>
            <a:spLocks noGrp="1"/>
          </p:cNvSpPr>
          <p:nvPr>
            <p:ph idx="1"/>
          </p:nvPr>
        </p:nvSpPr>
        <p:spPr/>
        <p:txBody>
          <a:bodyPr rtlCol="1">
            <a:normAutofit lnSpcReduction="10000"/>
          </a:bodyPr>
          <a:lstStyle/>
          <a:p>
            <a:pPr marL="514350" indent="-514350" algn="l" rtl="0" eaLnBrk="1" fontAlgn="auto" hangingPunct="1">
              <a:spcAft>
                <a:spcPts val="0"/>
              </a:spcAft>
              <a:buFont typeface="+mj-lt"/>
              <a:buAutoNum type="arabicPeriod"/>
              <a:defRPr/>
            </a:pPr>
            <a:r>
              <a:rPr lang="en-US" dirty="0" smtClean="0"/>
              <a:t>Impaired tissue integrity related to the effects of treatment and the disease</a:t>
            </a:r>
          </a:p>
          <a:p>
            <a:pPr marL="514350" indent="-514350" algn="l" rtl="0" eaLnBrk="1" fontAlgn="auto" hangingPunct="1">
              <a:spcAft>
                <a:spcPts val="0"/>
              </a:spcAft>
              <a:buFont typeface="+mj-lt"/>
              <a:buAutoNum type="arabicPeriod"/>
              <a:defRPr/>
            </a:pPr>
            <a:r>
              <a:rPr lang="en-US" dirty="0" smtClean="0"/>
              <a:t>Altered nutrition: less than body requirements related to anorexia and gastrointestinal changes</a:t>
            </a:r>
          </a:p>
          <a:p>
            <a:pPr marL="514350" indent="-514350" algn="l" rtl="0" eaLnBrk="1" fontAlgn="auto" hangingPunct="1">
              <a:spcAft>
                <a:spcPts val="0"/>
              </a:spcAft>
              <a:buFont typeface="+mj-lt"/>
              <a:buAutoNum type="arabicPeriod"/>
              <a:defRPr/>
            </a:pPr>
            <a:r>
              <a:rPr lang="en-US" dirty="0" smtClean="0"/>
              <a:t>Pain and discomfort related to disease and treatment effects </a:t>
            </a:r>
          </a:p>
          <a:p>
            <a:pPr marL="514350" indent="-514350" algn="l" rtl="0" eaLnBrk="1" fontAlgn="auto" hangingPunct="1">
              <a:spcAft>
                <a:spcPts val="0"/>
              </a:spcAft>
              <a:buFont typeface="+mj-lt"/>
              <a:buAutoNum type="arabicPeriod"/>
              <a:defRPr/>
            </a:pPr>
            <a:r>
              <a:rPr lang="en-US" dirty="0" smtClean="0"/>
              <a:t>Fatigue related to physical and psychological stressors</a:t>
            </a:r>
          </a:p>
          <a:p>
            <a:pPr marL="514350" indent="-514350" algn="l" rtl="0" eaLnBrk="1" fontAlgn="auto" hangingPunct="1">
              <a:spcAft>
                <a:spcPts val="0"/>
              </a:spcAft>
              <a:buFont typeface="Arial" pitchFamily="34" charset="0"/>
              <a:buNone/>
              <a:defRPr/>
            </a:pPr>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عنوان 1"/>
          <p:cNvSpPr>
            <a:spLocks noGrp="1"/>
          </p:cNvSpPr>
          <p:nvPr>
            <p:ph type="title"/>
          </p:nvPr>
        </p:nvSpPr>
        <p:spPr/>
        <p:txBody>
          <a:bodyPr/>
          <a:lstStyle/>
          <a:p>
            <a:pPr eaLnBrk="1" hangingPunct="1"/>
            <a:r>
              <a:rPr lang="en-US" smtClean="0">
                <a:solidFill>
                  <a:srgbClr val="FF0000"/>
                </a:solidFill>
                <a:cs typeface="Times New Roman" pitchFamily="18" charset="0"/>
              </a:rPr>
              <a:t>Nursing diagnoses</a:t>
            </a:r>
            <a:endParaRPr lang="ar-SA" smtClean="0">
              <a:solidFill>
                <a:srgbClr val="FF0000"/>
              </a:solidFill>
            </a:endParaRPr>
          </a:p>
        </p:txBody>
      </p:sp>
      <p:sp>
        <p:nvSpPr>
          <p:cNvPr id="90114" name="عنصر نائب للمحتوى 2"/>
          <p:cNvSpPr>
            <a:spLocks noGrp="1"/>
          </p:cNvSpPr>
          <p:nvPr>
            <p:ph idx="1"/>
          </p:nvPr>
        </p:nvSpPr>
        <p:spPr/>
        <p:txBody>
          <a:bodyPr/>
          <a:lstStyle/>
          <a:p>
            <a:pPr marL="514350" indent="-514350" algn="l" rtl="0" eaLnBrk="1" hangingPunct="1">
              <a:buFont typeface="Calibri" pitchFamily="34" charset="0"/>
              <a:buNone/>
            </a:pPr>
            <a:r>
              <a:rPr lang="en-US" smtClean="0">
                <a:cs typeface="Arial" charset="0"/>
              </a:rPr>
              <a:t>5-Grieving related to anticipated loss and altered role function </a:t>
            </a:r>
          </a:p>
          <a:p>
            <a:pPr marL="514350" indent="-514350" algn="l" rtl="0" eaLnBrk="1" hangingPunct="1">
              <a:buFont typeface="Calibri" pitchFamily="34" charset="0"/>
              <a:buNone/>
            </a:pPr>
            <a:r>
              <a:rPr lang="en-US" smtClean="0">
                <a:cs typeface="Arial" charset="0"/>
              </a:rPr>
              <a:t>6-Body image disturbance related to changes in appearance and role functions</a:t>
            </a:r>
            <a:endParaRPr lang="ar-SA"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rtl="0" eaLnBrk="1" fontAlgn="auto" hangingPunct="1">
              <a:spcAft>
                <a:spcPts val="0"/>
              </a:spcAft>
              <a:defRPr/>
            </a:pPr>
            <a:r>
              <a:rPr lang="en-US" dirty="0" smtClean="0">
                <a:solidFill>
                  <a:srgbClr val="FF0000"/>
                </a:solidFill>
              </a:rPr>
              <a:t>Collaborative problems/potential complications</a:t>
            </a:r>
            <a:endParaRPr lang="ar-SA" dirty="0">
              <a:solidFill>
                <a:srgbClr val="FF0000"/>
              </a:solidFill>
            </a:endParaRPr>
          </a:p>
        </p:txBody>
      </p:sp>
      <p:sp>
        <p:nvSpPr>
          <p:cNvPr id="3" name="عنصر نائب للمحتوى 2"/>
          <p:cNvSpPr>
            <a:spLocks noGrp="1"/>
          </p:cNvSpPr>
          <p:nvPr>
            <p:ph idx="1"/>
          </p:nvPr>
        </p:nvSpPr>
        <p:spPr/>
        <p:txBody>
          <a:bodyPr rtlCol="1">
            <a:normAutofit fontScale="92500" lnSpcReduction="10000"/>
          </a:bodyPr>
          <a:lstStyle/>
          <a:p>
            <a:pPr marL="514350" indent="-514350" algn="l" rtl="0" eaLnBrk="1" fontAlgn="auto" hangingPunct="1">
              <a:spcAft>
                <a:spcPts val="0"/>
              </a:spcAft>
              <a:buFont typeface="+mj-lt"/>
              <a:buAutoNum type="arabicPeriod"/>
              <a:defRPr/>
            </a:pPr>
            <a:r>
              <a:rPr lang="en-US" dirty="0" smtClean="0"/>
              <a:t>Infection and sepsis</a:t>
            </a:r>
          </a:p>
          <a:p>
            <a:pPr marL="514350" indent="-514350" algn="l" rtl="0" eaLnBrk="1" fontAlgn="auto" hangingPunct="1">
              <a:spcAft>
                <a:spcPts val="0"/>
              </a:spcAft>
              <a:buFont typeface="+mj-lt"/>
              <a:buAutoNum type="arabicPeriod"/>
              <a:defRPr/>
            </a:pPr>
            <a:r>
              <a:rPr lang="en-US" dirty="0" smtClean="0"/>
              <a:t>Hemorrhage</a:t>
            </a:r>
          </a:p>
          <a:p>
            <a:pPr marL="514350" indent="-514350" algn="l" rtl="0" eaLnBrk="1" fontAlgn="auto" hangingPunct="1">
              <a:spcAft>
                <a:spcPts val="0"/>
              </a:spcAft>
              <a:buFont typeface="+mj-lt"/>
              <a:buAutoNum type="arabicPeriod"/>
              <a:defRPr/>
            </a:pPr>
            <a:r>
              <a:rPr lang="en-US" dirty="0" smtClean="0"/>
              <a:t>Superior vena cava syndrome</a:t>
            </a:r>
          </a:p>
          <a:p>
            <a:pPr marL="514350" indent="-514350" algn="l" rtl="0" eaLnBrk="1" fontAlgn="auto" hangingPunct="1">
              <a:spcAft>
                <a:spcPts val="0"/>
              </a:spcAft>
              <a:buFont typeface="+mj-lt"/>
              <a:buAutoNum type="arabicPeriod"/>
              <a:defRPr/>
            </a:pPr>
            <a:r>
              <a:rPr lang="en-US" dirty="0" smtClean="0"/>
              <a:t>Spinal cord compression</a:t>
            </a:r>
          </a:p>
          <a:p>
            <a:pPr marL="514350" indent="-514350" algn="l" rtl="0" eaLnBrk="1" fontAlgn="auto" hangingPunct="1">
              <a:spcAft>
                <a:spcPts val="0"/>
              </a:spcAft>
              <a:buFont typeface="+mj-lt"/>
              <a:buAutoNum type="arabicPeriod"/>
              <a:defRPr/>
            </a:pPr>
            <a:r>
              <a:rPr lang="en-US" dirty="0" err="1" smtClean="0"/>
              <a:t>Hypercalcemia</a:t>
            </a:r>
            <a:endParaRPr lang="en-US" dirty="0" smtClean="0"/>
          </a:p>
          <a:p>
            <a:pPr marL="514350" indent="-514350" algn="l" rtl="0" eaLnBrk="1" fontAlgn="auto" hangingPunct="1">
              <a:spcAft>
                <a:spcPts val="0"/>
              </a:spcAft>
              <a:buFont typeface="+mj-lt"/>
              <a:buAutoNum type="arabicPeriod"/>
              <a:defRPr/>
            </a:pPr>
            <a:r>
              <a:rPr lang="en-US" dirty="0" smtClean="0"/>
              <a:t>Pericardial effusion</a:t>
            </a:r>
          </a:p>
          <a:p>
            <a:pPr marL="514350" indent="-514350" algn="l" rtl="0" eaLnBrk="1" fontAlgn="auto" hangingPunct="1">
              <a:spcAft>
                <a:spcPts val="0"/>
              </a:spcAft>
              <a:buFont typeface="+mj-lt"/>
              <a:buAutoNum type="arabicPeriod"/>
              <a:defRPr/>
            </a:pPr>
            <a:r>
              <a:rPr lang="en-US" dirty="0" smtClean="0"/>
              <a:t>Disseminated intravascular coagulation</a:t>
            </a:r>
          </a:p>
          <a:p>
            <a:pPr marL="514350" indent="-514350" algn="l" rtl="0" eaLnBrk="1" fontAlgn="auto" hangingPunct="1">
              <a:spcAft>
                <a:spcPts val="0"/>
              </a:spcAft>
              <a:buFont typeface="+mj-lt"/>
              <a:buAutoNum type="arabicPeriod"/>
              <a:defRPr/>
            </a:pPr>
            <a:r>
              <a:rPr lang="en-US" dirty="0" smtClean="0"/>
              <a:t>Syndrome of inappropriate secretion of </a:t>
            </a:r>
            <a:r>
              <a:rPr lang="en-US" dirty="0" err="1" smtClean="0"/>
              <a:t>antidiuretic</a:t>
            </a:r>
            <a:r>
              <a:rPr lang="en-US" dirty="0" smtClean="0"/>
              <a:t> hormone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عنوان 1"/>
          <p:cNvSpPr>
            <a:spLocks noGrp="1"/>
          </p:cNvSpPr>
          <p:nvPr>
            <p:ph type="title"/>
          </p:nvPr>
        </p:nvSpPr>
        <p:spPr/>
        <p:txBody>
          <a:bodyPr/>
          <a:lstStyle/>
          <a:p>
            <a:pPr eaLnBrk="1" hangingPunct="1"/>
            <a:r>
              <a:rPr lang="en-US" smtClean="0">
                <a:solidFill>
                  <a:srgbClr val="FF0000"/>
                </a:solidFill>
                <a:cs typeface="Times New Roman" pitchFamily="18" charset="0"/>
              </a:rPr>
              <a:t>Planning and goals</a:t>
            </a:r>
            <a:endParaRPr lang="ar-SA" smtClean="0">
              <a:solidFill>
                <a:srgbClr val="FF0000"/>
              </a:solidFill>
            </a:endParaRPr>
          </a:p>
        </p:txBody>
      </p:sp>
      <p:sp>
        <p:nvSpPr>
          <p:cNvPr id="94210" name="عنصر نائب للمحتوى 2"/>
          <p:cNvSpPr>
            <a:spLocks noGrp="1"/>
          </p:cNvSpPr>
          <p:nvPr>
            <p:ph idx="1"/>
          </p:nvPr>
        </p:nvSpPr>
        <p:spPr/>
        <p:txBody>
          <a:bodyPr/>
          <a:lstStyle/>
          <a:p>
            <a:pPr algn="l" rtl="0" eaLnBrk="1" hangingPunct="1"/>
            <a:r>
              <a:rPr lang="en-US" smtClean="0">
                <a:cs typeface="Arial" charset="0"/>
              </a:rPr>
              <a:t>The major goals for the patient may include maintenance of tissue integrity, maintenance of nutrition, relief of pain, relief of fatigue, effective progression through the grieving process, improved body image, and absence of complications</a:t>
            </a:r>
            <a:endParaRPr lang="ar-SA"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عنوان 1"/>
          <p:cNvSpPr>
            <a:spLocks noGrp="1"/>
          </p:cNvSpPr>
          <p:nvPr>
            <p:ph type="title"/>
          </p:nvPr>
        </p:nvSpPr>
        <p:spPr/>
        <p:txBody>
          <a:bodyPr/>
          <a:lstStyle/>
          <a:p>
            <a:pPr eaLnBrk="1" hangingPunct="1"/>
            <a:r>
              <a:rPr lang="en-US" smtClean="0">
                <a:solidFill>
                  <a:srgbClr val="FF0000"/>
                </a:solidFill>
                <a:cs typeface="Times New Roman" pitchFamily="18" charset="0"/>
              </a:rPr>
              <a:t>Nursing interventions</a:t>
            </a:r>
            <a:endParaRPr lang="ar-SA" smtClean="0">
              <a:solidFill>
                <a:srgbClr val="FF0000"/>
              </a:solidFill>
            </a:endParaRPr>
          </a:p>
        </p:txBody>
      </p:sp>
      <p:sp>
        <p:nvSpPr>
          <p:cNvPr id="96258" name="عنصر نائب للمحتوى 2"/>
          <p:cNvSpPr>
            <a:spLocks noGrp="1"/>
          </p:cNvSpPr>
          <p:nvPr>
            <p:ph idx="1"/>
          </p:nvPr>
        </p:nvSpPr>
        <p:spPr/>
        <p:txBody>
          <a:bodyPr/>
          <a:lstStyle/>
          <a:p>
            <a:pPr algn="l" rtl="0" eaLnBrk="1" hangingPunct="1">
              <a:buFont typeface="Arial" charset="0"/>
              <a:buNone/>
            </a:pPr>
            <a:r>
              <a:rPr lang="en-US" smtClean="0">
                <a:cs typeface="Arial" charset="0"/>
              </a:rPr>
              <a:t>1-The pt with cancer is at risk for various adverse effects of therapy and complications. The nurse in all health care settings assists the patient and family in managing these problems.</a:t>
            </a:r>
            <a:endParaRPr lang="ar-SA"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98306" name="عنصر نائب للمحتوى 2"/>
          <p:cNvSpPr>
            <a:spLocks noGrp="1"/>
          </p:cNvSpPr>
          <p:nvPr>
            <p:ph idx="1"/>
          </p:nvPr>
        </p:nvSpPr>
        <p:spPr/>
        <p:txBody>
          <a:bodyPr/>
          <a:lstStyle/>
          <a:p>
            <a:pPr algn="l" rtl="0" eaLnBrk="1" hangingPunct="1">
              <a:buFont typeface="Arial" charset="0"/>
              <a:buNone/>
            </a:pPr>
            <a:r>
              <a:rPr lang="en-US" smtClean="0">
                <a:cs typeface="Arial" charset="0"/>
              </a:rPr>
              <a:t>2-Maintaining tissue integrity</a:t>
            </a:r>
          </a:p>
          <a:p>
            <a:pPr algn="l" rtl="0" eaLnBrk="1" hangingPunct="1"/>
            <a:r>
              <a:rPr lang="en-US" smtClean="0">
                <a:cs typeface="Arial" charset="0"/>
              </a:rPr>
              <a:t>The pt who is experiencing skin and tissue reactions to radiation therapy requires careful skin  care to prevent further skin irritation, drying, and damage.</a:t>
            </a:r>
            <a:endParaRPr lang="ar-SA"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100354" name="عنصر نائب للمحتوى 2"/>
          <p:cNvSpPr>
            <a:spLocks noGrp="1"/>
          </p:cNvSpPr>
          <p:nvPr>
            <p:ph idx="1"/>
          </p:nvPr>
        </p:nvSpPr>
        <p:spPr/>
        <p:txBody>
          <a:bodyPr/>
          <a:lstStyle/>
          <a:p>
            <a:pPr algn="l" rtl="0" eaLnBrk="1" hangingPunct="1">
              <a:buFont typeface="Arial" charset="0"/>
              <a:buNone/>
            </a:pPr>
            <a:r>
              <a:rPr lang="en-US" smtClean="0">
                <a:cs typeface="Arial" charset="0"/>
              </a:rPr>
              <a:t>3-Managing stomatitis</a:t>
            </a:r>
          </a:p>
          <a:p>
            <a:pPr algn="l" rtl="0" eaLnBrk="1" hangingPunct="1"/>
            <a:r>
              <a:rPr lang="en-US" smtClean="0">
                <a:cs typeface="Arial" charset="0"/>
              </a:rPr>
              <a:t>Stomatitis, an inflammatory response of the oral tissues, commonly develops within 5 to 14 days after the pt receives certain</a:t>
            </a:r>
            <a:endParaRPr lang="ar-SA"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102402" name="عنصر نائب للمحتوى 2"/>
          <p:cNvSpPr>
            <a:spLocks noGrp="1"/>
          </p:cNvSpPr>
          <p:nvPr>
            <p:ph idx="1"/>
          </p:nvPr>
        </p:nvSpPr>
        <p:spPr/>
        <p:txBody>
          <a:bodyPr/>
          <a:lstStyle/>
          <a:p>
            <a:pPr algn="l" rtl="0" eaLnBrk="1" hangingPunct="1">
              <a:buFont typeface="Arial" charset="0"/>
              <a:buNone/>
            </a:pPr>
            <a:r>
              <a:rPr lang="en-US" smtClean="0">
                <a:cs typeface="Arial" charset="0"/>
              </a:rPr>
              <a:t>4-Explaining alopecia</a:t>
            </a:r>
          </a:p>
          <a:p>
            <a:pPr algn="l" rtl="0" eaLnBrk="1" hangingPunct="1"/>
            <a:r>
              <a:rPr lang="en-US" smtClean="0">
                <a:cs typeface="Arial" charset="0"/>
              </a:rPr>
              <a:t>The temporary or permanent thinning or complete loss of hair is a potential adverse effect of various radiation therapies and chemotherapeutic agents.</a:t>
            </a:r>
            <a:endParaRPr lang="ar-SA"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104450" name="عنصر نائب للمحتوى 2"/>
          <p:cNvSpPr>
            <a:spLocks noGrp="1"/>
          </p:cNvSpPr>
          <p:nvPr>
            <p:ph idx="1"/>
          </p:nvPr>
        </p:nvSpPr>
        <p:spPr/>
        <p:txBody>
          <a:bodyPr/>
          <a:lstStyle/>
          <a:p>
            <a:pPr algn="l" rtl="0" eaLnBrk="1" hangingPunct="1">
              <a:lnSpc>
                <a:spcPct val="90000"/>
              </a:lnSpc>
              <a:buFont typeface="Arial" charset="0"/>
              <a:buNone/>
            </a:pPr>
            <a:r>
              <a:rPr lang="en-US" smtClean="0">
                <a:cs typeface="Arial" charset="0"/>
              </a:rPr>
              <a:t>5-Managing malignant skin lesions</a:t>
            </a:r>
          </a:p>
          <a:p>
            <a:pPr algn="l" rtl="0" eaLnBrk="1" hangingPunct="1">
              <a:lnSpc>
                <a:spcPct val="90000"/>
              </a:lnSpc>
            </a:pPr>
            <a:r>
              <a:rPr lang="en-US" smtClean="0">
                <a:cs typeface="Arial" charset="0"/>
              </a:rPr>
              <a:t>Promoting nutrition</a:t>
            </a:r>
          </a:p>
          <a:p>
            <a:pPr algn="l" rtl="0" eaLnBrk="1" hangingPunct="1">
              <a:lnSpc>
                <a:spcPct val="90000"/>
              </a:lnSpc>
            </a:pPr>
            <a:r>
              <a:rPr lang="en-US" smtClean="0">
                <a:cs typeface="Arial" charset="0"/>
              </a:rPr>
              <a:t>Relieving pain</a:t>
            </a:r>
          </a:p>
          <a:p>
            <a:pPr algn="l" rtl="0" eaLnBrk="1" hangingPunct="1">
              <a:lnSpc>
                <a:spcPct val="90000"/>
              </a:lnSpc>
            </a:pPr>
            <a:r>
              <a:rPr lang="en-US" smtClean="0">
                <a:cs typeface="Arial" charset="0"/>
              </a:rPr>
              <a:t>Decreasing fatigue</a:t>
            </a:r>
          </a:p>
          <a:p>
            <a:pPr algn="l" rtl="0" eaLnBrk="1" hangingPunct="1">
              <a:lnSpc>
                <a:spcPct val="90000"/>
              </a:lnSpc>
            </a:pPr>
            <a:r>
              <a:rPr lang="en-US" smtClean="0">
                <a:cs typeface="Arial" charset="0"/>
              </a:rPr>
              <a:t>Purpose</a:t>
            </a:r>
          </a:p>
          <a:p>
            <a:pPr algn="l" rtl="0" eaLnBrk="1" hangingPunct="1">
              <a:lnSpc>
                <a:spcPct val="90000"/>
              </a:lnSpc>
            </a:pPr>
            <a:r>
              <a:rPr lang="en-US" smtClean="0">
                <a:cs typeface="Arial" charset="0"/>
              </a:rPr>
              <a:t>Study sample and design</a:t>
            </a:r>
          </a:p>
          <a:p>
            <a:pPr algn="l" rtl="0" eaLnBrk="1" hangingPunct="1">
              <a:lnSpc>
                <a:spcPct val="90000"/>
              </a:lnSpc>
            </a:pPr>
            <a:r>
              <a:rPr lang="en-US" smtClean="0">
                <a:cs typeface="Arial" charset="0"/>
              </a:rPr>
              <a:t>Findings</a:t>
            </a:r>
          </a:p>
          <a:p>
            <a:pPr algn="l" rtl="0" eaLnBrk="1" hangingPunct="1">
              <a:lnSpc>
                <a:spcPct val="90000"/>
              </a:lnSpc>
            </a:pPr>
            <a:r>
              <a:rPr lang="en-US" smtClean="0">
                <a:cs typeface="Arial" charset="0"/>
              </a:rPr>
              <a:t>Nursing implications</a:t>
            </a:r>
          </a:p>
          <a:p>
            <a:pPr algn="l" rtl="0" eaLnBrk="1" hangingPunct="1">
              <a:lnSpc>
                <a:spcPct val="90000"/>
              </a:lnSpc>
              <a:buFont typeface="Arial" charset="0"/>
              <a:buNone/>
            </a:pPr>
            <a:endParaRPr lang="ar-SA"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en-US" dirty="0" smtClean="0">
                <a:solidFill>
                  <a:srgbClr val="FF0000"/>
                </a:solidFill>
              </a:rPr>
              <a:t>Oncology</a:t>
            </a:r>
            <a:r>
              <a:rPr lang="en-US" dirty="0" smtClean="0"/>
              <a:t/>
            </a:r>
            <a:br>
              <a:rPr lang="en-US" dirty="0" smtClean="0"/>
            </a:br>
            <a:endParaRPr lang="ar-SA" dirty="0"/>
          </a:p>
        </p:txBody>
      </p:sp>
      <p:sp>
        <p:nvSpPr>
          <p:cNvPr id="106498" name="عنصر نائب للمحتوى 2"/>
          <p:cNvSpPr>
            <a:spLocks noGrp="1"/>
          </p:cNvSpPr>
          <p:nvPr>
            <p:ph idx="1"/>
          </p:nvPr>
        </p:nvSpPr>
        <p:spPr/>
        <p:txBody>
          <a:bodyPr/>
          <a:lstStyle/>
          <a:p>
            <a:pPr algn="l" rtl="0" eaLnBrk="1" hangingPunct="1"/>
            <a:r>
              <a:rPr lang="en-US" smtClean="0">
                <a:cs typeface="Arial" charset="0"/>
              </a:rPr>
              <a:t>Improving body image and self esteem</a:t>
            </a:r>
          </a:p>
          <a:p>
            <a:pPr algn="l" rtl="0" eaLnBrk="1" hangingPunct="1"/>
            <a:r>
              <a:rPr lang="en-US" smtClean="0">
                <a:cs typeface="Arial" charset="0"/>
              </a:rPr>
              <a:t>Assisting in the grieving process</a:t>
            </a:r>
          </a:p>
          <a:p>
            <a:pPr algn="l" rtl="0" eaLnBrk="1" hangingPunct="1"/>
            <a:r>
              <a:rPr lang="en-US" smtClean="0">
                <a:cs typeface="Arial" charset="0"/>
              </a:rPr>
              <a:t>Monitoring and managing potential complications</a:t>
            </a:r>
          </a:p>
          <a:p>
            <a:pPr algn="l" rtl="0" eaLnBrk="1" hangingPunct="1">
              <a:buFont typeface="Arial" charset="0"/>
              <a:buNone/>
            </a:pPr>
            <a:endParaRPr lang="ar-SA"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عنوان 1"/>
          <p:cNvSpPr>
            <a:spLocks noGrp="1"/>
          </p:cNvSpPr>
          <p:nvPr>
            <p:ph type="title"/>
          </p:nvPr>
        </p:nvSpPr>
        <p:spPr/>
        <p:txBody>
          <a:bodyPr/>
          <a:lstStyle/>
          <a:p>
            <a:pPr eaLnBrk="1" hangingPunct="1"/>
            <a:r>
              <a:rPr lang="en-US" smtClean="0">
                <a:solidFill>
                  <a:srgbClr val="FF0000"/>
                </a:solidFill>
                <a:cs typeface="Times New Roman" pitchFamily="18" charset="0"/>
              </a:rPr>
              <a:t>evaluation</a:t>
            </a:r>
            <a:endParaRPr lang="ar-SA" smtClean="0">
              <a:solidFill>
                <a:srgbClr val="FF0000"/>
              </a:solidFill>
            </a:endParaRPr>
          </a:p>
        </p:txBody>
      </p:sp>
      <p:sp>
        <p:nvSpPr>
          <p:cNvPr id="108546" name="عنصر نائب للمحتوى 2"/>
          <p:cNvSpPr>
            <a:spLocks noGrp="1"/>
          </p:cNvSpPr>
          <p:nvPr>
            <p:ph idx="1"/>
          </p:nvPr>
        </p:nvSpPr>
        <p:spPr/>
        <p:txBody>
          <a:bodyPr/>
          <a:lstStyle/>
          <a:p>
            <a:pPr algn="l" rtl="0" eaLnBrk="1" hangingPunct="1"/>
            <a:r>
              <a:rPr lang="en-US" smtClean="0">
                <a:cs typeface="Arial" charset="0"/>
              </a:rPr>
              <a:t>Maintains adequate tissue ( skin and mucous membrane)integrity</a:t>
            </a:r>
          </a:p>
          <a:p>
            <a:pPr algn="l" rtl="0" eaLnBrk="1" hangingPunct="1"/>
            <a:r>
              <a:rPr lang="en-US" smtClean="0">
                <a:cs typeface="Arial" charset="0"/>
              </a:rPr>
              <a:t>Maintains adequate nutritional status</a:t>
            </a:r>
          </a:p>
          <a:p>
            <a:pPr algn="l" rtl="0" eaLnBrk="1" hangingPunct="1"/>
            <a:r>
              <a:rPr lang="en-US" smtClean="0">
                <a:cs typeface="Arial" charset="0"/>
              </a:rPr>
              <a:t>Achieves relief of pain and discomfort</a:t>
            </a:r>
            <a:endParaRPr lang="ar-SA" smtClean="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426</TotalTime>
  <Words>1540</Words>
  <Application>Microsoft Office PowerPoint</Application>
  <PresentationFormat>عرض على الشاشة (3:4)‏</PresentationFormat>
  <Paragraphs>280</Paragraphs>
  <Slides>39</Slides>
  <Notes>39</Notes>
  <HiddenSlides>0</HiddenSlides>
  <MMClips>0</MMClips>
  <ScaleCrop>false</ScaleCrop>
  <HeadingPairs>
    <vt:vector size="4" baseType="variant">
      <vt:variant>
        <vt:lpstr>سمة</vt:lpstr>
      </vt:variant>
      <vt:variant>
        <vt:i4>1</vt:i4>
      </vt:variant>
      <vt:variant>
        <vt:lpstr>عناوين الشرائح</vt:lpstr>
      </vt:variant>
      <vt:variant>
        <vt:i4>39</vt:i4>
      </vt:variant>
    </vt:vector>
  </HeadingPairs>
  <TitlesOfParts>
    <vt:vector size="40" baseType="lpstr">
      <vt:lpstr>سمة Office</vt:lpstr>
      <vt:lpstr>Oncology </vt:lpstr>
      <vt:lpstr>Oncology </vt:lpstr>
      <vt:lpstr>Pathophysiology</vt:lpstr>
      <vt:lpstr>الشريحة 4</vt:lpstr>
      <vt:lpstr> Etiology</vt:lpstr>
      <vt:lpstr> </vt:lpstr>
      <vt:lpstr>Etiology</vt:lpstr>
      <vt:lpstr>Diagnostic procedures:- </vt:lpstr>
      <vt:lpstr> Staging of cancer:   </vt:lpstr>
      <vt:lpstr> Ten steps of protective factors in cancer prevention:</vt:lpstr>
      <vt:lpstr>Role of the nurse in detection and prevention of cancer :</vt:lpstr>
      <vt:lpstr>Management of cancer: </vt:lpstr>
      <vt:lpstr>Oncology </vt:lpstr>
      <vt:lpstr>Oncology </vt:lpstr>
      <vt:lpstr>Oncology </vt:lpstr>
      <vt:lpstr>Oncology </vt:lpstr>
      <vt:lpstr>Oncology </vt:lpstr>
      <vt:lpstr>Oncology </vt:lpstr>
      <vt:lpstr>Oncology </vt:lpstr>
      <vt:lpstr>Oncology </vt:lpstr>
      <vt:lpstr>Oncology </vt:lpstr>
      <vt:lpstr>Oncology </vt:lpstr>
      <vt:lpstr>Oncology </vt:lpstr>
      <vt:lpstr>Oncology </vt:lpstr>
      <vt:lpstr>Oncology </vt:lpstr>
      <vt:lpstr>الشريحة 26</vt:lpstr>
      <vt:lpstr>الشريحة 27</vt:lpstr>
      <vt:lpstr>NURSING PROCESS OF CANCER </vt:lpstr>
      <vt:lpstr>nursing Diagnosis</vt:lpstr>
      <vt:lpstr>Nursing diagnoses</vt:lpstr>
      <vt:lpstr>Collaborative problems/potential complications</vt:lpstr>
      <vt:lpstr>Planning and goals</vt:lpstr>
      <vt:lpstr>Nursing interventions</vt:lpstr>
      <vt:lpstr>Oncology </vt:lpstr>
      <vt:lpstr>Oncology </vt:lpstr>
      <vt:lpstr>Oncology </vt:lpstr>
      <vt:lpstr>Oncology </vt:lpstr>
      <vt:lpstr>Oncology </vt:lpstr>
      <vt:lpstr>evaluation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dell</dc:creator>
  <cp:lastModifiedBy>user</cp:lastModifiedBy>
  <cp:revision>47</cp:revision>
  <dcterms:created xsi:type="dcterms:W3CDTF">2010-10-11T18:34:46Z</dcterms:created>
  <dcterms:modified xsi:type="dcterms:W3CDTF">2006-01-28T15:30:46Z</dcterms:modified>
</cp:coreProperties>
</file>