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6" r:id="rId2"/>
    <p:sldId id="257" r:id="rId3"/>
    <p:sldId id="267" r:id="rId4"/>
    <p:sldId id="268" r:id="rId5"/>
    <p:sldId id="269" r:id="rId6"/>
    <p:sldId id="279" r:id="rId7"/>
    <p:sldId id="278" r:id="rId8"/>
    <p:sldId id="277" r:id="rId9"/>
    <p:sldId id="276" r:id="rId10"/>
    <p:sldId id="275" r:id="rId11"/>
    <p:sldId id="274" r:id="rId12"/>
    <p:sldId id="273" r:id="rId13"/>
    <p:sldId id="272" r:id="rId14"/>
    <p:sldId id="271" r:id="rId15"/>
    <p:sldId id="270" r:id="rId16"/>
    <p:sldId id="280" r:id="rId17"/>
    <p:sldId id="281" r:id="rId18"/>
    <p:sldId id="282" r:id="rId19"/>
    <p:sldId id="266" r:id="rId20"/>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9" autoAdjust="0"/>
    <p:restoredTop sz="94664" autoAdjust="0"/>
  </p:normalViewPr>
  <p:slideViewPr>
    <p:cSldViewPr>
      <p:cViewPr>
        <p:scale>
          <a:sx n="66" d="100"/>
          <a:sy n="66" d="100"/>
        </p:scale>
        <p:origin x="-480" y="-192"/>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11/24/2012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1" name="Rectangle 20"/>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smtClean="0">
              <a:solidFill>
                <a:schemeClr val="accent1">
                  <a:lumMod val="50000"/>
                </a:schemeClr>
              </a:solidFill>
              <a:latin typeface="AYM Wadiy S_U normal."/>
              <a:cs typeface="Times New Roman" pitchFamily="18" charset="0"/>
            </a:endParaRPr>
          </a:p>
          <a:p>
            <a:pPr algn="ctr"/>
            <a:r>
              <a:rPr lang="ar-SA" sz="2800" b="1" dirty="0" smtClean="0">
                <a:solidFill>
                  <a:srgbClr val="7F7F7F"/>
                </a:solidFill>
                <a:latin typeface="Calibri" pitchFamily="34" charset="0"/>
                <a:cs typeface="Times New Roman" pitchFamily="18" charset="0"/>
              </a:rPr>
              <a:t>حاضر العالم الإسلامي</a:t>
            </a:r>
            <a:endParaRPr lang="en-US" sz="2800" b="1" dirty="0" smtClean="0">
              <a:solidFill>
                <a:srgbClr val="7F7F7F"/>
              </a:solidFill>
              <a:latin typeface="Calibri" pitchFamily="34" charset="0"/>
            </a:endParaRPr>
          </a:p>
          <a:p>
            <a:pPr algn="ctr"/>
            <a:r>
              <a:rPr lang="ar-SA" sz="2600" b="1" dirty="0" smtClean="0">
                <a:solidFill>
                  <a:schemeClr val="bg2">
                    <a:lumMod val="25000"/>
                  </a:schemeClr>
                </a:solidFill>
                <a:latin typeface="Calibri" pitchFamily="34" charset="0"/>
                <a:cs typeface="Times New Roman" pitchFamily="18" charset="0"/>
              </a:rPr>
              <a:t>د</a:t>
            </a:r>
            <a:r>
              <a:rPr lang="en-US" sz="2600" b="1" dirty="0" smtClean="0">
                <a:solidFill>
                  <a:schemeClr val="bg2">
                    <a:lumMod val="25000"/>
                  </a:schemeClr>
                </a:solidFill>
                <a:latin typeface="Calibri" pitchFamily="34" charset="0"/>
                <a:cs typeface="Times New Roman" pitchFamily="18" charset="0"/>
              </a:rPr>
              <a:t>.</a:t>
            </a:r>
            <a:r>
              <a:rPr lang="ar-SA" sz="2600" b="1" dirty="0" smtClean="0">
                <a:solidFill>
                  <a:schemeClr val="bg2">
                    <a:lumMod val="25000"/>
                  </a:schemeClr>
                </a:solidFill>
                <a:latin typeface="Calibri" pitchFamily="34" charset="0"/>
                <a:cs typeface="Times New Roman" pitchFamily="18" charset="0"/>
              </a:rPr>
              <a:t>مهند </a:t>
            </a:r>
            <a:r>
              <a:rPr lang="ar-SA" sz="2600" b="1" dirty="0" err="1" smtClean="0">
                <a:solidFill>
                  <a:schemeClr val="bg2">
                    <a:lumMod val="25000"/>
                  </a:schemeClr>
                </a:solidFill>
                <a:latin typeface="Calibri" pitchFamily="34" charset="0"/>
                <a:cs typeface="Times New Roman" pitchFamily="18" charset="0"/>
              </a:rPr>
              <a:t>الدعجة</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rtl="1"/>
            <a:r>
              <a:rPr lang="ar-SA" b="1" dirty="0" smtClean="0"/>
              <a:t>المحاضرة الثانية</a:t>
            </a:r>
            <a:endParaRPr lang="en-US" dirty="0" smtClean="0"/>
          </a:p>
        </p:txBody>
      </p:sp>
      <p:sp>
        <p:nvSpPr>
          <p:cNvPr id="6147" name="Subtitle 5"/>
          <p:cNvSpPr>
            <a:spLocks noGrp="1"/>
          </p:cNvSpPr>
          <p:nvPr>
            <p:ph type="subTitle" idx="1"/>
          </p:nvPr>
        </p:nvSpPr>
        <p:spPr>
          <a:xfrm>
            <a:off x="990600" y="3886200"/>
            <a:ext cx="7429500" cy="1752600"/>
          </a:xfrm>
        </p:spPr>
        <p:txBody>
          <a:bodyPr/>
          <a:lstStyle/>
          <a:p>
            <a:r>
              <a:rPr lang="ar-SA" b="1" dirty="0" smtClean="0"/>
              <a:t>أهمية العالم الإسلامي ومقوماته الأساسية</a:t>
            </a:r>
            <a:r>
              <a:rPr lang="en-US" b="1" dirty="0" smtClean="0"/>
              <a:t>…..</a:t>
            </a:r>
            <a:endParaRPr lang="en-US" b="1" dirty="0" smtClean="0">
              <a:solidFill>
                <a:schemeClr val="tx1"/>
              </a:solidFill>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dirty="0" smtClean="0">
                <a:solidFill>
                  <a:schemeClr val="tx2">
                    <a:lumMod val="75000"/>
                  </a:schemeClr>
                </a:solidFill>
              </a:rPr>
              <a:t>عناصر المحاضرة</a:t>
            </a:r>
            <a:endParaRPr lang="en-US" dirty="0">
              <a:solidFill>
                <a:schemeClr val="tx2">
                  <a:lumMod val="75000"/>
                </a:schemeClr>
              </a:solidFill>
            </a:endParaRPr>
          </a:p>
        </p:txBody>
      </p:sp>
      <p:sp>
        <p:nvSpPr>
          <p:cNvPr id="7171" name="Text Placeholder 5"/>
          <p:cNvSpPr>
            <a:spLocks noGrp="1"/>
          </p:cNvSpPr>
          <p:nvPr>
            <p:ph idx="1"/>
          </p:nvPr>
        </p:nvSpPr>
        <p:spPr/>
        <p:txBody>
          <a:bodyPr/>
          <a:lstStyle/>
          <a:p>
            <a:pPr rtl="1" eaLnBrk="1" hangingPunct="1">
              <a:buFont typeface="Arial" pitchFamily="34" charset="0"/>
              <a:buChar char="•"/>
            </a:pPr>
            <a:r>
              <a:rPr lang="ar-SA" b="1" dirty="0" smtClean="0">
                <a:cs typeface="Arial" pitchFamily="34" charset="0"/>
              </a:rPr>
              <a:t>مقدمة</a:t>
            </a:r>
          </a:p>
          <a:p>
            <a:pPr rtl="1" eaLnBrk="1" hangingPunct="1">
              <a:buFont typeface="Arial" pitchFamily="34" charset="0"/>
              <a:buChar char="•"/>
            </a:pPr>
            <a:r>
              <a:rPr lang="en-US" b="1" dirty="0" smtClean="0">
                <a:cs typeface="Arial" pitchFamily="34" charset="0"/>
              </a:rPr>
              <a:t> </a:t>
            </a:r>
            <a:r>
              <a:rPr lang="ar-SA" b="1" dirty="0" smtClean="0"/>
              <a:t>الثروات الحيوانية.</a:t>
            </a:r>
            <a:endParaRPr lang="ar-SA" b="1" dirty="0" smtClean="0">
              <a:cs typeface="Arial" pitchFamily="34" charset="0"/>
            </a:endParaRPr>
          </a:p>
          <a:p>
            <a:pPr rtl="1" eaLnBrk="1" hangingPunct="1">
              <a:buFont typeface="Arial" pitchFamily="34" charset="0"/>
              <a:buChar char="•"/>
            </a:pPr>
            <a:r>
              <a:rPr lang="ar-SA" b="1" dirty="0" smtClean="0">
                <a:cs typeface="Arial" pitchFamily="34" charset="0"/>
              </a:rPr>
              <a:t> </a:t>
            </a:r>
            <a:r>
              <a:rPr lang="ar-SA" b="1" dirty="0" smtClean="0"/>
              <a:t>الثروة المائية.</a:t>
            </a:r>
            <a:endParaRPr lang="ar-SA" b="1" dirty="0" smtClean="0">
              <a:cs typeface="Arial" pitchFamily="34" charset="0"/>
            </a:endParaRPr>
          </a:p>
          <a:p>
            <a:pPr rtl="1" eaLnBrk="1" hangingPunct="1">
              <a:buFont typeface="Arial" pitchFamily="34" charset="0"/>
              <a:buChar char="•"/>
            </a:pPr>
            <a:r>
              <a:rPr lang="ar-SA" b="1" dirty="0" smtClean="0">
                <a:cs typeface="Arial" pitchFamily="34" charset="0"/>
              </a:rPr>
              <a:t> </a:t>
            </a:r>
            <a:r>
              <a:rPr lang="ar-SA" b="1" dirty="0" smtClean="0"/>
              <a:t>الثروة المعدنية.</a:t>
            </a:r>
          </a:p>
          <a:p>
            <a:pPr rtl="1" eaLnBrk="1" hangingPunct="1">
              <a:buFont typeface="Arial" pitchFamily="34" charset="0"/>
              <a:buChar char="•"/>
            </a:pPr>
            <a:r>
              <a:rPr lang="ar-SA" b="1" dirty="0" smtClean="0">
                <a:cs typeface="Arial" pitchFamily="34" charset="0"/>
              </a:rPr>
              <a:t> معادن أخرى.</a:t>
            </a:r>
            <a:endParaRPr lang="ar-SA" b="1" dirty="0" smtClean="0"/>
          </a:p>
          <a:p>
            <a:pPr rtl="1" eaLnBrk="1" hangingPunct="1">
              <a:buFont typeface="Arial" pitchFamily="34" charset="0"/>
              <a:buChar char="•"/>
            </a:pPr>
            <a:r>
              <a:rPr lang="ar-SA" b="1" dirty="0" smtClean="0">
                <a:cs typeface="Arial" pitchFamily="34" charset="0"/>
              </a:rPr>
              <a:t> </a:t>
            </a:r>
            <a:r>
              <a:rPr lang="ar-SA" b="1" dirty="0" smtClean="0"/>
              <a:t>الأهمية الإستراتيجية للعالم الإسلامي</a:t>
            </a:r>
            <a:r>
              <a:rPr lang="ar-SA" dirty="0" smtClean="0"/>
              <a:t>.</a:t>
            </a:r>
            <a:endParaRPr lang="ar-SA" b="1" dirty="0" smtClean="0"/>
          </a:p>
          <a:p>
            <a:pPr rtl="1" eaLnBrk="1" hangingPunct="1">
              <a:buFont typeface="Arial" pitchFamily="34" charset="0"/>
              <a:buChar char="•"/>
            </a:pPr>
            <a:r>
              <a:rPr lang="ar-SA" b="1" dirty="0" smtClean="0"/>
              <a:t>ثالثاً: أهمية العالم الإسلامي البشرية.</a:t>
            </a:r>
          </a:p>
          <a:p>
            <a:pPr rtl="1" eaLnBrk="1" hangingPunct="1">
              <a:buFont typeface="Arial" pitchFamily="34" charset="0"/>
              <a:buChar char="•"/>
            </a:pPr>
            <a:r>
              <a:rPr lang="en-US" b="1" dirty="0" smtClean="0"/>
              <a:t> </a:t>
            </a:r>
            <a:r>
              <a:rPr lang="ar-SA" b="1" dirty="0" smtClean="0"/>
              <a:t>مفهوم الأمة الإسلامية .</a:t>
            </a:r>
            <a:r>
              <a:rPr lang="en-US" dirty="0" smtClean="0"/>
              <a:t/>
            </a:r>
            <a:br>
              <a:rPr lang="en-US" dirty="0" smtClean="0"/>
            </a:br>
            <a:endParaRPr lang="ar-SA" b="1" dirty="0" smtClean="0">
              <a:cs typeface="Arial" pitchFamily="34" charset="0"/>
            </a:endParaRPr>
          </a:p>
          <a:p>
            <a:r>
              <a:rPr lang="en-US" b="1" dirty="0" smtClean="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مقدمه:</a:t>
            </a:r>
            <a:endParaRPr lang="en-US" dirty="0"/>
          </a:p>
        </p:txBody>
      </p:sp>
      <p:sp>
        <p:nvSpPr>
          <p:cNvPr id="3" name="عنصر نائب للمحتوى 2"/>
          <p:cNvSpPr>
            <a:spLocks noGrp="1"/>
          </p:cNvSpPr>
          <p:nvPr>
            <p:ph idx="1"/>
          </p:nvPr>
        </p:nvSpPr>
        <p:spPr/>
        <p:txBody>
          <a:bodyPr/>
          <a:lstStyle/>
          <a:p>
            <a:pPr rtl="1" eaLnBrk="1" hangingPunct="1"/>
            <a:r>
              <a:rPr lang="ar-SA" b="1" dirty="0" smtClean="0">
                <a:cs typeface="Arial" pitchFamily="34" charset="0"/>
              </a:rPr>
              <a:t> درسنا المحاضرة السابقة:</a:t>
            </a:r>
          </a:p>
          <a:p>
            <a:pPr rtl="1" eaLnBrk="1" hangingPunct="1">
              <a:buFont typeface="Arial" pitchFamily="34" charset="0"/>
              <a:buChar char="•"/>
            </a:pPr>
            <a:r>
              <a:rPr lang="ar-SA" b="1" dirty="0" smtClean="0">
                <a:cs typeface="Arial" pitchFamily="34" charset="0"/>
              </a:rPr>
              <a:t>أهمية العالم الإسلامي.</a:t>
            </a:r>
          </a:p>
          <a:p>
            <a:pPr rtl="1" eaLnBrk="1" hangingPunct="1">
              <a:buFont typeface="Arial" pitchFamily="34" charset="0"/>
              <a:buChar char="•"/>
            </a:pPr>
            <a:r>
              <a:rPr lang="ar-SA" b="1" dirty="0" smtClean="0">
                <a:cs typeface="Arial" pitchFamily="34" charset="0"/>
              </a:rPr>
              <a:t> </a:t>
            </a:r>
            <a:r>
              <a:rPr lang="ar-SA" b="1" dirty="0" smtClean="0"/>
              <a:t>أولاً: الموقع الإستراتيجي .</a:t>
            </a:r>
            <a:endParaRPr lang="ar-SA" b="1" dirty="0" smtClean="0">
              <a:cs typeface="Arial" pitchFamily="34" charset="0"/>
            </a:endParaRPr>
          </a:p>
          <a:p>
            <a:pPr rtl="1" eaLnBrk="1" hangingPunct="1">
              <a:buFont typeface="Arial" pitchFamily="34" charset="0"/>
              <a:buChar char="•"/>
            </a:pPr>
            <a:r>
              <a:rPr lang="ar-SA" b="1" dirty="0" smtClean="0">
                <a:cs typeface="Arial" pitchFamily="34" charset="0"/>
              </a:rPr>
              <a:t> </a:t>
            </a:r>
            <a:r>
              <a:rPr lang="ar-SA" b="1" dirty="0" smtClean="0"/>
              <a:t>إطلالة العالم الإسلامي على البحار والمحيطات.</a:t>
            </a:r>
          </a:p>
          <a:p>
            <a:pPr rtl="1" eaLnBrk="1" hangingPunct="1">
              <a:buFont typeface="Arial" pitchFamily="34" charset="0"/>
              <a:buChar char="•"/>
            </a:pPr>
            <a:r>
              <a:rPr lang="ar-SA" b="1" dirty="0" smtClean="0">
                <a:cs typeface="Arial" pitchFamily="34" charset="0"/>
              </a:rPr>
              <a:t> </a:t>
            </a:r>
            <a:r>
              <a:rPr lang="ar-SA" b="1" dirty="0" err="1" smtClean="0"/>
              <a:t>المضائق</a:t>
            </a:r>
            <a:r>
              <a:rPr lang="ar-SA" b="1" dirty="0" smtClean="0"/>
              <a:t> التي يشرف عليها العالم الإسلامي.</a:t>
            </a:r>
          </a:p>
          <a:p>
            <a:pPr rtl="1" eaLnBrk="1" hangingPunct="1">
              <a:buFont typeface="Arial" pitchFamily="34" charset="0"/>
              <a:buChar char="•"/>
            </a:pPr>
            <a:r>
              <a:rPr lang="ar-SA" b="1" dirty="0" smtClean="0">
                <a:cs typeface="Arial" pitchFamily="34" charset="0"/>
              </a:rPr>
              <a:t> </a:t>
            </a:r>
            <a:r>
              <a:rPr lang="ar-SA" b="1" dirty="0" smtClean="0"/>
              <a:t>ثانياً: الموارد الطبيعية.</a:t>
            </a:r>
          </a:p>
          <a:p>
            <a:pPr rtl="1" eaLnBrk="1" hangingPunct="1">
              <a:buFont typeface="Arial" pitchFamily="34" charset="0"/>
              <a:buChar char="•"/>
            </a:pPr>
            <a:r>
              <a:rPr lang="ar-SA" b="1" dirty="0" smtClean="0"/>
              <a:t>الثروات الزراعية.</a:t>
            </a:r>
          </a:p>
          <a:p>
            <a:pPr rtl="1" eaLnBrk="1" hangingPunct="1">
              <a:buFont typeface="Arial" pitchFamily="34" charset="0"/>
              <a:buChar char="•"/>
            </a:pPr>
            <a:r>
              <a:rPr lang="ar-SA" b="1" dirty="0" smtClean="0"/>
              <a:t> أهم </a:t>
            </a:r>
            <a:r>
              <a:rPr lang="ar-SA" b="1" dirty="0" err="1" smtClean="0"/>
              <a:t>الغلات</a:t>
            </a:r>
            <a:r>
              <a:rPr lang="ar-SA" b="1" dirty="0" smtClean="0"/>
              <a:t>  الزراعية في العالم الإسلامي .</a:t>
            </a:r>
            <a:endParaRPr lang="en-US" dirty="0"/>
          </a:p>
        </p:txBody>
      </p:sp>
      <p:sp>
        <p:nvSpPr>
          <p:cNvPr id="4" name="Slide Number Placeholder 3"/>
          <p:cNvSpPr txBox="1">
            <a:spLocks/>
          </p:cNvSpPr>
          <p:nvPr/>
        </p:nvSpPr>
        <p:spPr bwMode="auto">
          <a:xfrm>
            <a:off x="4876800" y="6356350"/>
            <a:ext cx="4826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1D16D93-8795-4AD6-9A1F-54CC01E741BE}" type="slidenum">
              <a:rPr kumimoji="0" lang="ar-SA" sz="1200" b="0" i="0" u="none" strike="noStrike" kern="1200" cap="none" spc="0" normalizeH="0" baseline="0" noProof="0" smtClean="0">
                <a:ln>
                  <a:noFill/>
                </a:ln>
                <a:solidFill>
                  <a:schemeClr val="bg1"/>
                </a:solidFill>
                <a:effectLst/>
                <a:uLnTx/>
                <a:uFillTx/>
                <a:latin typeface="Calibri"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sz="1200" b="0" i="0" u="none" strike="noStrike" kern="1200" cap="none" spc="0" normalizeH="0" baseline="0" noProof="0" dirty="0" smtClean="0">
              <a:ln>
                <a:noFill/>
              </a:ln>
              <a:solidFill>
                <a:schemeClr val="bg1"/>
              </a:solidFill>
              <a:effectLst/>
              <a:uLnTx/>
              <a:uFillTx/>
              <a:latin typeface="Calibri" pitchFamily="34" charset="0"/>
              <a:ea typeface="+mn-ea"/>
              <a:cs typeface="Arial"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الثروات الحيوانية:</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just" rtl="1"/>
            <a:r>
              <a:rPr lang="ar-SA" dirty="0" smtClean="0"/>
              <a:t>      إن تنوع مناخ العالم الإسلامي أدى إلى وجود المراعي الطبيعية الواسعة , مثل حشائش السافانا وغيرها , وتلك المراعي والأعشاب هيأت لنشأت ثروة حيوانية متنوعة داخل قطاعات العالم الإسلامي المختلفة , من ماعز , وضأن , وإبل , وخيل , وبقر .</a:t>
            </a:r>
            <a:endParaRPr lang="en-US" dirty="0" smtClean="0"/>
          </a:p>
          <a:p>
            <a:pPr algn="just"/>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الثروة المائية:</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rtl="1"/>
            <a:r>
              <a:rPr lang="ar-SA" dirty="0" smtClean="0"/>
              <a:t>           إن إطلالة العالم الإسلامي على البحار والمحيطات والمنافذ المائية , واحتوائه على أنهار كبيرة , وبحيرات , وبحار داخلية (كبحر قزوين) , هيأ الأسباب لتوفر ثروات مائية كبيرة ، مثل الأسماك ، والأسفنج ، واللؤلؤ، فهناك الأسماك في اندونيسيا ،وباكستان ، وتركيا،وماليزيا ، ومصر، والمملكة العربية السعودية ، والمغرب.. وهناك أيضا الأسفنج الذي بالقرب من سواحل البحر المتوسط الجنوبية ، وسواحل البحر الأحمر،أما اللؤلؤ ذو الشهرة الواسعة فيكثر في مياه الخليج العربي ، وبعض مناطق البحر الأحمر ، ويجد اللؤلؤ الآن منافسة شديدة من اللؤلؤ الصناعي.</a:t>
            </a:r>
            <a:endParaRPr lang="en-US" dirty="0" smtClean="0"/>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الثروة المعدنية:</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rtl="1"/>
            <a:r>
              <a:rPr lang="ar-SA" b="1" dirty="0" smtClean="0"/>
              <a:t>       تحتوي أرضي العالم الإسلامي على معادن تعتبر ثروات طبيعية هامة ، وموارد مستغله، وبعضها غير مستغل ، ومن أهمها:</a:t>
            </a:r>
            <a:endParaRPr lang="en-US" b="1" dirty="0" smtClean="0"/>
          </a:p>
          <a:p>
            <a:pPr rtl="1"/>
            <a:r>
              <a:rPr lang="ar-SA" b="1" dirty="0" smtClean="0"/>
              <a:t>     </a:t>
            </a:r>
            <a:r>
              <a:rPr lang="ar-SA" sz="2800" b="1" u="sng" dirty="0" smtClean="0"/>
              <a:t>البترول والغاز الطبيعي </a:t>
            </a:r>
            <a:r>
              <a:rPr lang="ar-SA" sz="2800" b="1" dirty="0" smtClean="0"/>
              <a:t>: وتحتل دول العالم الإسلامي مركزا متفوقا في مجال إنتاجه واحتياطية الذي يقدر بأكثر من حوالي 57% من احتياطي العالم البترولي ، وأكثر من 53% من احتياطي الغاز الطبيعي ، وينتج العالم الإسلامي اليوم نحو ثلث الإنتاج العالمي من النفط ، ويساهم بأكثر من نصف النفط المعروض في الأسواق العالمية ، وأهم المناطق الإسلامية لإنتاجه هي:</a:t>
            </a:r>
            <a:endParaRPr lang="en-US" sz="2800" b="1" dirty="0" smtClean="0"/>
          </a:p>
          <a:p>
            <a:endParaRPr lang="en-US" b="1"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endParaRPr lang="en-US" dirty="0" smtClean="0"/>
          </a:p>
          <a:p>
            <a:pPr rtl="1"/>
            <a:r>
              <a:rPr lang="ar-SA" dirty="0" smtClean="0"/>
              <a:t>1_ منطقة الخليج العربي : المملكة العربية السعودية ، الكويت ، العراق ،إيران ، قطر، البحرين, عمان، والإمارات العربية المتحدة.</a:t>
            </a:r>
            <a:endParaRPr lang="en-US" dirty="0" smtClean="0"/>
          </a:p>
          <a:p>
            <a:pPr rtl="1"/>
            <a:r>
              <a:rPr lang="ar-SA" dirty="0" smtClean="0"/>
              <a:t>2_ منطقة جنوب شرق آسيا : وهي ماليزيا ، إندونيسيا ، سلطنة </a:t>
            </a:r>
            <a:r>
              <a:rPr lang="ar-SA" dirty="0" err="1" smtClean="0"/>
              <a:t>بروناي</a:t>
            </a:r>
            <a:r>
              <a:rPr lang="ar-SA" dirty="0" smtClean="0"/>
              <a:t>. </a:t>
            </a:r>
            <a:endParaRPr lang="en-US" dirty="0" smtClean="0"/>
          </a:p>
          <a:p>
            <a:pPr rtl="1"/>
            <a:r>
              <a:rPr lang="ar-SA" dirty="0" smtClean="0"/>
              <a:t>3_ منطقة قفقاسيا بين بحر قزوين والبحر الأسود_ وتستغله روسيا. </a:t>
            </a:r>
            <a:endParaRPr lang="en-US" dirty="0" smtClean="0"/>
          </a:p>
          <a:p>
            <a:pPr rtl="1"/>
            <a:r>
              <a:rPr lang="ar-SA" dirty="0" smtClean="0"/>
              <a:t>4_ منطقة شمال أفريقيا : ليبيا والجزائر.</a:t>
            </a:r>
            <a:endParaRPr lang="en-US" dirty="0" smtClean="0"/>
          </a:p>
          <a:p>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dirty="0" smtClean="0"/>
              <a:t>5_ غرب أفريقيا ، نيجيريا ، والكاميرون، وتوجو.</a:t>
            </a:r>
            <a:endParaRPr lang="en-US" dirty="0" smtClean="0"/>
          </a:p>
          <a:p>
            <a:pPr rtl="1"/>
            <a:r>
              <a:rPr lang="ar-SA" dirty="0" smtClean="0"/>
              <a:t>6_ وهناك بعض البترول في مصر ، والسودان ، واليمن.</a:t>
            </a:r>
            <a:endParaRPr lang="en-US" dirty="0" smtClean="0"/>
          </a:p>
          <a:p>
            <a:pPr rtl="1"/>
            <a:r>
              <a:rPr lang="ar-SA" dirty="0" smtClean="0"/>
              <a:t>والدول العشرة الأوائل في العالم في احتياطي البترول حسب ترتيبها هي : السعودية الكويت روسيا المكسيك إيران العراق  الإمارات العربية المتحدة, الولايات المتحدة, فنزويلا ، وليبيا ويلاحظ أن من بين هذه الدول العشرة هناك ست دول إسلامية ، وهذه دلالة على ما يتمتع </a:t>
            </a:r>
            <a:r>
              <a:rPr lang="ar-SA" dirty="0" err="1" smtClean="0"/>
              <a:t>به</a:t>
            </a:r>
            <a:r>
              <a:rPr lang="ar-SA" dirty="0" smtClean="0"/>
              <a:t> العالم الإسلامي من أهمية بوجود هذه المادة في أراضية.</a:t>
            </a:r>
            <a:endParaRPr lang="en-US" dirty="0" smtClean="0"/>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dirty="0" smtClean="0"/>
              <a:t> </a:t>
            </a:r>
            <a:endParaRPr lang="en-US" dirty="0" smtClean="0"/>
          </a:p>
          <a:p>
            <a:pPr rtl="1"/>
            <a:r>
              <a:rPr lang="ar-SA" dirty="0" smtClean="0"/>
              <a:t>   وأهمية البترول كمصدر من أهم مصادر الطاقة لا تحتاج إلى كثير بيان ، فبدونها لا يمكن قيام أي نوع من أنواع النشاط الاقتصادي ، سواء كان زراعيا أو صناعيا أو تجاريا ، وبدون الطاقة تتوقف وسائل النقل والمواصلات في العالم ، والبترول مادة خام لكثير من الصناعات الكيماوية والبترولية وهو فوق هذا وذاك يشكل المورد المالي الأساسي لمعظم الدول المنتجة له ، وكما قدمنا فإن العالم الإسلامي ينتج نحو ثلث الإنتاج العالمي النفطي . </a:t>
            </a:r>
            <a:endParaRPr lang="en-US" dirty="0" smtClean="0"/>
          </a:p>
          <a:p>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معادن أخرى:</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rtl="1"/>
            <a:r>
              <a:rPr lang="ar-SA" sz="2800" dirty="0" smtClean="0"/>
              <a:t>وفي العالم الإسلامي ثروات معدنية أخرى كالفوسفات الذي تصنع منه الأسمدة الزراعية , ويوجد الفوسفات في المملكة العربية السعودية , وتونس , والأردن , والسنغال , والجزائر , ومصر , وسوريا , وينتج العالم الإسلامي حوالي 21% من إنتاج الفوسفات في العالم .</a:t>
            </a:r>
            <a:endParaRPr lang="en-US" sz="2800" dirty="0" smtClean="0"/>
          </a:p>
          <a:p>
            <a:pPr rtl="1"/>
            <a:r>
              <a:rPr lang="ar-SA" sz="2800" dirty="0" smtClean="0"/>
              <a:t>وهناك الكروم الذي يستعمل في صناعة الصلب , والسبائك الحديدية يوجد في إيران , وتركيا , وباكستان , والسودان , وألبانيا , وأكثر الأقطار الإسلامية إنتاجاً للكروم هي تركيا والتي تنتج حوالي 41% من جملة إنتاج العالم الإسلامي , وتليها ألبانيا , ثم إيران وباكستان , ويبلغ إنتاج العالم الإسلامي من الكروم حوالي 19% من إنتاجه العالمي .</a:t>
            </a:r>
            <a:endParaRPr lang="en-US" sz="2800" dirty="0" smtClean="0"/>
          </a:p>
          <a:p>
            <a:endParaRPr lang="en-US" sz="28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sz="2600" dirty="0" smtClean="0"/>
              <a:t>أما الحديد فموجود في ماليزيا , وتركيا , وإيران , والمغرب , والجزائر , وباكستان , ومصر, وغينيا , وموريتانيا , وتونس .</a:t>
            </a:r>
            <a:endParaRPr lang="en-US" sz="2600" dirty="0" smtClean="0"/>
          </a:p>
          <a:p>
            <a:pPr rtl="1"/>
            <a:r>
              <a:rPr lang="ar-SA" sz="2600" dirty="0" smtClean="0"/>
              <a:t>وإنتاج العالم الإسلامي من القصدير ( من ماليزيا , وإندونيسيا , وإيران , والمغرب العربي , وتركيا , ونيجيريا  ) فيبلغ أكثر من نصف الإنتاج العالمي .</a:t>
            </a:r>
            <a:endParaRPr lang="en-US" sz="2600" dirty="0" smtClean="0"/>
          </a:p>
          <a:p>
            <a:r>
              <a:rPr lang="ar-SA" sz="2600" dirty="0" smtClean="0"/>
              <a:t>وعلى هذه الثروات المعدنية يقوم العديد من الصناعات المهمة التي تسهم في بناء ونمو اقتصاد البلاد الإسلامية , وتساعد على رفع مستوى دخل الأفراد , والنهوض بمستويات المعيشة , خاصة وأن رؤوس الأموال متوفرة في العالم الإسلامي , وبخاصة في البلدان المنتجة للبترول , وكذلك تتوفر الأيدي العاملة وبخاصة في البلدان المكتظة بالسكان مثل إندونيسيا , وبنغلاديش , وباكستان , ومصر , ونيجيريا وغيرها .</a:t>
            </a:r>
            <a:endParaRPr lang="en-US" sz="26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 الأهمية الإستراتيجية للعالم الإسلامي :</a:t>
            </a:r>
            <a:endParaRPr lang="en-US" dirty="0"/>
          </a:p>
        </p:txBody>
      </p:sp>
      <p:sp>
        <p:nvSpPr>
          <p:cNvPr id="3" name="عنصر نائب للمحتوى 2"/>
          <p:cNvSpPr>
            <a:spLocks noGrp="1"/>
          </p:cNvSpPr>
          <p:nvPr>
            <p:ph idx="1"/>
          </p:nvPr>
        </p:nvSpPr>
        <p:spPr/>
        <p:txBody>
          <a:bodyPr/>
          <a:lstStyle/>
          <a:p>
            <a:pPr rtl="1"/>
            <a:r>
              <a:rPr lang="ar-SA" sz="2400" dirty="0" smtClean="0"/>
              <a:t>       من خلال ما سبق يتضح لنا الأهمية الإستراتيجية للعالم الإسلامي , والتي تفوق أهمية غيره من المناطق , نتيجة لما يتمتع </a:t>
            </a:r>
            <a:r>
              <a:rPr lang="ar-SA" sz="2400" dirty="0" err="1" smtClean="0"/>
              <a:t>به</a:t>
            </a:r>
            <a:r>
              <a:rPr lang="ar-SA" sz="2400" dirty="0" smtClean="0"/>
              <a:t> من خصائص هي باختصار:</a:t>
            </a:r>
            <a:endParaRPr lang="en-US" sz="2400" dirty="0" smtClean="0"/>
          </a:p>
          <a:p>
            <a:pPr rtl="1"/>
            <a:r>
              <a:rPr lang="ar-SA" sz="2400" dirty="0" smtClean="0"/>
              <a:t>1- موقعه في قلب العالم القديم ( آسيا , وأفريقيا , وأوروبا ) وتوسطه بين ذلك العالم والعالم الجديد ( أمريكا الشمالية والجنوبية , وأستراليا ) .</a:t>
            </a:r>
            <a:endParaRPr lang="en-US" sz="2400" dirty="0" smtClean="0"/>
          </a:p>
          <a:p>
            <a:pPr rtl="1"/>
            <a:r>
              <a:rPr lang="ar-SA" sz="2400" dirty="0" smtClean="0"/>
              <a:t>2- إشرافه على البحار والمحيطات العالمية الهامة .</a:t>
            </a:r>
            <a:endParaRPr lang="en-US" sz="2400" dirty="0" smtClean="0"/>
          </a:p>
          <a:p>
            <a:pPr rtl="1"/>
            <a:r>
              <a:rPr lang="ar-SA" sz="2400" dirty="0" smtClean="0"/>
              <a:t>3- توافر مواد الوقود , وكذلك الموانئ البحرية , وصفاء أجوائه معظم أيام السنة مما جعله مركزاً مهماً للمواصلات العالمية .</a:t>
            </a:r>
            <a:endParaRPr lang="en-US" sz="2400" dirty="0" smtClean="0"/>
          </a:p>
          <a:p>
            <a:pPr rtl="1"/>
            <a:r>
              <a:rPr lang="ar-SA" sz="2400" dirty="0" smtClean="0"/>
              <a:t>4- توافر وتنوع محاصيله ومنتجاته الزراعية .</a:t>
            </a:r>
            <a:endParaRPr lang="en-US" sz="2400" dirty="0" smtClean="0"/>
          </a:p>
          <a:p>
            <a:pPr rtl="1"/>
            <a:r>
              <a:rPr lang="ar-SA" sz="2400" dirty="0" smtClean="0"/>
              <a:t>5- توافر المعادن المتنوعة والضرورية كمواد خام لكافة الصناعات الخفيفة والثقيلة , أضف إلى ذلك ازدياد أهمية هذا العالم بشق قناة السويس التي سهلت اتصال الشرق بالغرب بحراً , وقلصت المسافات إلى حد بعيد .</a:t>
            </a:r>
            <a:endParaRPr lang="en-US" sz="2400" dirty="0" smtClean="0"/>
          </a:p>
          <a:p>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ثالثاً: أهمية العالم الإسلامي البشرية:</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r>
              <a:rPr lang="ar-SA" dirty="0" smtClean="0"/>
              <a:t>سكان العالم الإسلامي مجملهم ومعظمهم مسلمون يكونون أمة الإسلام , أو الأمة الإسلامية , وهي أمة فريدة من حيث ماهيتها ومن حيث مقوماتها , وترابطها ووحدتها , فوحدتها ثابتة ومظاهرها كثيرة , ومتشابهة , ومتشعبة لا مثيل لها وهي قائمة على أسس راسخة أهم مظاهرها:</a:t>
            </a:r>
            <a:endParaRPr lang="en-US" dirty="0" smtClean="0"/>
          </a:p>
          <a:p>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sz="2800" dirty="0" smtClean="0"/>
              <a:t>1- وحدة العقيدة : فالتوحيد ، وشهادة أن لا إله إلا الله وأن محمدا رسول الله هي أصل وحدة المسلمين على كافة اختلافاتهم العرقية ، واللغوية ، والسياسية وغيرها .   </a:t>
            </a:r>
            <a:endParaRPr lang="en-US" sz="2800" dirty="0" smtClean="0"/>
          </a:p>
          <a:p>
            <a:pPr rtl="1"/>
            <a:r>
              <a:rPr lang="ar-SA" sz="2800" dirty="0" smtClean="0"/>
              <a:t>2- وحدة العبادة : فالهدف الأسمى بالنسبة للأمة الإسلامية هو عبادة الله الخالق القهار ، ووحدانية هذه العبادة تتجلى في الممارسة والسلوك ، فوحدة القبلة في الصلاة مظهر له وقعة في الأمة الإسلامية ، وكذلك صوم شهر رمضان  في السنة وكذلك الحج في شهر معلوم ، ويوم معلوم، وبلباس واحد ومناسك واحدة ، وقفتهم في عرفة في يوم واحد.</a:t>
            </a:r>
            <a:endParaRPr lang="en-US" sz="2800" dirty="0" smtClean="0"/>
          </a:p>
          <a:p>
            <a:pPr rtl="1"/>
            <a:r>
              <a:rPr lang="ar-SA" sz="2800" dirty="0" smtClean="0"/>
              <a:t>3- وحدة التشريع : وذلك أن مصدر التشريع في الإسلام هو القرآن الكريم والسنة النبوية المطهرة _  والشريعة هي قانون المسلمين الأوحد .</a:t>
            </a:r>
            <a:endParaRPr lang="en-US" sz="2800" dirty="0" smtClean="0"/>
          </a:p>
          <a:p>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dirty="0" smtClean="0"/>
              <a:t>4_ </a:t>
            </a:r>
            <a:r>
              <a:rPr lang="ar-SA" sz="2800" dirty="0" smtClean="0"/>
              <a:t>وحدة السلوك في العادات والتقاليد : وتتجلي في الأفراح والأتراح ، وفي آداب المسلمين في السلام ، وفي عونهم للمحتاج وإغاثتهم للمصابين من المسلمين وغيرهم في الكوارث والنوازل منطلقين من مبدأ " وتعاونوا على البر </a:t>
            </a:r>
            <a:r>
              <a:rPr lang="ar-SA" sz="2800" dirty="0" err="1" smtClean="0"/>
              <a:t>و</a:t>
            </a:r>
            <a:r>
              <a:rPr lang="ar-SA" sz="2800" dirty="0" smtClean="0"/>
              <a:t> التقوى " .</a:t>
            </a:r>
            <a:endParaRPr lang="en-US" sz="2800" dirty="0" smtClean="0"/>
          </a:p>
          <a:p>
            <a:pPr rtl="1"/>
            <a:r>
              <a:rPr lang="ar-SA" sz="2800" dirty="0" smtClean="0"/>
              <a:t>5 _ وحدة اللغة : فاللغة _ لغة القرآن الكريم _ هي لغة مشتركة بين جميع المسلمين ، فتعلمها واجب من أجل معرفة قواعد الإسلام وأداء عباداته .</a:t>
            </a:r>
            <a:endParaRPr lang="en-US" sz="2800" dirty="0" smtClean="0"/>
          </a:p>
          <a:p>
            <a:pPr rtl="1"/>
            <a:r>
              <a:rPr lang="ar-SA" sz="2800" dirty="0" smtClean="0"/>
              <a:t>6_ وحدة التاريخ ووحدة الآمال والهدف : فتاريخ المسلم أيا كان موقعه هو تاريخ الأمة الإسلامية .. فالتاريخ الإسلامي إلى جانب وحدة التطلع أمرين رابطان بين أفراد أمة الإسلام .</a:t>
            </a:r>
            <a:endParaRPr lang="en-US" sz="2800" dirty="0" smtClean="0"/>
          </a:p>
          <a:p>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مفهوم الأمة الإسلامية:</a:t>
            </a:r>
            <a:endParaRPr lang="en-US" dirty="0"/>
          </a:p>
        </p:txBody>
      </p:sp>
      <p:sp>
        <p:nvSpPr>
          <p:cNvPr id="3" name="عنصر نائب للمحتوى 2"/>
          <p:cNvSpPr>
            <a:spLocks noGrp="1"/>
          </p:cNvSpPr>
          <p:nvPr>
            <p:ph idx="1"/>
          </p:nvPr>
        </p:nvSpPr>
        <p:spPr/>
        <p:txBody>
          <a:bodyPr/>
          <a:lstStyle/>
          <a:p>
            <a:pPr algn="just" rtl="1"/>
            <a:r>
              <a:rPr lang="ar-SA" sz="2600" dirty="0" smtClean="0"/>
              <a:t>وفي ضوء ما سبق يعرف البعض الأمة الإسلامية بأنها :</a:t>
            </a:r>
            <a:endParaRPr lang="en-US" sz="2600" dirty="0" smtClean="0"/>
          </a:p>
          <a:p>
            <a:pPr algn="just" rtl="1"/>
            <a:r>
              <a:rPr lang="ar-SA" sz="2600" dirty="0" smtClean="0"/>
              <a:t>"مجموعة من الناس يعيشون على رقعة جغرافية واحدة ، ومتشابهة التضاريس،تجمع بينهم عوامل مشتركة مثل العرق والدين، واللغة ، والتاريخ ، والثقافة ،و العادات والأخلاق والمصالح المشتركة والأماني السياسية الواحدة ، وبمعنى آخر فإنها وحدة اجتماعية متماسكة لديها الانسجام والرغبة العامة في الحياة المشتركة " .</a:t>
            </a:r>
            <a:endParaRPr lang="en-US" sz="2600" dirty="0" smtClean="0"/>
          </a:p>
          <a:p>
            <a:pPr algn="just" rtl="1"/>
            <a:r>
              <a:rPr lang="ar-SA" sz="2600" dirty="0" smtClean="0"/>
              <a:t>والواقع إن مثل هذا التعريف لا ينطبق تماما على الأمة الإسلامية ، لكون تلك الأمة لا تعيش على رقعة جغرافية واحدة ، وليس العرق ( الجنس ) عاملا مشتركا ، لكون الإسلام لكل الأجناس ، وعليه يمكن تعريف الأمة الإسلامية ، والتي تعتبر أكثر شمولا من مفهوم العالم الإسلامي بأنها </a:t>
            </a:r>
            <a:r>
              <a:rPr lang="en-US" sz="2600" dirty="0" smtClean="0"/>
              <a:t>" </a:t>
            </a:r>
            <a:r>
              <a:rPr lang="ar-SA" sz="2600" dirty="0" smtClean="0"/>
              <a:t>قطاع كبير من البشرية آمن بالله رباً ، وبمحمد صلى الله عليه وسلم رسولا ، واتبع ما أنزل عليه وما جاء </a:t>
            </a:r>
            <a:r>
              <a:rPr lang="ar-SA" sz="2600" dirty="0" err="1" smtClean="0"/>
              <a:t>به</a:t>
            </a:r>
            <a:r>
              <a:rPr lang="ar-SA" sz="2600" dirty="0" smtClean="0"/>
              <a:t> " .</a:t>
            </a:r>
            <a:endParaRPr lang="en-US" sz="2600" dirty="0" smtClean="0"/>
          </a:p>
          <a:p>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r>
              <a:rPr lang="ar-SA" dirty="0" smtClean="0"/>
              <a:t>وهي أمة باقية ما بقى الإسلام , فدعوته دعوة عالمية لا تقتصر على أمة دون أمة , أو بلاد معينة , فالإسلام لكل الناس , وهو يرعى مصالح أهله وغيرهم من أهل الذمة .. والمسلمون الذين يزيد عددهم عن المليار نسمة يعيشون على أرض العالم الإسلامي التي تصل مساحتها إلى ما يقرب من ربع مساحة العالم , ويضاف إلى أولئك المسلمين ما يقرب من ربع عددهم يعيشون كأقليات مسلمة في وسط مجتمعات أخرى .**</a:t>
            </a:r>
            <a:endParaRPr lang="en-US" dirty="0" smtClean="0"/>
          </a:p>
          <a:p>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1432</TotalTime>
  <Words>1327</Words>
  <Application>Microsoft Office PowerPoint</Application>
  <PresentationFormat>A4 Paper (210x297 mm)‎</PresentationFormat>
  <Paragraphs>77</Paragraphs>
  <Slides>19</Slides>
  <Notes>0</Notes>
  <HiddenSlides>0</HiddenSlides>
  <MMClips>0</MMClips>
  <ScaleCrop>false</ScaleCrop>
  <HeadingPairs>
    <vt:vector size="4" baseType="variant">
      <vt:variant>
        <vt:lpstr>سمة</vt:lpstr>
      </vt:variant>
      <vt:variant>
        <vt:i4>1</vt:i4>
      </vt:variant>
      <vt:variant>
        <vt:lpstr>عناوين الشرائح</vt:lpstr>
      </vt:variant>
      <vt:variant>
        <vt:i4>19</vt:i4>
      </vt:variant>
    </vt:vector>
  </HeadingPairs>
  <TitlesOfParts>
    <vt:vector size="20" baseType="lpstr">
      <vt:lpstr>Office Theme</vt:lpstr>
      <vt:lpstr>الشريحة 1</vt:lpstr>
      <vt:lpstr>المحاضرة الثانية</vt:lpstr>
      <vt:lpstr>عناصر المحاضرة</vt:lpstr>
      <vt:lpstr>مقدمه:</vt:lpstr>
      <vt:lpstr>الثروات الحيوانية: </vt:lpstr>
      <vt:lpstr>الثروة المائية: </vt:lpstr>
      <vt:lpstr>الثروة المعدنية: </vt:lpstr>
      <vt:lpstr>الشريحة 8</vt:lpstr>
      <vt:lpstr>الشريحة 9</vt:lpstr>
      <vt:lpstr>الشريحة 10</vt:lpstr>
      <vt:lpstr>معادن أخرى: </vt:lpstr>
      <vt:lpstr>الشريحة 12</vt:lpstr>
      <vt:lpstr> الأهمية الإستراتيجية للعالم الإسلامي :</vt:lpstr>
      <vt:lpstr>ثالثاً: أهمية العالم الإسلامي البشرية: </vt:lpstr>
      <vt:lpstr>الشريحة 15</vt:lpstr>
      <vt:lpstr>الشريحة 16</vt:lpstr>
      <vt:lpstr>مفهوم الأمة الإسلامية:</vt:lpstr>
      <vt:lpstr>الشريحة 18</vt:lpstr>
      <vt:lpstr>الشريحة 19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ANAS BARAKAT</cp:lastModifiedBy>
  <cp:revision>99</cp:revision>
  <dcterms:created xsi:type="dcterms:W3CDTF">2009-10-14T19:14:34Z</dcterms:created>
  <dcterms:modified xsi:type="dcterms:W3CDTF">2012-11-24T12:36:39Z</dcterms:modified>
</cp:coreProperties>
</file>