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67" r:id="rId4"/>
    <p:sldId id="259" r:id="rId5"/>
    <p:sldId id="287" r:id="rId6"/>
    <p:sldId id="288" r:id="rId7"/>
    <p:sldId id="289" r:id="rId8"/>
    <p:sldId id="302" r:id="rId9"/>
    <p:sldId id="301" r:id="rId10"/>
    <p:sldId id="300" r:id="rId11"/>
    <p:sldId id="299" r:id="rId12"/>
    <p:sldId id="298" r:id="rId13"/>
    <p:sldId id="297" r:id="rId14"/>
    <p:sldId id="296" r:id="rId15"/>
    <p:sldId id="295" r:id="rId16"/>
    <p:sldId id="294" r:id="rId17"/>
    <p:sldId id="293" r:id="rId18"/>
    <p:sldId id="292" r:id="rId19"/>
    <p:sldId id="291" r:id="rId20"/>
    <p:sldId id="290" r:id="rId21"/>
    <p:sldId id="304" r:id="rId22"/>
    <p:sldId id="266" r:id="rId2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 varScale="1">
        <p:scale>
          <a:sx n="70" d="100"/>
          <a:sy n="70" d="100"/>
        </p:scale>
        <p:origin x="-348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حاضر العالم الإسلامي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د. مهند </a:t>
            </a:r>
            <a:r>
              <a:rPr lang="ar-SA" sz="2600" b="1" dirty="0" err="1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الدعجة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/>
            <a:r>
              <a:rPr lang="ar-SA" sz="2600" b="1" dirty="0" smtClean="0"/>
              <a:t>المحاضرة الثالثة</a:t>
            </a:r>
            <a:endParaRPr lang="en-US" sz="2600" b="1" dirty="0"/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581400"/>
            <a:ext cx="7429500" cy="2057400"/>
          </a:xfrm>
        </p:spPr>
        <p:txBody>
          <a:bodyPr/>
          <a:lstStyle/>
          <a:p>
            <a:pPr eaLnBrk="1" hangingPunct="1"/>
            <a:r>
              <a:rPr lang="ar-SA" b="1" dirty="0" smtClean="0"/>
              <a:t>أهمية العالم الإسلامي ومقوماته الأساسية</a:t>
            </a:r>
          </a:p>
          <a:p>
            <a:pPr eaLnBrk="1" hangingPunct="1"/>
            <a:r>
              <a:rPr lang="ar-SA" b="1" dirty="0" smtClean="0"/>
              <a:t>دول وشعوب العالم الإسلامي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عناصر المحاضرة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مقدمة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 </a:t>
            </a: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مفهوم العالم الإسلامي.</a:t>
            </a:r>
            <a:endParaRPr lang="ar-SA" sz="2400" b="1" dirty="0" smtClean="0">
              <a:cs typeface="Arial" pitchFamily="34" charset="0"/>
            </a:endParaRP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400" b="1" dirty="0" smtClean="0">
                <a:cs typeface="Arial" pitchFamily="34" charset="0"/>
              </a:rPr>
              <a:t> </a:t>
            </a:r>
            <a:r>
              <a:rPr lang="ar-SA" sz="2400" b="1" dirty="0" smtClean="0"/>
              <a:t>العالم الإسلامي – فقهياً</a:t>
            </a:r>
            <a:endParaRPr lang="ar-SA" sz="2400" b="1" dirty="0" smtClean="0">
              <a:cs typeface="Arial" pitchFamily="34" charset="0"/>
            </a:endParaRP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400" b="1" dirty="0" smtClean="0"/>
              <a:t>الدول الإسلامية على الصعيد الآسيوي.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400" b="1" dirty="0" smtClean="0"/>
              <a:t> الدول الإسلامية على الصعيد الإفريقي.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400" b="1" dirty="0" smtClean="0"/>
              <a:t> حاضر العالم الإسلامي.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400" b="1" dirty="0" smtClean="0"/>
              <a:t> السكان وعوامل اللقاء بين المسلمين. 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400" b="1" dirty="0" smtClean="0"/>
              <a:t>الانتماء العرقي والعقائدي.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400" b="1" dirty="0" smtClean="0"/>
              <a:t>عوامل الوحدة الإسلامية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endParaRPr lang="ar-SA" sz="2400" b="1" dirty="0" smtClean="0"/>
          </a:p>
          <a:p>
            <a:pPr rtl="1" eaLnBrk="1" hangingPunct="1"/>
            <a:endParaRPr lang="ar-SA" sz="2400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مفهوم العالم الإسلامي: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just" rtl="1"/>
            <a:r>
              <a:rPr lang="ar-SA" b="1" dirty="0" smtClean="0"/>
              <a:t>        </a:t>
            </a:r>
            <a:r>
              <a:rPr lang="ar-SA" sz="2800" dirty="0" smtClean="0"/>
              <a:t>نعني بالعالم الإسلامي الشعوب والدول ذات العقيدة الإسلامية على اختلاف بيئاتها , ومناطقها , وتباين ثقافاتها , وتعدد سلالاتها البشرية .</a:t>
            </a:r>
            <a:endParaRPr lang="en-US" sz="2800" dirty="0" smtClean="0"/>
          </a:p>
          <a:p>
            <a:pPr algn="just" rtl="1"/>
            <a:r>
              <a:rPr lang="ar-SA" sz="2800" dirty="0" smtClean="0"/>
              <a:t>         ويندرج تحت مفهوم العالم الإسلامي أيضاً الأقليات المسلمة التي تعيش في دول غير إسلامية .</a:t>
            </a:r>
            <a:endParaRPr lang="en-US" sz="2800" dirty="0" smtClean="0"/>
          </a:p>
          <a:p>
            <a:pPr algn="just" rtl="1"/>
            <a:r>
              <a:rPr lang="ar-SA" sz="2800" dirty="0" smtClean="0"/>
              <a:t>      والدول الإسلامية هي الدول التي يغلب على سكانها الإسلام كعقيدة , كأن يزيد عدد المسلمين فيها عن 50% من مجموع السكان , ويتفاوت عدد الدول الإسلامية من وقت لآخر تبعاً للظروف فمثلاً بعد تفكك الاتحاد السوفيتي زاد عدد الدول الإسلامية خمس دول , ومن ذلك أيضاً ظهور جمهورية البوسنة والهرسك في أوربا , بعد تفكك يوغسلافيا الاتحادية .</a:t>
            </a:r>
            <a:endParaRPr lang="en-US" sz="2800" dirty="0" smtClean="0"/>
          </a:p>
          <a:p>
            <a:pPr algn="just" eaLnBrk="1" hangingPunct="1"/>
            <a:endParaRPr lang="ar-SA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/>
              <a:t> العالم الإسلامي – فقهياً:</a:t>
            </a:r>
            <a:endParaRPr lang="ar-SA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rtl="1">
              <a:buNone/>
            </a:pPr>
            <a:endParaRPr lang="en-US" sz="2800" dirty="0" smtClean="0"/>
          </a:p>
          <a:p>
            <a:pPr rtl="1">
              <a:buNone/>
            </a:pPr>
            <a:r>
              <a:rPr lang="ar-SA" sz="2800" dirty="0" smtClean="0"/>
              <a:t>   والعالم الإسلامي – فقهياً – هو دار الإسلام , ذلك أن فقهاء المسلمين كانوا قد قسموا</a:t>
            </a:r>
            <a:r>
              <a:rPr lang="ar-SA" sz="2800" b="1" dirty="0" smtClean="0"/>
              <a:t> </a:t>
            </a:r>
            <a:r>
              <a:rPr lang="ar-SA" sz="2800" dirty="0" smtClean="0"/>
              <a:t>العالم إلى قسمين :</a:t>
            </a:r>
          </a:p>
          <a:p>
            <a:pPr rtl="1">
              <a:buNone/>
            </a:pPr>
            <a:r>
              <a:rPr lang="ar-SA" sz="2800" dirty="0" smtClean="0"/>
              <a:t>1- دار الإسلام , فدار الإسلام هي الأرض التي تسودها شريعة الإسلام , وتقام فيها حدوده , وإن كان جل أهلها من غير المسلمين .</a:t>
            </a:r>
          </a:p>
          <a:p>
            <a:pPr rtl="1">
              <a:buNone/>
            </a:pPr>
            <a:r>
              <a:rPr lang="ar-SA" sz="2800" dirty="0" smtClean="0"/>
              <a:t>2-ودار الحرب هي الأرض التي تسود فيها شرائع غير شريعة الإسلام وإن كان جل أهلها من المسلمين .. ولما كانت شريعة الإسلام لا تطبق إلا في ديار قليلة , فإننا مضطرون </a:t>
            </a:r>
            <a:r>
              <a:rPr lang="ar-SA" sz="2800" dirty="0" err="1" smtClean="0"/>
              <a:t>الى</a:t>
            </a:r>
            <a:r>
              <a:rPr lang="ar-SA" sz="2800" dirty="0" smtClean="0"/>
              <a:t> استعمال مصطلح العالم الإسلامي في معناه الجغرافي .</a:t>
            </a:r>
            <a:endParaRPr lang="en-US" sz="2800" dirty="0" smtClean="0"/>
          </a:p>
          <a:p>
            <a:pPr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800" dirty="0" smtClean="0"/>
              <a:t>وتشغل أرض العالم الإسلامي مساحة تزيد عن 25% من مساحة اليابسة في العالم , ويرجح البعض تلك المساحة بحوالي 31 مليون كم2 . وتمتد من الشرق إلى الغرب بطول حوالي ( 17000) كيلو متراً من أدريان الغربية في إندونيسيا على الرأس الأخضر مقابل السنغال في المحيط الأطلسي , كما تمتد من الشمال إلى الجنوب حوالي ( 7000 ) كم , أي من تركستان الغربية وجنوب الأورال شمالاً إلى </a:t>
            </a:r>
            <a:r>
              <a:rPr lang="ar-SA" sz="2800" dirty="0" err="1" smtClean="0"/>
              <a:t>موزمبيق</a:t>
            </a:r>
            <a:r>
              <a:rPr lang="ar-SA" sz="2800" dirty="0" smtClean="0"/>
              <a:t> جنوباً فهو على ذلك مفهوم جغرافي يشمل الدول التي تسكنها أكثرية مسلمة أو كانت تخضع للمسلمين سابقاً أو كانت ذات أغلبية مسلمة , والقائمة الموجودة الملحق توضح أسماء بلدان العالم الإسلامي , ومساحة كل بلد , وعدد سكانها بما فيهم غير المسلمين , ونسبة المسلمين حسب أحدث التقديرات .</a:t>
            </a:r>
            <a:endParaRPr lang="en-US" sz="2800" dirty="0" smtClean="0"/>
          </a:p>
          <a:p>
            <a:pPr algn="just"/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الدول الإسلامية على الصعيد الآسيوي: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الدول الإسلامية على الصعيد الآسيوي تتمثل في : </a:t>
            </a:r>
            <a:endParaRPr lang="en-US" dirty="0" smtClean="0"/>
          </a:p>
          <a:p>
            <a:pPr rtl="1"/>
            <a:r>
              <a:rPr lang="ar-SA" dirty="0" smtClean="0"/>
              <a:t>(1) المملكة العربية السعودية . (2) الكويت . (3) قطر . (4) البحرين . (5) الإمارات العربية المتحدة . (6) اليمن . (7) إندونيسيا . (8) العراق . (9) سوريا . (10) لبنان . (11) فلسطين. (12) الأردن . (13) إيران . (14) تركيا . (15) أفغانستان . (16) باكستان . (17) بنجلادش  (18) ماليزيا . (19) </a:t>
            </a:r>
            <a:r>
              <a:rPr lang="ar-SA" dirty="0" err="1" smtClean="0"/>
              <a:t>بروناي</a:t>
            </a:r>
            <a:r>
              <a:rPr lang="ar-SA" dirty="0" smtClean="0"/>
              <a:t> . (20) سلطنة عمان . 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الدول الإسلامية على الصعيد الإفريقي: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dirty="0" smtClean="0"/>
              <a:t>والدول الإسلامية على الصعيد الإفريقي تتمثل في :</a:t>
            </a:r>
            <a:endParaRPr lang="en-US" sz="2800" dirty="0" smtClean="0"/>
          </a:p>
          <a:p>
            <a:pPr rtl="1"/>
            <a:r>
              <a:rPr lang="ar-SA" sz="2800" dirty="0" smtClean="0"/>
              <a:t>(1) مصر . (2) تشاد . (3) السودان . (4) النيجر . (5) ليبيا . (6) مالي . (7) تونس . (8)غينيا . (9) الجزائر . (10) غامبيا . (11) المغرب . (12) السنغال . (13) موريتانيا . (14) جيبوتي . (15) الصومال . (16) الجابون . (17) الكاميرون . (18) جزر القمر . (19) توغو . (20) نيجيريا . (21) غينيا </a:t>
            </a:r>
            <a:r>
              <a:rPr lang="ar-SA" sz="2800" dirty="0" err="1" smtClean="0"/>
              <a:t>بياد</a:t>
            </a:r>
            <a:r>
              <a:rPr lang="ar-SA" sz="2800" dirty="0" smtClean="0"/>
              <a:t> . (22) سيراليون . (23) أوغندا . (24) فولتا العليا . (25) ساحل العاج . (26) أفريقيا الوسطى . (27) جمهورية الصحراء . </a:t>
            </a:r>
            <a:endParaRPr lang="en-US" sz="2800" dirty="0" smtClean="0"/>
          </a:p>
          <a:p>
            <a:pPr rtl="1"/>
            <a:r>
              <a:rPr lang="ar-SA" sz="2800" dirty="0" smtClean="0"/>
              <a:t>وإلى جانب هذه الدول في آسيا وأفريقيا هناك الأقليات المسلمة في أوروبا وفي آسيا وأفريقيا , وفي العالم الجديد . </a:t>
            </a:r>
            <a:endParaRPr lang="en-US" sz="28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:</a:t>
            </a:r>
            <a:r>
              <a:rPr lang="ar-SA" b="1" dirty="0" smtClean="0"/>
              <a:t>حاضر العالم الإسلامي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800" dirty="0" smtClean="0"/>
              <a:t>يمر العالم الإسلامي اليوم بظروف عصيبة , ويقف أمام تحديات وأحداث عظيمة , وقد تكاثرت عليه الأعداء من داخله وخارجة , وتتابعت النكبات والمآسي , ولا يمكن للمسلم المخلص حيالها إلا أن يهتم بأمته , وبأمرها , ومن لا يهتم بأمر المسلمين فليس منهم , ونحن إذ نتعرض إلى أحوال العالم الإسلامي الحاضرة , وإلى واقعة السياسي , والاقتصادي , والاجتماعي , وإلى بعض قضاياه المعاصرة , فإنما نرمي إلى تعريف المسلم بعالمه الإسلامي الكبير , وبقضايا , وبالتحديات التي تواجه المجتمعات الإسلامية المعاصرة , وكيفية تذليلها , والتعرف على إخوانه في أقطار الأرض , وعلى مواطن قوة عالمه الإسلامي , للعمل على المحافظة عليها , ومعرفة أماكن الضعف والتغلب عليها . </a:t>
            </a:r>
            <a:endParaRPr lang="en-US" sz="2800" dirty="0" smtClean="0"/>
          </a:p>
          <a:p>
            <a:pPr algn="just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 </a:t>
            </a:r>
            <a:endParaRPr lang="en-US" dirty="0" smtClean="0"/>
          </a:p>
          <a:p>
            <a:pPr algn="just" rtl="1"/>
            <a:r>
              <a:rPr lang="en-US" sz="2800" dirty="0" smtClean="0"/>
              <a:t>       </a:t>
            </a:r>
            <a:r>
              <a:rPr lang="ar-SA" sz="2800" dirty="0" smtClean="0"/>
              <a:t>ولقد مرت الأمة المسلمة في أحقاب تاريخها المختلفة بظروف عصيبة تفوق ظروفها الحاضرة حين أغار عليها </a:t>
            </a:r>
            <a:r>
              <a:rPr lang="ar-SA" sz="2800" u="sng" dirty="0" smtClean="0"/>
              <a:t>المغول والتتار </a:t>
            </a:r>
            <a:r>
              <a:rPr lang="ar-SA" sz="2800" dirty="0" smtClean="0"/>
              <a:t>, ثم جاءها </a:t>
            </a:r>
            <a:r>
              <a:rPr lang="ar-SA" sz="2800" u="sng" dirty="0" smtClean="0"/>
              <a:t>الصليبيون</a:t>
            </a:r>
            <a:r>
              <a:rPr lang="ar-SA" sz="2800" dirty="0" smtClean="0"/>
              <a:t> في حملاتهم المعروفة , وتكالب عليها </a:t>
            </a:r>
            <a:r>
              <a:rPr lang="ar-SA" sz="2800" u="sng" dirty="0" smtClean="0"/>
              <a:t>الاستعمار</a:t>
            </a:r>
            <a:r>
              <a:rPr lang="ar-SA" sz="2800" dirty="0" smtClean="0"/>
              <a:t> الغربي بعد ذلك , وقد تجاوزت الأمة كل ذلك , وكانت تتغلب عليها دائماً حين تعود إلى أصالتها وهويتها , وتتحصن بعقيدتها ودينها . </a:t>
            </a:r>
            <a:endParaRPr lang="en-US" sz="28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dirty="0" smtClean="0"/>
              <a:t>وعدد الدول الإسلامية (65) دولة , تشكل الدول العربية  </a:t>
            </a:r>
            <a:r>
              <a:rPr lang="ar-SA" sz="2400" dirty="0" err="1" smtClean="0"/>
              <a:t>الاسيوية</a:t>
            </a:r>
            <a:r>
              <a:rPr lang="ar-SA" sz="2400" dirty="0" smtClean="0"/>
              <a:t> منها (12) دولة , </a:t>
            </a:r>
            <a:r>
              <a:rPr lang="ar-SA" sz="2400" dirty="0" err="1" smtClean="0"/>
              <a:t>وبها</a:t>
            </a:r>
            <a:r>
              <a:rPr lang="ar-SA" sz="2400" dirty="0" smtClean="0"/>
              <a:t> أهم التجمعات الإسلامية , والدول الإسلامية الأخرى (53) دولة , وفي الواقع أن مفهوم العالم الإسلامي أكثر اتساعاً من مجموع الدول الإسلامية المعروفة لدينا , سواء كانت منضمة إلى منظمة المؤتمر الإسلامي , أو على طريق الانضمام بعد تفكك الاتحاد السوفيتي , أو اليوغسلافي , فمثلاً هناك دول لم تشترك بعد في منظمة المؤتمر الإسلامي , ومنها </a:t>
            </a:r>
            <a:r>
              <a:rPr lang="ar-SA" sz="2400" dirty="0" err="1" smtClean="0"/>
              <a:t>أرتيريا</a:t>
            </a:r>
            <a:r>
              <a:rPr lang="ar-SA" sz="2400" dirty="0" smtClean="0"/>
              <a:t> , أذربيجان , ألبانيا , </a:t>
            </a:r>
            <a:r>
              <a:rPr lang="ar-SA" sz="2400" dirty="0" err="1" smtClean="0"/>
              <a:t>أزبكستان</a:t>
            </a:r>
            <a:r>
              <a:rPr lang="ar-SA" sz="2400" dirty="0" smtClean="0"/>
              <a:t> , </a:t>
            </a:r>
            <a:r>
              <a:rPr lang="ar-SA" sz="2400" dirty="0" err="1" smtClean="0"/>
              <a:t>تركمانستان</a:t>
            </a:r>
            <a:r>
              <a:rPr lang="ar-SA" sz="2400" dirty="0" smtClean="0"/>
              <a:t> , </a:t>
            </a:r>
            <a:r>
              <a:rPr lang="ar-SA" sz="2400" dirty="0" err="1" smtClean="0"/>
              <a:t>طاجيكستان</a:t>
            </a:r>
            <a:r>
              <a:rPr lang="ar-SA" sz="2400" dirty="0" smtClean="0"/>
              <a:t> , </a:t>
            </a:r>
            <a:r>
              <a:rPr lang="ar-SA" sz="2400" dirty="0" err="1" smtClean="0"/>
              <a:t>قرغيزستان</a:t>
            </a:r>
            <a:r>
              <a:rPr lang="ar-SA" sz="2400" dirty="0" smtClean="0"/>
              <a:t> , كازاخستان , والبوسنة والهرسك . </a:t>
            </a:r>
            <a:endParaRPr lang="en-US" sz="2400" dirty="0" smtClean="0"/>
          </a:p>
          <a:p>
            <a:pPr rtl="1"/>
            <a:r>
              <a:rPr lang="ar-SA" sz="2400" dirty="0" smtClean="0"/>
              <a:t>كما أن هناك أقليات إسلامية في أماكن متعددة من العالم , وتقدر نسبة تلك الأقليات المسلمة بحوالي 32% من المسلمين في العالم , أي ما يزيد عن 204 مليون مسلم , وغالبيتهم يعيشون في قارة آسيا حيث يوجد المسلمون في الهند والصين والاتحاد السوفيتي السابق .</a:t>
            </a:r>
          </a:p>
          <a:p>
            <a:pPr algn="just" rtl="1"/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/>
              <a:t>السكان وعوامل اللقاء بين المسلمين :</a:t>
            </a:r>
            <a:endParaRPr lang="en-US" dirty="0" smtClean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dirty="0" smtClean="0"/>
              <a:t>من الصعب إعطاء أرقام دقيقة عن عدد سكان  العالم الإسلامي , والأعداد الموجودة لدينا أعداد تقريبية , وهذا يعود للأسباب الآتية :</a:t>
            </a:r>
            <a:endParaRPr lang="en-US" sz="2800" dirty="0" smtClean="0"/>
          </a:p>
          <a:p>
            <a:pPr rtl="1"/>
            <a:r>
              <a:rPr lang="ar-SA" sz="2800" dirty="0" smtClean="0"/>
              <a:t>1- غياب الإحصاءات السكانية الدقيقة التي تشمل الانتماء الديني .</a:t>
            </a:r>
            <a:endParaRPr lang="en-US" sz="2800" dirty="0" smtClean="0"/>
          </a:p>
          <a:p>
            <a:pPr rtl="1"/>
            <a:r>
              <a:rPr lang="ar-SA" sz="2800" dirty="0" smtClean="0"/>
              <a:t>2- عدم إفصاح الدول عن نتائج التعدادات السكانية خاصة انتماءات السكان الدينية ، لكون ذلك يمس التوازنات السياسية </a:t>
            </a:r>
            <a:r>
              <a:rPr lang="ar-SA" sz="2800" dirty="0" err="1" smtClean="0"/>
              <a:t>بها</a:t>
            </a:r>
            <a:r>
              <a:rPr lang="ar-SA" sz="2800" dirty="0" smtClean="0"/>
              <a:t>( </a:t>
            </a:r>
            <a:r>
              <a:rPr lang="ar-SA" sz="2800" dirty="0" err="1" smtClean="0"/>
              <a:t>احيانا</a:t>
            </a:r>
            <a:r>
              <a:rPr lang="ar-SA" sz="2800" dirty="0" smtClean="0"/>
              <a:t>) .</a:t>
            </a:r>
            <a:endParaRPr lang="en-US" sz="2800" dirty="0" smtClean="0"/>
          </a:p>
          <a:p>
            <a:pPr rtl="1"/>
            <a:r>
              <a:rPr lang="ar-SA" sz="2800" dirty="0" smtClean="0"/>
              <a:t>3- عدم توافر الوعي الإحصائي لدى السكان ، فكثيرا ما يتهرب الناس من قيد أنفسهم في بيئات التعدد خوفا من هذا الأمر أو ذاك مثل خوفهم من التجنيد ، أو من الضرائب ، أو غير ذلك من الأسباب ، وهذه كلها تؤثر على مصداقية التعداد. </a:t>
            </a:r>
            <a:endParaRPr lang="en-US" sz="2800" dirty="0" smtClean="0"/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dirty="0" smtClean="0"/>
              <a:t>4- عدم توافر الإمكانيات اللازمة للقيام بالتعداد السكاني ، كما هو الحال في بعض الدول الإسلامية ، التي تعتمد في تعدادها على التقديرات. </a:t>
            </a:r>
            <a:endParaRPr lang="en-US" sz="2800" dirty="0" smtClean="0"/>
          </a:p>
          <a:p>
            <a:pPr rtl="1"/>
            <a:r>
              <a:rPr lang="ar-SA" sz="2800" dirty="0" smtClean="0"/>
              <a:t>5- اعتماد بعض التعدادات أساس العينة ، وقد يتم استبعاد المسلمين من العينة، وخاصة إذا كانت الدولة تريد أخفاء أعداد المسلمين الحقيقية ، كما حصل في أثيوبيا عام 1970م.  </a:t>
            </a:r>
            <a:endParaRPr lang="en-US" sz="2800" dirty="0" smtClean="0"/>
          </a:p>
          <a:p>
            <a:pPr rtl="1"/>
            <a:r>
              <a:rPr lang="ar-SA" sz="2800" dirty="0" smtClean="0"/>
              <a:t>6- وجود المشكلات العرقية والدينية في عدد من البلاد الإسلامية ، مما تؤثر على نتيجة التعداد وقيمته الفعلية ، إذ أن المجوعات الدينية والعرقية تضخم حجمها في التعداد ، وهذا ما حصل فعلا في نيجيريا بعد الاستقلال عام 1963م ، وفي لبنان عام 1932م عندما أجري التعداد السكاني الذي على أساسه سيحدد توزيع الوظائف الدستورية وغيرها.  </a:t>
            </a:r>
            <a:endParaRPr lang="en-US" sz="28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800" dirty="0" smtClean="0"/>
              <a:t>7- عدم توافر إحصاءات دقيقة للأقليات المسلمة لأسباب عديدة ، كما أن عملية  التحول إلى الإسلام عملية مستمرة.</a:t>
            </a:r>
            <a:endParaRPr lang="en-US" sz="2800" dirty="0" smtClean="0"/>
          </a:p>
          <a:p>
            <a:pPr algn="just" rtl="1"/>
            <a:r>
              <a:rPr lang="ar-SA" sz="2800" dirty="0" smtClean="0"/>
              <a:t>    ولذا أصبح من العسير التوصل إلى تعداد دقيق لسكان العالم الإسلامي، كما أننا نجد أن نسبة السكان المسلمين في مختلف دول العالم تتفاوت تفاوتا كبيرا تبعا لنوعية المصادر ، فالمصادر الأجنبية تقلل من أعدادهم ، في حين أن بعض المصادر الإسلامية تضخم في أعدادهم ، فعلى سبيل المثال قدرت المصادر الأجنبية أن نسبة المسلمين في </a:t>
            </a:r>
            <a:r>
              <a:rPr lang="ar-SA" sz="2800" dirty="0" err="1" smtClean="0"/>
              <a:t>الغابون</a:t>
            </a:r>
            <a:r>
              <a:rPr lang="ar-SA" sz="2800" dirty="0" smtClean="0"/>
              <a:t> (10%) ،في حين قدراتها المصادر الإسلامية </a:t>
            </a:r>
            <a:r>
              <a:rPr lang="ar-SA" sz="2800" dirty="0" err="1" smtClean="0"/>
              <a:t>بـــ</a:t>
            </a:r>
            <a:r>
              <a:rPr lang="ar-SA" sz="2800" dirty="0" smtClean="0"/>
              <a:t>(40%) ، وعليه فالاعتماد على الإحصاءات الرسمية والتقديرات السكانية عملية لا تخلو من بعض المخاطر.</a:t>
            </a:r>
            <a:endParaRPr lang="en-US" sz="28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dirty="0" smtClean="0"/>
              <a:t>      ورغم هذه المصاعب فيمكن القول أن عدد المسلمين في العالم اليوم يزيد على ألف ومائتي مليون نسمة ، أي أنهم يزيدون عن 25% من سكان العالم ، </a:t>
            </a:r>
            <a:r>
              <a:rPr lang="ar-SA" dirty="0" err="1" smtClean="0"/>
              <a:t>ويتركزون</a:t>
            </a:r>
            <a:r>
              <a:rPr lang="ar-SA" dirty="0" smtClean="0"/>
              <a:t> في آسيا وأفريقيا ، ففي آسيا يوجد حوالي 70% من مجموع المسلمين في العالم ، وأفريقيا 26% ،وفي بقية القارات 4% ، وعدد المسلمين في الدول العربية يمثلون نحو16،2% من إجمالي عدد المسلمين ، وجل المسلمين من أهل السنة ويؤلفون حوالي 93% ، بينما يبلغ الشيعة 6% ، وهم بهذا العدد طاقة بشرية هائلة ، لو فطنت لذاتها ، وأحسن الاستفادة منها.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الانتماء العرقي والعقائدي: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على الرغم من أن المسلمين ينتمون إلى عدد من المجوعات العرقية والقومية ، كالمجوعة العربية ، والمجوعة الإيرانية ، والمجموعة الأفغانية مثلا، إلا أن العالم الإسلامي الذي يعيشون فيه يشكل وحدة متماسكة ، وكتلا متقاربة يمكن أن تتحقق فيها عوامل الوحدة الإسلامية بداية لقيام الوحدة الكبرى ،وأشهر هذه المجوعات هي: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1</a:t>
            </a:r>
            <a:r>
              <a:rPr lang="ar-SA" sz="2400" dirty="0" smtClean="0"/>
              <a:t>_ مجوعة الدول العربية أو الكتلة العربية ، ويبلغ عدد المسلمين فيها حوالي (741) مليون نسمة ، أي بنسبه 16،2% من مجوع سكان العالم الإسلامي.   </a:t>
            </a:r>
            <a:endParaRPr lang="en-US" sz="2400" dirty="0" smtClean="0"/>
          </a:p>
          <a:p>
            <a:pPr rtl="1"/>
            <a:r>
              <a:rPr lang="ar-SA" sz="2400" dirty="0" smtClean="0"/>
              <a:t>2_الكتلة الإيرانية ، الأفغانية ، الباكستانية الكشميرية البنغالية ، وسكانها حوالي </a:t>
            </a:r>
            <a:r>
              <a:rPr lang="ar-SA" sz="2400" dirty="0" err="1" smtClean="0"/>
              <a:t>مئتي</a:t>
            </a:r>
            <a:r>
              <a:rPr lang="ar-SA" sz="2400" dirty="0" smtClean="0"/>
              <a:t> مليون نسمة ، أي بنسبة 22% من المسلمين في العالم . </a:t>
            </a:r>
            <a:endParaRPr lang="en-US" sz="2400" dirty="0" smtClean="0"/>
          </a:p>
          <a:p>
            <a:pPr rtl="1"/>
            <a:r>
              <a:rPr lang="ar-SA" sz="2400" dirty="0" smtClean="0"/>
              <a:t>3_ الكتلة الإندونيسية الماليزية ، وتضم دولتي إندونيسيا ، واتحاد ماليزيا ، والمسلمون فيها حوالي 321 مليون نسمة ، أي بنسبة 13،5% من مجموع سكان العالم الإسلامي. </a:t>
            </a:r>
            <a:endParaRPr lang="en-US" sz="2400" dirty="0" smtClean="0"/>
          </a:p>
          <a:p>
            <a:pPr rtl="1"/>
            <a:r>
              <a:rPr lang="ar-SA" sz="2400" dirty="0" smtClean="0"/>
              <a:t>4_ الكتلة الأفريقية ، وتشمل دول النطاق الصحراوي ، ودول شرق أفريقيا ، والمسلمون فيها حوالي 178 مليون نسمة ، أي بنسبة 19،6% من مسلمي العالم. </a:t>
            </a:r>
            <a:endParaRPr lang="en-US" sz="24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5</a:t>
            </a:r>
            <a:r>
              <a:rPr lang="ar-SA" sz="2400" dirty="0" smtClean="0"/>
              <a:t>_ الكتلة التركية القوقازية ، وتشمل تركيا ، والجمهوريات والولايات في مرتفعات القوقاز ، وهي :أذربيجان ،داغستان ، </a:t>
            </a:r>
            <a:r>
              <a:rPr lang="ar-SA" sz="2400" dirty="0" err="1" smtClean="0"/>
              <a:t>شاشان</a:t>
            </a:r>
            <a:r>
              <a:rPr lang="ar-SA" sz="2400" dirty="0" smtClean="0"/>
              <a:t> ، </a:t>
            </a:r>
            <a:r>
              <a:rPr lang="ar-SA" sz="2400" dirty="0" err="1" smtClean="0"/>
              <a:t>أنجوشيا</a:t>
            </a:r>
            <a:r>
              <a:rPr lang="ar-SA" sz="2400" dirty="0" smtClean="0"/>
              <a:t> ، </a:t>
            </a:r>
            <a:r>
              <a:rPr lang="ar-SA" sz="2400" dirty="0" err="1" smtClean="0"/>
              <a:t>أوستينا</a:t>
            </a:r>
            <a:r>
              <a:rPr lang="ar-SA" sz="2400" dirty="0" smtClean="0"/>
              <a:t> ، </a:t>
            </a:r>
            <a:r>
              <a:rPr lang="ar-SA" sz="2400" dirty="0" err="1" smtClean="0"/>
              <a:t>قرنشاي</a:t>
            </a:r>
            <a:r>
              <a:rPr lang="ar-SA" sz="2400" dirty="0" smtClean="0"/>
              <a:t> ، </a:t>
            </a:r>
            <a:r>
              <a:rPr lang="ar-SA" sz="2400" dirty="0" err="1" smtClean="0"/>
              <a:t>الأوديجا</a:t>
            </a:r>
            <a:r>
              <a:rPr lang="ar-SA" sz="2400" dirty="0" smtClean="0"/>
              <a:t> ، والمسلمون فيها حوالي 110 مليون نسمة ، أي بنسبة 12% من مسلمي العالم.</a:t>
            </a:r>
            <a:endParaRPr lang="en-US" sz="2400" dirty="0" smtClean="0"/>
          </a:p>
          <a:p>
            <a:pPr rtl="1"/>
            <a:r>
              <a:rPr lang="ar-SA" sz="2400" dirty="0" smtClean="0"/>
              <a:t>6_ الكتلة التركستانية ، وتسكنها العناصر المغولية التركية ، وهي مقسمة إلى :</a:t>
            </a:r>
            <a:endParaRPr lang="en-US" sz="2400" dirty="0" smtClean="0"/>
          </a:p>
          <a:p>
            <a:pPr rtl="1"/>
            <a:r>
              <a:rPr lang="ar-SA" sz="2400" dirty="0" smtClean="0"/>
              <a:t>أ_  الأقاليم التابعة للصين ، وعدد المسلمين فيها حوالي 18 مليون مسلم.</a:t>
            </a:r>
            <a:endParaRPr lang="en-US" sz="2400" dirty="0" smtClean="0"/>
          </a:p>
          <a:p>
            <a:pPr rtl="1"/>
            <a:r>
              <a:rPr lang="ar-SA" sz="2400" dirty="0" smtClean="0"/>
              <a:t>ب_ الجمهوريات الإسلامية في الاتحاد السوفيتي (السابق) ، وهي : أوزبكستان ، </a:t>
            </a:r>
            <a:r>
              <a:rPr lang="ar-SA" sz="2400" dirty="0" err="1" smtClean="0"/>
              <a:t>طاجكستان</a:t>
            </a:r>
            <a:r>
              <a:rPr lang="ar-SA" sz="2400" dirty="0" smtClean="0"/>
              <a:t> ، تركمانيا ،</a:t>
            </a:r>
            <a:r>
              <a:rPr lang="ar-SA" sz="2400" dirty="0" err="1" smtClean="0"/>
              <a:t>قزقستان</a:t>
            </a:r>
            <a:r>
              <a:rPr lang="ar-SA" sz="2400" dirty="0" smtClean="0"/>
              <a:t> ، </a:t>
            </a:r>
            <a:r>
              <a:rPr lang="ar-SA" sz="2400" dirty="0" err="1" smtClean="0"/>
              <a:t>قرغيزيا</a:t>
            </a:r>
            <a:r>
              <a:rPr lang="ar-SA" sz="2400" dirty="0" smtClean="0"/>
              <a:t> ، </a:t>
            </a:r>
            <a:r>
              <a:rPr lang="ar-SA" sz="2400" dirty="0" err="1" smtClean="0"/>
              <a:t>نتاريا</a:t>
            </a:r>
            <a:r>
              <a:rPr lang="ar-SA" sz="2400" dirty="0" smtClean="0"/>
              <a:t> ، </a:t>
            </a:r>
            <a:r>
              <a:rPr lang="ar-SA" sz="2400" dirty="0" err="1" smtClean="0"/>
              <a:t>الجوفاش</a:t>
            </a:r>
            <a:r>
              <a:rPr lang="ar-SA" sz="2400" dirty="0" smtClean="0"/>
              <a:t> ، وعدد المسلمين فيها حوالي 39 مليون مسلم .</a:t>
            </a:r>
            <a:endParaRPr lang="en-US" sz="2400" dirty="0" smtClean="0"/>
          </a:p>
          <a:p>
            <a:r>
              <a:rPr lang="ar-SA" sz="2400" dirty="0" smtClean="0"/>
              <a:t>والمسلمون في هذه الكتلة التركستانية حوالي 57 مليون مسلم ، أي حوالي 6،5% من مجوع السكان المسلمين في العالم .    </a:t>
            </a:r>
            <a:endParaRPr lang="en-US" sz="2400" dirty="0" smtClean="0"/>
          </a:p>
          <a:p>
            <a:endParaRPr lang="ar-SA" sz="2400" dirty="0" smtClean="0"/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عوامل الوحدة الإسلامية: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dirty="0" smtClean="0"/>
              <a:t>يفصل بين المسلمين اليوم الحدود السياسية ، والفرقة الاجتماعية والاقتصادية ، بسبب الاستعمار الذي أصاب العديد من دول العالم الإسلامي ، ومع ذلك فهناك عوامل كثيرة لا تزال _ إلى حد كبير _ تؤلف بينهم ، وتربط بين أقطارهم ، ومن أهمها :</a:t>
            </a:r>
            <a:endParaRPr lang="en-US" sz="2800" dirty="0" smtClean="0"/>
          </a:p>
          <a:p>
            <a:pPr rtl="1"/>
            <a:r>
              <a:rPr lang="ar-SA" sz="2800" dirty="0" smtClean="0"/>
              <a:t>1_ الدين الإسلامي: فقد جعل الإسلام من المسلمين أمة واحدة من دون الناس ، وتجتمع على كتاب الله العزيز، وسنة رسوله الكريم صلى الله عليه وآل وسلم ، وعلى ثوابت عقدية لا تتغير ولا تتبدل ، وكانت هي أساس المجتمع الإسلامي الذي ضم شعوبا وأمما مختلفة ، انصهرت في بوتقة الإسلامية ، وأقامت وحدتها على أساس عقيدتها الإسلامية الواحدة.</a:t>
            </a:r>
            <a:endParaRPr lang="en-US" sz="2800" dirty="0" smtClean="0"/>
          </a:p>
          <a:p>
            <a:pPr rtl="1"/>
            <a:endParaRPr lang="en-US" sz="28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2_ اللغة العربية لغة القرآن :</a:t>
            </a:r>
          </a:p>
          <a:p>
            <a:r>
              <a:rPr lang="ar-SA" sz="2800" dirty="0" smtClean="0"/>
              <a:t>كذلك تجمع بين المسلمين لغة واحدة ، هي العربية ، لغة القرآن الكريم ، فهي لغة الإسلام التي تدعوهم إلى حبها ، وتعلمها رغبة في فهم شرائع دينهم الحنيف الواردة في كتاب الله عز وجل ، وسنة نبيهم صلى الله عليه وآل وسلم ، فكانت لغة العلم والثقافية والتأليف تعلمها وكتب </a:t>
            </a:r>
            <a:r>
              <a:rPr lang="ar-SA" sz="2800" dirty="0" err="1" smtClean="0"/>
              <a:t>بها</a:t>
            </a:r>
            <a:r>
              <a:rPr lang="ar-SA" sz="2800" dirty="0" smtClean="0"/>
              <a:t> علماء المسلمين ، كما كانت لغة الحديث </a:t>
            </a:r>
            <a:r>
              <a:rPr lang="ar-SA" sz="2800" dirty="0" err="1" smtClean="0"/>
              <a:t>و</a:t>
            </a:r>
            <a:r>
              <a:rPr lang="ar-SA" sz="2800" dirty="0" smtClean="0"/>
              <a:t> التعامل ، وبذلك صارت العربية لغة المسلمين في شتى أقطارهم .</a:t>
            </a:r>
            <a:endParaRPr lang="en-US" sz="2800" dirty="0" smtClean="0"/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3_ التاريخ الإسلامي المشترك :</a:t>
            </a:r>
            <a:r>
              <a:rPr lang="ar-SA" sz="2400" dirty="0" smtClean="0"/>
              <a:t>ويجمع بين المسلمين بالإضافة إلى ذلك مشاعر وأهداف واحدة ، إذ أنهم تعرضوا جميعا لأوضاع متشابهة ، وتحديات تكاد تكون واحدة ، فهم يشتركون في كثير من الآمال والآلام .</a:t>
            </a:r>
            <a:endParaRPr lang="en-US" sz="2400" dirty="0" smtClean="0"/>
          </a:p>
          <a:p>
            <a:pPr rtl="1"/>
            <a:r>
              <a:rPr lang="ar-SA" sz="2400" dirty="0" smtClean="0"/>
              <a:t>         أما ملايين المسلمين الذين يعيشون أقليات خارج حدود العالم الإسلامي فيعانون من مشاكل عدة ، ولكنهم ظلوا دائما يشعرون بانتمائهم إلى أمة الإسلام وبهويتهم الإسلامية ، وأنهم جزء لا يتجزأ من الكيان الإسلامي ، وتلوح في الأفق الآن تباشير تضامن بعض الدول والمنظمات الإسلامية معهم ، حيث بدأت تهتم بأمورهم ، وتعقد المؤتمرات والندوات لمناقشة ، ومحاولة إيجاد الحلول لمشاكلهم ، ومن تلك الجهود جهود منظمة المؤتمر الإسلامي ، ورابطة العالم الإسلامي ، والندوات العالمية للشباب الإسلامي ، وجهود بعض الجامعات والمؤسسات الأكاديمية .</a:t>
            </a:r>
            <a:r>
              <a:rPr lang="en-US" sz="2400" dirty="0" smtClean="0"/>
              <a:t>**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1472</TotalTime>
  <Words>1882</Words>
  <Application>Microsoft Office PowerPoint</Application>
  <PresentationFormat>A4 Paper (210x297 mm)‎</PresentationFormat>
  <Paragraphs>81</Paragraphs>
  <Slides>22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22</vt:i4>
      </vt:variant>
    </vt:vector>
  </HeadingPairs>
  <TitlesOfParts>
    <vt:vector size="23" baseType="lpstr">
      <vt:lpstr>Office Theme</vt:lpstr>
      <vt:lpstr>الشريحة 1</vt:lpstr>
      <vt:lpstr>المحاضرة الثالثة</vt:lpstr>
      <vt:lpstr>عناصر المحاضرة</vt:lpstr>
      <vt:lpstr>مفهوم العالم الإسلامي:</vt:lpstr>
      <vt:lpstr> العالم الإسلامي – فقهياً:</vt:lpstr>
      <vt:lpstr>الشريحة 6</vt:lpstr>
      <vt:lpstr>الدول الإسلامية على الصعيد الآسيوي:</vt:lpstr>
      <vt:lpstr>الدول الإسلامية على الصعيد الإفريقي:</vt:lpstr>
      <vt:lpstr>:حاضر العالم الإسلامي</vt:lpstr>
      <vt:lpstr>الشريحة 10</vt:lpstr>
      <vt:lpstr>الشريحة 11</vt:lpstr>
      <vt:lpstr>السكان وعوامل اللقاء بين المسلمين :</vt:lpstr>
      <vt:lpstr>الشريحة 13</vt:lpstr>
      <vt:lpstr>الشريحة 14</vt:lpstr>
      <vt:lpstr>الشريحة 15</vt:lpstr>
      <vt:lpstr>الانتماء العرقي والعقائدي: </vt:lpstr>
      <vt:lpstr>الشريحة 17</vt:lpstr>
      <vt:lpstr>الشريحة 18</vt:lpstr>
      <vt:lpstr>عوامل الوحدة الإسلامية: </vt:lpstr>
      <vt:lpstr>الشريحة 20</vt:lpstr>
      <vt:lpstr>الشريحة 21</vt:lpstr>
      <vt:lpstr>الشريحة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ANAS BARAKAT</cp:lastModifiedBy>
  <cp:revision>99</cp:revision>
  <dcterms:created xsi:type="dcterms:W3CDTF">2009-10-14T19:14:34Z</dcterms:created>
  <dcterms:modified xsi:type="dcterms:W3CDTF">2012-11-24T12:37:03Z</dcterms:modified>
</cp:coreProperties>
</file>