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7" r:id="rId4"/>
    <p:sldId id="268" r:id="rId5"/>
    <p:sldId id="286" r:id="rId6"/>
    <p:sldId id="269" r:id="rId7"/>
    <p:sldId id="270" r:id="rId8"/>
    <p:sldId id="275" r:id="rId9"/>
    <p:sldId id="279" r:id="rId10"/>
    <p:sldId id="278" r:id="rId11"/>
    <p:sldId id="277" r:id="rId12"/>
    <p:sldId id="276" r:id="rId13"/>
    <p:sldId id="271" r:id="rId14"/>
    <p:sldId id="287" r:id="rId15"/>
    <p:sldId id="274" r:id="rId16"/>
    <p:sldId id="273" r:id="rId17"/>
    <p:sldId id="272" r:id="rId18"/>
    <p:sldId id="288" r:id="rId19"/>
    <p:sldId id="280" r:id="rId20"/>
    <p:sldId id="289" r:id="rId21"/>
    <p:sldId id="281" r:id="rId22"/>
    <p:sldId id="290" r:id="rId23"/>
    <p:sldId id="282" r:id="rId24"/>
    <p:sldId id="284" r:id="rId25"/>
    <p:sldId id="283" r:id="rId26"/>
    <p:sldId id="285" r:id="rId27"/>
    <p:sldId id="266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72" y="4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حاضر العالم الإسلامي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مهند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b="1" dirty="0" smtClean="0"/>
              <a:t>المحاضرة الخامسة</a:t>
            </a:r>
            <a:endParaRPr lang="en-US" dirty="0" smtClean="0"/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عوامل ضعف </a:t>
            </a:r>
            <a:r>
              <a:rPr lang="ar-SA" b="1" smtClean="0">
                <a:solidFill>
                  <a:schemeClr val="tx1"/>
                </a:solidFill>
                <a:cs typeface="Arial" pitchFamily="34" charset="0"/>
              </a:rPr>
              <a:t>العالم الإسلامي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مقدمة.... 5</a:t>
            </a:r>
            <a:r>
              <a:rPr lang="ar-SA" b="1" dirty="0" smtClean="0"/>
              <a:t>- الاستعمار الأوروبي.</a:t>
            </a: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6</a:t>
            </a:r>
            <a:r>
              <a:rPr lang="ar-SA" b="1" dirty="0" smtClean="0"/>
              <a:t>- حركتي الاستشراق والتنصير</a:t>
            </a:r>
            <a:r>
              <a:rPr lang="ar-SA" b="1" dirty="0" smtClean="0">
                <a:cs typeface="Arial" pitchFamily="34" charset="0"/>
              </a:rPr>
              <a:t>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7</a:t>
            </a:r>
            <a:r>
              <a:rPr lang="ar-SA" b="1" dirty="0" smtClean="0"/>
              <a:t>- دعوات الإلحاد الآتية من خارج العالم الإسلامي.</a:t>
            </a: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</a:t>
            </a:r>
            <a:r>
              <a:rPr lang="ar-SA" b="1" dirty="0" smtClean="0"/>
              <a:t>نتائج ضعف العالم الإسلامي :</a:t>
            </a: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</a:t>
            </a:r>
            <a:r>
              <a:rPr lang="ar-SA" b="1" dirty="0" smtClean="0"/>
              <a:t>ثانياً : إلغاء الخلافة العثمانية وانحلال الوحدة الإسلامية .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5- الاستعمار الأوروبي: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/>
              <a:t>فقد بدأت حركة التوسع الأوروبي أول ما بدأت كنتيجة لحركة الكشوف الجغرافية التي بدأت في القرن الخامس عشر الميلادي ، والتي كانت ترمي إلى تطويق العالم الإسلامي اقتصادياً وعسكرياً بهدف إضعافه والسيطرة على تجارة الشرق التي كان المسلمون هم القائمون بأمرها ، وتحويل تلك التجارة – عن هذا الطريق الجديد – إلى أيدي البرتغاليين وغيرهم من الأوروبيون حرماناً للتجار المسلمين منها ، وللدول الإسلامية المستفيدة – كمصر مثلاً – من ريعها وفوائدها الاقتصادية ، بل إننا نذهب أبعد من ذلك ، فنقول إن الروح الصليبية الرامية إلى ضرب المسلمين ضربة أخيرة ، والقضاء على الإسلام  قضاء مبرماً كانت بادية وواضحة في حركة الكشوف الجغرافية ، فقد كان قادة البرتغال مدفوعين بتلك الحروب الصليبية ، حيث إنهم اعتبروا أنفسهم مكلفين بالثأر للحملات الصليبية الفاشلة </a:t>
            </a:r>
            <a:r>
              <a:rPr lang="ar-SA" sz="2000" b="1" dirty="0" smtClean="0"/>
              <a:t>، </a:t>
            </a:r>
            <a:endParaRPr lang="en-US" sz="20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dirty="0" smtClean="0"/>
              <a:t>فكان هدفهم مزدوجاً : انتزاع تجارة التوابل والبهارات من أيدي المسلمين ، وتطويق العالم الإسلامي استراتيجياً واقتصادياً كخطوة أولى نحو إضعافه ، وإحلال النصرانية محل الإسلام فيه ، وقد تمكنوا بالفعل من تحويل طريق التجارة عن بلاد الشام </a:t>
            </a:r>
            <a:r>
              <a:rPr lang="ar-SA" sz="2800" b="1" dirty="0" err="1" smtClean="0"/>
              <a:t>والبحرالمتوسط</a:t>
            </a:r>
            <a:r>
              <a:rPr lang="ar-SA" sz="2800" b="1" dirty="0" smtClean="0"/>
              <a:t> ، إلى المحيطات الكبرى : الأطلسي والهندي والهادي ، فأدى ذلك إلى إضعاف تجارة المسلمين ، وصناعتهم ، وزراعتهم ، وأخيراً إلى ضعفهم الاقتصادي والعسكري والسياسي ، الأمر الذي مهد إلى فرض الهيمنة الأوروبية عليهم ، والتي أدت في نهاية الأمر إلى مرحلة الاستعمار الأوروبي الحديث على معظم بلدان العالم الإسلامي .</a:t>
            </a:r>
            <a:endParaRPr lang="en-US" sz="2800" b="1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      </a:t>
            </a:r>
            <a:r>
              <a:rPr lang="ar-SA" b="1" dirty="0" smtClean="0"/>
              <a:t>وقد اتخذ هذا الاستعمار الحديث أشكالاً عدة منها الاحتلال العسكري ، والهيمنة الاقتصادية عن طريق الشركات ، والقروض والاحتكار .. </a:t>
            </a:r>
            <a:r>
              <a:rPr lang="ar-SA" b="1" dirty="0" err="1" smtClean="0"/>
              <a:t>إلخ</a:t>
            </a:r>
            <a:r>
              <a:rPr lang="ar-SA" b="1" dirty="0" smtClean="0"/>
              <a:t> ، واتخذ كذلك شكل الحماية ، والانتداب والوصاية ، ولعل أهم أنواع هذا الاستعمار الحديث والمعاصر </a:t>
            </a:r>
            <a:r>
              <a:rPr lang="ar-SA" b="1" dirty="0" err="1" smtClean="0"/>
              <a:t>وأدومها</a:t>
            </a:r>
            <a:r>
              <a:rPr lang="ar-SA" b="1" dirty="0" smtClean="0"/>
              <a:t> ، وأكثرها خطراً ، فهو الاستعمار الفكري الذي لا يزال العالم الإسلامي يعاني من ويلاته .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      </a:t>
            </a:r>
            <a:r>
              <a:rPr lang="ar-SA" sz="2800" b="1" dirty="0" smtClean="0"/>
              <a:t>وقد تنافست الدول الأوربية في استعمار العالم الإسلامي , فمثلاً استعمرت </a:t>
            </a:r>
            <a:r>
              <a:rPr lang="ar-SA" sz="2800" b="1" u="sng" dirty="0" smtClean="0"/>
              <a:t>بريطانيا</a:t>
            </a:r>
            <a:r>
              <a:rPr lang="ar-SA" sz="2800" b="1" dirty="0" smtClean="0"/>
              <a:t> ماليزيا , وشبه القارة الهندية , وسواحل الخليج العربي , وجنوب الجزيرة العربية , ومصر , والسودان,ثم العراق , وشرقي الأردن وفلسطين , وبعض البلدان الأفريقية التي تضم أكثريات إسلامية مثل نيجيريا , وتنزانيا , ودول أخرى مثل غانا , وأوغندة ... الخ , واستعمرت </a:t>
            </a:r>
            <a:r>
              <a:rPr lang="ar-SA" sz="2800" b="1" u="sng" dirty="0" smtClean="0"/>
              <a:t>فرنسا </a:t>
            </a:r>
            <a:r>
              <a:rPr lang="ar-SA" sz="2800" b="1" dirty="0" smtClean="0"/>
              <a:t>العديد من بلدان العالم الإسلامي مثل المغرب , والجزائر , وتونس , ثم سوريا ولبنان , وموريتانيا وتشاد , ومالي , والسنغال , وغيرها , واستعمرت </a:t>
            </a:r>
            <a:r>
              <a:rPr lang="ar-SA" sz="2800" b="1" u="sng" dirty="0" smtClean="0"/>
              <a:t>إيطاليا</a:t>
            </a:r>
            <a:r>
              <a:rPr lang="ar-SA" sz="2800" b="1" dirty="0" smtClean="0"/>
              <a:t> ليبيا , وجزءاً من الصومال وأرتيريا ... واستعمرت </a:t>
            </a:r>
            <a:r>
              <a:rPr lang="ar-SA" sz="2800" b="1" u="sng" dirty="0" smtClean="0"/>
              <a:t>أسبانيا</a:t>
            </a:r>
            <a:r>
              <a:rPr lang="ar-SA" sz="2800" b="1" dirty="0" smtClean="0"/>
              <a:t> الريف المراكشي , والصحراء المغربية , وإقليم مورو الإسلامي في الفلبين.</a:t>
            </a:r>
            <a:endParaRPr lang="en-US" sz="28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وأما </a:t>
            </a:r>
            <a:r>
              <a:rPr lang="ar-SA" b="1" u="sng" dirty="0" err="1" smtClean="0"/>
              <a:t>هولنده</a:t>
            </a:r>
            <a:r>
              <a:rPr lang="ar-SA" b="1" dirty="0" smtClean="0"/>
              <a:t> فاستعمرت إندونيسيا وسيطرت </a:t>
            </a:r>
            <a:r>
              <a:rPr lang="ar-SA" b="1" u="sng" dirty="0" smtClean="0"/>
              <a:t>روسيا</a:t>
            </a:r>
            <a:r>
              <a:rPr lang="ar-SA" b="1" dirty="0" smtClean="0"/>
              <a:t> على تركستان الغربية , والأراضي الإسلامية في </a:t>
            </a:r>
            <a:r>
              <a:rPr lang="ar-SA" b="1" dirty="0" err="1" smtClean="0"/>
              <a:t>آرال</a:t>
            </a:r>
            <a:r>
              <a:rPr lang="ar-SA" b="1" dirty="0" smtClean="0"/>
              <a:t> , وشبة جزيرة </a:t>
            </a:r>
            <a:r>
              <a:rPr lang="ar-SA" b="1" dirty="0" err="1" smtClean="0"/>
              <a:t>القرم</a:t>
            </a:r>
            <a:r>
              <a:rPr lang="ar-SA" b="1" dirty="0" smtClean="0"/>
              <a:t> , وبلاد </a:t>
            </a:r>
            <a:r>
              <a:rPr lang="ar-SA" b="1" dirty="0" err="1" smtClean="0"/>
              <a:t>القفقاس</a:t>
            </a:r>
            <a:r>
              <a:rPr lang="ar-SA" b="1" dirty="0" smtClean="0"/>
              <a:t> ( القوقاز ) , وامتد نفوذها حتى شمالي إيران , وهكذا وقعت معظم العالم الإسلامي تحت سيطرة الاستعمار الأوروبي الإمبريالي , العسكرية , والسياسية , الاقتصادية , والثقافية , وكان لهذه السيطرة نتائج مدمرة أثرها باق معنا حتى الآن , كما له دوراً أسياسياً وفاعلاً في إضعاف الإسلام والمسلمين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6- حركتي الاستشراق والتنصير: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sz="3600" b="1" dirty="0" smtClean="0"/>
              <a:t>وما تقومان </a:t>
            </a:r>
            <a:r>
              <a:rPr lang="ar-SA" sz="3600" b="1" dirty="0" err="1" smtClean="0"/>
              <a:t>به</a:t>
            </a:r>
            <a:r>
              <a:rPr lang="ar-SA" sz="3600" b="1" dirty="0" smtClean="0"/>
              <a:t> من هدم فكري ثقافي في أوساط المسلمين ، بهدف طمس هويتهم ، وإحداث أزمة ثقة بالنفس في أوساطهم ( وسيأتي الحديث لاحقاً عن كلا الحركتين ) .</a:t>
            </a:r>
            <a:endParaRPr lang="en-US" sz="3600" b="1" dirty="0" smtClean="0"/>
          </a:p>
          <a:p>
            <a:endParaRPr lang="en-US" sz="36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7</a:t>
            </a:r>
            <a:r>
              <a:rPr lang="ar-SA" sz="4000" dirty="0" smtClean="0"/>
              <a:t>- دعوات الإلحاد الآتية من خارج العالم الإسلامي:</a:t>
            </a:r>
            <a:endParaRPr lang="en-US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كالشيوعية مثلاً ، والتي تبث سمومها بين أفراد الأمة الإسلامية ، </a:t>
            </a:r>
            <a:r>
              <a:rPr lang="ar-SA" b="1" dirty="0" err="1" smtClean="0"/>
              <a:t>كالقاديانية</a:t>
            </a:r>
            <a:r>
              <a:rPr lang="ar-SA" b="1" dirty="0" smtClean="0"/>
              <a:t> ، والبهائية وغيرهما ، وكلها ترمي إلى هدم العقيدة الإسلامية ، ومن ثم إلى فك عرى وحدة المسلمين ، بغرض إضعافهم ، وتمهيد السبيل لسيطرة المستعمرين عليهم .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نتائج ضعف العالم الإسلامي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لقد تكالبت كل هذه العوامل على تنوعها في إضعاف العالم الإسلامي، واتخذ هذا الضعف عدة مظاهر ، منها :</a:t>
            </a:r>
            <a:endParaRPr lang="en-US" dirty="0" smtClean="0"/>
          </a:p>
          <a:p>
            <a:pPr rtl="1"/>
            <a:r>
              <a:rPr lang="ar-SA" b="1" dirty="0" smtClean="0"/>
              <a:t>أولاً : الابتعاد عن تطبيق الشريعة الإسلامية :</a:t>
            </a:r>
            <a:endParaRPr lang="en-US" dirty="0" smtClean="0"/>
          </a:p>
          <a:p>
            <a:pPr rtl="1"/>
            <a:r>
              <a:rPr lang="ar-SA" sz="2400" b="1" dirty="0" smtClean="0"/>
              <a:t>بضعف العالم الإسلامي تخلى المسلمون عن دورهم الريادي في قيادة البشرية ، وتخلوا عن واجباتهم وتبعاتهم الإسلامية ، وقعدوا عن إعمال العقل ، ففترت فيهم روح الاجتهاد ، وركنوا إلى التبعية والتقليد ، وانقطعت صلتهم بماضيهم وإرثهم الإسلامي ، وشملهم الجمود ، وقلت فيهم روح التجديد والإبداع ، بل دار علماؤهم حول ذلك الماضي ، وعكفوا على نصوص الماضين ، وعلى كتبهم يعجبون </a:t>
            </a:r>
            <a:r>
              <a:rPr lang="ar-SA" sz="2400" b="1" dirty="0" err="1" smtClean="0"/>
              <a:t>بها</a:t>
            </a:r>
            <a:r>
              <a:rPr lang="ar-SA" sz="2400" b="1" dirty="0" smtClean="0"/>
              <a:t> ، ولا يتعلمون منها ، ويقفون عاجزين أمامها ، ينزلونها أحياناً منزلة العصمة والقداسة ، فماتت في الأمة روح الإبداع والابتكار ، ومواكبة العصر ، ومواجهة تحدياته .</a:t>
            </a:r>
            <a:endParaRPr lang="en-US" sz="2400" b="1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وعندما بدأ العالم الإسلامي يفيق من غفوته ، وينفض عنه غبار الجمود منذ أواخر القرن الثاني عشر الهجري / الثامن عشر الميلادي ، نتيجة للحركات السلفية الإصلاحية ، كحركة الشيخ محمد بن عبد الوهاب في نجد ، والحركة السنوسية في ليبيا ، والحركة المهدية في السودان ، والحركات السلفية في الهند ، وحركة عثمان دان </a:t>
            </a:r>
            <a:r>
              <a:rPr lang="ar-SA" sz="2800" dirty="0" err="1" smtClean="0"/>
              <a:t>فوديو</a:t>
            </a:r>
            <a:r>
              <a:rPr lang="ar-SA" sz="2800" dirty="0" smtClean="0"/>
              <a:t> في غرب أفريقيا – في ذلك الوقت كان الاستعمار الغربي قد بدأ يمد سيطرته على عالم الإسلام ، مستعيناً بحركات التنصير ، فاشتد التحدي، ولم </a:t>
            </a:r>
            <a:r>
              <a:rPr lang="ar-SA" sz="2800" dirty="0" err="1" smtClean="0"/>
              <a:t>شعث</a:t>
            </a:r>
            <a:r>
              <a:rPr lang="ar-SA" sz="2800" dirty="0" smtClean="0"/>
              <a:t> المسلمين ، وبث الحياة من جديد في أوساطهم ، وإعادة الثقة إلى نفوسهم ، وكان نجاحها محدوداً في مناطق محدودة .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447800"/>
            <a:ext cx="9601200" cy="4678363"/>
          </a:xfrm>
        </p:spPr>
        <p:txBody>
          <a:bodyPr/>
          <a:lstStyle/>
          <a:p>
            <a:r>
              <a:rPr lang="ar-SA" sz="2400" b="1" dirty="0" smtClean="0"/>
              <a:t>وقد بدأ الاستعمار حربه ضد الإسلام والمسلمين بإبعادهم عن تراثهم الفكري الإسلامي ، فبدأ بالشريعة الإسلامية ، فأبعدها عن كافة مناحي الحياة الفعلية ، وأخذ يشوه معالمها فكرياً ليصرف المسلمين عنها ، وقد عمل فعلاً على إلغائها تدريجياً ، واستبدالها بالقوانين الوضعية ، باستثناء قانون الأحوال الشخصية ، فعل ذلك في الهند عندما تمت له السيطرة على تلك البلاد ، وألغاها في السودان حينما قضى على الثورة المهدية في  عام 1317 / 1899 </a:t>
            </a:r>
            <a:r>
              <a:rPr lang="ar-SA" sz="2400" b="1" dirty="0" err="1" smtClean="0"/>
              <a:t>م</a:t>
            </a:r>
            <a:r>
              <a:rPr lang="ar-SA" sz="2400" b="1" dirty="0" smtClean="0"/>
              <a:t> ، وكذلك فعلوا في كل مستعمراتهم الإسلامية – الآسيوية منها والأفريقية ولم يقف الحال عند هذا الحد بل امتد تآمر الاستعمار الغربي إلى طمس معالم الحكم الإسلامي في الدولة العثمانية ، وامتدت حركة استبدال الشريعة الإسلامية بقوانين وضعية أخرى إلى مصر ، وذلك منذ أن دخلها نابليون غازيا ومستعمراً في عام 1798 </a:t>
            </a:r>
            <a:r>
              <a:rPr lang="ar-SA" sz="2400" b="1" dirty="0" err="1" smtClean="0"/>
              <a:t>م</a:t>
            </a:r>
            <a:r>
              <a:rPr lang="ar-SA" sz="2400" b="1" dirty="0" smtClean="0"/>
              <a:t> ، واستمرت حركة التبديل والتحديث – كما أسموها – على عهد محمد علي وأبنائه ، واكتملت حلقات التآمر على الشريعة عندما احتل البريطانيون مصر عام 1882 </a:t>
            </a:r>
            <a:r>
              <a:rPr lang="ar-SA" sz="2400" b="1" dirty="0" err="1" smtClean="0"/>
              <a:t>م</a:t>
            </a:r>
            <a:r>
              <a:rPr lang="ar-SA" sz="2400" b="1" dirty="0" smtClean="0"/>
              <a:t> ،</a:t>
            </a:r>
            <a:r>
              <a:rPr lang="ar-SA" sz="2000" b="1" dirty="0" smtClean="0"/>
              <a:t> </a:t>
            </a:r>
            <a:endParaRPr lang="en-US" sz="20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dirty="0" smtClean="0"/>
              <a:t>وكذلك كان حال بلاد الشمال الأفريقي تحت حكم الاستعمار الفرنسي ، ففي تونس طبق القانون الوضعي المقتبس من القوانين الفرنسية عام 1333 </a:t>
            </a:r>
            <a:r>
              <a:rPr lang="ar-SA" sz="2800" b="1" dirty="0" err="1" smtClean="0"/>
              <a:t>م</a:t>
            </a:r>
            <a:r>
              <a:rPr lang="ar-SA" sz="2800" b="1" dirty="0" smtClean="0"/>
              <a:t> / 1924 </a:t>
            </a:r>
            <a:r>
              <a:rPr lang="ar-SA" sz="2800" b="1" dirty="0" err="1" smtClean="0"/>
              <a:t>م</a:t>
            </a:r>
            <a:r>
              <a:rPr lang="ar-SA" sz="2800" b="1" dirty="0" smtClean="0"/>
              <a:t> ، ولم يكن الحال في المغرب والجزائر بأسعد منه في تونس ، حيث بدأت فرنسا في تعطيل أحكام الشريعة في كلا البلدين ، وإحلال الأعراف البربرية ، والقبلية محل القوانين الشريعة الإسلامية ، كوسيلة للقضاء على الكيان المغربي ، والهوية الإسلامية في المغرب والجزائر ، وربما أخرج القبائل البربرية من الإسلام ، لأن الفرنسيين كانوا موقنين أن التخلي عن التحاكم لغير الشريعة الإسلامية هو في الواقع تخل نهائي عن الإسلام .</a:t>
            </a:r>
            <a:endParaRPr lang="en-US" sz="2800" b="1" dirty="0" smtClean="0"/>
          </a:p>
          <a:p>
            <a:endParaRPr lang="en-US" sz="2800" b="1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وهكذا أبطل العمل بالشريعة الإسلامية في معظم البلاد الإسلامية التي وقعت فريسة للهيمنة الاستعمارية ، وزج العمل </a:t>
            </a:r>
            <a:r>
              <a:rPr lang="ar-SA" b="1" dirty="0" err="1" smtClean="0"/>
              <a:t>بها</a:t>
            </a:r>
            <a:r>
              <a:rPr lang="ar-SA" b="1" dirty="0" smtClean="0"/>
              <a:t> في زاوية ضيقة هي زاوية الأحوال الشخصية ، والتي يحاول العلمانيون والمتغربون من أبناء الأمة الإسلامية إبطال العمل </a:t>
            </a:r>
            <a:r>
              <a:rPr lang="ar-SA" b="1" dirty="0" err="1" smtClean="0"/>
              <a:t>بها</a:t>
            </a:r>
            <a:r>
              <a:rPr lang="ar-SA" b="1" dirty="0" smtClean="0"/>
              <a:t> ، وقد نجحوا في ذلك في بعض البلدان الإسلامية .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ثانياً : إلغاء الخلافة العثمانية وانحلال الوحدة الإسلامية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447800"/>
            <a:ext cx="9525000" cy="4678363"/>
          </a:xfrm>
        </p:spPr>
        <p:txBody>
          <a:bodyPr/>
          <a:lstStyle/>
          <a:p>
            <a:pPr rtl="1"/>
            <a:r>
              <a:rPr lang="ar-SA" sz="2400" dirty="0" smtClean="0"/>
              <a:t>        الدولة العثمانية هي آخر دول الإسلام الكبرى التي عرفها العالم في عصوره المتأخرة امتدت على ثلاث قارات : آسيا ، وأوروبا ، وأفريقيا ، وحمت الإسلام في وقت كان فيه الصليبيون والبرتغاليون يهددونه من جهة الجنوب الشرقي ، والروس من جهة الشمال ، كما أن الدولة العثمانية حملت راية الإسلام إلى منطقة البلقان ، وأزالت الدولة البيزنطية من الوجود حين فتحت عاصمتها القسطنطينية في عام 857 هـ / 1453 </a:t>
            </a:r>
            <a:r>
              <a:rPr lang="ar-SA" sz="2400" dirty="0" err="1" smtClean="0"/>
              <a:t>م</a:t>
            </a:r>
            <a:r>
              <a:rPr lang="ar-SA" sz="2400" dirty="0" smtClean="0"/>
              <a:t> والتي استعصت على المسلمين ما يربو على الثمانية قرون ، وهكذا جُعلت القسطنطينية عاصمة لدار الإسلام ، وحمل سلاطينها العظام الإسلام حتى أبواب فينا عاصمة إمبراطورية الهابسبرج آنذاك ، وحملوا أيضاً إلى جنوب روسيا ، وساحل بحر الأدرياتيك ، وبجهودهم عم الإسلام ما يعرف اليوم بدول أوروبا الشرقية ، بل إنهم هددوا أوروبا الغربية ذاتها حينما حاصروا فينا مرتين ، وفينا كانت هي بوابة أوروبا الغربية من ناحية الشرق ، ولو سقطت لهم لانفتح الباب أمام الإسلام ، فعم معظم أجزاء أوروبا الغربية وربما وصل حتى أًصقاع اسكتلندا الشمالية كما توقع أحد المستشرقين .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677400" cy="4754563"/>
          </a:xfrm>
        </p:spPr>
        <p:txBody>
          <a:bodyPr/>
          <a:lstStyle/>
          <a:p>
            <a:r>
              <a:rPr lang="ar-SA" sz="2800" b="1" dirty="0" smtClean="0"/>
              <a:t>ظلت الدولة العثمانية هي القوة الحارسة للعالم الإسلامي لفترة أربعة قرون كاملة ، فقد حفظت للشمال الأفريقي إسلامه عندما وقفت ضد أطماع الصليبين الأسبان ، الذين حاولوا استعماره بعد أن قضوا على الدولة الإسلامية في الأندلس .. كما أن السلاطين العثمانيين جعلوا من البحر الأحمر بحر إسلامياً ، وحرموا على السفن النصرانية الملاحة فيه ، وذلك لإطلالته على الأماكن الإسلامية المقدسة في الحجاز ، كما أنهم حاولوا – مع الدولة المملوكية – صد الخطر البرتغالي عن ذلك البحر ، عندما بدأ البرتغاليون يبسطون نفوذهم على بعض سواحله ، في محاولاتهم الهيمنة على تجارة الشرق ( تجارة التوابل </a:t>
            </a:r>
            <a:r>
              <a:rPr lang="ar-SA" sz="2800" b="1" dirty="0" err="1" smtClean="0"/>
              <a:t>إلخ</a:t>
            </a:r>
            <a:r>
              <a:rPr lang="ar-SA" sz="2800" b="1" dirty="0" smtClean="0"/>
              <a:t>  ) التي كانت في أيدي التجار المسلمين ، .</a:t>
            </a:r>
            <a:endParaRPr lang="en-US" sz="2800" b="1" dirty="0" smtClean="0"/>
          </a:p>
          <a:p>
            <a:endParaRPr lang="en-US" sz="28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ولقد كان لجهود الدولة العثمانية تلك وغيرها من الجهود الفضل الأكبر في حفظ قلب العالم الإسلامي من الزحف الاستعماري الصليبي الأوروبي لمدة ثلاث قرون ، ظلت خلالها دعوة الإسلام تواصل انتشارها في أنحاء العالم وبخاصة في جنوب آسيا ، وجزر الهند الشرقية ، والشرق الأقصى ... ويجب أن لا ننسى هنا مواقف وجهود السلطان عبد الحميد الثاني من المطامع الصهيونية في فلسطين ، ورفضه السماح لليهود بالهجرة إلى فلسطين رغماً عن إغراءاتهم المالية له في وقت كانت الدولة </a:t>
            </a:r>
            <a:r>
              <a:rPr lang="en-US" b="1" dirty="0" smtClean="0"/>
              <a:t>.</a:t>
            </a:r>
            <a:r>
              <a:rPr lang="ar-SA" b="1" dirty="0" smtClean="0"/>
              <a:t>العثمانية تعاني من ضائقة اقتصادية خانقة</a:t>
            </a:r>
            <a:endParaRPr lang="en-US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754563"/>
          </a:xfrm>
        </p:spPr>
        <p:txBody>
          <a:bodyPr/>
          <a:lstStyle/>
          <a:p>
            <a:r>
              <a:rPr lang="ar-SA" sz="2800" b="1" dirty="0" smtClean="0"/>
              <a:t>ومهما قيل عن الدولة العثمانية من جانب بعض الكتاب القوميين – العرب ، والعلمانيين ، السائرين في ركاب المفاهيم الغربية ، من أنها دولة استعمارية أخضعت الشعوب بالقسر والقوة ، وكبتت الحريات إلى غير ذلك من المساوئ التي يعددها أولئك المنساقون وراء كتاب الغرب ، إلا أن الثابت تاريخياً الآن هو أن تلك الدولة العثمانية ذادت عن حمى الإسلام وأسست خدمات جليلة له وللمسلمين على امتداد تاريخها ، وتكفي الإشارة إلى أنه في كنفها تحقق لجزء كبير من العالم الإسلامي وحدة إسلامية لم يشهدها في عصوره الحديثة ، فقد ظلت المنطقة من العراق شرقاً إلى مراكش غرباً تنعم بالوحدة ، والهدوء والاستقرار ، وظل المسلمون أعزاء في ديارهم تلك ، وظلت الخلافة العثمانية قوة يهابها أعداء الإسلام ، ويحسبون لها ألف حساب.</a:t>
            </a:r>
            <a:endParaRPr lang="en-US" sz="2800" b="1" dirty="0" smtClean="0"/>
          </a:p>
          <a:p>
            <a:endParaRPr lang="en-US" sz="28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ولقد حاولت أوروبا إيقاف الخطر العثماني ، ووضع حد للفتوحات العثمانية بعقد تحالفات بين بعض دولها ، بل ومحاربة العثمانيين مرات عديدة ، إذ كانت أوروبا تخشى أن تتكرر أحداث التاريخ فيعود للمسلمين مجدهم وعزهم في ظل الخلافة العثمانية التي تجسدت فيها وحدتهم ، فظلت تعمل من أجل القضاء على الخلافة بسبل دبلوماسية أحياناً ، وحربية أحياناً أخرى.</a:t>
            </a:r>
            <a:endParaRPr lang="en-US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753600" cy="4754563"/>
          </a:xfrm>
        </p:spPr>
        <p:txBody>
          <a:bodyPr/>
          <a:lstStyle/>
          <a:p>
            <a:pPr rtl="1"/>
            <a:r>
              <a:rPr lang="ar-SA" b="1" dirty="0" smtClean="0"/>
              <a:t>وقد أدى هذا الصراع المستمر بين الدولة العثمانية وأعدائها الأوروبيون – إلى جانب عوامل اقتصادية وسياسية داخلية وخارجية – إلى ضعفها ، وبداية تدهورها ، الأمر الذي أدى إلى ظهور ما عرف " بالمسألة الشرقية " ، والتي كانت تعني ببساطة طرد العثمانيين من ولاياتهم الأوروبية ، كخطوة أولى في عملية تحجيم الخطر الإسلامي ، والقضاء قضاء مبرماً على الخلافة العثمانية ، والتي ما فتئت دول أوروبا تتكالب عليهما ، وتعمل على إضعافها حتى جعلت منها ما أسمته في النهاية " برجل أوروبا المريض " والذي كانت تسعى جاهدة إلى قتله ، والاستيلاء على أراضيه كلها .</a:t>
            </a:r>
            <a:endParaRPr lang="en-US" b="1" dirty="0" smtClean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ويمكن القول بأن الفترة التي أعقبت السلطان عبد الحميد وتولي الاتحاديين للحكم هي الفترة التي تمكن فيها الاستعمار ورجال الحكم العثماني ( الاتحاديين ) على العمل التدريجي لتصفية الدولة العثمانية ، فقام الاتحاديون بإتباع سياسات قومية </a:t>
            </a:r>
            <a:r>
              <a:rPr lang="ar-SA" sz="2800" b="1" dirty="0" err="1" smtClean="0"/>
              <a:t>طورانية</a:t>
            </a:r>
            <a:r>
              <a:rPr lang="ar-SA" sz="2800" b="1" dirty="0" smtClean="0"/>
              <a:t> باعدت بينهم وبين عناصر الولاء من المسلمين ، من عرب وألبان وغيرهم ، وحلت عرى الوحدة الإسلامية التي كانت تجمع شتى رعايا الدولة ، كما أنهم قاموا بإضعاف الخليفة ، فجعلوه رمزاً أشبه بأسير في أيديهم ، وكذلك مكنوا للقوى الأوروبية الطامعة في دولتهم ، وانساقوا وراء مخططاتها الرامية إلى إزالة الخلافة العثمانية مصدر وحدة المسلمين وقوتهم ، ومصدر خوف أوروبا وقلقها .</a:t>
            </a:r>
            <a:endParaRPr lang="en-US" sz="2800" b="1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448800" cy="4678363"/>
          </a:xfrm>
        </p:spPr>
        <p:txBody>
          <a:bodyPr/>
          <a:lstStyle/>
          <a:p>
            <a:r>
              <a:rPr lang="ar-SA" sz="2800" b="1" dirty="0" smtClean="0"/>
              <a:t>وكان بداية التآمر على الخلافة يوم أن أعلنت الجمعية الوطنية التركية في عام 1341 / 1923 </a:t>
            </a:r>
            <a:r>
              <a:rPr lang="ar-SA" sz="2800" b="1" dirty="0" err="1" smtClean="0"/>
              <a:t>م</a:t>
            </a:r>
            <a:r>
              <a:rPr lang="ar-SA" sz="2800" b="1" dirty="0" smtClean="0"/>
              <a:t> قيام الجمهورية في تركيا ، وانتخبت مصطفى كمال أول رئيس لها ، ففصلت بذلك بين السياسة وبين الخلافة ، وجعلتها رمزاً دينياً لا غير ، الأمر الذي مكن مصطفى كمال – بمساندة بعض القيادات التركية العلمانية نهائيا </a:t>
            </a:r>
            <a:r>
              <a:rPr lang="ar-SA" sz="2800" b="1" dirty="0" err="1" smtClean="0"/>
              <a:t>ً</a:t>
            </a:r>
            <a:r>
              <a:rPr lang="ar-SA" sz="2800" b="1" dirty="0" smtClean="0"/>
              <a:t> في 2 مارس 1924 </a:t>
            </a:r>
            <a:r>
              <a:rPr lang="ar-SA" sz="2800" b="1" dirty="0" err="1" smtClean="0"/>
              <a:t>م</a:t>
            </a:r>
            <a:r>
              <a:rPr lang="ar-SA" sz="2800" b="1" dirty="0" smtClean="0"/>
              <a:t> / 1342 هـ ، مقدماً بذلك أعظم هدية للغرب الأوروبي النصراني ، وقد أثار ذلك الإلغاء موجة من الاستياء الشديد عمت العالم الإسلامي كله ، في الهند ، ومصر وغيرهما ، وقد جرت بعض المحاولات لإحياء الخلافة من جديد ، ولكن الأحوال لم تكن ملائمة لإحيائها .</a:t>
            </a:r>
            <a:endParaRPr lang="en-US" sz="2800" b="1" dirty="0" smtClean="0"/>
          </a:p>
          <a:p>
            <a:endParaRPr lang="en-US" sz="28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525000" cy="4678363"/>
          </a:xfrm>
        </p:spPr>
        <p:txBody>
          <a:bodyPr/>
          <a:lstStyle/>
          <a:p>
            <a:pPr rtl="1"/>
            <a:r>
              <a:rPr lang="ar-SA" sz="2800" dirty="0" smtClean="0"/>
              <a:t>ويبدوا  أن مصطفى كمال عندما ألغى الخلافة كان ينفذ مخططاً غربياً مرسوماً له ، نصت عليه اتفاقية لوزان 1340 هـ / 1923 </a:t>
            </a:r>
            <a:r>
              <a:rPr lang="ar-SA" sz="2800" dirty="0" err="1" smtClean="0"/>
              <a:t>م</a:t>
            </a:r>
            <a:r>
              <a:rPr lang="ar-SA" sz="2800" dirty="0" smtClean="0"/>
              <a:t> التي فرضت على تركيا شروطاً للصلح معروفة بشروط لوزان الأربع وهي : </a:t>
            </a:r>
            <a:endParaRPr lang="en-US" sz="2800" dirty="0" smtClean="0"/>
          </a:p>
          <a:p>
            <a:pPr rtl="1"/>
            <a:r>
              <a:rPr lang="ar-SA" sz="2800" dirty="0" smtClean="0"/>
              <a:t>1- قطع كل صلة لتركيا بالإسلام .</a:t>
            </a:r>
            <a:endParaRPr lang="en-US" sz="2800" dirty="0" smtClean="0"/>
          </a:p>
          <a:p>
            <a:pPr rtl="1"/>
            <a:r>
              <a:rPr lang="ar-SA" sz="2800" dirty="0" smtClean="0"/>
              <a:t>2- إلغاء الخلافة الإسلامية .</a:t>
            </a:r>
            <a:endParaRPr lang="en-US" sz="2800" dirty="0" smtClean="0"/>
          </a:p>
          <a:p>
            <a:pPr rtl="1"/>
            <a:r>
              <a:rPr lang="ar-SA" sz="2800" dirty="0" smtClean="0"/>
              <a:t>3- إخراج الخليفة العثماني من البلاد ، ومصادرة أملاكه ، وإخراج أنصار الخلافة من المسلمين المتحمسين لها ، والتعهد بإخماد كل حركة موالية للخلافة .</a:t>
            </a:r>
            <a:endParaRPr lang="en-US" sz="2800" dirty="0" smtClean="0"/>
          </a:p>
          <a:p>
            <a:r>
              <a:rPr lang="ar-SA" sz="2800" dirty="0" smtClean="0"/>
              <a:t>4- اتخاذ دستور مدني بدلاً من دستور تركيا القديم القائم على الشريعة الإسلامية 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182100" cy="4678363"/>
          </a:xfrm>
        </p:spPr>
        <p:txBody>
          <a:bodyPr/>
          <a:lstStyle/>
          <a:p>
            <a:r>
              <a:rPr lang="ar-SA" sz="2800" dirty="0" smtClean="0"/>
              <a:t>وقد قبل مصطفى كمال هذه الشروط ، ليس مجبراً وإنما عن اعتقاد تام منه ، ونفذ بنودها تنفيذاً حرفياً وبكل إخلاص ، فعمل من بعد إلغاء الخلافة على إبعاد تركيا – بإصلاحه المزعوم – عن العالم الإسلامي ، وعن ماضيها الإسلامي ، بل إنه حارب الإسلام ذاته في تركيا وحارب المسلمين الحادبين على دينهم هناك ، فألغى التعليم الديني ، وحارب وقتل رجاله ، وألغى وزارة المحاكم الشرعية ، وغير المناهج التعليمية إلى مناهج مناهضة للدين ، وباختصار قام بعمل كل ما يجعل تركيا بلداً علمانياً محضاَ ، بعد أن كانت مقراً وكياناً للخلافة الإسلامية ، فكانت تلك إحدى الضربات القاسية التي وجهت للإسلام ، والتي لا يزال العالم الإسلامي يعاني من آثارها .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447800"/>
            <a:ext cx="9601200" cy="4678363"/>
          </a:xfrm>
        </p:spPr>
        <p:txBody>
          <a:bodyPr/>
          <a:lstStyle/>
          <a:p>
            <a:r>
              <a:rPr lang="ar-SA" sz="2400" dirty="0" smtClean="0"/>
              <a:t>وظلت حكومة مصطفى كمال ( غير اسمه لكمال أتاتورك ) تنفذ مخططها الرامي إلى محو الإسلام من تركيا كخطوة أولى نحو إلحاقها بالغرب الأوروبي – دولة تابعة له ، سائرة في ركابه.</a:t>
            </a:r>
          </a:p>
          <a:p>
            <a:r>
              <a:rPr lang="ar-SA" sz="2400" dirty="0" smtClean="0"/>
              <a:t>وتمادى بعد ذلك مصطفى كمال في حربه للإسلام ، فحدد عدد المساجد وعدد الوعاظ فيها ، وحتى خطبة الجمعة حدد لها موضوعاتها ، كأن تتعرض بالمدح والإطناب لسياسات الحكومة الزراعية والاقتصادية وغيرها ، ثم ألغى الشريعة الإسلامية وأحل محلها القانون المدني الوضعي ، واستبدل التقويم الهجري بالتقويم الميلادي ، وحتى العطلة الرسمية غيرها من يوم الجمعة إلى يوم الأحد ، وتدخل في </a:t>
            </a:r>
            <a:r>
              <a:rPr lang="ar-SA" sz="2400" dirty="0" err="1" smtClean="0"/>
              <a:t>زي</a:t>
            </a:r>
            <a:r>
              <a:rPr lang="ar-SA" sz="2400" dirty="0" smtClean="0"/>
              <a:t> الناس ولباسهم ، فأمر بلبس القبعة تشبهاً بالأوروبيين ، بدلاً عن </a:t>
            </a:r>
            <a:r>
              <a:rPr lang="ar-SA" sz="2400" dirty="0" err="1" smtClean="0"/>
              <a:t>زي</a:t>
            </a:r>
            <a:r>
              <a:rPr lang="ar-SA" sz="2400" dirty="0" smtClean="0"/>
              <a:t> الرأس العثماني ، ومضى ليستبدل أحرف اللغة العثمانية العربية بالأحرف اللاتينية ، محاولاً في كل ذلك قطع صلة تركيا بماضيها ، وبتراثها الإسلامي ، إلى الحد الذي ألغى فيه الحجاب الإسلامي ، وهكذا كانت بداية انقطاع تركيا عن عالمها الإسلامي ، واتجاهها نحو أوروبا ، ونحو علمانية مطلقة **،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2366</Words>
  <Application>Microsoft Office PowerPoint</Application>
  <PresentationFormat>A4 Paper (210x297 mm)‎</PresentationFormat>
  <Paragraphs>80</Paragraphs>
  <Slides>27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Office Theme</vt:lpstr>
      <vt:lpstr>الشريحة 1</vt:lpstr>
      <vt:lpstr>المحاضرة الخامسة</vt:lpstr>
      <vt:lpstr>عناصر المحاضرة</vt:lpstr>
      <vt:lpstr>5- الاستعمار الأوروبي:</vt:lpstr>
      <vt:lpstr>الشريحة 5</vt:lpstr>
      <vt:lpstr>الشريحة 6</vt:lpstr>
      <vt:lpstr>الشريحة 7</vt:lpstr>
      <vt:lpstr>الشريحة 8</vt:lpstr>
      <vt:lpstr>6- حركتي الاستشراق والتنصير:</vt:lpstr>
      <vt:lpstr>7- دعوات الإلحاد الآتية من خارج العالم الإسلامي:</vt:lpstr>
      <vt:lpstr>نتائج ضعف العالم الإسلامي : </vt:lpstr>
      <vt:lpstr>الشريحة 12</vt:lpstr>
      <vt:lpstr>الشريحة 13</vt:lpstr>
      <vt:lpstr>الشريحة 14</vt:lpstr>
      <vt:lpstr>الشريحة 15</vt:lpstr>
      <vt:lpstr>ثانياً : إلغاء الخلافة العثمانية وانحلال الوحدة الإسلامية : 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104</cp:revision>
  <dcterms:created xsi:type="dcterms:W3CDTF">2009-10-14T19:14:34Z</dcterms:created>
  <dcterms:modified xsi:type="dcterms:W3CDTF">2012-11-24T12:38:18Z</dcterms:modified>
</cp:coreProperties>
</file>