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90" r:id="rId4"/>
    <p:sldId id="270" r:id="rId5"/>
    <p:sldId id="271" r:id="rId6"/>
    <p:sldId id="268" r:id="rId7"/>
    <p:sldId id="276" r:id="rId8"/>
    <p:sldId id="277" r:id="rId9"/>
    <p:sldId id="275" r:id="rId10"/>
    <p:sldId id="274" r:id="rId11"/>
    <p:sldId id="283" r:id="rId12"/>
    <p:sldId id="281" r:id="rId13"/>
    <p:sldId id="280" r:id="rId14"/>
    <p:sldId id="279" r:id="rId15"/>
    <p:sldId id="278" r:id="rId16"/>
    <p:sldId id="273" r:id="rId17"/>
    <p:sldId id="272" r:id="rId18"/>
    <p:sldId id="286" r:id="rId19"/>
    <p:sldId id="285" r:id="rId20"/>
    <p:sldId id="287" r:id="rId21"/>
    <p:sldId id="288" r:id="rId22"/>
    <p:sldId id="289"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86"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5"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حاضر العالم الإسلامي</a:t>
            </a:r>
            <a:endParaRPr lang="en-US" sz="2800" b="1" dirty="0">
              <a:solidFill>
                <a:srgbClr val="7F7F7F"/>
              </a:solidFill>
              <a:latin typeface="Calibri" pitchFamily="34" charset="0"/>
            </a:endParaRPr>
          </a:p>
          <a:p>
            <a:pPr algn="ctr"/>
            <a:r>
              <a:rPr lang="ar-SA" sz="2600" b="1" dirty="0" smtClean="0">
                <a:solidFill>
                  <a:schemeClr val="bg2">
                    <a:lumMod val="25000"/>
                  </a:schemeClr>
                </a:solidFill>
                <a:latin typeface="Calibri" pitchFamily="34" charset="0"/>
                <a:cs typeface="Times New Roman" pitchFamily="18" charset="0"/>
              </a:rPr>
              <a:t>د. مهند </a:t>
            </a:r>
            <a:r>
              <a:rPr lang="ar-SA" sz="2600" b="1" dirty="0" err="1" smtClean="0">
                <a:solidFill>
                  <a:schemeClr val="bg2">
                    <a:lumMod val="25000"/>
                  </a:schemeClr>
                </a:solidFill>
                <a:latin typeface="Calibri" pitchFamily="34" charset="0"/>
                <a:cs typeface="Times New Roman" pitchFamily="18" charset="0"/>
              </a:rPr>
              <a:t>الدعجة</a:t>
            </a:r>
            <a:endParaRPr lang="en-US" sz="2600" b="1" dirty="0">
              <a:solidFill>
                <a:srgbClr val="7F7F7F"/>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3700" b="1" dirty="0" smtClean="0">
                <a:solidFill>
                  <a:schemeClr val="accent1">
                    <a:lumMod val="50000"/>
                  </a:schemeClr>
                </a:solidFill>
                <a:latin typeface="AYM Wadiy S_U normal."/>
                <a:ea typeface="+mn-ea"/>
                <a:cs typeface="Times New Roman" pitchFamily="18" charset="0"/>
              </a:rPr>
              <a:t>المحاضرة السابعة</a:t>
            </a:r>
            <a:endParaRPr lang="en-US" sz="3700" b="1" dirty="0" smtClean="0">
              <a:solidFill>
                <a:schemeClr val="accent1">
                  <a:lumMod val="50000"/>
                </a:schemeClr>
              </a:solidFill>
              <a:latin typeface="AYM Wadiy S_U normal."/>
              <a:ea typeface="+mn-ea"/>
              <a:cs typeface="Times New Roman" pitchFamily="18"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وسائل الاستعمار في إضعاف العالم الإسلامي</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sz="2800" b="1" dirty="0" smtClean="0">
                <a:cs typeface="Arial" pitchFamily="34" charset="0"/>
              </a:rPr>
              <a:t>مقدمة</a:t>
            </a:r>
          </a:p>
          <a:p>
            <a:pPr rtl="1" eaLnBrk="1" hangingPunct="1">
              <a:buFont typeface="Arial" pitchFamily="34" charset="0"/>
              <a:buChar char="•"/>
            </a:pPr>
            <a:r>
              <a:rPr lang="ar-SA" sz="2800" b="1" dirty="0" smtClean="0">
                <a:cs typeface="Arial" pitchFamily="34" charset="0"/>
              </a:rPr>
              <a:t>أشكال العلمانية </a:t>
            </a:r>
          </a:p>
          <a:p>
            <a:pPr rtl="1" eaLnBrk="1" hangingPunct="1">
              <a:buFont typeface="Arial" pitchFamily="34" charset="0"/>
              <a:buChar char="•"/>
            </a:pPr>
            <a:r>
              <a:rPr lang="ar-SA" sz="2800" b="1" dirty="0" smtClean="0">
                <a:cs typeface="Arial" pitchFamily="34" charset="0"/>
              </a:rPr>
              <a:t>أ-</a:t>
            </a:r>
            <a:r>
              <a:rPr lang="en-US" sz="2800" b="1" dirty="0" smtClean="0">
                <a:cs typeface="Arial" pitchFamily="34" charset="0"/>
              </a:rPr>
              <a:t> </a:t>
            </a:r>
            <a:r>
              <a:rPr lang="ar-SA" sz="2800" b="1" dirty="0" smtClean="0"/>
              <a:t>التشبث بالحضارة الغربية.</a:t>
            </a:r>
          </a:p>
          <a:p>
            <a:pPr rtl="1" eaLnBrk="1" hangingPunct="1">
              <a:buFont typeface="Arial" pitchFamily="34" charset="0"/>
              <a:buChar char="•"/>
            </a:pPr>
            <a:r>
              <a:rPr lang="ar-SA" sz="2800" b="1" dirty="0" smtClean="0">
                <a:cs typeface="Arial" pitchFamily="34" charset="0"/>
              </a:rPr>
              <a:t> </a:t>
            </a:r>
            <a:r>
              <a:rPr lang="ar-SA" sz="2800" b="1" dirty="0" smtClean="0"/>
              <a:t>ب- </a:t>
            </a:r>
            <a:r>
              <a:rPr lang="ar-SA" sz="2800" b="1" dirty="0" err="1" smtClean="0"/>
              <a:t>ب</a:t>
            </a:r>
            <a:r>
              <a:rPr lang="ar-SA" sz="2800" b="1" dirty="0" smtClean="0"/>
              <a:t>ث الدعوات والنزعات القومية والإقليمية والقبلية.</a:t>
            </a:r>
          </a:p>
          <a:p>
            <a:pPr rtl="1" eaLnBrk="1" hangingPunct="1">
              <a:buFont typeface="Arial" pitchFamily="34" charset="0"/>
              <a:buChar char="•"/>
            </a:pPr>
            <a:r>
              <a:rPr lang="ar-SA" sz="2800" b="1" dirty="0" smtClean="0">
                <a:cs typeface="Arial" pitchFamily="34" charset="0"/>
              </a:rPr>
              <a:t> </a:t>
            </a:r>
            <a:r>
              <a:rPr lang="ar-SA" sz="2800" b="1" dirty="0" err="1" smtClean="0"/>
              <a:t>جـ</a:t>
            </a:r>
            <a:r>
              <a:rPr lang="ar-SA" sz="2800" b="1" dirty="0" smtClean="0"/>
              <a:t> - قطع صلة المسلمين بالقرآن الكريم – محاربة اللغة العربية </a:t>
            </a:r>
          </a:p>
          <a:p>
            <a:pPr rtl="1" eaLnBrk="1" hangingPunct="1">
              <a:buFont typeface="Arial" pitchFamily="34" charset="0"/>
              <a:buChar char="•"/>
            </a:pPr>
            <a:r>
              <a:rPr lang="ar-SA" sz="2800" b="1" dirty="0" smtClean="0"/>
              <a:t>د – توجيه التعليم وجهة إسلامية .</a:t>
            </a:r>
          </a:p>
          <a:p>
            <a:pPr rtl="1" eaLnBrk="1" hangingPunct="1">
              <a:buFont typeface="Arial" pitchFamily="34" charset="0"/>
              <a:buChar char="•"/>
            </a:pPr>
            <a:r>
              <a:rPr lang="ar-SA" sz="2800" b="1" dirty="0" smtClean="0"/>
              <a:t>هـ - طمس هوية الأمة الفكرية .</a:t>
            </a:r>
          </a:p>
          <a:p>
            <a:pPr rtl="1" eaLnBrk="1" hangingPunct="1">
              <a:buFont typeface="Arial" pitchFamily="34" charset="0"/>
              <a:buChar char="•"/>
            </a:pPr>
            <a:r>
              <a:rPr lang="ar-SA" sz="2800" b="1" dirty="0" smtClean="0"/>
              <a:t>و- بث الدعوات الدينية الهدامة وتشجيعها .</a:t>
            </a:r>
          </a:p>
          <a:p>
            <a:pPr rtl="1" eaLnBrk="1" hangingPunct="1">
              <a:buFont typeface="Arial" pitchFamily="34" charset="0"/>
              <a:buChar char="•"/>
            </a:pPr>
            <a:r>
              <a:rPr lang="ar-SA" sz="2800" b="1" dirty="0" smtClean="0"/>
              <a:t>أولاً: السيد أحمد خان </a:t>
            </a:r>
            <a:r>
              <a:rPr lang="en-US" sz="2800" dirty="0" smtClean="0"/>
              <a:t/>
            </a:r>
            <a:br>
              <a:rPr lang="en-US" sz="2800" dirty="0" smtClean="0"/>
            </a:br>
            <a:r>
              <a:rPr lang="en-US" sz="2800" dirty="0" smtClean="0"/>
              <a:t/>
            </a:r>
            <a:br>
              <a:rPr lang="en-US" sz="2800" dirty="0" smtClean="0"/>
            </a:br>
            <a:endParaRPr lang="en-US" sz="2800"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أشكال العلمانية:</a:t>
            </a:r>
            <a:endParaRPr lang="en-US" dirty="0"/>
          </a:p>
        </p:txBody>
      </p:sp>
      <p:sp>
        <p:nvSpPr>
          <p:cNvPr id="3" name="عنصر نائب للمحتوى 2"/>
          <p:cNvSpPr>
            <a:spLocks noGrp="1"/>
          </p:cNvSpPr>
          <p:nvPr>
            <p:ph idx="1"/>
          </p:nvPr>
        </p:nvSpPr>
        <p:spPr/>
        <p:txBody>
          <a:bodyPr/>
          <a:lstStyle/>
          <a:p>
            <a:pPr rtl="1"/>
            <a:r>
              <a:rPr lang="ar-SA" b="1" dirty="0" smtClean="0"/>
              <a:t>أ- التشبث بالحضارة الغربية :</a:t>
            </a:r>
            <a:endParaRPr lang="en-US" dirty="0" smtClean="0"/>
          </a:p>
          <a:p>
            <a:pPr rtl="1"/>
            <a:r>
              <a:rPr lang="ar-SA" sz="2800" dirty="0" smtClean="0"/>
              <a:t>والإعجاب </a:t>
            </a:r>
            <a:r>
              <a:rPr lang="ar-SA" sz="2800" dirty="0" err="1" smtClean="0"/>
              <a:t>بها</a:t>
            </a:r>
            <a:r>
              <a:rPr lang="ar-SA" sz="2800" dirty="0" smtClean="0"/>
              <a:t> ، والأخذ </a:t>
            </a:r>
            <a:r>
              <a:rPr lang="ar-SA" sz="2800" dirty="0" err="1" smtClean="0"/>
              <a:t>بها</a:t>
            </a:r>
            <a:r>
              <a:rPr lang="ar-SA" sz="2800" dirty="0" smtClean="0"/>
              <a:t> دون وعي ، وقد تبنى هذا الاتجاه جماعة من الكتاب والأدباء المسلمين من الذين تولوا المراكز القيادية بعد زوال الخلافة العثمانية ، والأمثلة على ذلك كثيرة ، لعل من أوضحها كتابات طه حسين والتي يبدي فيها إعجابه الشديد بالحضارة الغربية ، ويدعو إلى الأخذ بتلك الحضارة ، والسير في ركابها إن أريد للأمة أن تتقدم وتتطور ، وكتابه "مستقبل الثقافة في مصر " مليء بمثل هذه الآراء .. وهناك كتابات سلامة موسى ، وقاسم أمين وغيرهما مما تتبنى وتدعو إلى آراء شبيهة بآراء طه حسين المتحيزة إلى الحضارة الغربية ، بل والمفتونة </a:t>
            </a:r>
            <a:r>
              <a:rPr lang="ar-SA" sz="2800" dirty="0" err="1" smtClean="0"/>
              <a:t>بها</a:t>
            </a:r>
            <a:r>
              <a:rPr lang="ar-SA" sz="2800" dirty="0" smtClean="0"/>
              <a:t> ، والداعية بالأخذ بأسبابها كلها .</a:t>
            </a:r>
            <a:endParaRPr lang="en-US" sz="2800" dirty="0" smtClean="0"/>
          </a:p>
          <a:p>
            <a:endParaRPr lang="en-US"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وزاد من تأثير هذا الاتجاه الموالي للغرب النصراني ، ولحضارته تقاطر البعثات إلى الدول الأوروبية من أبناء المسلمين الراغبين في استكمال تعليمهم ، فقد عاد كثير منهم وقد تطبعوا بطباع الغرب ، وتأثروا بفلسفته وفكره ، وانساقوا وراء التيار الغربي ، فأصبحوا بذلك رصيداً في حساب أعداء الإسلام ، بالسلوك ، والتربية والفكر ، وانساقوا وراء التيار بلا فهم ولا وعي ، واتخذهم الاستعمار أداة طيعة في يده ، يستغلها لإحداث الانقلاب الجذري في حياة المسلمين ، ولإحداث الفجوة والفرقة بين جمهور الأمة ، وقيادتها " العلمانية " المنقطعة عنها وعن تراثها الإسلامي .</a:t>
            </a:r>
            <a:endParaRPr lang="en-US" dirty="0" smtClean="0"/>
          </a:p>
          <a:p>
            <a:endParaRPr lang="en-US"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ب- بث الدعوات والنزعات القومية والإقليمية والقبلية :</a:t>
            </a:r>
            <a:endParaRPr lang="en-US" dirty="0"/>
          </a:p>
        </p:txBody>
      </p:sp>
      <p:sp>
        <p:nvSpPr>
          <p:cNvPr id="3" name="عنصر نائب للمحتوى 2"/>
          <p:cNvSpPr>
            <a:spLocks noGrp="1"/>
          </p:cNvSpPr>
          <p:nvPr>
            <p:ph idx="1"/>
          </p:nvPr>
        </p:nvSpPr>
        <p:spPr>
          <a:xfrm>
            <a:off x="228600" y="1371600"/>
            <a:ext cx="9525000" cy="4754563"/>
          </a:xfrm>
        </p:spPr>
        <p:txBody>
          <a:bodyPr/>
          <a:lstStyle/>
          <a:p>
            <a:pPr rtl="1"/>
            <a:r>
              <a:rPr lang="ar-SA" sz="2400" dirty="0" smtClean="0"/>
              <a:t>وكلها دعوات أراد </a:t>
            </a:r>
            <a:r>
              <a:rPr lang="ar-SA" sz="2400" dirty="0" err="1" smtClean="0"/>
              <a:t>بها</a:t>
            </a:r>
            <a:r>
              <a:rPr lang="ar-SA" sz="2400" dirty="0" smtClean="0"/>
              <a:t> الاستعمار محاربة الإسلام ، وتجاهل ماضي الأمة الإسلامي ، ذلك أن الإسلام حارب مثل هذه الدعوات وأقام أمته على قواعد وأسس إسلامية معلومة ، والمستعمرون يريدون من نشرهم لتلك النزعات الضيقة أن يجعلوا المسلم يفكر في وطنه قبل عقيدته ، وأن يربطه بالماضي التاريخي الغامض البعيد ، السابق على الماضي الإسلامي ، والذي يجد فيه المسلم أسس قوته ومجده ، ودعائم نهضته ، فالاستعمار لا يريد للمسلمين ذلك ، وإنما يريد إبعادهم عن ذلك الماضي ، بالدعوة إلى إحياء الحضارات القديمة ، حتى تحل محل الأخوة الإسلامية .. ومن ثم أراد الغرب تلفيق دعوة وهمية لكل قطر إسلامي ، فمصر أرادوا لها "الفرعونية " التي تقوم على إحياء ما قبل الإسلام من لغة وأدب وتراث وفرعوني ، والاعتزاز بتاريخ مصر القديم .. وقد أطلت هذه الدعوة برأسها منذ غزو نابليون لمصر في عام 1798 </a:t>
            </a:r>
            <a:r>
              <a:rPr lang="ar-SA" sz="2400" dirty="0" err="1" smtClean="0"/>
              <a:t>م</a:t>
            </a:r>
            <a:r>
              <a:rPr lang="ar-SA" sz="2400" dirty="0" smtClean="0"/>
              <a:t> واستصحابه لبعثة علمية للتنقيب عن آثار الفراعنة ، وتعميق مثل هذه الدعوة يقود إلى "الانطواء على الذات " ، ومعارضة كل دعوة ترمي إل تقرير الوحدة الإسلامية – أو حتى العربية – والتمسك بالعصبية الفرعونية التي يرى أنصارها أن المسلمين العرب غزاة دخلاء على مصر ، كاليونان ، والرومان سواء بسواء  .</a:t>
            </a:r>
            <a:endParaRPr lang="en-US" sz="2400" dirty="0" smtClean="0"/>
          </a:p>
          <a:p>
            <a:endParaRPr lang="en-US" sz="2400"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600200"/>
            <a:ext cx="9105900" cy="4525963"/>
          </a:xfrm>
        </p:spPr>
        <p:txBody>
          <a:bodyPr/>
          <a:lstStyle/>
          <a:p>
            <a:r>
              <a:rPr lang="ar-SA" dirty="0" smtClean="0"/>
              <a:t>كما بعثوا " الفارسية " في إيران ، وسوغوا لها ضرورة إحياء التراث الفارسي القديم ، والتمسك والاعتزاز </a:t>
            </a:r>
            <a:r>
              <a:rPr lang="ar-SA" dirty="0" err="1" smtClean="0"/>
              <a:t>به</a:t>
            </a:r>
            <a:r>
              <a:rPr lang="ar-SA" dirty="0" smtClean="0"/>
              <a:t> ، وعمدوا إلى إثارة " الفينيقية " في لبنان ، </a:t>
            </a:r>
            <a:r>
              <a:rPr lang="ar-SA" dirty="0" err="1" smtClean="0"/>
              <a:t>و</a:t>
            </a:r>
            <a:r>
              <a:rPr lang="ar-SA" dirty="0" smtClean="0"/>
              <a:t> " الآشورية " </a:t>
            </a:r>
            <a:r>
              <a:rPr lang="ar-SA" dirty="0" err="1" smtClean="0"/>
              <a:t>و</a:t>
            </a:r>
            <a:r>
              <a:rPr lang="ar-SA" dirty="0" smtClean="0"/>
              <a:t> " البابلية" في العراق ، </a:t>
            </a:r>
            <a:r>
              <a:rPr lang="ar-SA" dirty="0" err="1" smtClean="0"/>
              <a:t>و</a:t>
            </a:r>
            <a:r>
              <a:rPr lang="ar-SA" dirty="0" smtClean="0"/>
              <a:t> " الكنعانية " في فلسطين ، </a:t>
            </a:r>
            <a:r>
              <a:rPr lang="ar-SA" dirty="0" err="1" smtClean="0"/>
              <a:t>و</a:t>
            </a:r>
            <a:r>
              <a:rPr lang="ar-SA" dirty="0" smtClean="0"/>
              <a:t> " البربرية " في المغرب – وهكذا، والهدف من وراء إثارة هذه </a:t>
            </a:r>
            <a:r>
              <a:rPr lang="ar-SA" dirty="0" err="1" smtClean="0"/>
              <a:t>النعرات</a:t>
            </a:r>
            <a:r>
              <a:rPr lang="ar-SA" dirty="0" smtClean="0"/>
              <a:t> الإقليمية الضيقة هو سلخ أجزاء العالم الإسلامي بعضها عن بعض ، وعزلها عن بعضها ، والتفريق بينها ، والحيلولة دون وحدتها ، والعمل على إرغام كل جزء منها على التخلي عن تاريخه وماضيه الإسلامي ، وعن لغته العربية ، وفصله عن جسم الأمة تمهيداً للانقضاض عليه واستعباده .</a:t>
            </a:r>
            <a:endParaRPr lang="en-US"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err="1" smtClean="0"/>
              <a:t>جـ</a:t>
            </a:r>
            <a:r>
              <a:rPr lang="ar-SA" sz="3200" b="1" dirty="0" smtClean="0"/>
              <a:t> - قطع صلة المسلمين بالقرآن الكريم – محاربة اللغة العربية :</a:t>
            </a:r>
            <a:r>
              <a:rPr lang="en-US" sz="3200" dirty="0" smtClean="0"/>
              <a:t/>
            </a:r>
            <a:br>
              <a:rPr lang="en-US" sz="3200" dirty="0" smtClean="0"/>
            </a:br>
            <a:endParaRPr lang="en-US" sz="3200" dirty="0"/>
          </a:p>
        </p:txBody>
      </p:sp>
      <p:sp>
        <p:nvSpPr>
          <p:cNvPr id="3" name="عنصر نائب للمحتوى 2"/>
          <p:cNvSpPr>
            <a:spLocks noGrp="1"/>
          </p:cNvSpPr>
          <p:nvPr>
            <p:ph idx="1"/>
          </p:nvPr>
        </p:nvSpPr>
        <p:spPr>
          <a:xfrm>
            <a:off x="152400" y="1447800"/>
            <a:ext cx="9525000" cy="4678363"/>
          </a:xfrm>
        </p:spPr>
        <p:txBody>
          <a:bodyPr/>
          <a:lstStyle/>
          <a:p>
            <a:pPr rtl="1"/>
            <a:r>
              <a:rPr lang="ar-SA" sz="2400" b="1" dirty="0" smtClean="0"/>
              <a:t>إن هدف المستعمرين هو محاربة اللغة العربية ، لكونها لغة القرآن الكريم ، </a:t>
            </a:r>
            <a:r>
              <a:rPr lang="ar-SA" sz="2400" b="1" dirty="0" err="1" smtClean="0"/>
              <a:t>وبها</a:t>
            </a:r>
            <a:r>
              <a:rPr lang="ar-SA" sz="2400" b="1" dirty="0" smtClean="0"/>
              <a:t> تمت صياغة التراث الإسلامي عبر السنين ، وقد صاحبت انتشار الدين الإسلامي ، فحلت أينما حل ، </a:t>
            </a:r>
            <a:r>
              <a:rPr lang="ar-SA" sz="2400" b="1" dirty="0" err="1" smtClean="0"/>
              <a:t>وبها</a:t>
            </a:r>
            <a:r>
              <a:rPr lang="ar-SA" sz="2400" b="1" dirty="0" smtClean="0"/>
              <a:t> كتب المسلمون على اختلاف لغاتهم وأجناسهم وديارهم ، وهي عنصر وحدة بين المسلمين ، ولذا كان من الطبيعي أن يحاربها المستعمرون ، وأن يقفوا في طريق انتشارها ، بالتمكين للغاتهم من انجليزية ، وفرنسية وهولندية – بحيث لا تتمكن اللغة العربية من التوسع بين مسلمي العالم ، واتبعوا في ذلك عدة أساليب – منها :</a:t>
            </a:r>
            <a:endParaRPr lang="en-US" sz="2400" b="1" dirty="0" smtClean="0"/>
          </a:p>
          <a:p>
            <a:r>
              <a:rPr lang="ar-SA" sz="2400" b="1" dirty="0" smtClean="0"/>
              <a:t>أولاً : نقل كثير من لغات المسلمين التي كانت تكتب بالأحرف العربية ، من ذلك الحرف إلى الحرف اللاتيني ، فقد نقل مصطفى كمال أتاتورك في مؤتمر باكو عام 1926 </a:t>
            </a:r>
            <a:r>
              <a:rPr lang="ar-SA" sz="2400" b="1" dirty="0" err="1" smtClean="0"/>
              <a:t>م</a:t>
            </a:r>
            <a:r>
              <a:rPr lang="ar-SA" sz="2400" b="1" dirty="0" smtClean="0"/>
              <a:t> أحرف اللغة العثمانية العربية إلى الأحرف اللاتينية ، وحدث نفس الشيء بالنسبة للغة الإندونيسية ، ولغة الهوسا في نيجيريا ، واللغة </a:t>
            </a:r>
            <a:r>
              <a:rPr lang="ar-SA" sz="2400" b="1" dirty="0" err="1" smtClean="0"/>
              <a:t>السواحلية</a:t>
            </a:r>
            <a:r>
              <a:rPr lang="ar-SA" sz="2400" b="1" dirty="0" smtClean="0"/>
              <a:t> في بلدان شرق أفريقيا .</a:t>
            </a:r>
            <a:r>
              <a:rPr lang="ar-SA" sz="2800" dirty="0" smtClean="0"/>
              <a:t> </a:t>
            </a:r>
            <a:endParaRPr lang="en-US"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rtl="1"/>
            <a:r>
              <a:rPr lang="ar-SA" sz="2800" dirty="0" smtClean="0"/>
              <a:t>ثانياً : تشجيع اللغات المحلية واللهجات في معظم البلاد الإسلامية غير العربية لتصبح هي اللغات القومية ، مثل بعض اللغات المحلية واللهجات في القارة الأفريقية ، ومثل </a:t>
            </a:r>
            <a:r>
              <a:rPr lang="ar-SA" sz="2800" dirty="0" err="1" smtClean="0"/>
              <a:t>السنسكريتية</a:t>
            </a:r>
            <a:r>
              <a:rPr lang="ar-SA" sz="2800" dirty="0" smtClean="0"/>
              <a:t> ( الهندية القديمة)، والبنغالية في شبه القارة الهندية ، وغيرها .</a:t>
            </a:r>
            <a:endParaRPr lang="en-US" sz="2800" dirty="0" smtClean="0"/>
          </a:p>
          <a:p>
            <a:pPr rtl="1"/>
            <a:r>
              <a:rPr lang="ar-SA" sz="2800" dirty="0" smtClean="0"/>
              <a:t>ثالثاً : توسيع نطاق لغة المستعمر ، وجعلها اللغة الرسمية ، كما فعل في الهند الإسلامية ، وبنغلاديش ، وباكستان ، وفي بلدان غرب أفريقيا ، ووسطها وشرقها ..ولعل هذا الأمر أوضح ما يكون في المستعمرات الفرنسية ، وكذلك في المستعمرات البريطانية ، فلا زال أهلها من مسلمين وغيرهم حتى الآن يتحدثون ويتخاطبون بلغة مستعمريهم القدامى ،.. خاصة اللغة الفرنسية .</a:t>
            </a:r>
            <a:endParaRPr lang="en-US" sz="2800" dirty="0" smtClean="0"/>
          </a:p>
          <a:p>
            <a:endParaRPr lang="en-US" sz="2800"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r>
              <a:rPr lang="ar-SA" sz="2800" dirty="0" smtClean="0"/>
              <a:t>رابعاً : وعندما وجد الغربيون أن القضاء على اللغة العربية في حكم المستحيل عملوا على التقليل من شأنها ، فقالوا إنها لا تلبي حاجات العصر ، وأنها استنفدت أغراضها .. ومن ثم عمدوا إلى الدعوة لاستخدام اللغة العامية لغةً للتأليف والكتابة ، كما فعلوا في الجزائر ، ومصر ، وبلاد الشام ، والعراق ، وتونس ، والمغرب ، كما أن السياسة التعليمية تجاهلت اللغة العربية ، ولم تهتم </a:t>
            </a:r>
            <a:r>
              <a:rPr lang="ar-SA" sz="2800" dirty="0" err="1" smtClean="0"/>
              <a:t>بها</a:t>
            </a:r>
            <a:r>
              <a:rPr lang="ar-SA" sz="2800" dirty="0" smtClean="0"/>
              <a:t> ، ولا بمعلميها بالقدرة الذي أولته لغاتها ومعلميها من اهتمام وتشجيع – والغرض من محاربة اللغة العربية بهذه الصورة وبكل تلك القوة ، هو زرع الفرقة بين المسلمين من عرب وغيرهم ، بتفريقهم في اللغة ، والدين والثقافة ، وبعدم السماح للعربية من الانتشار بين المسلمين وما بين تراثهم الماضي ، لأنه هو الذي يربطهم ويوحد بينهم .. ، وهو الذي يعطيهم الثقة في أنفسهم ، ويعزز من صمودهم أمام مخططات الاستعمار وتحدياته .</a:t>
            </a:r>
            <a:endParaRPr lang="en-US" sz="2800" dirty="0" smtClean="0"/>
          </a:p>
          <a:p>
            <a:endParaRPr lang="en-US"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د – توجيه التعليم وجهة إسلامية :</a:t>
            </a:r>
            <a:r>
              <a:rPr lang="en-US" dirty="0" smtClean="0"/>
              <a:t/>
            </a:r>
            <a:br>
              <a:rPr lang="en-US" dirty="0" smtClean="0"/>
            </a:br>
            <a:endParaRPr lang="en-US" dirty="0"/>
          </a:p>
        </p:txBody>
      </p:sp>
      <p:sp>
        <p:nvSpPr>
          <p:cNvPr id="3" name="عنصر نائب للمحتوى 2"/>
          <p:cNvSpPr>
            <a:spLocks noGrp="1"/>
          </p:cNvSpPr>
          <p:nvPr>
            <p:ph idx="1"/>
          </p:nvPr>
        </p:nvSpPr>
        <p:spPr>
          <a:xfrm>
            <a:off x="228600" y="1447800"/>
            <a:ext cx="9448800" cy="4678363"/>
          </a:xfrm>
        </p:spPr>
        <p:txBody>
          <a:bodyPr/>
          <a:lstStyle/>
          <a:p>
            <a:pPr rtl="1"/>
            <a:r>
              <a:rPr lang="ar-SA" sz="2400" dirty="0" smtClean="0"/>
              <a:t>وذلك عن اقتباس الأنظمة والمناهج الغربية ، وإحلالها محل مناهج التعليم الإسلامية التي وجدها الاستعمار في مستعمراته الإسلامية ، والهدف من كل ذلك هو إضعاف العالم الإسلامي ، بتذويب هويته الإسلامية في الهوية الاستعمارية .. وكذلك توجيه التعليم لتخريج طائفة من المتعلمين يخدمون مصالحه ، ويعززون من سيطرته الاستعمارية في بلدان المسلمين التي استعمروها ، وأخذ يحارب الإسلام فيها ... ومن ثم ما فتئ المستعمرون يحاولون القضاء على ثقافة الإسلام وإرثه ، بالطعن فيهما ، وأثارت الشكوك والشبهات حولهما ، وذلك عن طريق إحلال الفكر العلماني محل الفكر الإسلامي في مناهج التعليم والتي أُخرج من برامجها الدين ، وتاريخ الإسلام ، وإرثه الثقافي واللغوي ، في محاولة لطمس هوية الأمة ، ولقطع صلتها بتراثها وماضيها الإسلامي .</a:t>
            </a:r>
            <a:endParaRPr lang="en-US" sz="2400"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600200"/>
            <a:ext cx="9258300" cy="4525963"/>
          </a:xfrm>
        </p:spPr>
        <p:txBody>
          <a:bodyPr/>
          <a:lstStyle/>
          <a:p>
            <a:r>
              <a:rPr lang="ar-SA" sz="2800" dirty="0" smtClean="0"/>
              <a:t>ولا عجب أن خلت مناهج الجامعات أيضاً من علوم الإسلام ، وامتلأت بمفردات المناهج </a:t>
            </a:r>
            <a:r>
              <a:rPr lang="ar-SA" sz="2800" dirty="0" err="1" smtClean="0"/>
              <a:t>اللادينية</a:t>
            </a:r>
            <a:r>
              <a:rPr lang="ar-SA" sz="2800" dirty="0" smtClean="0"/>
              <a:t> ، كعلوم الفلسفات المادية والإلحادية ، والنظريات الغربية الرافضة للدين وعلومه ، وكذلك التركيز والاهتمام بالتراث والحضارات الوثنية ، والحضارات السابقة للإسلام – حدث ذلك في مصر ، وفي تركيا ، وإندونيسيا ، وغيرها ، والغرض من وراء كل ذلك هو محاولة القضاء على العوامل الجامعة للعالم الإسلامي ، ولا غرو إذاً أن أصبحت برامج التعليم علمانية في كل مراحله ، وتعدى الأمر المناهج إلى أسلوب التربية ، وفلسفة السلوك ، فطبق الاختلاط بين الذكور والإناث في معظم جامعات العالم الإسلامي ، وأُدخل في روع الطلاب (( عن طريق المناهج وغيرها )) أن الحضارة الغربية هي خلاصة الحضارات ، وأن الأمم لا تتقدم إلا باحتذائها ، والأخذ </a:t>
            </a:r>
            <a:r>
              <a:rPr lang="ar-SA" sz="2800" dirty="0" err="1" smtClean="0"/>
              <a:t>بها</a:t>
            </a:r>
            <a:r>
              <a:rPr lang="ar-SA" sz="2800" dirty="0" smtClean="0"/>
              <a:t> ...</a:t>
            </a:r>
            <a:endParaRPr lang="en-US" sz="2800" dirty="0" smtClean="0"/>
          </a:p>
          <a:p>
            <a:endParaRPr lang="en-US" sz="2800"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هـ - طمس هوية الأمة الفكرية :</a:t>
            </a:r>
            <a:r>
              <a:rPr lang="en-US" dirty="0" smtClean="0"/>
              <a:t/>
            </a:r>
            <a:br>
              <a:rPr lang="en-US" dirty="0" smtClean="0"/>
            </a:br>
            <a:endParaRPr lang="en-US" dirty="0"/>
          </a:p>
        </p:txBody>
      </p:sp>
      <p:sp>
        <p:nvSpPr>
          <p:cNvPr id="3" name="عنصر نائب للمحتوى 2"/>
          <p:cNvSpPr>
            <a:spLocks noGrp="1"/>
          </p:cNvSpPr>
          <p:nvPr>
            <p:ph idx="1"/>
          </p:nvPr>
        </p:nvSpPr>
        <p:spPr>
          <a:xfrm>
            <a:off x="495300" y="1447800"/>
            <a:ext cx="8915400" cy="4678363"/>
          </a:xfrm>
        </p:spPr>
        <p:txBody>
          <a:bodyPr/>
          <a:lstStyle/>
          <a:p>
            <a:pPr rtl="1"/>
            <a:r>
              <a:rPr lang="ar-SA" sz="2400" dirty="0" smtClean="0"/>
              <a:t>كان من أخطر الوسائل العصرية التي اعتمد عليها أعداء الإسلام " الصحافة " باعتبارها أكثر انتشاراً ، وأبعد تأثيراً ، فجاءت الصحف المحلية والأجنبية تبث في أوساط المسلمين قيماً غربية نصرانية جديدة ، تحفل بضروب الأفكار المخربة  وأحاديث الجنس الفاضحة ، والصور العارية ، والقصص الرخيصة ، والبحوث والمقالات التي تتناول كثيراً من مقدسات المسلمين بالنقد والتجريح ، وتتوغل على المبادئ الإسلامية .</a:t>
            </a:r>
            <a:endParaRPr lang="en-US" sz="2400" dirty="0" smtClean="0"/>
          </a:p>
          <a:p>
            <a:pPr rtl="1"/>
            <a:r>
              <a:rPr lang="ar-SA" sz="2400" dirty="0" smtClean="0"/>
              <a:t>فظهرت مؤلفات مسلمين وغير مسلمين تتحدث عن الإلحاد ، وعن " </a:t>
            </a:r>
            <a:r>
              <a:rPr lang="ar-SA" sz="2400" dirty="0" err="1" smtClean="0"/>
              <a:t>الدارونية</a:t>
            </a:r>
            <a:r>
              <a:rPr lang="ar-SA" sz="2400" dirty="0" smtClean="0"/>
              <a:t> " والأصل الحيواني للإنسان ، بل إن بعضهم مثل " الشيخ " علي عبد الرزاق طرح قضية العلمانية لأول مرة في صميم الفكر الإسلامي في كتابه : " الإسلام وأصول الحكم " ، وخطورة هذا الكتاب أنه حاول الاستناد ولأول مرة على الفكر التاريخي الإسلامي لتبرير العلمانية ضمن إطار الإيمان الديني ، وليس من منطلق العلمانية الخالصة المنافية للدين .</a:t>
            </a:r>
            <a:endParaRPr lang="en-US" sz="2400" dirty="0" smtClean="0"/>
          </a:p>
          <a:p>
            <a:endParaRPr lang="en-US" sz="2400"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كما أصدر طه حسين كتابه في الشعر الجاهلي عام 1345 هـ / 1926 </a:t>
            </a:r>
            <a:r>
              <a:rPr lang="ar-SA" dirty="0" err="1" smtClean="0"/>
              <a:t>م</a:t>
            </a:r>
            <a:r>
              <a:rPr lang="ar-SA" dirty="0" smtClean="0"/>
              <a:t> ، الذي  حاول فيه إبداء الشك في الروايات الجاهلية ، وتعدى ذلك إلى محاولة نقد الروايات والنصوص الدينية بما في ذلك آيات القرآن الكريم ، وفي هذا تكمن خطورة هذا الكتاب ، وليس في مجرد تشكيكه بمصادر الشعر الجاهلي ، وهكذا استمرت أفكار الغرب المنحرفة  تظهر في كتابات بعض الأدباء العرب من أمثال إسماعيل مظهر, ولطفي السيد ومنصور فهمي, وأمين </a:t>
            </a:r>
            <a:r>
              <a:rPr lang="ar-SA" dirty="0" err="1" smtClean="0"/>
              <a:t>الخولي</a:t>
            </a:r>
            <a:r>
              <a:rPr lang="ar-SA" dirty="0" smtClean="0"/>
              <a:t> وغيرهم من الكتاب تحت أقنعة البحث العلمي والموضوعية العلمية . </a:t>
            </a:r>
            <a:endParaRPr lang="en-US" dirty="0" smtClean="0"/>
          </a:p>
          <a:p>
            <a:endParaRPr lang="en-US"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sz="2400" dirty="0" smtClean="0"/>
              <a:t>وكان من نتيجة شيوع مثل هذه الآراء في الفكر والأدب والصحافة التمهيد لانتشار الأفكار المادية ، ولاسيما الشيوعية ، وتغذيتها بروح الشك العام في كل شيء – سواء كان ذلك دينا أو غيره – حتى أصبح الشباب المتعلم في العالم الإسلامي فريسة للشكوك ، فانضم كثير منهم  إلى المنظمات اليسارية ، أو القومية وغيرها من الأحزاب </a:t>
            </a:r>
            <a:r>
              <a:rPr lang="ar-SA" sz="2400" dirty="0" err="1" smtClean="0"/>
              <a:t>اللادينية</a:t>
            </a:r>
            <a:r>
              <a:rPr lang="ar-SA" sz="2400" dirty="0" smtClean="0"/>
              <a:t> ،وأطلت الأفكار المنحرفة في حرية تامة ، فدخل الفكر القومي ، والوطني ، والعلماني ، والمادي ، والاشتراكي ، والوجودي إلى صفوف شباب المسلمين المتعلم باسم العلم ، وحرية البحث ، والإصلاح والثورة على كل قديم ، وكان كل ذلك على حساب الرابطة الإسلامية ، فمبدأ القومية مثلا يستهدف بث العنصرية والتي تستهدف بدورها خلق الصدع ، ونشر الفرقة بين المسلمين من العرب ، والفرس ، والترك ، والهنود ، كما تهدف إلى إعلاء شأن التاريخ والولاء القومي ، والقضاء على الذاتية الإسلامية ، وكذلك الحال مع الشيوعية ، </a:t>
            </a:r>
            <a:r>
              <a:rPr lang="ar-SA" sz="2400" dirty="0" err="1" smtClean="0"/>
              <a:t>والماسونية</a:t>
            </a:r>
            <a:r>
              <a:rPr lang="ar-SA" sz="2400" dirty="0" smtClean="0"/>
              <a:t> ، والدعوات التوفيقية الداعية إلى التوفيق بين الأديان ، وبخاصة بين الإسلام والنصرانية .</a:t>
            </a:r>
            <a:endParaRPr lang="en-US" sz="2400" dirty="0" smtClean="0"/>
          </a:p>
          <a:p>
            <a:endParaRPr lang="en-US" sz="2400"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وهكذا كان هدف المستعمرين ينحصر في الآتي : </a:t>
            </a:r>
            <a:endParaRPr lang="en-US" dirty="0" smtClean="0"/>
          </a:p>
          <a:p>
            <a:pPr rtl="1"/>
            <a:r>
              <a:rPr lang="ar-SA" dirty="0" smtClean="0"/>
              <a:t>1- إنشاء جيل من أبناء المسلمين يتبنى الثقافة الغربية , ليسهل عليهم الاتصال بهم , والتفاهم معه , والاعتماد عليه لتنفيذ مخططاتهم كلها علمانية وغيرها .</a:t>
            </a:r>
            <a:endParaRPr lang="en-US" dirty="0" smtClean="0"/>
          </a:p>
          <a:p>
            <a:pPr rtl="1"/>
            <a:r>
              <a:rPr lang="ar-SA" dirty="0" smtClean="0"/>
              <a:t>2- أن تخلو الأجيال المقبلة من الإسلام , ومن الثقافة الإسلامية , ومن الرغبة بالتمسك بالإسلام والدفاع عنه .</a:t>
            </a:r>
            <a:endParaRPr lang="en-US" dirty="0" smtClean="0"/>
          </a:p>
          <a:p>
            <a:endParaRPr lang="en-US"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sz="2400" dirty="0" smtClean="0"/>
              <a:t>ومن ثم عمد المستعمرون إلى تغيير قيم الأمة ومثلها – أي تغيير عقيدتها وثقافتها وأخلاقها – وبمعنى آخر إبعاد المسلمين عن دينهم باسم المدنية والتقدم والتطور وهو ما عرف بحركة " التغريب " , وهي حركة بدأها المستعمرون ومؤسساتهم </a:t>
            </a:r>
            <a:r>
              <a:rPr lang="ar-SA" sz="2400" dirty="0" err="1" smtClean="0"/>
              <a:t>الاستشراقية</a:t>
            </a:r>
            <a:r>
              <a:rPr lang="ar-SA" sz="2400" dirty="0" smtClean="0"/>
              <a:t> </a:t>
            </a:r>
            <a:r>
              <a:rPr lang="ar-SA" sz="2400" dirty="0" err="1" smtClean="0"/>
              <a:t>والتنصيرية</a:t>
            </a:r>
            <a:r>
              <a:rPr lang="ar-SA" sz="2400" dirty="0" smtClean="0"/>
              <a:t> , ثم حمل مشعلها من بعدهم جماعة من المسلمين " المتغربين " , من تلاميذ المستشرقين ومن الطلاب </a:t>
            </a:r>
            <a:r>
              <a:rPr lang="ar-SA" sz="2400" dirty="0" err="1" smtClean="0"/>
              <a:t>المبتعثين</a:t>
            </a:r>
            <a:r>
              <a:rPr lang="ar-SA" sz="2400" dirty="0" smtClean="0"/>
              <a:t> إلى الخارج , ويساندهم في تنفيذ هذا المخطط بعض حكام المسلمين , وتتمثل خطة هذه الحركة ( حركة التغريب ) , في إحداث تغيير جذري في العادات , والتقاليد والأخلاق تحت قناع التطور , ومسايرة روح العصر , مستخدمة في ذلك وسائل الإعلام المختلفة , ومن مظاهر الحركة الواضحة اتخاذ </a:t>
            </a:r>
            <a:r>
              <a:rPr lang="ar-SA" sz="2400" dirty="0" err="1" smtClean="0"/>
              <a:t>الزي</a:t>
            </a:r>
            <a:r>
              <a:rPr lang="ar-SA" sz="2400" dirty="0" smtClean="0"/>
              <a:t> الأوربي , والتطبع بطباع أهل الغرب , ومحاكاتهم في القشور المظهرية لحضارتهم , ومن نتائجها التبعية السياسية , والفكرية , والاقتصادية , والتنكر للإسلام , ولمبادئه وتراثه ... والعيش غرباء في المحيط الإسلامي , وتخريب عقول المسلمين حتى يتسنى للاستعمار السيطرة الكاملة على العالم الإسلامي وعلى أهله .</a:t>
            </a:r>
            <a:endParaRPr lang="en-US" sz="2400" dirty="0" smtClean="0"/>
          </a:p>
          <a:p>
            <a:endParaRPr lang="en-US"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و- بث الدعوات الدينية الهدامة وتشجيعها :</a:t>
            </a:r>
            <a:r>
              <a:rPr lang="en-US" dirty="0" smtClean="0"/>
              <a:t/>
            </a:r>
            <a:br>
              <a:rPr lang="en-US" dirty="0" smtClean="0"/>
            </a:br>
            <a:endParaRPr lang="en-US" dirty="0"/>
          </a:p>
        </p:txBody>
      </p:sp>
      <p:sp>
        <p:nvSpPr>
          <p:cNvPr id="3" name="عنصر نائب للمحتوى 2"/>
          <p:cNvSpPr>
            <a:spLocks noGrp="1"/>
          </p:cNvSpPr>
          <p:nvPr>
            <p:ph idx="1"/>
          </p:nvPr>
        </p:nvSpPr>
        <p:spPr>
          <a:xfrm>
            <a:off x="304800" y="1447800"/>
            <a:ext cx="9448800" cy="4678363"/>
          </a:xfrm>
        </p:spPr>
        <p:txBody>
          <a:bodyPr/>
          <a:lstStyle/>
          <a:p>
            <a:pPr rtl="1"/>
            <a:r>
              <a:rPr lang="ar-SA" sz="2600" dirty="0" smtClean="0"/>
              <a:t>وهذه إحدى وسائل الاستعمار في تنفيذ مخططه الفكري الرامي إلى إضعاف المسلمين ، وتشكيكهم في إسلامهم ، وهذه الوسيلة إلى جانب ما قام </a:t>
            </a:r>
            <a:r>
              <a:rPr lang="ar-SA" sz="2600" dirty="0" err="1" smtClean="0"/>
              <a:t>به</a:t>
            </a:r>
            <a:r>
              <a:rPr lang="ar-SA" sz="2600" dirty="0" smtClean="0"/>
              <a:t> المتنصرون والمستشرقين من تشويه وإضعاف للإسلام في نفوس المسلمين ، هما وسيلتان مكملتان لبعضها بعضاً ، فالصلة بينهما وثيقة ، وهدفها واحد ،وهو حرب الإسلام .</a:t>
            </a:r>
            <a:endParaRPr lang="en-US" sz="2600" dirty="0" smtClean="0"/>
          </a:p>
          <a:p>
            <a:pPr rtl="1"/>
            <a:r>
              <a:rPr lang="ar-SA" sz="2600" dirty="0" smtClean="0"/>
              <a:t>وقد عمد الاستعمار إلى إيجاد طبقة من أبناء المسلمين وتشجيعهم على تبني مذاهب إسلامية هدامة ، تخدم أهدافه ، بغرض تركيز سلطته وولايته على المسلمين ، وبعبارة أخرى عدم تحدي المستعمر في مباشرة سلطته على المسلمين ، أو معارضة إدخال مخططاته الفكرية ، ونشرها بينهم ، ولعل من أبرز المسلمين الذين تبناهم المستعمر ، وشجعهم على بث فكرهم الديني الهدام ، هو السير سيد أحمد خان ، الذي تبنى دعوة باطلة باسم الإصلاح والتقدمية .</a:t>
            </a:r>
            <a:endParaRPr lang="en-US" sz="2600" dirty="0" smtClean="0"/>
          </a:p>
          <a:p>
            <a:endParaRPr lang="en-US" sz="2600"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ويمثل هذا الاتجاه المعادي للإسلام ، الدعوة " </a:t>
            </a:r>
            <a:r>
              <a:rPr lang="ar-SA" dirty="0" err="1" smtClean="0"/>
              <a:t>القاديانية</a:t>
            </a:r>
            <a:r>
              <a:rPr lang="ar-SA" dirty="0" smtClean="0"/>
              <a:t> " ، </a:t>
            </a:r>
            <a:r>
              <a:rPr lang="ar-SA" dirty="0" err="1" smtClean="0"/>
              <a:t>والأحمدية</a:t>
            </a:r>
            <a:r>
              <a:rPr lang="ar-SA" dirty="0" smtClean="0"/>
              <a:t> في الهند أيضاً ، وهناك دعوات أخرى مماثلة مثل " </a:t>
            </a:r>
            <a:r>
              <a:rPr lang="ar-SA" dirty="0" err="1" smtClean="0"/>
              <a:t>البابية</a:t>
            </a:r>
            <a:r>
              <a:rPr lang="ar-SA" dirty="0" smtClean="0"/>
              <a:t> " </a:t>
            </a:r>
            <a:r>
              <a:rPr lang="ar-SA" dirty="0" err="1" smtClean="0"/>
              <a:t>و</a:t>
            </a:r>
            <a:r>
              <a:rPr lang="ar-SA" dirty="0" smtClean="0"/>
              <a:t> " البهائية " وكلها دعوات باطلة قامت بتشجيع من الاستعمار البريطاني ، غرضها معاداة  الإسلام تحت شعار الإصلاح ، خدمةً للاستعمار ، وذلك عن طريق تنفيذ مخططه الرامي إلى أضعاف المسلمين بحربهم في عقيدتهم ، وفيما يلي نتناول أبرز ملامح تلك الدعوات الباطلة :</a:t>
            </a:r>
            <a:endParaRPr lang="en-US" dirty="0" smtClean="0"/>
          </a:p>
          <a:p>
            <a:endParaRPr lang="en-US"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أولاً: السيد أحمد خان :</a:t>
            </a:r>
            <a:r>
              <a:rPr lang="en-US" dirty="0" smtClean="0"/>
              <a:t/>
            </a:r>
            <a:br>
              <a:rPr lang="en-US" dirty="0" smtClean="0"/>
            </a:br>
            <a:endParaRPr lang="en-US" dirty="0"/>
          </a:p>
        </p:txBody>
      </p:sp>
      <p:sp>
        <p:nvSpPr>
          <p:cNvPr id="3" name="عنصر نائب للمحتوى 2"/>
          <p:cNvSpPr>
            <a:spLocks noGrp="1"/>
          </p:cNvSpPr>
          <p:nvPr>
            <p:ph idx="1"/>
          </p:nvPr>
        </p:nvSpPr>
        <p:spPr>
          <a:xfrm>
            <a:off x="381000" y="1371600"/>
            <a:ext cx="9144000" cy="4754563"/>
          </a:xfrm>
        </p:spPr>
        <p:txBody>
          <a:bodyPr/>
          <a:lstStyle/>
          <a:p>
            <a:pPr rtl="1"/>
            <a:r>
              <a:rPr lang="ar-SA" sz="2800" dirty="0" smtClean="0"/>
              <a:t>عندما استولى الإنجليز على الهند حاربوا الإسلام هناك بشتى الوسائل ، ومنها تبنيهم ، وتشجيعهم لأحمد خان ، الذي بدأ أول ما بدأ بالمناداة بأفكار غربية ، مثل قوله بمذهب " الطبيعيين </a:t>
            </a:r>
            <a:r>
              <a:rPr lang="ar-SA" sz="2800" dirty="0" err="1" smtClean="0"/>
              <a:t>الدهريين</a:t>
            </a:r>
            <a:r>
              <a:rPr lang="ar-SA" sz="2800" dirty="0" smtClean="0"/>
              <a:t> " القائل إنه لا وجود في هذا الكون إلا للطبيعة ، وأنه ليس للكون إله حكيم ، وأن كل الأنبياء كانوا طبيعيين لا يعتقدون بالإله الواحد .</a:t>
            </a:r>
            <a:endParaRPr lang="en-US" sz="2800" dirty="0" smtClean="0"/>
          </a:p>
          <a:p>
            <a:pPr rtl="1"/>
            <a:r>
              <a:rPr lang="ar-SA" sz="2800" dirty="0" smtClean="0"/>
              <a:t>وقد استطاع أحمد خان أن يغري بضلالاته هذه بعضاً من أبناء الأغنياء الطائشين ، والسائرين في ركاب الاستعمار ، والمعجبين بفكره وحضارته ، ولم يكن غريباً أن للحكام البريطانيين غرضاً من وراء مشربه وضلاله هذا ، إذ رأوا فيه خير وسيلة لإفساد نفوس المسلمين ، فساندوه ، وشجعوه ، وساعدوه على بناء مدرسة في " </a:t>
            </a:r>
            <a:r>
              <a:rPr lang="ar-SA" sz="2800" dirty="0" err="1" smtClean="0"/>
              <a:t>عليكرة</a:t>
            </a:r>
            <a:r>
              <a:rPr lang="ar-SA" sz="2800" dirty="0" smtClean="0"/>
              <a:t> " سموها مدرسة " المحمديين " لتكون مصيدة لأبناء المسلمين فيدخلوها ، وفيها يتربون على أفكار أحمد خان الضالة .</a:t>
            </a:r>
            <a:endParaRPr lang="en-US" sz="2800" dirty="0" smtClean="0"/>
          </a:p>
          <a:p>
            <a:endParaRPr lang="en-US" sz="2800"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524000"/>
            <a:ext cx="9029700" cy="4602163"/>
          </a:xfrm>
        </p:spPr>
        <p:txBody>
          <a:bodyPr/>
          <a:lstStyle/>
          <a:p>
            <a:pPr rtl="1"/>
            <a:r>
              <a:rPr lang="ar-SA" sz="2800" dirty="0" smtClean="0"/>
              <a:t>ومضى هذا الرجل إلى أبعد من ذلك ، حيث كتب تفسيراً للقرآن الكريم ، حرف فيه ما أراد أن يحرف ، وقال فيه بآرائه الفاسدة ، كما أنه جهز بالدعوة لخلع الأديان ، بدعوى أن أوروبا لم تنهض إلا بعد أن رفضت الدين ، وتخلت عنه </a:t>
            </a:r>
            <a:endParaRPr lang="en-US" sz="2800" dirty="0" smtClean="0"/>
          </a:p>
          <a:p>
            <a:r>
              <a:rPr lang="ar-SA" sz="2800" dirty="0" smtClean="0"/>
              <a:t>ويتضح من كل ما ذكرنا أن دعوته دعوة إلحادية رغم إدعائه أنه يدافع عن الإسلام والمسلمين ، وأنه يريد أن يجد للمسلم المعاصر طريقاً يوفق فيه بين إسلامه وبين تقبله للحياة العصرية التي قامت على أثر نهضة العلم الطبيعي ... وهو كذلك يدعو إلى التعاون بين المسلمين والغربيين فيما أسماه " إنسانية الأديان " – وهي دعوة تشبه الفكرة المسماة اليوم " بالعالمية " ، وكانت من قبل تعرف </a:t>
            </a:r>
            <a:r>
              <a:rPr lang="ar-SA" sz="2800" dirty="0" err="1" smtClean="0"/>
              <a:t>بأسم</a:t>
            </a:r>
            <a:r>
              <a:rPr lang="ar-SA" sz="2800" dirty="0" smtClean="0"/>
              <a:t> " </a:t>
            </a:r>
            <a:r>
              <a:rPr lang="ar-SA" sz="2800" dirty="0" err="1" smtClean="0"/>
              <a:t>الماسونية</a:t>
            </a:r>
            <a:r>
              <a:rPr lang="ar-SA" sz="2800" dirty="0" smtClean="0"/>
              <a:t> " ، وفيها تنتقي الفوارق بين الأوطان ، والقوميات ، والأديان والمذاهب .</a:t>
            </a:r>
            <a:endParaRPr lang="en-US" sz="2800"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وكان للسيد أحمد خان نفوذ سياسي – تربوي ، فهو صحفي ، ومؤلف ، ومدرس ، وقد أثرت حركته هذه فيما بعد في ظهور فرقة ضالة أخرى هي " </a:t>
            </a:r>
            <a:r>
              <a:rPr lang="ar-SA" dirty="0" err="1" smtClean="0"/>
              <a:t>القاديانية</a:t>
            </a:r>
            <a:r>
              <a:rPr lang="ar-SA" dirty="0" smtClean="0"/>
              <a:t> ".</a:t>
            </a:r>
            <a:endParaRPr lang="en-US" dirty="0" smtClean="0"/>
          </a:p>
          <a:p>
            <a:endParaRPr lang="en-US"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1407</TotalTime>
  <Words>2386</Words>
  <Application>Microsoft Office PowerPoint</Application>
  <PresentationFormat>A4 Paper (210x297 mm)‎</PresentationFormat>
  <Paragraphs>79</Paragraphs>
  <Slides>23</Slides>
  <Notes>1</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السابعة</vt:lpstr>
      <vt:lpstr>عناصر المحاضرة</vt:lpstr>
      <vt:lpstr>أشكال العلمانية:</vt:lpstr>
      <vt:lpstr>الشريحة 5</vt:lpstr>
      <vt:lpstr>ب- بث الدعوات والنزعات القومية والإقليمية والقبلية :</vt:lpstr>
      <vt:lpstr>الشريحة 7</vt:lpstr>
      <vt:lpstr>جـ - قطع صلة المسلمين بالقرآن الكريم – محاربة اللغة العربية : </vt:lpstr>
      <vt:lpstr>الشريحة 9</vt:lpstr>
      <vt:lpstr>الشريحة 10</vt:lpstr>
      <vt:lpstr>د – توجيه التعليم وجهة إسلامية : </vt:lpstr>
      <vt:lpstr>الشريحة 12</vt:lpstr>
      <vt:lpstr>هـ - طمس هوية الأمة الفكرية : </vt:lpstr>
      <vt:lpstr>الشريحة 14</vt:lpstr>
      <vt:lpstr>الشريحة 15</vt:lpstr>
      <vt:lpstr>الشريحة 16</vt:lpstr>
      <vt:lpstr>الشريحة 17</vt:lpstr>
      <vt:lpstr>و- بث الدعوات الدينية الهدامة وتشجيعها : </vt:lpstr>
      <vt:lpstr>الشريحة 19</vt:lpstr>
      <vt:lpstr>أولاً: السيد أحمد خان : </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97</cp:revision>
  <dcterms:created xsi:type="dcterms:W3CDTF">2009-10-14T19:14:34Z</dcterms:created>
  <dcterms:modified xsi:type="dcterms:W3CDTF">2012-11-24T12:40:01Z</dcterms:modified>
</cp:coreProperties>
</file>