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67" r:id="rId4"/>
    <p:sldId id="285" r:id="rId5"/>
    <p:sldId id="284" r:id="rId6"/>
    <p:sldId id="283" r:id="rId7"/>
    <p:sldId id="282" r:id="rId8"/>
    <p:sldId id="281" r:id="rId9"/>
    <p:sldId id="280" r:id="rId10"/>
    <p:sldId id="279" r:id="rId11"/>
    <p:sldId id="278" r:id="rId12"/>
    <p:sldId id="277" r:id="rId13"/>
    <p:sldId id="276" r:id="rId14"/>
    <p:sldId id="275" r:id="rId15"/>
    <p:sldId id="274" r:id="rId16"/>
    <p:sldId id="273" r:id="rId17"/>
    <p:sldId id="272" r:id="rId18"/>
    <p:sldId id="271" r:id="rId19"/>
    <p:sldId id="270" r:id="rId20"/>
    <p:sldId id="269" r:id="rId21"/>
    <p:sldId id="286" r:id="rId22"/>
    <p:sldId id="292" r:id="rId23"/>
    <p:sldId id="291" r:id="rId24"/>
    <p:sldId id="290" r:id="rId25"/>
    <p:sldId id="289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7E0ED65-3F80-45B6-927B-0679563CFE5D}" type="datetimeFigureOut">
              <a:rPr lang="ar-SA" smtClean="0"/>
              <a:pPr/>
              <a:t>11/01/1434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D3D39DA-A8FD-4070-B3AF-641D149CED0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حاضر العالم الإسلامي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د. مهند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ea typeface="+mn-ea"/>
                <a:cs typeface="Times New Roman" pitchFamily="18" charset="0"/>
              </a:rPr>
              <a:t>المحاضرة الحادية عشرة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ea typeface="+mn-ea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/>
            <a:r>
              <a:rPr lang="ar-SA" b="1" dirty="0" smtClean="0"/>
              <a:t>.....الصحوة الإسلامية</a:t>
            </a:r>
            <a:endParaRPr lang="en-US" dirty="0" smtClean="0"/>
          </a:p>
          <a:p>
            <a:pPr rtl="1"/>
            <a:r>
              <a:rPr lang="ar-SA" b="1" dirty="0" smtClean="0"/>
              <a:t>في العصر الحديث</a:t>
            </a:r>
            <a:endParaRPr lang="en-US" dirty="0" smtClean="0"/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تحاول الأمة الإسلامية حالياً تجاوز المحن الكثيرة ، والمصاعب التي اعترضت سبيلها رغماً عما أحيك حولها من مكائد ومؤامرات عديدة ، كما تحاول أن تتلمس مواطن القوة لتنطلق من جديد ، خاصة وأنها لا تزال متمسكة بدينها ، مكمن قوتها ، وسر بقائها والذي مكنها من الصمود أمام التحديات الماضية التي واجهتها ، وسيمكنها من الصمود ، ويعيينها على النهوض والمواجهة من جديد بإذن الله .</a:t>
            </a:r>
            <a:endParaRPr lang="en-US" sz="2800" dirty="0" smtClean="0"/>
          </a:p>
          <a:p>
            <a:r>
              <a:rPr lang="ar-SA" sz="2800" dirty="0" smtClean="0"/>
              <a:t>ولقد شهد القرن الرابع عشر الهجري / العشرين ميلادي ، محاولات ومؤامرات كثيرة وشرسة استهدفت القضاء على الإسلام ، والهيمنة على المسلمين ، ونهب خيرات العالم الإسلامي ، والعبث بمقدراته وقيمه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/>
        </p:nvSpPr>
        <p:spPr bwMode="auto">
          <a:xfrm>
            <a:off x="4711700" y="3246438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/>
        </p:nvSpPr>
        <p:spPr bwMode="auto">
          <a:xfrm>
            <a:off x="4864100" y="3398838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/>
        </p:nvSpPr>
        <p:spPr bwMode="auto">
          <a:xfrm>
            <a:off x="5016500" y="3551238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Slide Number Placeholder 3"/>
          <p:cNvSpPr>
            <a:spLocks noGrp="1"/>
          </p:cNvSpPr>
          <p:nvPr/>
        </p:nvSpPr>
        <p:spPr bwMode="auto">
          <a:xfrm>
            <a:off x="5168900" y="3703638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Slide Number Placeholder 3"/>
          <p:cNvSpPr>
            <a:spLocks noGrp="1"/>
          </p:cNvSpPr>
          <p:nvPr/>
        </p:nvSpPr>
        <p:spPr bwMode="auto">
          <a:xfrm>
            <a:off x="5321300" y="3856038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ومن تلك المؤامرات على سبيل المثال لا الحصر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372600" cy="4754563"/>
          </a:xfrm>
        </p:spPr>
        <p:txBody>
          <a:bodyPr/>
          <a:lstStyle/>
          <a:p>
            <a:pPr rtl="1"/>
            <a:r>
              <a:rPr lang="ar-SA" sz="2400" dirty="0" smtClean="0"/>
              <a:t>1- الأزمات الطائفية والسياسية التي تعرضت لها لبنان في تاريخه الحديث والمعاصر .</a:t>
            </a:r>
            <a:endParaRPr lang="en-US" sz="2400" dirty="0" smtClean="0"/>
          </a:p>
          <a:p>
            <a:pPr rtl="1"/>
            <a:r>
              <a:rPr lang="ar-SA" sz="2400" dirty="0" smtClean="0"/>
              <a:t>2- الحرب العراقية الإيرانية التي استنزفت موارد وإمكانات البلدين الهائلة ، ودونما طائل أو هدف .</a:t>
            </a:r>
            <a:endParaRPr lang="en-US" sz="2400" dirty="0" smtClean="0"/>
          </a:p>
          <a:p>
            <a:pPr rtl="1"/>
            <a:r>
              <a:rPr lang="ar-SA" sz="2400" dirty="0" smtClean="0"/>
              <a:t>3- الحرب الخليجية الثانية والتي جاءت نتيجة لاحتلال بلد مسلم لبلد مسلم آخر ، وذلك أمر لم يسبق إليه من قبل ، ولا زلنا نعيش ونعايش نتائجها المأسوية على المنطقة العربية بأسرها . </a:t>
            </a:r>
            <a:endParaRPr lang="en-US" sz="2400" dirty="0" smtClean="0"/>
          </a:p>
          <a:p>
            <a:pPr rtl="1"/>
            <a:r>
              <a:rPr lang="ar-SA" sz="2400" dirty="0" smtClean="0"/>
              <a:t>4- الهجمة التنصيرية على بلدان أفريقيا وآسيا وبخاصة المسلمة منها .</a:t>
            </a:r>
            <a:endParaRPr lang="en-US" sz="2400" dirty="0" smtClean="0"/>
          </a:p>
          <a:p>
            <a:pPr rtl="1"/>
            <a:r>
              <a:rPr lang="ar-SA" sz="2400" dirty="0" smtClean="0"/>
              <a:t>5- قضية جنوب السودان التي زرعها الاستعمار الإنجليزي والتي أكلت الأخضر واليابس في السودان ، واستنزفت موارده المادية والبشرية ، ووقفت عقبة في سبيل تطوره ونموه ، رغماً عن إمكانية الزراعية الهائلة .</a:t>
            </a:r>
            <a:endParaRPr lang="en-US" sz="2400" dirty="0" smtClean="0"/>
          </a:p>
          <a:p>
            <a:pPr rtl="1"/>
            <a:r>
              <a:rPr lang="ar-SA" sz="2400" dirty="0" smtClean="0"/>
              <a:t>6- قضايا الأقليات المسلمة المختلفة ، وكلها حلقات في التآمر على الإسلام والعالم الإسلامي.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ورغم هذه الحلقات المتتابعة من التآمر والكيد للإسلام والمسلمين ، فقد شهد الثلث الأخير من القرن الرابع عشر الهجري / العشرين الميلادي صحوة إسلامية مباركة ، ورجوعاً إلى الله ، بعد أن أصاب العالم الإسلامي اليأس والقنوط ، وأصابته خيبة الأمل في تجارب الفكر الأوروبي الفاشلة ، من ديمقراطية ، واشتراكية ، وتقدمية ، وقومية ووطنية ، وما إلى ذلك من تلك الشعارات الخلابة ، والمبادئ الغربية الوصفية التي حاول الغرب زرعها مكان المبادئ والأسس الإسلامية السياسية والاجتماعية والاقتصادية ، فأخذ بعضهم يعود إلى الله ، ولقد تمثلت هذه الصحوة في الدعوة لأن يعيش المسلمون إسلامهم في جوهرة وقيمه الخالدة ، وأن ينطلقوا منه لمعالجة شئون عصرهم ، 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r>
              <a:rPr lang="ar-SA" sz="2000" dirty="0" smtClean="0"/>
              <a:t>ونتيجة لذلك برزت مع نهاية القرن الرابع عشر الهجري / العشرين ميلادي ، مظاهر صحوة جديدة تهدف إلى الرجوع إلى الإسلام ،ومن مظاهرها تخرج شباباً ملتزماً ومتمسكاً بعقيدته الإسلامية رغم دراسته ، مناهج التعليم في المدارس ، والمعاهد والجامعات  التي أنشأها دعاة التغريب ، وقد بدأ ذلك في أوساط المثقفين من الأطباء ، والمعلمين ، والمهندسين ومن طلاب الجامعات ، ثم بدأ الاهتمام بجامعات التراث الإسلامي ، فعلا شأن الجامعات الإسلامية ، وأقبل عليها الطلاب من جديد ، وبعد أن كانوا عازفين عنها في الماضي ، وبدأت تنافس ، بل تفوقت في أحيان على الجامعات العلمانية وأصبحت مناراً يرتاده الطلاب من شتى أنحاء العالم الإسلامي وأمثلة الجامعات كثيرة ، منها جامع الأزهرة ، والجامعة الإسلامية بالمدينة المنورة ، وجامعة الإمام محمد بن سعود الإسلامية بالرياض ، وجامعة أم القرى ،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وحتى وسائل الإعلام – التي كانت في يوم من الأيام حكراً لفكر العلمانيين والمستغربين  - أصبحت في أحيان كثيرة منابر للدعوة الإسلامية ، ومناقشة مشاكل الإسلام ، وسبل النهوض به ، واتسعت دائرة الكتاب الإسلامي أكثر انتشاراً في الأسواق ، وأقبل أصحاب المطابع على طبعه وتوزيعه ، فازدادت العناية بالتراث الإسلامي ، وبنشره ، وقامت هيئات ومؤسسات من أجل ذلك التراث ، ولعل الزائر إلى أي من معارض الكتاب في أي بلد إسلامي – خاصة في البلاد العربية – يلحظ كثرة الكتب الإسلامية ، من كتب التراث ، والمؤلفات الحديثة .</a:t>
            </a:r>
            <a:endParaRPr lang="en-US" sz="20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ولعل كل ذلك يشير إلى بروز ظاهرة جديدة ، وهي الاعتزاز بالفكر الإسلامي ، وبدايات عودة الثقة بالنفس المسلمة من جديد ، إذ بدأ المفكرون المسلمون ينتقلون مثلاً من دور الدفاع عن دينهم وقيمهم ، وعن رد الشبهات إلى رد الشبهات إلى دور التحدي ، ومن مرحلة " النظرة الاعتذارية " والاستحياء إلى مرحلة عرض الفكر الإسلامي ، والمبادئ الإسلامية كما هي في ثقة واعتزاز ، وأصبح الكتاب والباحثون المسلمون يعرضون حقائق الإسلام كنظام شامل في حد ذاته ، لا حاجة له في المقارنة بأي نظام آخر ، خاصة عندما اتضحت لهم مثالب النظم الوضعية السياسية والاقتصادية والاجتماعية ، وفشلها التام في حل مشاكلهم ومواجهة التحديات التي تواجههم .</a:t>
            </a:r>
            <a:endParaRPr lang="en-US" sz="20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وبدأ المسلمون يعون مشاكلهم المتمثلة في قضايا التخلف ، والجهل والمرض ، </a:t>
            </a:r>
            <a:r>
              <a:rPr lang="ar-SA" sz="2800" dirty="0" err="1" smtClean="0"/>
              <a:t>وبدأوا</a:t>
            </a:r>
            <a:r>
              <a:rPr lang="ar-SA" sz="2800" dirty="0" smtClean="0"/>
              <a:t> يعقدون المؤتمرات والندوات لمناقشتها ، وإيجاد الحلول لها ، وأخذت الرؤى تتضح أمامهم ، فعرفوا خصومهم : الاستعمار ، والصهيونية ، والرأسمالية والشيوعية ، وغيرها من النظريات الغربية الوضعية والعلمانية ، </a:t>
            </a:r>
            <a:r>
              <a:rPr lang="ar-SA" sz="2800" dirty="0" err="1" smtClean="0"/>
              <a:t>وبدأوا</a:t>
            </a:r>
            <a:r>
              <a:rPr lang="ar-SA" sz="2800" dirty="0" smtClean="0"/>
              <a:t> يدركون ويتنبهون لما يحاك ضدهم ، من مؤامرات ، ويعلمون جاهدين للوقوف أمامها .</a:t>
            </a:r>
            <a:endParaRPr lang="en-US" sz="2800" dirty="0" smtClean="0"/>
          </a:p>
          <a:p>
            <a:pPr rtl="1"/>
            <a:r>
              <a:rPr lang="ar-SA" sz="2800" dirty="0" smtClean="0"/>
              <a:t>وكل هذه – وغيرها – مظاهر للصحوة الإسلامية ، وللالتزام بالإسلام ، ومحاولة إعادته من جديد إلى شتى مناحي الحياة ليقوم بدوره كاملاً فيها ، حتى تتجه الحياة وجهة إسلامية من حياتها ، وفيما يلي أبرز مظاهر تلك الصحوة المعاصرة بإيجاز :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1- منظمة المؤتمر الإسلامي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1800" dirty="0" smtClean="0"/>
              <a:t>أدرك بعض قادة الإسلامية أن ضعفها يكمن في فرقتها وتشتتها ، وأن قوة الأمة لن تكون </a:t>
            </a:r>
            <a:r>
              <a:rPr lang="ar-SA" sz="1800" dirty="0" err="1" smtClean="0"/>
              <a:t>الإ</a:t>
            </a:r>
            <a:r>
              <a:rPr lang="ar-SA" sz="1800" dirty="0" smtClean="0"/>
              <a:t> عن طريق وحدتها وتضامنها ، وعودتها إلى مبادئ دينها الحنيف ، خاصة وأنه قد جربت كل المذاهب والنظريات السياسية الأوروبية ، ولم تجد فيها نفعاً ولا حلاً لمشاكلها ، بل على العكس ، فقد زادت من مصاعبها ، </a:t>
            </a:r>
            <a:r>
              <a:rPr lang="ar-SA" sz="1800" dirty="0" err="1" smtClean="0"/>
              <a:t>وواجتها</a:t>
            </a:r>
            <a:r>
              <a:rPr lang="ar-SA" sz="1800" dirty="0" smtClean="0"/>
              <a:t> بمصاعب وتحديات جديدة ، ومن ثم فقد قامت دعوات وحركات شعبية قوية في العالم الإسلامي تنادي بضرورة تضامن المسلمين ، وبضرورة العودة إلى الإسلام من جديد ، ليكون منهاجاً ونظاماً يحكم كافة شئون المسلمين الحياتية ، وليكون أساساً لوحدة  الأمة الإسلامية ، خاصة وأن المسلمين قد جربوا شتى أشكال الوحدة القائمة على غير أسس إسلامية ، مثل أشكال التكتلات الإقليمية ، والقومية والاقتصادية دونما نجاح ، فقد حاولت بعض الدول المسلمة مثل تركيا ، وإيران وباكستان تحقيق </a:t>
            </a:r>
            <a:r>
              <a:rPr lang="ar-SA" sz="1800" dirty="0" err="1" smtClean="0"/>
              <a:t>شئء</a:t>
            </a:r>
            <a:r>
              <a:rPr lang="ar-SA" sz="1800" dirty="0" smtClean="0"/>
              <a:t> من الوحدة بينها عندما انضمت إلى " الحلف المركزي " – وحاولت الدول العربية أن توحد صفوفها عندما انضمت إلى " الجامعة العربية " ، ثم حاولت دول كثيرة أخرى نفس الشيء عندما انضمت إلى " حركة عدم الانحياز " – أو إلى غيرها من المنظمات الرامية إلى الوحدة ، ولكن دون أن تحقق الأمة الإسلامية هدف الوحدة ، وكان عليها أن تتجه إلى سبيل آخر ، هو سبيل الاعتماد على الذات ، وأن تحاول إيجاد التضامن بجهود ذاتية داخلية ، الأمر الذي دعا بعض دولها وقادتها إلى الدعوة إلى إنشاء منظمات إسلامية هدفها تحقيق وحدة وتضامن المسلمين بالتدريج وبالسبل المتاحة لدول العالم الإسلامي ، فقامت منظمة المؤتمر الإسلامي .</a:t>
            </a:r>
            <a:endParaRPr lang="en-US" sz="1800" dirty="0" smtClean="0"/>
          </a:p>
          <a:p>
            <a:pPr rtl="1"/>
            <a:r>
              <a:rPr lang="ar-SA" sz="1800" dirty="0" smtClean="0"/>
              <a:t>وكان قيام هذه المنظمة تتويجاً لجهود رسمية وشعبية في العالم الإسلامي ، لعبت المملكة العربية السعودية ، والمخلصين من أبناء الأمة دوراً بارزاً في إنجاحها .</a:t>
            </a:r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وبدأت هذه الجهود بعقد عدة مؤتمرات : مثل مؤتمر بيت المقدس الإسلامي في سنة 1350 هـ / 1931 </a:t>
            </a:r>
            <a:r>
              <a:rPr lang="ar-SA" sz="2000" dirty="0" err="1" smtClean="0"/>
              <a:t>م</a:t>
            </a:r>
            <a:r>
              <a:rPr lang="ar-SA" sz="2000" dirty="0" smtClean="0"/>
              <a:t> ، ومؤتمر كراتشي في سنة 1949 </a:t>
            </a:r>
            <a:r>
              <a:rPr lang="ar-SA" sz="2000" dirty="0" err="1" smtClean="0"/>
              <a:t>و</a:t>
            </a:r>
            <a:r>
              <a:rPr lang="ar-SA" sz="2000" dirty="0" smtClean="0"/>
              <a:t> 1951 </a:t>
            </a:r>
            <a:r>
              <a:rPr lang="ar-SA" sz="2000" dirty="0" err="1" smtClean="0"/>
              <a:t>م</a:t>
            </a:r>
            <a:r>
              <a:rPr lang="ar-SA" sz="2000" dirty="0" smtClean="0"/>
              <a:t> ، واجتماع مقديشو في عام 1964 </a:t>
            </a:r>
            <a:r>
              <a:rPr lang="ar-SA" sz="2000" dirty="0" err="1" smtClean="0"/>
              <a:t>م</a:t>
            </a:r>
            <a:r>
              <a:rPr lang="ar-SA" sz="2000" dirty="0" smtClean="0"/>
              <a:t> ، وكان هدفها كلها محاولة معالجة مشكلات العالم الإسلامي السياسية ، والثقافية ، والاجتماعية والاقتصادية ، وتعززت مثل هذه الدعوات وتطورت إلى الدعوة لإقامة " تجمع إسلامي دولي " كانت المملكة العربية السعودية من أول الداعين له في الستينات من القرن الميلادي الفائت .</a:t>
            </a:r>
            <a:endParaRPr lang="en-US" sz="2000" dirty="0" smtClean="0"/>
          </a:p>
          <a:p>
            <a:pPr rtl="1"/>
            <a:r>
              <a:rPr lang="ar-SA" sz="2000" dirty="0" smtClean="0"/>
              <a:t>وقد واجهت هذه الدعوة معارضة من بعض الدول العربية والإسلامية ، والدول الكبرى مثل الاتحاد السوفيتي آنذاك ، لأسباب أيديولوجية وسياسية مختلفة ، حيث كانت تتوزع أهواء قادة الدول الإسلامية والعربية ، فالستينات كانت فترة ازدهار الفكر الاشتراكي والثوري في المنطقة الإسلامية ، ورغم كل ذلك استمرت المحاولات والدعوات الرامية إلى إيجاد نوع من الوحدة بين المسلمين حتى وقوع نكبة يونيو 1967 </a:t>
            </a:r>
            <a:r>
              <a:rPr lang="ar-SA" sz="2000" dirty="0" err="1" smtClean="0"/>
              <a:t>م</a:t>
            </a:r>
            <a:r>
              <a:rPr lang="ar-SA" sz="2000" dirty="0" smtClean="0"/>
              <a:t> التي خسر فيها العرب معركتهم ضد دولة الكيان الصهيوني ( إسرائيل ) ، حيث قويت فكرة التجمع الإسلامي بين قادة المسلمين – عرباً وغير عرب – ثم تبلورت الفكرة في دعوة الملك فيصل عاهل المملكة العربية السعودية  لاجتماع القمة الإسلامية بالرباط في عام 1389 هـ / 1969 </a:t>
            </a:r>
            <a:r>
              <a:rPr lang="ar-SA" sz="2000" dirty="0" err="1" smtClean="0"/>
              <a:t>م</a:t>
            </a:r>
            <a:r>
              <a:rPr lang="ar-SA" sz="2000" dirty="0" smtClean="0"/>
              <a:t> ، الذي جاء كرد فعل على الجريمة الصهيونية في إحراق المسجد الأقصى ، وفي ذلك المؤتمر تقرر إنشاء منظمة العالم الإسلامي – كأول تجمع إسلامي رسمي .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وقد تم إقرار ميثاق المنظمة في المؤتمر الثالث لوزراء خارجية الدول الإسلامية المنعقد في جدة عام 1393 هـ / 1972 م ، الذي اشتركت فيه ثلاثون دولة إسلامية ، وقد تزايد عدد أعضاء المنظمة حتى شارف على ما يربو على الخمسين دولة ، وتهتم المنظمة بالمسلمين في جميع أنحاء العالم ، سواء كانوا أغلبيات أو أقليات مسلمة ، وتقرر المنظمة في ميثاقها أن الإسلام هو العامل الأقوى في تقارب وتفاهم وتضامن الشعوب الإسلامية ، بل إن العقيدة الإسلامية عامل من العوامل المهمة لتحقيق التقدم والرفاهية بين أبناء البشر 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أهداف المنظمة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105900" cy="4754563"/>
          </a:xfrm>
        </p:spPr>
        <p:txBody>
          <a:bodyPr/>
          <a:lstStyle/>
          <a:p>
            <a:pPr rtl="1"/>
            <a:r>
              <a:rPr lang="ar-SA" sz="2400" dirty="0" smtClean="0"/>
              <a:t>تسعى منظمة المؤتمر الإسلامي إلى تحقيق الأهداف التالية :</a:t>
            </a:r>
            <a:endParaRPr lang="en-US" sz="2400" dirty="0" smtClean="0"/>
          </a:p>
          <a:p>
            <a:pPr rtl="1"/>
            <a:r>
              <a:rPr lang="ar-SA" sz="2400" dirty="0" smtClean="0"/>
              <a:t>1- تعزيز التضامن الإسلامي بين الدول الأعضاء .</a:t>
            </a:r>
            <a:endParaRPr lang="en-US" sz="2400" dirty="0" smtClean="0"/>
          </a:p>
          <a:p>
            <a:pPr rtl="1"/>
            <a:r>
              <a:rPr lang="ar-SA" sz="2400" dirty="0" smtClean="0"/>
              <a:t>2- دعم التعاون بين الدول الأعضاء في المجالات الاقتصادية ، والاجتماعية ، والثقافية ، والعلمية ، وفي المجالات الحيوية الأخرى ، والتشاور بين الأعضاء في المنظمات الدولية .</a:t>
            </a:r>
            <a:endParaRPr lang="en-US" sz="2400" dirty="0" smtClean="0"/>
          </a:p>
          <a:p>
            <a:pPr rtl="1"/>
            <a:r>
              <a:rPr lang="ar-SA" sz="2400" dirty="0" smtClean="0"/>
              <a:t>3- العمل على محو التفرقة العنصرية ، والقضاء على الاستعمار في جميع أشكاله . </a:t>
            </a:r>
            <a:endParaRPr lang="en-US" sz="2400" dirty="0" smtClean="0"/>
          </a:p>
          <a:p>
            <a:pPr rtl="1"/>
            <a:r>
              <a:rPr lang="ar-SA" sz="2400" dirty="0" smtClean="0"/>
              <a:t>4- اتخاذ التدابير اللازمة لدعم السلام والأمن الدوليين القائمين على العدل .</a:t>
            </a:r>
            <a:endParaRPr lang="en-US" sz="2400" dirty="0" smtClean="0"/>
          </a:p>
          <a:p>
            <a:pPr rtl="1"/>
            <a:r>
              <a:rPr lang="ar-SA" sz="2400" dirty="0" smtClean="0"/>
              <a:t>5- تنسيق العمل من أجل العمل على سلامة الأماكن المقدسة وتحريرها ، ودعم كفاح الشعب الفلسطيني ، ومساعدته على استرجاع حقوقه ، وتحرير أرضيه .</a:t>
            </a:r>
            <a:endParaRPr lang="en-US" sz="2400" dirty="0" smtClean="0"/>
          </a:p>
          <a:p>
            <a:pPr rtl="1"/>
            <a:r>
              <a:rPr lang="ar-SA" sz="2400" dirty="0" smtClean="0"/>
              <a:t> 6- دعم كفاح جميع الشعوب الإسلامية في سبيل المحافظة على  كرامتها واستقلالها ، وحقوقها الوطنية.</a:t>
            </a:r>
            <a:endParaRPr lang="en-US" sz="2400" dirty="0" smtClean="0"/>
          </a:p>
          <a:p>
            <a:pPr rtl="1"/>
            <a:r>
              <a:rPr lang="ar-SA" sz="2400" dirty="0" smtClean="0"/>
              <a:t>7- إيجاد المناخ الصحيح لتعزيز التعاون والتفاهم بين الدول الأعضاء والدول الأخرى .</a:t>
            </a:r>
            <a:endParaRPr lang="en-US" sz="2400" dirty="0" smtClean="0"/>
          </a:p>
          <a:p>
            <a:r>
              <a:rPr lang="ar-SA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448800" cy="4754563"/>
          </a:xfrm>
        </p:spPr>
        <p:txBody>
          <a:bodyPr/>
          <a:lstStyle/>
          <a:p>
            <a:pPr rtl="1"/>
            <a:r>
              <a:rPr lang="ar-SA" sz="2200" dirty="0" smtClean="0"/>
              <a:t>وقد تبنى الملك فيصل آل سعود _ يرحمه الله _ الدعوة إلى التضامن الإسلامي للوقوف أمام المخططات الاستعمارية ، ولم شعت المسلمين ، ومجابهة الغزو الفكري بجميع أشكاله ، وقام من أجل ذلك بعدة جولات في معظم البلاد الإسلامية ، كما أرسلت المملكة العربية السعودية عدة بعثات لأفريقيا من أجل مساعدة المسلمين هناك ، واستقبلت المئات من الطلاب في جامعاتها ، وكان نتيجة هذا المجهود :</a:t>
            </a:r>
            <a:endParaRPr lang="en-US" sz="2200" dirty="0" smtClean="0"/>
          </a:p>
          <a:p>
            <a:pPr rtl="1"/>
            <a:r>
              <a:rPr lang="ar-SA" sz="2200" dirty="0" smtClean="0"/>
              <a:t>1_ تبهت الدول الأفريقية للخطر الصهيوني بعد اتصالات الملك فيصل </a:t>
            </a:r>
            <a:r>
              <a:rPr lang="ar-SA" sz="2200" dirty="0" err="1" smtClean="0"/>
              <a:t>بها</a:t>
            </a:r>
            <a:r>
              <a:rPr lang="ar-SA" sz="2200" dirty="0" smtClean="0"/>
              <a:t> ، فقطعت معظمها علاقتها السياسية مع الكيان الصهيوني ، وانقلب العديد منها إلى تأييد الحق الإسلامي في فلسطين وغيرها. </a:t>
            </a:r>
            <a:endParaRPr lang="en-US" sz="2200" dirty="0" smtClean="0"/>
          </a:p>
          <a:p>
            <a:pPr rtl="1"/>
            <a:r>
              <a:rPr lang="ar-SA" sz="2200" dirty="0" smtClean="0"/>
              <a:t>2- </a:t>
            </a:r>
            <a:r>
              <a:rPr lang="ar-SA" sz="2200" dirty="0" err="1" smtClean="0"/>
              <a:t>أنشيء</a:t>
            </a:r>
            <a:r>
              <a:rPr lang="ar-SA" sz="2200" dirty="0" smtClean="0"/>
              <a:t> البنك الإسلامي للتنمية ليسد الفراغ في مساعد الدول الإسلامية النامية ، وليقدم المساعدات لها على أسس خالية من المعاملات </a:t>
            </a:r>
            <a:r>
              <a:rPr lang="ar-SA" sz="2200" dirty="0" err="1" smtClean="0"/>
              <a:t>الربوية</a:t>
            </a:r>
            <a:r>
              <a:rPr lang="ar-SA" sz="2200" dirty="0" smtClean="0"/>
              <a:t>.</a:t>
            </a:r>
            <a:endParaRPr lang="en-US" sz="2200" dirty="0" smtClean="0"/>
          </a:p>
          <a:p>
            <a:r>
              <a:rPr lang="ar-SA" sz="2200" dirty="0" smtClean="0"/>
              <a:t>3- أنشئت الأمانة العامة للدول الإسلامية بجدة بعد انعقاد عدة دورات لملوك ورؤساء الدول الإسلامية (منظمة الدول الإسلامية ) ، وعقدت عدة مؤتمرات قمة إسلامية ، أسفر الثالث منها على تأسيس مجمع الفقه الإسلامي في مكة 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47800"/>
            <a:ext cx="9296400" cy="4678363"/>
          </a:xfrm>
        </p:spPr>
        <p:txBody>
          <a:bodyPr/>
          <a:lstStyle/>
          <a:p>
            <a:pPr rtl="1"/>
            <a:r>
              <a:rPr lang="ar-SA" sz="1800" dirty="0" smtClean="0"/>
              <a:t>4- </a:t>
            </a:r>
            <a:r>
              <a:rPr lang="ar-SA" sz="1800" dirty="0" err="1" smtClean="0"/>
              <a:t>أنشىء</a:t>
            </a:r>
            <a:r>
              <a:rPr lang="ar-SA" sz="1800" dirty="0" smtClean="0"/>
              <a:t> المجلس الأعلى للمساجد ، وبدأ العمل في التنسيق بين مؤسسات الدعوة في العالم الإسلامي ، ورعاية المساجد ، إعداد الدعاة .   </a:t>
            </a:r>
            <a:endParaRPr lang="en-US" sz="1800" dirty="0" smtClean="0"/>
          </a:p>
          <a:p>
            <a:pPr rtl="1"/>
            <a:r>
              <a:rPr lang="ar-SA" sz="1800" dirty="0" smtClean="0"/>
              <a:t>5- تبني القضايا الإسلامية ، ومد يد العون للأقليات المسلمة التي تعاني الظلم والاضطهاد ، وأنشئ معهد شئون الأقليات المسلمة التابع لجامعة الملك عبد العزيز بجدة ( ولكنه انتقل فيما بعد إلى لندن ) ، لخدمة الأقليات المسلمة ودراسة مشاكلها .</a:t>
            </a:r>
            <a:endParaRPr lang="en-US" sz="1800" dirty="0" smtClean="0"/>
          </a:p>
          <a:p>
            <a:pPr rtl="1"/>
            <a:r>
              <a:rPr lang="ar-SA" sz="1800" dirty="0" smtClean="0"/>
              <a:t>وأنشئت إذاعة نداء الإسلام في مكة المكرمة لخدمة قضايا الأقليات المسلمة أيضاً ، وأصبحت الجامعة الإسلامية بالمدينة المنورة تجمعاً كبيراً لأبناء المسلمين ، ومكاناً لإعداد الدعاة .</a:t>
            </a:r>
            <a:endParaRPr lang="en-US" sz="1800" dirty="0" smtClean="0"/>
          </a:p>
          <a:p>
            <a:pPr rtl="1"/>
            <a:r>
              <a:rPr lang="ar-SA" sz="1800" dirty="0" smtClean="0"/>
              <a:t>6- وافقت منظمة العالم الإسلامي في مؤتمرات لاحقة على إقامة ما يلي : </a:t>
            </a:r>
            <a:endParaRPr lang="en-US" sz="1800" dirty="0" smtClean="0"/>
          </a:p>
          <a:p>
            <a:pPr rtl="1"/>
            <a:r>
              <a:rPr lang="en-US" sz="1800" dirty="0" smtClean="0"/>
              <a:t>-</a:t>
            </a:r>
            <a:r>
              <a:rPr lang="ar-SA" sz="1800" dirty="0" smtClean="0"/>
              <a:t>صندوق التضامن الإسلامي . </a:t>
            </a:r>
            <a:r>
              <a:rPr lang="en-US" sz="1800" dirty="0" smtClean="0"/>
              <a:t>-</a:t>
            </a:r>
            <a:r>
              <a:rPr lang="ar-SA" sz="1800" dirty="0" smtClean="0"/>
              <a:t>صندوق القدس . </a:t>
            </a:r>
            <a:r>
              <a:rPr lang="en-US" sz="1800" dirty="0" smtClean="0"/>
              <a:t>-</a:t>
            </a:r>
            <a:r>
              <a:rPr lang="ar-SA" sz="1800" dirty="0" smtClean="0"/>
              <a:t>اتحاد المصارف الإسلامية .</a:t>
            </a:r>
            <a:endParaRPr lang="en-US" sz="1800" dirty="0" smtClean="0"/>
          </a:p>
          <a:p>
            <a:pPr rtl="1"/>
            <a:r>
              <a:rPr lang="en-US" sz="1800" dirty="0" smtClean="0"/>
              <a:t>-</a:t>
            </a:r>
            <a:r>
              <a:rPr lang="ar-SA" sz="1800" dirty="0" smtClean="0"/>
              <a:t>الغرفة الإسلامية للتجارة ، والصناعة وتبادل السلع . </a:t>
            </a:r>
            <a:r>
              <a:rPr lang="en-US" sz="1800" dirty="0" smtClean="0"/>
              <a:t>-</a:t>
            </a:r>
            <a:r>
              <a:rPr lang="ar-SA" sz="1800" dirty="0" smtClean="0"/>
              <a:t>البنك الإسلامي للتنمية . </a:t>
            </a:r>
            <a:r>
              <a:rPr lang="en-US" sz="1800" dirty="0" smtClean="0"/>
              <a:t>-</a:t>
            </a:r>
            <a:r>
              <a:rPr lang="ar-SA" sz="1800" dirty="0" smtClean="0"/>
              <a:t>وكالة الأبناء الإسلامية الدولية </a:t>
            </a:r>
            <a:endParaRPr lang="en-US" sz="1800" dirty="0" smtClean="0"/>
          </a:p>
          <a:p>
            <a:pPr rtl="1"/>
            <a:r>
              <a:rPr lang="en-US" sz="1800" dirty="0" smtClean="0"/>
              <a:t>-</a:t>
            </a:r>
            <a:r>
              <a:rPr lang="ar-SA" sz="1800" dirty="0" smtClean="0"/>
              <a:t>منظمة إذاعات الدول الإسلامية . </a:t>
            </a:r>
            <a:r>
              <a:rPr lang="en-US" sz="1800" dirty="0" smtClean="0"/>
              <a:t>-</a:t>
            </a:r>
            <a:r>
              <a:rPr lang="ar-SA" sz="1800" dirty="0" smtClean="0"/>
              <a:t>المنظمة الإسلامية للتربية والعلوم والتكنولوجيا والتنمية في جدة .</a:t>
            </a:r>
            <a:endParaRPr lang="en-US" sz="1800" dirty="0" smtClean="0"/>
          </a:p>
          <a:p>
            <a:pPr rtl="1"/>
            <a:r>
              <a:rPr lang="en-US" sz="1800" dirty="0" smtClean="0"/>
              <a:t>-</a:t>
            </a:r>
            <a:r>
              <a:rPr lang="ar-SA" sz="1800" dirty="0" smtClean="0"/>
              <a:t>اللجنة الدولية للتراث الإسلامي . </a:t>
            </a:r>
            <a:r>
              <a:rPr lang="en-US" sz="1800" dirty="0" smtClean="0"/>
              <a:t>-</a:t>
            </a:r>
            <a:r>
              <a:rPr lang="ar-SA" sz="1800" dirty="0" smtClean="0"/>
              <a:t>المركز الإسلامي للتنمية التجارية في </a:t>
            </a:r>
            <a:r>
              <a:rPr lang="ar-SA" sz="1800" dirty="0" err="1" smtClean="0"/>
              <a:t>طنجة</a:t>
            </a:r>
            <a:r>
              <a:rPr lang="ar-SA" sz="1800" dirty="0" smtClean="0"/>
              <a:t> .</a:t>
            </a:r>
            <a:endParaRPr lang="en-US" sz="1800" dirty="0" smtClean="0"/>
          </a:p>
          <a:p>
            <a:pPr lvl="0" rtl="1"/>
            <a:r>
              <a:rPr lang="en-US" sz="1800" dirty="0" smtClean="0"/>
              <a:t>-</a:t>
            </a:r>
            <a:r>
              <a:rPr lang="ar-SA" sz="1800" dirty="0" smtClean="0"/>
              <a:t>المركز العلمي للتربية والتعليم الإسلامي في مكة المكرمة . </a:t>
            </a:r>
            <a:r>
              <a:rPr lang="en-US" sz="1800" dirty="0" smtClean="0"/>
              <a:t>-</a:t>
            </a:r>
            <a:r>
              <a:rPr lang="ar-SA" sz="1800" dirty="0" smtClean="0"/>
              <a:t>المركز الإسلامي للتدريب التقني والبحوث في داكا بالسنغال </a:t>
            </a:r>
            <a:r>
              <a:rPr lang="en-US" sz="1800" dirty="0" smtClean="0"/>
              <a:t>.</a:t>
            </a:r>
          </a:p>
          <a:p>
            <a:pPr rtl="1"/>
            <a:r>
              <a:rPr lang="en-US" sz="1800" dirty="0" smtClean="0"/>
              <a:t>-</a:t>
            </a:r>
            <a:r>
              <a:rPr lang="ar-SA" sz="1800" dirty="0" smtClean="0"/>
              <a:t>اللجنة الإسلامية الدولية للقانون . </a:t>
            </a:r>
            <a:r>
              <a:rPr lang="en-US" sz="1800" dirty="0" smtClean="0"/>
              <a:t>-</a:t>
            </a:r>
            <a:r>
              <a:rPr lang="ar-SA" sz="1800" dirty="0" smtClean="0"/>
              <a:t>مركز الأبحاث للتاريخ والفنون والثقافة الإسلامية في استانبول .</a:t>
            </a:r>
            <a:endParaRPr lang="en-US" sz="1800" dirty="0" smtClean="0"/>
          </a:p>
          <a:p>
            <a:pPr lvl="0" rtl="1"/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372600" cy="4754563"/>
          </a:xfrm>
        </p:spPr>
        <p:txBody>
          <a:bodyPr/>
          <a:lstStyle/>
          <a:p>
            <a:pPr rtl="1"/>
            <a:r>
              <a:rPr lang="ar-SA" sz="2800" dirty="0" smtClean="0"/>
              <a:t>كما وضعت المنظمة المبادئ العامة التي تحكم العلاقات بين الدول الأعضاء في الآتي : المساواة بين الأعضاء ، واحترام سيادة أراضي كل عضو ، والامتناع عن استخدام القوة أو التهديد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ضد وحدة وسلامة كل عضو ، وحل الخلافات بالطرق السليمة .</a:t>
            </a:r>
            <a:endParaRPr lang="en-US" sz="2800" dirty="0" smtClean="0"/>
          </a:p>
          <a:p>
            <a:pPr rtl="1"/>
            <a:r>
              <a:rPr lang="ar-SA" sz="2800" dirty="0" smtClean="0"/>
              <a:t>كما اشتمل ميثاق المنظمة على هيئات المؤتمر الإسلامي ، وتتكون من : مؤتمر ملوك ورؤساء الحكومات ، وينعقد مرة كل ثلاث سنوات ، ومؤتمر وزراء الخارجية ، ويجتمع كل سنة أو عند الحاجة في أي بلد من البلدان الأعضاء ، وأخيراً الأمانة العامة للمؤتمر ، والمؤسسات التابعة لها ، ومقرها جدة بالمملكة العربية السعودية .</a:t>
            </a:r>
            <a:endParaRPr lang="en-US" sz="2800" dirty="0" smtClean="0"/>
          </a:p>
          <a:p>
            <a:pPr rtl="1"/>
            <a:r>
              <a:rPr lang="ar-SA" sz="2800" dirty="0" smtClean="0"/>
              <a:t>وللمنظمة – كما أسلفنا – عدة مؤسسات منتشرة بين جدة والرياض ، ودكا ، وكراتشي ، واستانبول وغيرها .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2- رابطة العالم الإسلامي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1800" dirty="0" smtClean="0"/>
              <a:t>وهي منظمة إسلامية عالمية ، وشعبية ، تمثل كافة الشعوب الإسلامية في أنحاء العالم ، وقد انبثقت عن المؤتمر الإسلامي العام الأول الذي عقد بمكة المكرمة في 14 ذي الحجة عام 1382 هـ / مايو 1962م ، ومقرها مكة المكرمة ، والرابطة معترف بها دولياً باعتبارها عضواً في منظمة الأمم المتحدة ، ضمن المنظمات غير الحكومة ، كما أنها عضو في منظمة " اليونسكو " وفي صندوق الطفل العالمي بهيئة الأمم المتحدة .</a:t>
            </a:r>
            <a:endParaRPr lang="en-US" sz="1800" dirty="0" smtClean="0"/>
          </a:p>
          <a:p>
            <a:pPr rtl="1"/>
            <a:r>
              <a:rPr lang="ar-SA" sz="1800" dirty="0" smtClean="0"/>
              <a:t>وللرابطة " مجلس تأسيسي " هو الذي يرسم سياستها ، ويحدد أهدافها ، ويتكون المجلس من ست وخمسين عضواً من العلماء والمفكرين المسلمين ، ويجوز زيادة هذا العدد ، وذلك بترشيح من الأمين العام ، وموافقة المجلس التأسيسي ، والسلطة التنفيذية . وفي الرابطة " أمانتها العامة " ، ومقرها مكة المكرمة أيضاً ، والأمين العام – إلى جانب مسئولياته التنفيذية – هو المسئول عن التنظيم والتكوين الإداري والمالي للرابطة .. وهو كذلك حلقة الاتصال المباشر بين الرابطة ومختلف الجهات والهيئات العالمية ، وهو المسئول عن متابعة أعمال الرابطة ، ورفع التقارير عن تلك الأعمال إلى المجلس التأسيسي الذي يجتمع مرة واحدة في موسم الحج من كل عام ، وقد يجتمع أكثر من مرة في العام للحالات الاستثنائية .</a:t>
            </a:r>
            <a:endParaRPr lang="en-US" sz="1800" dirty="0" smtClean="0"/>
          </a:p>
          <a:p>
            <a:pPr rtl="1"/>
            <a:r>
              <a:rPr lang="ar-SA" sz="1800" dirty="0" smtClean="0"/>
              <a:t>وللرابطة عدة إدارات مثل : إدارة المؤتمرات والمجلس التأسيسي ، وإدارة الثقافة الإسلامية ، إدارة الصحافة والنشر ، إدارة الأقليات المسلمة ، وغيرها .</a:t>
            </a:r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أهداف الرابطة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1- تبليغ دعوة الإسلام وشرح مبادئه ودحض الشبهات عنه .</a:t>
            </a:r>
            <a:endParaRPr lang="en-US" sz="2400" dirty="0" smtClean="0"/>
          </a:p>
          <a:p>
            <a:pPr rtl="1"/>
            <a:r>
              <a:rPr lang="ar-SA" sz="2400" dirty="0" smtClean="0"/>
              <a:t>2- التصدي للتيارات ، والأفكار الهدامة.</a:t>
            </a:r>
            <a:endParaRPr lang="en-US" sz="2400" dirty="0" smtClean="0"/>
          </a:p>
          <a:p>
            <a:pPr rtl="1"/>
            <a:r>
              <a:rPr lang="ar-SA" sz="2400" dirty="0" smtClean="0"/>
              <a:t>3- الدفاع عن القضايا الإسلامية بما يحق مصالح المسلمين .</a:t>
            </a:r>
            <a:endParaRPr lang="en-US" sz="2400" dirty="0" smtClean="0"/>
          </a:p>
          <a:p>
            <a:pPr rtl="1"/>
            <a:r>
              <a:rPr lang="ar-SA" sz="2400" dirty="0" smtClean="0"/>
              <a:t>4- دعم الجمعيات الإسلامية التي تعمل على</a:t>
            </a:r>
            <a:r>
              <a:rPr lang="ar-SA" sz="2400" b="1" dirty="0" smtClean="0"/>
              <a:t> </a:t>
            </a:r>
            <a:r>
              <a:rPr lang="ar-SA" sz="2400" dirty="0" smtClean="0"/>
              <a:t>خدمة المسلمين ، ونشر الدين الإسلامي في كافة أنحاء العالم .</a:t>
            </a:r>
            <a:endParaRPr lang="en-US" sz="2400" dirty="0" smtClean="0"/>
          </a:p>
          <a:p>
            <a:pPr rtl="1"/>
            <a:r>
              <a:rPr lang="ar-SA" sz="2400" dirty="0" smtClean="0"/>
              <a:t>5- تقديم الخدمات للمسلمين في جميع دول العالم .</a:t>
            </a:r>
            <a:endParaRPr lang="en-US" sz="2400" dirty="0" smtClean="0"/>
          </a:p>
          <a:p>
            <a:pPr rtl="1"/>
            <a:r>
              <a:rPr lang="ar-SA" sz="2400" dirty="0" smtClean="0"/>
              <a:t>ولكي تتمكن الرابطة من تحقيق أهدافها تلك ، فإنها تستخدم العديد من الوسائل  ، مثل :</a:t>
            </a:r>
            <a:endParaRPr lang="en-US" sz="2400" dirty="0" smtClean="0"/>
          </a:p>
          <a:p>
            <a:pPr rtl="1"/>
            <a:r>
              <a:rPr lang="ar-SA" sz="2400" dirty="0" smtClean="0"/>
              <a:t>1- العمل على تحكيم الشريعة الإسلامية في البلاد الإسلامية .</a:t>
            </a:r>
            <a:endParaRPr lang="en-US" sz="2400" dirty="0" smtClean="0"/>
          </a:p>
          <a:p>
            <a:pPr rtl="1"/>
            <a:r>
              <a:rPr lang="ar-SA" sz="2400" dirty="0" smtClean="0"/>
              <a:t>2- تشجيع الدعاة المسلمين – مادياً ومعنوياً – للعمل على نشر الدين الإسلامي .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2000" dirty="0" smtClean="0"/>
              <a:t>3</a:t>
            </a:r>
            <a:r>
              <a:rPr lang="ar-SA" sz="2000" dirty="0" smtClean="0"/>
              <a:t>- دعم المنظمات والمؤسسات الإسلامية التي لها صلة بالرابطة</a:t>
            </a:r>
            <a:endParaRPr lang="en-US" sz="2000" dirty="0" smtClean="0"/>
          </a:p>
          <a:p>
            <a:pPr rtl="1"/>
            <a:r>
              <a:rPr lang="ar-SA" sz="2000" dirty="0" smtClean="0"/>
              <a:t>4- العمل على تنقية وسائل الإعلام الإسلامي مما قد يلحق </a:t>
            </a:r>
            <a:r>
              <a:rPr lang="ar-SA" sz="2000" dirty="0" err="1" smtClean="0"/>
              <a:t>بها</a:t>
            </a:r>
            <a:r>
              <a:rPr lang="ar-SA" sz="2000" dirty="0" smtClean="0"/>
              <a:t> من تأثيرات وأفكار غريبة عن روح الإسلام .</a:t>
            </a:r>
            <a:endParaRPr lang="en-US" sz="2000" dirty="0" smtClean="0"/>
          </a:p>
          <a:p>
            <a:pPr rtl="1"/>
            <a:r>
              <a:rPr lang="ar-SA" sz="2000" dirty="0" smtClean="0"/>
              <a:t>5- نشر التعليم الإسلامي بالمساهمة في إنشاء المدارس والمعاهد الإسلامية في أنحاء العالم الإسلامي ، </a:t>
            </a:r>
            <a:endParaRPr lang="en-US" sz="2000" dirty="0" smtClean="0"/>
          </a:p>
          <a:p>
            <a:pPr rtl="1"/>
            <a:r>
              <a:rPr lang="ar-SA" sz="2000" dirty="0" smtClean="0"/>
              <a:t>6- دراسة مشاكل الأقليات المسلمة ، والتعرف على مطالبهم ، ومد يد المساعدة لهم .</a:t>
            </a:r>
            <a:endParaRPr lang="en-US" sz="2000" dirty="0" smtClean="0"/>
          </a:p>
          <a:p>
            <a:pPr rtl="1"/>
            <a:r>
              <a:rPr lang="ar-SA" sz="2000" dirty="0" smtClean="0"/>
              <a:t>7- الاستفادة من مناسك الحج – إلى أبعد مدى ممكن – في مجال التوعية الإسلامية ، وذلك عن طريق المحاضرات والندوات الإسلامية التي تقيمها الرابطة في موسم الحج .</a:t>
            </a:r>
            <a:endParaRPr lang="en-US" sz="2000" dirty="0" smtClean="0"/>
          </a:p>
          <a:p>
            <a:pPr rtl="1"/>
            <a:r>
              <a:rPr lang="ar-SA" sz="2000" dirty="0" smtClean="0"/>
              <a:t>8- العمل على نشر لغة القرآن الكريم بين الشعوب المسلمة حتى تكون لغة التفاهم بين الجميع .</a:t>
            </a:r>
            <a:endParaRPr lang="en-US" sz="2000" dirty="0" smtClean="0"/>
          </a:p>
          <a:p>
            <a:pPr rtl="1"/>
            <a:r>
              <a:rPr lang="ar-SA" sz="2000" dirty="0" smtClean="0"/>
              <a:t>9- تشجيع التأليف الإسلامي ، والاعتناء بالكتب التي تشرح حقائق الإسلام الناصعة ، وتشجيع المؤسسات الصحفية  ، ودور النشر التي تخدم الدعوة الإسلامية .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أنشطة الرابطة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للرابطة مكاتب فرعية في مختلف دول العالم ، وهي معترف بها رسمياً من قبل سلطات تلك الدول ، بل إن العديد منها يتمتع بالامتيازات والحصانات الدبلوماسية – وقد بلغ عدد مكاتب الرابطة في جميع أنحاء العالم 25 مكتباً حتى عام 1405 هـ .</a:t>
            </a:r>
            <a:endParaRPr lang="en-US" sz="2000" dirty="0" smtClean="0"/>
          </a:p>
          <a:p>
            <a:pPr rtl="1"/>
            <a:r>
              <a:rPr lang="ar-SA" sz="2000" dirty="0" smtClean="0"/>
              <a:t>وللرابطة نشاط مقدر في تقديم المساعدات المالية والعينية للاجئين المتضريين من الكوارث ، وقد أنشأت لهذا الغرض " هيئة الإغاثة الإسلامية " ومقرها مكة المكرمة ، ولها عدة مراكز في عدد من البلدان الأفريقية والآسيوية.</a:t>
            </a:r>
            <a:endParaRPr lang="en-US" sz="2000" dirty="0" smtClean="0"/>
          </a:p>
          <a:p>
            <a:pPr rtl="1"/>
            <a:r>
              <a:rPr lang="ar-SA" sz="2000" dirty="0" smtClean="0"/>
              <a:t>كما أن للرابطة دوراَ في نشر الفكر والوعي الديني ، أنشأت من أجله مطبعة خاصة ، تقوم بطباعة الكتب والنشرات في هذا المجال ،وقد اهتمت الرابطة بترجمة معاني القرآن الكريم بمختلف اللغات ، وأنشأت لذلك إدارة </a:t>
            </a:r>
            <a:r>
              <a:rPr lang="ar-SA" sz="2000" dirty="0" err="1" smtClean="0"/>
              <a:t>الشؤن</a:t>
            </a:r>
            <a:r>
              <a:rPr lang="ar-SA" sz="2000" dirty="0" smtClean="0"/>
              <a:t> وأبحاث القرآن الكريم ، وترجمت معانيه .</a:t>
            </a:r>
            <a:endParaRPr lang="en-US" sz="2000" dirty="0" smtClean="0"/>
          </a:p>
          <a:p>
            <a:pPr rtl="1"/>
            <a:r>
              <a:rPr lang="ar-SA" sz="2000" dirty="0" smtClean="0"/>
              <a:t>وتصدر الرابطة مجلتين : عربية وإنجليزية ، بالإضاقة إلى جريدة أخبار العالم الإسلامي الأسبوعية ، وكتاب دعوة الحق الشهري ، وتقوم الرابطة بتشجيع عدد من الصحف الإسلامية في مختلف أنحاء العالم .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- المؤسسات الثقافية والتعليمية الإسلامية :</a:t>
            </a:r>
            <a:r>
              <a:rPr lang="en-US" b="1" dirty="0" smtClean="0"/>
              <a:t>3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SA" sz="2800" b="1" dirty="0" smtClean="0"/>
              <a:t>أ- المنظمة الإسلامية للتربية والثقافة </a:t>
            </a:r>
            <a:r>
              <a:rPr lang="ar-SA" sz="2800" b="1" u="sng" dirty="0" smtClean="0"/>
              <a:t>( إيسيسكو ):</a:t>
            </a:r>
            <a:r>
              <a:rPr lang="en-US" sz="2800" u="sng" dirty="0" smtClean="0"/>
              <a:t/>
            </a:r>
            <a:br>
              <a:rPr lang="en-US" sz="2800" u="sng" dirty="0" smtClean="0"/>
            </a:br>
            <a:endParaRPr lang="en-US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rtl="1"/>
            <a:r>
              <a:rPr lang="ar-SA" sz="2400" dirty="0" smtClean="0"/>
              <a:t>أنشأتها منظمة المؤتمر الإسلامي تنفيذاً لتوجيهات قادة الدول الإسلامية ، وهي منظمة متخصصة تعمل في ميادين العلوم والثقافة ، ولها شخصيتها القانونية الاعتبارية المستقلة ، ولها أجهزتها الخاصة بها وهي :</a:t>
            </a:r>
            <a:endParaRPr lang="en-US" sz="2400" dirty="0" smtClean="0"/>
          </a:p>
          <a:p>
            <a:pPr rtl="1"/>
            <a:r>
              <a:rPr lang="ar-SA" sz="2400" dirty="0" smtClean="0"/>
              <a:t>1- المؤتمر العام – وهو هيئتها العليا – ويضم وزراء الثقافة والعلوم في دول منظمة المؤتمر الإسلامي .</a:t>
            </a:r>
            <a:endParaRPr lang="en-US" sz="2400" dirty="0" smtClean="0"/>
          </a:p>
          <a:p>
            <a:pPr rtl="1"/>
            <a:r>
              <a:rPr lang="ar-SA" sz="2400" dirty="0" smtClean="0"/>
              <a:t>2- الإدارة العامة ، وعلى رأسها مدير عام منتخب من المؤتمر العام ، ومن أهم أهدافها :</a:t>
            </a:r>
            <a:endParaRPr lang="en-US" sz="2400" dirty="0" smtClean="0"/>
          </a:p>
          <a:p>
            <a:pPr rtl="1"/>
            <a:r>
              <a:rPr lang="ar-SA" sz="2400" dirty="0" smtClean="0"/>
              <a:t>حماية الهوية الإسلامية وتقويتها وبخاصة في أوساط الأقليات المسلمة ، والدفاع عن الإسلام وعرضه بالطريقة الصحيحة ، والعمل على محو الأمية بين المسلمين ، وتطوير المدارس القرآنية ، وتوثيق روابط الأخوة بين الأعضاء والاهتمام بتعليم اللغة العربية لغير الناطقين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بهدف تعلم الدين .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ب – المركز العالمي للتعليم الإسلامي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1800" dirty="0" smtClean="0"/>
              <a:t>أنشئ هذا المركز بموجب توصية صدرت عن المؤتمر العالمي الأول للتعليم الإسلامي الذي عقد في عام 1977 بمكة المكرمة .</a:t>
            </a:r>
            <a:endParaRPr lang="en-US" sz="1800" dirty="0" smtClean="0"/>
          </a:p>
          <a:p>
            <a:pPr rtl="1"/>
            <a:r>
              <a:rPr lang="ar-SA" sz="1800" dirty="0" smtClean="0"/>
              <a:t>ومن أهداف هذا المركز :</a:t>
            </a:r>
            <a:endParaRPr lang="en-US" sz="1800" dirty="0" smtClean="0"/>
          </a:p>
          <a:p>
            <a:pPr rtl="1"/>
            <a:r>
              <a:rPr lang="ar-SA" sz="1800" dirty="0" smtClean="0"/>
              <a:t>1- وضع الكتب والمناهج الدراسية على أسس من التعاليم الإسلامية بما يحقق غرس القيم السليمة في نفوس الناشئة .</a:t>
            </a:r>
            <a:endParaRPr lang="en-US" sz="1800" dirty="0" smtClean="0"/>
          </a:p>
          <a:p>
            <a:pPr rtl="1"/>
            <a:r>
              <a:rPr lang="ar-SA" sz="1800" dirty="0" smtClean="0"/>
              <a:t>2- ترسيخ القيم الإسلامية وتدعيمها بين الناس عن طريق مناهج التعليم ذات السمة الإسلامية .</a:t>
            </a:r>
            <a:endParaRPr lang="en-US" sz="1800" dirty="0" smtClean="0"/>
          </a:p>
          <a:p>
            <a:pPr rtl="1"/>
            <a:r>
              <a:rPr lang="ar-SA" sz="1800" dirty="0" smtClean="0"/>
              <a:t>3- تغيير المفاهيم العلمانية المعادية للدين وإحلال مفاهيم إسلامية في شتى فروع المعرفة . </a:t>
            </a:r>
            <a:endParaRPr lang="en-US" sz="1800" dirty="0" smtClean="0"/>
          </a:p>
          <a:p>
            <a:pPr rtl="1"/>
            <a:r>
              <a:rPr lang="ar-SA" sz="1800" dirty="0" smtClean="0"/>
              <a:t>4- العمل على تحقيق توصيات ما يعقد من مؤتمرات للتعليم الإسلامي .</a:t>
            </a:r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جـ - الاتحاد العالمي للمدارس العربية الإسلامية الدولية :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47800"/>
            <a:ext cx="9144000" cy="4678363"/>
          </a:xfrm>
        </p:spPr>
        <p:txBody>
          <a:bodyPr/>
          <a:lstStyle/>
          <a:p>
            <a:pPr rtl="1"/>
            <a:r>
              <a:rPr lang="ar-SA" sz="2000" dirty="0" smtClean="0"/>
              <a:t>هو مؤسسة عالمية للتربية والثقافة الإسلامية هدفها نشر الثقافة الإسلامية في داخل العالم الإسلامي وخارجه ، وقد أنشئ بموجب قرار مؤتمره التأسيسي الذي عقد في الرياض في الفترة مابين 22 – 26 ربيع الأول 1396 هـ الموافق 22 -26 مارس 1976 م ، ومدينة الرياض هي مقر أمانته العامة ، ولها مكاتب في كل من جدة ، القاهرة ، الخرطوم ، لندن ، نيويورك ، ويتكون الاتحاد من عدد المؤسسات التعليمية التي تعمل على نشر اللغة العربية والثقافة الإسلامية على المستوى المحلي والمستوى العالمي ، ويشترط فيها أن تكون مؤسسات خاصة من حيث الإدارة والتوجيه ، وأن يكون تلاميذها من المسلمين ، وأن تعلم اللغة العربية كمادة أساسية في منهجها ، وكذلك أن تجعل المبادئ الإسلامية أساس التربية والثقافة فيها ، وأن تهيئ للتلاميذ بيئة إسلامية من حيث العقيدة والخلق .</a:t>
            </a:r>
            <a:endParaRPr lang="en-US" sz="2000" dirty="0" smtClean="0"/>
          </a:p>
          <a:p>
            <a:pPr rtl="1"/>
            <a:r>
              <a:rPr lang="ar-SA" sz="2000" dirty="0" smtClean="0"/>
              <a:t>وتتمثل أهداف الاتحاد في :</a:t>
            </a:r>
            <a:endParaRPr lang="en-US" sz="2000" dirty="0" smtClean="0"/>
          </a:p>
          <a:p>
            <a:r>
              <a:rPr lang="ar-SA" sz="2000" dirty="0" smtClean="0"/>
              <a:t>1- نشر اللغة العربية ، ورفع مستوى تعليمها في أنحاء العالم باعتبارها لغة القرآن الكريم .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9182100" cy="4754563"/>
          </a:xfrm>
        </p:spPr>
        <p:txBody>
          <a:bodyPr/>
          <a:lstStyle/>
          <a:p>
            <a:pPr rtl="1"/>
            <a:r>
              <a:rPr lang="en-US" sz="1800" b="1" dirty="0" smtClean="0"/>
              <a:t>2</a:t>
            </a:r>
            <a:r>
              <a:rPr lang="ar-SA" sz="1800" b="1" dirty="0" smtClean="0"/>
              <a:t>-الحاجة إلى التعاون الاقتصادي :</a:t>
            </a:r>
            <a:endParaRPr lang="en-US" sz="1800" dirty="0" smtClean="0"/>
          </a:p>
          <a:p>
            <a:pPr rtl="1"/>
            <a:r>
              <a:rPr lang="ar-SA" sz="1800" dirty="0" smtClean="0"/>
              <a:t>يعاني العالم الإسلامي اليوم من الفقر ، ويعيش سكانه حالة محزنة من الحرمان والتخلف الاقتصادي ، رغماً عن الثروات والإمكانات الاقتصادية الهائلة التي يتمتع بها ، فأرضه واسعة تربو على أربعين مليون كيلومتر مربع ، وثرواته الزراعية ، والحيوانية ، والسمكية ، والمعدنية كبيرة ، وطاقته البشرية ضخمة ،وهو زاخر بالأيدي العاملة الكافية للتنمية الاقتصادية ، وفوق هذا كله هناك عقيدته الإسلامية التي توجهه التوجيه الصحيح إلى حسن الاستفادة من نعم الله تعالى – إن هو تمسك بها .. ومع هذا فالمسلمون يعيشون " في مستنقع الفقر الذي يجر وراء المرض ، والجهل والتخلف " ، والذي يهيئ السبيل للمؤسسات التنصيرية التي انتشرت في بلاد المسلمين لمحاولة هدم عقيدة الأمة ، وتنصير أبنائها .</a:t>
            </a:r>
            <a:endParaRPr lang="en-US" sz="1800" dirty="0" smtClean="0"/>
          </a:p>
          <a:p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وهناك تباشير خير يشهدها العالم العربي اليوم ، ولعلها تكون المثال الذي يحتذى ، أو النواة لوحدة اقتصادية أكبر ، تلك التباشير هي قيام مجلس التعاون لدول الخليج العربي الذي تأسس عام 1401 هـ / 1981 م ، والذي يمشي بخطوات ثابتة على طريق التعاون والتكامل الاقتصادي ،  ونرجوا ان يكون خطوة أولى تسير على هديها بقية دول العالم الإسلامي .</a:t>
            </a:r>
            <a:endParaRPr lang="en-US" sz="2000" dirty="0" smtClean="0"/>
          </a:p>
          <a:p>
            <a:pPr rtl="1"/>
            <a:r>
              <a:rPr lang="ar-SA" sz="2000" dirty="0" smtClean="0"/>
              <a:t>ونحن نشهد اليوم بدايات حادة لترميم البناء الاقتصادي لدول العالم الإسلامي ، المتمثل في جهود منظمة المؤتمر الإسلامي التي أعارت التعاون الاقتصادي بين الدول الأعضاء أهمية كبيرة ، فمثلاً أنشئ في عام 1394 هـ / 1974 </a:t>
            </a:r>
            <a:r>
              <a:rPr lang="ar-SA" sz="2000" dirty="0" err="1" smtClean="0"/>
              <a:t>م</a:t>
            </a:r>
            <a:r>
              <a:rPr lang="ar-SA" sz="2000" dirty="0" smtClean="0"/>
              <a:t> " البنك الإسلامي للتنمية " </a:t>
            </a:r>
            <a:r>
              <a:rPr lang="ar-SA" sz="2000" dirty="0" err="1" smtClean="0"/>
              <a:t>و</a:t>
            </a:r>
            <a:r>
              <a:rPr lang="ar-SA" sz="2000" dirty="0" smtClean="0"/>
              <a:t> " صندوق التضامن الإسلامي " الذي تسهم فيه الدول الأعضاء ، كل حسب قدراتها الاقتصادية ، وقد قامت المملكة العربية بمجهود رائد في هذا المجال ، وتبرعت بما يساوي ثلث رأس مال البنك ، فأسهمت بمبلغ ألف مليون دولار ، ودعت الدول القادرة من أعضاء المؤتمر الإسلامي بتخصيص مبلغ لا يقل عن ثلاثة آلاف مليون دولار أمريكي لتمويل مشروعات التنمية في الدول الإسلامية .</a:t>
            </a:r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1453</TotalTime>
  <Words>3256</Words>
  <Application>Microsoft Office PowerPoint</Application>
  <PresentationFormat>A4 Paper (210x297 mm)‎</PresentationFormat>
  <Paragraphs>109</Paragraphs>
  <Slides>26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7" baseType="lpstr">
      <vt:lpstr>Office Theme</vt:lpstr>
      <vt:lpstr>الشريحة 1</vt:lpstr>
      <vt:lpstr>المحاضرة الحادية عشرة</vt:lpstr>
      <vt:lpstr>الشريحة 3</vt:lpstr>
      <vt:lpstr>ومن تلك المؤامرات على سبيل المثال لا الحصر : </vt:lpstr>
      <vt:lpstr>الشريحة 5</vt:lpstr>
      <vt:lpstr>الشريحة 6</vt:lpstr>
      <vt:lpstr>الشريحة 7</vt:lpstr>
      <vt:lpstr>الشريحة 8</vt:lpstr>
      <vt:lpstr>الشريحة 9</vt:lpstr>
      <vt:lpstr>1- منظمة المؤتمر الإسلامي : </vt:lpstr>
      <vt:lpstr>الشريحة 11</vt:lpstr>
      <vt:lpstr>الشريحة 12</vt:lpstr>
      <vt:lpstr>أهداف المنظمة : </vt:lpstr>
      <vt:lpstr>الشريحة 14</vt:lpstr>
      <vt:lpstr>الشريحة 15</vt:lpstr>
      <vt:lpstr>الشريحة 16</vt:lpstr>
      <vt:lpstr>2- رابطة العالم الإسلامي : </vt:lpstr>
      <vt:lpstr>أهداف الرابطة : </vt:lpstr>
      <vt:lpstr>الشريحة 19</vt:lpstr>
      <vt:lpstr>أنشطة الرابطة : </vt:lpstr>
      <vt:lpstr>- المؤسسات الثقافية والتعليمية الإسلامية :3 أ- المنظمة الإسلامية للتربية والثقافة ( إيسيسكو ): </vt:lpstr>
      <vt:lpstr>ب – المركز العالمي للتعليم الإسلامي : </vt:lpstr>
      <vt:lpstr>جـ - الاتحاد العالمي للمدارس العربية الإسلامية الدولية : </vt:lpstr>
      <vt:lpstr>الشريحة 24</vt:lpstr>
      <vt:lpstr>الشريحة 25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107</cp:revision>
  <dcterms:created xsi:type="dcterms:W3CDTF">2009-10-14T19:14:34Z</dcterms:created>
  <dcterms:modified xsi:type="dcterms:W3CDTF">2012-11-24T12:41:35Z</dcterms:modified>
</cp:coreProperties>
</file>