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7" r:id="rId4"/>
    <p:sldId id="294" r:id="rId5"/>
    <p:sldId id="293" r:id="rId6"/>
    <p:sldId id="292" r:id="rId7"/>
    <p:sldId id="291" r:id="rId8"/>
    <p:sldId id="290" r:id="rId9"/>
    <p:sldId id="288" r:id="rId10"/>
    <p:sldId id="286" r:id="rId11"/>
    <p:sldId id="284" r:id="rId12"/>
    <p:sldId id="283" r:id="rId13"/>
    <p:sldId id="282" r:id="rId14"/>
    <p:sldId id="281" r:id="rId15"/>
    <p:sldId id="280" r:id="rId16"/>
    <p:sldId id="279" r:id="rId17"/>
    <p:sldId id="278" r:id="rId18"/>
    <p:sldId id="277" r:id="rId19"/>
    <p:sldId id="276" r:id="rId20"/>
    <p:sldId id="275" r:id="rId21"/>
    <p:sldId id="273" r:id="rId22"/>
    <p:sldId id="269" r:id="rId23"/>
    <p:sldId id="268" r:id="rId24"/>
    <p:sldId id="295" r:id="rId25"/>
    <p:sldId id="296" r:id="rId26"/>
    <p:sldId id="297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57" d="100"/>
          <a:sy n="57" d="100"/>
        </p:scale>
        <p:origin x="-738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ea typeface="+mn-ea"/>
                <a:cs typeface="Times New Roman" pitchFamily="18" charset="0"/>
              </a:rPr>
              <a:t>المحاضرة الثالثة عشرة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ea typeface="+mn-ea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المسلمون في آسيا وأوربا</a:t>
            </a:r>
            <a:endParaRPr lang="en-US" dirty="0" smtClean="0"/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المسلمون في الفلبين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200" dirty="0" smtClean="0"/>
              <a:t>الفلبين مجموعة من الجزر منتشرة في مياه المحيط الهادي في أقص شرقي آسيا بين الجزر الإندونيسية والجزر اليابانية ، بعضها معروف ، وبعضها صغير مجهول لا يكاد يعرفه إلا ساكنوه ، وأكبر هذه الجزر " </a:t>
            </a:r>
            <a:r>
              <a:rPr lang="ar-SA" sz="2200" dirty="0" err="1" smtClean="0"/>
              <a:t>لوزون</a:t>
            </a:r>
            <a:r>
              <a:rPr lang="ar-SA" sz="2200" dirty="0" smtClean="0"/>
              <a:t> " في المنطقة الشمالية ، وأغلب سكانها نصارى ووثنيون ، وفيها العاصمة " مانيلا " ، وتليها في المساحة جزيرة " </a:t>
            </a:r>
            <a:r>
              <a:rPr lang="ar-SA" sz="2200" dirty="0" err="1" smtClean="0"/>
              <a:t>مندناو</a:t>
            </a:r>
            <a:r>
              <a:rPr lang="ar-SA" sz="2200" dirty="0" smtClean="0"/>
              <a:t> " في المنطقة الجنوبية ، ويتركز فيها المسلمون بالإضافة إلى جزر " </a:t>
            </a:r>
            <a:r>
              <a:rPr lang="ar-SA" sz="2200" dirty="0" err="1" smtClean="0"/>
              <a:t>بالاوانش</a:t>
            </a:r>
            <a:r>
              <a:rPr lang="ar-SA" sz="2200" dirty="0" smtClean="0"/>
              <a:t> " </a:t>
            </a:r>
            <a:r>
              <a:rPr lang="ar-SA" sz="2200" dirty="0" err="1" smtClean="0"/>
              <a:t>و</a:t>
            </a:r>
            <a:r>
              <a:rPr lang="ar-SA" sz="2200" dirty="0" smtClean="0"/>
              <a:t> " </a:t>
            </a:r>
            <a:r>
              <a:rPr lang="ar-SA" sz="2200" dirty="0" err="1" smtClean="0"/>
              <a:t>صولو</a:t>
            </a:r>
            <a:r>
              <a:rPr lang="ar-SA" sz="2200" dirty="0" smtClean="0"/>
              <a:t> " ، ويطلق عليها اليوم اسم " مورو الإسلامية " .</a:t>
            </a:r>
            <a:endParaRPr lang="en-US" sz="2200" dirty="0" smtClean="0"/>
          </a:p>
          <a:p>
            <a:pPr rtl="1"/>
            <a:r>
              <a:rPr lang="ar-SA" sz="2200" dirty="0" smtClean="0"/>
              <a:t>أما السكان فيبلغ عددهم حوالي ستين مليوناً تقريباً ، وعدد المسلمين بينهم يصل إلى ( 6,5 ) مليون مسلم ، أي بنسبة 11 % ، وهذه هي تقديرات الحكومة الرسمية في مانيلا ، التي قد تتعمد تقليل أعداد المسلمين ، ويتكلم السكان اللغة المحلية بالإضافة إلى الإسبانية والإنجليزية اللتين دخلتا البلاد أثناء الاستعمار الإسباني والأمريكي ، ويتكلم المسلمون لغتين من اللغات السائدة في البلاد وهما : لغة " </a:t>
            </a:r>
            <a:r>
              <a:rPr lang="ar-SA" sz="2200" dirty="0" err="1" smtClean="0"/>
              <a:t>ثاصو</a:t>
            </a:r>
            <a:r>
              <a:rPr lang="ar-SA" sz="2200" dirty="0" smtClean="0"/>
              <a:t> " ، وهي قريبة من الإندونيسية ، ولغة " </a:t>
            </a:r>
            <a:r>
              <a:rPr lang="ar-SA" sz="2200" dirty="0" err="1" smtClean="0"/>
              <a:t>مراتاو</a:t>
            </a:r>
            <a:r>
              <a:rPr lang="ar-SA" sz="2200" dirty="0" smtClean="0"/>
              <a:t> " ، وهي الغالبة في جزيرة " </a:t>
            </a:r>
            <a:r>
              <a:rPr lang="ar-SA" sz="2200" dirty="0" err="1" smtClean="0"/>
              <a:t>مندناو</a:t>
            </a:r>
            <a:r>
              <a:rPr lang="ar-SA" sz="2200" dirty="0" smtClean="0"/>
              <a:t> " ، وتضم ألفاظاً عربية كثيرة ، وتكتب بالحرف العربي .</a:t>
            </a:r>
            <a:endParaRPr lang="en-US" sz="2200" dirty="0" smtClean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200" dirty="0" smtClean="0"/>
              <a:t>وبالنسبة لمعتقدات السكان الدينية في الفلبين ، فهناك النصارى، والمسلمون 11 % ، والبوذيون ,ويتألف السكان من عنصرين أساسيين هما :</a:t>
            </a:r>
            <a:endParaRPr lang="en-US" sz="2200" dirty="0" smtClean="0"/>
          </a:p>
          <a:p>
            <a:pPr rtl="1"/>
            <a:r>
              <a:rPr lang="ar-SA" sz="2200" dirty="0" smtClean="0"/>
              <a:t>1 – العنصر القديم وهم سكان البلاد القدماء ، ومنهم " </a:t>
            </a:r>
            <a:r>
              <a:rPr lang="ar-SA" sz="2200" dirty="0" err="1" smtClean="0"/>
              <a:t>النجريتو</a:t>
            </a:r>
            <a:r>
              <a:rPr lang="ar-SA" sz="2200" dirty="0" smtClean="0"/>
              <a:t> " ، وهم الأقزام الآسيويون ، لونهم أسود وقامتهم قصيرة ، وهم جماعات بدائية تعيش في الغابات ، والمناطق المنعزلة ، ولا دين لهم .. </a:t>
            </a:r>
            <a:endParaRPr lang="en-US" sz="2200" dirty="0" smtClean="0"/>
          </a:p>
          <a:p>
            <a:pPr rtl="1"/>
            <a:r>
              <a:rPr lang="ar-SA" sz="2200" dirty="0" smtClean="0"/>
              <a:t>2 – عنصر </a:t>
            </a:r>
            <a:r>
              <a:rPr lang="ar-SA" sz="2200" dirty="0" err="1" smtClean="0"/>
              <a:t>المورو</a:t>
            </a:r>
            <a:r>
              <a:rPr lang="ar-SA" sz="2200" dirty="0" smtClean="0"/>
              <a:t> ، والذين قدموا إلى البلاد عل موجتين ، حملت الثانية منها الإسلام ، وتوزعت في البلاد على موجتين ، وقد أطلق عليهم </a:t>
            </a:r>
            <a:r>
              <a:rPr lang="ar-SA" sz="2200" dirty="0" err="1" smtClean="0"/>
              <a:t>الإسبان</a:t>
            </a:r>
            <a:r>
              <a:rPr lang="ar-SA" sz="2200" dirty="0" smtClean="0"/>
              <a:t> اسم </a:t>
            </a:r>
            <a:r>
              <a:rPr lang="ar-SA" sz="2200" dirty="0" err="1" smtClean="0"/>
              <a:t>المورو</a:t>
            </a:r>
            <a:r>
              <a:rPr lang="ar-SA" sz="2200" dirty="0" smtClean="0"/>
              <a:t> إذ شبهوهم بمسلمي المغرب والأندلس .</a:t>
            </a:r>
            <a:endParaRPr lang="en-US" sz="2200" dirty="0" smtClean="0"/>
          </a:p>
          <a:p>
            <a:pPr rtl="1"/>
            <a:r>
              <a:rPr lang="ar-SA" sz="2200" dirty="0" smtClean="0"/>
              <a:t>وقد وصل الإسلام إلى تلك البقاع عن طريق الدعاة والتجار الذين وصلوا من جزيرة العرب ، ومن الهند ، وإندونيسيا ، والملايو ، وقد جاءها الإسلام ولا </a:t>
            </a:r>
            <a:r>
              <a:rPr lang="ar-SA" sz="2200" dirty="0" err="1" smtClean="0"/>
              <a:t>سيما</a:t>
            </a:r>
            <a:r>
              <a:rPr lang="ar-SA" sz="2200" dirty="0" smtClean="0"/>
              <a:t> إلى الجزر الجنوبية منذ القرن الثامن الهجري ، وما أن حل القرن التاسع الهجري حتى تأسست عدة إمارات إسلامية ، أهمها إمارة الشريف أبي بكر في " </a:t>
            </a:r>
            <a:r>
              <a:rPr lang="ar-SA" sz="2200" dirty="0" err="1" smtClean="0"/>
              <a:t>صولو</a:t>
            </a:r>
            <a:r>
              <a:rPr lang="ar-SA" sz="2200" dirty="0" smtClean="0"/>
              <a:t> " عام 854 هـ ، وإمارة الشريف محمد بن علي في " </a:t>
            </a:r>
            <a:r>
              <a:rPr lang="ar-SA" sz="2200" dirty="0" err="1" smtClean="0"/>
              <a:t>مندناو</a:t>
            </a:r>
            <a:r>
              <a:rPr lang="ar-SA" sz="2200" dirty="0" smtClean="0"/>
              <a:t> " عام 906 هـ ، ثم إمارة " مانيلا " التي تشمل اليوم عاصمة البلاد </a:t>
            </a:r>
            <a:r>
              <a:rPr lang="ar-SA" sz="1800" dirty="0" smtClean="0"/>
              <a:t>.</a:t>
            </a:r>
            <a:endParaRPr lang="en-US" sz="1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وازدهرت الحياة الإسلامية في تلك البلاد التي أطلق عليها العرب المسلمون اسم " عذراء ماليزيا " زهاء قرن كامل ، وكاد الإسلام يعم البلاد ويقضي على الوثنية التي كانت قائمة في تلك الجزر ، وكان عدد المسلمين يقدر آنذاك بخمسة ملايين ونصف ، أي أنهم كانوا يمثلون نسبة 55 % من تعداد السكان ، ولكن نسبتهم اليوم هبطت إلى 12 % من عدد السكان بسبب ما تعرضوا </a:t>
            </a:r>
            <a:r>
              <a:rPr lang="ar-SA" sz="2400" dirty="0" err="1" smtClean="0"/>
              <a:t>ل</a:t>
            </a:r>
            <a:r>
              <a:rPr lang="ar-SA" sz="2400" dirty="0" smtClean="0"/>
              <a:t> من إبادة عن طريق الحروب مع </a:t>
            </a:r>
            <a:r>
              <a:rPr lang="ar-SA" sz="2400" dirty="0" err="1" smtClean="0"/>
              <a:t>الإسبان</a:t>
            </a:r>
            <a:r>
              <a:rPr lang="ar-SA" sz="2400" dirty="0" smtClean="0"/>
              <a:t> ، ثم مع الاستعماريين الياباني والأمريكي ، وأخيراً مع الاستعمار الفلبيني النصراني الذي ما فتئ يحارب الإسلام والمسلمين ، إذ تولى النصارى المتعصبون حكم الفلبين بعد أن نالت استقلالها من أمريكا ، وتابعوا مهمة </a:t>
            </a:r>
            <a:r>
              <a:rPr lang="ar-SA" sz="2400" dirty="0" err="1" smtClean="0"/>
              <a:t>الإسبان</a:t>
            </a:r>
            <a:r>
              <a:rPr lang="ar-SA" sz="2400" dirty="0" smtClean="0"/>
              <a:t> والأمريكيين في التنصير ، ومحاولة إفساد المجتمع المسلم ، وإبادة المسلمين بشتى الأساليب البشعة ، وخاصة في عهد " ماركوس " المخلوع الذي كان يفتخر بأن " الفلبين " هي الدولة الوحيدة ذات الأغلبية النصرانية في آسيا . 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الغزو الصليبي وجهاد المسلمين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تعرضت الفلبين إلى الغزو الإسباني ، وذلك عندما وصل " ماجلان " الإسباني إلى تلك الجزر في عام 927 هـ / 1521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وحاول فرض سيطرته ونشر عقيدته ، فتصدى له المسلمون في جزيرة " </a:t>
            </a:r>
            <a:r>
              <a:rPr lang="ar-SA" sz="2000" dirty="0" err="1" smtClean="0"/>
              <a:t>ماكتان</a:t>
            </a:r>
            <a:r>
              <a:rPr lang="ar-SA" sz="2000" dirty="0" smtClean="0"/>
              <a:t> " وقتلوه ، ونجا بعض جماعته ، ورجعوا إلى إسبانيا ، وسير ملك إسبانيا بعد ذلك جيشاً تمكن من الاستيلاء على المناطق الشمالية والوسطى ، وعجز عن السيطرة على المناطق الشمالية والوسطى ، وعجز عن السيطرة على المناطق الجنوبية ، حيث يكثر المسلمون ، وأخذ </a:t>
            </a:r>
            <a:r>
              <a:rPr lang="ar-SA" sz="2000" dirty="0" err="1" smtClean="0"/>
              <a:t>الإسبان</a:t>
            </a:r>
            <a:r>
              <a:rPr lang="ar-SA" sz="2000" dirty="0" smtClean="0"/>
              <a:t> يطاردون المسلمين ويحاولون نشر عقيدتهم في المناطق التي سيطروا عليها ، واستمرت الحرب بينهم وبين الفريقين حتى عام 1318 هـ / 1900 </a:t>
            </a:r>
            <a:r>
              <a:rPr lang="ar-SA" sz="2000" dirty="0" err="1" smtClean="0"/>
              <a:t>م</a:t>
            </a:r>
            <a:r>
              <a:rPr lang="ar-SA" sz="2000" dirty="0" smtClean="0"/>
              <a:t> ، حيث خلفت الولايات المتحدة إسبانيا في استعمار الفلبين .. واستمرت في سياستها الرامية إلى تنصير السكان عن طريق الإكراه ، فقاوم المسلمون هذه السياسة واستمر القتال حوالي أربعة عقود استشهد فيها الآلاف من المجاهدين ، ولكن الغزاة شنوا على المسلمين حرب الجراثيم فمات الألوف في جزيرة </a:t>
            </a:r>
            <a:r>
              <a:rPr lang="ar-SA" sz="2000" dirty="0" err="1" smtClean="0"/>
              <a:t>مندناو</a:t>
            </a:r>
            <a:r>
              <a:rPr lang="ar-SA" sz="2000" dirty="0" smtClean="0"/>
              <a:t> </a:t>
            </a:r>
            <a:r>
              <a:rPr lang="ar-SA" sz="2000" dirty="0" err="1" smtClean="0"/>
              <a:t>وارخبيل</a:t>
            </a:r>
            <a:r>
              <a:rPr lang="ar-SA" sz="2000" dirty="0" smtClean="0"/>
              <a:t> </a:t>
            </a:r>
            <a:r>
              <a:rPr lang="ar-SA" sz="2000" dirty="0" err="1" smtClean="0"/>
              <a:t>صولو</a:t>
            </a:r>
            <a:r>
              <a:rPr lang="ar-SA" sz="2000" dirty="0" smtClean="0"/>
              <a:t> بالكوليرا ، والجدري ، والطاعون ، وبلغ ضحايا الأوبئة أكثر من 200 ألف ، حسب التقارير الغربية نفسها ، فتكونت لهم دولة تحت الإدارة الأمريكية وازدهرت المدارس ، وهدأت الأحوال 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وفي عام 1362 هـ / 1943 </a:t>
            </a:r>
            <a:r>
              <a:rPr lang="ar-SA" sz="2000" dirty="0" err="1" smtClean="0"/>
              <a:t>م</a:t>
            </a:r>
            <a:r>
              <a:rPr lang="ar-SA" sz="2000" dirty="0" smtClean="0"/>
              <a:t> احتل اليابانيون المناطق الإسلامية من الفلبين ، وقاوم المسلمون الغزاة الجدد ، وقاوم معهم سكان البلاد حتى حصلوا على الاستقلال عام 1366 هـ / 1945 </a:t>
            </a:r>
            <a:r>
              <a:rPr lang="ar-SA" sz="2000" dirty="0" err="1" smtClean="0"/>
              <a:t>م</a:t>
            </a:r>
            <a:r>
              <a:rPr lang="ar-SA" sz="2000" dirty="0" smtClean="0"/>
              <a:t> ، حيث سلمت أمريكا زمام الأمور إلى حكومة نصرانية عل رأسها نصراني ، وضم الجنوب الإسلامي إلى هذه الحكومة ، ومرة أخرى كان على المسلمين الجهاد ، وهكذا ظل المسلمون ولمدة أربعة قرون يحملون السلاح دفاعاً عن عقيدتهم وكرامتهم ، ضد الأسبان ، ثم ضد الأمريكيين واليابانيين ، والآن ضد الفلبين النصرانية المعادية للإسلام والمسلمين .</a:t>
            </a:r>
            <a:endParaRPr lang="en-US" sz="2000" dirty="0" smtClean="0"/>
          </a:p>
          <a:p>
            <a:pPr rtl="1"/>
            <a:r>
              <a:rPr lang="ar-SA" sz="2000" dirty="0" smtClean="0"/>
              <a:t>ولكن محنة الإسلام في جزر الفلبين بدأت بعد استقلال البلاد ، وقيام حكومة وطنية على رأسها رئيس كاثوليكي ، إذ أن رجال الكنيسة اهتموا بإثارة الحكومة ضد المسلمين ، حيث مارست سياسية البطش والإرهاب ضدهم منتهجة عدة أساليب منها :</a:t>
            </a:r>
            <a:endParaRPr lang="en-US" sz="2000" dirty="0" smtClean="0"/>
          </a:p>
          <a:p>
            <a:pPr rtl="1"/>
            <a:r>
              <a:rPr lang="ar-SA" sz="2000" dirty="0" smtClean="0"/>
              <a:t>1 – تشجيع النصارى على الاستيطان في المناطق الإسلامية 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525963"/>
          </a:xfrm>
        </p:spPr>
        <p:txBody>
          <a:bodyPr/>
          <a:lstStyle/>
          <a:p>
            <a:pPr rtl="1"/>
            <a:r>
              <a:rPr lang="ar-SA" sz="2400" dirty="0" smtClean="0"/>
              <a:t>2 – تبني الحكومة عمليات التنصير المنظمة بين المسلمين وخاصة في المناطق ذات الكثافة السكانية الفقيرة .</a:t>
            </a:r>
            <a:endParaRPr lang="en-US" sz="2400" dirty="0" smtClean="0"/>
          </a:p>
          <a:p>
            <a:pPr rtl="1"/>
            <a:r>
              <a:rPr lang="ar-SA" sz="2400" dirty="0" smtClean="0"/>
              <a:t>3 – العمل على دفع المسلمين لترك أراضيهم الزراعي.</a:t>
            </a:r>
            <a:endParaRPr lang="en-US" sz="2400" dirty="0" smtClean="0"/>
          </a:p>
          <a:p>
            <a:pPr rtl="1"/>
            <a:r>
              <a:rPr lang="ar-SA" sz="2400" dirty="0" smtClean="0"/>
              <a:t>4 – عدم فتح المدارس الإسلامية ، أو أي مؤسسات تعليمية أخرى حتى يبقى المسلمون جهلاء وأميين .</a:t>
            </a:r>
            <a:endParaRPr lang="en-US" sz="2400" dirty="0" smtClean="0"/>
          </a:p>
          <a:p>
            <a:pPr rtl="1"/>
            <a:r>
              <a:rPr lang="ar-SA" sz="2400" dirty="0" smtClean="0"/>
              <a:t>5 – إرهاب المسلمين بغرض احتلال أراضيهم ، وذلك بتأسيس منظمات إرهابية يقوم عليها بعض المتعصبين من النصارى ، مثل منظمة " </a:t>
            </a:r>
            <a:r>
              <a:rPr lang="ar-SA" sz="2400" dirty="0" err="1" smtClean="0"/>
              <a:t>أيلاجس</a:t>
            </a:r>
            <a:r>
              <a:rPr lang="ar-SA" sz="2400" dirty="0" smtClean="0"/>
              <a:t> " الإرهابية والتي تجد الدعم المادي من إسرائيل ومن اليهود ، حيث أخذت منذ عام 1391 هـ / 1971 </a:t>
            </a:r>
            <a:r>
              <a:rPr lang="ar-SA" sz="2400" dirty="0" err="1" smtClean="0"/>
              <a:t>م</a:t>
            </a:r>
            <a:r>
              <a:rPr lang="ar-SA" sz="2400" dirty="0" smtClean="0"/>
              <a:t> تقتل المسلمين ، وتحرق دورهم ، ومساجدهم ومدارسهم ، وتهدد زعمائهم ليقبلوا تنصير السكان 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حركة النضال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dirty="0" smtClean="0"/>
              <a:t>وبالمقابل اشتد وعي المسلمين ، وشعورهم بالانتماء إلى الأمة الإسلامية الكبيرة ، ونتيجة تعرضهم للقهر ، والاعتداء والتنصير </a:t>
            </a:r>
            <a:r>
              <a:rPr lang="ar-SA" sz="1800" dirty="0" err="1" smtClean="0"/>
              <a:t>أنشأوا</a:t>
            </a:r>
            <a:r>
              <a:rPr lang="ar-SA" sz="1800" dirty="0" smtClean="0"/>
              <a:t> عدداً من الجمعيات الإسلامية ، مثل " جمعية المسلمين الفلبينية " في مانيلا في عام 1315 </a:t>
            </a:r>
            <a:r>
              <a:rPr lang="ar-SA" sz="1800" dirty="0" err="1" smtClean="0"/>
              <a:t>م</a:t>
            </a:r>
            <a:r>
              <a:rPr lang="ar-SA" sz="1800" dirty="0" smtClean="0"/>
              <a:t> ، وجمعية " هداية الإسلام " ، </a:t>
            </a:r>
            <a:r>
              <a:rPr lang="ar-SA" sz="1800" dirty="0" err="1" smtClean="0"/>
              <a:t>و</a:t>
            </a:r>
            <a:r>
              <a:rPr lang="ar-SA" sz="1800" dirty="0" smtClean="0"/>
              <a:t>" مؤتمر الإسلام " ، </a:t>
            </a:r>
            <a:r>
              <a:rPr lang="ar-SA" sz="1800" dirty="0" err="1" smtClean="0"/>
              <a:t>و</a:t>
            </a:r>
            <a:r>
              <a:rPr lang="ar-SA" sz="1800" dirty="0" smtClean="0"/>
              <a:t> " النهضة الإسلامية " ، وغيرها وغيرها ، وأخيراً اضطر المسلمون إلى إعلان ثورتهم الإسلامية الحديثة في منطقتهم المعروفة " مورو " في جنوب الفلبين ، وكان ذلك في عام 1392 هـ / 1972 </a:t>
            </a:r>
            <a:r>
              <a:rPr lang="ar-SA" sz="1800" dirty="0" err="1" smtClean="0"/>
              <a:t>م</a:t>
            </a:r>
            <a:r>
              <a:rPr lang="ar-SA" sz="1800" dirty="0" smtClean="0"/>
              <a:t> على أثر إعلان حكومة " ماركوس " الأحكام العرفية في البلاد ، وإصدارها الأوامر إلى الجيش بشن الحملات العسكرية على المناطق الإسلامية ، وجمع أسلحة المسلمين ، فتدفق الجيش الذي بلغ تعداده حوالي ربع مليون جندي إلى الجنوب " مناطق المسلمين " ، وارتكب النصارى أفظع الجرائم من قتل جماعي ، وإحراق للأحياء ، وانتهاك الأعراض والحرمات ، ولكن المسلمين صمدوا في وجه تلك الفظائع تحت قيادة جبهتهم " جبهة تحرير </a:t>
            </a:r>
            <a:r>
              <a:rPr lang="ar-SA" sz="1800" dirty="0" err="1" smtClean="0"/>
              <a:t>بنجاسا</a:t>
            </a:r>
            <a:r>
              <a:rPr lang="ar-SA" sz="1800" dirty="0" smtClean="0"/>
              <a:t> مورو الوطنية " برئاسة نور </a:t>
            </a:r>
            <a:r>
              <a:rPr lang="ar-SA" sz="1800" dirty="0" err="1" smtClean="0"/>
              <a:t>ميسوارى</a:t>
            </a:r>
            <a:r>
              <a:rPr lang="ar-SA" sz="1800" dirty="0" smtClean="0"/>
              <a:t> ، التي كانت تعمل عل إقامة دولة إسلامية مستقلة عن باقي الجزر الفلبينية ، وكانت نواتها الأولى قد تكونت عام 1962 </a:t>
            </a:r>
            <a:r>
              <a:rPr lang="ar-SA" sz="1800" dirty="0" err="1" smtClean="0"/>
              <a:t>م</a:t>
            </a:r>
            <a:r>
              <a:rPr lang="ar-SA" sz="1800" dirty="0" smtClean="0"/>
              <a:t> باسم  "لجنة تحرير مورو " وضمت مجموعة من الطلاب الذين كانوا يدرسون في الجامعات والمعاهد الإسلامية في الشرق الأوسط .</a:t>
            </a:r>
            <a:endParaRPr lang="en-US" sz="1800" dirty="0" smtClean="0"/>
          </a:p>
          <a:p>
            <a:pPr rtl="1"/>
            <a:r>
              <a:rPr lang="ar-SA" sz="1800" dirty="0" smtClean="0"/>
              <a:t>وتوالت المعارك بين الجانبين ، وتفاهمت ، وازداد تعرض المسلمين للقتل والإبادة إلى الحد الذي جعل القضية تعرض على مؤتمر وزراء خارجية الدول الإسلامية الأول في عام 1392هـ / 1972 </a:t>
            </a:r>
            <a:r>
              <a:rPr lang="ar-SA" sz="1800" dirty="0" err="1" smtClean="0"/>
              <a:t>م</a:t>
            </a:r>
            <a:r>
              <a:rPr lang="ar-SA" sz="1800" dirty="0" smtClean="0"/>
              <a:t> في جدة ، وقد كشف الملك فيصل للمؤتمر ما يتعرض له المسلمون في الفلبين من إرهاب وقمع وتقتيل ، الأمر الذي جعل المؤتمر يرسل لجنة رباعية لتقصي الحقائق ، وبعد مفاوضات واتصالات وافق " ماركوس " رئيس جمهورية الفلبين على لسان وزير دفاعه الذي حضر مؤتمر طرابلس الحكم الذاتي في ثلاثة عشر ولاية ، وقد جرى التصديق على هذا الاتفاقية من قبل اللجنة الرباعية التي شكلها المؤتمر الإسلامي 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وقد تطور صراع المجاهدين مع الحكومة ، ودخل طوراً جديداً خطيراً ، وذلك عندما بدأت عناصر حكومية متعصبة تتعاون مع بعض الخبراء الصهيونيين والقوى الاستعمارية من أجل القضاء على الحركة الإسلامية في الفلبين ، فقام بعض الزعماء الصهيونيين بزيارات متعددة للفلبين لمساعدة الحكومة في حربها ضد المسلمين ، بل  أن وزيرة خارجية دولة الكيان الصهيوني آنذاك " </a:t>
            </a:r>
            <a:r>
              <a:rPr lang="ar-SA" sz="2000" dirty="0" err="1" smtClean="0"/>
              <a:t>غولدا</a:t>
            </a:r>
            <a:r>
              <a:rPr lang="ar-SA" sz="2000" dirty="0" smtClean="0"/>
              <a:t> مائير " قامت بزيارة الفلبين وتعهدت في تلك الزيارة بتقديم المعونات المادية للإسلام والمسلمين تتدخل في قضية مسلمي الفلبين ، والذين مازالوا يقدمون الشهداء والضحايا من أجل تحقيق مطالبهم العادلة .</a:t>
            </a:r>
            <a:endParaRPr lang="en-US" sz="2000" dirty="0" smtClean="0"/>
          </a:p>
          <a:p>
            <a:pPr rtl="1"/>
            <a:r>
              <a:rPr lang="ar-SA" sz="2000" dirty="0" smtClean="0"/>
              <a:t>وقد أدت تلك العمليات الإرهابية المستمرة للقضاء على المسلمين إلى انتشار الفقر والجهل والمرض بين المسلمين ، وإلى تأخرهم ، مما جعلهم فريسة لحملات التنصير </a:t>
            </a:r>
            <a:r>
              <a:rPr lang="ar-SA" sz="2000" dirty="0" err="1" smtClean="0"/>
              <a:t>والشيويعية</a:t>
            </a:r>
            <a:r>
              <a:rPr lang="ar-SA" sz="2000" dirty="0" smtClean="0"/>
              <a:t> ، ورغم ذلك فلا زال الجهاد الإسلامي مستمراً ، فالمجاهدون يسيطرون على جميع المناطق الإسلامية ، ما عدا بعض المدن ، ولقد سارعت بعض الدول مثل المملكة العربي السعودية وغيرها ، والمؤسسات الإسلامية كرابطة العالم الإسلامي ، ومنظمة المؤتمر الإسلامي ، وكالأزهر الشريف إلى تقديم المساعدات التعليمية لمسلمي الفلبين ، فهناك الآن عدة مدارس ومعاهد إسلامية ، مثل مركز الملك فيصل للدراسات العربية والإسلامية الموجودة ضمن جامعة  " </a:t>
            </a:r>
            <a:r>
              <a:rPr lang="ar-SA" sz="2000" dirty="0" err="1" smtClean="0"/>
              <a:t>مندناو</a:t>
            </a:r>
            <a:r>
              <a:rPr lang="ar-SA" sz="2000" dirty="0" smtClean="0"/>
              <a:t> " ، كما أن عدد المساجد في الفلبين يقدر بحوالي 2500 مسجد ، وهذا دليل آخر على وجود الإسلامي هناك 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قضية كشمير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678363"/>
          </a:xfrm>
        </p:spPr>
        <p:txBody>
          <a:bodyPr/>
          <a:lstStyle/>
          <a:p>
            <a:pPr rtl="1"/>
            <a:r>
              <a:rPr lang="ar-SA" sz="2400" dirty="0" smtClean="0"/>
              <a:t>الأرض والسكان :</a:t>
            </a:r>
            <a:endParaRPr lang="en-US" sz="2400" dirty="0" smtClean="0"/>
          </a:p>
          <a:p>
            <a:pPr rtl="1"/>
            <a:r>
              <a:rPr lang="ar-SA" sz="2400" dirty="0" smtClean="0"/>
              <a:t>تقع ولاية كشمير في الطرف الشمالي من شبه القارة الهندية ( في الطرف الغربي من جبال </a:t>
            </a:r>
            <a:r>
              <a:rPr lang="ar-SA" sz="2400" dirty="0" err="1" smtClean="0"/>
              <a:t>الهملايا</a:t>
            </a:r>
            <a:r>
              <a:rPr lang="ar-SA" sz="2400" dirty="0" smtClean="0"/>
              <a:t> ) , وتحيط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الصين من الناحيتين الشرقية والشمالية , وباكستان من الغرب والشمال, والهند من الجنوب , فهي متاخمة لخمس دول هي : باكستان , وأفغانستان , وروسيا , والصين, والهند وتمتد حدودها مع باكستان إلى أكثر من سبعمائة كيلومتر , بينما تصل حدودها مع الهند إلى ثلاثمائة كيلومتر فقط , وهي ذات مناخ بارد لدرجة أن الثلوج تغمر بعض أماكنها شهوراً طويلة من السنة , كما أنها بلاد كثيرة الأنهار,, وبلاد كشمير من أجمل البلاد العربية , وكثيراً ما توصف بأنها جنة الله في الأرض.</a:t>
            </a:r>
            <a:endParaRPr lang="en-US" sz="2400" dirty="0" smtClean="0"/>
          </a:p>
          <a:p>
            <a:pPr rtl="1"/>
            <a:r>
              <a:rPr lang="ar-SA" sz="2400" dirty="0" smtClean="0"/>
              <a:t>وقد كانت كشمير مقسمة في زمن الاحتلال البريطاني إلى ثلاثة أقسام هي </a:t>
            </a:r>
            <a:r>
              <a:rPr lang="ar-SA" sz="2400" dirty="0" err="1" smtClean="0"/>
              <a:t>جامو</a:t>
            </a:r>
            <a:r>
              <a:rPr lang="ar-SA" sz="2400" dirty="0" smtClean="0"/>
              <a:t> , وكشمير ومنطقة الحدود , أما اليوم فهي قسمين فقط هما : كشمير الحرة , وهو القسم الذي أعلن استقلاله وانضمامه إلى باكستان , أما القسم الثاني فهو كشمير المحتلة الذي استولت عليه الهند واستعمرته ، وهو القسم الأكبر</a:t>
            </a:r>
            <a:r>
              <a:rPr lang="ar-SA" sz="1800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ويبلغ عدد السكان في كشمير – بشقيها – حوالي 12 مليون نسمة منهم ما يقرب من 85 % من المسلمين ، والباقي من الهندوس ، والسيخ والبوذيين ، ويبلغ عدد سكان الجزء التي تحتله الهند حوالي عشرة ملايين نسمة ، والجزء الحر التابع لباكستان نصف مليون نسمة ، وهناك أكثر من مليون لاجئ ، وربع مليون مغترب .. والمسلمون في كشمير سنة أحناف ، وبينهم أقلية شيعية .</a:t>
            </a:r>
            <a:endParaRPr lang="en-US" sz="2800" dirty="0" smtClean="0"/>
          </a:p>
          <a:p>
            <a:pPr rtl="1"/>
            <a:r>
              <a:rPr lang="ar-SA" sz="2800" dirty="0" smtClean="0"/>
              <a:t>وإلى جانب طبيعتها الخلابة ، وأنهارها الكثيرة ، ومراعيها الخصبة ، وثروتها الحيوانية الكبيرة ، تتمتع كشمير بموقع استراتيجي متميز ، لكونها أحد الأبواب التي تصل بين الهند والصين وما جاورها من أرض التبت 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كشمير والإسلام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أهل كشمير مسلمون منذ سبعة قرون ، ففي عهد الخليفة الأموي هشام بن عبد الملك مد المسلمون نفوذهم ، ونشروا الإسلام في إقليم كشمير ، وأتم فتحها والي الخليفة العباسي المنصور ، ثم زاد الإسلام انتشاراً في عهد الخليفة العباسي المعتصم بالله ( 218 هـ - 227 هـ ) وفي القرن الثامن الهجري / أوائل القرن الرابع عشر الميلادي استطاع أحد الدعاة إقناع حاكم كشمير باعتناق الإسلام ، فكان أول حاكم مسلم لكشمير ، واستمر العهد الإسلامي في كشمير حتى القرن الثالث عشر الهجري / بداية القرن التاسع عشر الميلادي عندما بدأ نجم المسلمين في الهند في الأفول ، ففي عام 1819 </a:t>
            </a:r>
            <a:r>
              <a:rPr lang="ar-SA" sz="2400" dirty="0" err="1" smtClean="0"/>
              <a:t>م</a:t>
            </a:r>
            <a:r>
              <a:rPr lang="ar-SA" sz="2400" dirty="0" smtClean="0"/>
              <a:t> دخل المسلمون في حرب طاحنة مع طائفة السيخ استولى على أثرها السيخ على ولاية كشمير ، واستمرت سيطرة السيخ عليها حتى عام 1263 هـ / 1846 </a:t>
            </a:r>
            <a:r>
              <a:rPr lang="ar-SA" sz="2400" dirty="0" err="1" smtClean="0"/>
              <a:t>م</a:t>
            </a:r>
            <a:r>
              <a:rPr lang="ar-SA" sz="2400" dirty="0" smtClean="0"/>
              <a:t> ، وقد ارتكب السيخ أيام حكمهم للمسلمين في كشمير أنواعاً من الظلم ، والاستبداد والوحشية تتحدث عنها كتب التاريخ في كثير من التفصيل المحزن 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السياق التاريخي والسياسي لقضية كشمير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182100" cy="4678363"/>
          </a:xfrm>
        </p:spPr>
        <p:txBody>
          <a:bodyPr/>
          <a:lstStyle/>
          <a:p>
            <a:pPr rtl="1"/>
            <a:r>
              <a:rPr lang="ar-SA" sz="2000" dirty="0" smtClean="0"/>
              <a:t>في خلال سيطرة السيخ على كشمير احتلت بريطانيا الهند ومعها كشمير ، فطردوا الحكام السيخ من ولاية كشمير ثم باعوها بموجب اتفاقية عام 1262 هـ / 1847 </a:t>
            </a:r>
            <a:r>
              <a:rPr lang="ar-SA" sz="2000" dirty="0" err="1" smtClean="0"/>
              <a:t>م</a:t>
            </a:r>
            <a:r>
              <a:rPr lang="ar-SA" sz="2000" dirty="0" smtClean="0"/>
              <a:t> ، بأرضها وشعبها إلى أحد الإقطاعيين الهندوس ، واسمه " </a:t>
            </a:r>
            <a:r>
              <a:rPr lang="ar-SA" sz="2000" dirty="0" err="1" smtClean="0"/>
              <a:t>غولاب</a:t>
            </a:r>
            <a:r>
              <a:rPr lang="ar-SA" sz="2000" dirty="0" smtClean="0"/>
              <a:t> </a:t>
            </a:r>
            <a:r>
              <a:rPr lang="ar-SA" sz="2000" dirty="0" err="1" smtClean="0"/>
              <a:t>سنغ</a:t>
            </a:r>
            <a:r>
              <a:rPr lang="ar-SA" sz="2000" dirty="0" smtClean="0"/>
              <a:t> " من عائلة اسمها " </a:t>
            </a:r>
            <a:r>
              <a:rPr lang="ar-SA" sz="2000" dirty="0" err="1" smtClean="0"/>
              <a:t>دوجرا</a:t>
            </a:r>
            <a:r>
              <a:rPr lang="ar-SA" sz="2000" dirty="0" smtClean="0"/>
              <a:t> " بمبلغ 7,5 مليون " تانك شاهي " " العملة الرائجة آنذاك " ، وهو ما يعادل مليون دولار ، وكأن قيمة كل فرد من أفراد الشعب الكشميري لم تتجاوز سبع روبيات ، ومن هذا التاريخ بدأ حكم " </a:t>
            </a:r>
            <a:r>
              <a:rPr lang="ar-SA" sz="2000" dirty="0" err="1" smtClean="0"/>
              <a:t>دوجرا</a:t>
            </a:r>
            <a:r>
              <a:rPr lang="ar-SA" sz="2000" dirty="0" smtClean="0"/>
              <a:t> " الهندوسي لولاية كشمير المسلمة وبدأت مأساة كشمير تظهر على مسرح التاريخ نتيجة للسياسة الجائرة التي حكم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الهندوس أهل كشمير ، سياسة ضرائبية ظالمة ، وحكم غاشم ، قاسى فيه المسلمون أقسى أنواع الظلم والاستبداد على أيدي الهندوس .</a:t>
            </a:r>
            <a:endParaRPr lang="en-US" sz="2000" dirty="0" smtClean="0"/>
          </a:p>
          <a:p>
            <a:pPr rtl="1"/>
            <a:r>
              <a:rPr lang="ar-SA" sz="2000" dirty="0" smtClean="0"/>
              <a:t>وتوالت المؤامرات ضد كشمير ، فبعد مرور قرن على بيع كشمير ، وفي عام 1367 هـ / 1947 </a:t>
            </a:r>
            <a:r>
              <a:rPr lang="ar-SA" sz="2000" dirty="0" err="1" smtClean="0"/>
              <a:t>م</a:t>
            </a:r>
            <a:r>
              <a:rPr lang="ar-SA" sz="2000" dirty="0" smtClean="0"/>
              <a:t> أصدر البرلمان البريطاني قانون استقلال الهند ، والقاضي بإقامة دولتين مستقلتين هما : الهند ، وباكستان ، وكان القرار </a:t>
            </a:r>
            <a:r>
              <a:rPr lang="ar-SA" sz="2000" dirty="0" err="1" smtClean="0"/>
              <a:t>ينص</a:t>
            </a:r>
            <a:r>
              <a:rPr lang="ar-SA" sz="2000" dirty="0" smtClean="0"/>
              <a:t> على أن المناطق التي يشكل فيها المسلمون أغلبية السكان تذهب لباكستان  ، ومناطق الأغلبية الهندوسية تذهب للهند ، وعليه كان يتعين على كشمير أن تنضم إلى باكستان نظراً للروابط العرقية ، والدينية والمصالح المشتركة بين البلدين ولكن </a:t>
            </a:r>
            <a:r>
              <a:rPr lang="ar-SA" sz="2000" dirty="0" err="1" smtClean="0"/>
              <a:t>مهراجا</a:t>
            </a:r>
            <a:r>
              <a:rPr lang="ar-SA" sz="2000" dirty="0" smtClean="0"/>
              <a:t> " حاكم " كشمير الهندوسي كان يحيك مؤامرة لضم كشمير إلى الهند ، وذلك بالتنسيق مع الهند ، واللورد الحاكم العام للهند ، ونفذت المؤامرة بطريقة كانت معدة سلفاً ، 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قصة الانضمام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حاول </a:t>
            </a:r>
            <a:r>
              <a:rPr lang="ar-SA" sz="2000" dirty="0" err="1" smtClean="0"/>
              <a:t>المهراجا</a:t>
            </a:r>
            <a:r>
              <a:rPr lang="ar-SA" sz="2000" dirty="0" smtClean="0"/>
              <a:t> مقاومة الثوار بكل الوسائل ، ولكنه اضطر إلى الفرار إلى الهند أمام انتصارات الثورة ، حيث طلب المعونة من حكومة الهند ، ووقع معها اتفاقية تقضي بضم كشمير إلى الهند ، وذلك في أكتوبر 1947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فسارعت الهند إلى إعلان الموافقة على الاتفاقية " بصورة مؤقتة " ، وأرسلت جيشها لاحتلال تلك الولاية المسلمة ، أما باكستان فقد رفضت هذه الوثيقة .</a:t>
            </a:r>
            <a:endParaRPr lang="en-US" sz="2000" dirty="0" smtClean="0"/>
          </a:p>
          <a:p>
            <a:pPr rtl="1"/>
            <a:r>
              <a:rPr lang="ar-SA" sz="2000" dirty="0" smtClean="0"/>
              <a:t>مارست القوات الهندية عند دخولها كشمير أبشع وأفظع الجرائم، ولكنهم كانوا يقاومون الجيش الهندي مقاومة باسلة ، ولكن القوات الهندية تمكنت في النهاية من تثبيت حكم </a:t>
            </a:r>
            <a:r>
              <a:rPr lang="ar-SA" sz="2000" dirty="0" err="1" smtClean="0"/>
              <a:t>المهراجا</a:t>
            </a:r>
            <a:r>
              <a:rPr lang="ar-SA" sz="2000" dirty="0" smtClean="0"/>
              <a:t> ، وفي غصون ذلك كانت المعارك قد امتدت إلى حدود باكستان مما اضطرها إلى دخول المعركة علماً بأن جيشهم لم يكن منظماً بعد ، ولكنها أرسلت قوة من رجال قبائل " الباتان " القوية إلى كشمير حيث شبت بينهم وبين الجيش الهندي حرباً طاحنة تمكنت الهند خلالها من السيطرة على الجزء الأكبر من كشمير ، وأعلنت </a:t>
            </a:r>
            <a:r>
              <a:rPr lang="ar-SA" sz="2000" dirty="0" err="1" smtClean="0"/>
              <a:t>ان</a:t>
            </a:r>
            <a:r>
              <a:rPr lang="ar-SA" sz="2000" dirty="0" smtClean="0"/>
              <a:t> ذلك الجزء أصبح جزءاً لا يتجزأ من بلادها ، ثم تقدمت بشكوى إلى مجلس الأمن تشكو فيها من تدخل رجال القبائل الباكستانية في كشمير ، وأرسل مجلس الأمن لجنة للنظر في الأمر ، وبعد اجتماعات مطولة أصدرت اللجنة قرارين في عام 1368 هـ / 1948 </a:t>
            </a:r>
            <a:r>
              <a:rPr lang="ar-SA" sz="2000" dirty="0" err="1" smtClean="0"/>
              <a:t>م</a:t>
            </a:r>
            <a:r>
              <a:rPr lang="ar-SA" sz="2000" dirty="0" smtClean="0"/>
              <a:t> وعام 1369 هـ  / 1949 </a:t>
            </a:r>
            <a:r>
              <a:rPr lang="ar-SA" sz="2000" dirty="0" err="1" smtClean="0"/>
              <a:t>م</a:t>
            </a:r>
            <a:r>
              <a:rPr lang="ar-SA" sz="2000" dirty="0" smtClean="0"/>
              <a:t> </a:t>
            </a:r>
            <a:r>
              <a:rPr lang="ar-SA" sz="2000" dirty="0" err="1" smtClean="0"/>
              <a:t>ينصان</a:t>
            </a:r>
            <a:r>
              <a:rPr lang="ar-SA" sz="2000" dirty="0" smtClean="0"/>
              <a:t> على ثلاثة مواد :</a:t>
            </a:r>
            <a:endParaRPr lang="en-US" sz="2000" dirty="0" smtClean="0"/>
          </a:p>
          <a:p>
            <a:pPr rtl="1"/>
            <a:r>
              <a:rPr lang="ar-SA" sz="2000" dirty="0" smtClean="0"/>
              <a:t>1 – وقف القتال . 2 – تجريد الإمارة من السلاح . 3– إجراء استفتاء حر محايد تحت إشراف هيئة الأمم لتقرير مصير إمارة كشمير ، وأمر انضمامها إلى الهند أو باكستان </a:t>
            </a:r>
            <a:endParaRPr lang="en-US" sz="2000" dirty="0" smtClean="0"/>
          </a:p>
          <a:p>
            <a:pPr rtl="1"/>
            <a:r>
              <a:rPr lang="ar-SA" sz="2000" dirty="0" smtClean="0"/>
              <a:t>.</a:t>
            </a:r>
            <a:endParaRPr lang="en-US" sz="2000" dirty="0" smtClean="0"/>
          </a:p>
          <a:p>
            <a:pPr rtl="1"/>
            <a:endParaRPr lang="en-US" sz="2800" dirty="0" smtClean="0"/>
          </a:p>
          <a:p>
            <a:pPr rtl="1"/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وعلى هذا الأساس توقف القتال في/1949 </a:t>
            </a:r>
            <a:r>
              <a:rPr lang="ar-SA" dirty="0" err="1" smtClean="0"/>
              <a:t>م</a:t>
            </a:r>
            <a:r>
              <a:rPr lang="ar-SA" dirty="0" smtClean="0"/>
              <a:t> ، ولكن المشكلة لم تحل ، وذلك لأن الهند لا تريد التخلي عن كشمير ، ولا تريد إجراء استفتاء حر محايد فيها ، بل أن نهروا أعلن في 1376 هـ / 1956 </a:t>
            </a:r>
            <a:r>
              <a:rPr lang="ar-SA" dirty="0" err="1" smtClean="0"/>
              <a:t>م</a:t>
            </a:r>
            <a:r>
              <a:rPr lang="ar-SA" dirty="0" smtClean="0"/>
              <a:t> إلغاء اتفاقية الاستفتاء ، وأعلن بالنيابة عن أهل كشمير ، انضمام الولاية إلى الهند على أساس سياسة الأمر الواقع ، وهي السياسة التي يتبعها </a:t>
            </a:r>
            <a:r>
              <a:rPr lang="ar-SA" dirty="0" err="1" smtClean="0"/>
              <a:t>الصهيونيون</a:t>
            </a:r>
            <a:r>
              <a:rPr lang="ar-SA" dirty="0" smtClean="0"/>
              <a:t> في فلسطين.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السياسة الهندية في كشمير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rtl="1"/>
            <a:r>
              <a:rPr lang="ar-SA" sz="2000" dirty="0" smtClean="0"/>
              <a:t>هي سياسة ترمي في مجملها إلى طمس هوية كشمير الإسلامية ، وذلك عن طريق عدة سبل ترمي كلها للقضاء على الإسلام وحضارته في كشمير ، فبدأت الحكومة الهندية باتخاذ إجراءات مشددة وقاسية لإنهاء جهاد الشعب الكشميري ، واستخدمت في ذلك كل أنواع الأسلحة الفتاكة ، ثم قامت بوضع خطة للقضاء على الإسلام والمسلمين هناك ، تمثلت في تبديل المنهج التعليمي بمنهج هندوسي يشتمل على المعتقدات الهندوسية ، ويتجاهل تماماً المعتقدات والمبادئ الإسلامية ، وكذلك تشجيع بين المسلمين والهندوس لإيجاد جيل مسلم بالاسم ، هندوسي العقيدة والفكر ، وتجريد لغة كشمير من الألفاظ العربية لقطع صلة المسلمين بتراثهم الإسلامي , وترويج حركة تحديد النسل بين المسلمين لتكون الأغلبية السكانية للهندوس , وطمس تاريخ الولاية الإسلامي , وغيرها من الأساليب الرامية إلى إضعاف الإسلام في نفوس المسلمين , والتضييق على المسلمين بكل الوسائل , وقد نتج عن تلك السياسة أن اضطر بعض المسلمين لاتخاذ أسماء هندوسية ليتسنى لهم كسب قوتهم .</a:t>
            </a:r>
            <a:endParaRPr lang="en-US" sz="2000" dirty="0" smtClean="0"/>
          </a:p>
          <a:p>
            <a:pPr rtl="1"/>
            <a:r>
              <a:rPr lang="ar-SA" sz="2000" dirty="0" smtClean="0"/>
              <a:t>وقد تفشى الجهل الديني عندما عطلت المؤسسات التعليمية الإسلامية , وتم الاستيلاء على أحسن أراضي المسلمين , وفرضت عليهم القوانين الجائرة , والضرائب التعسفية , وأصبحت المعاملة الوحشية سمة الحكم الهندي في الولاية – كل ذلك بغرض إزالة الإسلام , والمسلمين عن الولاية. فهناك مثلاً ضريبة الأضحية على المسلمين , ومنع ذبح البقر في كشمير , ومنع المسلمين من حمل السلاح ولو بترخيص , وإصدار القوانين القائلة : بأن الهندوسي إذا ارتد عن دينه فقد كل حقوقه في الميراث , في حين إذا ارتد المسلم عن دينه تركت له كل أملاكه , إضافة إلى ذلك فإن الحكومة أبعدت المسلمين عن كل وظائف الدولة</a:t>
            </a:r>
            <a:r>
              <a:rPr lang="ar-SA" sz="1600" dirty="0" smtClean="0"/>
              <a:t>....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الموقف الدولي من القضية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هناك تجاهل دولي واضح لمسألة كشمير , وللانتهاكات التي تمارسها الهند في تلك الولاية , وهناك تواطؤ دولي واضح يسند المؤامرة الهندوسية في كشمير , ويتجاهل حق أهلها في تقرير مصيرهم , ولا تعليل لهذا التجاهل وذاك التواطؤ إلا أن الكشميريين مسلمون , وإن السياسة الغربية والأمريكية في ظل النظام العالمي الجديد تكيل بمكيالين , خاصة إذا كان الأمر يتعلق بالمسلمين , وليس بمصالحها الذاتية , من ذلك أن معارضة الهند , وعدم تنفيذها , وتجاهلها لقرارات الأمم المتحدة الخاصة بكشمير , مع تزويدها بالقوة الكافية والرادعة من قبل الدول الغربية – تماماً كما هو الحال مع إسرائيل الآن </a:t>
            </a:r>
            <a:r>
              <a:rPr lang="ar-SA" sz="1600" dirty="0" smtClean="0"/>
              <a:t>. 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اندلاع الحرب في عام 1965 </a:t>
            </a:r>
            <a:r>
              <a:rPr lang="ar-SA" b="1" dirty="0" err="1" smtClean="0"/>
              <a:t>م</a:t>
            </a:r>
            <a:r>
              <a:rPr lang="ar-SA" b="1" dirty="0" smtClean="0"/>
              <a:t>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كانت نتيجة فشل كافة المساعي الدولية لحل مسألة كشمير </a:t>
            </a:r>
            <a:r>
              <a:rPr lang="ar-SA" sz="2400" dirty="0" err="1" smtClean="0"/>
              <a:t>إزدياد</a:t>
            </a:r>
            <a:r>
              <a:rPr lang="ar-SA" sz="2400" dirty="0" smtClean="0"/>
              <a:t> التوتر بين الهند وباكستان , وزاد من هذا التوتر الإعلانات الصادرة من وزير الداخلية الهندي وغيره من </a:t>
            </a:r>
            <a:r>
              <a:rPr lang="ar-SA" sz="2400" dirty="0" err="1" smtClean="0"/>
              <a:t>المسؤلين</a:t>
            </a:r>
            <a:r>
              <a:rPr lang="ar-SA" sz="2400" dirty="0" smtClean="0"/>
              <a:t> في يناير عام 1965 </a:t>
            </a:r>
            <a:r>
              <a:rPr lang="ar-SA" sz="2400" dirty="0" err="1" smtClean="0"/>
              <a:t>م</a:t>
            </a:r>
            <a:r>
              <a:rPr lang="ar-SA" sz="2400" dirty="0" smtClean="0"/>
              <a:t> بأن كشمير جزء لا يتجزأ من الهند ، وعلى أثر ذلك اندلعت الحرب  واستمرت سبعة عشر يوماً ، توقف القتال بعدها بموجب قرار من مجلس الأمن في 22 سبتمبر عام 1965 </a:t>
            </a:r>
            <a:r>
              <a:rPr lang="ar-SA" sz="2400" dirty="0" err="1" smtClean="0"/>
              <a:t>م</a:t>
            </a:r>
            <a:endParaRPr lang="ar-SA" sz="2400" dirty="0" smtClean="0"/>
          </a:p>
          <a:p>
            <a:pPr rtl="1"/>
            <a:r>
              <a:rPr lang="ar-SA" sz="2400" dirty="0" smtClean="0"/>
              <a:t>  وقد جرت محاولة أخرى لحل المسألة الكشميرية في اتفاقية " شملا " في عام 1972 </a:t>
            </a:r>
            <a:r>
              <a:rPr lang="ar-SA" sz="2400" dirty="0" err="1" smtClean="0"/>
              <a:t>م</a:t>
            </a:r>
            <a:r>
              <a:rPr lang="ar-SA" sz="2400" dirty="0" smtClean="0"/>
              <a:t> الموقعة بين الرئيس الباكستاني ذو </a:t>
            </a:r>
            <a:r>
              <a:rPr lang="ar-SA" sz="2400" dirty="0" err="1" smtClean="0"/>
              <a:t>الفقار</a:t>
            </a:r>
            <a:r>
              <a:rPr lang="ar-SA" sz="2400" dirty="0" smtClean="0"/>
              <a:t> علي </a:t>
            </a:r>
            <a:r>
              <a:rPr lang="ar-SA" sz="2400" dirty="0" err="1" smtClean="0"/>
              <a:t>بوتو</a:t>
            </a:r>
            <a:r>
              <a:rPr lang="ar-SA" sz="2400" dirty="0" smtClean="0"/>
              <a:t> ، ورئيسة وزراء الهند </a:t>
            </a:r>
            <a:r>
              <a:rPr lang="ar-SA" sz="2400" dirty="0" err="1" smtClean="0"/>
              <a:t>أنديرا</a:t>
            </a:r>
            <a:r>
              <a:rPr lang="ar-SA" sz="2400" dirty="0" smtClean="0"/>
              <a:t> غاندي ، ولكن مصيرها كان الفشل ، حيث بقيت المسألة دون حل حتى الآن .</a:t>
            </a:r>
            <a:endParaRPr lang="en-US" sz="2400" dirty="0" smtClean="0"/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الجهاد الكشميري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استمر المسلمون في كشمير يقاومون إجراءات القمع الهندية منذ عام 1947 </a:t>
            </a:r>
            <a:r>
              <a:rPr lang="ar-SA" sz="2400" dirty="0" err="1" smtClean="0"/>
              <a:t>م</a:t>
            </a:r>
            <a:r>
              <a:rPr lang="ar-SA" sz="2400" dirty="0" smtClean="0"/>
              <a:t> ، بعد أن تأكد لأهل كشمير أن الحل السلمي لن يجدي شيئاً ، وإن الاعتماد على الأمم المتحدة لن يعطيهم حريتهم ، ولذا تشكلت حركة تحرير كشمير المتمثلة في " مؤتمر الحرية " .</a:t>
            </a:r>
            <a:endParaRPr lang="en-US" sz="2400" dirty="0" smtClean="0"/>
          </a:p>
          <a:p>
            <a:pPr rtl="1"/>
            <a:r>
              <a:rPr lang="ar-SA" sz="2400" dirty="0" smtClean="0"/>
              <a:t>وكان الاهتمام الإسلامي والعالمي , بالجهاد المسلح في كشمير أولاً بسبب الوحشية والعنف التي التي تتعامل </a:t>
            </a:r>
            <a:r>
              <a:rPr lang="ar-SA" sz="2400" dirty="0" err="1" smtClean="0"/>
              <a:t>بهما</a:t>
            </a:r>
            <a:r>
              <a:rPr lang="ar-SA" sz="2400" dirty="0" smtClean="0"/>
              <a:t> القوات الهندية مع ذلك الجهاد , وكذلك لأن الكفاح المسلح في الداخل كان يوازيه كفاح سياسي وإعلامي في الخارج , ومن ثم لم يكن غريباً أن اهتمت منظمة المؤتمر الإسلامي بالقضية الكشميرية , وأصدر وزراء خارجيتها عدة قرارات حول وجوب حلها سلمياً ووفقاً للقرارات الدولية , ولكن مواقف الهند المتشددة كانت دائماً العقبة أمام مثل تلك الجهود , ذلك أن الهند كانت ترى أن أي حل لقضية كشمير تحت رعاية العالم الإسلامي سيكون لصالح باكستان , وأن أي جهد في هذا الاتجاه سيؤدي إلى تدويل القضية , وذلك مالا تريده الهند 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المسلمون في الدول الشيوعية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b="1" dirty="0" smtClean="0"/>
              <a:t>المسلمون في الاتحاد السوفيتي ( سابقاً ) :</a:t>
            </a:r>
            <a:endParaRPr lang="en-US" sz="1800" dirty="0" smtClean="0"/>
          </a:p>
          <a:p>
            <a:pPr rtl="1"/>
            <a:r>
              <a:rPr lang="ar-SA" sz="1800" dirty="0" smtClean="0"/>
              <a:t>تكون الاتحاد السوفيتي قبل انهياره من خمس عشر جمهورية ، فيها ست جمهوريات يشكل المسلمون أغلب سكانها ، وهي مناطق المسلمين في هذا الاتحاد ، وهي :</a:t>
            </a:r>
            <a:endParaRPr lang="en-US" sz="1800" dirty="0" smtClean="0"/>
          </a:p>
          <a:p>
            <a:pPr rtl="1"/>
            <a:r>
              <a:rPr lang="ar-SA" sz="1800" b="1" dirty="0" smtClean="0"/>
              <a:t>1 – تركستان الغربية :</a:t>
            </a:r>
            <a:endParaRPr lang="en-US" sz="1800" dirty="0" smtClean="0"/>
          </a:p>
          <a:p>
            <a:pPr rtl="1"/>
            <a:r>
              <a:rPr lang="ar-SA" sz="2000" b="1" dirty="0" smtClean="0"/>
              <a:t>2 – منطقة حوض الفولجا :</a:t>
            </a:r>
            <a:endParaRPr lang="en-US" sz="2000" dirty="0" smtClean="0"/>
          </a:p>
          <a:p>
            <a:pPr rtl="1"/>
            <a:r>
              <a:rPr lang="ar-SA" sz="2000" b="1" dirty="0" smtClean="0"/>
              <a:t>3 – سيبيريا :</a:t>
            </a:r>
            <a:endParaRPr lang="en-US" sz="2000" dirty="0" smtClean="0"/>
          </a:p>
          <a:p>
            <a:r>
              <a:rPr lang="ar-SA" sz="2000" b="1" dirty="0" smtClean="0"/>
              <a:t>4 – بلاد </a:t>
            </a:r>
            <a:r>
              <a:rPr lang="ar-SA" sz="2000" b="1" dirty="0" err="1" smtClean="0"/>
              <a:t>القفقاس</a:t>
            </a:r>
            <a:r>
              <a:rPr lang="ar-SA" sz="2000" b="1" dirty="0" smtClean="0"/>
              <a:t> – </a:t>
            </a:r>
            <a:r>
              <a:rPr lang="ar-SA" sz="2000" b="1" dirty="0" err="1" smtClean="0"/>
              <a:t>قفقاسية</a:t>
            </a:r>
            <a:r>
              <a:rPr lang="ar-SA" sz="2000" b="1" dirty="0" smtClean="0"/>
              <a:t> :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b="1" dirty="0" smtClean="0"/>
              <a:t>5 – شبه جزيرة </a:t>
            </a:r>
            <a:r>
              <a:rPr lang="ar-SA" sz="2000" b="1" dirty="0" err="1" smtClean="0"/>
              <a:t>القرم</a:t>
            </a:r>
            <a:r>
              <a:rPr lang="ar-SA" sz="2000" b="1" dirty="0" smtClean="0"/>
              <a:t> :</a:t>
            </a:r>
          </a:p>
          <a:p>
            <a:pPr rtl="1"/>
            <a:r>
              <a:rPr lang="ar-SA" sz="2400" dirty="0" smtClean="0"/>
              <a:t>هذه هي مناطق المسلمين في الاتحاد السوفيتي المنهار , وهذا الوجود الإسلامي يوضح حقيقة هامة قد يجهلها كثير من الناس , وهي أن العنصر الإسلامي في بلاد الاتحاد السوفيتي ليس عنصر غريباً دخل البلاد فاتحاً ثم استقر فيها , بل المسلمون هم أهل البلاد وسادتها , وهم يمتلكون أهم الثروات في الاتحاد السوفيتي , وبدونهم يصبح في عداد الدول التي تعتبر من الدرجة الثالثة . 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b="1" dirty="0" smtClean="0"/>
              <a:t>الروس وموقفهم من المسلمين :</a:t>
            </a:r>
            <a:endParaRPr lang="en-US" sz="2000" dirty="0" smtClean="0"/>
          </a:p>
          <a:p>
            <a:pPr rtl="1"/>
            <a:r>
              <a:rPr lang="ar-SA" sz="2000" dirty="0" smtClean="0"/>
              <a:t>كانت سياسة روسيا تجاه المسلمين منذ عهد القياصرة سياسة قائمة على محاربة الإسلام والمسلمين , تلك السياسة التي بدأها القيصر </a:t>
            </a:r>
            <a:r>
              <a:rPr lang="ar-SA" sz="2000" dirty="0" err="1" smtClean="0"/>
              <a:t>إيفان</a:t>
            </a:r>
            <a:r>
              <a:rPr lang="ar-SA" sz="2000" dirty="0" smtClean="0"/>
              <a:t> الرهيب واستمرت حتى بعد قيام الثورة الشيوعية عام 1336هـ / 1917م وهي تتلخص فيما يلي :</a:t>
            </a:r>
            <a:endParaRPr lang="en-US" sz="2000" dirty="0" smtClean="0"/>
          </a:p>
          <a:p>
            <a:pPr rtl="1"/>
            <a:r>
              <a:rPr lang="ar-SA" sz="2000" b="1" dirty="0" smtClean="0"/>
              <a:t>1 – سياسة التنصير الإجباري :</a:t>
            </a:r>
            <a:endParaRPr lang="en-US" sz="2000" dirty="0" smtClean="0"/>
          </a:p>
          <a:p>
            <a:pPr rtl="1"/>
            <a:r>
              <a:rPr lang="ar-SA" sz="2000" dirty="0" smtClean="0"/>
              <a:t>وخاصة في روسيا الأوروبية , فكان على المسلمين الارتداد إلى النصرانية , أو الطرد , أو التصفية الجسدية لمن سيبدي أقل مقاومة , إضافة على إغلاق مدارس القرآن , وهدم المساجد والاستيلاء على أوقاف المسلمين ,وكانت العقيدة الإسلامية جريمة يعاقب عليها بالإعدام .</a:t>
            </a:r>
            <a:endParaRPr lang="en-US" sz="2000" dirty="0" smtClean="0"/>
          </a:p>
          <a:p>
            <a:pPr rtl="1"/>
            <a:r>
              <a:rPr lang="ar-SA" sz="2000" b="1" dirty="0" smtClean="0"/>
              <a:t>2 – التهجير والإبادة :</a:t>
            </a:r>
            <a:endParaRPr lang="en-US" sz="2000" dirty="0" smtClean="0"/>
          </a:p>
          <a:p>
            <a:pPr rtl="1"/>
            <a:r>
              <a:rPr lang="ar-SA" sz="2000" dirty="0" smtClean="0"/>
              <a:t>بالتضييق على المسلمين بمختلف الوسائل , كطرد علماء الدين من المدن , ومصادرة الأوقاف , وفرض الضرائب </a:t>
            </a:r>
            <a:r>
              <a:rPr lang="ar-SA" sz="2000" dirty="0" err="1" smtClean="0"/>
              <a:t>الباهضة</a:t>
            </a:r>
            <a:r>
              <a:rPr lang="ar-SA" sz="2000" dirty="0" smtClean="0"/>
              <a:t> على المسلمين , والتصفية الجسدية للقادة المسلمين , ثم بإحلال الروس في أراضي المسلمين </a:t>
            </a:r>
            <a:r>
              <a:rPr lang="ar-SA" sz="1600" dirty="0" smtClean="0"/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روسيا الشيوعية وموقفها من الإسلام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296400" cy="4754563"/>
          </a:xfrm>
        </p:spPr>
        <p:txBody>
          <a:bodyPr/>
          <a:lstStyle/>
          <a:p>
            <a:pPr rtl="1"/>
            <a:r>
              <a:rPr lang="ar-SA" sz="1800" dirty="0" smtClean="0"/>
              <a:t>وحين قامت الثورة الشيوعية عام 1336هـ / 1917م لم ينتبه المسلمون إلى أهميتها , فوقفوا منها موقف المتفرج , وظن قلة منهم أن فيها خلاصاً لهم من الظلم القيصري </a:t>
            </a:r>
            <a:endParaRPr lang="en-US" sz="1800" dirty="0" smtClean="0"/>
          </a:p>
          <a:p>
            <a:pPr rtl="1"/>
            <a:r>
              <a:rPr lang="ar-SA" sz="1800" dirty="0" smtClean="0"/>
              <a:t>وقد حاول رجال الثورة كسب المسلمين إلى جانبهم بتذكيرهم بظلم القياصرة لهم , وبوعدهم منحهم السيادة القومية , واحترام معتقداتهم , فوجهوا نداء للمسلمين في نوفمبر1917م , وقعه كل من لينين وستالين جاء فيه دعوتهم إلى الثورة , وفيه :</a:t>
            </a:r>
            <a:endParaRPr lang="en-US" sz="1800" dirty="0" smtClean="0"/>
          </a:p>
          <a:p>
            <a:pPr rtl="1"/>
            <a:r>
              <a:rPr lang="ar-SA" sz="1800" dirty="0" smtClean="0"/>
              <a:t>"يا مسلمي روسيا من تتار الفولجا , </a:t>
            </a:r>
            <a:r>
              <a:rPr lang="ar-SA" sz="1800" dirty="0" err="1" smtClean="0"/>
              <a:t>والقرم</a:t>
            </a:r>
            <a:r>
              <a:rPr lang="ar-SA" sz="1800" dirty="0" smtClean="0"/>
              <a:t> , </a:t>
            </a:r>
            <a:r>
              <a:rPr lang="ar-SA" sz="1800" dirty="0" err="1" smtClean="0"/>
              <a:t>وقرغيز</a:t>
            </a:r>
            <a:r>
              <a:rPr lang="ar-SA" sz="1800" dirty="0" smtClean="0"/>
              <a:t> سيبيريا , وتركستان , </a:t>
            </a:r>
            <a:r>
              <a:rPr lang="ar-SA" sz="1800" dirty="0" err="1" smtClean="0"/>
              <a:t>وشاشان</a:t>
            </a:r>
            <a:r>
              <a:rPr lang="ar-SA" sz="1800" dirty="0" smtClean="0"/>
              <a:t> .. </a:t>
            </a:r>
            <a:r>
              <a:rPr lang="ar-SA" sz="1800" dirty="0" err="1" smtClean="0"/>
              <a:t>إلخ</a:t>
            </a:r>
            <a:r>
              <a:rPr lang="ar-SA" sz="1800" dirty="0" smtClean="0"/>
              <a:t> الذين هدم قياصرة روسيا المستبدين مساجدهم , وبيوت عبادتهم , والذين أهينت معتقداتهم .. أعلموا أن معتقداتكم , وعاداتكم , ومعاهدكم القومية والثقافية ستكون بعد الآن حرة ومحترمة , نظموا حياتكم القومية بحرية تامة , وبلا معارضة من قبل أحد , فهذا حقكم ... ثوروا من أجل دينكم , وقرآنكم وحريتكم في العبادة .. إننا نحن نعلن احترامنا لدينكم ومساجدكم , وأن عاداتكم وتقاليدكم حرة لا يمكن المساس </a:t>
            </a:r>
            <a:r>
              <a:rPr lang="ar-SA" sz="1800" dirty="0" err="1" smtClean="0"/>
              <a:t>بها</a:t>
            </a:r>
            <a:r>
              <a:rPr lang="ar-SA" sz="1800" dirty="0" smtClean="0"/>
              <a:t> ... وأعلموا أن جميع حقوقكم الدينية والمدنية مصونة بقوة الثورة . </a:t>
            </a:r>
            <a:endParaRPr lang="en-US" sz="1800" dirty="0" smtClean="0"/>
          </a:p>
          <a:p>
            <a:pPr rtl="1"/>
            <a:r>
              <a:rPr lang="ar-SA" sz="1800" dirty="0" smtClean="0"/>
              <a:t>ولكن حين استتب الأمر للشيوعيين حاولوا أول الأمر عن طريق الجاليات الروسية التي كانت تعيش في بلاد المسلمين نشر الشيوعية , وأخذوا يخدعون المسلمين ويحدثونهم عن مجتمع الحرية والرفاهية , فاستجاب لهم بعض أبناء البلاد , ثم بدأت موسكو تتدخل في بلاد المسلمين , وحين رفضت الحكومات المسلمة ذلك عزمت حكومة موسكو على احتلال البلاد بالقوة , وفي إبريل عام 1918م أصدر لينين أمراً بالزحف على البلاد الإسلامية دون سابق إنذار , وتمكنت قواته من الاستيلاء على معظم البلاد وذلك لعدم تكافؤ القوى بينها وبين جيوش الحكومات الإسلامية الوليدة , فأزالوا عنها الصفة الدينية واستبدلوا </a:t>
            </a:r>
            <a:r>
              <a:rPr lang="ar-SA" sz="1800" dirty="0" err="1" smtClean="0"/>
              <a:t>بها</a:t>
            </a:r>
            <a:r>
              <a:rPr lang="ar-SA" sz="1800" dirty="0" smtClean="0"/>
              <a:t> جمهوريات اتحادية شعبية كل منها جزء من الاتحاد السوفيتي , وبدأ الشيوعيون يمارسون سياسة إلغاء كل ماله صلة بالإسلام .</a:t>
            </a:r>
            <a:endParaRPr lang="en-US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لذا انصرف السوفيت إلى حرب الإسلام بطرق مختلفة ومتنوعة ، وأيضاً مرنة ولبقة ، ففي السنوات الأولى للثورة كانت سياسة الحزب الشيوعي تجاه المسلمين سياسة مذبذبة ومترددة ، وكانت تقوم على ثلاثة أسس هي :</a:t>
            </a:r>
            <a:endParaRPr lang="en-US" sz="2400" dirty="0" smtClean="0"/>
          </a:p>
          <a:p>
            <a:pPr rtl="1"/>
            <a:r>
              <a:rPr lang="ar-SA" sz="2400" dirty="0" smtClean="0"/>
              <a:t>1 – إلغاء الوقف الإسلامي</a:t>
            </a:r>
            <a:endParaRPr lang="en-US" sz="2400" dirty="0" smtClean="0"/>
          </a:p>
          <a:p>
            <a:pPr rtl="1"/>
            <a:r>
              <a:rPr lang="ar-SA" sz="2400" dirty="0" smtClean="0"/>
              <a:t>2 – إلغاء المحاكم الشرعية لأنها تعطي المسلمين سلطة على حياتهم اليومية ، وتقوي كيانهم </a:t>
            </a:r>
            <a:endParaRPr lang="en-US" sz="2400" dirty="0" smtClean="0"/>
          </a:p>
          <a:p>
            <a:pPr rtl="1"/>
            <a:r>
              <a:rPr lang="ar-SA" sz="2400" dirty="0" smtClean="0"/>
              <a:t>3 – إلغاء المدارس الإسلامية لأن التربية الإسلامية هي أساس حياة المسلمين 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rtl="1"/>
            <a:r>
              <a:rPr lang="ar-SA" sz="2000" dirty="0" smtClean="0"/>
              <a:t>وتابع الشيوعيون سياسة القياصرة المعادية للإسلام ، فطبقوا سياسة فرق تسد ، حيث عمدوا إلى تجزئة المناطق الإسلامية إلى وحدات قومية لغوية صغيرة متنافسة ، وقاموا بتفتيت المسلمين ، منعاً للوحدة الإسلامية ، كما أنهم اتبعوا سياسة تهجير المسلمين من مناطقهم حتى يصبحوا أقليات  في عقر دارهم ، إضافة إلى أساليب الإبادة حيث أباد الشيوعيون خلال خمسين عاماً حوالي 20 مليون مسلم ، ويقال إن ستالين وحده قتل 11 مليوناً ، فمثلاً أصدر أوامره في عام 1362 هـ / 1944 </a:t>
            </a:r>
            <a:r>
              <a:rPr lang="ar-SA" sz="2000" dirty="0" err="1" smtClean="0"/>
              <a:t>م</a:t>
            </a:r>
            <a:r>
              <a:rPr lang="ar-SA" sz="2000" dirty="0" smtClean="0"/>
              <a:t> بسبي جميع </a:t>
            </a:r>
            <a:r>
              <a:rPr lang="ar-SA" sz="2000" dirty="0" err="1" smtClean="0"/>
              <a:t>الشاشان</a:t>
            </a:r>
            <a:r>
              <a:rPr lang="ar-SA" sz="2000" dirty="0" smtClean="0"/>
              <a:t> ونفيهم إلى سيبيريا ، وألغى جمهوريتهم ووزع أراضيها على جمهورية جورجيا ، كما نفى آلاف المسلمين من منطقة </a:t>
            </a:r>
            <a:r>
              <a:rPr lang="ar-SA" sz="2000" dirty="0" err="1" smtClean="0"/>
              <a:t>القرم</a:t>
            </a:r>
            <a:r>
              <a:rPr lang="ar-SA" sz="2000" dirty="0" smtClean="0"/>
              <a:t> ، </a:t>
            </a:r>
            <a:r>
              <a:rPr lang="ar-SA" sz="2000" dirty="0" err="1" smtClean="0"/>
              <a:t>والداغستان</a:t>
            </a:r>
            <a:r>
              <a:rPr lang="ar-SA" sz="2000" dirty="0" smtClean="0"/>
              <a:t> وغيرها .</a:t>
            </a:r>
            <a:endParaRPr lang="en-US" sz="2000" dirty="0" smtClean="0"/>
          </a:p>
          <a:p>
            <a:pPr rtl="1"/>
            <a:r>
              <a:rPr lang="ar-SA" sz="2000" dirty="0" smtClean="0"/>
              <a:t>وبعد موت ستالين أشرف الأمين العام السابق للحزب الشيوعي </a:t>
            </a:r>
            <a:r>
              <a:rPr lang="ar-SA" sz="2000" dirty="0" err="1" smtClean="0"/>
              <a:t>خروتشوف</a:t>
            </a:r>
            <a:r>
              <a:rPr lang="ar-SA" sz="2000" dirty="0" smtClean="0"/>
              <a:t> بنفسه على تنفيذ مخطط يرمي إلى تصفية المسلمين في </a:t>
            </a:r>
            <a:r>
              <a:rPr lang="ar-SA" sz="2000" dirty="0" err="1" smtClean="0"/>
              <a:t>التركستان</a:t>
            </a:r>
            <a:r>
              <a:rPr lang="ar-SA" sz="2000" dirty="0" smtClean="0"/>
              <a:t> ، عن طريق تهجيرهم ، ودمجهم في المجتمعات الشيوعية الإلحادية ، كما فرض الشيوعيون سياسة عزل المناطق الإسلامية بعضها عن بعض من ناحية ، وكلها عن العالم الإسلامي من ناحية أخرى ، فقد عاش المسلمون فترة طويلة تحت الستار الحديدي بعيدين عن كل ما يجري في العالم الإسلامي ، الأمر الذي مكن للحكومات الشيوعية من الانفراد بهم ، والعمل بكل الوسائل على إبعادهم عن الإسلام ، ومحوه من نفوسهم .ورغم كل ما قامت </a:t>
            </a:r>
            <a:r>
              <a:rPr lang="ar-SA" sz="2000" dirty="0" err="1" smtClean="0"/>
              <a:t>به</a:t>
            </a:r>
            <a:r>
              <a:rPr lang="ar-SA" sz="2000" dirty="0" smtClean="0"/>
              <a:t> الشيوعية من حرب ضد المسلمين ، إلا أنها لم تنجح في إن تذيب المسلمين في مجتمعها الجديد ، فلا تزال تركستان وأوزبكستان ، وبخاري ، </a:t>
            </a:r>
            <a:r>
              <a:rPr lang="ar-SA" sz="2000" dirty="0" err="1" smtClean="0"/>
              <a:t>وطشقند</a:t>
            </a:r>
            <a:r>
              <a:rPr lang="ar-SA" sz="2000" dirty="0" smtClean="0"/>
              <a:t> ، </a:t>
            </a:r>
            <a:r>
              <a:rPr lang="ar-SA" sz="2000" dirty="0" err="1" smtClean="0"/>
              <a:t>وسمرقند</a:t>
            </a:r>
            <a:r>
              <a:rPr lang="ar-SA" sz="2000" dirty="0" smtClean="0"/>
              <a:t> مناطق إسلامية ، وهم وإن جهل أبناءهم الكثير من مبادئ الإسلام إلا أنهم ما زالوا مسلمين في جوهرهم ، ولا زالوا متمسكين بهويتهم الإسلامية ، ولا زالت أعدادهم في تزايد **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3989</Words>
  <Application>Microsoft Office PowerPoint</Application>
  <PresentationFormat>A4 Paper (210x297 mm)‎</PresentationFormat>
  <Paragraphs>87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الشريحة 1</vt:lpstr>
      <vt:lpstr>المحاضرة الثالثة عشرة</vt:lpstr>
      <vt:lpstr>المسلمون في الفلبين : </vt:lpstr>
      <vt:lpstr>الشريحة 4</vt:lpstr>
      <vt:lpstr>الشريحة 5</vt:lpstr>
      <vt:lpstr>الغزو الصليبي وجهاد المسلمين : </vt:lpstr>
      <vt:lpstr>الشريحة 7</vt:lpstr>
      <vt:lpstr>الشريحة 8</vt:lpstr>
      <vt:lpstr>حركة النضال : </vt:lpstr>
      <vt:lpstr>الشريحة 10</vt:lpstr>
      <vt:lpstr>قضية كشمير </vt:lpstr>
      <vt:lpstr>الشريحة 12</vt:lpstr>
      <vt:lpstr>كشمير والإسلام : </vt:lpstr>
      <vt:lpstr>السياق التاريخي والسياسي لقضية كشمير : </vt:lpstr>
      <vt:lpstr>قصة الانضمام : </vt:lpstr>
      <vt:lpstr>الشريحة 16</vt:lpstr>
      <vt:lpstr>السياسة الهندية في كشمير : </vt:lpstr>
      <vt:lpstr>الموقف الدولي من القضية : </vt:lpstr>
      <vt:lpstr>اندلاع الحرب في عام 1965 م : </vt:lpstr>
      <vt:lpstr>الجهاد الكشميري : </vt:lpstr>
      <vt:lpstr>المسلمون في الدول الشيوعية </vt:lpstr>
      <vt:lpstr>الشريحة 22</vt:lpstr>
      <vt:lpstr>الشريحة 23</vt:lpstr>
      <vt:lpstr>روسيا الشيوعية وموقفها من الإسلام : </vt:lpstr>
      <vt:lpstr>الشريحة 25</vt:lpstr>
      <vt:lpstr>الشريحة 26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113</cp:revision>
  <dcterms:created xsi:type="dcterms:W3CDTF">2009-10-14T19:14:34Z</dcterms:created>
  <dcterms:modified xsi:type="dcterms:W3CDTF">2012-11-24T12:43:03Z</dcterms:modified>
</cp:coreProperties>
</file>