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93" r:id="rId4"/>
    <p:sldId id="294" r:id="rId5"/>
    <p:sldId id="295" r:id="rId6"/>
    <p:sldId id="296" r:id="rId7"/>
    <p:sldId id="297" r:id="rId8"/>
    <p:sldId id="302" r:id="rId9"/>
    <p:sldId id="303" r:id="rId10"/>
    <p:sldId id="267" r:id="rId11"/>
    <p:sldId id="283" r:id="rId12"/>
    <p:sldId id="282" r:id="rId13"/>
    <p:sldId id="281" r:id="rId14"/>
    <p:sldId id="280" r:id="rId15"/>
    <p:sldId id="278" r:id="rId16"/>
    <p:sldId id="276" r:id="rId17"/>
    <p:sldId id="275" r:id="rId18"/>
    <p:sldId id="274" r:id="rId19"/>
    <p:sldId id="273" r:id="rId20"/>
    <p:sldId id="272" r:id="rId21"/>
    <p:sldId id="271" r:id="rId22"/>
    <p:sldId id="270" r:id="rId23"/>
    <p:sldId id="269" r:id="rId24"/>
    <p:sldId id="268" r:id="rId25"/>
    <p:sldId id="284" r:id="rId26"/>
    <p:sldId id="285"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2" d="100"/>
          <a:sy n="62" d="100"/>
        </p:scale>
        <p:origin x="-576" y="-25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0"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5"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حاضر العالم الإسلامي</a:t>
            </a:r>
            <a:endParaRPr lang="en-US" sz="2800" b="1" dirty="0">
              <a:solidFill>
                <a:srgbClr val="7F7F7F"/>
              </a:solidFill>
              <a:latin typeface="Calibri" pitchFamily="34" charset="0"/>
            </a:endParaRPr>
          </a:p>
          <a:p>
            <a:pPr algn="ctr"/>
            <a:r>
              <a:rPr lang="ar-SA" sz="2600" b="1" dirty="0" smtClean="0">
                <a:solidFill>
                  <a:schemeClr val="bg2">
                    <a:lumMod val="25000"/>
                  </a:schemeClr>
                </a:solidFill>
                <a:latin typeface="Calibri" pitchFamily="34" charset="0"/>
                <a:cs typeface="Times New Roman" pitchFamily="18" charset="0"/>
              </a:rPr>
              <a:t>د. مهند </a:t>
            </a:r>
            <a:r>
              <a:rPr lang="ar-SA" sz="2600" b="1" dirty="0" err="1" smtClean="0">
                <a:solidFill>
                  <a:schemeClr val="bg2">
                    <a:lumMod val="25000"/>
                  </a:schemeClr>
                </a:solidFill>
                <a:latin typeface="Calibri" pitchFamily="34" charset="0"/>
                <a:cs typeface="Times New Roman" pitchFamily="18" charset="0"/>
              </a:rPr>
              <a:t>الدعجة</a:t>
            </a:r>
            <a:endParaRPr lang="en-US" sz="2600" b="1" dirty="0">
              <a:solidFill>
                <a:srgbClr val="7F7F7F"/>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z="3700" b="1" dirty="0" smtClean="0">
                <a:solidFill>
                  <a:schemeClr val="accent1">
                    <a:lumMod val="50000"/>
                  </a:schemeClr>
                </a:solidFill>
                <a:latin typeface="AYM Wadiy S_U normal."/>
                <a:ea typeface="+mn-ea"/>
                <a:cs typeface="Times New Roman" pitchFamily="18" charset="0"/>
              </a:rPr>
              <a:t>المحاضرة الرابعة عشرة</a:t>
            </a:r>
            <a:endParaRPr lang="en-US" sz="3700" b="1" dirty="0" smtClean="0">
              <a:solidFill>
                <a:schemeClr val="accent1">
                  <a:lumMod val="50000"/>
                </a:schemeClr>
              </a:solidFill>
              <a:latin typeface="AYM Wadiy S_U normal."/>
              <a:ea typeface="+mn-ea"/>
              <a:cs typeface="Times New Roman" pitchFamily="18"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t>دخول الإسلام إلى شرق أوروبا :</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الجمهوريات الإسلامية في " </a:t>
            </a:r>
            <a:r>
              <a:rPr lang="ar-SA" b="1" dirty="0" err="1" smtClean="0"/>
              <a:t>كومونولث</a:t>
            </a:r>
            <a:r>
              <a:rPr lang="ar-SA" b="1" dirty="0" smtClean="0"/>
              <a:t> " الدول المستقلة </a:t>
            </a:r>
            <a:endParaRPr lang="en-US" dirty="0"/>
          </a:p>
        </p:txBody>
      </p:sp>
      <p:sp>
        <p:nvSpPr>
          <p:cNvPr id="3" name="عنصر نائب للمحتوى 2"/>
          <p:cNvSpPr>
            <a:spLocks noGrp="1"/>
          </p:cNvSpPr>
          <p:nvPr>
            <p:ph idx="1"/>
          </p:nvPr>
        </p:nvSpPr>
        <p:spPr/>
        <p:txBody>
          <a:bodyPr/>
          <a:lstStyle/>
          <a:p>
            <a:pPr rtl="1"/>
            <a:r>
              <a:rPr lang="ar-SA" sz="2400" dirty="0" smtClean="0"/>
              <a:t>بعد انهيار الشيوعية والاتحاد السوفيتي عام 1991 </a:t>
            </a:r>
            <a:r>
              <a:rPr lang="ar-SA" sz="2400" dirty="0" err="1" smtClean="0"/>
              <a:t>م</a:t>
            </a:r>
            <a:r>
              <a:rPr lang="ar-SA" sz="2400" dirty="0" smtClean="0"/>
              <a:t> تم تأسيس رابطة الدول المستقلة ( الكومنولث ) ، فوجدت المجموعات الإسلامية في تركستان نفسها فجأة دولاً مستقلة ، منفصلة عن السيطرة الشيوعية ، وهي جمهوريات : أذربيجان ، أوزبكستان ، </a:t>
            </a:r>
            <a:r>
              <a:rPr lang="ar-SA" sz="2400" dirty="0" err="1" smtClean="0"/>
              <a:t>وطاجكستان</a:t>
            </a:r>
            <a:r>
              <a:rPr lang="ar-SA" sz="2400" dirty="0" smtClean="0"/>
              <a:t> ، </a:t>
            </a:r>
            <a:r>
              <a:rPr lang="ar-SA" sz="2400" dirty="0" err="1" smtClean="0"/>
              <a:t>وتركمنستان</a:t>
            </a:r>
            <a:r>
              <a:rPr lang="ar-SA" sz="2400" dirty="0" smtClean="0"/>
              <a:t> ، وكازاخستان ، </a:t>
            </a:r>
            <a:r>
              <a:rPr lang="ar-SA" sz="2400" dirty="0" err="1" smtClean="0"/>
              <a:t>وقرغيزستا</a:t>
            </a:r>
            <a:r>
              <a:rPr lang="ar-SA" sz="2400" dirty="0" smtClean="0"/>
              <a:t> ،.</a:t>
            </a:r>
            <a:endParaRPr lang="en-US" sz="2400" dirty="0" smtClean="0"/>
          </a:p>
          <a:p>
            <a:pPr rtl="1"/>
            <a:r>
              <a:rPr lang="ar-SA" sz="2400" dirty="0" smtClean="0"/>
              <a:t>وأحس المسلمون بزوال كابوس السيطرة السوفيتية القاسية الذي كان يحيط بهم ، ويسبب لهم التخلف ، </a:t>
            </a:r>
            <a:r>
              <a:rPr lang="ar-SA" sz="2400" dirty="0" err="1" smtClean="0"/>
              <a:t>وبدأوا</a:t>
            </a:r>
            <a:r>
              <a:rPr lang="ar-SA" sz="2400" dirty="0" smtClean="0"/>
              <a:t> محاولاتهم لاستعادة هويتهم الإسلامية في وجه التحديات الاقتصادية ، والسياسية ، وتحديات النظام العالمي الجديد ، وتراكمات السياسات الشيوعية ، والمعركة أمامهم لا زالت قاسية ، والطريق ما زالت طويلة ، وستكون عودتهم إلى الإسلام متوقفة على عدة عوامل منها : مدى المساعدة التي ستقدمها الدول الإسلامية الأخرى لهم ، واستعداد المتطوعين من الدعاة للانتشار في تلك الجمهوريات لبذر بذور الإسلام الصحيح من جديد ، بعد أن غيبتها السياسات الشيوعية ، ثم مدى استعداد تلك الجمهوريات للتفاعل مع الحكومات والشعوب الإسلامية الراغبة في مساعدتهم .</a:t>
            </a:r>
            <a:endParaRPr lang="en-US" sz="2400"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1 – جمهورية أذربيجان :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rtl="1"/>
            <a:r>
              <a:rPr lang="ar-SA" sz="2000" dirty="0" smtClean="0"/>
              <a:t>تقع على ساحل قزوين الجنوبي الغربي ، ويحدها من الجنوب إيران ، ومن الشمال بحر قزوين ، </a:t>
            </a:r>
            <a:r>
              <a:rPr lang="ar-SA" sz="2000" dirty="0" err="1" smtClean="0"/>
              <a:t>والداغستان</a:t>
            </a:r>
            <a:r>
              <a:rPr lang="ar-SA" sz="2000" dirty="0" smtClean="0"/>
              <a:t> وجورجيا ، ومن الشرق بحر قزوين ، ومن الغرب أرمينيا .</a:t>
            </a:r>
            <a:endParaRPr lang="en-US" sz="2000" dirty="0" smtClean="0"/>
          </a:p>
          <a:p>
            <a:pPr rtl="1"/>
            <a:r>
              <a:rPr lang="ar-SA" sz="2000" dirty="0" smtClean="0"/>
              <a:t>انفصلت عن الاتحاد السوفيتي السابق عام 1991 </a:t>
            </a:r>
            <a:r>
              <a:rPr lang="ar-SA" sz="2000" dirty="0" err="1" smtClean="0"/>
              <a:t>م</a:t>
            </a:r>
            <a:r>
              <a:rPr lang="ar-SA" sz="2000" dirty="0" smtClean="0"/>
              <a:t> ، ونظام الحكم فيها جمهوري ، لغتها لغة تركية هي " </a:t>
            </a:r>
            <a:r>
              <a:rPr lang="ar-SA" sz="2000" dirty="0" err="1" smtClean="0"/>
              <a:t>الأذرية</a:t>
            </a:r>
            <a:r>
              <a:rPr lang="ar-SA" sz="2000" dirty="0" smtClean="0"/>
              <a:t> " ، وتأتي اللغة الروسية في الدرجة الثانية ، وسكانها يعودون إلى عدة أصول – أهمها : الأذربيجانيون ، والأوكرانيون وجميعهم نصارى ، </a:t>
            </a:r>
            <a:r>
              <a:rPr lang="en-US" sz="2000" dirty="0" smtClean="0"/>
              <a:t>,</a:t>
            </a:r>
            <a:r>
              <a:rPr lang="ar-SA" sz="2000" dirty="0" smtClean="0"/>
              <a:t>اليهود فنسبتهم ضئيلة.</a:t>
            </a:r>
            <a:endParaRPr lang="en-US" sz="2000" dirty="0" smtClean="0"/>
          </a:p>
          <a:p>
            <a:pPr rtl="1"/>
            <a:r>
              <a:rPr lang="ar-SA" sz="2000" dirty="0" smtClean="0"/>
              <a:t>يشكل المسلمون في أذربيجان نسبة مرتفعة.</a:t>
            </a:r>
            <a:endParaRPr lang="en-US" sz="2000" dirty="0" smtClean="0"/>
          </a:p>
          <a:p>
            <a:pPr rtl="1"/>
            <a:r>
              <a:rPr lang="ar-SA" sz="2000" dirty="0" smtClean="0"/>
              <a:t>مناخها معتدل ، ماطر طوال العام ، وبارد في الأجزاء الوسطى ، ويعتمد اقتصادها على الصناعات كصناعة الأنابيب المعدنية ، والمضخات ، والسجاد ، والصناعات الخفيفة ، ومعدات استخراج البترول ، وبناء السفن وعلى المحاصيل الزراعية كالحبوب ، والقطن ، والخضروات ، والعنب ، والشاي الأخضر ، وفيها عدد من المعادن كالبترول ، والغاز الطبيعي والحديد ..</a:t>
            </a:r>
            <a:endParaRPr lang="en-US" sz="2000"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2 – جمهورية </a:t>
            </a:r>
            <a:r>
              <a:rPr lang="ar-SA" b="1" dirty="0" err="1" smtClean="0"/>
              <a:t>طاجكستان</a:t>
            </a:r>
            <a:r>
              <a:rPr lang="ar-SA" b="1" dirty="0" smtClean="0"/>
              <a:t> :</a:t>
            </a:r>
            <a:r>
              <a:rPr lang="en-US" dirty="0" smtClean="0"/>
              <a:t/>
            </a:r>
            <a:br>
              <a:rPr lang="en-US" dirty="0" smtClean="0"/>
            </a:br>
            <a:endParaRPr lang="en-US" dirty="0"/>
          </a:p>
        </p:txBody>
      </p:sp>
      <p:sp>
        <p:nvSpPr>
          <p:cNvPr id="3" name="عنصر نائب للمحتوى 2"/>
          <p:cNvSpPr>
            <a:spLocks noGrp="1"/>
          </p:cNvSpPr>
          <p:nvPr>
            <p:ph idx="1"/>
          </p:nvPr>
        </p:nvSpPr>
        <p:spPr>
          <a:xfrm>
            <a:off x="152400" y="1371600"/>
            <a:ext cx="9525000" cy="4754563"/>
          </a:xfrm>
        </p:spPr>
        <p:txBody>
          <a:bodyPr/>
          <a:lstStyle/>
          <a:p>
            <a:pPr rtl="1"/>
            <a:r>
              <a:rPr lang="ar-SA" sz="2000" dirty="0" smtClean="0"/>
              <a:t>تقع في وسط آسيا ، ويحدها من الشمال </a:t>
            </a:r>
            <a:r>
              <a:rPr lang="ar-SA" sz="2000" dirty="0" err="1" smtClean="0"/>
              <a:t>قيرغيزيا</a:t>
            </a:r>
            <a:r>
              <a:rPr lang="ar-SA" sz="2000" dirty="0" smtClean="0"/>
              <a:t> وأوزبكستان ، ومن الجنوب أفغانستان ، ومن الشرق الصين ، ومن الغرب أوزبكستان ، لغتها </a:t>
            </a:r>
            <a:r>
              <a:rPr lang="ar-SA" sz="2000" dirty="0" err="1" smtClean="0"/>
              <a:t>الطاجكية</a:t>
            </a:r>
            <a:r>
              <a:rPr lang="ar-SA" sz="2000" dirty="0" smtClean="0"/>
              <a:t> ، وهي قريبة من اللغة الفارسية ، وهناك من يتكلمون اللغة الروسية والإيرانية </a:t>
            </a:r>
            <a:endParaRPr lang="en-US" sz="2000" dirty="0" smtClean="0"/>
          </a:p>
          <a:p>
            <a:pPr rtl="1"/>
            <a:r>
              <a:rPr lang="ar-SA" sz="2000" dirty="0" smtClean="0"/>
              <a:t>سكانها هم : </a:t>
            </a:r>
            <a:r>
              <a:rPr lang="ar-SA" sz="2000" dirty="0" err="1" smtClean="0"/>
              <a:t>الطاجيك</a:t>
            </a:r>
            <a:r>
              <a:rPr lang="ar-SA" sz="2000" dirty="0" smtClean="0"/>
              <a:t> ، </a:t>
            </a:r>
            <a:r>
              <a:rPr lang="ar-SA" sz="2000" dirty="0" err="1" smtClean="0"/>
              <a:t>والأوزبك</a:t>
            </a:r>
            <a:r>
              <a:rPr lang="ar-SA" sz="2000" dirty="0" smtClean="0"/>
              <a:t> والتتار، </a:t>
            </a:r>
            <a:r>
              <a:rPr lang="ar-SA" sz="2000" dirty="0" err="1" smtClean="0"/>
              <a:t>والقرغيز</a:t>
            </a:r>
            <a:r>
              <a:rPr lang="ar-SA" sz="2000" dirty="0" smtClean="0"/>
              <a:t>  ، </a:t>
            </a:r>
            <a:r>
              <a:rPr lang="ar-SA" sz="2000" dirty="0" err="1" smtClean="0"/>
              <a:t>والتركمان</a:t>
            </a:r>
            <a:r>
              <a:rPr lang="ar-SA" sz="2000" dirty="0" smtClean="0"/>
              <a:t> بنسب ضئيلة وجميعهم مسلمون ، وهناك الروس ، والأوكرانيون، وهؤلاء من النصارى .</a:t>
            </a:r>
            <a:endParaRPr lang="en-US" sz="2000" dirty="0" smtClean="0"/>
          </a:p>
          <a:p>
            <a:pPr rtl="1"/>
            <a:r>
              <a:rPr lang="ar-SA" sz="2000" dirty="0" smtClean="0"/>
              <a:t>يشكل المسلمون (84,2%) من السكان الأصليين ، والنصارى (11,5%) ، وكانت نسبة المسلمين في عام 1358 هـ حوالي (98%) ، ولكنها تقلصت بفعل أساليب البطش الشيوعي ، والمسلمون سنة في معظمهم من أصحاب المذهب الحنفي ، وتوجد جماعات من الشيعة ، أكثرها من عنصر </a:t>
            </a:r>
            <a:r>
              <a:rPr lang="ar-SA" sz="2000" dirty="0" err="1" smtClean="0"/>
              <a:t>الطاجيك</a:t>
            </a:r>
            <a:r>
              <a:rPr lang="ar-SA" sz="2000" dirty="0" smtClean="0"/>
              <a:t> .</a:t>
            </a:r>
            <a:endParaRPr lang="en-US" sz="2000" dirty="0" smtClean="0"/>
          </a:p>
          <a:p>
            <a:pPr rtl="1"/>
            <a:r>
              <a:rPr lang="ar-SA" sz="2000" dirty="0" smtClean="0"/>
              <a:t>نظام الحكم في </a:t>
            </a:r>
            <a:r>
              <a:rPr lang="ar-SA" sz="2000" dirty="0" err="1" smtClean="0"/>
              <a:t>طاجكستان</a:t>
            </a:r>
            <a:r>
              <a:rPr lang="ar-SA" sz="2000" dirty="0" smtClean="0"/>
              <a:t> جمهوري .ويؤكد </a:t>
            </a:r>
            <a:r>
              <a:rPr lang="ar-SA" sz="2000" dirty="0" err="1" smtClean="0"/>
              <a:t>الطاجيكيون</a:t>
            </a:r>
            <a:r>
              <a:rPr lang="ar-SA" sz="2000" dirty="0" smtClean="0"/>
              <a:t> الذين يتحدثون اللغة الفارسية ، أن لهم تاريخاً وأصولاً فارسية ، ويقولون أن دولتهم الأولى كانت هي الدولة </a:t>
            </a:r>
            <a:r>
              <a:rPr lang="ar-SA" sz="2000" dirty="0" err="1" smtClean="0"/>
              <a:t>السامانية</a:t>
            </a:r>
            <a:r>
              <a:rPr lang="ar-SA" sz="2000" dirty="0" smtClean="0"/>
              <a:t> ، وأنه تعاقب على حكم منطقتهم </a:t>
            </a:r>
            <a:r>
              <a:rPr lang="ar-SA" sz="2000" dirty="0" err="1" smtClean="0"/>
              <a:t>الغزنويين</a:t>
            </a:r>
            <a:r>
              <a:rPr lang="ar-SA" sz="2000" dirty="0" smtClean="0"/>
              <a:t> والسلاجقة ، ويقولون أن </a:t>
            </a:r>
            <a:r>
              <a:rPr lang="ar-SA" sz="2000" dirty="0" err="1" smtClean="0"/>
              <a:t>طاجكستان</a:t>
            </a:r>
            <a:r>
              <a:rPr lang="ar-SA" sz="2000" dirty="0" smtClean="0"/>
              <a:t> الحالية ألحقت </a:t>
            </a:r>
            <a:r>
              <a:rPr lang="ar-SA" sz="2000" dirty="0" err="1" smtClean="0"/>
              <a:t>بالامبراطورية</a:t>
            </a:r>
            <a:r>
              <a:rPr lang="ar-SA" sz="2000" dirty="0" smtClean="0"/>
              <a:t> الروسية في أواسط القرن التاسع عشر الميلادي ، وأن </a:t>
            </a:r>
            <a:r>
              <a:rPr lang="ar-SA" sz="2000" dirty="0" err="1" smtClean="0"/>
              <a:t>طاجكستان</a:t>
            </a:r>
            <a:r>
              <a:rPr lang="ar-SA" sz="2000" dirty="0" smtClean="0"/>
              <a:t> حصلت على الحكم الذاتي عام 1942 </a:t>
            </a:r>
            <a:r>
              <a:rPr lang="ar-SA" sz="2000" dirty="0" err="1" smtClean="0"/>
              <a:t>م</a:t>
            </a:r>
            <a:r>
              <a:rPr lang="ar-SA" sz="2000" dirty="0" smtClean="0"/>
              <a:t> ، لتغدو كياناً داخل أوزبكستان ، ثم انفصلت عنها عام 1929 </a:t>
            </a:r>
            <a:r>
              <a:rPr lang="ar-SA" sz="2000" dirty="0" err="1" smtClean="0"/>
              <a:t>م</a:t>
            </a:r>
            <a:r>
              <a:rPr lang="ar-SA" sz="2000" dirty="0" smtClean="0"/>
              <a:t> لتصبح واحدة من الجمهوريات الخمس عشرة الأعضاء في الاتحاد السوفيتي ، وأنها انفصلت من الاتحاد عام 1991 </a:t>
            </a:r>
            <a:r>
              <a:rPr lang="ar-SA" sz="2000" dirty="0" err="1" smtClean="0"/>
              <a:t>م</a:t>
            </a:r>
            <a:r>
              <a:rPr lang="ar-SA" sz="2000" dirty="0" smtClean="0"/>
              <a:t> ، ويدور الآن في الجمهورية صراع حول السلطة بين العناصر العلمانية متمثلة في الحزب الوطني الديمقراطي </a:t>
            </a:r>
            <a:r>
              <a:rPr lang="ar-SA" sz="2000" dirty="0" err="1" smtClean="0"/>
              <a:t>الطاجيكي</a:t>
            </a:r>
            <a:r>
              <a:rPr lang="ar-SA" sz="2000" dirty="0" smtClean="0"/>
              <a:t> ، وبين حزب ( </a:t>
            </a:r>
            <a:r>
              <a:rPr lang="ar-SA" sz="2000" dirty="0" err="1" smtClean="0"/>
              <a:t>راستاخيز</a:t>
            </a:r>
            <a:r>
              <a:rPr lang="ar-SA" sz="2000" dirty="0" smtClean="0"/>
              <a:t> ) أي " الانبعاث " ، والذي يدعو إلى إحياء التراث القومي المرتبط بالثقافة الفارسية ، وبين حزب النهضة الإسلامي والذي يتمتع بشعبية هائلة بين سكان الريف</a:t>
            </a:r>
            <a:endParaRPr lang="en-US"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3 – جمهورية أوزبكستان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rtl="1"/>
            <a:r>
              <a:rPr lang="ar-SA" sz="1800" dirty="0" smtClean="0"/>
              <a:t>تقع في إقليم تركستان في وسط آسيا , </a:t>
            </a:r>
            <a:endParaRPr lang="en-US" sz="1800" dirty="0" smtClean="0"/>
          </a:p>
          <a:p>
            <a:pPr rtl="1"/>
            <a:r>
              <a:rPr lang="ar-SA" sz="1800" dirty="0" smtClean="0"/>
              <a:t>عاصمتها </a:t>
            </a:r>
            <a:r>
              <a:rPr lang="ar-SA" sz="1800" dirty="0" err="1" smtClean="0"/>
              <a:t>طشقند</a:t>
            </a:r>
            <a:r>
              <a:rPr lang="ar-SA" sz="1800" dirty="0" smtClean="0"/>
              <a:t> , ولغة الجمهورية الرسمية هي اللغة </a:t>
            </a:r>
            <a:r>
              <a:rPr lang="ar-SA" sz="1800" dirty="0" err="1" smtClean="0"/>
              <a:t>الأوزبكية</a:t>
            </a:r>
            <a:r>
              <a:rPr lang="ar-SA" sz="1800" dirty="0" smtClean="0"/>
              <a:t> وهي قريبة من اللغة العثمانية, أهم عناصرها السكان </a:t>
            </a:r>
            <a:r>
              <a:rPr lang="ar-SA" sz="1800" dirty="0" err="1" smtClean="0"/>
              <a:t>الأوزبك</a:t>
            </a:r>
            <a:r>
              <a:rPr lang="ar-SA" sz="1800" dirty="0" smtClean="0"/>
              <a:t> ( 68،7% ) , والتتار ( 4،2% ) , </a:t>
            </a:r>
            <a:r>
              <a:rPr lang="ar-SA" sz="1800" dirty="0" err="1" smtClean="0"/>
              <a:t>والطاجيك</a:t>
            </a:r>
            <a:r>
              <a:rPr lang="ar-SA" sz="1800" dirty="0" smtClean="0"/>
              <a:t> ( 3،9% ) , ومجموعة صغيرة أخرى , وكل هؤلاء مسلمون , أما النصارى في الجمهورية فهم الروس ( 10,8% ) , والأوكرانيون ( 1،1% ) , وتوجد أقلية ضئيلة من اليهود بين السكان .</a:t>
            </a:r>
            <a:endParaRPr lang="en-US" sz="1800" dirty="0" smtClean="0"/>
          </a:p>
          <a:p>
            <a:pPr rtl="1"/>
            <a:r>
              <a:rPr lang="ar-SA" sz="1800" dirty="0" smtClean="0"/>
              <a:t>المسلمون هم أغلبية سكان الجمهورية ونسبتهم ( 86،8% ) , والنصارى يشكلون حوالي ( 12،6% ) , واليهود ( 0،6% ) .. والمسلمون سنة أحناف , وهناك مجموعة من الشيعة </a:t>
            </a:r>
            <a:r>
              <a:rPr lang="ar-SA" sz="1800" dirty="0" err="1" smtClean="0"/>
              <a:t>الاثنا</a:t>
            </a:r>
            <a:r>
              <a:rPr lang="ar-SA" sz="1800" dirty="0" smtClean="0"/>
              <a:t> عشرية .</a:t>
            </a:r>
            <a:endParaRPr lang="en-US" sz="1800" dirty="0" smtClean="0"/>
          </a:p>
          <a:p>
            <a:pPr rtl="1"/>
            <a:r>
              <a:rPr lang="ar-SA" sz="1800" dirty="0" smtClean="0"/>
              <a:t>وتعتبر هذه الجمهورية بمثابة القائد الروحي لبقية الجمهوريات الإسلامية في الاتحاد السوفيتي السابق , لأن </a:t>
            </a:r>
            <a:r>
              <a:rPr lang="ar-SA" sz="1800" dirty="0" err="1" smtClean="0"/>
              <a:t>طشقند</a:t>
            </a:r>
            <a:r>
              <a:rPr lang="ar-SA" sz="1800" dirty="0" smtClean="0"/>
              <a:t> العاصمة كانت تحتضن مقر المجلس الإسلامي الأعلى الذي كان يشرف على شئون المسلمين هناك .</a:t>
            </a:r>
            <a:endParaRPr lang="en-US" sz="1800" dirty="0" smtClean="0"/>
          </a:p>
          <a:p>
            <a:pPr rtl="1"/>
            <a:r>
              <a:rPr lang="ar-SA" sz="1800" dirty="0" smtClean="0"/>
              <a:t>نظام الحكم فيها جمهوري , وقد انفصلت عن الاتحاد السوفيتي في أواخر عام 1991م , مناخها صحراوي , حار صيفاً , بارد قليل الأمطار شتاءً , تعتمد في اقتصادها على الصناعات الخفيفة , وصناعة الورق والبلاستيك , وعلى المحاصيل الزراعية كالحبوب , والأرز , والخضروات والفواكه , وفيها من المعادن الفحم والغاز , والملح , ونسبة الأمية بين سكانها تصل إلى حوالي 70% .</a:t>
            </a:r>
            <a:endParaRPr lang="en-US" sz="1800" dirty="0" smtClean="0"/>
          </a:p>
          <a:p>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4 – جمهورية </a:t>
            </a:r>
            <a:r>
              <a:rPr lang="ar-SA" b="1" dirty="0" err="1" smtClean="0"/>
              <a:t>تركمانستان</a:t>
            </a:r>
            <a:r>
              <a:rPr lang="ar-SA" b="1" dirty="0" smtClean="0"/>
              <a:t> " تركمانيا "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rtl="1"/>
            <a:r>
              <a:rPr lang="ar-SA" sz="2000" dirty="0" smtClean="0"/>
              <a:t>تقع في وسط آسيا , تحدها كازاخستان من الشمال , وأفغانستان وإيران من الجنوب , وأوزبكستان من الشرق , وبحر قزوين من الغرب .</a:t>
            </a:r>
            <a:endParaRPr lang="en-US" sz="2000" dirty="0" smtClean="0"/>
          </a:p>
          <a:p>
            <a:pPr rtl="1"/>
            <a:r>
              <a:rPr lang="ar-SA" sz="2000" dirty="0" smtClean="0"/>
              <a:t>عاصمتها ( عشق آباد ) ويتكلم سكان الجمهورية اللغة التركمانية واللغة الروسية وهناك لغات أخرى خاصة ببعض العناصر القاطنة داخل حدود الجمهورية , ويشكل </a:t>
            </a:r>
            <a:r>
              <a:rPr lang="ar-SA" sz="2000" dirty="0" err="1" smtClean="0"/>
              <a:t>التركمان</a:t>
            </a:r>
            <a:r>
              <a:rPr lang="ar-SA" sz="2000" dirty="0" smtClean="0"/>
              <a:t> العنصر الرئيسي في البلاد وتصل نسبتهم إلى ( 68،4% ) , ثم </a:t>
            </a:r>
            <a:r>
              <a:rPr lang="ar-SA" sz="2000" dirty="0" err="1" smtClean="0"/>
              <a:t>الأوزبك</a:t>
            </a:r>
            <a:r>
              <a:rPr lang="ar-SA" sz="2000" dirty="0" smtClean="0"/>
              <a:t> ( 8،5% ) ,</a:t>
            </a:r>
            <a:r>
              <a:rPr lang="ar-SA" sz="2000" dirty="0" err="1" smtClean="0"/>
              <a:t>والقازاق</a:t>
            </a:r>
            <a:r>
              <a:rPr lang="ar-SA" sz="2000" dirty="0" smtClean="0"/>
              <a:t> ( 20،2% ) من السكان .</a:t>
            </a:r>
            <a:endParaRPr lang="en-US" sz="2000" dirty="0" smtClean="0"/>
          </a:p>
          <a:p>
            <a:pPr rtl="1"/>
            <a:r>
              <a:rPr lang="ar-SA" sz="2000" dirty="0" smtClean="0"/>
              <a:t>المسلمون هم أغلبية السكان ويشكلون ( 79،8% ) , والنصارى حوالي ( 20،2% ) .. والمسلمون سنيون </a:t>
            </a:r>
            <a:r>
              <a:rPr lang="ar-SA" sz="2000" dirty="0" err="1" smtClean="0"/>
              <a:t>معظمعهم</a:t>
            </a:r>
            <a:r>
              <a:rPr lang="ar-SA" sz="2000" dirty="0" smtClean="0"/>
              <a:t> أحناف , وهناك قلة من الشيعة </a:t>
            </a:r>
            <a:r>
              <a:rPr lang="ar-SA" sz="2000" dirty="0" err="1" smtClean="0"/>
              <a:t>الاثنا</a:t>
            </a:r>
            <a:r>
              <a:rPr lang="ar-SA" sz="2000" dirty="0" smtClean="0"/>
              <a:t> عشرية تعيش في المناطق الجنوبية القريبة من الحدود الإيرانية والأفغانية .</a:t>
            </a:r>
            <a:endParaRPr lang="en-US" sz="2000" dirty="0" smtClean="0"/>
          </a:p>
          <a:p>
            <a:pPr rtl="1"/>
            <a:r>
              <a:rPr lang="ar-SA" sz="2000" dirty="0" smtClean="0"/>
              <a:t>مناخها متباين قاري , ثم معتدل في الشمال , وصحراوي في الأجزاء الجنوبية , اقتصادها يقوم على الصناعات الثقيلة مثل صناعة </a:t>
            </a:r>
            <a:r>
              <a:rPr lang="ar-SA" sz="2000" dirty="0" err="1" smtClean="0"/>
              <a:t>الجرارات</a:t>
            </a:r>
            <a:r>
              <a:rPr lang="ar-SA" sz="2000" dirty="0" smtClean="0"/>
              <a:t> , وعلى الصناعات المعدنية والبلاستيك , </a:t>
            </a:r>
            <a:r>
              <a:rPr lang="ar-SA" sz="2000" dirty="0" err="1" smtClean="0"/>
              <a:t>وبها</a:t>
            </a:r>
            <a:r>
              <a:rPr lang="ar-SA" sz="2000" dirty="0" smtClean="0"/>
              <a:t> محاصيل زراعية كالقمح , والسكر , وبذور عباد الشمس , والفواكه .. </a:t>
            </a:r>
            <a:r>
              <a:rPr lang="ar-SA" sz="2000" dirty="0" err="1" smtClean="0"/>
              <a:t>إلخ</a:t>
            </a:r>
            <a:r>
              <a:rPr lang="ar-SA" sz="2000" dirty="0" smtClean="0"/>
              <a:t> , </a:t>
            </a:r>
            <a:r>
              <a:rPr lang="ar-SA" sz="2000" dirty="0" err="1" smtClean="0"/>
              <a:t>وبها</a:t>
            </a:r>
            <a:r>
              <a:rPr lang="ar-SA" sz="2000" dirty="0" smtClean="0"/>
              <a:t> ثروة حيوانية , وكانت تمد الاتحاد السوفيتي بالقمح , ولذا سميت بسلة الخبز , ومن أهم معادنها البترول والفحم والغاز الطبيعي , والحديد والنحاس والملح , ونسبة الأمية بين سكانها حوالي 70% . </a:t>
            </a:r>
            <a:endParaRPr lang="en-US" sz="2000"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5 – جمهورية كازاخستان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rtl="1"/>
            <a:r>
              <a:rPr lang="ar-SA" sz="1800" dirty="0" smtClean="0"/>
              <a:t>إحدى جمهوريات وسط آسيا , تحدها روسيا من الشمال وجزء من الصين </a:t>
            </a:r>
            <a:r>
              <a:rPr lang="ar-SA" sz="1800" dirty="0" err="1" smtClean="0"/>
              <a:t>وقيزغيرستان</a:t>
            </a:r>
            <a:r>
              <a:rPr lang="ar-SA" sz="1800" dirty="0" smtClean="0"/>
              <a:t> , وأوزبكستان </a:t>
            </a:r>
            <a:r>
              <a:rPr lang="ar-SA" sz="1800" dirty="0" err="1" smtClean="0"/>
              <a:t>وتركمانستان</a:t>
            </a:r>
            <a:r>
              <a:rPr lang="ar-SA" sz="1800" dirty="0" smtClean="0"/>
              <a:t> من الجنوب , والصين من الشرق , وجزء من روسيا وبحر قزوين من الغرب . </a:t>
            </a:r>
            <a:endParaRPr lang="en-US" sz="1800" dirty="0" smtClean="0"/>
          </a:p>
          <a:p>
            <a:pPr rtl="1"/>
            <a:r>
              <a:rPr lang="ar-SA" sz="1800" dirty="0" smtClean="0"/>
              <a:t>عاصمتها ( ألما – </a:t>
            </a:r>
            <a:r>
              <a:rPr lang="ar-SA" sz="1800" dirty="0" err="1" smtClean="0"/>
              <a:t>آتا</a:t>
            </a:r>
            <a:r>
              <a:rPr lang="ar-SA" sz="1800" dirty="0" smtClean="0"/>
              <a:t> ) , ولغة البلاد الرسمية هي </a:t>
            </a:r>
            <a:r>
              <a:rPr lang="ar-SA" sz="1800" dirty="0" err="1" smtClean="0"/>
              <a:t>القازاقية</a:t>
            </a:r>
            <a:r>
              <a:rPr lang="ar-SA" sz="1800" dirty="0" smtClean="0"/>
              <a:t> وهناك الروسية التي فرضها الشيوعيون عليهم , وأهم عناصرها السكانية : </a:t>
            </a:r>
            <a:r>
              <a:rPr lang="ar-SA" sz="1800" dirty="0" err="1" smtClean="0"/>
              <a:t>القازاق</a:t>
            </a:r>
            <a:r>
              <a:rPr lang="ar-SA" sz="1800" dirty="0" smtClean="0"/>
              <a:t> ( 36% ) , وهناك التتار , </a:t>
            </a:r>
            <a:r>
              <a:rPr lang="ar-SA" sz="1800" dirty="0" err="1" smtClean="0"/>
              <a:t>والأوزبك</a:t>
            </a:r>
            <a:r>
              <a:rPr lang="ar-SA" sz="1800" dirty="0" smtClean="0"/>
              <a:t> , </a:t>
            </a:r>
            <a:r>
              <a:rPr lang="ar-SA" sz="1800" dirty="0" err="1" smtClean="0"/>
              <a:t>والألغور</a:t>
            </a:r>
            <a:r>
              <a:rPr lang="ar-SA" sz="1800" dirty="0" smtClean="0"/>
              <a:t> , </a:t>
            </a:r>
            <a:r>
              <a:rPr lang="ar-SA" sz="1800" dirty="0" err="1" smtClean="0"/>
              <a:t>والأذربيجان</a:t>
            </a:r>
            <a:r>
              <a:rPr lang="ar-SA" sz="1800" dirty="0" smtClean="0"/>
              <a:t> بنسب ضئيلة وهم كلهم مسلمون , ويوجد بجانبهم الروس بنسبة ( 41،9% ) , والأوكرانيون ( 6،1% ) , والكوريون ( 0،6% ) وهؤلاء كلهم من النصارى , وهم غرباء من البلاد , وكانوا مستعمرين لها حتى عام 1991م سنة </a:t>
            </a:r>
            <a:r>
              <a:rPr lang="ar-SA" sz="1800" dirty="0" err="1" smtClean="0"/>
              <a:t>إنفصال</a:t>
            </a:r>
            <a:r>
              <a:rPr lang="ar-SA" sz="1800" dirty="0" smtClean="0"/>
              <a:t> الجمهورية عن الاتحاد السوفيتي السابق .</a:t>
            </a:r>
            <a:endParaRPr lang="en-US" sz="1800" dirty="0" smtClean="0"/>
          </a:p>
          <a:p>
            <a:pPr rtl="1"/>
            <a:r>
              <a:rPr lang="ar-SA" sz="1800" dirty="0" smtClean="0"/>
              <a:t>ومعظم سكان الريف من المسلمين في حين يسكن النصارى المدن ويشكل النصارى معظم السكان إذ يبلغ نسبتهم ( 58% ) , في حين أن نسبة المسلمين تصل إلى ( 41،4% ) , إلا أن الروس </a:t>
            </a:r>
            <a:r>
              <a:rPr lang="ar-SA" sz="1800" dirty="0" err="1" smtClean="0"/>
              <a:t>بدأوا</a:t>
            </a:r>
            <a:r>
              <a:rPr lang="ar-SA" sz="1800" dirty="0" smtClean="0"/>
              <a:t> يعودون إلى روسيا حيث تزايدت نسبة المسلمين إلى (50%) والمسلمون سنة أحناف وهناك قلة من الشيعة </a:t>
            </a:r>
            <a:r>
              <a:rPr lang="ar-SA" sz="1800" dirty="0" err="1" smtClean="0"/>
              <a:t>الاثنا</a:t>
            </a:r>
            <a:r>
              <a:rPr lang="ar-SA" sz="1800" dirty="0" smtClean="0"/>
              <a:t> عشرية .</a:t>
            </a:r>
            <a:endParaRPr lang="en-US" sz="1800"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6 – جمهورية </a:t>
            </a:r>
            <a:r>
              <a:rPr lang="ar-SA" b="1" dirty="0" err="1" smtClean="0"/>
              <a:t>قرغيزستان</a:t>
            </a:r>
            <a:r>
              <a:rPr lang="ar-SA" b="1" dirty="0" smtClean="0"/>
              <a:t>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rtl="1"/>
            <a:r>
              <a:rPr lang="ar-SA" sz="2000" dirty="0" smtClean="0"/>
              <a:t>موقعها في الجزء الشرقي من آسيا الوسطى , تحدها كازاخستان من الشمال , والصين </a:t>
            </a:r>
            <a:r>
              <a:rPr lang="ar-SA" sz="2000" dirty="0" err="1" smtClean="0"/>
              <a:t>وطاجكستان</a:t>
            </a:r>
            <a:r>
              <a:rPr lang="ar-SA" sz="2000" dirty="0" smtClean="0"/>
              <a:t> من الجنوب , والصين من الشرق  وأوزبكستان وجزء من </a:t>
            </a:r>
            <a:r>
              <a:rPr lang="ar-SA" sz="2000" dirty="0" err="1" smtClean="0"/>
              <a:t>طاجكستان</a:t>
            </a:r>
            <a:r>
              <a:rPr lang="ar-SA" sz="2000" dirty="0" smtClean="0"/>
              <a:t> من الغرب .</a:t>
            </a:r>
            <a:endParaRPr lang="en-US" sz="2000" dirty="0" smtClean="0"/>
          </a:p>
          <a:p>
            <a:pPr rtl="1"/>
            <a:r>
              <a:rPr lang="ar-SA" sz="2000" dirty="0" smtClean="0"/>
              <a:t>, ولغة سكانها </a:t>
            </a:r>
            <a:r>
              <a:rPr lang="ar-SA" sz="2000" dirty="0" err="1" smtClean="0"/>
              <a:t>القرغيزية</a:t>
            </a:r>
            <a:r>
              <a:rPr lang="ar-SA" sz="2000" dirty="0" smtClean="0"/>
              <a:t> التي تكتب بالأحرف الروسية , وهناك اللغة الروسية , ولغات الأقليات الأخرى .</a:t>
            </a:r>
            <a:endParaRPr lang="en-US" sz="2000" dirty="0" smtClean="0"/>
          </a:p>
          <a:p>
            <a:pPr rtl="1"/>
            <a:r>
              <a:rPr lang="ar-SA" sz="2000" dirty="0" smtClean="0"/>
              <a:t>وأهم عناصر السكان : </a:t>
            </a:r>
            <a:r>
              <a:rPr lang="ar-SA" sz="2000" dirty="0" err="1" smtClean="0"/>
              <a:t>القرغيز</a:t>
            </a:r>
            <a:r>
              <a:rPr lang="ar-SA" sz="2000" dirty="0" smtClean="0"/>
              <a:t>, </a:t>
            </a:r>
            <a:r>
              <a:rPr lang="ar-SA" sz="2000" dirty="0" err="1" smtClean="0"/>
              <a:t>والأوزبك</a:t>
            </a:r>
            <a:r>
              <a:rPr lang="ar-SA" sz="2000" dirty="0" smtClean="0"/>
              <a:t> والتتار, وأقليات أخرى مثل </a:t>
            </a:r>
            <a:r>
              <a:rPr lang="ar-SA" sz="2000" dirty="0" err="1" smtClean="0"/>
              <a:t>الأويفور</a:t>
            </a:r>
            <a:r>
              <a:rPr lang="ar-SA" sz="2000" dirty="0" smtClean="0"/>
              <a:t> , </a:t>
            </a:r>
            <a:r>
              <a:rPr lang="ar-SA" sz="2000" dirty="0" err="1" smtClean="0"/>
              <a:t>والقازاق</a:t>
            </a:r>
            <a:r>
              <a:rPr lang="ar-SA" sz="2000" dirty="0" smtClean="0"/>
              <a:t> , </a:t>
            </a:r>
            <a:r>
              <a:rPr lang="ar-SA" sz="2000" dirty="0" err="1" smtClean="0"/>
              <a:t>والطاجيك</a:t>
            </a:r>
            <a:r>
              <a:rPr lang="ar-SA" sz="2000" dirty="0" smtClean="0"/>
              <a:t> , وجميع هؤلاء مسلمون , وهناك الروس والأوكرانيون وهم نصارى .</a:t>
            </a:r>
            <a:endParaRPr lang="en-US" sz="2000" dirty="0" smtClean="0"/>
          </a:p>
          <a:p>
            <a:pPr rtl="1"/>
            <a:r>
              <a:rPr lang="ar-SA" sz="2000" dirty="0" smtClean="0"/>
              <a:t>والمسلمون يشكلون ما نسبة ( 77،4% ) وهم من أهل السنة , ومذهبهم المذهب الحنفي , وكالعادة هناك أقلية ضئيلة من الشيعة </a:t>
            </a:r>
            <a:r>
              <a:rPr lang="ar-SA" sz="2000" dirty="0" err="1" smtClean="0"/>
              <a:t>الاثنا</a:t>
            </a:r>
            <a:r>
              <a:rPr lang="ar-SA" sz="2000" dirty="0" smtClean="0"/>
              <a:t> عشرية , ونسبة النصارى ( 22،6% ) .</a:t>
            </a:r>
            <a:endParaRPr lang="en-US" sz="2000" dirty="0" smtClean="0"/>
          </a:p>
          <a:p>
            <a:pPr rtl="1"/>
            <a:r>
              <a:rPr lang="ar-SA" sz="2000" dirty="0" smtClean="0"/>
              <a:t>مناخ البلاد بارد , وأمطار معظم أيام السنة , وفي وسط البلاد مناخ حار جاف صيفاً , اقتصادها يقوم على الصناعات الخفيفة والثقيلة , وعلى بعض المحاصيل الزراعية كالحبوب , والقطن , </a:t>
            </a:r>
            <a:r>
              <a:rPr lang="ar-SA" sz="2000" dirty="0" err="1" smtClean="0"/>
              <a:t>والبطاطا</a:t>
            </a:r>
            <a:r>
              <a:rPr lang="ar-SA" sz="2000" dirty="0" smtClean="0"/>
              <a:t> , والخضار والفواكه , والعنب , ونسبة الأمية عالية حوالي 70% . وهناك الآن اتجاه رسمي وشعبي في الجمهورية إلى بناء المؤسسات الدينية , وإقامة علاقات ثقافية واقتصادية وسياسية مع دول العالم الإسلامي . </a:t>
            </a:r>
            <a:endParaRPr lang="en-US" sz="2000"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المسلمون في شرق أوروبا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rtl="1"/>
            <a:r>
              <a:rPr lang="ar-SA" dirty="0" smtClean="0"/>
              <a:t>لم يكن حال المسلمين في شرق أوربا بأسعد أو أحسن منه في الاتحاد السوفيتي  السابق , ذلك إن دول أوروبا الشرقية كانت حتى حين خاضعة لنفوذ الاتحاد السوفيتي الذي كان يهيمن عليها , ويوجه سياساتها كلها , سواء كانت تجاه المسلمين أو تجاه أمور أساسية أخرى , ومن ثم فإن سياسة تلك الدول تجاه الإسلام هي نفس سياسة الاتحاد السوفيتي السابق تجاه .</a:t>
            </a:r>
            <a:endParaRPr lang="en-US" dirty="0" smtClean="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انتشر الإسلام في بلاد شرق أوروبا بوسيلتين : </a:t>
            </a:r>
            <a:r>
              <a:rPr lang="en-US" dirty="0" smtClean="0"/>
              <a:t/>
            </a:r>
            <a:br>
              <a:rPr lang="en-US" dirty="0" smtClean="0"/>
            </a:br>
            <a:endParaRPr lang="en-US" dirty="0"/>
          </a:p>
        </p:txBody>
      </p:sp>
      <p:sp>
        <p:nvSpPr>
          <p:cNvPr id="3" name="عنصر نائب للمحتوى 2"/>
          <p:cNvSpPr>
            <a:spLocks noGrp="1"/>
          </p:cNvSpPr>
          <p:nvPr>
            <p:ph idx="1"/>
          </p:nvPr>
        </p:nvSpPr>
        <p:spPr>
          <a:xfrm>
            <a:off x="152400" y="1371600"/>
            <a:ext cx="9258300" cy="4754563"/>
          </a:xfrm>
        </p:spPr>
        <p:txBody>
          <a:bodyPr/>
          <a:lstStyle/>
          <a:p>
            <a:pPr rtl="1"/>
            <a:r>
              <a:rPr lang="ar-SA" sz="2000" dirty="0" smtClean="0"/>
              <a:t>1- التجار المسلمون الذين كانوا يتاجرون بالفراء والسلع التي كانوا يحصلون عليها من البلاد الشمالية , </a:t>
            </a:r>
            <a:endParaRPr lang="en-US" sz="2000" dirty="0" smtClean="0"/>
          </a:p>
          <a:p>
            <a:pPr rtl="1"/>
            <a:r>
              <a:rPr lang="ar-SA" sz="2000" dirty="0" smtClean="0"/>
              <a:t>2- عن طريق القبائل </a:t>
            </a:r>
            <a:r>
              <a:rPr lang="ar-SA" sz="2000" dirty="0" err="1" smtClean="0"/>
              <a:t>التتارية</a:t>
            </a:r>
            <a:r>
              <a:rPr lang="ar-SA" sz="2000" dirty="0" smtClean="0"/>
              <a:t> في القرن السابع الهجري / الثالث عشر الميلادي التي أسلمت واستقرت في شمال البحر الأسود وفي أسفل حوض نهر </a:t>
            </a:r>
            <a:r>
              <a:rPr lang="ar-SA" sz="2000" dirty="0" err="1" smtClean="0"/>
              <a:t>الفولجا</a:t>
            </a:r>
            <a:r>
              <a:rPr lang="ar-SA" sz="2000" dirty="0" smtClean="0"/>
              <a:t> .</a:t>
            </a:r>
            <a:endParaRPr lang="en-US" sz="2000" dirty="0" smtClean="0"/>
          </a:p>
          <a:p>
            <a:pPr rtl="1"/>
            <a:r>
              <a:rPr lang="ar-SA" sz="2000" dirty="0" smtClean="0"/>
              <a:t>ولكن دخول الإسلام إلى جنوب شرق أوروبا تأخر بسبب مناعة القسطنطينية التي حاول المسلمون ودخولها منذ عام خمسين للهجرة , وفي أواخر القرن الرابع الهجري بدأ المسلمون البلغار الذين سكنوا حوض نهر </a:t>
            </a:r>
            <a:r>
              <a:rPr lang="ar-SA" sz="2000" dirty="0" err="1" smtClean="0"/>
              <a:t>الفولجا</a:t>
            </a:r>
            <a:r>
              <a:rPr lang="ar-SA" sz="2000" dirty="0" smtClean="0"/>
              <a:t> يهاجرون إلى جهات بلغاريا , ويوغسلافيا , وألبانيا , والمجر – لكن أثرهم في تلك البلاد كان ضعيفاً , </a:t>
            </a:r>
            <a:endParaRPr lang="en-US" sz="2000" dirty="0" smtClean="0"/>
          </a:p>
          <a:p>
            <a:pPr rtl="1"/>
            <a:r>
              <a:rPr lang="ar-SA" sz="2000" dirty="0" smtClean="0"/>
              <a:t>ولم يدخل الإسلام بصورة واضحة وفاعلة , ولم </a:t>
            </a:r>
            <a:r>
              <a:rPr lang="ar-SA" sz="2000" dirty="0" err="1" smtClean="0"/>
              <a:t>يتعزز</a:t>
            </a:r>
            <a:r>
              <a:rPr lang="ar-SA" sz="2000" dirty="0" smtClean="0"/>
              <a:t> وجوده إلا حينما فتح السلطان العثماني محمد الفاتح عاصمة الدولة البيزنطية ( القسطنطينية ) في عام 857هـ / 1453م , وأصبحت عاصمة للدولة العثمانية . ومركزاً لانطلاق حملات الفتح العثماني لبقية أراضي شبه جزيرة البلقان , فاجتاحت جيوش العثمانيين لبقية أراضي شبه جزيرة البلقان , فاجتاحت جيوش العثمانيين فاتحة وناشرة للإسلام في تلك الأصقاع من جنوب شرقي أوروبا , واستطاعت تلك الجيوش أن تحاصر ( فينا ) مرتين , كانت أخراها في عام 1095هـ / 1683م . </a:t>
            </a:r>
            <a:endParaRPr lang="en-US" sz="2000" dirty="0" smtClean="0"/>
          </a:p>
          <a:p>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sz="2000" dirty="0" smtClean="0"/>
              <a:t>وبفضل جهود العثمانيين صارت معظم أقطار شرق أوروبا مقراً لجاليات إسلامية , وأصبحت بعضها دولاً إسلامية , كدولة ألبانيا التي لازال أكثر سكانها من المسلمين , ووجدت جاليات إسلامية كثيرة في يوغسلافيا , وفي رومانيا , وبلغاريا , والمجر , وتشيكوسلوفاكيا , </a:t>
            </a:r>
            <a:r>
              <a:rPr lang="ar-SA" sz="2000" dirty="0" err="1" smtClean="0"/>
              <a:t>وبولنده</a:t>
            </a:r>
            <a:r>
              <a:rPr lang="ar-SA" sz="2000" dirty="0" smtClean="0"/>
              <a:t> .</a:t>
            </a:r>
            <a:endParaRPr lang="en-US" sz="2000" dirty="0" smtClean="0"/>
          </a:p>
          <a:p>
            <a:pPr rtl="1"/>
            <a:r>
              <a:rPr lang="ar-SA" sz="2000" dirty="0" smtClean="0"/>
              <a:t>ثم عندما ضعفت الدولة العثمانية , وعندما انهارت تماماً بعد الحرب العالمية الأولى بدأ نفوذ الإسلام ينحسر عن تلك الجهات , وعندما وقعت تحت السيطرة الشيوعية شهد الإسلام والمسلمون فيها ما شهدوه في الاتحاد السوفيتي , فكانت معاناتهم كمعاناة إخوانهم المسلمين العائشين تحت سلطان البطش الشيوعي السوفيتي .</a:t>
            </a:r>
            <a:endParaRPr lang="en-US" sz="2000" dirty="0" smtClean="0"/>
          </a:p>
          <a:p>
            <a:pPr rtl="1"/>
            <a:r>
              <a:rPr lang="ar-SA" sz="2000" dirty="0" smtClean="0"/>
              <a:t>وبعد انهيار الاتحاد السوفيتي , وتفكك جمهورياته انهار الحكم الشيوعي في كل دول أوروبا الشرقية , وتفككت العديد من دولها , وأصابت بعضها الحروب الأهلية , وتمزقت إلى دويلات صغيرة , كما هو الحال في يوغسلافيا السابقة . نستعرض فيما يلي الوجود الإسلامي في بعض دول أوروبا الشرقية : </a:t>
            </a:r>
            <a:endParaRPr lang="en-US" sz="2000" dirty="0" smtClean="0"/>
          </a:p>
          <a:p>
            <a:endParaRPr 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1 – ألبانيا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rtl="1"/>
            <a:r>
              <a:rPr lang="ar-SA" sz="1800" dirty="0" smtClean="0"/>
              <a:t>هي جمهورية اشتراكية في نظام حكمها , استقلت إدارياً عام 1912م وتقسم إدارياً إلى 26مقاطعة , وتقع ألبانيا في جنوب أوروبا , في الجزء الغربي من شبة جزيرة البلقان بين يوغسلافيا واليونان وبحر </a:t>
            </a:r>
            <a:r>
              <a:rPr lang="ar-SA" sz="1800" dirty="0" err="1" smtClean="0"/>
              <a:t>الأدرياتيك</a:t>
            </a:r>
            <a:r>
              <a:rPr lang="ar-SA" sz="1800" dirty="0" smtClean="0"/>
              <a:t> , وعاصمتها ( تيرانا ) .</a:t>
            </a:r>
            <a:endParaRPr lang="en-US" sz="1800" dirty="0" smtClean="0"/>
          </a:p>
          <a:p>
            <a:pPr rtl="1"/>
            <a:r>
              <a:rPr lang="ar-SA" sz="1800" dirty="0" smtClean="0"/>
              <a:t>دخلها الإسلام في أخريات القرن الثامن الهجري / وأخريات الثالث عشر الميلادي من الفتح العثماني , الذي أخضعها لسلطان الدولة العثمانية في معركة " </a:t>
            </a:r>
            <a:r>
              <a:rPr lang="ar-SA" sz="1800" dirty="0" err="1" smtClean="0"/>
              <a:t>قوصوا</a:t>
            </a:r>
            <a:r>
              <a:rPr lang="ar-SA" sz="1800" dirty="0" smtClean="0"/>
              <a:t> " في عام 792هـ / 1389م , وانتشر الإسلام فيها خلال فترة وجيزة فصارت البلد الأوروبي الوحيد الذي يتمتع بأغلبية مسلمة , إذ وصلت نسبة المسلمين فيه أكثر من ( 85% ) من السكان الذين يبلغون اليوم حوالي 2 مليون نسمة , أما النصارى الكاثوليك والأرثوذكس فأقلية </a:t>
            </a:r>
            <a:r>
              <a:rPr lang="ar-SA" sz="1800" dirty="0" err="1" smtClean="0"/>
              <a:t>لاتتعدى</a:t>
            </a:r>
            <a:r>
              <a:rPr lang="ar-SA" sz="1800" dirty="0" smtClean="0"/>
              <a:t> </a:t>
            </a:r>
            <a:r>
              <a:rPr lang="ar-SA" sz="1800" dirty="0" err="1" smtClean="0"/>
              <a:t>الـ</a:t>
            </a:r>
            <a:r>
              <a:rPr lang="ar-SA" sz="1800" dirty="0" smtClean="0"/>
              <a:t>( 14% ) والمسلمون من أهل السنة الأحناف وتنتشر بين المسلمين الطرق الصوفية مثل </a:t>
            </a:r>
            <a:r>
              <a:rPr lang="ar-SA" sz="1800" dirty="0" err="1" smtClean="0"/>
              <a:t>البكتاشية</a:t>
            </a:r>
            <a:r>
              <a:rPr lang="ar-SA" sz="1800" dirty="0" smtClean="0"/>
              <a:t> , </a:t>
            </a:r>
            <a:r>
              <a:rPr lang="ar-SA" sz="1800" dirty="0" err="1" smtClean="0"/>
              <a:t>والخوتية</a:t>
            </a:r>
            <a:r>
              <a:rPr lang="ar-SA" sz="1800" dirty="0" smtClean="0"/>
              <a:t> , </a:t>
            </a:r>
            <a:r>
              <a:rPr lang="ar-SA" sz="1800" dirty="0" err="1" smtClean="0"/>
              <a:t>والرفاعية</a:t>
            </a:r>
            <a:r>
              <a:rPr lang="ar-SA" sz="1800" dirty="0" smtClean="0"/>
              <a:t> .</a:t>
            </a:r>
            <a:endParaRPr lang="en-US" sz="1800" dirty="0" smtClean="0"/>
          </a:p>
          <a:p>
            <a:pPr rtl="1"/>
            <a:r>
              <a:rPr lang="ar-SA" sz="1800" dirty="0" smtClean="0"/>
              <a:t>وحين ضعفت الدولة العثمانية وانفصلت عنها دول البلقان , تبعتها ألبانيا , ونالت استقلالها التام في أواخر الحرب العالمية الأولى , ثم وصل الشيوعيون في أعقاب الحرب العالمية الثانية إلى السلطة , وحكم أنو </a:t>
            </a:r>
            <a:r>
              <a:rPr lang="ar-SA" sz="1800" dirty="0" err="1" smtClean="0"/>
              <a:t>خوجة</a:t>
            </a:r>
            <a:r>
              <a:rPr lang="ar-SA" sz="1800" dirty="0" smtClean="0"/>
              <a:t> البلاد مدة إحدى وأربعين عاماً عزلها تماماً عن العالم حتى عن جارتها الشيوعية يوغسلافيا , وسام المسلمين العذاب كما فعل الشيوعيون في الاتحاد السوفيتي والصين وعمل على حرب الإسلام , واقتلاعه من جذوره , وأعلنت حكومته في عام 1967م أنها أغلقت 2169 مبنياً دينياً , معظمها مساجد , وأعدمت عدداً كبيراً من الأئمة ورجال الدين بتهم الدعاية ضد الدولة , أو التحريض أو حيازة كتب دينية , وفي دستور 1967م نصت المادة الثالثة على أن الدولة لا تعترف بأي دين , وتعمل على بث الدعاية الإلحادية بغرض غرس النظرة المادية في نفوس المواطنين .</a:t>
            </a:r>
            <a:endParaRPr lang="en-US" sz="1800" dirty="0" smtClean="0"/>
          </a:p>
          <a:p>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2 – يوغسلافيا ( السابقة ) :</a:t>
            </a:r>
            <a:r>
              <a:rPr lang="en-US" dirty="0" smtClean="0"/>
              <a:t/>
            </a:r>
            <a:br>
              <a:rPr lang="en-US" dirty="0" smtClean="0"/>
            </a:br>
            <a:endParaRPr lang="en-US" dirty="0"/>
          </a:p>
        </p:txBody>
      </p:sp>
      <p:sp>
        <p:nvSpPr>
          <p:cNvPr id="3" name="عنصر نائب للمحتوى 2"/>
          <p:cNvSpPr>
            <a:spLocks noGrp="1"/>
          </p:cNvSpPr>
          <p:nvPr>
            <p:ph idx="1"/>
          </p:nvPr>
        </p:nvSpPr>
        <p:spPr>
          <a:xfrm>
            <a:off x="304800" y="1447800"/>
            <a:ext cx="9105900" cy="4678363"/>
          </a:xfrm>
        </p:spPr>
        <p:txBody>
          <a:bodyPr/>
          <a:lstStyle/>
          <a:p>
            <a:pPr rtl="1"/>
            <a:r>
              <a:rPr lang="ar-SA" sz="1800" dirty="0" smtClean="0"/>
              <a:t>انهارت وتفككت في أعقاب الانهيار الشيوعي , وما زالت دولها المتفككة تشهد عدم الاستقرار حتى اليوم , وقد كانت قبل ذلك دولة بلقانية تتاخم حدودها جميع الدول البلقانية : المجر , رومانيا , بلغاريا , اليونان وألبانيا , وكانت مجموعة جمهورية اتحادية تتكون من ست جمهوريات صغيرة هي : صربيا , وهي أكبر الجمهوريات وعاصمتها بلغراد العاصمة الاتحادية , وكرواتيا  والبوسنة والهرسك وعاصمتها </a:t>
            </a:r>
            <a:r>
              <a:rPr lang="ar-SA" sz="1800" dirty="0" err="1" smtClean="0"/>
              <a:t>سيراجيفو</a:t>
            </a:r>
            <a:r>
              <a:rPr lang="ar-SA" sz="1800" dirty="0" smtClean="0"/>
              <a:t> , ومقدونيا, وسلوفينيا وأخيراً جمهورية الجبل الأسود وعاصمتها وهي أصغر الجمهوريات .</a:t>
            </a:r>
            <a:endParaRPr lang="en-US" sz="1800" dirty="0" smtClean="0"/>
          </a:p>
          <a:p>
            <a:pPr rtl="1"/>
            <a:r>
              <a:rPr lang="ar-SA" sz="1800" dirty="0" smtClean="0"/>
              <a:t>وصل الإسلام إلى هذه الجمهورية التي بلغ عدد سكانها أكثر من 22مليون نسمة, بعد فتح صقلية في القرن الثالث الهجري / التاسع الميلادي , إلا أنه ازداد بشكل كبير مع الفتح العثماني , ويشكل المسلمون حالياً حوالي 20% من السكان في يوغسلافيا , أي أن عددهم أكثر من 4,5 مليون نسمة , يكون </a:t>
            </a:r>
            <a:r>
              <a:rPr lang="ar-SA" sz="1800" dirty="0" err="1" smtClean="0"/>
              <a:t>البشناق</a:t>
            </a:r>
            <a:r>
              <a:rPr lang="ar-SA" sz="1800" dirty="0" smtClean="0"/>
              <a:t> نصف عددهم , ثم يليهم الألبان وعددهم حوالي 1,5مليون نسمة , معظمهم في إقليم كوسوفا حيث اجتزئ هذا الإقليم من ألبانيا في الحرب العالمية الأولى , ثم الأتراك وقد قل عددهم بسبب هجرتهم إلى تركيا , ولكل قومية من هذه القوميات لغتها ومدارسها الإسلامية .</a:t>
            </a:r>
            <a:endParaRPr lang="en-US" sz="1800" dirty="0" smtClean="0"/>
          </a:p>
          <a:p>
            <a:pPr rtl="1"/>
            <a:r>
              <a:rPr lang="ar-SA" sz="1800" dirty="0" smtClean="0"/>
              <a:t>وعندما ضعفت الدولة العثمانية استولت النمسا على مناطق عديدة من يوغسلافيا , واستقل بعضها مثل الجبل الأسود وصربيا , واضطرت الدولة العثمانية للتخلي عن إدارة البوسنة والهرسك سنة 1295هـ / 1878م , لإمبراطورية النمسا والمجر . </a:t>
            </a:r>
            <a:endParaRPr lang="en-US" sz="1800" dirty="0" smtClean="0"/>
          </a:p>
          <a:p>
            <a:pPr rtl="1"/>
            <a:r>
              <a:rPr lang="ar-SA" sz="1800" dirty="0" smtClean="0"/>
              <a:t>وبعد الحرب العالمية الثانية تسلم الشيوعيون الحكم بزعامة " تيتو" , وتعرض المسلمون لمذابح وأذى كثيراً , وهدمت معظم مساجدهم ومدارسهم , وألغيت المحاكم الشرعية , وكانت خطة " تيتو" أن يقضي على جيل كامل من المسلمين القدامى , فقد أباد الشيوعيون عند تسليمهم الحكم 24ألف مسلم , </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3 – بلغاريا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rtl="1"/>
            <a:r>
              <a:rPr lang="ar-SA" sz="1800" dirty="0" smtClean="0"/>
              <a:t>دولة صغيرة تشرف على البحر الأسود من الناحية الشرقية, وعدد سكانها حوالي تسعة ملايين نسمة , سميت باسم قبائل البلغار التي أسلم كثير منها قبل القرن الرابع الهجري / العاشر الميلادي , ثم دخول معظم أراضيها في حكم المسلمين حين فتحها السلطان العثماني مراد الأول , وابنه </a:t>
            </a:r>
            <a:r>
              <a:rPr lang="ar-SA" sz="1800" dirty="0" err="1" smtClean="0"/>
              <a:t>بايزيد</a:t>
            </a:r>
            <a:r>
              <a:rPr lang="ar-SA" sz="1800" dirty="0" smtClean="0"/>
              <a:t> بالتدريج , واستغرق فتحها الفترة من 744-799هـ / 1396م , فأصبحت جزءاً من ديار الإسلام , وقاعدة لانطلاق الجيوش العثمانية إلى أواسط أوروبا , وبقيت ولاية عثمانية لمدة خمسة قرون , حتى عام 1296هـ / 1878م , حيث انتشر الإسلام فيها ذلك انتشاراً كبيراً .</a:t>
            </a:r>
            <a:endParaRPr lang="en-US" sz="1800" dirty="0" smtClean="0"/>
          </a:p>
          <a:p>
            <a:pPr rtl="1"/>
            <a:r>
              <a:rPr lang="ar-SA" sz="1800" dirty="0" smtClean="0"/>
              <a:t>وقد انفصلت بلغاريا عن الدولة العثمانية , بدسائس الدولة الأوروبية وإثارة </a:t>
            </a:r>
            <a:r>
              <a:rPr lang="ar-SA" sz="1800" dirty="0" err="1" smtClean="0"/>
              <a:t>النعرات</a:t>
            </a:r>
            <a:r>
              <a:rPr lang="ar-SA" sz="1800" dirty="0" smtClean="0"/>
              <a:t> القومية , وكونت </a:t>
            </a:r>
            <a:r>
              <a:rPr lang="ar-SA" sz="1800" dirty="0" err="1" smtClean="0"/>
              <a:t>بها</a:t>
            </a:r>
            <a:r>
              <a:rPr lang="ar-SA" sz="1800" dirty="0" smtClean="0"/>
              <a:t> مملكة قائمة بذاتها سنة 1326هـ / 1908م , بعد أن هجرها كثير من المسلمين , وهاجر إليها كثير من النصارى , وانضمت لألمانيا في الحرب العالمية الأولى والثانية , فغزاها الروس , وسيطر عليها الشيوعيون منذ نهاية الحرب العالمية الثانية , فأصبحت ضمن منظومة الدول الشيوعية .</a:t>
            </a:r>
            <a:endParaRPr lang="en-US" sz="1800" dirty="0" smtClean="0"/>
          </a:p>
          <a:p>
            <a:pPr rtl="1"/>
            <a:r>
              <a:rPr lang="ar-SA" sz="1800" dirty="0" smtClean="0"/>
              <a:t>وكان المسلمون أغلبية سكانية في بلغاريا قبل استقلالها ، ولكن تعرض المسلمون لكثير من الظلم والاضطهاد بعد الاستقلال ، فهاجر كثير منهم إلى خارج بلغاريا ، وحل محلهم البلغار الذين استقدموا من البلدان المجاورة ، كما تقلصت أعداد المسلمين بسبب تعرضهم للتنصير الإجباري ، والتشريد ، ومحاولات تذويبهم في المجتمع النصراني ، فصودرت مدارسهم ومساجدهم .</a:t>
            </a:r>
            <a:endParaRPr lang="en-US" sz="1800" dirty="0" smtClean="0"/>
          </a:p>
          <a:p>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sz="2800" dirty="0" smtClean="0"/>
              <a:t>وبعد انهيار الشيوعية سمح للمسلمين البلغار بالعودة إلى مدنهم وقراهم في شمال وجنوب بلغاريا ، فعاد منهم حوالي مائة ألف مسلم ، ولكنهم وجدوا منازلهم ومتاجرهم قد هدمت ، أو احتلها البلغار الآخرون ، وشهد المسلمون انفراجاً نسبياً فأخذوا في إعادة بناء وتأهيل مساجدهم ومدارسهم الإسلامية ، وبدأت بعض الهيئات الإسلامية تظهر للوجود ، وتحاول مزاولة نشاطها في أوساط المسلمين ، كالهيئة المؤقتة للإفتاء ، وكجمعية الإرشاد الخيرية الإسلامية ، وغيرها ، ولكن السلطات البلغارية النصرانية تقف للمسلمين بالمرصاد ، وما لم يتحرك العالم الإسلامي ومنظماته للدفاع والذود عنهم ، وما لم تضغط الدول الإسلامية على الحكومة البلغارية ، لتصلح من أساليبها ضد المسلمين ، فإن معاناة المسلمين ستستمر ، ومحنتهم لن تتوقف .</a:t>
            </a:r>
            <a:endParaRPr lang="en-US" sz="2800" dirty="0" smtClean="0"/>
          </a:p>
          <a:p>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4 – رومانيا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rtl="1"/>
            <a:r>
              <a:rPr lang="ar-SA" sz="1800" dirty="0" smtClean="0"/>
              <a:t>تقع في شمال شرق البلقان ، وهي أحد جمهوريات أوروبا الشرقية الاشتراكية ، وسكانها حوالي 22,5 مليون نسمة ، وعاصمتها (( </a:t>
            </a:r>
            <a:r>
              <a:rPr lang="ar-SA" sz="1800" dirty="0" err="1" smtClean="0"/>
              <a:t>بخارست</a:t>
            </a:r>
            <a:r>
              <a:rPr lang="ar-SA" sz="1800" dirty="0" smtClean="0"/>
              <a:t> )) .</a:t>
            </a:r>
            <a:endParaRPr lang="en-US" sz="1800" dirty="0" smtClean="0"/>
          </a:p>
          <a:p>
            <a:pPr rtl="1"/>
            <a:r>
              <a:rPr lang="ar-SA" sz="1800" dirty="0" smtClean="0"/>
              <a:t>دخلها الإسلام عن طريق الدعاة الأتراك في النصف الثاني من القرن السابع الهجري / الثالث عشر الميلادي ، وقد بدأت الدعوة الإسلامية في رومانيا حوالي عام 661 هـ / 1262 </a:t>
            </a:r>
            <a:r>
              <a:rPr lang="ar-SA" sz="1800" dirty="0" err="1" smtClean="0"/>
              <a:t>م</a:t>
            </a:r>
            <a:r>
              <a:rPr lang="ar-SA" sz="1800" dirty="0" smtClean="0"/>
              <a:t> على يد داعية تركماني يدعى ( سامي </a:t>
            </a:r>
            <a:r>
              <a:rPr lang="ar-SA" sz="1800" dirty="0" err="1" smtClean="0"/>
              <a:t>سالتيك</a:t>
            </a:r>
            <a:r>
              <a:rPr lang="ar-SA" sz="1800" dirty="0" smtClean="0"/>
              <a:t> ) على وجه التحديد ، ثم جاءتها هجرات تركية زادت من انتشار الإسلام فيها ، ثم اتسعت دائرة الإسلام وعم مدنها وقراها يوم أن فتحها العثمانيون في الفترة 814 – 819 هـ / 1416 </a:t>
            </a:r>
            <a:r>
              <a:rPr lang="ar-SA" sz="1800" dirty="0" err="1" smtClean="0"/>
              <a:t>م</a:t>
            </a:r>
            <a:r>
              <a:rPr lang="ar-SA" sz="1800" dirty="0" smtClean="0"/>
              <a:t> .</a:t>
            </a:r>
            <a:endParaRPr lang="en-US" sz="1800" dirty="0" smtClean="0"/>
          </a:p>
          <a:p>
            <a:pPr rtl="1"/>
            <a:r>
              <a:rPr lang="ar-SA" sz="1800" dirty="0" smtClean="0"/>
              <a:t>تعرض المسلمون بعد هزيمة الدولة العثمانية في الحروب العالمية الأولى إلى ألوان عديدة من الاضطهاد ، فهاجر الآلاف منهم إلى تركيا ، فقتل عدد المسلمين في رومانيا ،ومورست بحقهم عدة </a:t>
            </a:r>
            <a:r>
              <a:rPr lang="ar-SA" sz="1800" dirty="0" err="1" smtClean="0"/>
              <a:t>امور</a:t>
            </a:r>
            <a:r>
              <a:rPr lang="ar-SA" sz="1800" dirty="0" smtClean="0"/>
              <a:t> منها:</a:t>
            </a:r>
            <a:endParaRPr lang="en-US" sz="1800" dirty="0" smtClean="0"/>
          </a:p>
          <a:p>
            <a:r>
              <a:rPr lang="ar-SA" sz="1800" dirty="0" smtClean="0"/>
              <a:t>من إهمال لهم ، وللتعلم الإسلامي ، وتضيق عليهم – وبالرغم من ذلك فقد حافظت بعض المناطق على أسمائها وأوضاعها الإسلامية مثل مدينة </a:t>
            </a:r>
            <a:r>
              <a:rPr lang="ar-SA" sz="1800" dirty="0" err="1" smtClean="0"/>
              <a:t>المجيدية</a:t>
            </a:r>
            <a:r>
              <a:rPr lang="ar-SA" sz="1800" dirty="0" smtClean="0"/>
              <a:t> في جنوب رومانيا على البحر الأسود </a:t>
            </a:r>
            <a:endParaRPr lang="en-US" sz="1800" dirty="0" smtClean="0"/>
          </a:p>
          <a:p>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5 – </a:t>
            </a:r>
            <a:r>
              <a:rPr lang="ar-SA" b="1" dirty="0" err="1" smtClean="0"/>
              <a:t>بولنده</a:t>
            </a:r>
            <a:r>
              <a:rPr lang="ar-SA" b="1" dirty="0" smtClean="0"/>
              <a:t>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rtl="1"/>
            <a:r>
              <a:rPr lang="ar-SA" sz="1800" dirty="0" smtClean="0"/>
              <a:t>تعتبر من دول وسط أوروبا ,يرجع دخول الإسلام إلى </a:t>
            </a:r>
            <a:r>
              <a:rPr lang="ar-SA" sz="1800" dirty="0" err="1" smtClean="0"/>
              <a:t>بولنده</a:t>
            </a:r>
            <a:r>
              <a:rPr lang="ar-SA" sz="1800" dirty="0" smtClean="0"/>
              <a:t> إلى التتار الذين انطلقوا في القرن السابع الهجري / منتصف القرن الثالث عشر الميلادي نحو الغرب إلى </a:t>
            </a:r>
            <a:r>
              <a:rPr lang="ar-SA" sz="1800" dirty="0" err="1" smtClean="0"/>
              <a:t>بولنده</a:t>
            </a:r>
            <a:r>
              <a:rPr lang="ar-SA" sz="1800" dirty="0" smtClean="0"/>
              <a:t> , واستقرت جماعات منهم هناك , وكان ملوك </a:t>
            </a:r>
            <a:r>
              <a:rPr lang="ar-SA" sz="1800" dirty="0" err="1" smtClean="0"/>
              <a:t>بولنده</a:t>
            </a:r>
            <a:r>
              <a:rPr lang="ar-SA" sz="1800" dirty="0" smtClean="0"/>
              <a:t> يسمحون لتلك الجماعات المسلمة باستقدام علماء الإسلام , وإرسال أبنائهم إلى مصر لطلب العلم والتفقه في الدين فضلاً عن السماح لهم بأداء فريضة الحج , وكانت هذه الجالية تتمتع باحترام ملوك </a:t>
            </a:r>
            <a:r>
              <a:rPr lang="ar-SA" sz="1800" dirty="0" err="1" smtClean="0"/>
              <a:t>بولنده</a:t>
            </a:r>
            <a:r>
              <a:rPr lang="ar-SA" sz="1800" dirty="0" smtClean="0"/>
              <a:t> .</a:t>
            </a:r>
            <a:endParaRPr lang="en-US" sz="1800" dirty="0" smtClean="0"/>
          </a:p>
          <a:p>
            <a:pPr rtl="1"/>
            <a:r>
              <a:rPr lang="ar-SA" sz="1800" dirty="0" smtClean="0"/>
              <a:t>وقد ازداد اتصال </a:t>
            </a:r>
            <a:r>
              <a:rPr lang="ar-SA" sz="1800" dirty="0" err="1" smtClean="0"/>
              <a:t>بولنده</a:t>
            </a:r>
            <a:r>
              <a:rPr lang="ar-SA" sz="1800" dirty="0" smtClean="0"/>
              <a:t> بالشرق الإسلامي بعد امتداد نفوذ العثمانيين إلى شمال البلقان خلال القرنين العاشر والحادي عشر الهجريين / السادس عشر والسابع عشر الميلاديين , وأصبحت </a:t>
            </a:r>
            <a:r>
              <a:rPr lang="ar-SA" sz="1800" dirty="0" err="1" smtClean="0"/>
              <a:t>بولنده</a:t>
            </a:r>
            <a:r>
              <a:rPr lang="ar-SA" sz="1800" dirty="0" smtClean="0"/>
              <a:t> سوقاً للسلع والتحف التركية والإيرانية – كما كان الحج وسيلة اتصال أخرى لمسلمي </a:t>
            </a:r>
            <a:r>
              <a:rPr lang="ar-SA" sz="1800" dirty="0" err="1" smtClean="0"/>
              <a:t>بولنده</a:t>
            </a:r>
            <a:r>
              <a:rPr lang="ar-SA" sz="1800" dirty="0" smtClean="0"/>
              <a:t> بإخوانهم في البلاد الإسلامية .</a:t>
            </a:r>
            <a:endParaRPr lang="en-US" sz="1800" dirty="0" smtClean="0"/>
          </a:p>
          <a:p>
            <a:pPr rtl="1"/>
            <a:endParaRPr lang="en-US" sz="1800" dirty="0" smtClean="0"/>
          </a:p>
          <a:p>
            <a:pPr rtl="1"/>
            <a:r>
              <a:rPr lang="ar-SA" sz="1800" dirty="0" smtClean="0"/>
              <a:t>ويتراوح عدد المسلمين حالياً بين 15- 20 ألفاً , مهددون بالانقراض لعدم وجود المدارس الإسلامية , وبسبب عزلهم من العالم الإسلامي , وبسبب عدم وجود علماء يعلمون الناس أمور دينهم , ثم بسبب كثرة الزواج المختلط نتيجة لضعف الوعي الديني .  </a:t>
            </a:r>
            <a:endParaRPr lang="en-US" sz="1800" dirty="0" smtClean="0"/>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6 – المجر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rtl="1"/>
            <a:r>
              <a:rPr lang="ar-SA" sz="2000" dirty="0" smtClean="0"/>
              <a:t>وصل الإسلام إلى المجر عن طريق البلغار الذين انطلقوا من حوض نهر </a:t>
            </a:r>
            <a:r>
              <a:rPr lang="ar-SA" sz="2000" dirty="0" err="1" smtClean="0"/>
              <a:t>الفولجا</a:t>
            </a:r>
            <a:r>
              <a:rPr lang="ar-SA" sz="2000" dirty="0" smtClean="0"/>
              <a:t> في القرن الرابع الهجري / العشر الميلادي نحو الجنوب الغربي , وتوزعوا في شبه جزيرة البلقان فاستقرت جماعة منهم في بلاد المجر , وكان بينهم مسلمون عملوا على نشر الإسلام في تلك البلاد .</a:t>
            </a:r>
            <a:endParaRPr lang="en-US" sz="2000" dirty="0" smtClean="0"/>
          </a:p>
          <a:p>
            <a:pPr rtl="1"/>
            <a:r>
              <a:rPr lang="ar-SA" sz="2000" dirty="0" smtClean="0"/>
              <a:t>وعندما دخل العثمانيون المجر عام 994هـ / 1586م أقبل قليل من السكان على اعتناق الإسلام , واستقرت جماعة من المسلمين الأتراك في البلاد بقيت حتى خروج العثمانيين من العاصمة بودابست عام 1098هـ / 1687م وكان في البلاد عدد من المساجد والمدارس الإسلامية والمكتبات , لم يبق منها اليوم إلا مسجداً واحداً . </a:t>
            </a:r>
          </a:p>
          <a:p>
            <a:pPr rtl="1"/>
            <a:r>
              <a:rPr lang="ar-SA" sz="2000" dirty="0" smtClean="0"/>
              <a:t>وتجدر الإشارة إلى وجود عدة آلاف من المسلمين الذين جلبهم الأتراك والتتار في مناطق أخرى في شرق أوروبا مثل تشيكوسلوفاكيا وألمانيا الشرقية .</a:t>
            </a:r>
            <a:endParaRPr lang="en-US" sz="2000" dirty="0" smtClean="0"/>
          </a:p>
          <a:p>
            <a:pPr rtl="1"/>
            <a:r>
              <a:rPr lang="ar-SA" sz="2000" dirty="0" smtClean="0"/>
              <a:t> </a:t>
            </a:r>
            <a:endParaRPr lang="en-US" sz="2000" dirty="0" smtClean="0"/>
          </a:p>
          <a:p>
            <a:pPr rtl="1"/>
            <a:r>
              <a:rPr lang="ar-SA" sz="2000" dirty="0" smtClean="0"/>
              <a:t> </a:t>
            </a:r>
            <a:endParaRPr lang="en-US" sz="2000" dirty="0" smtClean="0"/>
          </a:p>
          <a:p>
            <a:pPr rtl="1"/>
            <a:r>
              <a:rPr lang="ar-SA" sz="2000" dirty="0" smtClean="0"/>
              <a:t> </a:t>
            </a:r>
            <a:endParaRPr lang="en-US" sz="2000" dirty="0" smtClean="0"/>
          </a:p>
          <a:p>
            <a:pPr rtl="1"/>
            <a:r>
              <a:rPr lang="ar-SA" sz="2000" dirty="0" smtClean="0"/>
              <a:t> </a:t>
            </a:r>
            <a:endParaRPr lang="en-US" sz="2000" dirty="0" smtClean="0"/>
          </a:p>
          <a:p>
            <a:pPr rtl="1"/>
            <a:r>
              <a:rPr lang="ar-SA" sz="2000" dirty="0" smtClean="0"/>
              <a:t> </a:t>
            </a:r>
            <a:endParaRPr lang="en-US" sz="2000" dirty="0" smtClean="0"/>
          </a:p>
          <a:p>
            <a:endParaRPr lang="en-US" sz="2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وجهة العالم الإسلامي</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rtl="1"/>
            <a:r>
              <a:rPr lang="ar-SA" sz="2000" b="1" dirty="0" smtClean="0"/>
              <a:t> </a:t>
            </a:r>
            <a:r>
              <a:rPr lang="ar-SA" sz="2000" dirty="0" smtClean="0"/>
              <a:t>لقد تعرضنا بإسهاب فيما سبق إلى المشكلات والتحديات الجسيمة التي تواجه عالمنا الإسلامي  اليوم ، ونود أن نشير إلى بعض الحلول المقترحة لتلك المشكلات والتحديات .</a:t>
            </a:r>
          </a:p>
          <a:p>
            <a:pPr rtl="1"/>
            <a:r>
              <a:rPr lang="en-US" sz="2000" dirty="0" smtClean="0"/>
              <a:t> </a:t>
            </a:r>
            <a:r>
              <a:rPr lang="ar-SA" sz="2000" b="1" dirty="0" smtClean="0"/>
              <a:t>مواجهة المشاكل والتحديات :</a:t>
            </a:r>
            <a:endParaRPr lang="en-US" sz="2000" dirty="0" smtClean="0"/>
          </a:p>
          <a:p>
            <a:pPr rtl="1"/>
            <a:r>
              <a:rPr lang="ar-SA" sz="2000" dirty="0" smtClean="0"/>
              <a:t>إن البناء الجديد للمجتمع المسلم لا يكون إلا بتربية الشخصية المسلمة حتى نعرف وجهتها الصحيحة ، وذلك بإقامة المؤسسات الإسلامية التي تسهم في هذا البناء ، فتعود للمسجد رسالته ، وتبنى المدارس الإسلامية من جديد ، وتوضع لها المناهج التعليمية والتربوية الصحيحة ، ويقوى الإعلام الإسلامي الذي يسهم في توعية جماهير الأمة الإسلامية ، ويوجهها الوجهة الإسلامية السليمة </a:t>
            </a:r>
            <a:r>
              <a:rPr lang="ar-SA" dirty="0" smtClean="0"/>
              <a:t>.</a:t>
            </a:r>
            <a:endParaRPr lang="en-US" dirty="0" smtClean="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304800" y="1447800"/>
            <a:ext cx="9296400" cy="4678363"/>
          </a:xfrm>
        </p:spPr>
        <p:txBody>
          <a:bodyPr/>
          <a:lstStyle/>
          <a:p>
            <a:pPr rtl="1"/>
            <a:r>
              <a:rPr lang="ar-SA" sz="2000" b="1" dirty="0" smtClean="0"/>
              <a:t>وإن لم يكن في مقدور الأمة إصلاح كل أمورها ، فعليها أن تبدأ بما تستطيع إصلاحه وبناءه من جديد ، فعليها أولاً تصحيح مسارها ورفض مناهج أوربا ومفاهيمها التي لا تتسق والمفاهيم الإسلامية ، والعودة إلى الإسلام ، وتفعيله في حياتها من جديد ، وحمل رسالته ليكون هاديها وقائدها في مسيرتها كلها ، فما دامت الأمة تسير في ركاب الغرب الأوروبي دون وعي أو إدراك ، فستبقى أوروبا صاحبة السيادة والقيادة والتصرف في أمر المسلمين ، ولن تتخلص الأمة من قيود الذل والضعف إلا بالتخلص من قيود التبعية بكل ألوانها الفكرية ، والسياسية ، والاقتصادية .</a:t>
            </a:r>
            <a:endParaRPr lang="en-US" sz="2000" b="1" dirty="0" smtClean="0"/>
          </a:p>
          <a:p>
            <a:pPr rtl="1"/>
            <a:r>
              <a:rPr lang="ar-SA" sz="2000" b="1" dirty="0" smtClean="0"/>
              <a:t>ولابد أن تتجه الأمة إلى التمسك بعقيدتها الإسلامية الصحيحة ، وبترابطها ووحدتها الإسلامية ، فذلك هو الطريق الوحيد إلى استرداد قوتها ومجدها ، وهذا هو السلاح  المعنوي الذي يجب أن تتسلح </a:t>
            </a:r>
            <a:r>
              <a:rPr lang="ar-SA" sz="2000" b="1" dirty="0" err="1" smtClean="0"/>
              <a:t>به</a:t>
            </a:r>
            <a:r>
              <a:rPr lang="ar-SA" sz="2000" b="1" dirty="0" smtClean="0"/>
              <a:t> الأمة  قبل أن تلجأ إلى التسلح بقوة السلاح ، والأساليب المادة الأخرى ، وعلى قادة الأمة وعلمائها ودعاتها والحريصين على مستقبلها وهويتها ، أن يغرسوا الإسلام والإيمان من جديد في قلوب أبنائها ، وعليهم إيقاد عاطفتهم الدينية ، وربطهم بتراثهم الإسلامي..</a:t>
            </a:r>
            <a:r>
              <a:rPr lang="ar-SA" sz="1400" dirty="0" smtClean="0"/>
              <a:t>.</a:t>
            </a:r>
            <a:endParaRPr lang="en-US" sz="1400" dirty="0" smtClean="0"/>
          </a:p>
          <a:p>
            <a:endParaRPr lang="en-US" sz="1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sz="2400" dirty="0" smtClean="0"/>
              <a:t>وكل المؤامرات والأوضاع المحزنة التي يعاني منها المسلمون إنما ترجع أساساً إلى عدم تمسكهم بعقيدتهم الإسلامية الصحيحة ، وإلى غياب الإسلام منهجاً وسياسة وتطبيقاً عن حياتهم ، وإلى تبعيتهم للقوانين والمبادئ ، والنظم العلمانية المستوردة ، ثم فوق هذا وذاك إلى فقدان الوحدة الإسلامية , وانعدام التعاون بين الأقطار الإسلامية , الأمر الذي جعلها فريسة سهلة لأعدائها المتكالبين على تفريق كلمتها , وابتزاز مواردها وطاقاتها , وإبعادها عن دينها الإسلامي .</a:t>
            </a:r>
            <a:endParaRPr lang="en-US" sz="2400" dirty="0" smtClean="0"/>
          </a:p>
          <a:p>
            <a:pPr rtl="1"/>
            <a:r>
              <a:rPr lang="ar-SA" sz="2400" dirty="0" smtClean="0"/>
              <a:t>فالعقيدة الإسلامية توحد كيان الفرد المسلم , كما توحد الأمة الإسلامية , وتجمع شملها , فالمؤمنون أخوة في كل زمان ومكان – كما تقرر المبادئ الإسلامية – كالجسد الواحد بتضامنها , وتكافلها في كل ما يأتيها من خير , أو يلحقها من ضرر , فالرسول الكريم صلوات الله وسلامه عليه يقول : " مثل المؤمنين في توادهم وتراحمهم كمثل الجسد الواحد إذا اشتكى منه عضو تداعى له سائر الجسد بالحمى والسهر " , وقوله : " المؤمن للمؤمن كالبنيان يشد بعضه بعضاً </a:t>
            </a:r>
            <a:r>
              <a:rPr lang="ar-SA" sz="1800" dirty="0" smtClean="0"/>
              <a:t>" , </a:t>
            </a:r>
            <a:endParaRPr lang="en-US" sz="1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الاقتصاد الإسلامي في خدمة العالم الإسلامي :</a:t>
            </a:r>
            <a:r>
              <a:rPr lang="en-US" dirty="0" smtClean="0"/>
              <a:t/>
            </a:r>
            <a:br>
              <a:rPr lang="en-US" dirty="0" smtClean="0"/>
            </a:br>
            <a:endParaRPr lang="en-US" dirty="0"/>
          </a:p>
        </p:txBody>
      </p:sp>
      <p:sp>
        <p:nvSpPr>
          <p:cNvPr id="3" name="عنصر نائب للمحتوى 2"/>
          <p:cNvSpPr>
            <a:spLocks noGrp="1"/>
          </p:cNvSpPr>
          <p:nvPr>
            <p:ph idx="1"/>
          </p:nvPr>
        </p:nvSpPr>
        <p:spPr>
          <a:xfrm>
            <a:off x="228600" y="1447800"/>
            <a:ext cx="9372600" cy="4678363"/>
          </a:xfrm>
        </p:spPr>
        <p:txBody>
          <a:bodyPr/>
          <a:lstStyle/>
          <a:p>
            <a:pPr rtl="1"/>
            <a:r>
              <a:rPr lang="ar-SA" sz="2000" dirty="0" smtClean="0"/>
              <a:t>يمكن للإسلام أن يقدم حلولاً تخدم العالم الإسلامي من الناحية الاقتصادية , ذلك أنه إذا ما التزم البشر بالفكرة الاقتصادية الإسلامية , فإنهم سيجدون فيها الحل الشافي لكل عللهم الاقتصادية , فالإسلام يعتبر أن صلاح المجتمع أساسه صلاح النفس , وفساد المجتمع أيضاً أساسه فساد النفس , ذلك أن الله لم يكن مغيراً نعمة أنعمها على قوم حتى يغيروا ما بأنفسهم , ومع ذلك فإن الإسلام لم </a:t>
            </a:r>
            <a:r>
              <a:rPr lang="ar-SA" sz="2000" dirty="0" err="1" smtClean="0"/>
              <a:t>يهمل</a:t>
            </a:r>
            <a:r>
              <a:rPr lang="ar-SA" sz="2000" dirty="0" smtClean="0"/>
              <a:t> الإصلاح العملي , وعليه فقد اهتم بالنواحي الاقتصادية , وقرر لها مبادئ إسلامية عامة , فهو ينظر إلى الثروة كعرض من أعراض الحياة الدنيا , ووسيلة من وسائل تيسير الحياة على الناس , فهو لم يذم المال , وإنما جعله مجرد وسيلة إن استخدمت في الخير فهي في الخير , وإن استخدمت في الشر فهي في الشر , فالمال ليس وسيلة إلى المتعة واللذة , ولا هو غاية الناس في الحياة , فيقتتلون من أجلها , ويأكل بعضهم بعضاً .</a:t>
            </a:r>
            <a:endParaRPr lang="en-US" sz="2000" dirty="0" smtClean="0"/>
          </a:p>
          <a:p>
            <a:pPr rtl="1"/>
            <a:r>
              <a:rPr lang="ar-SA" sz="2000" dirty="0" smtClean="0"/>
              <a:t>والإسلام يحث على الكسب والعمل , ولا يريد أن يكون المسلم عاطلاً , ولكن يريده عاملاً مكافحاً يستغل المال لخيره وخير أمته , وخير أهله , ويعتبر هذا عبادة من العبادات , والإسلام لا يقر التجرد والانقطاع عن الدنيا , كما تقول بعض الشرائع الأخرى , بل اعتبر الساعين وراء الكسب من الساعين إلى الخير , واعتبره قرة إلى الله سبحانه وتعالى ,</a:t>
            </a:r>
            <a:endParaRPr lang="en-US" sz="2000" dirty="0" smtClean="0"/>
          </a:p>
          <a:p>
            <a:pPr rtl="1"/>
            <a:r>
              <a:rPr lang="ar-SA" sz="2000" dirty="0" smtClean="0"/>
              <a:t>كما حدد الإسلام منابع الثروة وأنواعها , فجعلها التجارة , والزراعة , والصناعة , وآيات القرآن الكريم تشير إلى ذلك , كما تتحدث عن ثروة المعادن , والثروة المائية والحيوانية .</a:t>
            </a:r>
            <a:endParaRPr lang="en-US" sz="2000" dirty="0" smtClean="0"/>
          </a:p>
          <a:p>
            <a:pPr rtl="1"/>
            <a:r>
              <a:rPr lang="ar-SA" sz="2000" dirty="0" smtClean="0"/>
              <a:t>وكذلك حدد الإسلام مفهوم الملكية , ومقوماتها وأنواعها , وبين أحكام المعاملات من بيع , وشراء , وتجارة ودين ,</a:t>
            </a:r>
            <a:r>
              <a:rPr lang="ar-SA" sz="1600" dirty="0" smtClean="0"/>
              <a:t> </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sz="1800" dirty="0" smtClean="0"/>
              <a:t>والإسلام يحرم الكسب الحرام , ويوصي بالتعامل بالأمانة , والوفاء , وعدم الغش , ويحرم الإسلام الربا , ولا يقر أخذ مال الغير بغير حق شرعي كالغصب , والسرقة </a:t>
            </a:r>
            <a:r>
              <a:rPr lang="ar-SA" sz="1800" dirty="0" err="1" smtClean="0"/>
              <a:t>والغلول</a:t>
            </a:r>
            <a:r>
              <a:rPr lang="ar-SA" sz="1800" dirty="0" smtClean="0"/>
              <a:t> , وهو سرقة الأموال العامة , وما يأخذ بطريقة القمار , وأخذ المال في مقابل عمل محرم كالبغاء والرشوة وارتكاب الجرائم لقاء أجر , والعقود المحرمة وفي مقدمتها الربا , وكل ملكية تكسب بطريق عقد باطل .</a:t>
            </a:r>
            <a:endParaRPr lang="en-US" sz="1800" dirty="0" smtClean="0"/>
          </a:p>
          <a:p>
            <a:pPr rtl="1"/>
            <a:r>
              <a:rPr lang="ar-SA" sz="1800" dirty="0" smtClean="0"/>
              <a:t>وإلى جانب تحريم الربا , وأكل أموال الناس بالباطل , فقد حرم الإسلام أيضاً الاحتكار , والجشع والاستغلال , ونهى أن يكون المال دولة بين الأغنياء , كما قرر الإرث والوصية لتوزيع الثروة وعدم تجميعها في أيد معدودة .</a:t>
            </a:r>
            <a:endParaRPr lang="en-US" sz="1800" dirty="0" smtClean="0"/>
          </a:p>
          <a:p>
            <a:pPr rtl="1"/>
            <a:r>
              <a:rPr lang="ar-SA" sz="1800" dirty="0" smtClean="0"/>
              <a:t>ولم يفصل الإسلام الحياة الاقتصادية عن الحياة الدينية والخلقية , فإن الإنسان خلق لعبادة الله , وما في الأرض من ثمرات خلق لعين الإنسان في تلك العبادة , كما أن الإنسان حث على السعي في طلب الرزق وأباح الملكية الفردية , وبين الحلال والحرام في الكسب , ولقد ترك الإسلام للدولة أن تضع خططها الاقتصادية في هذه الأطر الإسلامية بما يناسب ظروفها وزمانها . </a:t>
            </a:r>
            <a:endParaRPr lang="en-US" sz="1800" dirty="0" smtClean="0"/>
          </a:p>
          <a:p>
            <a:pPr rtl="1"/>
            <a:r>
              <a:rPr lang="ar-SA" sz="1800" dirty="0" smtClean="0"/>
              <a:t>فأهداف الاقتصاد الإسلامي أهداف أخلاقية , وليس هدفه الإنتاج والربح المادي البحث الذي يجعل الحياة تكالباً وصراعاً وشقاءً , وهو مبني على قواعد أساسها العدل , وتكافؤ الفرص , والتعاون والتكافل , وكذلك التوازن بين حرية الفرد ومصلحة المجتمع , فجمع بين حرية الفرد وتدخل الدولة إقرار للعدالة والتكامل ومنعاً للظلم والاستغلال , مما يجعله متميزاً ومستقلاً عن سائر الأنظمة الرأسمالية والشيوعية والاشتراكية , ومبرأً من نقائضها وعيوبها , وهو يقرر الكليات ويترك التفاصيل لاجتهاد القائمين على معرفة ظروف الأمة وحاجاتها , والملتزمين بكليات </a:t>
            </a:r>
            <a:r>
              <a:rPr lang="ar-SA" sz="1800" dirty="0" err="1" smtClean="0"/>
              <a:t>الشرع</a:t>
            </a:r>
            <a:r>
              <a:rPr lang="ar-SA" sz="1800" dirty="0" smtClean="0"/>
              <a:t> الإسلامي .</a:t>
            </a:r>
            <a:endParaRPr lang="en-US" sz="1800" dirty="0" smtClean="0"/>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الأخذ الواعي بأسباب الحضارة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rtl="1"/>
            <a:r>
              <a:rPr lang="ar-SA" sz="2400" dirty="0" smtClean="0"/>
              <a:t>الحديث عن أسباب تدهور المسلمين ، وتقدم الغربيين ، أمر مطروق لا نود الخوض في تفصيلاته ، وتكفي الإشارة إلى ما قاله وردده الكثيرون من أن تأخر المسلمين عن ركب النهضة الحديثة ناتج عن تخليهم عن إحدى المميزات الأساسية للإسلام وهي التوافق التام بين العقيدة وبين ضرورات الحياة ، ما لم يحدث ذلك التوافق ، وما لم يتمسك المسلمون ويعودون إلى جوهر دينهم ، فلن تقوم لهم قائمة ، وسيظلون يتخبطون في دياجير الجهل والتخلف . </a:t>
            </a:r>
            <a:endParaRPr lang="en-US" sz="2400" dirty="0" smtClean="0"/>
          </a:p>
          <a:p>
            <a:pPr rtl="1"/>
            <a:r>
              <a:rPr lang="ar-SA" sz="2400" dirty="0" smtClean="0"/>
              <a:t>الإسلام دين يحض على العلم والتعلم ، وهو دين لا يتعارض والعلم الحديث ، بل يحث أتباعه على طلبه، وعليه لا مناص للمسلمين من العمل على الأخذ بأسباب الحضارة الحديثة ، ولكن في كثير من الوعي والتدبر ، فهم في غنى عن جوانبها الروحية والمعنوية ، ولكنها بحاجة إلى تقدمها التقني ، ومنجزاتها المفيدة ، وحتى في محاولة الاستفادة من التطور التكنولوجي ، فلابد من الاهتمام بالقيم الإسلامية حتى تكون استفادتنا من التطور العلمي والتقني إيجابية ومفيدةً . </a:t>
            </a:r>
            <a:endParaRPr lang="en-US" sz="2400" dirty="0" smtClean="0"/>
          </a:p>
          <a:p>
            <a:endParaRPr lang="en-US" sz="1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304800" y="1447800"/>
            <a:ext cx="9105900" cy="4678363"/>
          </a:xfrm>
        </p:spPr>
        <p:txBody>
          <a:bodyPr/>
          <a:lstStyle/>
          <a:p>
            <a:pPr rtl="1"/>
            <a:r>
              <a:rPr lang="ar-SA" sz="1400" dirty="0" smtClean="0"/>
              <a:t> </a:t>
            </a:r>
            <a:r>
              <a:rPr lang="ar-SA" sz="2400" dirty="0" smtClean="0"/>
              <a:t>أضف إلى ذلك أن العالم الإسلامي لن يتجاوز أزمة الجوع والفقر ، والتخلف إلا بالاستعانة بالتكنولوجيا في عصر تتطور فيه المعارف ، وتنمو بسرعة مذهلة – والتكنولوجيا تحتاج إلى تهيئه اجتماعية ، وتعليمية – قد تأخذ الكثير من وقت دول العالم الإسلامي التي يرزح معظم سكانها تحت ظلام الأمية والجهل ، ولكن لا مهرب من مواجهة التحديات الجسام والتغلب عليها ، والأخذ بأسباب النهضة الحديثة بما يتوافق مع مبادئ </a:t>
            </a:r>
            <a:r>
              <a:rPr lang="ar-SA" sz="2400" dirty="0" err="1" smtClean="0"/>
              <a:t>الشرع</a:t>
            </a:r>
            <a:r>
              <a:rPr lang="ar-SA" sz="2400" dirty="0" smtClean="0"/>
              <a:t> الإسلامي ، والطريق إلى ذلك صعب وطويل ، ولكن لابد من أن نبدأ أولاً بترجمة المراجع العلمية الكبرى في شتى مجالات التخصص والميادين التي نحتاج إليها – إلى اللغة العربية ، ولابد من إنشاء هيئات أو مؤسسات لتحقيق هذا الغرض ، وهو نقل الحضارة العالمية إلى اللغة العربية ، وعن طريق ترجمة تراث العالم القديم – الإغريقي وغيره – اكتسب علماء الإسلام الأوائل المهارات العلمية ، وأنجزوا وأضافوا إلى المعرفة البشرية ، الحضارة الإنسانية – وإسهاماتهم تلك حقيقة لا تحتاج إلى بيان ، وإسهامهم في الحضارة الأوروبية الحديثة التي قامت على ترجمة علومهم ومعارفهم – أمر لا يختلف عليه </a:t>
            </a:r>
            <a:r>
              <a:rPr lang="ar-SA" sz="2400" dirty="0" err="1" smtClean="0"/>
              <a:t>إثنان</a:t>
            </a:r>
            <a:r>
              <a:rPr lang="ar-SA" sz="2400" dirty="0" smtClean="0"/>
              <a:t>  .**     </a:t>
            </a:r>
            <a:endParaRPr lang="en-US" sz="2400" dirty="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1428</TotalTime>
  <Words>4196</Words>
  <Application>Microsoft Office PowerPoint</Application>
  <PresentationFormat>A4 Paper (210x297 mm)‎</PresentationFormat>
  <Paragraphs>109</Paragraphs>
  <Slides>27</Slides>
  <Notes>1</Notes>
  <HiddenSlides>0</HiddenSlides>
  <MMClips>0</MMClips>
  <ScaleCrop>false</ScaleCrop>
  <HeadingPairs>
    <vt:vector size="4" baseType="variant">
      <vt:variant>
        <vt:lpstr>سمة</vt:lpstr>
      </vt:variant>
      <vt:variant>
        <vt:i4>1</vt:i4>
      </vt:variant>
      <vt:variant>
        <vt:lpstr>عناوين الشرائح</vt:lpstr>
      </vt:variant>
      <vt:variant>
        <vt:i4>27</vt:i4>
      </vt:variant>
    </vt:vector>
  </HeadingPairs>
  <TitlesOfParts>
    <vt:vector size="28" baseType="lpstr">
      <vt:lpstr>Office Theme</vt:lpstr>
      <vt:lpstr>الشريحة 1</vt:lpstr>
      <vt:lpstr>المحاضرة الرابعة عشرة</vt:lpstr>
      <vt:lpstr>الجمهوريات الإسلامية في " كومونولث " الدول المستقلة </vt:lpstr>
      <vt:lpstr>1 – جمهورية أذربيجان :  </vt:lpstr>
      <vt:lpstr>2 – جمهورية طاجكستان : </vt:lpstr>
      <vt:lpstr>3 – جمهورية أوزبكستان : </vt:lpstr>
      <vt:lpstr>4 – جمهورية تركمانستان " تركمانيا " : </vt:lpstr>
      <vt:lpstr>5 – جمهورية كازاخستان : </vt:lpstr>
      <vt:lpstr>6 – جمهورية قرغيزستان : </vt:lpstr>
      <vt:lpstr>المسلمون في شرق أوروبا : </vt:lpstr>
      <vt:lpstr>انتشر الإسلام في بلاد شرق أوروبا بوسيلتين :  </vt:lpstr>
      <vt:lpstr>الشريحة 12</vt:lpstr>
      <vt:lpstr>1 – ألبانيا : </vt:lpstr>
      <vt:lpstr>2 – يوغسلافيا ( السابقة ) : </vt:lpstr>
      <vt:lpstr>3 – بلغاريا : </vt:lpstr>
      <vt:lpstr>الشريحة 16</vt:lpstr>
      <vt:lpstr>4 – رومانيا : </vt:lpstr>
      <vt:lpstr>5 – بولنده : </vt:lpstr>
      <vt:lpstr>6 – المجر : </vt:lpstr>
      <vt:lpstr>وجهة العالم الإسلامي </vt:lpstr>
      <vt:lpstr>الشريحة 21</vt:lpstr>
      <vt:lpstr>الشريحة 22</vt:lpstr>
      <vt:lpstr>الاقتصاد الإسلامي في خدمة العالم الإسلامي : </vt:lpstr>
      <vt:lpstr>الشريحة 24</vt:lpstr>
      <vt:lpstr>الأخذ الواعي بأسباب الحضارة : </vt:lpstr>
      <vt:lpstr>الشريحة 26</vt:lpstr>
      <vt:lpstr>الشريحة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107</cp:revision>
  <dcterms:created xsi:type="dcterms:W3CDTF">2009-10-14T19:14:34Z</dcterms:created>
  <dcterms:modified xsi:type="dcterms:W3CDTF">2012-11-24T12:43:27Z</dcterms:modified>
</cp:coreProperties>
</file>