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تطور الخدمة الاجتماعية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solidFill>
                  <a:srgbClr val="FF0000"/>
                </a:solidFill>
                <a:cs typeface="Arial" pitchFamily="34" charset="0"/>
              </a:rPr>
              <a:t>التطور التاريخي لمهنة الخدمة الاجتماعية.</a:t>
            </a:r>
          </a:p>
          <a:p>
            <a:pPr rtl="1" eaLnBrk="1" hangingPunct="1">
              <a:buFont typeface="Arial" pitchFamily="34" charset="0"/>
              <a:buChar char="•"/>
            </a:pPr>
            <a:r>
              <a:rPr lang="ar-SA" b="1" dirty="0" smtClean="0">
                <a:solidFill>
                  <a:srgbClr val="FF0000"/>
                </a:solidFill>
                <a:cs typeface="Arial" pitchFamily="34" charset="0"/>
              </a:rPr>
              <a:t>نشأة مهنة الخدمة الاجتماعية في مصر.</a:t>
            </a:r>
          </a:p>
          <a:p>
            <a:pPr rtl="1" eaLnBrk="1" hangingPunct="1">
              <a:buFont typeface="Arial" pitchFamily="34" charset="0"/>
              <a:buChar char="•"/>
            </a:pPr>
            <a:r>
              <a:rPr lang="ar-SA" b="1" dirty="0" smtClean="0">
                <a:solidFill>
                  <a:srgbClr val="FF0000"/>
                </a:solidFill>
                <a:cs typeface="Arial" pitchFamily="34" charset="0"/>
              </a:rPr>
              <a:t>الخدمة الاجتماعية في المملكة العربية السعودية.</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التطور التاريخي لمهنة الخدمة الاجتماعية:</a:t>
            </a:r>
            <a:endParaRPr lang="ar-SA" dirty="0"/>
          </a:p>
        </p:txBody>
      </p:sp>
      <p:sp>
        <p:nvSpPr>
          <p:cNvPr id="3" name="عنصر نائب للمحتوى 2"/>
          <p:cNvSpPr>
            <a:spLocks noGrp="1"/>
          </p:cNvSpPr>
          <p:nvPr>
            <p:ph idx="1"/>
          </p:nvPr>
        </p:nvSpPr>
        <p:spPr/>
        <p:txBody>
          <a:bodyPr/>
          <a:lstStyle/>
          <a:p>
            <a:r>
              <a:rPr lang="ar-SA" dirty="0" smtClean="0"/>
              <a:t>الخدمة الاجتماعية ظهرت استجابة لظروف اجتماعية سادت المجتمع الأمريكي، حيث واكب ظهورها ظهور مؤسسات الرعاية الاجتماعية التي تهدف إلى تقديم خدمات اجتماعية للأفراد والجماعات في المجتمع.</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المتغيرات التي صاحبت نشأة الخدمة الاجتماعية في الخارج:</a:t>
            </a:r>
            <a:endParaRPr lang="ar-SA" sz="3600" dirty="0"/>
          </a:p>
        </p:txBody>
      </p:sp>
      <p:sp>
        <p:nvSpPr>
          <p:cNvPr id="3" name="عنصر نائب للمحتوى 2"/>
          <p:cNvSpPr>
            <a:spLocks noGrp="1"/>
          </p:cNvSpPr>
          <p:nvPr>
            <p:ph idx="1"/>
          </p:nvPr>
        </p:nvSpPr>
        <p:spPr/>
        <p:txBody>
          <a:bodyPr/>
          <a:lstStyle/>
          <a:p>
            <a:r>
              <a:rPr lang="ar-SA" dirty="0" smtClean="0"/>
              <a:t>1- الثورة الصناعية.</a:t>
            </a:r>
          </a:p>
          <a:p>
            <a:r>
              <a:rPr lang="ar-SA" dirty="0" smtClean="0"/>
              <a:t>2- المشكلات المرتبطة بالنمو الحضري.</a:t>
            </a:r>
          </a:p>
          <a:p>
            <a:r>
              <a:rPr lang="ar-SA" dirty="0" smtClean="0"/>
              <a:t>3- الثورات والحروب في أوروبا وفرنسا.</a:t>
            </a:r>
          </a:p>
          <a:p>
            <a:r>
              <a:rPr lang="ar-SA" dirty="0" smtClean="0"/>
              <a:t>4- التحول من نظام الإقطاع إلى النظام الرأسمالي.</a:t>
            </a:r>
          </a:p>
          <a:p>
            <a:r>
              <a:rPr lang="ar-SA" dirty="0" smtClean="0"/>
              <a:t>5- تأثر التشريعات بالأفكار الاشتراكية.</a:t>
            </a:r>
          </a:p>
          <a:p>
            <a:r>
              <a:rPr lang="ar-SA" dirty="0" smtClean="0"/>
              <a:t>6- فشل التشريعات في مواجهة مشكلات المجتمع الأمريكي.</a:t>
            </a:r>
          </a:p>
          <a:p>
            <a:r>
              <a:rPr lang="ar-SA" dirty="0" smtClean="0"/>
              <a:t>7- الاستفادة من العلوم الإنسانية.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التطور التاريخي لمهنة الخدمة الاجتماعية في المجتمع الأمريكي:</a:t>
            </a:r>
            <a:endParaRPr lang="ar-SA" sz="3200" dirty="0"/>
          </a:p>
        </p:txBody>
      </p:sp>
      <p:sp>
        <p:nvSpPr>
          <p:cNvPr id="3" name="عنصر نائب للمحتوى 2"/>
          <p:cNvSpPr>
            <a:spLocks noGrp="1"/>
          </p:cNvSpPr>
          <p:nvPr>
            <p:ph idx="1"/>
          </p:nvPr>
        </p:nvSpPr>
        <p:spPr/>
        <p:txBody>
          <a:bodyPr/>
          <a:lstStyle/>
          <a:p>
            <a:r>
              <a:rPr lang="ar-SA" sz="2800" b="1" dirty="0" smtClean="0"/>
              <a:t>المرحلة الأولى: مرحلة التطوع وإنشاء المؤسسات الاجتماعية.</a:t>
            </a:r>
          </a:p>
          <a:p>
            <a:r>
              <a:rPr lang="ar-SA" sz="2400" dirty="0" smtClean="0"/>
              <a:t>وتتسم هذه المرحلة بالسمات التالية:</a:t>
            </a:r>
          </a:p>
          <a:p>
            <a:pPr>
              <a:buFontTx/>
              <a:buChar char="-"/>
            </a:pPr>
            <a:r>
              <a:rPr lang="ar-SA" sz="2400" dirty="0" smtClean="0"/>
              <a:t>انتشار الأفكار الإنسانية والاجتماعية التي جاءت </a:t>
            </a:r>
            <a:r>
              <a:rPr lang="ar-SA" sz="2400" dirty="0" err="1" smtClean="0"/>
              <a:t>بها</a:t>
            </a:r>
            <a:r>
              <a:rPr lang="ar-SA" sz="2400" dirty="0" smtClean="0"/>
              <a:t> الثورة الفرنسية مثل العدالة والمساواة والحرية والإخاء.</a:t>
            </a:r>
          </a:p>
          <a:p>
            <a:pPr>
              <a:buFontTx/>
              <a:buChar char="-"/>
            </a:pPr>
            <a:r>
              <a:rPr lang="ar-SA" sz="2400" dirty="0" smtClean="0"/>
              <a:t>ظهور العلوم الإنسانية وما جاءت </a:t>
            </a:r>
            <a:r>
              <a:rPr lang="ar-SA" sz="2400" dirty="0" err="1" smtClean="0"/>
              <a:t>به</a:t>
            </a:r>
            <a:r>
              <a:rPr lang="ar-SA" sz="2400" dirty="0" smtClean="0"/>
              <a:t> من نظريات تسعى إلى فهم دوافع السلوك الإنساني.</a:t>
            </a:r>
          </a:p>
          <a:p>
            <a:pPr>
              <a:buFontTx/>
              <a:buChar char="-"/>
            </a:pPr>
            <a:r>
              <a:rPr lang="ar-SA" sz="2400" dirty="0" smtClean="0"/>
              <a:t>بداية حركة تنظيم الإحسان ووجود متطوعين يعملون </a:t>
            </a:r>
            <a:r>
              <a:rPr lang="ar-SA" sz="2400" dirty="0" err="1" smtClean="0"/>
              <a:t>بها</a:t>
            </a:r>
            <a:r>
              <a:rPr lang="ar-SA" sz="2400" dirty="0" smtClean="0"/>
              <a:t> أدى إلى مطالبتهم باكتساب الاعتراف واعتبارهم متخصصين.</a:t>
            </a:r>
          </a:p>
          <a:p>
            <a:pPr>
              <a:buFontTx/>
              <a:buChar char="-"/>
            </a:pPr>
            <a:r>
              <a:rPr lang="ar-SA" sz="2400" dirty="0" smtClean="0"/>
              <a:t>وضع تصورات مهنية لصياغة مقومات الخدمة الاجتماعية كمهنة وتحليل بعض الحالات التي يعاني منها العملاء. </a:t>
            </a:r>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المرحلة الثانية: ظهور طرق مهنة الخدمة الاجتماعية (1917-1946).</a:t>
            </a:r>
          </a:p>
          <a:p>
            <a:pPr>
              <a:buFontTx/>
              <a:buChar char="-"/>
            </a:pPr>
            <a:r>
              <a:rPr lang="ar-SA" dirty="0" smtClean="0"/>
              <a:t>1917: ماري </a:t>
            </a:r>
            <a:r>
              <a:rPr lang="ar-SA" dirty="0" err="1" smtClean="0"/>
              <a:t>ريتشموند</a:t>
            </a:r>
            <a:r>
              <a:rPr lang="ar-SA" dirty="0" smtClean="0"/>
              <a:t> وكتابها التشخيص الاجتماعي الذي أوضح معالم طريقة خدمة الفرد.</a:t>
            </a:r>
          </a:p>
          <a:p>
            <a:pPr>
              <a:buFontTx/>
              <a:buChar char="-"/>
            </a:pPr>
            <a:r>
              <a:rPr lang="ar-SA" dirty="0" smtClean="0"/>
              <a:t>1933 تم وضع أول تعريف لخدمة الجماعة والاعتراف </a:t>
            </a:r>
            <a:r>
              <a:rPr lang="ar-SA" dirty="0" err="1" smtClean="0"/>
              <a:t>بها</a:t>
            </a:r>
            <a:r>
              <a:rPr lang="ar-SA" dirty="0" smtClean="0"/>
              <a:t> عام 1935 خلال المؤتمر القومي للخدمة الاجتماعية.</a:t>
            </a:r>
          </a:p>
          <a:p>
            <a:pPr>
              <a:buFontTx/>
              <a:buChar char="-"/>
            </a:pPr>
            <a:r>
              <a:rPr lang="ar-SA" dirty="0" smtClean="0"/>
              <a:t>1937 ظهور قانون الضمان الاجتماعي.</a:t>
            </a:r>
          </a:p>
          <a:p>
            <a:pPr>
              <a:buFontTx/>
              <a:buChar char="-"/>
            </a:pPr>
            <a:r>
              <a:rPr lang="ar-SA" dirty="0" smtClean="0"/>
              <a:t>1946 الاعتراف بطريقة تنظيم المجتمع في المؤتمر القومي للخدمة الاجتماعية.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وفي عام 1948 وضع تعريف للخدمة الاجتماعية تناول طرقها الثلاثة وهو تعريف </a:t>
            </a:r>
            <a:r>
              <a:rPr lang="ar-SA" sz="2800" dirty="0" err="1" smtClean="0"/>
              <a:t>هيربرت</a:t>
            </a:r>
            <a:r>
              <a:rPr lang="ar-SA" sz="2800" dirty="0" smtClean="0"/>
              <a:t> ستروب وهو أنها فن توصيل الموارد المختلفة إلى الفرد والجماعة والمجتمع لإشباع حاجاتهم عن طريق استخدام طريقة علمية لمساعدة الناس على مساعدة أنفسهم.</a:t>
            </a:r>
          </a:p>
          <a:p>
            <a:r>
              <a:rPr lang="ar-SA" sz="2800" dirty="0" smtClean="0"/>
              <a:t>تلا ذلك الانفتاح على التراث العلمي الاجتماعي وأخذت مناهج إعداد الأخصائيين الاجتماعيين تهتم بدراسة النظرية الاجتماعية وفي نهاية الخمسينات أصبحت الخدمة الاجتماعية توصف بأنها وسيلة لحماية المجتمع وتقديم الخدمات العلاجية وأصبح هدف الخدمة الاجتماعية يضم ثلاث طرق أو مناهج أساسية في الممارسة وهي خدمة الفرد وخدمة الجماعة وتنظيم المجتمع.</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المرحلة الثالثة: ظهور الطرق المساعدة في الخدمة الاجتماعية خلال الستينات والسبعينات.</a:t>
            </a:r>
          </a:p>
          <a:p>
            <a:r>
              <a:rPr lang="ar-SA" sz="2800" dirty="0" smtClean="0"/>
              <a:t>خلال الستينات ظهرت العديد من المشروعات القومية للرعاية الاجتماعية بالولايات المتحدة الأمريكية تهدف إلى النهوض بالمناطق الفقيرة الاجتماعية وهكذا كانت بداية نشأة طريقة التخطيط الاجتماعي.</a:t>
            </a:r>
          </a:p>
          <a:p>
            <a:r>
              <a:rPr lang="ar-SA" sz="2800" dirty="0" smtClean="0"/>
              <a:t>كما ظهرت طريقة البحث والإدارة في الخدمة الاجتماعية استجابة للظروف والمشكلات ونتيجة لازدياد عدد المؤسسات الاجتماعية أصبح من الضروري وجود طريقة تهدف إلى إدارة هذه المؤسسات بشكل علمي وهي طريقة الإدارة في الخدمة الاجتماعية.</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المرحلة الرابعة: المرحلة الحالية لمهنة الخدمة الاجتماعية وتبدأ من الثمانينات إلى وقتنا الحالي.</a:t>
            </a:r>
          </a:p>
          <a:p>
            <a:r>
              <a:rPr lang="ar-SA" dirty="0" smtClean="0"/>
              <a:t>تتميز هذه المرحلة باستخدام الأسلوب العلمي المنظم للكشف عن مسببات المشكلات القائمة في المجتمع. وتتميز هذه المرحلة باتجاهات يمكن تحديدها فيما يلي:</a:t>
            </a:r>
          </a:p>
          <a:p>
            <a:r>
              <a:rPr lang="ar-SA" dirty="0" smtClean="0"/>
              <a:t>1- التركيز على التفاعل بين الفرد والبيئة المحيطة </a:t>
            </a:r>
            <a:r>
              <a:rPr lang="ar-SA" dirty="0" err="1" smtClean="0"/>
              <a:t>به</a:t>
            </a:r>
            <a:r>
              <a:rPr lang="ar-SA" dirty="0" smtClean="0"/>
              <a:t>.</a:t>
            </a:r>
          </a:p>
          <a:p>
            <a:r>
              <a:rPr lang="ar-SA" dirty="0" smtClean="0"/>
              <a:t>2- الاهتمام بدراسة المجتمعات من حيث تركيبها العضوي ومن حيث حاجاتها.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مراجعة الميثاق الأخلاقي للأخصائيين الاجتماعيين والذي يوجه السلوك المهني </a:t>
            </a:r>
            <a:r>
              <a:rPr lang="ar-SA" dirty="0" err="1" smtClean="0"/>
              <a:t>للمارس</a:t>
            </a:r>
            <a:r>
              <a:rPr lang="ar-SA" dirty="0" smtClean="0"/>
              <a:t>.</a:t>
            </a:r>
          </a:p>
          <a:p>
            <a:r>
              <a:rPr lang="ar-SA" dirty="0" smtClean="0"/>
              <a:t>4- أصبحت حقوق المواطنين حقوقا مقررة على المستوى الدولي والمحلي.</a:t>
            </a:r>
          </a:p>
          <a:p>
            <a:r>
              <a:rPr lang="ar-SA" dirty="0" smtClean="0"/>
              <a:t>5- الاهتمام بإصدار دوريات علمية تتضمن مقالات في الخدمة الاجتماعية.</a:t>
            </a:r>
          </a:p>
          <a:p>
            <a:r>
              <a:rPr lang="ar-SA" dirty="0" smtClean="0"/>
              <a:t>6- ازدياد الاهتمام بإعداد الأخصائيين الاجتماعيين لمقابلة الطلب المتزايد عليهم لسد حاجات التطور الحضاري الحديث.</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نشأة وتطور مهنة الخدمة الاجتماعية في مصر:</a:t>
            </a:r>
            <a:endParaRPr lang="ar-SA" dirty="0"/>
          </a:p>
        </p:txBody>
      </p:sp>
      <p:sp>
        <p:nvSpPr>
          <p:cNvPr id="3" name="عنصر نائب للمحتوى 2"/>
          <p:cNvSpPr>
            <a:spLocks noGrp="1"/>
          </p:cNvSpPr>
          <p:nvPr>
            <p:ph idx="1"/>
          </p:nvPr>
        </p:nvSpPr>
        <p:spPr/>
        <p:txBody>
          <a:bodyPr/>
          <a:lstStyle/>
          <a:p>
            <a:r>
              <a:rPr lang="ar-SA" dirty="0" smtClean="0"/>
              <a:t>يمكن القول أن مهنة الخدمة الاجتماعية قد نشأت في مصر نتيجة لاحتياج المجتمع المصري لها من ناحية وجهود الشباب المثقف الذي أحس بمشاكل المجتمع وبعض الجاليات الأجنبية من ناحية أخرى.</a:t>
            </a:r>
          </a:p>
          <a:p>
            <a:r>
              <a:rPr lang="ar-SA" dirty="0" smtClean="0"/>
              <a:t>ويمكن أن نميز بين ثلاث مراحل حددت نشأة وتطور المهنة في مصر وهي: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المرحلة الأولى: مرحلة النشاط التطوعي (قبل عام 1935).</a:t>
            </a:r>
          </a:p>
          <a:p>
            <a:r>
              <a:rPr lang="ar-SA" dirty="0" smtClean="0"/>
              <a:t>وكانت امتدادا للإحسان وفعل الخير من جانب المتطوعين فنشأت محلة الرواد بمدينة القاهرة عام 1930 لخدمة أهالي الحي الموجودة فيه وتوجيه سكانه ليكونوا مواطنين صالحين. كما فكر بعض المصلحين في عام 1932 في تكوين جماعة لدراسة النواحي الاجتماعية التي يمكن </a:t>
            </a:r>
            <a:r>
              <a:rPr lang="ar-SA" dirty="0" err="1" smtClean="0"/>
              <a:t>لمجهوداتهم</a:t>
            </a:r>
            <a:r>
              <a:rPr lang="ar-SA" dirty="0" smtClean="0"/>
              <a:t> المحدودة أن تؤثر فيها وكان من نتيجة تلك الدراسة إنشاء نادي لأبناء الشعب ليكون بيئة صالحة يمارس فيها الشباب أنشطة تعود عليهم بالنفع.</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المرحلة الثانية: بداية الاهتمام بتعليم الخدمة الاجتماعية (1935-1968).</a:t>
            </a:r>
          </a:p>
          <a:p>
            <a:r>
              <a:rPr lang="ar-SA" dirty="0" smtClean="0"/>
              <a:t>في هذه المرحلة بدأت جهود الجالية اليونانية في عام 1935بإنشاء مدرسة الخدمة الاجتماعية بمدينة الإسكندرية لتعليم الأجانب الذين يعملون في ميادين الرعاية الاجتماعية في مصر ثم توالى إنشاء المعاهد الأهلية والحكومية لتدريس الخدمة الاجتماعية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المرحلة الثالثة (الحالية) الاهتمام بالدراسات العليا في الخدمة الاجتماعية (1968 حتى الآن).</a:t>
            </a:r>
          </a:p>
          <a:p>
            <a:r>
              <a:rPr lang="ar-SA" dirty="0" smtClean="0"/>
              <a:t>وفيها تم الاهتمام بتخريج متخصصين على مستوى الدبلوم والبكالوريوس والماجستير والدكتوراه وتطوير مناهج إعداد الأخصائي الاجتماعي إلى جانب الاعتراف الاجتماعي بالمهنة والاهتمام بعقد المؤتمرات العلمية.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الخدمة الاجتماعية في المملكة العربية السعودية:</a:t>
            </a:r>
            <a:endParaRPr lang="ar-SA" dirty="0"/>
          </a:p>
        </p:txBody>
      </p:sp>
      <p:sp>
        <p:nvSpPr>
          <p:cNvPr id="3" name="عنصر نائب للمحتوى 2"/>
          <p:cNvSpPr>
            <a:spLocks noGrp="1"/>
          </p:cNvSpPr>
          <p:nvPr>
            <p:ph idx="1"/>
          </p:nvPr>
        </p:nvSpPr>
        <p:spPr/>
        <p:txBody>
          <a:bodyPr/>
          <a:lstStyle/>
          <a:p>
            <a:r>
              <a:rPr lang="ar-SA" dirty="0" smtClean="0"/>
              <a:t>انطلاقا من تعاليم الإسلام التي تحض على التعاون والتكافل تقدم حكومة المملكة العربية لمواطنيها كافة الخدمات التي تتضمنها السياسة الاجتماعية وخطط التنمية الشاملة بالمجتمع السعودي.</a:t>
            </a:r>
          </a:p>
          <a:p>
            <a:r>
              <a:rPr lang="ar-SA" dirty="0" smtClean="0"/>
              <a:t>وهناك عديد من الأسباب والعوامل التاريخية التي أحاطت بظهور وتطور مهنة الخدمة الاجتماعية بالمملكة العربية السعودية ترتبط بثلاثة أبعاد أساسية هي: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البعد الأول: يتعلق بالمجتمع السعودي في مرحلة التحول الاجتماعي:</a:t>
            </a:r>
          </a:p>
          <a:p>
            <a:r>
              <a:rPr lang="ar-SA" dirty="0" smtClean="0"/>
              <a:t>حيث شهد المجتمع السعودي نموا اقتصاديا كبيرا صاحبه تغير حضاري وتحول اجتماعي سريع انعكست آثاره على سلوك واتجاهات السكان والعلاقات بينهم والقيم السائدة مما استوجب وجود الخدمة الاجتماعية لتحقيق التوازن بين الجوانب المادية والمعنوية الناجمة عن التغير الحضاري والتحول الاجتماعي ومواجهة المشكلات الناجمة عن عدم التوازن بين جانبي التغير في المجتمع السعودي.</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البعد الثاني: بعض الحقائق والمعطيات الموجهة للرعاية الاجتماعية في المجتمع السعودي:</a:t>
            </a:r>
          </a:p>
          <a:p>
            <a:r>
              <a:rPr lang="ar-SA" sz="2800" dirty="0" smtClean="0"/>
              <a:t>شهد المجتمع السعودي تغيرا في أنماط الحياة من أسرة ممتدة إلى أسرة نواة مما اقتضى من الدولة أن تحل محل الأسرة الممتدة ولذا وجدت المؤسسات الاجتماعية لتعمل على تلبية احتياجات المواطنين.</a:t>
            </a:r>
          </a:p>
          <a:p>
            <a:r>
              <a:rPr lang="ar-SA" sz="2800" dirty="0" smtClean="0"/>
              <a:t>وعلى هذا اهتمت المملكة بالخدمة الاجتماعية كمهنة تستهدف توفير خدمات الرعاية الاجتماعية في المجتمع من خلال عمل الأخصائيين الاجتماعيين في المؤسسات المختلفة في كافة مجالات الرعاية الاجتماعية في إطار المعطيات الموجهة للرعاية في المجتمع.</a:t>
            </a:r>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البعد الثالث: اتجاهات خطط التنمية نحو برامج الرعاية الاجتماعية بالمملكة:</a:t>
            </a:r>
          </a:p>
          <a:p>
            <a:r>
              <a:rPr lang="ar-SA" dirty="0" smtClean="0"/>
              <a:t>سعت المملكة إلى التوسع في فرص التعليم المجاني والاهتمام بالتدريب في مجالات عديدة مما كان دافعا من الدوافع لاهتمام المملكة بالخدمة الاجتماعية تعليما وممارسة لإمكانية مساهمة الأخصائيين الاجتماعيين مع التخصصات الأخرى العاملة في مجالات الإنتاج والخدمات في إطار من التنسيق لتحقيق أهداف خطط التنمية في الارتقاء بمستوى معيشة المواطنين ودعم الاستقرار الاجتماعي.</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خصائص الاهتمام بتعليم وممارسة الخدمة الاجتماعية في المملكة:</a:t>
            </a:r>
            <a:endParaRPr lang="ar-SA" sz="3600" b="1" dirty="0"/>
          </a:p>
        </p:txBody>
      </p:sp>
      <p:sp>
        <p:nvSpPr>
          <p:cNvPr id="3" name="عنصر نائب للمحتوى 2"/>
          <p:cNvSpPr>
            <a:spLocks noGrp="1"/>
          </p:cNvSpPr>
          <p:nvPr>
            <p:ph idx="1"/>
          </p:nvPr>
        </p:nvSpPr>
        <p:spPr/>
        <p:txBody>
          <a:bodyPr/>
          <a:lstStyle/>
          <a:p>
            <a:r>
              <a:rPr lang="ar-SA" dirty="0" smtClean="0"/>
              <a:t>يلاحظ على ممارسة مهنة الخدمة الاجتماعية وتعليمها بالمملكة ما يلي:</a:t>
            </a:r>
          </a:p>
          <a:p>
            <a:r>
              <a:rPr lang="ar-SA" dirty="0" smtClean="0"/>
              <a:t>1- أن بدء انتقال مهنة الخدمة الاجتماعية إلى السعودية كان من مصر عن طريق الاستعانة ببعض الأخصائيين الاجتماعيين المصريين للعمل في وزارة المعارف للإشراف على إدارة التربية والنشاط الاجتماعي.</a:t>
            </a:r>
          </a:p>
          <a:p>
            <a:r>
              <a:rPr lang="ar-SA" dirty="0" smtClean="0"/>
              <a:t>2- في إطار </a:t>
            </a:r>
            <a:r>
              <a:rPr lang="ar-SA" dirty="0" err="1" smtClean="0"/>
              <a:t>سعودة</a:t>
            </a:r>
            <a:r>
              <a:rPr lang="ar-SA" dirty="0" smtClean="0"/>
              <a:t> الوظائف تم الاستغناء عن أغلب الأخصائيين الاجتماعيين من غير السعوديين ليحل محلهم المواطنون من الأخصائيين الاجتماعيين.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تعدد صور إعداد الأخصائي الاجتماعي سواء من خلال شعبة تابعة لأحد الأقسام العلمية أو أحد الأقسام المستقلة، أو كلية لإعداد الأخصائيين.</a:t>
            </a:r>
          </a:p>
          <a:p>
            <a:r>
              <a:rPr lang="ar-SA" dirty="0" smtClean="0"/>
              <a:t>4- اهتمام المملكة بإرسال البعثات من أبناء المجتمع لدراسة الماجستير والدكتوراه في بعض الدول الأجنبية إلى جانب الاهتمام بالدراسات العليا في بعض الشعب أو الأقسام.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الاهتمام بعقد المؤتمرات العلمية المحلية أو المشاركة في المؤتمرات الدولية والعالمية للخدمة الاجتماعية.</a:t>
            </a:r>
          </a:p>
          <a:p>
            <a:r>
              <a:rPr lang="ar-SA" dirty="0" smtClean="0"/>
              <a:t>6- الاستعانة بالأكاديميين من المتخصصين في الخدمة الاجتماعية من الدول العربية خاصة مصر إلى جانب الوطنيين للمشاركة في إعداد الأخصائيين الاجتماعيين وفق أحدث المناهج العالمية للإعداد المهني في إطار الخدمة الاجتماعية وبما يتمشى مع واقع المجتمع السعودي.</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1873</TotalTime>
  <Words>1204</Words>
  <Application>Microsoft Office PowerPoint</Application>
  <PresentationFormat>A4 Paper (210x297 mm)‎</PresentationFormat>
  <Paragraphs>73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الأولى</vt:lpstr>
      <vt:lpstr>النقاط الأساسية:</vt:lpstr>
      <vt:lpstr>التطور التاريخي لمهنة الخدمة الاجتماعية:</vt:lpstr>
      <vt:lpstr>المتغيرات التي صاحبت نشأة الخدمة الاجتماعية في الخارج:</vt:lpstr>
      <vt:lpstr>التطور التاريخي لمهنة الخدمة الاجتماعية في المجتمع الأمريكي:</vt:lpstr>
      <vt:lpstr>الشريحة 7</vt:lpstr>
      <vt:lpstr>الشريحة 8</vt:lpstr>
      <vt:lpstr>الشريحة 9</vt:lpstr>
      <vt:lpstr>الشريحة 10</vt:lpstr>
      <vt:lpstr>الشريحة 11</vt:lpstr>
      <vt:lpstr>نشأة وتطور مهنة الخدمة الاجتماعية في مصر:</vt:lpstr>
      <vt:lpstr>الشريحة 13</vt:lpstr>
      <vt:lpstr>الشريحة 14</vt:lpstr>
      <vt:lpstr>الشريحة 15</vt:lpstr>
      <vt:lpstr>الخدمة الاجتماعية في المملكة العربية السعودية:</vt:lpstr>
      <vt:lpstr>الشريحة 17</vt:lpstr>
      <vt:lpstr>الشريحة 18</vt:lpstr>
      <vt:lpstr>الشريحة 19</vt:lpstr>
      <vt:lpstr>خصائص الاهتمام بتعليم وممارسة الخدمة الاجتماعية في المملكة:</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154</cp:revision>
  <dcterms:created xsi:type="dcterms:W3CDTF">2009-10-14T19:14:34Z</dcterms:created>
  <dcterms:modified xsi:type="dcterms:W3CDTF">2012-10-19T08:00:23Z</dcterms:modified>
</cp:coreProperties>
</file>