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اسم المقرر: </a:t>
            </a:r>
            <a:r>
              <a:rPr lang="ar-SA" sz="2800" dirty="0" smtClean="0"/>
              <a:t>أسس الخدمة الاجتماعية</a:t>
            </a:r>
            <a:endParaRPr lang="ar-SA" sz="2800" dirty="0" smtClean="0">
              <a:solidFill>
                <a:schemeClr val="tx1"/>
              </a:solidFill>
            </a:endParaRPr>
          </a:p>
          <a:p>
            <a:endParaRPr lang="ar-SA" sz="2800"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32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فلسفة الخدمة الاجتماعية وعلاقتها بالعلوم الاجتماعية الأخرى</a:t>
            </a:r>
            <a:endParaRPr kumimoji="0" lang="ar-SA" sz="32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أهم مكونات فلسفة الخدمة الاجتماعية.</a:t>
            </a:r>
          </a:p>
          <a:p>
            <a:pPr rtl="1" eaLnBrk="1" hangingPunct="1">
              <a:buFont typeface="Arial" pitchFamily="34" charset="0"/>
              <a:buChar char="•"/>
            </a:pPr>
            <a:r>
              <a:rPr lang="ar-SA" b="1" dirty="0" smtClean="0">
                <a:cs typeface="Arial" pitchFamily="34" charset="0"/>
              </a:rPr>
              <a:t>فلسفة الخدمة الاجتماعية.</a:t>
            </a:r>
          </a:p>
          <a:p>
            <a:pPr rtl="1" eaLnBrk="1" hangingPunct="1">
              <a:buFont typeface="Arial" pitchFamily="34" charset="0"/>
              <a:buChar char="•"/>
            </a:pPr>
            <a:r>
              <a:rPr lang="ar-SA" b="1" dirty="0" smtClean="0">
                <a:cs typeface="Arial" pitchFamily="34" charset="0"/>
              </a:rPr>
              <a:t>العلاقة بين الخدمة الاجتماعية والعلوم الأخرى.</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تعتمد فلسفة الخدمة الاجتماعية بشكل أولي على القيم المنبثقة من الرغبات المجتمعية المتنوعة. وفي هذا الجزء نركز على القيم التي تسعى الخدمة الاجتماعية إلى حمايتها وصيانتها كالقيم الروحية والإنسانية.</a:t>
            </a:r>
          </a:p>
          <a:p>
            <a:r>
              <a:rPr lang="ar-SA" dirty="0" smtClean="0"/>
              <a:t>فلسفة الخدمة الاجتماعية تركز على الحقائق التي تعزز تحقيق الذات للفرد والأسرة والجماعات والمجتمعات، فهي بذلك تساعد على التمكن من حل المشكلات والمساهمة في الوقاية من المشكلات.</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أهم مكونات فلسفة الخدمة الاجتماعية:</a:t>
            </a:r>
            <a:endParaRPr lang="ar-SA" dirty="0"/>
          </a:p>
        </p:txBody>
      </p:sp>
      <p:sp>
        <p:nvSpPr>
          <p:cNvPr id="3" name="عنصر نائب للمحتوى 2"/>
          <p:cNvSpPr>
            <a:spLocks noGrp="1"/>
          </p:cNvSpPr>
          <p:nvPr>
            <p:ph idx="1"/>
          </p:nvPr>
        </p:nvSpPr>
        <p:spPr/>
        <p:txBody>
          <a:bodyPr/>
          <a:lstStyle/>
          <a:p>
            <a:r>
              <a:rPr lang="ar-SA" dirty="0" smtClean="0"/>
              <a:t>1- مفهوم النسبية:</a:t>
            </a:r>
          </a:p>
          <a:p>
            <a:r>
              <a:rPr lang="ar-SA" dirty="0" smtClean="0"/>
              <a:t>والذي يعتبر مفتاحا لفهم طبيعة الإنسان واحتياجاته وعلاقة الخدمة الاجتماعية </a:t>
            </a:r>
            <a:r>
              <a:rPr lang="ar-SA" dirty="0" err="1" smtClean="0"/>
              <a:t>به</a:t>
            </a:r>
            <a:r>
              <a:rPr lang="ar-SA" dirty="0" smtClean="0"/>
              <a:t>.</a:t>
            </a:r>
          </a:p>
          <a:p>
            <a:r>
              <a:rPr lang="ar-SA" dirty="0" smtClean="0"/>
              <a:t>2- قيم الخدمة الاجتماعية ارتباطا بمفهوم النسبية:</a:t>
            </a:r>
          </a:p>
          <a:p>
            <a:r>
              <a:rPr lang="ar-SA" dirty="0" smtClean="0"/>
              <a:t>فالخدمة الاجتماعية تعمل من أجل الدفاع عن القيم التالية: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احترام الإنسان وكرامته.</a:t>
            </a:r>
          </a:p>
          <a:p>
            <a:r>
              <a:rPr lang="ar-SA" dirty="0" smtClean="0"/>
              <a:t>- تقبل الاختلافات (الفروق الفردية).</a:t>
            </a:r>
          </a:p>
          <a:p>
            <a:r>
              <a:rPr lang="ar-SA" dirty="0" smtClean="0"/>
              <a:t>- إشباع الاحتياجات الإنسانية.</a:t>
            </a:r>
          </a:p>
          <a:p>
            <a:r>
              <a:rPr lang="ar-SA" dirty="0" smtClean="0"/>
              <a:t>- الحرية.</a:t>
            </a:r>
          </a:p>
          <a:p>
            <a:r>
              <a:rPr lang="ar-SA" dirty="0" smtClean="0"/>
              <a:t>- حق تقرير المصير.</a:t>
            </a:r>
          </a:p>
          <a:p>
            <a:r>
              <a:rPr lang="ar-SA" dirty="0" smtClean="0"/>
              <a:t>- المشاركة الاجتماعية.</a:t>
            </a:r>
          </a:p>
          <a:p>
            <a:r>
              <a:rPr lang="ar-SA" dirty="0" smtClean="0"/>
              <a:t>- أهمية العمل واستثمار وقت الفراغ.</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النظريات الإنسانية الأساسية والتي تتناول الإنسان من كافة جوانبه وتقوم على الحقائق التالية:</a:t>
            </a:r>
          </a:p>
          <a:p>
            <a:r>
              <a:rPr lang="ar-SA" dirty="0" smtClean="0"/>
              <a:t>- الإنسان بكل مظاهره هو جزء من الطبيعة.</a:t>
            </a:r>
          </a:p>
          <a:p>
            <a:r>
              <a:rPr lang="ar-SA" dirty="0" smtClean="0"/>
              <a:t>- الإنسان كبقية المخلوقات يعتمد على نفسه ويحتاج الاعتماد على الآخرين وعلى الطبيعة.</a:t>
            </a:r>
          </a:p>
          <a:p>
            <a:r>
              <a:rPr lang="ar-SA" dirty="0" smtClean="0"/>
              <a:t>- الإنسان قادر على مواجهة تحديات الحياة من خلال إشباع احتياجاته كذلك هو قادر على تنمية واستخدام قدراته استخداما كاملا.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المعنى الروحي للحياة يضفيه عليه الإنسان.</a:t>
            </a:r>
          </a:p>
          <a:p>
            <a:r>
              <a:rPr lang="ar-SA" dirty="0" smtClean="0"/>
              <a:t>- السعادة والإنجاز للشخص وللآخرين أحد الأهداف المهمة للحياة.</a:t>
            </a:r>
          </a:p>
          <a:p>
            <a:r>
              <a:rPr lang="ar-SA" dirty="0" smtClean="0"/>
              <a:t>- معظم المواثيق وضعت من قبل الإنسان والقيم والأخلاقيات هي خبرات إنسانية.</a:t>
            </a:r>
          </a:p>
          <a:p>
            <a:r>
              <a:rPr lang="ar-SA" dirty="0" smtClean="0"/>
              <a:t>- القيمة المثلى هي الوجود الإنساني فكل إنسان له قيمة متساوية مع الآخرين، فالقوانين والحكومات والمؤسسات الأخرى وجدت لخدمة الإنسان.</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البرمجية التي تحكم الجانب </a:t>
            </a:r>
            <a:r>
              <a:rPr lang="ar-SA" dirty="0" err="1" smtClean="0"/>
              <a:t>المهاري</a:t>
            </a:r>
            <a:r>
              <a:rPr lang="ar-SA" dirty="0" smtClean="0"/>
              <a:t> والقدرات بواسطة فعالية نتائجها، أي قد يصبح صحيحا وقابلا للفهم إذا أثبت أنه قابل للاستخدام الكامل وقليل الضرر عمليا. وبذا يمكن أن نستنتج:</a:t>
            </a:r>
          </a:p>
          <a:p>
            <a:r>
              <a:rPr lang="ar-SA" dirty="0" smtClean="0"/>
              <a:t>- أن الإنسانية هي فلسفة وطريقة برمجية.</a:t>
            </a:r>
          </a:p>
          <a:p>
            <a:r>
              <a:rPr lang="ar-SA" dirty="0" smtClean="0"/>
              <a:t>- فلسفة الخدمة الاجتماعية ليست علما لأنها تتعامل مع القضايا الفلسفية.</a:t>
            </a:r>
          </a:p>
          <a:p>
            <a:r>
              <a:rPr lang="ar-SA" dirty="0" smtClean="0"/>
              <a:t>- لا نستطيع الاعتماد كليا على العلم ليعطينا المبادئ الضرورية لتطوير ديناميكية طرق الخدمة الاجتماعية.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العلم لا يستطيع إخبارنا عن كل ما نحتاج معرفته ولذلك ففلسفة الخدمة الاجتماعية تحاول التعامل مع بعض القضايا التي لا نستطيع تناولها بطريقة علمية اليوم. ومن هذه القضايا الفلسفية:</a:t>
            </a:r>
          </a:p>
          <a:p>
            <a:r>
              <a:rPr lang="ar-SA" dirty="0" smtClean="0"/>
              <a:t>1- ما هو الإنسان؟</a:t>
            </a:r>
          </a:p>
          <a:p>
            <a:r>
              <a:rPr lang="ar-SA" dirty="0" smtClean="0"/>
              <a:t>2- ما هي المسئوليات التي يجب توجيهها نحو أنفسنا والطبيعة؟</a:t>
            </a:r>
          </a:p>
          <a:p>
            <a:r>
              <a:rPr lang="ar-SA" dirty="0" smtClean="0"/>
              <a:t>3- ما المقصود بأنواع الرغبات في الحياة؟</a:t>
            </a:r>
          </a:p>
          <a:p>
            <a:r>
              <a:rPr lang="ar-SA" dirty="0" smtClean="0"/>
              <a:t>4- ما المقصود بالمجتمع؟</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الخدمة الاجتماعية: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يرى البعض أن الفلسفة هي مجموعة من الحقائق وليست قيما إذ أن القيمة </a:t>
            </a:r>
            <a:r>
              <a:rPr lang="ar-SA" dirty="0" err="1" smtClean="0"/>
              <a:t>شئ</a:t>
            </a:r>
            <a:r>
              <a:rPr lang="ar-SA" dirty="0" smtClean="0"/>
              <a:t> نسبي ومتغير والحقيقة شيء ثابت والخدمة الاجتماعية كعلم ينبغي أن ترتكز على الثوابت. لذلك فإن فلسفة الخدمة الاجتماعية هي مجموعة الحقائق التي تعتمد عليها المهنة ويمكن أن نوردها فيما يلي: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الأفراد مختلفون في قدراتهم واستعداداتهم ومهاراتهم وهو ما جعل المهنة تعترف بالفروق الفردية.</a:t>
            </a:r>
          </a:p>
          <a:p>
            <a:endParaRPr lang="ar-SA" dirty="0" smtClean="0"/>
          </a:p>
          <a:p>
            <a:r>
              <a:rPr lang="ar-SA" dirty="0" smtClean="0"/>
              <a:t>2- عملاء الخدمة الاجتماعية هم مصدر التغيير.</a:t>
            </a:r>
          </a:p>
          <a:p>
            <a:endParaRPr lang="ar-SA" dirty="0" smtClean="0"/>
          </a:p>
          <a:p>
            <a:r>
              <a:rPr lang="ar-SA" dirty="0" smtClean="0"/>
              <a:t>3- تؤمن الخدمة الاجتماعية أن علاج المشكلات يعتمد على جانبين ذاتي وبيئي.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الإيمان بكرامة الإنسان وأن كرامة الإنسان أهم من مساعدته.</a:t>
            </a:r>
          </a:p>
          <a:p>
            <a:endParaRPr lang="ar-SA" sz="800" dirty="0" smtClean="0"/>
          </a:p>
          <a:p>
            <a:r>
              <a:rPr lang="ar-SA" dirty="0" smtClean="0"/>
              <a:t>5- الاعتماد المتبادل بين جميع الأنساق التي تتعامل معها الخدمة الاجتماعية (الفرد – الجماعة – المجتمع).</a:t>
            </a:r>
          </a:p>
          <a:p>
            <a:endParaRPr lang="ar-SA" sz="800" dirty="0" smtClean="0"/>
          </a:p>
          <a:p>
            <a:r>
              <a:rPr lang="ar-SA" dirty="0" smtClean="0"/>
              <a:t>6- الخدمة الاجتماعية معروضة لا مفروضة باستثناء بعض الحالات(التخلف العقلي – المرضى النفسيون – المهملون – المضادون للمجتمع).</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العلاقة بين الخدمة الاجتماعية والعلوم الأخرى:</a:t>
            </a:r>
            <a:endParaRPr lang="ar-SA" dirty="0"/>
          </a:p>
        </p:txBody>
      </p:sp>
      <p:sp>
        <p:nvSpPr>
          <p:cNvPr id="3" name="عنصر نائب للمحتوى 2"/>
          <p:cNvSpPr>
            <a:spLocks noGrp="1"/>
          </p:cNvSpPr>
          <p:nvPr>
            <p:ph idx="1"/>
          </p:nvPr>
        </p:nvSpPr>
        <p:spPr/>
        <p:txBody>
          <a:bodyPr/>
          <a:lstStyle/>
          <a:p>
            <a:r>
              <a:rPr lang="ar-SA" b="1" dirty="0" smtClean="0"/>
              <a:t>العلوم النفسية:</a:t>
            </a:r>
          </a:p>
          <a:p>
            <a:r>
              <a:rPr lang="ar-SA" dirty="0" smtClean="0"/>
              <a:t>يعتبر علم النفس من أول العلوم التي استندت إليها المهنة خاصة خدمة الفرد. واستفادت من النظريات النفسية في فهم سلوك الإنسان ودوافع السلوك ودراسة الشخصية والعمليات السيكولوجية. كما استفادت من علم النفس الاجتماعي في دراسة الصور المختلفة للتفاعل الاجتماعي وأمكن الاستفادة من الصحة النفسية في فهم الإنسان في الأزمات واستخدامه للحيل الدفاعية والتفرقة بين الشخصية السوية </a:t>
            </a:r>
            <a:r>
              <a:rPr lang="ar-SA" dirty="0" err="1" smtClean="0"/>
              <a:t>واللاسوية</a:t>
            </a:r>
            <a:r>
              <a:rPr lang="ar-SA" dirty="0" smtClean="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الاجتماع:</a:t>
            </a:r>
          </a:p>
          <a:p>
            <a:r>
              <a:rPr lang="ar-SA" dirty="0" smtClean="0"/>
              <a:t>تهتم الخدمة الاجتماعية وعلم الاجتماع بالحقائق الاجتماعية والظواهر والمشكلات والنسق الاجتماعي وفهم نسق العميل وفهم المجتمع لتوفير فرص المساعدة في حل المشكلات وتغيير المواقف لتحقيق أفضل تكيف ممكن. ولكن عالم الاجتماع التطبيقي يقف عند حد التوصية بالتغيير دون أن يقوم بنفسه بالتدخل، أما الأخصائي الاجتماعي فهو يقوم بالتدخل للتغيير بنفسه مستخدما ذاته المهنية ومهاراته الفنية في التأثير والاتصال.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b="1" dirty="0" smtClean="0"/>
          </a:p>
          <a:p>
            <a:r>
              <a:rPr lang="ar-SA" b="1" dirty="0" smtClean="0"/>
              <a:t>العلوم السياسية:</a:t>
            </a:r>
          </a:p>
          <a:p>
            <a:r>
              <a:rPr lang="ar-SA" dirty="0" smtClean="0"/>
              <a:t>حيث تزود الخدمة الاجتماعية بالمعلومات عن المؤسسات والمنظمات السياسية وتزودها بحقائق وبيانات عن الظواهر السياسية ويستفيد منها الأخصائي الاجتماعي في دراسة السلوك السياسي لصالح المجتمع.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b="1" dirty="0" err="1" smtClean="0"/>
              <a:t>الأنثروبولوجيا</a:t>
            </a:r>
            <a:r>
              <a:rPr lang="ar-SA" b="1" dirty="0" smtClean="0"/>
              <a:t>:</a:t>
            </a:r>
          </a:p>
          <a:p>
            <a:r>
              <a:rPr lang="ar-SA" dirty="0" smtClean="0"/>
              <a:t>حيث تهتم بالإنسان بوصفه عضوا في المجتمع وتدرس الجوانب المختلفة في النسق والبناء الاجتماعي. وهذا يعتبر من اهتمامات الخدمة الاجتماعية حيث تهتم بدراسة الثقافة التي يعيش فيها المجتمع.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الاقتصاد:</a:t>
            </a:r>
          </a:p>
          <a:p>
            <a:r>
              <a:rPr lang="ar-SA" dirty="0" smtClean="0"/>
              <a:t>تستفيد الخدمة الاجتماعية من علم الاقتصاد في معرفة القوانين الاقتصادية والعلاقة بين الظواهر الاقتصادية وفهم العمليات الاقتصادية والتعرف على المشكلات الاقتصادية حتى تتمكن من مواجهة الآثار الناتجة السلبية والمساهمة في تحقيق النمو الاقتصادي ودعم الاتجاهات الإيجابية للتقدم الاقتصادي.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العلوم الصحية والطبية:</a:t>
            </a:r>
          </a:p>
          <a:p>
            <a:r>
              <a:rPr lang="ar-SA" dirty="0" smtClean="0"/>
              <a:t>حيث تستفيد بعملها في المجال الطبي وفي عملها في مجال رعاية المعاقين فهي بحاجة إلى فهم ودراسة بعض الأمراض والتفاعل بين الصحة والبيئة الاجتماعية وعلم التغذية لمعرفة العوامل الاجتماعية المسببة للأمراض والتي لها تأثير سلبي عليها والمساهمة في تنمية الوعي الصحي والاجتماعي في المجتمع.</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التشريعات:</a:t>
            </a:r>
          </a:p>
          <a:p>
            <a:r>
              <a:rPr lang="ar-SA" dirty="0" smtClean="0"/>
              <a:t>التشريعات عبارة عن قيود يلتزم بها الأفراد والمجتمع لحمايتهم من التفكك وهي نوعان: تشريعات دينية وتشريعات وضعية </a:t>
            </a:r>
            <a:r>
              <a:rPr lang="ar-SA" dirty="0" err="1" smtClean="0"/>
              <a:t>يسنها</a:t>
            </a:r>
            <a:r>
              <a:rPr lang="ar-SA" dirty="0" smtClean="0"/>
              <a:t> المجتمع ويلتزم بها الأفراد مثل قوانين العمل والتأمينات الاجتماعية والضمان الاجتماعي. وتفيد الأخصائي الاجتماعي في تعامله مع المشكلات المختلفة التي تخص الأسرة والأحداث وحالات العجز والشيخوخة، وتجعله ملما بها ولابد من الرجوع إليها لارتباطها بنسق التعامل في مجالات الممارسة المهنية.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علم الإحصاء:</a:t>
            </a:r>
          </a:p>
          <a:p>
            <a:r>
              <a:rPr lang="ar-SA" dirty="0" smtClean="0"/>
              <a:t>تستفيد الخدمة الاجتماعية من عمليات الجمع والتحليل وتفسير البيانات التي يقوم بها مهنيون في أبحاثهم العلمية للتعرف على الإمكانيات وتقويم فعالية الخدمات لاختبار النماذج المهنية المختلفة.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علوم الكمبيوتر ونظم المعلومات:</a:t>
            </a:r>
          </a:p>
          <a:p>
            <a:r>
              <a:rPr lang="ar-SA" dirty="0" smtClean="0"/>
              <a:t>يستخدم الحاسب الآلي في المجالات الاجتماعية والتعليمية ويقوم بتخزين المعلومات وتحليلها وتقويم البرامج وفي العرض والشرح والتقارير. والأخصائي الاجتماعي يقوم بتسجيل إنجازاته والخدمات والملاحظات المهنية حيث تساعده في تغطية مجالات العمل.</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2044</TotalTime>
  <Words>973</Words>
  <Application>Microsoft Office PowerPoint</Application>
  <PresentationFormat>A4 Paper (210x297 mm)‎</PresentationFormat>
  <Paragraphs>76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الثالثة</vt:lpstr>
      <vt:lpstr>النقاط الأساسية:</vt:lpstr>
      <vt:lpstr>مقدمة:</vt:lpstr>
      <vt:lpstr>أهم مكونات فلسفة الخدمة الاجتماعية:</vt:lpstr>
      <vt:lpstr>الشريحة 6</vt:lpstr>
      <vt:lpstr>الشريحة 7</vt:lpstr>
      <vt:lpstr>الشريحة 8</vt:lpstr>
      <vt:lpstr>الشريحة 9</vt:lpstr>
      <vt:lpstr>الشريحة 10</vt:lpstr>
      <vt:lpstr>فلسفة الخدمة الاجتماعية:</vt:lpstr>
      <vt:lpstr>الشريحة 12</vt:lpstr>
      <vt:lpstr>الشريحة 13</vt:lpstr>
      <vt:lpstr>العلاقة بين الخدمة الاجتماعية والعلوم الأخرى:</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ANAS BARAKAT</cp:lastModifiedBy>
  <cp:revision>179</cp:revision>
  <dcterms:created xsi:type="dcterms:W3CDTF">2009-10-14T19:14:34Z</dcterms:created>
  <dcterms:modified xsi:type="dcterms:W3CDTF">2012-10-19T08:02:21Z</dcterms:modified>
</cp:coreProperties>
</file>