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2" r:id="rId5"/>
    <p:sldId id="304" r:id="rId6"/>
    <p:sldId id="305" r:id="rId7"/>
    <p:sldId id="306" r:id="rId8"/>
    <p:sldId id="307" r:id="rId9"/>
    <p:sldId id="308" r:id="rId10"/>
    <p:sldId id="303"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t>
            </a:r>
            <a:r>
              <a:rPr kumimoji="0" lang="ar-SA" sz="32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عناصر مهنة الخدمة الاجتماعية ومبادئها</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solidFill>
                  <a:srgbClr val="000000"/>
                </a:solidFill>
              </a:rPr>
              <a:t>عناصر مهنة الخدمة الاجتماعية.</a:t>
            </a:r>
          </a:p>
          <a:p>
            <a:pPr rtl="1" eaLnBrk="1" hangingPunct="1">
              <a:buFont typeface="Arial" pitchFamily="34" charset="0"/>
              <a:buChar char="•"/>
            </a:pPr>
            <a:r>
              <a:rPr lang="ar-SA" sz="3600" b="1" dirty="0" smtClean="0">
                <a:solidFill>
                  <a:srgbClr val="000000"/>
                </a:solidFill>
                <a:cs typeface="Arial" pitchFamily="34" charset="0"/>
              </a:rPr>
              <a:t>مبادئ الخدمة الاجتماعية.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000000"/>
                </a:solidFill>
              </a:rPr>
              <a:t>عناصر مهنة الخدمة الاجتماعية:</a:t>
            </a:r>
            <a:endParaRPr lang="ar-SA" dirty="0"/>
          </a:p>
        </p:txBody>
      </p:sp>
      <p:sp>
        <p:nvSpPr>
          <p:cNvPr id="3" name="عنصر نائب للمحتوى 2"/>
          <p:cNvSpPr>
            <a:spLocks noGrp="1"/>
          </p:cNvSpPr>
          <p:nvPr>
            <p:ph idx="1"/>
          </p:nvPr>
        </p:nvSpPr>
        <p:spPr/>
        <p:txBody>
          <a:bodyPr/>
          <a:lstStyle/>
          <a:p>
            <a:r>
              <a:rPr lang="ar-SA" dirty="0" smtClean="0"/>
              <a:t>عناصر الخدمة الاجتماعية أربعة هي:</a:t>
            </a:r>
          </a:p>
          <a:p>
            <a:r>
              <a:rPr lang="ar-SA" dirty="0" smtClean="0"/>
              <a:t>1- العميل.</a:t>
            </a:r>
          </a:p>
          <a:p>
            <a:r>
              <a:rPr lang="ar-SA" dirty="0" smtClean="0"/>
              <a:t>2- الأخصائي الاجتماعي.</a:t>
            </a:r>
          </a:p>
          <a:p>
            <a:r>
              <a:rPr lang="ar-SA" dirty="0" smtClean="0"/>
              <a:t>3- الخدمة ذاتها.</a:t>
            </a:r>
          </a:p>
          <a:p>
            <a:r>
              <a:rPr lang="ar-SA" dirty="0" smtClean="0"/>
              <a:t>4- المؤسسة ذاتها.</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أولا : العميل:</a:t>
            </a:r>
          </a:p>
          <a:p>
            <a:r>
              <a:rPr lang="ar-SA" dirty="0" smtClean="0"/>
              <a:t>يعتبر العميل هو محور الخدمة. وقد يكون فردا أو جماعة أو مجتمعا سويا كان أو غير سوي. وتعتمد خدمة هذا العميل على ما وصلت إليه الخدمة الاجتماعية من مبادئ وأساليب العمل وما استفادته من العلوم الأخرى</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الأخصائي الاجتماعي:</a:t>
            </a:r>
          </a:p>
          <a:p>
            <a:r>
              <a:rPr lang="ar-SA" dirty="0" smtClean="0"/>
              <a:t>الأخصائي الاجتماعي هو المتخصص المهني الذي يقوم بالخدمة الاجتماعية. ويهدف التخصص في هذه المهنة إلى تزويد الأخصائي بالمميزات المهنية التالية:</a:t>
            </a:r>
          </a:p>
          <a:p>
            <a:r>
              <a:rPr lang="ar-SA" dirty="0" smtClean="0"/>
              <a:t>1- أن يزود بالمعلومات الكافية عن الأفراد والجماعات والمجتمعات التي يعمل معها.</a:t>
            </a:r>
          </a:p>
          <a:p>
            <a:r>
              <a:rPr lang="ar-SA" dirty="0" smtClean="0"/>
              <a:t>2- أن يزود بالمهارات للعمل الاجتماعي، وما تتطلبه تلك المهارات من إدراك وتطبيق لمبادئها وأساليبها.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أن يزود بمجموعة من الخبرات المتصلة بطبيعة النشاط الذي يمارسه مع العملاء وهذه الخبرات تساعده على إدراك ما يتم من نشاط للأفراد أو الجماعات أو المجتمعات.</a:t>
            </a:r>
          </a:p>
          <a:p>
            <a:r>
              <a:rPr lang="ar-SA" dirty="0" smtClean="0"/>
              <a:t>4- أن يزود بالاتجاهات الشخصية الصالحة للعمل مع الناس كالمقدرة على حب الناس والرغبة في العمل معهم وتقدير ظروفهم وضبط النفس والمحافظة على المواعيد وغيرها من الاتجاهات.</a:t>
            </a:r>
          </a:p>
          <a:p>
            <a:r>
              <a:rPr lang="ar-SA" b="1" dirty="0" smtClean="0"/>
              <a:t>واكتساب هذه الصفات المهنية تستمد أساسا من ثلاث قوى رئيسية هي:</a:t>
            </a:r>
            <a:r>
              <a:rPr lang="ar-SA" dirty="0" smtClean="0"/>
              <a:t> الدراسة النظرية والتدريب الميداني والممارسة الفعلية بعد التخرج في مراكز التعليم المختلفة.</a:t>
            </a:r>
            <a:endParaRPr lang="ar-SA"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الخدمة:</a:t>
            </a:r>
          </a:p>
          <a:p>
            <a:r>
              <a:rPr lang="ar-SA" dirty="0" smtClean="0"/>
              <a:t>يقصد بالخدمة الخطوات المهنية التي تتم أثناء تقديم مساعدات موجهة للأفراد أو الجماعات أو المجتمعات. وتشتمل هذه الخطوات على الدراسة والتشخيص والعلاج.</a:t>
            </a:r>
          </a:p>
          <a:p>
            <a:r>
              <a:rPr lang="ar-SA" dirty="0" smtClean="0"/>
              <a:t>وتعتمد هذه الخطوات على مبادئ أساسية للعمل التطبيقي الذي يساعد الفرد على مواجهة مشكلاته، والجماعة على النهوض بقدرات أعضائها ومهاراتهم والمجتمع على المواءمة بين احتياجاته وموارده.</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رابعا المؤسسة الاجتماعية:</a:t>
            </a:r>
          </a:p>
          <a:p>
            <a:r>
              <a:rPr lang="ar-SA" dirty="0" smtClean="0"/>
              <a:t>تعتبر المؤسسة هي الميدان الذي تمارس فيه الخدمة، ولا يعني ذلك أن الخدمة لا تمارس إلا في المؤسسة الاجتماعية فقط، فقد انطلقت الخدمة الاجتماعية حديثا نحو البيئات </a:t>
            </a:r>
            <a:r>
              <a:rPr lang="ar-SA" dirty="0" err="1" smtClean="0"/>
              <a:t>المحتاجة</a:t>
            </a:r>
            <a:r>
              <a:rPr lang="ar-SA" dirty="0" smtClean="0"/>
              <a:t> إلى خدمة.</a:t>
            </a:r>
          </a:p>
          <a:p>
            <a:r>
              <a:rPr lang="ar-SA" dirty="0" smtClean="0"/>
              <a:t>وتعمل المؤسسة الاجتماعية في إطار القيم والمستويات الاجتماعية السائدة في المجتمع وتستمد فلسفتها منها وتعمل على النهوض بها كما ترتبط باحتياجات المجتمع باعتبار أنها الوسيلة لتحقيق مطالبه. ولا تهدف المؤسسة الاجتماعية لتحقيق كسب مادي حيث إنها تعتمد في وجودها ودعم كيانها إلى إمكانيات الدولة والأهالي.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000000"/>
                </a:solidFill>
                <a:cs typeface="Arial" pitchFamily="34" charset="0"/>
              </a:rPr>
              <a:t>مبادئ الخدمة الاجتماعية:</a:t>
            </a:r>
            <a:endParaRPr lang="ar-SA" dirty="0"/>
          </a:p>
        </p:txBody>
      </p:sp>
      <p:sp>
        <p:nvSpPr>
          <p:cNvPr id="3" name="عنصر نائب للمحتوى 2"/>
          <p:cNvSpPr>
            <a:spLocks noGrp="1"/>
          </p:cNvSpPr>
          <p:nvPr>
            <p:ph idx="1"/>
          </p:nvPr>
        </p:nvSpPr>
        <p:spPr/>
        <p:txBody>
          <a:bodyPr/>
          <a:lstStyle/>
          <a:p>
            <a:r>
              <a:rPr lang="ar-SA" dirty="0" smtClean="0"/>
              <a:t>تقوم الخدمة الاجتماعية على مجموعة من المبادئ التي يلتزم بها الأخصائي في عمله مع وحدات المجتمع المختلفة في علاقته بهم. وقد تبلورت هذه المبادئ من خلال الخبرات التي مرت بها ممارسة الخدمة الاجتماعية والمواقف التي صادفها الأخصائيون الاجتماعيون في عملهم إلى جانب العلوم الاجتماعية والفلسفات والحركات الإنسانية التي تأثرت بها الخدمة الاجتماعية في نشأتها وتطورها.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وتقوم مبادئ العمل بالنسبة للخدمة الاجتماعية على مجموعة من </a:t>
            </a:r>
            <a:r>
              <a:rPr lang="ar-SA" b="1" dirty="0" smtClean="0"/>
              <a:t>الاعتبارات</a:t>
            </a:r>
            <a:r>
              <a:rPr lang="ar-SA" dirty="0" smtClean="0"/>
              <a:t> النفسية والاجتماعية أهمها:</a:t>
            </a:r>
          </a:p>
          <a:p>
            <a:r>
              <a:rPr lang="ar-SA" dirty="0" smtClean="0"/>
              <a:t>1- الإنسان كائن اجتماعي بمعنى أنه يرغب في المعيشة مع الآخرين بل أنه لا يمكنه المعيشة بدون الآخرين.</a:t>
            </a:r>
          </a:p>
          <a:p>
            <a:r>
              <a:rPr lang="ar-SA" dirty="0" smtClean="0"/>
              <a:t>2- الإنسان نتاج اجتماعي بمعنى أن سلوكه في أي لحظة يكون نتيجة مباشرة للخبرات الاجتماعية التي مر فيها طيلة حياته منذ ولادته.</a:t>
            </a:r>
          </a:p>
          <a:p>
            <a:r>
              <a:rPr lang="ar-SA" dirty="0" smtClean="0"/>
              <a:t>3- لكل إنسان سواء كان فردا أو داخل جماعة حاجات مادية ونفسية يحاول تحقيقها باستمرار، ويؤدي هذا إلى حدوث تفاعل اجتماعي بينه وبين الآخرين يؤدي إلى تغير المجتمع.</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كل إنسان تتصارع في نفسه رغبات متضاربة فهو يريد الاعتماد على نفسه من ناحية ويريد الاستقلال من ناحية أخرى وهو يريد التقليد من ناحية ويريد التجديد من ناحية أخرى.</a:t>
            </a:r>
          </a:p>
          <a:p>
            <a:r>
              <a:rPr lang="ar-SA" dirty="0" smtClean="0"/>
              <a:t>5- إن اقتناع الإنسان ذهنيا بشيء لا يعني أنه سيؤديه فتكوين العادات لا يأتي عن طريق النصح ولكن عن طريق الممارسة.</a:t>
            </a:r>
          </a:p>
          <a:p>
            <a:r>
              <a:rPr lang="ar-SA" dirty="0" smtClean="0"/>
              <a:t>6- إن الإنسان يحيط نفسه دائما بسياج دفاعي فيظهر غير ما يبطن بغرض إظهار نفسه وتوضيح تصرفاته بشكل يرضي المجتمع.</a:t>
            </a:r>
          </a:p>
          <a:p>
            <a:r>
              <a:rPr lang="ar-SA" dirty="0" smtClean="0"/>
              <a:t>للإنسان قدرة على التكيف مع الظروف المحيطة دون مساعدة خارجية في أغلب الأحيان.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8- إن للإنسان قدرة على إحداث تغيرات في نفسه كما في مجتمعه أيضا.</a:t>
            </a:r>
          </a:p>
          <a:p>
            <a:r>
              <a:rPr lang="ar-SA" dirty="0" smtClean="0"/>
              <a:t>9- إن بعض أفراد المجتمع لهم نفوذ أكثر من غيرهم على باقي أفراد المجتمع.</a:t>
            </a:r>
          </a:p>
          <a:p>
            <a:r>
              <a:rPr lang="ar-SA" dirty="0" smtClean="0"/>
              <a:t>10- إن الناس لهم سرعة خاصة في النمو فمن الصعب إحداث تغيير كبير فيها.</a:t>
            </a:r>
          </a:p>
          <a:p>
            <a:r>
              <a:rPr lang="ar-SA" dirty="0" smtClean="0"/>
              <a:t>11- إن المواطنين يمكنهم اتخاذ قرارات صالحة بشأن مشكلاتهم كأفراد وكجماعات أو مجتمعات بدون مساعدة غالبا.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والمبدأ هو حقيقة أساسية لها صفة العمومية، وقد يصل الإنسان إلى هذه الحقيقة عن طريق الخبرة والمنطق أو عن طريق التجريب المقنن. ومبادئ الخدمة الاجتماعية أتت عن طريق تحليل خبرات كثيرة مر بها عدد كبير من العاملين في الميدان، أي أنها لازالت في مرحلة الفروض الأساسية المدعمة بالخبرات المتراكمة ولكنها لم تصل بعد إلى مستوى القوانين الثابتة. كما أنها تتغير بتغير المكان والزمان. وأهم مبادئ الخدمة الاجتماعية هي: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المساعدات الذاتية:</a:t>
            </a:r>
          </a:p>
          <a:p>
            <a:r>
              <a:rPr lang="ar-SA" dirty="0" smtClean="0"/>
              <a:t>وجد أن تقديم المساعدة لذوي الحاجة أو تقديم الحلول الجاهزة لمشكلات الناس دون أي جهد منهم للتعاون في إشباع الحاجات أو علاج المشاكل كان في معظم الأحيان من العوامل التي أدت إلى استمرار المشاكل. وعلى ذلك أصبحت النظرة إلى العميل تتمثل في أنه عنصر أساسي من عناصر التغيير مما يتطلب مشاركته مشاركة تتفق مع قدراته واستعداداته. والمساعدة الذاتية يقصد بها مساعدة الفرد لنفسه وكذلك مساعدة الجماعة لنفسها ومساعدة المجتمع لنفسه.</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التقبل:</a:t>
            </a:r>
          </a:p>
          <a:p>
            <a:r>
              <a:rPr lang="ar-SA" dirty="0" smtClean="0"/>
              <a:t>يقتضي هذا المبدأ من الأخصائي الاجتماعي أن يتقبل العميل كما هو وليس على الصورة التي يجب أن يكون عليها، وبالتالي لا تتدخل الاعتبارات الشخصية أو الذاتية للأخصائي في الحكم على العميل أو غيره من وحدات العمل.</a:t>
            </a:r>
          </a:p>
          <a:p>
            <a:r>
              <a:rPr lang="ar-SA" dirty="0" smtClean="0"/>
              <a:t>على أن تقبل الأخصائي للعميل لا يعني الموافقة على تصرفاته وسلوكه بما في ذلك سلوكه المنحرف، وإنما القصد من التقبل هو إشعار العميل باستعداد الأخصائي بتقديم خدماته له ومساعدته إياه بغض النظر عن الاختلاف أو التفاوت بين الطرفين.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حق تقرير المصير:</a:t>
            </a:r>
          </a:p>
          <a:p>
            <a:r>
              <a:rPr lang="ar-SA" dirty="0" smtClean="0"/>
              <a:t>يقوم هذا المبدأ على الاعتراف بحق الإنسان في أن يحيا الحياة التي يختارها لنفسه وأن يتجه بحياته الوجهة التي يرغبها بإرادته والتي تنسجم مع قيمه ومعتقداته. ولا يعني التجاء العميل إلى الأخصائي عن طريق إحدى المؤسسات الاجتماعية أنه تنازل عن حقه في تقرير مصيره وفي اتخاذ القرارات المتعلقة بحياته. وعلى ذلك على الأخصائي أن يتجنب فرض آراء معينة أو حلول خاصة على العميل بشكل يؤدي إلى سلبه هذا الحق.</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المشاركة:</a:t>
            </a:r>
          </a:p>
          <a:p>
            <a:r>
              <a:rPr lang="ar-SA" dirty="0" smtClean="0"/>
              <a:t>ويعني أن الأخصائي الاجتماعي لا يحل مشاكل الأفراد بقدر ما يساعدهم على تفهم مشاكلهم وعلى رسم خطط العلاج معتمدين في ذلك على إمكانياتهم الذاتية بقدر استطاعتهم مع الاستعانة بالموارد والخدمات الاجتماعية المتاحة في البيئة المحيطة. فالعميل لابد أن يسهم بدور فعال في الخدمة ويتحمل النصيب الأكبر في المسئولية ولا يلقي العبء الأكبر على الأخصائي.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السرية:</a:t>
            </a:r>
          </a:p>
          <a:p>
            <a:r>
              <a:rPr lang="ar-SA" dirty="0" smtClean="0"/>
              <a:t>التزام الأخصائي بمبدأ السرية يتطلب منه حفظ ما يحصل عليه من بيانات ومعلومات خاصة بالعميل في طي الكتمان فلا يسمح لنفسه بإذاعتها أو لا يسمح لأحد بالاطلاع عليها. ويعد من أهم المبادئ التي تنمي الشعور بالثقة والاطمئنان في نفس العميل ولهذا يحرص الأخصائي على إبراز هذا المبدأ وتأكيده أمام العميل وعلى الأخص في المقابلات الأولى.</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6- العلاقة المهنية:</a:t>
            </a:r>
          </a:p>
          <a:p>
            <a:r>
              <a:rPr lang="ar-SA" dirty="0" smtClean="0"/>
              <a:t>تنشأ بين الأخصائي الاجتماعي وبين وحدات الخدمة التي يتعامل معها علاقات تتصل بالعمل سميت في الخدمة الاجتماعية بالعلاقة المهنية. وتتميز العلاقة المهنية عن العلاقة الشخصية في:</a:t>
            </a:r>
          </a:p>
          <a:p>
            <a:r>
              <a:rPr lang="ar-SA" dirty="0" smtClean="0"/>
              <a:t>1- العلاقة المهنية وسيلة لغاية محددة هي مساعدة العميل وعلاج </a:t>
            </a:r>
            <a:r>
              <a:rPr lang="ar-SA" dirty="0" err="1" smtClean="0"/>
              <a:t>وا</a:t>
            </a:r>
            <a:r>
              <a:rPr lang="ar-SA" dirty="0" smtClean="0"/>
              <a:t> يعترضه من مواقف صعبة بينما العلاقة الشخصية تعتبر غاية في ذاتها تشبع حاجات اجتماعية لدى الفرد.</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العلاقة المهنية موقوتة بوقت معين وتنتهي بانتهاء تقديم الخدمة باعتبارها الأصل في قيام هذه العلاقة بينما العلاقة الشخصية لا تنتهي بتاريخ معين وقد تدوم بدوام أطرافها وقد تستمر طوال الحياة.</a:t>
            </a:r>
          </a:p>
          <a:p>
            <a:r>
              <a:rPr lang="ar-SA" dirty="0" smtClean="0"/>
              <a:t>3- تتسم العلاقة المهنية بالموضوعية لارتباطها بحقائق ومهارات أكثر من ارتباطها بمشاعر ذاتية، بخلاف العلاقة الشخصية التي تكون فيها الاعتبارات الذاتية ركنا مهما من أركان العلاقة الشخصية.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لا تتأثر العلاقة المهنية بمظاهر السلوك التي تصدر عن العميل خلال عملية الاحتكاك والتفاعل بين الأخصائي الاجتماعي والعميل لأن هذه المظاهر السلوكية في كثير من الأحيان تصدر تعبيرا عن الصعاب التي تعترض العميل أكثر منها موجهة نحو الأخصائي، بعكس العلاقة الشخصية التي كثيرا ما تتأثر بمظاهر السلوك التي يوجهها أحد أطراف هذه العلاقة نحو </a:t>
            </a:r>
            <a:r>
              <a:rPr lang="ar-SA" smtClean="0"/>
              <a:t>الطرف الآخر.</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2167</TotalTime>
  <Words>1280</Words>
  <Application>Microsoft Office PowerPoint</Application>
  <PresentationFormat>A4 Paper (210x297 mm)‎</PresentationFormat>
  <Paragraphs>61</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vt:lpstr>
      <vt:lpstr>النقاط الأساسية:</vt:lpstr>
      <vt:lpstr>عناصر مهنة الخدمة الاجتماعية:</vt:lpstr>
      <vt:lpstr>الشريحة 5</vt:lpstr>
      <vt:lpstr>الشريحة 6</vt:lpstr>
      <vt:lpstr>الشريحة 7</vt:lpstr>
      <vt:lpstr>الشريحة 8</vt:lpstr>
      <vt:lpstr>الشريحة 9</vt:lpstr>
      <vt:lpstr>مبادئ الخدمة الاجتماعية:</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195</cp:revision>
  <dcterms:created xsi:type="dcterms:W3CDTF">2009-10-14T19:14:34Z</dcterms:created>
  <dcterms:modified xsi:type="dcterms:W3CDTF">2012-10-19T08:02:45Z</dcterms:modified>
</cp:coreProperties>
</file>