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00"/>
    <a:srgbClr val="009900"/>
    <a:srgbClr val="709256"/>
    <a:srgbClr val="AD9968"/>
    <a:srgbClr val="3B84AF"/>
    <a:srgbClr val="FF33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أسس الخدمة الاجتماعية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الخامسة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ar-SA" sz="32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t>المقومات المهنية للخدمة</a:t>
            </a:r>
            <a:r>
              <a:rPr kumimoji="0" lang="ar-SA" sz="3200" b="0" i="0" u="none" strike="noStrike" kern="1200" cap="none" spc="0" normalizeH="0" noProof="0" dirty="0" smtClean="0">
                <a:ln>
                  <a:noFill/>
                </a:ln>
                <a:solidFill>
                  <a:schemeClr val="accent1">
                    <a:lumMod val="75000"/>
                  </a:schemeClr>
                </a:solidFill>
                <a:effectLst/>
                <a:uLnTx/>
                <a:uFillTx/>
                <a:latin typeface="+mj-lt"/>
                <a:ea typeface="+mj-ea"/>
                <a:cs typeface="Arial" charset="0"/>
              </a:rPr>
              <a:t> الاجتماعية</a:t>
            </a:r>
            <a:endParaRPr kumimoji="0" lang="ar-SA" sz="32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C00000"/>
                </a:solidFill>
              </a:rPr>
              <a:t>النقاط الأساسية:</a:t>
            </a:r>
            <a:endParaRPr lang="ar-SA" dirty="0"/>
          </a:p>
        </p:txBody>
      </p:sp>
      <p:sp>
        <p:nvSpPr>
          <p:cNvPr id="3" name="عنصر نائب للمحتوى 2"/>
          <p:cNvSpPr>
            <a:spLocks noGrp="1"/>
          </p:cNvSpPr>
          <p:nvPr>
            <p:ph idx="1"/>
          </p:nvPr>
        </p:nvSpPr>
        <p:spPr/>
        <p:txBody>
          <a:bodyPr/>
          <a:lstStyle/>
          <a:p>
            <a:r>
              <a:rPr lang="ar-SA" dirty="0" smtClean="0"/>
              <a:t>- مقدمة.</a:t>
            </a:r>
          </a:p>
          <a:p>
            <a:r>
              <a:rPr lang="ar-SA" dirty="0" smtClean="0"/>
              <a:t>- بعض محاولات تحديد المقومات المهنية لمهنة الخدمة الاجتماعية.</a:t>
            </a:r>
          </a:p>
          <a:p>
            <a:r>
              <a:rPr lang="ar-SA" dirty="0" smtClean="0"/>
              <a:t>- المقومات المهنية للخدمة الاجتماعية.</a:t>
            </a: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r>
              <a:rPr lang="ar-SA" dirty="0" smtClean="0"/>
              <a:t> المهنة هي امتهان فرد أو أفراد لأداء نشاط معين لا يمارسه إلا من يملكون مهارات خاصة أعدوا خصيصا لممارستها، فهي من ثم تخصص دقيق متميز عرف بحكم قاعدة تقسيم العمل ضمانا لحسن الأداء وتجنيب مخاطر الخطأ والارتجال، ومن ثم كان لكل مهنة استعدادات خاصة يتعين توافرها ومعارف يتعين اكتسابها، وتدريب متميز يتعين اكتسابه بالتعليم والممارسة، بل استحدث في السنوات الأخيرة ما يسمى بقانون ممارسة المهنة والذي يعرض أي ممارس غير متخصص للعقوبة والجزاء.</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dirty="0" smtClean="0"/>
              <a:t>بعض محاولات تحديد المقومات المهنية للخدمة الاجتماعية:</a:t>
            </a:r>
            <a:endParaRPr lang="ar-SA" sz="3600" dirty="0"/>
          </a:p>
        </p:txBody>
      </p:sp>
      <p:sp>
        <p:nvSpPr>
          <p:cNvPr id="3" name="عنصر نائب للمحتوى 2"/>
          <p:cNvSpPr>
            <a:spLocks noGrp="1"/>
          </p:cNvSpPr>
          <p:nvPr>
            <p:ph idx="1"/>
          </p:nvPr>
        </p:nvSpPr>
        <p:spPr/>
        <p:txBody>
          <a:bodyPr/>
          <a:lstStyle/>
          <a:p>
            <a:r>
              <a:rPr lang="ar-SA" dirty="0" smtClean="0"/>
              <a:t>من المعروف أن البدايات الأولى لنشأة مهنة الخدمة الاجتماعية كمهنة عاصرت محاولات أولية لتحول الممارسة من التطوع إلى المهنية بتخصيص جهود معينة وأفراد متخصصين لتقديمها وظهرت في هذا الصدد محاولات تحدد المقومات المهنية للخدمة الاجتماعية منها: محاولة (</a:t>
            </a:r>
            <a:r>
              <a:rPr lang="ar-SA" dirty="0" err="1" smtClean="0"/>
              <a:t>إبراهام</a:t>
            </a:r>
            <a:r>
              <a:rPr lang="ar-SA" dirty="0" smtClean="0"/>
              <a:t> </a:t>
            </a:r>
            <a:r>
              <a:rPr lang="ar-SA" dirty="0" err="1" smtClean="0"/>
              <a:t>فلكسندر</a:t>
            </a:r>
            <a:r>
              <a:rPr lang="ar-SA" dirty="0" smtClean="0"/>
              <a:t>) 1915، ومحاولة (أرنست </a:t>
            </a:r>
            <a:r>
              <a:rPr lang="ar-SA" dirty="0" err="1" smtClean="0"/>
              <a:t>جرينوود</a:t>
            </a:r>
            <a:r>
              <a:rPr lang="ar-SA" dirty="0" smtClean="0"/>
              <a:t>) 1957، ومحاولة (</a:t>
            </a:r>
            <a:r>
              <a:rPr lang="ar-SA" dirty="0" err="1" smtClean="0"/>
              <a:t>اتزيوني</a:t>
            </a:r>
            <a:r>
              <a:rPr lang="ar-SA" dirty="0" smtClean="0"/>
              <a:t>) 1964، ومحاولة عبد الحليم رضا 1988، ومحاولة علي الدين السيد 1996.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t>- المقومات المهنية للخدمة الاجتماعية:</a:t>
            </a:r>
            <a:endParaRPr lang="en-US" dirty="0">
              <a:solidFill>
                <a:srgbClr val="C00000"/>
              </a:solidFill>
            </a:endParaRPr>
          </a:p>
        </p:txBody>
      </p:sp>
      <p:sp>
        <p:nvSpPr>
          <p:cNvPr id="7171" name="Text Placeholder 5"/>
          <p:cNvSpPr>
            <a:spLocks noGrp="1"/>
          </p:cNvSpPr>
          <p:nvPr>
            <p:ph idx="1"/>
          </p:nvPr>
        </p:nvSpPr>
        <p:spPr>
          <a:xfrm>
            <a:off x="495300" y="1371600"/>
            <a:ext cx="8915400" cy="4876800"/>
          </a:xfrm>
        </p:spPr>
        <p:txBody>
          <a:bodyPr/>
          <a:lstStyle/>
          <a:p>
            <a:pPr marL="514350" indent="-514350" rtl="1" eaLnBrk="1" hangingPunct="1">
              <a:buFont typeface="+mj-lt"/>
              <a:buAutoNum type="arabicPeriod"/>
            </a:pPr>
            <a:r>
              <a:rPr lang="ar-SA" dirty="0" smtClean="0">
                <a:solidFill>
                  <a:srgbClr val="000000"/>
                </a:solidFill>
                <a:cs typeface="Arial" pitchFamily="34" charset="0"/>
              </a:rPr>
              <a:t>أهداف اجتماعية تسعى المهنة لتحقيقها.</a:t>
            </a:r>
          </a:p>
          <a:p>
            <a:pPr marL="514350" indent="-514350" rtl="1" eaLnBrk="1" hangingPunct="1">
              <a:buFont typeface="+mj-lt"/>
              <a:buAutoNum type="arabicPeriod"/>
            </a:pPr>
            <a:r>
              <a:rPr lang="ar-SA" dirty="0" smtClean="0">
                <a:solidFill>
                  <a:srgbClr val="000000"/>
                </a:solidFill>
                <a:cs typeface="Arial" pitchFamily="34" charset="0"/>
              </a:rPr>
              <a:t>القاعدة العلمية.</a:t>
            </a:r>
          </a:p>
          <a:p>
            <a:pPr marL="514350" indent="-514350" rtl="1" eaLnBrk="1" hangingPunct="1">
              <a:buFont typeface="+mj-lt"/>
              <a:buAutoNum type="arabicPeriod"/>
            </a:pPr>
            <a:r>
              <a:rPr lang="ar-SA" dirty="0" smtClean="0">
                <a:solidFill>
                  <a:srgbClr val="000000"/>
                </a:solidFill>
                <a:cs typeface="Arial" pitchFamily="34" charset="0"/>
              </a:rPr>
              <a:t>المهارات والقدرة على التطبيق.</a:t>
            </a:r>
          </a:p>
          <a:p>
            <a:pPr marL="514350" indent="-514350" rtl="1" eaLnBrk="1" hangingPunct="1">
              <a:buFont typeface="+mj-lt"/>
              <a:buAutoNum type="arabicPeriod"/>
            </a:pPr>
            <a:r>
              <a:rPr lang="ar-SA" dirty="0" smtClean="0">
                <a:solidFill>
                  <a:srgbClr val="000000"/>
                </a:solidFill>
                <a:cs typeface="Arial" pitchFamily="34" charset="0"/>
              </a:rPr>
              <a:t>القيم والمعايير الأخلاقية.</a:t>
            </a:r>
          </a:p>
          <a:p>
            <a:pPr marL="514350" indent="-514350" rtl="1" eaLnBrk="1" hangingPunct="1">
              <a:buFont typeface="+mj-lt"/>
              <a:buAutoNum type="arabicPeriod"/>
            </a:pPr>
            <a:r>
              <a:rPr lang="ar-SA" dirty="0" smtClean="0">
                <a:solidFill>
                  <a:srgbClr val="000000"/>
                </a:solidFill>
                <a:cs typeface="Arial" pitchFamily="34" charset="0"/>
              </a:rPr>
              <a:t>إعداد المشتغلين بالمهنة.</a:t>
            </a:r>
          </a:p>
          <a:p>
            <a:pPr marL="514350" indent="-514350" rtl="1" eaLnBrk="1" hangingPunct="1">
              <a:buFont typeface="+mj-lt"/>
              <a:buAutoNum type="arabicPeriod"/>
            </a:pPr>
            <a:r>
              <a:rPr lang="ar-SA" dirty="0" smtClean="0">
                <a:solidFill>
                  <a:srgbClr val="000000"/>
                </a:solidFill>
                <a:cs typeface="Arial" pitchFamily="34" charset="0"/>
              </a:rPr>
              <a:t>مؤسسات الممارسة.</a:t>
            </a:r>
          </a:p>
          <a:p>
            <a:pPr marL="514350" indent="-514350" rtl="1" eaLnBrk="1" hangingPunct="1">
              <a:buFont typeface="+mj-lt"/>
              <a:buAutoNum type="arabicPeriod"/>
            </a:pPr>
            <a:r>
              <a:rPr lang="ar-SA" dirty="0" smtClean="0">
                <a:solidFill>
                  <a:srgbClr val="000000"/>
                </a:solidFill>
                <a:cs typeface="Arial" pitchFamily="34" charset="0"/>
              </a:rPr>
              <a:t>الاعتراف المجتمعي والمكانة الاجتماعية للمهنة.</a:t>
            </a:r>
          </a:p>
          <a:p>
            <a:pPr rtl="1" eaLnBrk="1" hangingPunct="1">
              <a:buFont typeface="Arial" pitchFamily="34" charset="0"/>
              <a:buChar char="•"/>
            </a:pPr>
            <a:endParaRPr lang="ar-SA" dirty="0" smtClean="0">
              <a:solidFill>
                <a:srgbClr val="000000"/>
              </a:solidFill>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1- </a:t>
            </a:r>
            <a:r>
              <a:rPr lang="ar-SA" dirty="0" smtClean="0">
                <a:solidFill>
                  <a:srgbClr val="000000"/>
                </a:solidFill>
                <a:cs typeface="Arial" pitchFamily="34" charset="0"/>
              </a:rPr>
              <a:t>أهداف اجتماعية تسعى المهنة لتحقيقها:</a:t>
            </a:r>
            <a:endParaRPr lang="ar-SA" dirty="0"/>
          </a:p>
        </p:txBody>
      </p:sp>
      <p:sp>
        <p:nvSpPr>
          <p:cNvPr id="3" name="عنصر نائب للمحتوى 2"/>
          <p:cNvSpPr>
            <a:spLocks noGrp="1"/>
          </p:cNvSpPr>
          <p:nvPr>
            <p:ph idx="1"/>
          </p:nvPr>
        </p:nvSpPr>
        <p:spPr/>
        <p:txBody>
          <a:bodyPr/>
          <a:lstStyle/>
          <a:p>
            <a:r>
              <a:rPr lang="ar-SA" dirty="0" smtClean="0"/>
              <a:t>تنشأ كل مهنة استجابة لاحتياجات مجتمعية، ولذلك فلابد أن يكون لكل مهنة أهداف أو وظائف محددة تنشأ المهنة لتؤديها للمجتمع، ومن المفترض أن تكتسب المهنة أهمية متزايدة انعكاسا لأهمية الوظائف أو الأهداف التي تؤديها للمجتمع وبقدر فاعليتها في القيام بأهدافها المجتمعية.</a:t>
            </a:r>
          </a:p>
          <a:p>
            <a:r>
              <a:rPr lang="ar-SA" dirty="0" smtClean="0"/>
              <a:t>وبوجه عام يمكن القول أن الخدمة الاجتماعية تسعى إلى تحقيق أهداف وقائية وعلاجية وتنموية ويسعى الأخصائيون الاجتماعيون خلال ممارستهم لتحقيق هذه الأهداف</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2- </a:t>
            </a:r>
            <a:r>
              <a:rPr lang="ar-SA" dirty="0" smtClean="0">
                <a:solidFill>
                  <a:srgbClr val="000000"/>
                </a:solidFill>
                <a:cs typeface="Arial" pitchFamily="34" charset="0"/>
              </a:rPr>
              <a:t>القاعدة العلمية:</a:t>
            </a:r>
            <a:endParaRPr lang="ar-SA" dirty="0"/>
          </a:p>
        </p:txBody>
      </p:sp>
      <p:sp>
        <p:nvSpPr>
          <p:cNvPr id="3" name="عنصر نائب للمحتوى 2"/>
          <p:cNvSpPr>
            <a:spLocks noGrp="1"/>
          </p:cNvSpPr>
          <p:nvPr>
            <p:ph idx="1"/>
          </p:nvPr>
        </p:nvSpPr>
        <p:spPr/>
        <p:txBody>
          <a:bodyPr/>
          <a:lstStyle/>
          <a:p>
            <a:r>
              <a:rPr lang="ar-SA" dirty="0" smtClean="0"/>
              <a:t>تنمو أي مهنة بارتقاء معارفها وأساسها النظري الذي يساعدها على فهم الواقع والقدرة على التعامل معه وتفسير العلاقات بين الظواهر المختلفة التي تهتم بها تلك المهنة.</a:t>
            </a:r>
          </a:p>
          <a:p>
            <a:r>
              <a:rPr lang="ar-SA" dirty="0" smtClean="0"/>
              <a:t>ويقصد بالقاعدة العلمية ألوان المعرفة النظرية التي تبنى عليها الممارسة المهنية أو الأساس العلمي الموضوعي لممارسة الخدمة الاجتماعية والذي يحتوي على النظريات العلمية والنماذج العلمية والمداخل النظرية التي توجه مسار التدخل المهني بعيدا عن العشوائية والارتجال.</a:t>
            </a:r>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وتتمثل المصادر الرئيسية للقاعدة العلمية لمهنة الخدمة الاجتماعية في المصادر التالية:</a:t>
            </a:r>
          </a:p>
          <a:p>
            <a:r>
              <a:rPr lang="ar-SA" dirty="0" smtClean="0"/>
              <a:t>1- قاعدة علمية توفيقية مستقاة من علوم أخرى صالحة للاستخدام.</a:t>
            </a:r>
          </a:p>
          <a:p>
            <a:r>
              <a:rPr lang="ar-SA" dirty="0" smtClean="0"/>
              <a:t>2- قاعدة علمية خاصة بالخدمة الاجتماعية مكونة من نتائج البحوث العملية التي أجريت لتحسين أداء المهنة لوظائفها في مجالات الممارسة المتعددة للمهنة.</a:t>
            </a:r>
          </a:p>
          <a:p>
            <a:r>
              <a:rPr lang="ar-SA" dirty="0" smtClean="0"/>
              <a:t>3- معلومات ناتجة من خبرات ميدانية ذات تعميمات واسعة ومقبولة مهنيا، وهي أضعف حلقات القاعدة العلمية للخدمة الاجتماعية.</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3- </a:t>
            </a:r>
            <a:r>
              <a:rPr lang="ar-SA" dirty="0" smtClean="0">
                <a:solidFill>
                  <a:srgbClr val="000000"/>
                </a:solidFill>
                <a:cs typeface="Arial" pitchFamily="34" charset="0"/>
              </a:rPr>
              <a:t>المهارات والقدرة على التطبيق:</a:t>
            </a:r>
            <a:endParaRPr lang="ar-SA" dirty="0"/>
          </a:p>
        </p:txBody>
      </p:sp>
      <p:sp>
        <p:nvSpPr>
          <p:cNvPr id="3" name="عنصر نائب للمحتوى 2"/>
          <p:cNvSpPr>
            <a:spLocks noGrp="1"/>
          </p:cNvSpPr>
          <p:nvPr>
            <p:ph idx="1"/>
          </p:nvPr>
        </p:nvSpPr>
        <p:spPr/>
        <p:txBody>
          <a:bodyPr/>
          <a:lstStyle/>
          <a:p>
            <a:r>
              <a:rPr lang="ar-SA" dirty="0" smtClean="0"/>
              <a:t>يمكن القول أن الخدمة الاجتماعية تعتبر فنا فهي تعتمد على حقائق العلوم الاجتماعية ثم المهارة في تطبيق واستخدام تلك الحقائق في التطبيق العملي لممارسة المهنة.</a:t>
            </a:r>
          </a:p>
          <a:p>
            <a:r>
              <a:rPr lang="ar-SA" dirty="0" smtClean="0"/>
              <a:t>وتعرف المهارة على أنها قدرة الأخصائي على التأثير لتعديل سلوك أو مساعدة الأفراد في المواقف الصعبة، وتتضمن استخدامه لمختلف المعارف والخبرات أثناء العمل المهني. أو أنها القدرة على استخدام المعلومات بفاعلية والتنفيذ والإنجاز بسهولة ويسر.</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وتتوقف قدرة ممارسة الأخصائي للمهارات المهنية على مدى تدريبه لاكتساب تلك المهارة ومما يساعد على اكتساب المهارات المهنية:</a:t>
            </a:r>
          </a:p>
          <a:p>
            <a:r>
              <a:rPr lang="ar-SA" dirty="0" smtClean="0"/>
              <a:t>1- الممارسة والتكرار.</a:t>
            </a:r>
          </a:p>
          <a:p>
            <a:r>
              <a:rPr lang="ar-SA" dirty="0" smtClean="0"/>
              <a:t>2- الفهم وإدراك العلاقات والنتائج.</a:t>
            </a:r>
          </a:p>
          <a:p>
            <a:r>
              <a:rPr lang="ar-SA" dirty="0" smtClean="0"/>
              <a:t>3- التوجيه.   4- القدوة الحسنة.   5- التشجيع.</a:t>
            </a:r>
          </a:p>
          <a:p>
            <a:r>
              <a:rPr lang="ar-SA" dirty="0" smtClean="0"/>
              <a:t>وقد تعددت وجهات النظر حول طبيعة المهارات المهنية التي يمارسها الأخصائي الاجتماعي على أساس التركيز على طريقة معينة أو على أساس مدخل تكاملي لتدخل الأخصائي في المواقف المختلفة.</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4- </a:t>
            </a:r>
            <a:r>
              <a:rPr lang="ar-SA" dirty="0" smtClean="0">
                <a:solidFill>
                  <a:srgbClr val="000000"/>
                </a:solidFill>
                <a:cs typeface="Arial" pitchFamily="34" charset="0"/>
              </a:rPr>
              <a:t>القيم والمعايير الأخلاقية:</a:t>
            </a:r>
            <a:endParaRPr lang="ar-SA" dirty="0"/>
          </a:p>
        </p:txBody>
      </p:sp>
      <p:sp>
        <p:nvSpPr>
          <p:cNvPr id="3" name="عنصر نائب للمحتوى 2"/>
          <p:cNvSpPr>
            <a:spLocks noGrp="1"/>
          </p:cNvSpPr>
          <p:nvPr>
            <p:ph idx="1"/>
          </p:nvPr>
        </p:nvSpPr>
        <p:spPr/>
        <p:txBody>
          <a:bodyPr/>
          <a:lstStyle/>
          <a:p>
            <a:r>
              <a:rPr lang="ar-SA" dirty="0" smtClean="0"/>
              <a:t>القيم وثيقة الصلة بالنشاط المهني في أي مجتمع من المجتمعات وهي وثيقة الصلة بالخدمة الاجتماعية بصفة خاصة. وهناك أربع قيم يشترك فيها الأخصائيون الاجتماعيون وترتبط بوظيفة الخدمة الاجتماعية وهي:</a:t>
            </a:r>
          </a:p>
          <a:p>
            <a:r>
              <a:rPr lang="ar-SA" dirty="0" smtClean="0"/>
              <a:t>1- ينبغي أن يحظى الناس بالموارد المطلوبة لسد احتياجات البشر الأساسية وبالفرص الملائمة للتعرف على إمكاناتهم خلال سنوات حياتهم.</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2- كل إنسان له فرديته وله قيمته ولذلك ينبغي لتفاعل الأفراد واستفادتهم من الموارد أن نزيد من احترامهم ومن شعورهم بذاتهم.</a:t>
            </a:r>
          </a:p>
          <a:p>
            <a:r>
              <a:rPr lang="ar-SA" dirty="0" smtClean="0"/>
              <a:t>3- يملك الناس حق الحرية ولذلك ينبغي لتفاعلهم واستفادتهم من الموارد العمل علة تعزيز استقلاليتهم وتقييمهم لذاتهم.</a:t>
            </a:r>
          </a:p>
          <a:p>
            <a:r>
              <a:rPr lang="ar-SA" dirty="0" smtClean="0"/>
              <a:t>4- أن تحقيق القيم ينبغي أن يكون مسئولية مشتركة بين الأفراد والمجتمع، ففي حين يؤمن المجتمع الأوضاع الملائمة للأفراد ويوفر الفرص لهم يتولى الأفراد المشاركة الفعالة في هذه العملية.</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5- </a:t>
            </a:r>
            <a:r>
              <a:rPr lang="ar-SA" dirty="0" smtClean="0">
                <a:solidFill>
                  <a:srgbClr val="000000"/>
                </a:solidFill>
                <a:cs typeface="Arial" pitchFamily="34" charset="0"/>
              </a:rPr>
              <a:t>إعداد المشتغلين بالمهنة:</a:t>
            </a:r>
            <a:endParaRPr lang="ar-SA" dirty="0"/>
          </a:p>
        </p:txBody>
      </p:sp>
      <p:sp>
        <p:nvSpPr>
          <p:cNvPr id="3" name="عنصر نائب للمحتوى 2"/>
          <p:cNvSpPr>
            <a:spLocks noGrp="1"/>
          </p:cNvSpPr>
          <p:nvPr>
            <p:ph idx="1"/>
          </p:nvPr>
        </p:nvSpPr>
        <p:spPr/>
        <p:txBody>
          <a:bodyPr/>
          <a:lstStyle/>
          <a:p>
            <a:r>
              <a:rPr lang="ar-SA" dirty="0" smtClean="0"/>
              <a:t>تتضمن عملية الإعداد المهني لطلاب الخدمة الاجتماعية المحاور التالية: </a:t>
            </a:r>
          </a:p>
          <a:p>
            <a:r>
              <a:rPr lang="ar-SA" b="1" dirty="0" smtClean="0"/>
              <a:t>1- الاستعداد المهني والشخصي:</a:t>
            </a:r>
          </a:p>
          <a:p>
            <a:r>
              <a:rPr lang="ar-SA" dirty="0" smtClean="0"/>
              <a:t>وينم التحقق من ذلك باختيار الطلاب الصالحين لممارسة المهنة من خلال إجراء الاختبارات الشخصية والمقابلات قبل الالتحاق بدراسة الخدمة الاجتماعية للتحقق من توفر مجموعة الخصائص والمقومات الشخصية التي ترتبط بقدرة الأخصائي الاجتماعي على ممارسة عمله بنجاح. </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2- التعليم النظري:</a:t>
            </a:r>
          </a:p>
          <a:p>
            <a:r>
              <a:rPr lang="ar-SA" dirty="0" smtClean="0"/>
              <a:t>ويتحقق من خلال تزويد طالب الخدمة الاجتماعية ببناء معرفي متكامل حول المهنة ينقسم إلى مجموعتين من المواد هي: مجموعة المواد المهنية، وهي التي ترتبط بالخدمة الاجتماعية وطرقها المختلفة. ومجموعة المواد التأسيسية، التي تتضمن مجموعة المواد النفسية </a:t>
            </a:r>
            <a:r>
              <a:rPr lang="ar-SA" dirty="0" err="1" smtClean="0"/>
              <a:t>والسوسيولوجية</a:t>
            </a:r>
            <a:r>
              <a:rPr lang="ar-SA" dirty="0" smtClean="0"/>
              <a:t> والاقتصادية والتشريعية ومجموعة المواد العامة، وتشمل العلوم السياسية ووسائل الاتصال والرياضة والإحصاء ونظم المعلومات والإحصاء الاجتماعي..الخ.</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3- التدريب الميداني:</a:t>
            </a:r>
          </a:p>
          <a:p>
            <a:r>
              <a:rPr lang="ar-SA" sz="2800" dirty="0" smtClean="0"/>
              <a:t>يعرف التدريب الميداني في الخدمة الاجتماعية على أنه تدريب الطلاب في المؤسسات الاجتماعية لتأهيلهم لممارسة المهنة من خلال اكتسابهم المهارات اللازمة للأخصائي الاجتماعي والتزود بالمعلومات والمعارف المهنية. أو أنه العملية التي تتم من خلال الممارسة الميدانية وتستخدم فيها أسس متعددة مستهدفة مساعدة الطالب على استيعاب المعارف وتزويده بالخبرات الميدانية وإكسابه المهارات الفنية وتعديل سمات شخصيته بما يؤدي إلى نموه عن طريق ربط النظرية بالتطبيق من خلال الالتزام بمنهج يطبق في مؤسسات وبإشراف مهني.</a:t>
            </a:r>
            <a:endParaRPr lang="ar-SA"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0000"/>
                </a:solidFill>
                <a:cs typeface="Arial" pitchFamily="34" charset="0"/>
              </a:rPr>
              <a:t>6- مؤسسات الممارسة:</a:t>
            </a:r>
            <a:endParaRPr lang="ar-SA" dirty="0"/>
          </a:p>
        </p:txBody>
      </p:sp>
      <p:sp>
        <p:nvSpPr>
          <p:cNvPr id="3" name="عنصر نائب للمحتوى 2"/>
          <p:cNvSpPr>
            <a:spLocks noGrp="1"/>
          </p:cNvSpPr>
          <p:nvPr>
            <p:ph idx="1"/>
          </p:nvPr>
        </p:nvSpPr>
        <p:spPr/>
        <p:txBody>
          <a:bodyPr/>
          <a:lstStyle/>
          <a:p>
            <a:r>
              <a:rPr lang="ar-SA" dirty="0" smtClean="0"/>
              <a:t>تمثل المؤسسات الاجتماعية المجال الرئيسي لممارسة الخدمة الاجتماعية وتكامل بنائها المهني، حيث تمثل فاعليتها خاصة وأن الخدمة الاجتماعية مهنة تطبيقية ومهنة ممارسة وبدون هذه الممارسة فلن يكون لهذه المهنة وجود فعلي في المجتمع.</a:t>
            </a:r>
          </a:p>
          <a:p>
            <a:r>
              <a:rPr lang="ar-SA" dirty="0" smtClean="0"/>
              <a:t>وتعرف المؤسسة الاجتماعية بأنها بناء من الأفراد المتفاعلين معا لتحقيق أهداف مشتركة.</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ومن أهم خصائص المؤسسات الاجتماعية التي تمارس من خلالها الخدمة الاجتماعية:</a:t>
            </a:r>
          </a:p>
          <a:p>
            <a:r>
              <a:rPr lang="ar-SA" dirty="0" smtClean="0"/>
              <a:t>1- أن لها هدفا أو مهمة أساسية هي إنتاج خدمات من أجل الناس تعبيرا واقعيا عن التكافل الاجتماعي والمسئولية المتبادلة بين كل من الفرد والمجتمع.</a:t>
            </a:r>
          </a:p>
          <a:p>
            <a:r>
              <a:rPr lang="ar-SA" dirty="0" smtClean="0"/>
              <a:t>2- لها جهاز إداري متكامل يقوم فيه الأخصائي الاجتماعي بدور لممارسة التدخل المهني.</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7- </a:t>
            </a:r>
            <a:r>
              <a:rPr lang="ar-SA" sz="4000" dirty="0" smtClean="0">
                <a:solidFill>
                  <a:srgbClr val="000000"/>
                </a:solidFill>
                <a:cs typeface="Arial" pitchFamily="34" charset="0"/>
              </a:rPr>
              <a:t>الاعتراف المجتمعي والمكانة الاجتماعية للمهنة:</a:t>
            </a:r>
            <a:endParaRPr lang="ar-SA" sz="4000" dirty="0"/>
          </a:p>
        </p:txBody>
      </p:sp>
      <p:sp>
        <p:nvSpPr>
          <p:cNvPr id="3" name="عنصر نائب للمحتوى 2"/>
          <p:cNvSpPr>
            <a:spLocks noGrp="1"/>
          </p:cNvSpPr>
          <p:nvPr>
            <p:ph idx="1"/>
          </p:nvPr>
        </p:nvSpPr>
        <p:spPr/>
        <p:txBody>
          <a:bodyPr/>
          <a:lstStyle/>
          <a:p>
            <a:r>
              <a:rPr lang="ar-SA" dirty="0" smtClean="0"/>
              <a:t>ويعني الاعتراف المجتمعي بمهنة الخدمة الاجتماعية الإيمان الكامل بضرورة ممارسة هذه المهنة في المجتمع، وهذا الاعتراف هو الذي يترتب عليه إمداد المهنة بالموارد والتدعيم اللازم للممارسة حيث تقوم بتقديم خدمات لها أهميتها لمساعدة النظم الاجتماعية في المجتمع. وقد ساعد ذلك على وجود علاقة بين الخدمة الاجتماعية والنظم الاجتماعية في المجتمع نظرا لأهمية الدور الذي تؤديه.</a:t>
            </a:r>
          </a:p>
          <a:p>
            <a:r>
              <a:rPr lang="ar-SA" dirty="0" smtClean="0"/>
              <a:t>وقد أصبحت النظرة للخدمة الاجتماعية أكثر تقديرا عن ذي قبل كما حظيت بالاعتراف المجتمعي وبمكانة مرموقة بين المهن الأخرى.</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ومن أهم سمات ومؤشرات هذا الاعتراف المجتمعي:</a:t>
            </a:r>
          </a:p>
          <a:p>
            <a:r>
              <a:rPr lang="ar-SA" dirty="0" smtClean="0"/>
              <a:t>1- زيادة الاهتمام بإنشاء المزيد من كليات ومعاهد الخدمة الاجتماعية لتخريج الأخصائيين الاجتماعيين.</a:t>
            </a:r>
          </a:p>
          <a:p>
            <a:r>
              <a:rPr lang="ar-SA" dirty="0" smtClean="0"/>
              <a:t>2- الاستعانة بالأخصائيين الاجتماعيين في كافة الهيئات الحكومية والأهلية العاملة في مختلف مجالات الرعاية الاجتماعية كأحد أعضاء فريق العمل في تلك الهيئات لتحقيق أهدافها، وزيادة الاحتياج للممارس المهني في الخدمة الاجتماعية في شتى المجالات.</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ظهور التنظيمات الرسمية التي تضم الأخصائيين الاجتماعيين العاملين في مختلف مجالات الخدمة الاجتماعية.</a:t>
            </a:r>
          </a:p>
          <a:p>
            <a:r>
              <a:rPr lang="ar-SA" dirty="0" smtClean="0"/>
              <a:t>4- عقد المؤتمرات والندوات العلمية الخاصة بالمهنة.</a:t>
            </a:r>
          </a:p>
          <a:p>
            <a:r>
              <a:rPr lang="ar-SA" dirty="0" smtClean="0"/>
              <a:t>5- تجريم المجتمع وتأكيده على عدم شرعية ممارسة المهنة لغير المتخصصين فيها على أن تقتصر ممارسة المهنة على خريجي المعاهد والكليات المعترف بها لإعداد خريجي </a:t>
            </a:r>
            <a:r>
              <a:rPr lang="ar-SA" smtClean="0"/>
              <a:t>الخدمة الاجتماعية.</a:t>
            </a:r>
            <a:endParaRPr lang="ar-SA"/>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2168</TotalTime>
  <Words>1206</Words>
  <Application>Microsoft Office PowerPoint</Application>
  <PresentationFormat>A4 Paper (210x297 mm)‎</PresentationFormat>
  <Paragraphs>68</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المحاضرة الخامسة</vt:lpstr>
      <vt:lpstr>النقاط الأساسية:</vt:lpstr>
      <vt:lpstr>مقدمة:</vt:lpstr>
      <vt:lpstr>بعض محاولات تحديد المقومات المهنية للخدمة الاجتماعية:</vt:lpstr>
      <vt:lpstr>- المقومات المهنية للخدمة الاجتماعية:</vt:lpstr>
      <vt:lpstr>1- أهداف اجتماعية تسعى المهنة لتحقيقها:</vt:lpstr>
      <vt:lpstr>2- القاعدة العلمية:</vt:lpstr>
      <vt:lpstr>الشريحة 9</vt:lpstr>
      <vt:lpstr>3- المهارات والقدرة على التطبيق:</vt:lpstr>
      <vt:lpstr>الشريحة 11</vt:lpstr>
      <vt:lpstr>4- القيم والمعايير الأخلاقية:</vt:lpstr>
      <vt:lpstr>الشريحة 13</vt:lpstr>
      <vt:lpstr>5- إعداد المشتغلين بالمهنة:</vt:lpstr>
      <vt:lpstr>الشريحة 15</vt:lpstr>
      <vt:lpstr>الشريحة 16</vt:lpstr>
      <vt:lpstr>6- مؤسسات الممارسة:</vt:lpstr>
      <vt:lpstr>الشريحة 18</vt:lpstr>
      <vt:lpstr>7- الاعتراف المجتمعي والمكانة الاجتماعية للمهنة:</vt:lpstr>
      <vt:lpstr>الشريحة 20</vt:lpstr>
      <vt:lpstr>الشريحة 21</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198</cp:revision>
  <dcterms:created xsi:type="dcterms:W3CDTF">2009-10-14T19:14:34Z</dcterms:created>
  <dcterms:modified xsi:type="dcterms:W3CDTF">2012-10-19T08:03:31Z</dcterms:modified>
</cp:coreProperties>
</file>