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00" r:id="rId2"/>
    <p:sldId id="257" r:id="rId3"/>
    <p:sldId id="315" r:id="rId4"/>
    <p:sldId id="316" r:id="rId5"/>
    <p:sldId id="317" r:id="rId6"/>
    <p:sldId id="318" r:id="rId7"/>
    <p:sldId id="326" r:id="rId8"/>
    <p:sldId id="327" r:id="rId9"/>
    <p:sldId id="319" r:id="rId10"/>
    <p:sldId id="328" r:id="rId11"/>
    <p:sldId id="336" r:id="rId12"/>
    <p:sldId id="320" r:id="rId13"/>
    <p:sldId id="329" r:id="rId14"/>
    <p:sldId id="330" r:id="rId15"/>
    <p:sldId id="331" r:id="rId16"/>
    <p:sldId id="332" r:id="rId17"/>
    <p:sldId id="321" r:id="rId18"/>
    <p:sldId id="333" r:id="rId19"/>
    <p:sldId id="334" r:id="rId20"/>
    <p:sldId id="335" r:id="rId21"/>
    <p:sldId id="322" r:id="rId22"/>
    <p:sldId id="323" r:id="rId23"/>
    <p:sldId id="324" r:id="rId24"/>
    <p:sldId id="301"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009900"/>
    <a:srgbClr val="709256"/>
    <a:srgbClr val="AD9968"/>
    <a:srgbClr val="3B84AF"/>
    <a:srgbClr val="FF33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19" autoAdjust="0"/>
    <p:restoredTop sz="94664" autoAdjust="0"/>
  </p:normalViewPr>
  <p:slideViewPr>
    <p:cSldViewPr>
      <p:cViewPr>
        <p:scale>
          <a:sx n="60" d="100"/>
          <a:sy n="60" d="100"/>
        </p:scale>
        <p:origin x="-612"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21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ar-SA" sz="3200" dirty="0" smtClean="0">
                <a:solidFill>
                  <a:schemeClr val="accent1">
                    <a:lumMod val="75000"/>
                  </a:schemeClr>
                </a:solidFill>
                <a:latin typeface="+mj-lt"/>
                <a:ea typeface="+mj-ea"/>
                <a:cs typeface="Arial" charset="0"/>
              </a:rPr>
              <a:t>طريقة خدمة الفرد</a:t>
            </a:r>
            <a:endParaRPr kumimoji="0" lang="ar-SA" sz="3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النقاط الأساسية:</a:t>
            </a:r>
            <a:endParaRPr lang="ar-SA" dirty="0"/>
          </a:p>
        </p:txBody>
      </p:sp>
      <p:sp>
        <p:nvSpPr>
          <p:cNvPr id="3" name="عنصر نائب للمحتوى 2"/>
          <p:cNvSpPr>
            <a:spLocks noGrp="1"/>
          </p:cNvSpPr>
          <p:nvPr>
            <p:ph idx="1"/>
          </p:nvPr>
        </p:nvSpPr>
        <p:spPr/>
        <p:txBody>
          <a:bodyPr/>
          <a:lstStyle/>
          <a:p>
            <a:r>
              <a:rPr lang="ar-SA" dirty="0" smtClean="0"/>
              <a:t>- مفهوم طريقة خدمة الفرد.</a:t>
            </a:r>
          </a:p>
          <a:p>
            <a:r>
              <a:rPr lang="ar-SA" dirty="0" smtClean="0"/>
              <a:t>- خصائص خدمة الفرد.</a:t>
            </a:r>
          </a:p>
          <a:p>
            <a:r>
              <a:rPr lang="ar-SA" dirty="0" smtClean="0"/>
              <a:t>- أهداف طريقة خدمة الفرد.</a:t>
            </a:r>
          </a:p>
          <a:p>
            <a:r>
              <a:rPr lang="ar-SA" dirty="0" smtClean="0"/>
              <a:t>- عناصر خدمة الفرد.</a:t>
            </a:r>
          </a:p>
          <a:p>
            <a:r>
              <a:rPr lang="ar-SA" dirty="0" smtClean="0"/>
              <a:t>- مبادئ طريقة خدمة الفرد.</a:t>
            </a:r>
          </a:p>
          <a:p>
            <a:r>
              <a:rPr lang="ar-SA" dirty="0" smtClean="0"/>
              <a:t>- عمليات خدمة الفرد.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مفهوم طريقة خدمة الفرد:</a:t>
            </a:r>
            <a:endParaRPr lang="ar-SA" dirty="0"/>
          </a:p>
        </p:txBody>
      </p:sp>
      <p:sp>
        <p:nvSpPr>
          <p:cNvPr id="3" name="عنصر نائب للمحتوى 2"/>
          <p:cNvSpPr>
            <a:spLocks noGrp="1"/>
          </p:cNvSpPr>
          <p:nvPr>
            <p:ph idx="1"/>
          </p:nvPr>
        </p:nvSpPr>
        <p:spPr/>
        <p:txBody>
          <a:bodyPr/>
          <a:lstStyle/>
          <a:p>
            <a:r>
              <a:rPr lang="ar-SA" dirty="0" smtClean="0"/>
              <a:t>خدمة الفرد طريقة من طرق الخدمة الاجتماعية تستخدم لمساعدة الفرد بقصد إحداث التوافق بينه وبين بيئته الاجتماعية. ونعني بالتوافق هنا هو درجة مناسبة من إشباع الحاجات الإنسانية يرضى عتها الفرد بحيث يتحقق التكامل في شخصيته في حالة تكيفه مع نفسه ومع أسرته ومع عمله ومن هنا يستطيع أن يؤدي واجباته مع أسرته وفي عمله وبيئته الاجتماعية فسعادة الفرد تكمن في صحته النفسية وسلامتها.</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dirty="0" smtClean="0"/>
          </a:p>
          <a:p>
            <a:r>
              <a:rPr lang="ar-SA" smtClean="0"/>
              <a:t>وهي </a:t>
            </a:r>
            <a:r>
              <a:rPr lang="ar-SA" dirty="0" smtClean="0"/>
              <a:t>طريقة وعملية لمساعدة الأفراد والأسر على إشباع احتياجاتهم والتغلب على مشكلاتهم وتنمية قدراتهم إلى أقصى درجة ممكنة باستخدام التدخل المهني لتحسين القدرات الفردية وتحقيق التوافق الاجتماعي مع عناصر البيئة الاجتماعية في حدود ثقافة المجتمع وفلسفته.</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خصائص خدمة الفرد:</a:t>
            </a:r>
            <a:endParaRPr lang="ar-SA" dirty="0"/>
          </a:p>
        </p:txBody>
      </p:sp>
      <p:sp>
        <p:nvSpPr>
          <p:cNvPr id="3" name="عنصر نائب للمحتوى 2"/>
          <p:cNvSpPr>
            <a:spLocks noGrp="1"/>
          </p:cNvSpPr>
          <p:nvPr>
            <p:ph idx="1"/>
          </p:nvPr>
        </p:nvSpPr>
        <p:spPr/>
        <p:txBody>
          <a:bodyPr/>
          <a:lstStyle/>
          <a:p>
            <a:r>
              <a:rPr lang="ar-SA" dirty="0" smtClean="0"/>
              <a:t>- أحد طرق الخدمة الاجتماعية تتعامل مع الفرد في المواقف المختلفة وتهدف إلى مساعدة الفرد والأسرة على مواجهة هذه المواقف.</a:t>
            </a:r>
          </a:p>
          <a:p>
            <a:r>
              <a:rPr lang="ar-SA" dirty="0" smtClean="0"/>
              <a:t>- عملية تتطلب مجموعة من الإجراءات مسلسلة تبدأ منذ استقبال العميل ثم الدراسة والتشخيص والتدخل المهني.</a:t>
            </a:r>
          </a:p>
          <a:p>
            <a:r>
              <a:rPr lang="ar-SA" dirty="0" smtClean="0"/>
              <a:t>- تستند على مجموعة من الأسس العلمية المستمدة من العلوم الإنسانية والاجتماعية والممارسات الميدانية وتجارب الرواد.</a:t>
            </a:r>
          </a:p>
          <a:p>
            <a:r>
              <a:rPr lang="ar-SA" dirty="0" smtClean="0"/>
              <a:t>- تسعى إلى تحقيق أهداف وقائية علاجية وتنموية، فهي تسعى إلى تعديل سلوك الأفراد واتجاهاتهم.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لخدمة الفرد مجموعة من القيم الإنسانية أهمها قيمة الإنسان وفرديته وحقه في حياة كريمة.</a:t>
            </a:r>
          </a:p>
          <a:p>
            <a:r>
              <a:rPr lang="ar-SA" dirty="0" smtClean="0"/>
              <a:t>- تؤمن خدمة الفرد بمسئوليتها في التدخل المهني مع العملاء عند الضرورة لمساعدتهم على تخطي العقبات.</a:t>
            </a:r>
          </a:p>
          <a:p>
            <a:r>
              <a:rPr lang="ar-SA" dirty="0" smtClean="0"/>
              <a:t>- تستند في تعاملها مع العملاء على المهارة في الأداء القائم على أساس الاستعداد للعمل والتعلم والتدريب لاكتساب الخبرات والمهارات التي تحقق عملية المساعدة.</a:t>
            </a:r>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تمارس بواسطة </a:t>
            </a:r>
            <a:r>
              <a:rPr lang="ar-SA" smtClean="0"/>
              <a:t>أخصائيين مدربين </a:t>
            </a:r>
            <a:r>
              <a:rPr lang="ar-SA" dirty="0" smtClean="0"/>
              <a:t>لديهم الاستعداد لتقديم عملية المساعدة للأفراد وأسرهم بما لديهم من علم وما اكتسبوه من مهارة.</a:t>
            </a:r>
          </a:p>
          <a:p>
            <a:r>
              <a:rPr lang="ar-SA" dirty="0" smtClean="0"/>
              <a:t>- طبيعة المؤسسة وفلسفتها هي التي تحدد اتجاه ونوعية المساعدة للعملاء ومن ثم هناك مستويات للمساعدة تختلف من مؤسسة لأخرى. </a:t>
            </a:r>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أهداف طريقة خدمة الفرد:</a:t>
            </a:r>
            <a:endParaRPr lang="ar-SA" dirty="0"/>
          </a:p>
        </p:txBody>
      </p:sp>
      <p:sp>
        <p:nvSpPr>
          <p:cNvPr id="3" name="عنصر نائب للمحتوى 2"/>
          <p:cNvSpPr>
            <a:spLocks noGrp="1"/>
          </p:cNvSpPr>
          <p:nvPr>
            <p:ph idx="1"/>
          </p:nvPr>
        </p:nvSpPr>
        <p:spPr/>
        <p:txBody>
          <a:bodyPr/>
          <a:lstStyle/>
          <a:p>
            <a:r>
              <a:rPr lang="ar-SA" b="1" dirty="0" smtClean="0"/>
              <a:t>الهدف العام: </a:t>
            </a:r>
          </a:p>
          <a:p>
            <a:r>
              <a:rPr lang="ar-SA" dirty="0" smtClean="0"/>
              <a:t>يتمثل في مساعدة الأفراد على التغلب على العقبات والمشكلات التي تواجههم من خلال تنمية قدراتهم كي يتمكنوا من أداء مسئولياتهم ومن ثم يتحقق لهم أكبر قدر من السعادة والرضا.</a:t>
            </a:r>
          </a:p>
          <a:p>
            <a:endParaRPr lang="ar-SA" sz="8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الأهداف الفرعية: </a:t>
            </a:r>
          </a:p>
          <a:p>
            <a:r>
              <a:rPr lang="ar-SA" dirty="0" smtClean="0"/>
              <a:t>هناك خمسة مستويات من خلالها تتحقق الأهداف الوقائية والعلاجية والإنمائية لطريقة خدمة الفرد، هي: </a:t>
            </a:r>
          </a:p>
          <a:p>
            <a:r>
              <a:rPr lang="ar-SA" dirty="0" smtClean="0"/>
              <a:t>1- المستوى المثالي: إحداث تعديل كلي في شخصية العميل وظروفه البيئية.</a:t>
            </a:r>
          </a:p>
          <a:p>
            <a:r>
              <a:rPr lang="ar-SA" dirty="0" smtClean="0"/>
              <a:t>2- المستوى الواقعي:تعديل نسبي في كل من شخصية العميل وظروفه البيئية.</a:t>
            </a:r>
          </a:p>
          <a:p>
            <a:endParaRPr lang="ar-SA"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العلاج الذاتي: تعديل كلي أو نسبي في شخصية العميل أكثر من الظروف البيئية.</a:t>
            </a:r>
          </a:p>
          <a:p>
            <a:r>
              <a:rPr lang="ar-SA" dirty="0" smtClean="0"/>
              <a:t>4- العلاج البيئي: تعديل كلي أو نسبي للظروف البيئية أكثر من التعديل في شخصية العميل. </a:t>
            </a:r>
          </a:p>
          <a:p>
            <a:r>
              <a:rPr lang="ar-SA" dirty="0" smtClean="0"/>
              <a:t>5- تجميد الموقف: وهو مستوى سلبي ونلجأ إليه في بعض الحالات لتجنب المزيد من التدهور.</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خدمة الفرد:</a:t>
            </a:r>
            <a:endParaRPr lang="ar-SA" dirty="0"/>
          </a:p>
        </p:txBody>
      </p:sp>
      <p:sp>
        <p:nvSpPr>
          <p:cNvPr id="3" name="عنصر نائب للمحتوى 2"/>
          <p:cNvSpPr>
            <a:spLocks noGrp="1"/>
          </p:cNvSpPr>
          <p:nvPr>
            <p:ph idx="1"/>
          </p:nvPr>
        </p:nvSpPr>
        <p:spPr/>
        <p:txBody>
          <a:bodyPr/>
          <a:lstStyle/>
          <a:p>
            <a:r>
              <a:rPr lang="en-US" b="1" dirty="0" smtClean="0"/>
              <a:t>:</a:t>
            </a:r>
            <a:r>
              <a:rPr lang="ar-SA" b="1" dirty="0" smtClean="0"/>
              <a:t>1- العميل</a:t>
            </a:r>
          </a:p>
          <a:p>
            <a:r>
              <a:rPr lang="ar-SA" dirty="0" smtClean="0"/>
              <a:t>يطلق لفظ العميل على المتقدم لطلب المساعدة سواء كان فردا أو أسرة. وهو إنسان واجهته حالة من عدم التوافق مع الظروف المحيطة </a:t>
            </a:r>
            <a:r>
              <a:rPr lang="ar-SA" dirty="0" err="1" smtClean="0"/>
              <a:t>به</a:t>
            </a:r>
            <a:r>
              <a:rPr lang="ar-SA" dirty="0" smtClean="0"/>
              <a:t> أو حالة من الاضطراب في جوانب شخصيته مما أدى إلى الإحساس بالعجز الأمر الذي دفعه إلى طلب المساعدة.</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الموقف الإشكالي (المشكلة):</a:t>
            </a:r>
          </a:p>
          <a:p>
            <a:r>
              <a:rPr lang="ar-SA" dirty="0" smtClean="0"/>
              <a:t>هي موقف متأزم يواجه الفرد ويعجز بقدراته الذاتية عن مواجهته، فالمشكلة الفردية تظهر نتيجة لتفاعل الفرد مع ظروفه المحيطة </a:t>
            </a:r>
            <a:r>
              <a:rPr lang="ar-SA" dirty="0" err="1" smtClean="0"/>
              <a:t>به</a:t>
            </a:r>
            <a:r>
              <a:rPr lang="ar-SA" dirty="0" smtClean="0"/>
              <a:t>، ومن ثم لابد من التعرف على أبعاد الشخصية كمدخل لفهم المشكلة أو الموقف الإشكالي. ويمكن تصنيف هذه المشكلات إلى:</a:t>
            </a:r>
          </a:p>
          <a:p>
            <a:r>
              <a:rPr lang="ar-SA" dirty="0" smtClean="0"/>
              <a:t>- عوامل ذاتية تشمل العوامل الوراثية والعقلية والجسمية.</a:t>
            </a:r>
          </a:p>
          <a:p>
            <a:r>
              <a:rPr lang="ar-SA" dirty="0" smtClean="0"/>
              <a:t>- الظروف والعوامل البيئية وتشمل البيئة الأسرية، الاقتصادية، القيم والتقاليد السائدة، العلاقات بالبيئة الخارجية.</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الأخصائي الاجتماعي:</a:t>
            </a:r>
          </a:p>
          <a:p>
            <a:r>
              <a:rPr lang="ar-SA" dirty="0" smtClean="0"/>
              <a:t>أخصائي خدمة الفرد هو الممارس المهني لمهنة الخدمة الاجتماعية. وتتطلب هذه الممارسة مجموعة من السمات والخصائص الواجب توافرها في شخصيته سواء من حيث الإعداد المهني أو الاستعداد الشخصي.</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 المؤسسة:</a:t>
            </a:r>
          </a:p>
          <a:p>
            <a:r>
              <a:rPr lang="ar-SA" dirty="0" smtClean="0"/>
              <a:t>هي الهيئة أو المنظمة التي وجدت في المجتمع تعبيرا عن حاجات أفراده. وتصنف المؤسسات إلى مؤسسات أولية متخصصة أساسا لممارسة مهنة الخدمة الاجتماعية مثل مكاتب الضمان الاجتماعي ومؤسسات ثانوية وهي تلك المؤسسات التي لم تنشأ خصيصا لممارسة المهنة ولكن ممارسة الخدمة الاجتماعية بها تعد جانبا من نشاطها مثل المدارس والمستشفيات والمصانع وغيرها.</a:t>
            </a:r>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5- عملية المساعدة:</a:t>
            </a:r>
          </a:p>
          <a:p>
            <a:r>
              <a:rPr lang="ar-SA" dirty="0" smtClean="0"/>
              <a:t>تشمل عملية المساعدة  مجموعة من الخطوات المتتابعة التي يقوم بها أخصائي خدمة الفرد مع العملاء بالاعتماد على مبادئ وعمليات الطريقة وكي تتم عملية المساعدة بفاعلية لابد أن تعتمد على قدر كاف من المعلومات فهي المقياس الحقيقي لنجاح طريقة خدمة الفرد.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مبادئ طريقة خدمة الفرد:</a:t>
            </a:r>
            <a:endParaRPr lang="ar-SA" dirty="0"/>
          </a:p>
        </p:txBody>
      </p:sp>
      <p:sp>
        <p:nvSpPr>
          <p:cNvPr id="3" name="عنصر نائب للمحتوى 2"/>
          <p:cNvSpPr>
            <a:spLocks noGrp="1"/>
          </p:cNvSpPr>
          <p:nvPr>
            <p:ph idx="1"/>
          </p:nvPr>
        </p:nvSpPr>
        <p:spPr/>
        <p:txBody>
          <a:bodyPr/>
          <a:lstStyle/>
          <a:p>
            <a:r>
              <a:rPr lang="ar-SA" b="1" dirty="0" smtClean="0"/>
              <a:t>1- مبدأ التقبل:</a:t>
            </a:r>
          </a:p>
          <a:p>
            <a:r>
              <a:rPr lang="ar-SA" dirty="0" smtClean="0"/>
              <a:t>يعرف التقبل بأنه إظهار مشاعر الود والارتياح إلى ملاقاة العميل في موقع العمل المهني ويقوم أساسا على احترام العميل وآدميته وكرامته حيث تعتمد فلسفة التقبل على الإيمان بالفروق الفردية حيث أن لكل إنسان قدراته الخاصة وخبراته، فعلى الأخصائي تقبل العميل كما هو كائن وليس كما يجب أن يكون من وجهة نظر الأخصائي.</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مبدأ السرية:</a:t>
            </a:r>
          </a:p>
          <a:p>
            <a:r>
              <a:rPr lang="ar-SA" dirty="0" smtClean="0"/>
              <a:t>السرية هي صيانة مقصودة لأسرار العملاء وتجنب إذاعتها وانتشارها بين عامة الناس، وتعتمد فلسفة السرية على أن الطبيعة البشرية تحرص دائما على إخفاء نواحي النقص من الغير. وعلى الأخصائي أن يطمئن عملائه إلى سرية المعلومات التي يحصل عليها وألا يتحدث مع العميل عن أسرار غيره من العملاء وكذلك ألا يأخذ من العميل بيانات ومعلومات إلى بالقدر الذي يلزم لفهم المشكلة.</a:t>
            </a:r>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مبدأ حق تقرير المصير:</a:t>
            </a:r>
          </a:p>
          <a:p>
            <a:r>
              <a:rPr lang="ar-SA" dirty="0" smtClean="0"/>
              <a:t>ويعني منح العميل ذو الأهلية حق التصرف الحر في شؤونه داخل نطاق المؤسسة وخارجها في حدود القوانين والنظم المعمول بها وهي حرية مقيدة تمنح للعملاء بدرجات تتفق مع طبيعة مشكلاتهم وأنماط شخصياتهم ولكن يستثنى من تطبيق هذا المبدأ بعض الفئات التي تعجز عن اتخاذ القرار المناسب مثل المرضى العقليين وضعاف العقول والأطفال عديمي الأهلية والأطفال صغار السن والأحداث المنحرفين وحالات الإدمان الشديد.</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 مبدأ العلاقة المهنية:</a:t>
            </a:r>
          </a:p>
          <a:p>
            <a:r>
              <a:rPr lang="ar-SA" dirty="0" smtClean="0"/>
              <a:t>العلاقة المهنية هي حالة من الارتباط العاطفي العقلي الهادف تتفاعل خلالها مشاعر وأفكار العميل والأخصائي خلال عملية المساعدة. وهي علاقة مؤقتة تنتهي بانتهاء المساعدة كما أنها مؤسسية حيث يتعامل الأخصائي مع العملاء بالقدر الذي تتطلبه مصلحة العمل، وتهدف إلى توفير المناخ الملائم لإتمام عملية المساعدة.</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عمليات خدمة الفرد:</a:t>
            </a:r>
            <a:endParaRPr lang="ar-SA" dirty="0"/>
          </a:p>
        </p:txBody>
      </p:sp>
      <p:sp>
        <p:nvSpPr>
          <p:cNvPr id="3" name="عنصر نائب للمحتوى 2"/>
          <p:cNvSpPr>
            <a:spLocks noGrp="1"/>
          </p:cNvSpPr>
          <p:nvPr>
            <p:ph idx="1"/>
          </p:nvPr>
        </p:nvSpPr>
        <p:spPr/>
        <p:txBody>
          <a:bodyPr/>
          <a:lstStyle/>
          <a:p>
            <a:r>
              <a:rPr lang="ar-SA" b="1" dirty="0" smtClean="0"/>
              <a:t>أولا- الدراسة الاجتماعية:</a:t>
            </a:r>
          </a:p>
          <a:p>
            <a:r>
              <a:rPr lang="ar-SA" dirty="0" smtClean="0"/>
              <a:t>الدراسة الاجتماعية هي عملية مشتركة تهدف إلى وضع كل من الأخصائي الاجتماعي والعميل على علاقة إيجابية بحقائق الموقف الإشكالي بهدف تشخيص المشكلة ووضع خطة العلاج. كما أن للدراسة مصادرها أو منابعها التي نحصل منها على حقائق المشكلة وهي العميل والأسرة والمدرسة والأصدقاء والمستندات وغيرهم.</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ثانيا- التشخيص:</a:t>
            </a:r>
          </a:p>
          <a:p>
            <a:r>
              <a:rPr lang="ar-SA" dirty="0" smtClean="0"/>
              <a:t>يقصد بالتشخيص تحديد طبيعة مشكلة العميل والوصول إلى تفسير أسبابها بهدف نجاح الخطة العلاجية.</a:t>
            </a:r>
          </a:p>
          <a:p>
            <a:r>
              <a:rPr lang="ar-SA" dirty="0" smtClean="0"/>
              <a:t>وهذا يعني أن التشخيص عملية عقلية يشترك فيها كل من الأخصائي والعميل بعد استيفاء قدر كبير من عملية دراسة المشكلة وذلك لتحديد طبيعة المشكلة وتحليل العوامل المسببة لها سواء الذاتية أو البيئية تحليلا عمليا ومنطقيا.</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ثالثا- العلاج:</a:t>
            </a:r>
          </a:p>
          <a:p>
            <a:r>
              <a:rPr lang="ar-SA" dirty="0" smtClean="0"/>
              <a:t>العلاج في خدمة الفرد هو التأثير الإيجابي في شخصية العميل أو ظروفه المحيطة لتحقيق أفضل أداء ممكن لوظيفته الاجتماعية ولتحقيق أفضل استقرار ممكن لأوضاعه الاجتماعية في حدود إمكانيات المؤسسة. وللعلاج شقان أحدهما ذاتي والثاني بيئي</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2491</TotalTime>
  <Words>1129</Words>
  <Application>Microsoft Office PowerPoint</Application>
  <PresentationFormat>A4 Paper (210x297 mm)‎</PresentationFormat>
  <Paragraphs>66</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السادسة</vt:lpstr>
      <vt:lpstr>النقاط الأساسية:</vt:lpstr>
      <vt:lpstr>مفهوم طريقة خدمة الفرد:</vt:lpstr>
      <vt:lpstr>الشريحة 5</vt:lpstr>
      <vt:lpstr>خصائص خدمة الفرد:</vt:lpstr>
      <vt:lpstr>الشريحة 7</vt:lpstr>
      <vt:lpstr>الشريحة 8</vt:lpstr>
      <vt:lpstr>أهداف طريقة خدمة الفرد:</vt:lpstr>
      <vt:lpstr>الشريحة 10</vt:lpstr>
      <vt:lpstr>الشريحة 11</vt:lpstr>
      <vt:lpstr>عناصر خدمة الفرد:</vt:lpstr>
      <vt:lpstr>الشريحة 13</vt:lpstr>
      <vt:lpstr>الشريحة 14</vt:lpstr>
      <vt:lpstr>الشريحة 15</vt:lpstr>
      <vt:lpstr>الشريحة 16</vt:lpstr>
      <vt:lpstr>مبادئ طريقة خدمة الفرد:</vt:lpstr>
      <vt:lpstr>الشريحة 18</vt:lpstr>
      <vt:lpstr>الشريحة 19</vt:lpstr>
      <vt:lpstr>الشريحة 20</vt:lpstr>
      <vt:lpstr>عمليات خدمة الفرد:</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251</cp:revision>
  <dcterms:created xsi:type="dcterms:W3CDTF">2009-10-14T19:14:34Z</dcterms:created>
  <dcterms:modified xsi:type="dcterms:W3CDTF">2012-10-19T08:04:00Z</dcterms:modified>
</cp:coreProperties>
</file>