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handoutMasterIdLst>
    <p:handoutMasterId r:id="rId27"/>
  </p:handoutMasterIdLst>
  <p:sldIdLst>
    <p:sldId id="300" r:id="rId2"/>
    <p:sldId id="257" r:id="rId3"/>
    <p:sldId id="315" r:id="rId4"/>
    <p:sldId id="337" r:id="rId5"/>
    <p:sldId id="316" r:id="rId6"/>
    <p:sldId id="338" r:id="rId7"/>
    <p:sldId id="339" r:id="rId8"/>
    <p:sldId id="340" r:id="rId9"/>
    <p:sldId id="341" r:id="rId10"/>
    <p:sldId id="342" r:id="rId11"/>
    <p:sldId id="343" r:id="rId12"/>
    <p:sldId id="344" r:id="rId13"/>
    <p:sldId id="345" r:id="rId14"/>
    <p:sldId id="346" r:id="rId15"/>
    <p:sldId id="347" r:id="rId16"/>
    <p:sldId id="348" r:id="rId17"/>
    <p:sldId id="349" r:id="rId18"/>
    <p:sldId id="350" r:id="rId19"/>
    <p:sldId id="351" r:id="rId20"/>
    <p:sldId id="352" r:id="rId21"/>
    <p:sldId id="353" r:id="rId22"/>
    <p:sldId id="354" r:id="rId23"/>
    <p:sldId id="355" r:id="rId24"/>
    <p:sldId id="301" r:id="rId25"/>
  </p:sldIdLst>
  <p:sldSz cx="9906000" cy="6858000" type="A4"/>
  <p:notesSz cx="6808788" cy="9926638"/>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0000"/>
    <a:srgbClr val="009900"/>
    <a:srgbClr val="709256"/>
    <a:srgbClr val="AD9968"/>
    <a:srgbClr val="3B84AF"/>
    <a:srgbClr val="FF33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719" autoAdjust="0"/>
    <p:restoredTop sz="94664" autoAdjust="0"/>
  </p:normalViewPr>
  <p:slideViewPr>
    <p:cSldViewPr>
      <p:cViewPr>
        <p:scale>
          <a:sx n="60" d="100"/>
          <a:sy n="60" d="100"/>
        </p:scale>
        <p:origin x="-612" y="-306"/>
      </p:cViewPr>
      <p:guideLst>
        <p:guide orient="horz" pos="2160"/>
        <p:guide pos="312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57625" y="0"/>
            <a:ext cx="2951163" cy="496888"/>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sz="quarter" idx="1"/>
          </p:nvPr>
        </p:nvSpPr>
        <p:spPr>
          <a:xfrm>
            <a:off x="1588" y="0"/>
            <a:ext cx="2951162" cy="496888"/>
          </a:xfrm>
          <a:prstGeom prst="rect">
            <a:avLst/>
          </a:prstGeom>
        </p:spPr>
        <p:txBody>
          <a:bodyPr vert="horz" lIns="91440" tIns="45720" rIns="91440" bIns="45720" rtlCol="1"/>
          <a:lstStyle>
            <a:lvl1pPr algn="l">
              <a:defRPr sz="1200"/>
            </a:lvl1pPr>
          </a:lstStyle>
          <a:p>
            <a:fld id="{3B9C09F2-3BAC-4BE6-BCD2-3CB46C1D4ACE}" type="datetimeFigureOut">
              <a:rPr lang="ar-SA" smtClean="0"/>
              <a:t>24/12/1433</a:t>
            </a:fld>
            <a:endParaRPr lang="ar-SA"/>
          </a:p>
        </p:txBody>
      </p:sp>
      <p:sp>
        <p:nvSpPr>
          <p:cNvPr id="4" name="عنصر نائب للتذييل 3"/>
          <p:cNvSpPr>
            <a:spLocks noGrp="1"/>
          </p:cNvSpPr>
          <p:nvPr>
            <p:ph type="ftr" sz="quarter" idx="2"/>
          </p:nvPr>
        </p:nvSpPr>
        <p:spPr>
          <a:xfrm>
            <a:off x="3857625" y="9428163"/>
            <a:ext cx="2951163" cy="496887"/>
          </a:xfrm>
          <a:prstGeom prst="rect">
            <a:avLst/>
          </a:prstGeom>
        </p:spPr>
        <p:txBody>
          <a:bodyPr vert="horz" lIns="91440" tIns="45720" rIns="91440" bIns="45720" rtlCol="1" anchor="b"/>
          <a:lstStyle>
            <a:lvl1pPr algn="r">
              <a:defRPr sz="1200"/>
            </a:lvl1pPr>
          </a:lstStyle>
          <a:p>
            <a:endParaRPr lang="ar-SA"/>
          </a:p>
        </p:txBody>
      </p:sp>
      <p:sp>
        <p:nvSpPr>
          <p:cNvPr id="5" name="عنصر نائب لرقم الشريحة 4"/>
          <p:cNvSpPr>
            <a:spLocks noGrp="1"/>
          </p:cNvSpPr>
          <p:nvPr>
            <p:ph type="sldNum" sz="quarter" idx="3"/>
          </p:nvPr>
        </p:nvSpPr>
        <p:spPr>
          <a:xfrm>
            <a:off x="1588" y="9428163"/>
            <a:ext cx="2951162" cy="496887"/>
          </a:xfrm>
          <a:prstGeom prst="rect">
            <a:avLst/>
          </a:prstGeom>
        </p:spPr>
        <p:txBody>
          <a:bodyPr vert="horz" lIns="91440" tIns="45720" rIns="91440" bIns="45720" rtlCol="1" anchor="b"/>
          <a:lstStyle>
            <a:lvl1pPr algn="l">
              <a:defRPr sz="1200"/>
            </a:lvl1pPr>
          </a:lstStyle>
          <a:p>
            <a:fld id="{F6B3A919-1300-4566-A2BE-D6391147A8E0}" type="slidenum">
              <a:rPr lang="ar-SA" smtClean="0"/>
              <a:t>‹#›</a:t>
            </a:fld>
            <a:endParaRPr lang="ar-SA"/>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0475" cy="496332"/>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56737" y="0"/>
            <a:ext cx="2950475" cy="496332"/>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11/8/2012</a:t>
            </a:fld>
            <a:endParaRPr lang="en-US"/>
          </a:p>
        </p:txBody>
      </p:sp>
      <p:sp>
        <p:nvSpPr>
          <p:cNvPr id="4" name="Slide Image Placeholder 3"/>
          <p:cNvSpPr>
            <a:spLocks noGrp="1" noRot="1" noChangeAspect="1"/>
          </p:cNvSpPr>
          <p:nvPr>
            <p:ph type="sldImg" idx="2"/>
          </p:nvPr>
        </p:nvSpPr>
        <p:spPr>
          <a:xfrm>
            <a:off x="715963" y="744538"/>
            <a:ext cx="5376862" cy="3722687"/>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0879" y="4715153"/>
            <a:ext cx="5447030" cy="4466987"/>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9428583"/>
            <a:ext cx="2950475" cy="496332"/>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56737" y="9428583"/>
            <a:ext cx="2950475" cy="496332"/>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p>
        </p:txBody>
      </p:sp>
      <p:sp>
        <p:nvSpPr>
          <p:cNvPr id="4" name="Rectangle 4"/>
          <p:cNvSpPr/>
          <p:nvPr userDrawn="1"/>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 name="Rectangle 5"/>
          <p:cNvSpPr/>
          <p:nvPr userDrawn="1"/>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Subtitle 2"/>
          <p:cNvSpPr txBox="1">
            <a:spLocks/>
          </p:cNvSpPr>
          <p:nvPr userDrawn="1"/>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7" name="Group 7"/>
          <p:cNvGrpSpPr>
            <a:grpSpLocks/>
          </p:cNvGrpSpPr>
          <p:nvPr userDrawn="1"/>
        </p:nvGrpSpPr>
        <p:grpSpPr bwMode="auto">
          <a:xfrm>
            <a:off x="6494463" y="1981200"/>
            <a:ext cx="2600325" cy="2524125"/>
            <a:chOff x="5210750" y="1066800"/>
            <a:chExt cx="2976900" cy="3130677"/>
          </a:xfrm>
        </p:grpSpPr>
        <p:sp>
          <p:nvSpPr>
            <p:cNvPr id="8"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9"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0" name="Freeform 10"/>
          <p:cNvSpPr/>
          <p:nvPr userDrawn="1"/>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11" name="Subtitle 2"/>
          <p:cNvSpPr>
            <a:spLocks noGrp="1"/>
          </p:cNvSpPr>
          <p:nvPr>
            <p:ph type="subTitle" idx="1"/>
          </p:nvPr>
        </p:nvSpPr>
        <p:spPr>
          <a:xfrm>
            <a:off x="685800" y="2971800"/>
            <a:ext cx="4762500" cy="23622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p>
        </p:txBody>
      </p:sp>
      <p:sp>
        <p:nvSpPr>
          <p:cNvPr id="4" name="Rectangle 4"/>
          <p:cNvSpPr/>
          <p:nvPr userDrawn="1"/>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5" name="Group 5"/>
          <p:cNvGrpSpPr>
            <a:grpSpLocks/>
          </p:cNvGrpSpPr>
          <p:nvPr userDrawn="1"/>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6"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7"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8" name="Rectangle 8"/>
          <p:cNvSpPr>
            <a:spLocks noChangeArrowheads="1"/>
          </p:cNvSpPr>
          <p:nvPr userDrawn="1"/>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9" name="Freeform 6"/>
          <p:cNvSpPr>
            <a:spLocks noEditPoints="1"/>
          </p:cNvSpPr>
          <p:nvPr userDrawn="1"/>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10" name="Picture 8" descr="logo EDE.png"/>
          <p:cNvPicPr>
            <a:picLocks noChangeAspect="1"/>
          </p:cNvPicPr>
          <p:nvPr userDrawn="1"/>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5"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6"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5" r:id="rId1"/>
    <p:sldLayoutId id="2147483772" r:id="rId2"/>
    <p:sldLayoutId id="2147483773" r:id="rId3"/>
    <p:sldLayoutId id="2147483764" r:id="rId4"/>
    <p:sldLayoutId id="2147483774" r:id="rId5"/>
    <p:sldLayoutId id="2147483765" r:id="rId6"/>
    <p:sldLayoutId id="2147483766" r:id="rId7"/>
    <p:sldLayoutId id="2147483767" r:id="rId8"/>
    <p:sldLayoutId id="2147483768" r:id="rId9"/>
    <p:sldLayoutId id="2147483769" r:id="rId10"/>
    <p:sldLayoutId id="2147483770" r:id="rId11"/>
    <p:sldLayoutId id="2147483771" r:id="rId12"/>
    <p:sldLayoutId id="2147483776" r:id="rId13"/>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فرعي 1"/>
          <p:cNvSpPr>
            <a:spLocks noGrp="1"/>
          </p:cNvSpPr>
          <p:nvPr>
            <p:ph type="subTitle" idx="1"/>
          </p:nvPr>
        </p:nvSpPr>
        <p:spPr/>
        <p:txBody>
          <a:bodyPr/>
          <a:lstStyle/>
          <a:p>
            <a:r>
              <a:rPr lang="ar-SA" dirty="0" smtClean="0">
                <a:solidFill>
                  <a:schemeClr val="tx1"/>
                </a:solidFill>
              </a:rPr>
              <a:t>اسم المقرر: </a:t>
            </a:r>
            <a:r>
              <a:rPr lang="ar-SA" sz="2800" dirty="0" smtClean="0"/>
              <a:t>أسس الخدمة الاجتماعية</a:t>
            </a:r>
            <a:endParaRPr lang="ar-SA" sz="2800" dirty="0" smtClean="0">
              <a:solidFill>
                <a:schemeClr val="tx1"/>
              </a:solidFill>
            </a:endParaRPr>
          </a:p>
          <a:p>
            <a:endParaRPr lang="ar-SA" sz="2800" dirty="0" smtClean="0">
              <a:solidFill>
                <a:schemeClr val="tx1"/>
              </a:solidFill>
            </a:endParaRPr>
          </a:p>
          <a:p>
            <a:r>
              <a:rPr lang="ar-SA" dirty="0" smtClean="0">
                <a:solidFill>
                  <a:schemeClr val="tx1"/>
                </a:solidFill>
              </a:rPr>
              <a:t>د. صابر أحمد عبد الباقي</a:t>
            </a:r>
            <a:endParaRPr lang="ar-SA" dirty="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المحاضرة السابعة</a:t>
            </a:r>
            <a:endParaRPr lang="en-US" spc="-150" dirty="0" smtClean="0">
              <a:solidFill>
                <a:srgbClr val="376092"/>
              </a:solidFill>
              <a:latin typeface="ae_AlMateen" pitchFamily="2" charset="-78"/>
              <a:cs typeface="ae_AlMateen" pitchFamily="2" charset="-78"/>
            </a:endParaRPr>
          </a:p>
        </p:txBody>
      </p:sp>
      <p:sp>
        <p:nvSpPr>
          <p:cNvPr id="3" name="عنوان 1"/>
          <p:cNvSpPr txBox="1">
            <a:spLocks/>
          </p:cNvSpPr>
          <p:nvPr/>
        </p:nvSpPr>
        <p:spPr bwMode="auto">
          <a:xfrm>
            <a:off x="876300" y="3886200"/>
            <a:ext cx="8420100" cy="14700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ar-SA" sz="3200" dirty="0" smtClean="0">
                <a:solidFill>
                  <a:schemeClr val="accent1">
                    <a:lumMod val="75000"/>
                  </a:schemeClr>
                </a:solidFill>
                <a:latin typeface="+mj-lt"/>
                <a:ea typeface="+mj-ea"/>
                <a:cs typeface="Arial" charset="0"/>
              </a:rPr>
              <a:t>طريقة خدمة الجماعة</a:t>
            </a:r>
            <a:endParaRPr kumimoji="0" lang="ar-SA" sz="3200" b="0" i="0" u="none" strike="noStrike" kern="1200" cap="none" spc="0" normalizeH="0" baseline="0" noProof="0" dirty="0">
              <a:ln>
                <a:noFill/>
              </a:ln>
              <a:solidFill>
                <a:schemeClr val="accent1">
                  <a:lumMod val="75000"/>
                </a:schemeClr>
              </a:solidFill>
              <a:effectLst/>
              <a:uLnTx/>
              <a:uFillTx/>
              <a:latin typeface="+mj-lt"/>
              <a:ea typeface="+mj-ea"/>
              <a:cs typeface="Arial"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solidFill>
                  <a:srgbClr val="C00000"/>
                </a:solidFill>
              </a:rPr>
              <a:t>النقاط الأساسية:</a:t>
            </a:r>
            <a:endParaRPr lang="ar-SA" dirty="0"/>
          </a:p>
        </p:txBody>
      </p:sp>
      <p:sp>
        <p:nvSpPr>
          <p:cNvPr id="3" name="عنصر نائب للمحتوى 2"/>
          <p:cNvSpPr>
            <a:spLocks noGrp="1"/>
          </p:cNvSpPr>
          <p:nvPr>
            <p:ph idx="1"/>
          </p:nvPr>
        </p:nvSpPr>
        <p:spPr/>
        <p:txBody>
          <a:bodyPr/>
          <a:lstStyle/>
          <a:p>
            <a:r>
              <a:rPr lang="ar-SA" dirty="0" smtClean="0"/>
              <a:t>- مقدمة.</a:t>
            </a:r>
          </a:p>
          <a:p>
            <a:r>
              <a:rPr lang="ar-SA" dirty="0" smtClean="0"/>
              <a:t>- تعريف طريقة خدمة الجماعة.</a:t>
            </a:r>
          </a:p>
          <a:p>
            <a:r>
              <a:rPr lang="ar-SA" dirty="0" smtClean="0"/>
              <a:t>- أهداف طريقة خدمة الجماعة.</a:t>
            </a:r>
          </a:p>
          <a:p>
            <a:r>
              <a:rPr lang="ar-SA" dirty="0" smtClean="0"/>
              <a:t>- عناصر طريقة خدمة الجماعة.</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مقدمة:</a:t>
            </a:r>
            <a:endParaRPr lang="ar-SA" dirty="0"/>
          </a:p>
        </p:txBody>
      </p:sp>
      <p:sp>
        <p:nvSpPr>
          <p:cNvPr id="3" name="عنصر نائب للمحتوى 2"/>
          <p:cNvSpPr>
            <a:spLocks noGrp="1"/>
          </p:cNvSpPr>
          <p:nvPr>
            <p:ph idx="1"/>
          </p:nvPr>
        </p:nvSpPr>
        <p:spPr/>
        <p:txBody>
          <a:bodyPr/>
          <a:lstStyle/>
          <a:p>
            <a:r>
              <a:rPr lang="ar-SA" dirty="0" smtClean="0"/>
              <a:t>ظهرت طريقة خدمة الجماعة نتيجة للعديد من الحركات الاجتماعية في نهاية القرن التاسع عشر كالاتحادات والجماعات التقليدية والراديكالية في مجال السياسة والتي أدت إلى ظهور مؤسسات ذات علاقة بالخدمة الاجتماعية والتي كانت تضم جماعات الشباب ومنها أندية الصبية والمحلات الاجتماعية.</a:t>
            </a:r>
          </a:p>
          <a:p>
            <a:r>
              <a:rPr lang="ar-SA" dirty="0" smtClean="0"/>
              <a:t>وفي عام 1935 اعترف المؤتمر القومي للخدمة الاجتماعية بطريقة خدمة الجماعة وفي عام 1936 نشأت الجمعية الأمريكية لدراسة الجماعة والتي عرفت بعد ذلك بالجمعية الأمريكية لأخصائي العمل مع الجماعات.</a:t>
            </a:r>
            <a:endParaRPr lang="ar-SA"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تعريف طريقة خدمة الجماعة:</a:t>
            </a:r>
            <a:endParaRPr lang="ar-SA" dirty="0"/>
          </a:p>
        </p:txBody>
      </p:sp>
      <p:sp>
        <p:nvSpPr>
          <p:cNvPr id="3" name="عنصر نائب للمحتوى 2"/>
          <p:cNvSpPr>
            <a:spLocks noGrp="1"/>
          </p:cNvSpPr>
          <p:nvPr>
            <p:ph idx="1"/>
          </p:nvPr>
        </p:nvSpPr>
        <p:spPr/>
        <p:txBody>
          <a:bodyPr/>
          <a:lstStyle/>
          <a:p>
            <a:r>
              <a:rPr lang="ar-SA" dirty="0" smtClean="0"/>
              <a:t>تعددت تعريفات طريقة خدمة الجماعة ومنها تعريفها بأنها أحد مناهج الخدمة الاجتماعية التي تساعد الأفراد لتزيد من أدائهم الاجتماعي عن طريق الخبرات الجماعية للعمل على مواجهة مشكلاتهم الشخصية والجماعية والمجتمعية بطريقة أكثر كفاءة وفاعلية.</a:t>
            </a:r>
          </a:p>
          <a:p>
            <a:r>
              <a:rPr lang="ar-SA" dirty="0" smtClean="0"/>
              <a:t>وعرفها أنيس عبد الملك بأنها طريقة وعملية للعمل مع الأفراد في جماعات داخل مؤسسة اجتماعية وبتوجيه رائد عن طريق برنامج يتفق وحاجات أعضاء الجماعة وقدراتهم وميولهم.   </a:t>
            </a:r>
            <a:endParaRPr lang="ar-SA"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كما عرفها محمد شمس الدين أحمد بأنها طريقة يتضمن استخدامها عملية بواسطتها يساعد الأخصائي الأفراد أثناء ممارستهم لأوجه نشاط البرنامج في الأنواع المتعددة من الجماعات في المؤسسات المختلفة كأفراد وكجماعة ويساهمون في تغيير المجتمع في حدود أهداف المجتمع وثقافته.</a:t>
            </a:r>
          </a:p>
          <a:p>
            <a:r>
              <a:rPr lang="ar-SA" dirty="0" smtClean="0"/>
              <a:t>وبتحليل هذا التعريف يمكن استخلاص التالي:</a:t>
            </a:r>
          </a:p>
          <a:p>
            <a:r>
              <a:rPr lang="ar-SA" dirty="0" smtClean="0"/>
              <a:t>1- خدمة المجتمع طريقة أي أنها تعتمد على المنهج العلمي بما يشمله من المعرفة والفهم والمبادئ والمهارات. </a:t>
            </a:r>
            <a:endParaRPr lang="ar-SA"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2- هذه الطريقة يتضمن استخدامها عملية فهي تعتمد أيضا على سلسلة من الخطوات والإجراءات يمارسها الأخصائي الاجتماعي الذي يعمل مع الجماعة.</a:t>
            </a:r>
          </a:p>
          <a:p>
            <a:r>
              <a:rPr lang="ar-SA" dirty="0" smtClean="0"/>
              <a:t>3- استخدام البرنامج بما يتضمنه من أنشطة متنوعة كوسيلة لمساعدة الأفراد الذين انضموا إلى الجماعة لممارستها.</a:t>
            </a:r>
          </a:p>
          <a:p>
            <a:r>
              <a:rPr lang="ar-SA" dirty="0" smtClean="0"/>
              <a:t>4- هناك أنواع متعددة من الجماعات كالجماعات الإجبارية والاختيارية تمارس في مؤسسات متنوعة سواء لتحقيق هدف أولي أو ثانوي.</a:t>
            </a:r>
            <a:endParaRPr lang="ar-SA"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dirty="0" smtClean="0"/>
          </a:p>
          <a:p>
            <a:r>
              <a:rPr lang="ar-SA" dirty="0" smtClean="0"/>
              <a:t>5- تسعى الطريقة إلى تحقيق غرض ثلاثي يتمثل في نمو الفرد ونمو الجماعة والمساهمة في تغيير المجتمع.</a:t>
            </a:r>
          </a:p>
          <a:p>
            <a:endParaRPr lang="ar-SA" sz="800" dirty="0" smtClean="0"/>
          </a:p>
          <a:p>
            <a:r>
              <a:rPr lang="ar-SA" dirty="0" smtClean="0"/>
              <a:t>6- الأخصائي الاجتماعي عنصر أساسي من عناصر ممارسة الطريقة حيث يعمل في حدود أهداف المجتمع وثقافته وقيمه.</a:t>
            </a:r>
            <a:endParaRPr lang="ar-SA"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أهداف طريقة خدمة المجتمع:</a:t>
            </a:r>
            <a:endParaRPr lang="ar-SA" dirty="0"/>
          </a:p>
        </p:txBody>
      </p:sp>
      <p:sp>
        <p:nvSpPr>
          <p:cNvPr id="3" name="عنصر نائب للمحتوى 2"/>
          <p:cNvSpPr>
            <a:spLocks noGrp="1"/>
          </p:cNvSpPr>
          <p:nvPr>
            <p:ph idx="1"/>
          </p:nvPr>
        </p:nvSpPr>
        <p:spPr/>
        <p:txBody>
          <a:bodyPr/>
          <a:lstStyle/>
          <a:p>
            <a:r>
              <a:rPr lang="ar-SA" b="1" dirty="0" smtClean="0"/>
              <a:t>أولا- أهداف مرتبطة بالفرد كعضو في جماعة:</a:t>
            </a:r>
          </a:p>
          <a:p>
            <a:r>
              <a:rPr lang="ar-SA" dirty="0" smtClean="0"/>
              <a:t>تسعى خدمة الجماعة إلى مساعدة الفرد في تحقيق العديد من الأهداف كما يلي:</a:t>
            </a:r>
          </a:p>
          <a:p>
            <a:r>
              <a:rPr lang="ar-SA" dirty="0" smtClean="0"/>
              <a:t>1- إشباع الحاجات النفسية كالحاجة إلى الأمن والحب والتقدير، والحاجات الاجتماعية كالانتماء والحصول على المكانة وغيرها.</a:t>
            </a:r>
          </a:p>
          <a:p>
            <a:r>
              <a:rPr lang="ar-SA" dirty="0" smtClean="0"/>
              <a:t>2- اكتساب الخبرات التي تساعده على التفاعل مع الآخرين.</a:t>
            </a:r>
          </a:p>
          <a:p>
            <a:r>
              <a:rPr lang="ar-SA" dirty="0" smtClean="0"/>
              <a:t>3- إتاحة الفرص المناسبة للتعبير عن آرائه ومشاعره.</a:t>
            </a:r>
            <a:endParaRPr lang="ar-SA"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4- تنمية قدرات الفرد الذاتية والتدريب على استخدامها.</a:t>
            </a:r>
          </a:p>
          <a:p>
            <a:r>
              <a:rPr lang="ar-SA" dirty="0" smtClean="0"/>
              <a:t>5- تنمية الجانب </a:t>
            </a:r>
            <a:r>
              <a:rPr lang="ar-SA" dirty="0" err="1" smtClean="0"/>
              <a:t>المهاري</a:t>
            </a:r>
            <a:r>
              <a:rPr lang="ar-SA" dirty="0" smtClean="0"/>
              <a:t>، مما يسهم في تدعيم الجوانب التنموية لدى العضو.</a:t>
            </a:r>
          </a:p>
          <a:p>
            <a:r>
              <a:rPr lang="ar-SA" dirty="0" smtClean="0"/>
              <a:t>6- تنمية مهارات الإصغاء والتحدث والملاحظة خلال مواقف الحياة الاجتماعية.</a:t>
            </a:r>
          </a:p>
          <a:p>
            <a:r>
              <a:rPr lang="ar-SA" dirty="0" smtClean="0"/>
              <a:t>7- تعديل واكتساب وتغيير الاتجاهات.</a:t>
            </a:r>
            <a:endParaRPr lang="ar-SA"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ثانيا- أهداف مرتبطة بالجماعة ككل:</a:t>
            </a:r>
          </a:p>
          <a:p>
            <a:r>
              <a:rPr lang="ar-SA" dirty="0" smtClean="0"/>
              <a:t>تسعى الطريقة إلى تحقيق أهداف بالنسبة للجماعة باعتبارها وحدة واحدة وتتمثل فيما يلي:</a:t>
            </a:r>
          </a:p>
          <a:p>
            <a:r>
              <a:rPr lang="ar-SA" dirty="0" smtClean="0"/>
              <a:t>1- التعرف على قدرات وإمكانيات الجماعة واكتشافها واستخدام هذه القدرات بما يفيد الجماعة والمؤسسة والمجتمع.</a:t>
            </a:r>
          </a:p>
          <a:p>
            <a:r>
              <a:rPr lang="ar-SA" dirty="0" smtClean="0"/>
              <a:t>2- استخدام الجماعة كأداة للوقاية من العديد من الأمراض الاجتماعية كالانحراف والتدخين والإدمان.</a:t>
            </a:r>
            <a:endParaRPr lang="ar-SA"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3- مشاركة الجماعة في تنمية المجتمع من خلال المشاركة في المجالات المختلفة بالمجتمع كمجال خدمة البيئة والتطوع وغيرها.</a:t>
            </a:r>
          </a:p>
          <a:p>
            <a:r>
              <a:rPr lang="ar-SA" sz="2800" dirty="0" smtClean="0"/>
              <a:t>4- مساعدة الجماعة كوحدة قائمة بذاتها على النمو والنضج وتحقيق أهدافها الأمر الذي يؤدي إلى نمو المجتمع وتطوره وهذا يتم من خلال تقوية العلاقات الإنسانية بين أعضائها واستثارتهم للمشاركة في المناقشات الجماعية التي تسهم في حل المشكلات التي قد تعترضهم.</a:t>
            </a:r>
          </a:p>
          <a:p>
            <a:r>
              <a:rPr lang="ar-SA" dirty="0" smtClean="0"/>
              <a:t>5- تنمية الحياة الديمقراطية في الجماعة حيث أن الأسلوب الديمقراطي أفضل الأساليب ويحتاج إلى تدريب.</a:t>
            </a:r>
          </a:p>
          <a:p>
            <a:endParaRPr lang="ar-SA" sz="28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3" name="عنصر نائب للمحتوى 2"/>
          <p:cNvSpPr>
            <a:spLocks noGrp="1"/>
          </p:cNvSpPr>
          <p:nvPr>
            <p:ph idx="1"/>
          </p:nvPr>
        </p:nvSpPr>
        <p:spPr/>
        <p:txBody>
          <a:bodyPr/>
          <a:lstStyle/>
          <a:p>
            <a:r>
              <a:rPr lang="ar-SA" b="1" dirty="0" smtClean="0"/>
              <a:t>ثالثا- أهداف خدمة الجماعة المرتبطة بالمؤسسة:</a:t>
            </a:r>
          </a:p>
          <a:p>
            <a:r>
              <a:rPr lang="ar-SA" dirty="0" smtClean="0"/>
              <a:t>1- استخدام الجماعة لتحقيق هدف المؤسسة بما تتضمنه من شروط وقواعد وأغراض تسعى إلى تحقيقها.</a:t>
            </a:r>
          </a:p>
          <a:p>
            <a:r>
              <a:rPr lang="ar-SA" dirty="0" smtClean="0"/>
              <a:t>2- ممارسة خدمة الجماعة في المؤسسة يساعدها على تحقيق أهدافها فكل مؤسسة تتبنى هدفا معينا تسعى إلى تحقيقه ومنها الوقاية من الانحراف وحل المشكلات والإعداد للحياة والإصلاح والعمل الاجتماعي والتأهيل.</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3- ممارسة خدمة الجماعة بالمؤسسات قد تؤدي إلى جذب المزيد من الأعضاء للاستفادة من خدمات المؤسسة وبالتالي تأثير مادي ومعنوي على المؤسسة نفسها.</a:t>
            </a:r>
          </a:p>
          <a:p>
            <a:r>
              <a:rPr lang="ar-SA" dirty="0" smtClean="0"/>
              <a:t>4- ممارسة خدمة الجماعة في المؤسسة قد تحقق للمؤسسة مكانة وقيمة اجتماعية بالمجتمع من خلال ما تحققه الجماعة من أدوار خلال الأنشطة التي تمارسها بالمؤسسة.</a:t>
            </a:r>
            <a:endParaRPr lang="ar-SA"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رابعا- أهداف خدمة الجماعة المرتبطة بالمجتمع:</a:t>
            </a:r>
          </a:p>
          <a:p>
            <a:r>
              <a:rPr lang="ar-SA" dirty="0" smtClean="0"/>
              <a:t>تهدف خدمة الجماعة إلى تحقيق أهداف تتعلق بالمجتمع المحيط بالمؤسسة التي تمارس بها كما يلي:</a:t>
            </a:r>
          </a:p>
          <a:p>
            <a:r>
              <a:rPr lang="ar-SA" dirty="0" smtClean="0"/>
              <a:t>1- ممارسة خدمة الجماعة تسهم في تنمية روح الولاء والانتماء للمجتمع.</a:t>
            </a:r>
          </a:p>
          <a:p>
            <a:r>
              <a:rPr lang="ar-SA" dirty="0" smtClean="0"/>
              <a:t>2- استثمار وقت فراغ الأفراد والجماعات بما يعود عليهم وعلى المجتمع الذي يعيشون فيه بالنفع.</a:t>
            </a:r>
            <a:endParaRPr lang="ar-SA"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3- ممارسة خدمة الجماعة تسهم في توصيل ونقل ثقافة المجتمع للأعضاء والعمل على تعديل بعض الجوانب غير المرغوب فيها وذلك بتوجيه من الأخصائي الاجتماعي.</a:t>
            </a:r>
          </a:p>
          <a:p>
            <a:endParaRPr lang="ar-SA" dirty="0" smtClean="0"/>
          </a:p>
          <a:p>
            <a:r>
              <a:rPr lang="ar-SA" dirty="0" smtClean="0"/>
              <a:t>4- تسهم ممارسة خدمة الجماعة في المشاركة في المشروعات المجتمعية التي تحقق التنمية كالمشروعات التطوعية ومشروعات الخدمة العامة.</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dirty="0" smtClean="0"/>
          </a:p>
          <a:p>
            <a:r>
              <a:rPr lang="ar-SA" dirty="0" smtClean="0"/>
              <a:t>5- توجيه أعضاء الجماعة لمتابعة التغيرات الاجتماعية والثقافية والسياسية التي تطرأ على المجتمع.</a:t>
            </a:r>
          </a:p>
          <a:p>
            <a:endParaRPr lang="ar-SA" sz="800" dirty="0" smtClean="0"/>
          </a:p>
          <a:p>
            <a:r>
              <a:rPr lang="ar-SA" dirty="0" smtClean="0"/>
              <a:t>6- المساهمة في مواجهة مشكلات المجتمع والنهوض </a:t>
            </a:r>
            <a:r>
              <a:rPr lang="ar-SA" dirty="0" err="1" smtClean="0"/>
              <a:t>به</a:t>
            </a:r>
            <a:r>
              <a:rPr lang="ar-SA" dirty="0" smtClean="0"/>
              <a:t> ومن هذه المشكلات الانحراف والإدمان والمشكلات التي تعوق التنمية الاقتصادية كمشكلات الزيادة السكانية والبطالة وغيرها.</a:t>
            </a:r>
          </a:p>
          <a:p>
            <a:endParaRPr lang="ar-SA" b="1"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عناصر طريقة خدمة الجماعة:</a:t>
            </a:r>
            <a:endParaRPr lang="ar-SA" dirty="0"/>
          </a:p>
        </p:txBody>
      </p:sp>
      <p:sp>
        <p:nvSpPr>
          <p:cNvPr id="3" name="عنصر نائب للمحتوى 2"/>
          <p:cNvSpPr>
            <a:spLocks noGrp="1"/>
          </p:cNvSpPr>
          <p:nvPr>
            <p:ph idx="1"/>
          </p:nvPr>
        </p:nvSpPr>
        <p:spPr/>
        <p:txBody>
          <a:bodyPr/>
          <a:lstStyle/>
          <a:p>
            <a:r>
              <a:rPr lang="ar-SA" sz="2800" dirty="0" smtClean="0"/>
              <a:t>تتضمن عناصر الطريقة كل من الفرد كعضو في الجماعة، والجماعة، والبرنامج، وأخصائي خدمة الجماعة، والمشرف، والمؤسسة، والمجتمع.</a:t>
            </a:r>
          </a:p>
          <a:p>
            <a:r>
              <a:rPr lang="ar-SA" b="1" dirty="0" smtClean="0"/>
              <a:t>1- عضو الجماعة:</a:t>
            </a:r>
          </a:p>
          <a:p>
            <a:r>
              <a:rPr lang="ar-SA" dirty="0" smtClean="0"/>
              <a:t>هو الفرد الذي ينضم إلى الجماعة برغبته أو بطريقة إجبارية ويشترك في برامجها ويلتزم بشروطها. ولكل عضو شخصيته المتميزة والأخصائي يقوم بمساعدة كل عضو عن طريق الخبرات الجماعية داخل الجماعة بالشكل الذي يساعده على النمو ومواجهة المشكلات الشخصية التي تعوق أدائهم الاجتماعي.</a:t>
            </a:r>
            <a:endParaRPr lang="ar-SA"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en-US" b="1" dirty="0" smtClean="0"/>
              <a:t>:</a:t>
            </a:r>
            <a:r>
              <a:rPr lang="ar-SA" b="1" dirty="0" smtClean="0"/>
              <a:t>2- الجماعة</a:t>
            </a:r>
          </a:p>
          <a:p>
            <a:r>
              <a:rPr lang="ar-SA" dirty="0" smtClean="0"/>
              <a:t>الجماعة وحدة تتكون من ثلاثة أشخاص أو أكثر تربطهم علاقة غير رسمية يحاولون إشباع احتياجاتهم من خلال الارتباط الاجتماعي بينهم. ويجب أن يتوفر بالجماعة الخصائص التالية:</a:t>
            </a:r>
          </a:p>
          <a:p>
            <a:r>
              <a:rPr lang="ar-SA" dirty="0" smtClean="0"/>
              <a:t>- أن يكون هدفها معلنا لجميع الراغبين في الانضمام إليها من الأعضاء.</a:t>
            </a:r>
          </a:p>
          <a:p>
            <a:r>
              <a:rPr lang="ar-SA" dirty="0" smtClean="0"/>
              <a:t>- وجود سمات مشتركة بين الأعضاء في المستويات الثقافية والعمرية والصحية والاجتماعية وهو ما نطلق عليه تجانس الجماعة.</a:t>
            </a:r>
            <a:endParaRPr lang="ar-SA"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 وجود تنظيم وظيفي للجماعة يتمثل في أدوار ومسئوليات محددة لكل عضو.</a:t>
            </a:r>
          </a:p>
          <a:p>
            <a:r>
              <a:rPr lang="ar-SA" dirty="0" smtClean="0"/>
              <a:t>- تتميز بتكوين علاقة مهنية بين أخصائي خدمة الجماعة والأشخاص </a:t>
            </a:r>
            <a:r>
              <a:rPr lang="ar-SA" smtClean="0"/>
              <a:t>المكونين لها </a:t>
            </a:r>
            <a:r>
              <a:rPr lang="ar-SA" dirty="0" smtClean="0"/>
              <a:t>وعلاقات بين الأعضاء بعضهم البعض داخل الجماعة.</a:t>
            </a:r>
          </a:p>
          <a:p>
            <a:r>
              <a:rPr lang="ar-SA" dirty="0" smtClean="0"/>
              <a:t>- موعد محدد لممارسة البرنامج المتفق عليه من قبل الجماعة.</a:t>
            </a:r>
            <a:endParaRPr lang="ar-SA"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3- أخصائي خدمة الجماعة:</a:t>
            </a:r>
          </a:p>
          <a:p>
            <a:r>
              <a:rPr lang="ar-SA" sz="2800" dirty="0" smtClean="0"/>
              <a:t>هو شخص معد إعدادا مهنيا يمكنه من ممارسة أدواره في مساعدة الجماعة وأعضائها على النمو والتغير ولابد أن يتصف بما يلي:</a:t>
            </a:r>
          </a:p>
          <a:p>
            <a:r>
              <a:rPr lang="ar-SA" sz="2800" dirty="0" smtClean="0"/>
              <a:t>- لديه معرفة تامة بطريقة خدمة الجماعة وعملياتها ومبادئها.</a:t>
            </a:r>
          </a:p>
          <a:p>
            <a:r>
              <a:rPr lang="ar-SA" sz="2800" dirty="0" smtClean="0"/>
              <a:t>- لديه خبرة ومهارة في ممارسة الطريقة بميادين الممارسة المهنية.</a:t>
            </a:r>
          </a:p>
          <a:p>
            <a:r>
              <a:rPr lang="ar-SA" sz="2800" dirty="0" smtClean="0"/>
              <a:t>- القدرة على إقناع الآخرين بأهمية الطريقة ودورها في المجتمع.</a:t>
            </a:r>
          </a:p>
          <a:p>
            <a:r>
              <a:rPr lang="ar-SA" sz="2800" dirty="0" smtClean="0"/>
              <a:t>- الحرص على الارتقاء بالتخصص والمهنة.</a:t>
            </a:r>
          </a:p>
          <a:p>
            <a:r>
              <a:rPr lang="ar-SA" sz="2800" dirty="0" smtClean="0"/>
              <a:t>القدرة على فهم سلوك الأفراد والجماعات والتخطيط لإشباع احتياجات الأفراد في الجماعات واحتياجات الجماعات أيضا.</a:t>
            </a:r>
            <a:endParaRPr lang="ar-SA" sz="2800"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4- البرنامج:</a:t>
            </a:r>
          </a:p>
          <a:p>
            <a:r>
              <a:rPr lang="ar-SA" dirty="0" smtClean="0"/>
              <a:t>البرنامج هو كافة الأنشطة والعلاقات التي تتكون بين الأعضاء والجماعة والأخصائي من أجل الوصول إلى مكونات ثقافية ونفسية واجتماعية تؤثر في نمو الفرد والجماعة.</a:t>
            </a:r>
          </a:p>
          <a:p>
            <a:r>
              <a:rPr lang="ar-SA" b="1" dirty="0" smtClean="0"/>
              <a:t>5- المشرف:</a:t>
            </a:r>
          </a:p>
          <a:p>
            <a:r>
              <a:rPr lang="ar-SA" dirty="0" smtClean="0"/>
              <a:t>هو شخص مهني ذو خبرة ومهارة وقدرة على توجيه الآخرين من المتطوعين أو طلاب الخدمة الاجتماعية أو الأخصائيين الاجتماعيين لمساعدتهم على النمو وتحسين الأداء لهم في تعاملهم مع العملاء.</a:t>
            </a:r>
            <a:endParaRPr lang="ar-SA"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6- المؤسسة:</a:t>
            </a:r>
          </a:p>
          <a:p>
            <a:r>
              <a:rPr lang="ar-SA" dirty="0" smtClean="0"/>
              <a:t>تمارس خدمة الجماعة في العديد من المؤسسات كالأندية الشعبية ومؤسسات الترويح والمدارس والمؤسسات الاجتماعية والمستشفيات وتختلف كل منها عن الأخرى من حيث الغرض.</a:t>
            </a:r>
          </a:p>
          <a:p>
            <a:r>
              <a:rPr lang="ar-SA" b="1" dirty="0" smtClean="0"/>
              <a:t>7- المجتمع وثقافته:</a:t>
            </a:r>
          </a:p>
          <a:p>
            <a:r>
              <a:rPr lang="ar-SA" dirty="0" smtClean="0"/>
              <a:t>بقدر معرفة الأخصائي الاجتماعي للمجتمع المحلي الذي توجد فيه المؤسسة والعوامل المختلفة التي تؤثر فيها تكون مساعدته للجماعة على تحقيق أغراضها التي تتماشى مع قيم وثقافة المجتمع المحلي.</a:t>
            </a:r>
            <a:endParaRPr lang="ar-SA"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2622</TotalTime>
  <Words>1195</Words>
  <Application>Microsoft Office PowerPoint</Application>
  <PresentationFormat>A4 Paper (210x297 mm)‎</PresentationFormat>
  <Paragraphs>85</Paragraphs>
  <Slides>24</Slides>
  <Notes>0</Notes>
  <HiddenSlides>0</HiddenSlides>
  <MMClips>0</MMClips>
  <ScaleCrop>false</ScaleCrop>
  <HeadingPairs>
    <vt:vector size="4" baseType="variant">
      <vt:variant>
        <vt:lpstr>سمة</vt:lpstr>
      </vt:variant>
      <vt:variant>
        <vt:i4>1</vt:i4>
      </vt:variant>
      <vt:variant>
        <vt:lpstr>عناوين الشرائح</vt:lpstr>
      </vt:variant>
      <vt:variant>
        <vt:i4>24</vt:i4>
      </vt:variant>
    </vt:vector>
  </HeadingPairs>
  <TitlesOfParts>
    <vt:vector size="25" baseType="lpstr">
      <vt:lpstr>Office Theme</vt:lpstr>
      <vt:lpstr>الشريحة 1</vt:lpstr>
      <vt:lpstr>المحاضرة السابعة</vt:lpstr>
      <vt:lpstr>النقاط الأساسية:</vt:lpstr>
      <vt:lpstr>مقدمة:</vt:lpstr>
      <vt:lpstr>تعريف طريقة خدمة الجماعة:</vt:lpstr>
      <vt:lpstr>الشريحة 6</vt:lpstr>
      <vt:lpstr>الشريحة 7</vt:lpstr>
      <vt:lpstr>الشريحة 8</vt:lpstr>
      <vt:lpstr>أهداف طريقة خدمة المجتمع:</vt:lpstr>
      <vt:lpstr>الشريحة 10</vt:lpstr>
      <vt:lpstr>الشريحة 11</vt:lpstr>
      <vt:lpstr>الشريحة 12</vt:lpstr>
      <vt:lpstr>الشريحة 13</vt:lpstr>
      <vt:lpstr>الشريحة 14</vt:lpstr>
      <vt:lpstr>الشريحة 15</vt:lpstr>
      <vt:lpstr>الشريحة 16</vt:lpstr>
      <vt:lpstr>الشريحة 17</vt:lpstr>
      <vt:lpstr>عناصر طريقة خدمة الجماعة:</vt:lpstr>
      <vt:lpstr>الشريحة 19</vt:lpstr>
      <vt:lpstr>الشريحة 20</vt:lpstr>
      <vt:lpstr>الشريحة 21</vt:lpstr>
      <vt:lpstr>الشريحة 22</vt:lpstr>
      <vt:lpstr>الشريحة 23</vt:lpstr>
      <vt:lpstr>الشريحة 24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ANAS BARAKAT</cp:lastModifiedBy>
  <cp:revision>270</cp:revision>
  <dcterms:created xsi:type="dcterms:W3CDTF">2009-10-14T19:14:34Z</dcterms:created>
  <dcterms:modified xsi:type="dcterms:W3CDTF">2012-11-08T10:33:48Z</dcterms:modified>
</cp:coreProperties>
</file>