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300" r:id="rId2"/>
    <p:sldId id="257" r:id="rId3"/>
    <p:sldId id="315" r:id="rId4"/>
    <p:sldId id="316" r:id="rId5"/>
    <p:sldId id="317" r:id="rId6"/>
    <p:sldId id="318" r:id="rId7"/>
    <p:sldId id="319" r:id="rId8"/>
    <p:sldId id="320" r:id="rId9"/>
    <p:sldId id="321" r:id="rId10"/>
    <p:sldId id="322" r:id="rId11"/>
    <p:sldId id="323" r:id="rId12"/>
    <p:sldId id="324" r:id="rId13"/>
    <p:sldId id="325" r:id="rId14"/>
    <p:sldId id="326" r:id="rId15"/>
    <p:sldId id="327" r:id="rId16"/>
    <p:sldId id="328" r:id="rId17"/>
    <p:sldId id="329" r:id="rId18"/>
    <p:sldId id="330" r:id="rId19"/>
    <p:sldId id="331" r:id="rId20"/>
    <p:sldId id="332" r:id="rId21"/>
    <p:sldId id="333" r:id="rId22"/>
    <p:sldId id="334" r:id="rId23"/>
    <p:sldId id="301" r:id="rId24"/>
  </p:sldIdLst>
  <p:sldSz cx="9906000" cy="6858000" type="A4"/>
  <p:notesSz cx="6808788" cy="9926638"/>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00"/>
    <a:srgbClr val="009900"/>
    <a:srgbClr val="709256"/>
    <a:srgbClr val="AD9968"/>
    <a:srgbClr val="3B84AF"/>
    <a:srgbClr val="FF33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19" autoAdjust="0"/>
    <p:restoredTop sz="94664" autoAdjust="0"/>
  </p:normalViewPr>
  <p:slideViewPr>
    <p:cSldViewPr>
      <p:cViewPr>
        <p:scale>
          <a:sx n="60" d="100"/>
          <a:sy n="60" d="100"/>
        </p:scale>
        <p:origin x="-612"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7625" y="0"/>
            <a:ext cx="2951163" cy="4968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51162" cy="496888"/>
          </a:xfrm>
          <a:prstGeom prst="rect">
            <a:avLst/>
          </a:prstGeom>
        </p:spPr>
        <p:txBody>
          <a:bodyPr vert="horz" lIns="91440" tIns="45720" rIns="91440" bIns="45720" rtlCol="1"/>
          <a:lstStyle>
            <a:lvl1pPr algn="l">
              <a:defRPr sz="1200"/>
            </a:lvl1pPr>
          </a:lstStyle>
          <a:p>
            <a:fld id="{C8BA4398-3754-4E1C-86B2-3A7D713206F5}" type="datetimeFigureOut">
              <a:rPr lang="ar-SA" smtClean="0"/>
              <a:t>24/12/1433</a:t>
            </a:fld>
            <a:endParaRPr lang="ar-SA"/>
          </a:p>
        </p:txBody>
      </p:sp>
      <p:sp>
        <p:nvSpPr>
          <p:cNvPr id="4" name="عنصر نائب للتذييل 3"/>
          <p:cNvSpPr>
            <a:spLocks noGrp="1"/>
          </p:cNvSpPr>
          <p:nvPr>
            <p:ph type="ftr" sz="quarter" idx="2"/>
          </p:nvPr>
        </p:nvSpPr>
        <p:spPr>
          <a:xfrm>
            <a:off x="3857625" y="9428163"/>
            <a:ext cx="2951163" cy="496887"/>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9428163"/>
            <a:ext cx="2951162" cy="496887"/>
          </a:xfrm>
          <a:prstGeom prst="rect">
            <a:avLst/>
          </a:prstGeom>
        </p:spPr>
        <p:txBody>
          <a:bodyPr vert="horz" lIns="91440" tIns="45720" rIns="91440" bIns="45720" rtlCol="1" anchor="b"/>
          <a:lstStyle>
            <a:lvl1pPr algn="l">
              <a:defRPr sz="1200"/>
            </a:lvl1pPr>
          </a:lstStyle>
          <a:p>
            <a:fld id="{69E17B6C-D96B-4E08-8346-E20A6152AD83}" type="slidenum">
              <a:rPr lang="ar-SA" smtClean="0"/>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6332"/>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6737" y="0"/>
            <a:ext cx="2950475" cy="496332"/>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11/8/2012</a:t>
            </a:fld>
            <a:endParaRPr lang="en-US"/>
          </a:p>
        </p:txBody>
      </p:sp>
      <p:sp>
        <p:nvSpPr>
          <p:cNvPr id="4" name="Slide Image Placeholder 3"/>
          <p:cNvSpPr>
            <a:spLocks noGrp="1" noRot="1" noChangeAspect="1"/>
          </p:cNvSpPr>
          <p:nvPr>
            <p:ph type="sldImg" idx="2"/>
          </p:nvPr>
        </p:nvSpPr>
        <p:spPr>
          <a:xfrm>
            <a:off x="715963" y="744538"/>
            <a:ext cx="5376862"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0879" y="4715153"/>
            <a:ext cx="5447030" cy="4466987"/>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583"/>
            <a:ext cx="2950475" cy="496332"/>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6737" y="9428583"/>
            <a:ext cx="2950475" cy="496332"/>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أسس الخدمة الاجتماعية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الثامنة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ar-SA" sz="3200" dirty="0" smtClean="0">
                <a:solidFill>
                  <a:schemeClr val="accent1">
                    <a:lumMod val="75000"/>
                  </a:schemeClr>
                </a:solidFill>
                <a:latin typeface="+mj-lt"/>
                <a:ea typeface="+mj-ea"/>
                <a:cs typeface="Arial" charset="0"/>
              </a:rPr>
              <a:t>طريقة خدمة الجماعة مبادئها وعملياتها</a:t>
            </a:r>
            <a:endParaRPr kumimoji="0" lang="ar-SA" sz="32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النقاط الأساسية:</a:t>
            </a:r>
            <a:endParaRPr lang="ar-SA" dirty="0"/>
          </a:p>
        </p:txBody>
      </p:sp>
      <p:sp>
        <p:nvSpPr>
          <p:cNvPr id="3" name="عنصر نائب للمحتوى 2"/>
          <p:cNvSpPr>
            <a:spLocks noGrp="1"/>
          </p:cNvSpPr>
          <p:nvPr>
            <p:ph idx="1"/>
          </p:nvPr>
        </p:nvSpPr>
        <p:spPr/>
        <p:txBody>
          <a:bodyPr/>
          <a:lstStyle/>
          <a:p>
            <a:r>
              <a:rPr lang="ar-SA" dirty="0" smtClean="0"/>
              <a:t>- مبادئ طريقة خدمة الجماعة.</a:t>
            </a:r>
          </a:p>
          <a:p>
            <a:r>
              <a:rPr lang="ar-SA" dirty="0" smtClean="0"/>
              <a:t>- عمليات طريقة خدمة الجماعة.</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مبادئ طريقة خدمة الجماعة:</a:t>
            </a:r>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تقوم خدمة الجماعة على مجموعة من المبادئ ويجب على الأخصائي الممارس للطريقة ألا يلتزم فقط بهذه المبادئ ولكن يعرف ويؤمن بالفلسفة التي قامت عليها. وتتحدد هذه المبادئ فيما يلي:</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1- مبدأ تكوين الجماعة على أساس مرسوم:</a:t>
            </a:r>
          </a:p>
          <a:p>
            <a:r>
              <a:rPr lang="ar-SA" dirty="0" smtClean="0"/>
              <a:t>يجب أن يراعى عند تكوين الجماعة أن تتم هذه العملية على أساس مخطط فهي ليست عملية عشوائية أو ارتجالية، حيث أن الجماعة هي الوحدة الأساسية التي بواسطتها يستطيع الأخصائي مساعدة الأعضاء على النمو وتحقيق الأهداف وكي يتحقق ذلك يراعى عند تكوين الجماعة أن تكون متجانسة من حيث الأعمار والمستويات الاقتصادية والاجتماعية والصحية والثقافية وكذلك الجوانب الثقافية والشخصية وتشمل العادات والقيم والتقاليد والأهداف.</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وعلى الرغم من أهمية التجانس إلا أنه من الأفضل وجود قدر من الاختلاف في الجماعة وهذا ما أوضحه العالم (</a:t>
            </a:r>
            <a:r>
              <a:rPr lang="ar-SA" dirty="0" err="1" smtClean="0"/>
              <a:t>فريتز</a:t>
            </a:r>
            <a:r>
              <a:rPr lang="ar-SA" dirty="0" smtClean="0"/>
              <a:t> </a:t>
            </a:r>
            <a:r>
              <a:rPr lang="ar-SA" dirty="0" err="1" smtClean="0"/>
              <a:t>ريدل</a:t>
            </a:r>
            <a:r>
              <a:rPr lang="ar-SA" dirty="0" smtClean="0"/>
              <a:t>) في قانون المسافة الأنسب والتجانس النسبي حيث أكد أن الجماعة لابد أن تحظى بقدر كبير من التجانس مع وجود نسبة قليلة من الاختلاف، فالتجانس لضمان استقرار الجماعة أما القليل من الاختلاف لضمان حيوية الجماعة ونشاطها.</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مبدأ تكوين علاقة مهنية بين الأخصائي والجماعة:</a:t>
            </a:r>
          </a:p>
          <a:p>
            <a:r>
              <a:rPr lang="ar-SA" dirty="0" smtClean="0"/>
              <a:t>أساس العلاقة المهنية بين الأخصائي في خدمة الجماعة والجماعة هو تقبل الأخصائي للأعضاء كما هم لا كما ينبغي أن يكون عليه سلوك هؤلاء الأعضاء. وترتكز العلاقة المهنية على ثلاثة مكونات (جوانب) وهي: ثقة متبادلة بين الأخصائي والجماعة، وبينه وبين كل عضو من أعضائها، وحرية متبادلة، واحترام متبادل. وأن يؤمن الأخصائي أن العلاقة المهنية بينه وبين الجماعة تتم في حدود المؤسسة وبالقدر الذي يتلاءم مع هدف المؤسسة وقوانينها ولوائحها.</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مبدأ الأهداف المعينة:</a:t>
            </a:r>
          </a:p>
          <a:p>
            <a:r>
              <a:rPr lang="ar-SA" dirty="0" smtClean="0"/>
              <a:t>هناك ثلاثة أنواع من الأهداف: أهداف خاصة بالأخصائي، وأخرى خاصة بالأعضاء، وثالثة خاصة بالمؤسسة. وهناك أهداف قصيرة المدى وأخرى طويلة المدى. ويسلم هذا المبدأ بأن الجماعة والمؤسسة والأخصائي وحدة واحدة تعمل متضامنة مع بعضها لتحقيق أهدافها. وعلى الأخصائي أن يساعد الأفراد والجماعات لمعرفة حدودهم وإمكانياتهم وأهدافهم.</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4- مبدأ الدراسة المستمرة:</a:t>
            </a:r>
          </a:p>
          <a:p>
            <a:r>
              <a:rPr lang="ar-SA" dirty="0" smtClean="0"/>
              <a:t>يتدخل الأخصائي الاجتماعي لمساعدة الأعضاء والجماعات مهنيا ولتقديم أي مساعدة يجب عليه دراسة وحدات الدراسة سواء الفرد أو الجماعة أو المؤسسة وهو في ذلك يؤمن بمبدأ التغير والاختلاف فالفرد والجماعة دائما في تغير وعلى الأخصائي أن يكون على معرفة بهذا التغير حتى يمكنه مساعدة الجماعة وأعضائها عن طريق برنامج يقابل حاجاتهم ورغباتهم المتغيرة وذلك بالدراسة المستمرة عن طريق الأسئلة والملاحظة والإصغاء واستخدام النظريات العامة وغيرها من الوسائل.</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5- مبدأ التفاعل الجماعي الموجه:</a:t>
            </a:r>
          </a:p>
          <a:p>
            <a:r>
              <a:rPr lang="ar-SA" dirty="0" smtClean="0"/>
              <a:t>التفاعل هو المصدر الأول للحيوية بين الأعضاء والجماعة وبينهم وبين الأخصائي. فالتفاعل هو شبكة من العلاقات المتبادلة بين الجماعة والأعضاء والأخصائي. </a:t>
            </a:r>
          </a:p>
          <a:p>
            <a:r>
              <a:rPr lang="ar-SA" dirty="0" smtClean="0"/>
              <a:t>والتفاعل قد يكون تفاعلا جماعيا إيجابيا كالتعاون والتكيف والتوافق، وقد يكون تفاعلا جماعيا سلبيا كالصراع والشلل والتنافس السلبي.</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وعلى الأخصائي أن يعمل على زيادة التفاعل والإكثار منه بين أعضاء الجماعة وذلك لأهميته البالغة إذ لا تتم عملية نمو الجماعة والأعضاء إلا من خلال التفاعل ويتمثل دور الأخصائي فيما يلي:</a:t>
            </a:r>
          </a:p>
          <a:p>
            <a:r>
              <a:rPr lang="ar-SA" dirty="0" smtClean="0"/>
              <a:t>1- تشجيع الأعضاء على التفاعل وخاصة الأعضاء المنطوين.</a:t>
            </a:r>
          </a:p>
          <a:p>
            <a:r>
              <a:rPr lang="ar-SA" dirty="0" smtClean="0"/>
              <a:t>2- تشجيع الأعضاء على التكيف داخل الجماعة.</a:t>
            </a:r>
          </a:p>
          <a:p>
            <a:r>
              <a:rPr lang="ar-SA" dirty="0" smtClean="0"/>
              <a:t>3- تحويل التفاعل السلبي إلى إيجابي.</a:t>
            </a:r>
          </a:p>
          <a:p>
            <a:r>
              <a:rPr lang="ar-SA" dirty="0" smtClean="0"/>
              <a:t>4- لا يتدخل في تفاعل الجماعة إلا عند اللزوم.</a:t>
            </a:r>
          </a:p>
          <a:p>
            <a:r>
              <a:rPr lang="ar-SA" dirty="0" smtClean="0"/>
              <a:t>5- يطلق العنان لتفاعل الأعضاء.</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6- مبدأ الديمقراطية وحق تقرير المصير:</a:t>
            </a:r>
          </a:p>
          <a:p>
            <a:r>
              <a:rPr lang="ar-SA" dirty="0" smtClean="0"/>
              <a:t>الديمقراطية هي أسلوب الحياة الذي يحدد أفعال واستجابات الأفراد أثناء حياتهم الجماعية. ومن المهم الإشارة إلى نقطتين مهمتين:</a:t>
            </a:r>
          </a:p>
          <a:p>
            <a:r>
              <a:rPr lang="ar-SA" dirty="0" smtClean="0"/>
              <a:t>أ- قوة العضو: فكل عضو بالجماعة يملك قدرات وإمكانيات تساعده على حل مشكلاته ومهما كانت قوة العضو أو ضعفه فهو يتحمل مسئولية حياته وبالتالي فالأخصائي بالنسبة للعضو هو شخص مساعد ولابد من إيمانه بذلك حتى لا يسيطر على الجماعة أو الأعضاء بداخلها.</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ب- حق تقرير المصير: وهو من المستلزمات لنمو الأفراد. ويتطلب هذا الحق وجوب مساعدة الجماعة على تحديد وتقرير أوجه النشاط الواجب القيام بها وذلك بمساعدة أخصائي الجماعة. وواجب الأخصائي هنا هو مساعدة الجماعة أن تقرر بنفسها ما تراه كما يتيح لها الفرصة لممارسة النظام الديمقراطي.</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7- مبدأ التنظيم الوظيفي المرن:</a:t>
            </a:r>
          </a:p>
          <a:p>
            <a:r>
              <a:rPr lang="ar-SA" dirty="0" smtClean="0"/>
              <a:t>أحد أعمال الأخصائي هو مساعدة الجماعة على وضع تنظيم وظيفي يمكنها من وضع وتنفيذ برامجها وتحقيق أغراضها. ويتكون التنظيم من: اسم الجماعة وشعارها ونظام العضوية وأدوار الأعضاء ومسئولياتهم داخل الجماعة ودستور يحدد قواعد ولوائح الجماعة. ويجب أن يكون التنظيم مرنا بمعنى أن يكون قابلا للتمدد والانكماش حسب الحاجة الفعلية للجماعة بحيث لا يكون هناك مغالاة في حجم التنظيم كما لا يكون هناك قصور في حجمه.</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8- مبدأ الخبرات التقدمية التي يتيحها البرنامج:</a:t>
            </a:r>
          </a:p>
          <a:p>
            <a:r>
              <a:rPr lang="ar-SA" dirty="0" smtClean="0"/>
              <a:t>يعتبر البرنامج أحد الوسائل الأساسية لمساعدة الجماعة على النمو والتقدم المرغوب فيه ولتحقيق هذا النمو لابد أن تتناسب الخبرات التي يوفرها البرنامج مع مستوى حاجات ورغبات الأعضاء وخبراتهم السابقة. ويجب أن يكون دور الأخصائي في البرنامج هو مساعدة الجماعة على وضع برامجها وتنفيذها وألا يفرض عليها برنامجا معينا.</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9- مبدأ استغلال الموارد:</a:t>
            </a:r>
          </a:p>
          <a:p>
            <a:r>
              <a:rPr lang="ar-SA" dirty="0" smtClean="0"/>
              <a:t>ينبغي استغلال الموارد سواء المادية الموجودة بالمؤسسة أو المجتمع المحلي أو البشرية التي تتمثل في الأعضاء والجماعة حيث لكل عضو بالجماعة قدرات وإمكانيات ومواهب وكي يتحقق ذلك يجب أن يكون الأخصائي عل دراية بكافة المعلومات عن مصادر البيئة، بالإضافة إلى وجود تعاون بين الأخصائي والمؤسسة من جهة وبينه وبين مؤسسات المجتمع من جهة أخرى.</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10- مبدأ التقويم:</a:t>
            </a:r>
          </a:p>
          <a:p>
            <a:r>
              <a:rPr lang="ar-SA" dirty="0" smtClean="0"/>
              <a:t>التقويم هو تحديد القيمة الفعلية للتغيرات التي تصاحب الجهود المبذولة في النواحي المتعلقة بالعمل مع الجماعات. وهو عملية ضرورية ووسيلة لتحقيق أهداف خدمة الجماعة حيث لا تنمو الجماعة إلا عن طريق كشف الأخطاء وإصلاحها.</a:t>
            </a:r>
          </a:p>
          <a:p>
            <a:r>
              <a:rPr lang="ar-SA" dirty="0" smtClean="0"/>
              <a:t>ويشترك في عملية التقويم كل من الأخصائي والجماعة والمؤسسة، كما لا يقتصر التقويم على جزء واحد من مقومات العمل مع الجماعة ولكن يشمل جميع المقومات.</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عمليات طريقة خدمة الجماعة:</a:t>
            </a:r>
            <a:endParaRPr lang="ar-SA" dirty="0"/>
          </a:p>
        </p:txBody>
      </p:sp>
      <p:sp>
        <p:nvSpPr>
          <p:cNvPr id="3" name="عنصر نائب للمحتوى 2"/>
          <p:cNvSpPr>
            <a:spLocks noGrp="1"/>
          </p:cNvSpPr>
          <p:nvPr>
            <p:ph idx="1"/>
          </p:nvPr>
        </p:nvSpPr>
        <p:spPr/>
        <p:txBody>
          <a:bodyPr/>
          <a:lstStyle/>
          <a:p>
            <a:r>
              <a:rPr lang="ar-SA" b="1" dirty="0" smtClean="0"/>
              <a:t>1- عملية البت في قبول الأعضاء:</a:t>
            </a:r>
          </a:p>
          <a:p>
            <a:r>
              <a:rPr lang="ar-SA" dirty="0" smtClean="0"/>
              <a:t>هي عملية اتخاذ قرار من قبل الأخصائي الاجتماعي بقبول أو رفض عضو من الأعضاء وتتم هذه العملية في بداية تكوين الجماعة أو حينما يريد أحد الأعضاء الانضمام إلى الجماعة بالمؤسسة. وخلالها يتعرف العضو الجديد على خدمات المؤسسة وأهدافها وبرامجها ولوائحها حيث يشرح الأخصائي للأعضاء الجدد كل المعلومات الخاصة بالمؤسسة والجماعة خلال المقابلات الفردية أو الجماعية التي تعقد لهذا الغرض. </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عملية التعاقد:</a:t>
            </a:r>
          </a:p>
          <a:p>
            <a:r>
              <a:rPr lang="ar-SA" dirty="0" smtClean="0"/>
              <a:t>هي اتفاق مبدئي بين الأخصائي والأعضاء أو بين الأعضاء بعضها ببعض وهذه العملية تبنى على ما تم في العملية السابقة من علاقة قائمة على الثقة والحرية والاحترام. ومضمون عملية التعاقد هو كتابة لائحة أو دستور للجماعة يحدد لها مواعيد الاجتماعات ومكانها واسم الجماعة وأدوار الأعضاء...إلى آخره ولابد من توافر شروط لإنجاح التعاقد من أهمها اشتراك أكبر عدد من الأعضاء في وضع لائحة الجماعة وأن يكون العقد مرنا وقابلا للتعديل.</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عمليتي الدراسة والتشخيص:</a:t>
            </a:r>
          </a:p>
          <a:p>
            <a:r>
              <a:rPr lang="ar-SA" dirty="0" smtClean="0"/>
              <a:t>تعتمد طريقة خدمة الجماعة على عملية الدراسة والتي تتم من خلال جمع الحقائق عن الأعضاء بالجماعة ومن وسائلها الاستعانة بالنظريات العامة لتفسير سلوك عضو الجماعة والإصغاء والتجاوب سواء مع الأفكار أو الآراء أو المشاعر الخاصة بالأعضاء مما يسهم في نمو العلاقة بين الأخصائي والأعضاء بالجماعة. أما </a:t>
            </a:r>
            <a:r>
              <a:rPr lang="ar-SA" b="1" dirty="0" smtClean="0"/>
              <a:t>عملية</a:t>
            </a:r>
            <a:r>
              <a:rPr lang="ar-SA" dirty="0" smtClean="0"/>
              <a:t> </a:t>
            </a:r>
            <a:r>
              <a:rPr lang="ar-SA" b="1" dirty="0" smtClean="0"/>
              <a:t>التشخيص</a:t>
            </a:r>
            <a:r>
              <a:rPr lang="ar-SA" dirty="0" smtClean="0"/>
              <a:t> فتعني تحليل هذه الحقائق والربط فيما بينها تمهيدا لوضع خطة للتدخل المهني.</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4- عملية المساعدة:</a:t>
            </a:r>
          </a:p>
          <a:p>
            <a:r>
              <a:rPr lang="ar-SA" dirty="0" smtClean="0"/>
              <a:t>من خلال هذه العملية يصل الأخصائي إلى نتائج الجهود التي تمت في العمليات السابقة. وتعتمد هذه العملية على مهارات الأخصائي وقدراته في التعامل مع المواقف وهي ترتكز على:</a:t>
            </a:r>
          </a:p>
          <a:p>
            <a:r>
              <a:rPr lang="ar-SA" b="1" dirty="0" smtClean="0"/>
              <a:t>- حب الأعضاء: </a:t>
            </a:r>
          </a:p>
          <a:p>
            <a:r>
              <a:rPr lang="ar-SA" dirty="0" smtClean="0"/>
              <a:t>ويعني قبول الأعضاء كما هم وهذا يساعد في تكوين العلاقة المهنية.</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 وضع الحدود لسلوك الأعضاء: </a:t>
            </a:r>
          </a:p>
          <a:p>
            <a:r>
              <a:rPr lang="ar-SA" dirty="0" smtClean="0"/>
              <a:t>فالأخصائي يجب أن يضع الحدود لسلوك العضو المسيطر أو العدواني حتى يستطيع مساعدة الجماعة على النمو.</a:t>
            </a:r>
          </a:p>
          <a:p>
            <a:r>
              <a:rPr lang="ar-SA" dirty="0" smtClean="0"/>
              <a:t>بالإضافة إلى وضع الحدود لسلوك الجماعة ككل وذلك في حالة وجود شلل بالجماعة أو حينما تتخذ الجماعة قرارا مخالفا لمعايير المؤسسة.</a:t>
            </a:r>
          </a:p>
          <a:p>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2684</TotalTime>
  <Words>1233</Words>
  <Application>Microsoft Office PowerPoint</Application>
  <PresentationFormat>A4 Paper (210x297 mm)‎</PresentationFormat>
  <Paragraphs>56</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الثامنة</vt:lpstr>
      <vt:lpstr>النقاط الأساسية:</vt:lpstr>
      <vt:lpstr>مبادئ طريقة خدمة الجماعة:</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عمليات طريقة خدمة الجماعة:</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281</cp:revision>
  <dcterms:created xsi:type="dcterms:W3CDTF">2009-10-14T19:14:34Z</dcterms:created>
  <dcterms:modified xsi:type="dcterms:W3CDTF">2012-11-08T10:36:14Z</dcterms:modified>
</cp:coreProperties>
</file>