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300" r:id="rId2"/>
    <p:sldId id="257" r:id="rId3"/>
    <p:sldId id="315" r:id="rId4"/>
    <p:sldId id="324" r:id="rId5"/>
    <p:sldId id="325" r:id="rId6"/>
    <p:sldId id="343" r:id="rId7"/>
    <p:sldId id="326" r:id="rId8"/>
    <p:sldId id="327" r:id="rId9"/>
    <p:sldId id="328" r:id="rId10"/>
    <p:sldId id="329" r:id="rId11"/>
    <p:sldId id="330" r:id="rId12"/>
    <p:sldId id="331" r:id="rId13"/>
    <p:sldId id="332" r:id="rId14"/>
    <p:sldId id="333" r:id="rId15"/>
    <p:sldId id="334" r:id="rId16"/>
    <p:sldId id="335" r:id="rId17"/>
    <p:sldId id="336" r:id="rId18"/>
    <p:sldId id="337" r:id="rId19"/>
    <p:sldId id="338" r:id="rId20"/>
    <p:sldId id="301" r:id="rId21"/>
  </p:sldIdLst>
  <p:sldSz cx="9906000" cy="6858000" type="A4"/>
  <p:notesSz cx="6808788" cy="9926638"/>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00"/>
    <a:srgbClr val="009900"/>
    <a:srgbClr val="709256"/>
    <a:srgbClr val="AD9968"/>
    <a:srgbClr val="3B84AF"/>
    <a:srgbClr val="FF33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19" autoAdjust="0"/>
    <p:restoredTop sz="94664" autoAdjust="0"/>
  </p:normalViewPr>
  <p:slideViewPr>
    <p:cSldViewPr>
      <p:cViewPr>
        <p:scale>
          <a:sx n="60" d="100"/>
          <a:sy n="60" d="100"/>
        </p:scale>
        <p:origin x="-612"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7625" y="0"/>
            <a:ext cx="2951163" cy="4968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51162" cy="496888"/>
          </a:xfrm>
          <a:prstGeom prst="rect">
            <a:avLst/>
          </a:prstGeom>
        </p:spPr>
        <p:txBody>
          <a:bodyPr vert="horz" lIns="91440" tIns="45720" rIns="91440" bIns="45720" rtlCol="1"/>
          <a:lstStyle>
            <a:lvl1pPr algn="l">
              <a:defRPr sz="1200"/>
            </a:lvl1pPr>
          </a:lstStyle>
          <a:p>
            <a:fld id="{3E1964E3-B825-4D22-B593-A73F55CD2EDC}" type="datetimeFigureOut">
              <a:rPr lang="ar-SA" smtClean="0"/>
              <a:t>24/12/1433</a:t>
            </a:fld>
            <a:endParaRPr lang="ar-SA"/>
          </a:p>
        </p:txBody>
      </p:sp>
      <p:sp>
        <p:nvSpPr>
          <p:cNvPr id="4" name="عنصر نائب للتذييل 3"/>
          <p:cNvSpPr>
            <a:spLocks noGrp="1"/>
          </p:cNvSpPr>
          <p:nvPr>
            <p:ph type="ftr" sz="quarter" idx="2"/>
          </p:nvPr>
        </p:nvSpPr>
        <p:spPr>
          <a:xfrm>
            <a:off x="3857625" y="9428163"/>
            <a:ext cx="2951163" cy="496887"/>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9428163"/>
            <a:ext cx="2951162" cy="496887"/>
          </a:xfrm>
          <a:prstGeom prst="rect">
            <a:avLst/>
          </a:prstGeom>
        </p:spPr>
        <p:txBody>
          <a:bodyPr vert="horz" lIns="91440" tIns="45720" rIns="91440" bIns="45720" rtlCol="1" anchor="b"/>
          <a:lstStyle>
            <a:lvl1pPr algn="l">
              <a:defRPr sz="1200"/>
            </a:lvl1pPr>
          </a:lstStyle>
          <a:p>
            <a:fld id="{C302D9C9-CF65-4074-A885-806070E75AAD}" type="slidenum">
              <a:rPr lang="ar-SA" smtClean="0"/>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6332"/>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6737" y="0"/>
            <a:ext cx="2950475" cy="496332"/>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11/8/2012</a:t>
            </a:fld>
            <a:endParaRPr lang="en-US"/>
          </a:p>
        </p:txBody>
      </p:sp>
      <p:sp>
        <p:nvSpPr>
          <p:cNvPr id="4" name="Slide Image Placeholder 3"/>
          <p:cNvSpPr>
            <a:spLocks noGrp="1" noRot="1" noChangeAspect="1"/>
          </p:cNvSpPr>
          <p:nvPr>
            <p:ph type="sldImg" idx="2"/>
          </p:nvPr>
        </p:nvSpPr>
        <p:spPr>
          <a:xfrm>
            <a:off x="715963" y="744538"/>
            <a:ext cx="5376862"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0879" y="4715153"/>
            <a:ext cx="5447030" cy="446698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583"/>
            <a:ext cx="2950475" cy="496332"/>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6737" y="9428583"/>
            <a:ext cx="2950475" cy="496332"/>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أسس الخدمة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العاشرة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3200" dirty="0" smtClean="0">
                <a:solidFill>
                  <a:schemeClr val="accent1">
                    <a:lumMod val="75000"/>
                  </a:schemeClr>
                </a:solidFill>
                <a:latin typeface="+mj-lt"/>
                <a:ea typeface="+mj-ea"/>
                <a:cs typeface="Arial" charset="0"/>
              </a:rPr>
              <a:t> </a:t>
            </a:r>
            <a:r>
              <a:rPr lang="ar-SA" sz="3200" dirty="0" smtClean="0">
                <a:solidFill>
                  <a:schemeClr val="accent1">
                    <a:lumMod val="75000"/>
                  </a:schemeClr>
                </a:solidFill>
                <a:latin typeface="+mj-lt"/>
                <a:ea typeface="+mj-ea"/>
                <a:cs typeface="Arial" charset="0"/>
              </a:rPr>
              <a:t>طريقة تنظيم المجتمع مبادئها ومراحلها</a:t>
            </a:r>
            <a:endParaRPr kumimoji="0" lang="ar-SA" sz="3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النقاط الأساسية:</a:t>
            </a:r>
            <a:endParaRPr lang="ar-SA" dirty="0"/>
          </a:p>
        </p:txBody>
      </p:sp>
      <p:sp>
        <p:nvSpPr>
          <p:cNvPr id="3" name="عنصر نائب للمحتوى 2"/>
          <p:cNvSpPr>
            <a:spLocks noGrp="1"/>
          </p:cNvSpPr>
          <p:nvPr>
            <p:ph idx="1"/>
          </p:nvPr>
        </p:nvSpPr>
        <p:spPr/>
        <p:txBody>
          <a:bodyPr/>
          <a:lstStyle/>
          <a:p>
            <a:r>
              <a:rPr lang="ar-SA" dirty="0" smtClean="0"/>
              <a:t>- مبادئ طريقة تنظيم المجتمع.</a:t>
            </a:r>
          </a:p>
          <a:p>
            <a:r>
              <a:rPr lang="ar-SA" dirty="0" smtClean="0"/>
              <a:t>- عمليات التدخل المهني في طريقة تنظيم المجتمع.</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مبادئ طريقة تنظيم المجتمع:</a:t>
            </a:r>
            <a:endParaRPr lang="ar-SA" dirty="0"/>
          </a:p>
        </p:txBody>
      </p:sp>
      <p:sp>
        <p:nvSpPr>
          <p:cNvPr id="3" name="عنصر نائب للمحتوى 2"/>
          <p:cNvSpPr>
            <a:spLocks noGrp="1"/>
          </p:cNvSpPr>
          <p:nvPr>
            <p:ph idx="1"/>
          </p:nvPr>
        </p:nvSpPr>
        <p:spPr/>
        <p:txBody>
          <a:bodyPr/>
          <a:lstStyle/>
          <a:p>
            <a:r>
              <a:rPr lang="ar-SA" b="1" dirty="0" smtClean="0"/>
              <a:t>1- مبدأ التقبل:</a:t>
            </a:r>
          </a:p>
          <a:p>
            <a:r>
              <a:rPr lang="ar-SA" dirty="0" smtClean="0"/>
              <a:t>التقبل هو موقف وجداني </a:t>
            </a:r>
            <a:r>
              <a:rPr lang="ar-SA" dirty="0" err="1" smtClean="0"/>
              <a:t>يقفه</a:t>
            </a:r>
            <a:r>
              <a:rPr lang="ar-SA" dirty="0" smtClean="0"/>
              <a:t> الأخصائي الاجتماعي نحو الوحدة التي يتعامل معها سواء كانت فردا أو جماعة أو مجتمعا. وهذا لا يعني أن يتقبل السلوك غير المقبول أخلاقيا أو دينيا ولكن يتقبل الوحدة البشرية ويكون لديه الرغبة في مساعدتها على تعديل سلوكياتها أو تحقيق أهدافها. </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والأخصائي عند تعامله المهني لا يفرق بين فرد وآخر أو جماعة وأخرى ولكن الجميع سواء، وعليه أن يتفهم ظروف كل مجتمع وخصائصه ومشكلاته فهما مبنيا على الدراسة والبحث.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والتقبل هنا لا يكون من طرف واحد فقط هو تقبل الأخصائي كمنظم اجتماعي للوحدات البشرية التي يتعامل معها ولكن العكس أيضا فيجب أن يحظى المنظم الاجتماعي بقبول هذه الوحدات لمساعدته في القيام بأدواره معها.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مبدأ السرية:</a:t>
            </a:r>
          </a:p>
          <a:p>
            <a:r>
              <a:rPr lang="ar-SA" dirty="0" smtClean="0"/>
              <a:t>تعني السرية الاحتفاظ بالبيانات والمعلومات التي يجمعها المنظم الاجتماعي خلال دراسته للأفراد والجماعات في المجتمع. وصيانة هذه البيانات تعتبر عملية أخلاقية كما أن تعهد المنظم لعملائه بضمان السرية للمعلومات يؤدي إلى طمأنتهم. والأخصائي حينما يطبق هذا المبدأ يعتبر أن الوحدة البشرية التي يتعامل معها هي المصدر الأساسي للمعلومات ولكنه يمكنه العودة إلى مصادر أخرى لاستكمال ما ينقصه من بيانات ومعلومات عن هذه الوحدة.</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مبدأ المساعدة الذاتية:</a:t>
            </a:r>
          </a:p>
          <a:p>
            <a:r>
              <a:rPr lang="ar-SA" dirty="0" smtClean="0"/>
              <a:t>نعني بالمساعدة الذاتية إعطاء الوحدة البشرية مسئولية المشاركة في اتخاذ القرار الذي يترتب عليه إحداث تغييرات تخصهم مع مراعاة ألا يترتب على هذه القرارات أضرار قد تصيب الوحدة البشرية.</a:t>
            </a:r>
          </a:p>
          <a:p>
            <a:r>
              <a:rPr lang="ar-SA" dirty="0" smtClean="0"/>
              <a:t>والأخصائي الاجتماعي يساعد المجتمع من خلال قيادته المحلية في دراسة المجتمع وتحديد الأهداف ووضع الخطط اللازمة لتنمية المجتمع وتنفيذها وتقويمها وعليه أن يتجنب أي مشروع يتم فرضه على المجتمع ولكن يتيح الفرصة للمجتمع كي يشارك في اختيار المشروعات التي يرى أهميتها.</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4- مبدأ الموضوعية:</a:t>
            </a:r>
          </a:p>
          <a:p>
            <a:r>
              <a:rPr lang="ar-SA" dirty="0" smtClean="0"/>
              <a:t>المقصود </a:t>
            </a:r>
            <a:r>
              <a:rPr lang="ar-SA" dirty="0" err="1" smtClean="0"/>
              <a:t>به</a:t>
            </a:r>
            <a:r>
              <a:rPr lang="ar-SA" dirty="0" smtClean="0"/>
              <a:t> ألا يسمح للأخصائي بالتدخل في علاقاته مع الوحدات البشرية التي يتعامل معها لأي اعتبارات شخصية أو ذاتية. فالأخصائي إنسان له سماته الشخصية واتجاهاته الخاصة وحتى يلتزم بالموضوعية يجب أن يلتزم بالعلاقة المهنية في معاملاته مع الوحدات البشرية وأن يعامل الجميع دون تفرقة وأن يراعي العدالة والمساواة في عمله مع هذه الوحدات والبعد عن الذاتية والارتكاز على الموضوعية في التعامل مع المجتمع بعيدا عن المعايير الشخصية أو الاعتبارات الذاتية.</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5- مبدأ الرجوع إلى الخبراء:</a:t>
            </a:r>
          </a:p>
          <a:p>
            <a:r>
              <a:rPr lang="ar-SA" dirty="0" smtClean="0"/>
              <a:t>على الأخصائي أن يلجأ إلى الخبراء عندما لا يتمكن من مساعدة المجتمع بقدراته الذاتية وعليه ألا يدعي المعرفة فأحيانا قد يحتاج إلى رأي طبيب نفسي أو مستشار قانوني أو مهندس زراعي أو مهندس وهو يستعين بالخبراء كل في مجال تخصصه لأن الأخصائي من الصعب أن يلم بكل المشكلات في المجتمع.</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6- مبدأ التوقيت والحركة:</a:t>
            </a:r>
          </a:p>
          <a:p>
            <a:r>
              <a:rPr lang="ar-SA" dirty="0" smtClean="0"/>
              <a:t>يقصد بهذا المبدأ أن يراعي الأخصائي الاجتماعي عند تقديمه المساعدة للوحدة البشرية التي يتعامل معها أن تتناسب سرعته في تقديم المساعدة مع الإمكانيات والموارد الذاتية لهذه الوحدة وأن يسير بنفس سرعة المجتمع فلا يزيد من سرعته أو يقلل منها إلا بناء على دراسة واعية لقدرات المجتمع ومدى استجابته حتى لا يفقد ثقته.</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7- مبدأ التقويم الذاتي:</a:t>
            </a:r>
          </a:p>
          <a:p>
            <a:r>
              <a:rPr lang="ar-SA" dirty="0" smtClean="0"/>
              <a:t>الهدف من التقويم تحديد مدى النجاح أو الفشل في عمل الأخصائي مع الوحدة البشرية سواء فردا أو جماعة أو مجتمعا ومن ثم يستطيع الاستفادة من أخطائه في عمله. وكي يحقق الفاعلية في عمله يجب عليه أولا تقويم ذاته وسلوكه مع زملائه ورؤسائه ومرؤوسيه ويحدد ما إذا كان سلوكه يتفق مع قيم وعادات وتقاليد المجتمع أم لا بالإضافة إلى قيام الأخصائي بتحديد مستواه المهني وما ينقصه من معارف ومهارات وذلك كي يرفع من مستواه المهني.</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عمليات التدخل المهني في طريقة تنظيم المجتمع:</a:t>
            </a:r>
            <a:endParaRPr lang="ar-SA" dirty="0"/>
          </a:p>
        </p:txBody>
      </p:sp>
      <p:sp>
        <p:nvSpPr>
          <p:cNvPr id="3" name="عنصر نائب للمحتوى 2"/>
          <p:cNvSpPr>
            <a:spLocks noGrp="1"/>
          </p:cNvSpPr>
          <p:nvPr>
            <p:ph idx="1"/>
          </p:nvPr>
        </p:nvSpPr>
        <p:spPr/>
        <p:txBody>
          <a:bodyPr/>
          <a:lstStyle/>
          <a:p>
            <a:r>
              <a:rPr lang="ar-SA" b="1" dirty="0" smtClean="0"/>
              <a:t>1- المرحلة التمهيدية:</a:t>
            </a:r>
          </a:p>
          <a:p>
            <a:r>
              <a:rPr lang="ar-SA" dirty="0" smtClean="0"/>
              <a:t>خلال هذه المرحلة يقوم الأخصائي الاجتماعي بالخطوات التالية:</a:t>
            </a:r>
          </a:p>
          <a:p>
            <a:r>
              <a:rPr lang="ar-SA" dirty="0" smtClean="0"/>
              <a:t>- دراسة المنظمة التي يعمل بها لتحديد أهدافها وعلاقتها بالمنظمات الأخرى وتحديد اللوائح التي تنظم العمل لها وميزانيتها.</a:t>
            </a:r>
          </a:p>
          <a:p>
            <a:r>
              <a:rPr lang="ar-SA" dirty="0" smtClean="0"/>
              <a:t>- دراسة المجتمع المحيط بالمنظمة من حيث التعرف على خصائص سكان المجتمع وثقافته والعلاقات الاجتماعية السائدة بين السكان وبناء القوة في المجتمع واحتياجاته ومشكلاته وما بذل من جهد لمواجهة هذه المشكلات.</a:t>
            </a:r>
          </a:p>
          <a:p>
            <a:endParaRPr lang="ar-SA"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الاتصال بقيادات المجتمع ومساعدتهم على اختيار المشروعات البسيطة التي يمكن تنفيذها في المجتمع.</a:t>
            </a:r>
          </a:p>
          <a:p>
            <a:r>
              <a:rPr lang="ar-SA" dirty="0" smtClean="0"/>
              <a:t>وضع أولويات لاحتياجات المجتمع ومشكلاته ودراسة الموارد المادية والبشرية في المجتمع.</a:t>
            </a:r>
          </a:p>
          <a:p>
            <a:r>
              <a:rPr lang="ar-SA" dirty="0" smtClean="0"/>
              <a:t>تهيئة المجتمع من خلال توضيح ما سيقوم بعمله للمواطنين مثل التوعية بالمساجد وبين الطلاب في المدارس وبين التجمعات السكنية.</a:t>
            </a:r>
          </a:p>
          <a:p>
            <a:r>
              <a:rPr lang="ar-SA" sz="2800" dirty="0" smtClean="0"/>
              <a:t>إقامة علاقات طيبة مع المواطنين بالمجتمع تقوم على الثقة والاحترام المتبادل</a:t>
            </a:r>
            <a:endParaRPr lang="ar-SA"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المرحلة التخطيطية:</a:t>
            </a:r>
          </a:p>
          <a:p>
            <a:r>
              <a:rPr lang="ar-SA" dirty="0" smtClean="0"/>
              <a:t>وتعتمد على المعلومات التي تم جمعها خلال المرحلة التمهيدية الأمر الذي يساعد المنظم على وضع خطة للعمل المهني تتناسب مع واقع المجتمع وظروفه وإمكانياته وموارده. وتتم هذه المرحلة وفقا للخطوات التالية:</a:t>
            </a:r>
          </a:p>
          <a:p>
            <a:r>
              <a:rPr lang="ar-SA" dirty="0" smtClean="0"/>
              <a:t>- تحديد احتياجات المجتمع والموارد اللازمة لإشباعها.</a:t>
            </a:r>
          </a:p>
          <a:p>
            <a:r>
              <a:rPr lang="ar-SA" dirty="0" smtClean="0"/>
              <a:t>- إعداد فريق العمل وإعداد البرامج الخاصة بالمشروعات التي ستقدم للمجتمع وتحقق أهداف الخطة الموضوعة.</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تحديد الأهداف بحيث تتناسب مع قدرات وإمكانيات المجتمع وإعطاء الأولوية للأهداف التي تهم أكبر عدد من السكان.</a:t>
            </a:r>
          </a:p>
          <a:p>
            <a:r>
              <a:rPr lang="ar-SA" dirty="0" smtClean="0"/>
              <a:t>- تحديد الجهاز الذي سيقوم بتنفيذ الخطة وتحقيق الأهداف التي تم الاتفاق عليها.</a:t>
            </a:r>
          </a:p>
          <a:p>
            <a:r>
              <a:rPr lang="ar-SA" dirty="0" smtClean="0"/>
              <a:t>البدء بالمشروعات المرتبطة بخطة التنمية القومية للدولة كي تساهم هذه المشروعات في تحقيق الخطة القومية.</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المرحلة التنفيذية:</a:t>
            </a:r>
          </a:p>
          <a:p>
            <a:r>
              <a:rPr lang="ar-SA" dirty="0" smtClean="0"/>
              <a:t>خلالها يتم التنفيذ الفعلي لما تم التخطيط له وذلك وفقا للخطوات التالية</a:t>
            </a:r>
          </a:p>
          <a:p>
            <a:r>
              <a:rPr lang="ar-SA" dirty="0" smtClean="0"/>
              <a:t>- العمل مع القيادات الشعبية والمهنية بالمجتمع.</a:t>
            </a:r>
          </a:p>
          <a:p>
            <a:r>
              <a:rPr lang="ar-SA" dirty="0" smtClean="0"/>
              <a:t>- تدريب هذه القيادات على الأعمال لضمان نتائج أفضل.</a:t>
            </a:r>
          </a:p>
          <a:p>
            <a:r>
              <a:rPr lang="ar-SA" dirty="0" smtClean="0"/>
              <a:t>- توزيع المسئوليات والمهام على بعض أفراد المجتمع ممن لديهم استعداد للمشاركة.</a:t>
            </a:r>
          </a:p>
          <a:p>
            <a:r>
              <a:rPr lang="ar-SA" dirty="0" smtClean="0"/>
              <a:t>- استثارة أهالي المجتمع للمشاركة في التنفيذ.</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4- المرحلة التقويمية:</a:t>
            </a:r>
          </a:p>
          <a:p>
            <a:r>
              <a:rPr lang="ar-SA" dirty="0" smtClean="0"/>
              <a:t>لا يقتصر التقويم على نهاية العمل ولكنه جزء من كل مرحلة من المراحل السابقة. ويهدف التقويم إلى الكشف عن فاعلية برامج ومشروعات التنمية وقياس درجة كفايتها الإنتاجية وآثار هذه المشروعات في تحقيق أهداف التنمية.</a:t>
            </a:r>
          </a:p>
          <a:p>
            <a:r>
              <a:rPr lang="ar-SA" dirty="0" smtClean="0"/>
              <a:t>ومن خلال التقويم يتم التعرف على الأسباب التي أدت إلى قصور التنفيذ ومن ثم العمل على تعديل الخطة التنفيذية.</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وهذه المرحلة تعتمد على خطوات تتركز في التالي:</a:t>
            </a:r>
          </a:p>
          <a:p>
            <a:r>
              <a:rPr lang="ar-SA" dirty="0" smtClean="0"/>
              <a:t>- تحديد أهداف المشروع.</a:t>
            </a:r>
          </a:p>
          <a:p>
            <a:r>
              <a:rPr lang="ar-SA" dirty="0" smtClean="0"/>
              <a:t>- تحديد أهداف التقويم وهل هو تقويم نهائي أم تقويم جزء معين من المشروع.</a:t>
            </a:r>
          </a:p>
          <a:p>
            <a:r>
              <a:rPr lang="ar-SA" dirty="0" smtClean="0"/>
              <a:t>- التحليل السليم والفهم الكامل للمشكلة وأسبابها.</a:t>
            </a:r>
          </a:p>
          <a:p>
            <a:r>
              <a:rPr lang="ar-SA" dirty="0" smtClean="0"/>
              <a:t>- تحديد </a:t>
            </a:r>
            <a:r>
              <a:rPr lang="ar-SA" dirty="0" err="1" smtClean="0"/>
              <a:t>محكات</a:t>
            </a:r>
            <a:r>
              <a:rPr lang="ar-SA" dirty="0" smtClean="0"/>
              <a:t> التقويم وأدواته.</a:t>
            </a:r>
          </a:p>
          <a:p>
            <a:r>
              <a:rPr lang="ar-SA" dirty="0" smtClean="0"/>
              <a:t>- قياس التغير الناتج.</a:t>
            </a:r>
          </a:p>
          <a:p>
            <a:r>
              <a:rPr lang="ar-SA" dirty="0" smtClean="0"/>
              <a:t>- جمع البيانات واستخلاص النتائج.</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2837</TotalTime>
  <Words>986</Words>
  <Application>Microsoft Office PowerPoint</Application>
  <PresentationFormat>A4 Paper (210x297 mm)‎</PresentationFormat>
  <Paragraphs>60</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العاشرة</vt:lpstr>
      <vt:lpstr>النقاط الأساسية:</vt:lpstr>
      <vt:lpstr>مبادئ طريقة تنظيم المجتمع:</vt:lpstr>
      <vt:lpstr>الشريحة 5</vt:lpstr>
      <vt:lpstr>الشريحة 6</vt:lpstr>
      <vt:lpstr>الشريحة 7</vt:lpstr>
      <vt:lpstr>الشريحة 8</vt:lpstr>
      <vt:lpstr>الشريحة 9</vt:lpstr>
      <vt:lpstr>الشريحة 10</vt:lpstr>
      <vt:lpstr>الشريحة 11</vt:lpstr>
      <vt:lpstr>الشريحة 12</vt:lpstr>
      <vt:lpstr>عمليات التدخل المهني في طريقة تنظيم المجتمع:</vt:lpstr>
      <vt:lpstr>الشريحة 14</vt:lpstr>
      <vt:lpstr>الشريحة 15</vt:lpstr>
      <vt:lpstr>الشريحة 16</vt:lpstr>
      <vt:lpstr>الشريحة 17</vt:lpstr>
      <vt:lpstr>الشريحة 18</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300</cp:revision>
  <dcterms:created xsi:type="dcterms:W3CDTF">2009-10-14T19:14:34Z</dcterms:created>
  <dcterms:modified xsi:type="dcterms:W3CDTF">2012-11-08T10:39:04Z</dcterms:modified>
</cp:coreProperties>
</file>